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 id="2147483731" r:id="rId2"/>
  </p:sldMasterIdLst>
  <p:notesMasterIdLst>
    <p:notesMasterId r:id="rId47"/>
  </p:notesMasterIdLst>
  <p:sldIdLst>
    <p:sldId id="256" r:id="rId3"/>
    <p:sldId id="286" r:id="rId4"/>
    <p:sldId id="279" r:id="rId5"/>
    <p:sldId id="259" r:id="rId6"/>
    <p:sldId id="398" r:id="rId7"/>
    <p:sldId id="2147470589" r:id="rId8"/>
    <p:sldId id="2147470975" r:id="rId9"/>
    <p:sldId id="1446" r:id="rId10"/>
    <p:sldId id="287" r:id="rId11"/>
    <p:sldId id="2147470947" r:id="rId12"/>
    <p:sldId id="2147470976" r:id="rId13"/>
    <p:sldId id="2147470938" r:id="rId14"/>
    <p:sldId id="2147470962" r:id="rId15"/>
    <p:sldId id="2147470952" r:id="rId16"/>
    <p:sldId id="2147470970" r:id="rId17"/>
    <p:sldId id="1626" r:id="rId18"/>
    <p:sldId id="4604" r:id="rId19"/>
    <p:sldId id="4573" r:id="rId20"/>
    <p:sldId id="2147470977" r:id="rId21"/>
    <p:sldId id="2147470971" r:id="rId22"/>
    <p:sldId id="2147470925" r:id="rId23"/>
    <p:sldId id="2147470946" r:id="rId24"/>
    <p:sldId id="2147470978" r:id="rId25"/>
    <p:sldId id="4607" r:id="rId26"/>
    <p:sldId id="4629" r:id="rId27"/>
    <p:sldId id="2147470950" r:id="rId28"/>
    <p:sldId id="2147470949" r:id="rId29"/>
    <p:sldId id="2147470951" r:id="rId30"/>
    <p:sldId id="1245" r:id="rId31"/>
    <p:sldId id="2147470979" r:id="rId32"/>
    <p:sldId id="2147470939" r:id="rId33"/>
    <p:sldId id="2147470940" r:id="rId34"/>
    <p:sldId id="2147470955" r:id="rId35"/>
    <p:sldId id="2147470957" r:id="rId36"/>
    <p:sldId id="2147470934" r:id="rId37"/>
    <p:sldId id="2147470981" r:id="rId38"/>
    <p:sldId id="2147470982" r:id="rId39"/>
    <p:sldId id="2147470983" r:id="rId40"/>
    <p:sldId id="2147470984" r:id="rId41"/>
    <p:sldId id="2147470986" r:id="rId42"/>
    <p:sldId id="1420" r:id="rId43"/>
    <p:sldId id="1421" r:id="rId44"/>
    <p:sldId id="2147470985" r:id="rId45"/>
    <p:sldId id="27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08A"/>
    <a:srgbClr val="19598D"/>
    <a:srgbClr val="002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745"/>
  </p:normalViewPr>
  <p:slideViewPr>
    <p:cSldViewPr snapToGrid="0">
      <p:cViewPr varScale="1">
        <p:scale>
          <a:sx n="99" d="100"/>
          <a:sy n="99" d="100"/>
        </p:scale>
        <p:origin x="10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04D6-430B-91AF-7B39D73E31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FF-FB4A-8188-60DCECA62DAE}"/>
              </c:ext>
            </c:extLst>
          </c:dPt>
          <c:cat>
            <c:strRef>
              <c:f>Sheet1!$A$2:$A$3</c:f>
              <c:strCache>
                <c:ptCount val="2"/>
                <c:pt idx="0">
                  <c:v>Obese</c:v>
                </c:pt>
                <c:pt idx="1">
                  <c:v>Not Obese</c:v>
                </c:pt>
              </c:strCache>
            </c:strRef>
          </c:cat>
          <c:val>
            <c:numRef>
              <c:f>Sheet1!$B$2:$B$3</c:f>
              <c:numCache>
                <c:formatCode>General</c:formatCode>
                <c:ptCount val="2"/>
                <c:pt idx="0">
                  <c:v>42</c:v>
                </c:pt>
                <c:pt idx="1">
                  <c:v>58</c:v>
                </c:pt>
              </c:numCache>
            </c:numRef>
          </c:val>
          <c:extLst>
            <c:ext xmlns:c16="http://schemas.microsoft.com/office/drawing/2014/chart" uri="{C3380CC4-5D6E-409C-BE32-E72D297353CC}">
              <c16:uniqueId val="{00000000-04D6-430B-91AF-7B39D73E3133}"/>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6022859902603"/>
          <c:y val="0.16800660385012928"/>
          <c:w val="0.71887954280194788"/>
          <c:h val="0.70878855332644253"/>
        </c:manualLayout>
      </c:layout>
      <c:barChart>
        <c:barDir val="col"/>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8DAE-484F-8AD7-4C5113AD8672}"/>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8DAE-484F-8AD7-4C5113AD8672}"/>
              </c:ext>
            </c:extLst>
          </c:dPt>
          <c:cat>
            <c:strRef>
              <c:f>Sheet1!$A$2:$A$3</c:f>
              <c:strCache>
                <c:ptCount val="2"/>
                <c:pt idx="0">
                  <c:v>Obese</c:v>
                </c:pt>
                <c:pt idx="1">
                  <c:v>Not Obese</c:v>
                </c:pt>
              </c:strCache>
            </c:strRef>
          </c:cat>
          <c:val>
            <c:numRef>
              <c:f>Sheet1!$B$2:$B$3</c:f>
              <c:numCache>
                <c:formatCode>General</c:formatCode>
                <c:ptCount val="2"/>
                <c:pt idx="0">
                  <c:v>50</c:v>
                </c:pt>
                <c:pt idx="1">
                  <c:v>100</c:v>
                </c:pt>
              </c:numCache>
            </c:numRef>
          </c:val>
          <c:extLst>
            <c:ext xmlns:c16="http://schemas.microsoft.com/office/drawing/2014/chart" uri="{C3380CC4-5D6E-409C-BE32-E72D297353CC}">
              <c16:uniqueId val="{00000004-8DAE-484F-8AD7-4C5113AD8672}"/>
            </c:ext>
          </c:extLst>
        </c:ser>
        <c:dLbls>
          <c:showLegendKey val="0"/>
          <c:showVal val="0"/>
          <c:showCatName val="0"/>
          <c:showSerName val="0"/>
          <c:showPercent val="0"/>
          <c:showBubbleSize val="0"/>
        </c:dLbls>
        <c:gapWidth val="100"/>
        <c:axId val="1184046280"/>
        <c:axId val="1184043000"/>
      </c:barChart>
      <c:catAx>
        <c:axId val="1184046280"/>
        <c:scaling>
          <c:orientation val="minMax"/>
        </c:scaling>
        <c:delete val="1"/>
        <c:axPos val="b"/>
        <c:numFmt formatCode="General" sourceLinked="1"/>
        <c:majorTickMark val="out"/>
        <c:minorTickMark val="none"/>
        <c:tickLblPos val="nextTo"/>
        <c:crossAx val="1184043000"/>
        <c:crosses val="autoZero"/>
        <c:auto val="1"/>
        <c:lblAlgn val="ctr"/>
        <c:lblOffset val="100"/>
        <c:noMultiLvlLbl val="0"/>
      </c:catAx>
      <c:valAx>
        <c:axId val="1184043000"/>
        <c:scaling>
          <c:orientation val="minMax"/>
        </c:scaling>
        <c:delete val="1"/>
        <c:axPos val="l"/>
        <c:numFmt formatCode="General" sourceLinked="1"/>
        <c:majorTickMark val="out"/>
        <c:minorTickMark val="none"/>
        <c:tickLblPos val="nextTo"/>
        <c:crossAx val="1184046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2EAB-4BE7-8916-CEC5581B74A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AB-4BE7-8916-CEC5581B74A6}"/>
              </c:ext>
            </c:extLst>
          </c:dPt>
          <c:cat>
            <c:strRef>
              <c:f>Sheet1!$A$2:$A$3</c:f>
              <c:strCache>
                <c:ptCount val="2"/>
                <c:pt idx="0">
                  <c:v>Obese</c:v>
                </c:pt>
                <c:pt idx="1">
                  <c:v>Not Obese</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2EAB-4BE7-8916-CEC5581B74A6}"/>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19050">
              <a:solidFill>
                <a:schemeClr val="bg1"/>
              </a:solidFill>
            </a:ln>
            <a:effectLst/>
          </c:spPr>
          <c:invertIfNegative val="0"/>
          <c:dLbls>
            <c:dLbl>
              <c:idx val="0"/>
              <c:layout>
                <c:manualLayout>
                  <c:x val="0"/>
                  <c:y val="5.1762775879519871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6DA5A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24075901858944"/>
                      <c:h val="0.24242074301512789"/>
                    </c:manualLayout>
                  </c15:layout>
                </c:ext>
                <c:ext xmlns:c16="http://schemas.microsoft.com/office/drawing/2014/chart" uri="{C3380CC4-5D6E-409C-BE32-E72D297353CC}">
                  <c16:uniqueId val="{00000003-B4C0-4332-90F1-4CFE34429915}"/>
                </c:ext>
              </c:extLst>
            </c:dLbl>
            <c:dLbl>
              <c:idx val="1"/>
              <c:layout>
                <c:manualLayout>
                  <c:x val="3.2875487379100397E-7"/>
                  <c:y val="6.9016921289849278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6DA5A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9093927509142992"/>
                      <c:h val="0.28555610654095137"/>
                    </c:manualLayout>
                  </c15:layout>
                </c:ext>
                <c:ext xmlns:c16="http://schemas.microsoft.com/office/drawing/2014/chart" uri="{C3380CC4-5D6E-409C-BE32-E72D297353CC}">
                  <c16:uniqueId val="{00000004-B4C0-4332-90F1-4CFE3442991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0%</c:formatCode>
                <c:ptCount val="2"/>
                <c:pt idx="0">
                  <c:v>0.08</c:v>
                </c:pt>
                <c:pt idx="1">
                  <c:v>0.43</c:v>
                </c:pt>
              </c:numCache>
            </c:numRef>
          </c:val>
          <c:extLst>
            <c:ext xmlns:c16="http://schemas.microsoft.com/office/drawing/2014/chart" uri="{C3380CC4-5D6E-409C-BE32-E72D297353CC}">
              <c16:uniqueId val="{00000000-B4C0-4332-90F1-4CFE34429915}"/>
            </c:ext>
          </c:extLst>
        </c:ser>
        <c:dLbls>
          <c:showLegendKey val="0"/>
          <c:showVal val="0"/>
          <c:showCatName val="0"/>
          <c:showSerName val="0"/>
          <c:showPercent val="0"/>
          <c:showBubbleSize val="0"/>
        </c:dLbls>
        <c:gapWidth val="24"/>
        <c:overlap val="-27"/>
        <c:axId val="230097712"/>
        <c:axId val="230092672"/>
      </c:barChart>
      <c:catAx>
        <c:axId val="230097712"/>
        <c:scaling>
          <c:orientation val="minMax"/>
        </c:scaling>
        <c:delete val="1"/>
        <c:axPos val="b"/>
        <c:numFmt formatCode="General" sourceLinked="1"/>
        <c:majorTickMark val="none"/>
        <c:minorTickMark val="none"/>
        <c:tickLblPos val="nextTo"/>
        <c:crossAx val="230092672"/>
        <c:crosses val="autoZero"/>
        <c:auto val="1"/>
        <c:lblAlgn val="ctr"/>
        <c:lblOffset val="100"/>
        <c:noMultiLvlLbl val="0"/>
      </c:catAx>
      <c:valAx>
        <c:axId val="230092672"/>
        <c:scaling>
          <c:orientation val="minMax"/>
        </c:scaling>
        <c:delete val="1"/>
        <c:axPos val="l"/>
        <c:numFmt formatCode="0%" sourceLinked="1"/>
        <c:majorTickMark val="none"/>
        <c:minorTickMark val="none"/>
        <c:tickLblPos val="nextTo"/>
        <c:crossAx val="23009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D5EAD-10A2-49F4-8401-894AB622DA8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836CC99-F531-473C-875A-E17266C3B720}">
      <dgm:prSet phldrT="[Text]"/>
      <dgm:spPr>
        <a:solidFill>
          <a:schemeClr val="tx1"/>
        </a:solidFill>
      </dgm:spPr>
      <dgm:t>
        <a:bodyPr/>
        <a:lstStyle/>
        <a:p>
          <a:r>
            <a:rPr lang="en-US" b="1" dirty="0">
              <a:solidFill>
                <a:schemeClr val="bg1"/>
              </a:solidFill>
            </a:rPr>
            <a:t>Covid has created severe burn out </a:t>
          </a:r>
          <a:endParaRPr lang="en-US" dirty="0"/>
        </a:p>
      </dgm:t>
    </dgm:pt>
    <dgm:pt modelId="{A802B1CD-0124-419D-A61D-F8EBABEDD617}" type="parTrans" cxnId="{B3289C61-8F9C-4728-B3BD-D33F8B359114}">
      <dgm:prSet/>
      <dgm:spPr/>
      <dgm:t>
        <a:bodyPr/>
        <a:lstStyle/>
        <a:p>
          <a:endParaRPr lang="en-US"/>
        </a:p>
      </dgm:t>
    </dgm:pt>
    <dgm:pt modelId="{E8CD60C0-1DF4-40E4-A777-6F3A1A7A58FC}" type="sibTrans" cxnId="{B3289C61-8F9C-4728-B3BD-D33F8B359114}">
      <dgm:prSet/>
      <dgm:spPr/>
      <dgm:t>
        <a:bodyPr/>
        <a:lstStyle/>
        <a:p>
          <a:endParaRPr lang="en-US"/>
        </a:p>
      </dgm:t>
    </dgm:pt>
    <dgm:pt modelId="{88446FD1-E9A7-44C9-84CF-D45773C5B560}">
      <dgm:prSet phldrT="[Text]"/>
      <dgm:spPr>
        <a:solidFill>
          <a:schemeClr val="accent2"/>
        </a:solidFill>
      </dgm:spPr>
      <dgm:t>
        <a:bodyPr/>
        <a:lstStyle/>
        <a:p>
          <a:r>
            <a:rPr lang="en-US" b="1" dirty="0">
              <a:solidFill>
                <a:schemeClr val="bg1"/>
              </a:solidFill>
            </a:rPr>
            <a:t>Currently only </a:t>
          </a:r>
          <a:r>
            <a:rPr lang="en-US" b="1" dirty="0">
              <a:solidFill>
                <a:schemeClr val="accent1"/>
              </a:solidFill>
            </a:rPr>
            <a:t>27% </a:t>
          </a:r>
          <a:r>
            <a:rPr lang="en-US" b="1" dirty="0">
              <a:solidFill>
                <a:schemeClr val="bg1"/>
              </a:solidFill>
            </a:rPr>
            <a:t>of a PCP’s day is spent with patients. </a:t>
          </a:r>
          <a:endParaRPr lang="en-US" dirty="0"/>
        </a:p>
      </dgm:t>
    </dgm:pt>
    <dgm:pt modelId="{4E69FD0F-8E40-4C1E-B7F2-23B49F7B83DB}" type="parTrans" cxnId="{50A3B0AB-2F2A-4BF8-9DC3-1CA429F2348B}">
      <dgm:prSet/>
      <dgm:spPr/>
      <dgm:t>
        <a:bodyPr/>
        <a:lstStyle/>
        <a:p>
          <a:endParaRPr lang="en-US"/>
        </a:p>
      </dgm:t>
    </dgm:pt>
    <dgm:pt modelId="{CAE134AC-E61D-42EA-818E-B51AEA883292}" type="sibTrans" cxnId="{50A3B0AB-2F2A-4BF8-9DC3-1CA429F2348B}">
      <dgm:prSet/>
      <dgm:spPr/>
      <dgm:t>
        <a:bodyPr/>
        <a:lstStyle/>
        <a:p>
          <a:endParaRPr lang="en-US"/>
        </a:p>
      </dgm:t>
    </dgm:pt>
    <dgm:pt modelId="{2A65F169-2020-43C1-8A42-3AC5A94A45C0}">
      <dgm:prSet phldrT="[Text]"/>
      <dgm:spPr>
        <a:solidFill>
          <a:schemeClr val="accent4"/>
        </a:solidFill>
      </dgm:spPr>
      <dgm:t>
        <a:bodyPr/>
        <a:lstStyle/>
        <a:p>
          <a:r>
            <a:rPr lang="en-US" b="1" dirty="0">
              <a:solidFill>
                <a:schemeClr val="bg1"/>
              </a:solidFill>
            </a:rPr>
            <a:t>The average time a PCP spends with patients is about </a:t>
          </a:r>
          <a:r>
            <a:rPr lang="en-US" b="1" dirty="0">
              <a:solidFill>
                <a:schemeClr val="accent2"/>
              </a:solidFill>
            </a:rPr>
            <a:t>12-16</a:t>
          </a:r>
          <a:r>
            <a:rPr lang="en-US" b="1" dirty="0">
              <a:solidFill>
                <a:srgbClr val="1FBDC9"/>
              </a:solidFill>
            </a:rPr>
            <a:t> </a:t>
          </a:r>
          <a:r>
            <a:rPr lang="en-US" b="1" dirty="0">
              <a:solidFill>
                <a:schemeClr val="bg1"/>
              </a:solidFill>
            </a:rPr>
            <a:t>minutes. </a:t>
          </a:r>
          <a:endParaRPr lang="en-US" dirty="0"/>
        </a:p>
      </dgm:t>
    </dgm:pt>
    <dgm:pt modelId="{5A2F9E46-42DD-418E-B70B-F60B242DEC10}" type="parTrans" cxnId="{E7EC387E-CAE4-4B00-B84E-BDB0AE1C3443}">
      <dgm:prSet/>
      <dgm:spPr/>
      <dgm:t>
        <a:bodyPr/>
        <a:lstStyle/>
        <a:p>
          <a:endParaRPr lang="en-US"/>
        </a:p>
      </dgm:t>
    </dgm:pt>
    <dgm:pt modelId="{5C43B734-F58C-41E4-B783-D7B9DE8B63FA}" type="sibTrans" cxnId="{E7EC387E-CAE4-4B00-B84E-BDB0AE1C3443}">
      <dgm:prSet/>
      <dgm:spPr/>
      <dgm:t>
        <a:bodyPr/>
        <a:lstStyle/>
        <a:p>
          <a:endParaRPr lang="en-US"/>
        </a:p>
      </dgm:t>
    </dgm:pt>
    <dgm:pt modelId="{E23D8F33-BF44-41C3-91F2-85BBF7A977CB}">
      <dgm:prSet phldrT="[Text]"/>
      <dgm:spPr>
        <a:solidFill>
          <a:schemeClr val="tx2"/>
        </a:solidFill>
      </dgm:spPr>
      <dgm:t>
        <a:bodyPr/>
        <a:lstStyle/>
        <a:p>
          <a:r>
            <a:rPr lang="en-US" b="1" dirty="0">
              <a:solidFill>
                <a:schemeClr val="bg1"/>
              </a:solidFill>
            </a:rPr>
            <a:t>Predicted shortage of PCP’s will be over </a:t>
          </a:r>
          <a:r>
            <a:rPr lang="en-US" b="1" dirty="0">
              <a:solidFill>
                <a:schemeClr val="accent2"/>
              </a:solidFill>
            </a:rPr>
            <a:t>125K</a:t>
          </a:r>
          <a:r>
            <a:rPr lang="en-US" b="1" dirty="0"/>
            <a:t> </a:t>
          </a:r>
          <a:r>
            <a:rPr lang="en-US" b="1" dirty="0">
              <a:solidFill>
                <a:schemeClr val="bg1"/>
              </a:solidFill>
            </a:rPr>
            <a:t>in the next 10 years. </a:t>
          </a:r>
          <a:endParaRPr lang="en-US" dirty="0"/>
        </a:p>
      </dgm:t>
    </dgm:pt>
    <dgm:pt modelId="{8245AC32-FD4B-48C4-B30C-5EE19E4ABD35}" type="parTrans" cxnId="{7328362A-9EA8-4690-AEC5-7E86A6677EDE}">
      <dgm:prSet/>
      <dgm:spPr/>
      <dgm:t>
        <a:bodyPr/>
        <a:lstStyle/>
        <a:p>
          <a:endParaRPr lang="en-US"/>
        </a:p>
      </dgm:t>
    </dgm:pt>
    <dgm:pt modelId="{6127D4F9-EA56-4317-91D8-68DB2AF004DD}" type="sibTrans" cxnId="{7328362A-9EA8-4690-AEC5-7E86A6677EDE}">
      <dgm:prSet/>
      <dgm:spPr/>
      <dgm:t>
        <a:bodyPr/>
        <a:lstStyle/>
        <a:p>
          <a:endParaRPr lang="en-US"/>
        </a:p>
      </dgm:t>
    </dgm:pt>
    <dgm:pt modelId="{A7C5EEF3-6700-46B9-8869-7EC3F512D8FC}">
      <dgm:prSet phldrT="[Text]"/>
      <dgm:spPr>
        <a:solidFill>
          <a:schemeClr val="accent3"/>
        </a:solidFill>
      </dgm:spPr>
      <dgm:t>
        <a:bodyPr/>
        <a:lstStyle/>
        <a:p>
          <a:r>
            <a:rPr lang="en-US" b="1" dirty="0">
              <a:solidFill>
                <a:schemeClr val="accent1"/>
              </a:solidFill>
            </a:rPr>
            <a:t>20% </a:t>
          </a:r>
          <a:r>
            <a:rPr lang="en-US" b="1" dirty="0">
              <a:solidFill>
                <a:schemeClr val="bg1"/>
              </a:solidFill>
            </a:rPr>
            <a:t>of current PCP’s are over </a:t>
          </a:r>
          <a:r>
            <a:rPr lang="en-US" b="1" dirty="0">
              <a:solidFill>
                <a:schemeClr val="accent1"/>
              </a:solidFill>
            </a:rPr>
            <a:t>65</a:t>
          </a:r>
          <a:r>
            <a:rPr lang="en-US" b="1" dirty="0">
              <a:solidFill>
                <a:schemeClr val="bg1"/>
              </a:solidFill>
            </a:rPr>
            <a:t> and another </a:t>
          </a:r>
          <a:r>
            <a:rPr lang="en-US" b="1" dirty="0">
              <a:solidFill>
                <a:schemeClr val="accent1"/>
              </a:solidFill>
            </a:rPr>
            <a:t>22% </a:t>
          </a:r>
          <a:r>
            <a:rPr lang="en-US" b="1" dirty="0">
              <a:solidFill>
                <a:schemeClr val="bg1"/>
              </a:solidFill>
            </a:rPr>
            <a:t>are between </a:t>
          </a:r>
          <a:r>
            <a:rPr lang="en-US" b="1" dirty="0">
              <a:solidFill>
                <a:schemeClr val="accent1"/>
              </a:solidFill>
            </a:rPr>
            <a:t>55-64.</a:t>
          </a:r>
          <a:r>
            <a:rPr lang="en-US" b="1" dirty="0">
              <a:solidFill>
                <a:schemeClr val="bg1"/>
              </a:solidFill>
            </a:rPr>
            <a:t> </a:t>
          </a:r>
          <a:endParaRPr lang="en-US" dirty="0">
            <a:solidFill>
              <a:schemeClr val="bg1"/>
            </a:solidFill>
          </a:endParaRPr>
        </a:p>
      </dgm:t>
    </dgm:pt>
    <dgm:pt modelId="{F2F9F810-A290-45E2-9333-C910B1A1D5D9}" type="parTrans" cxnId="{41368D9D-AEBD-485B-A0B9-AB69EE2AE19B}">
      <dgm:prSet/>
      <dgm:spPr/>
      <dgm:t>
        <a:bodyPr/>
        <a:lstStyle/>
        <a:p>
          <a:endParaRPr lang="en-US"/>
        </a:p>
      </dgm:t>
    </dgm:pt>
    <dgm:pt modelId="{8C8D04BC-9FF3-4CBA-A9B5-52F0DA09F3B6}" type="sibTrans" cxnId="{41368D9D-AEBD-485B-A0B9-AB69EE2AE19B}">
      <dgm:prSet/>
      <dgm:spPr/>
      <dgm:t>
        <a:bodyPr/>
        <a:lstStyle/>
        <a:p>
          <a:endParaRPr lang="en-US"/>
        </a:p>
      </dgm:t>
    </dgm:pt>
    <dgm:pt modelId="{63295F69-90D2-44EA-8BEE-68C360D09D3A}" type="pres">
      <dgm:prSet presAssocID="{44ED5EAD-10A2-49F4-8401-894AB622DA86}" presName="diagram" presStyleCnt="0">
        <dgm:presLayoutVars>
          <dgm:chMax val="1"/>
          <dgm:dir/>
          <dgm:animLvl val="ctr"/>
          <dgm:resizeHandles val="exact"/>
        </dgm:presLayoutVars>
      </dgm:prSet>
      <dgm:spPr/>
    </dgm:pt>
    <dgm:pt modelId="{04111B10-BEF5-4528-B58D-6799F6BE6FBE}" type="pres">
      <dgm:prSet presAssocID="{44ED5EAD-10A2-49F4-8401-894AB622DA86}" presName="matrix" presStyleCnt="0"/>
      <dgm:spPr/>
    </dgm:pt>
    <dgm:pt modelId="{CD3231D8-5BF7-4EE1-BA24-487BB6C55716}" type="pres">
      <dgm:prSet presAssocID="{44ED5EAD-10A2-49F4-8401-894AB622DA86}" presName="tile1" presStyleLbl="node1" presStyleIdx="0" presStyleCnt="4" custLinFactNeighborY="-1941"/>
      <dgm:spPr/>
    </dgm:pt>
    <dgm:pt modelId="{C5F8C78C-7E00-4962-8449-D3B01F86DAE6}" type="pres">
      <dgm:prSet presAssocID="{44ED5EAD-10A2-49F4-8401-894AB622DA86}" presName="tile1text" presStyleLbl="node1" presStyleIdx="0" presStyleCnt="4">
        <dgm:presLayoutVars>
          <dgm:chMax val="0"/>
          <dgm:chPref val="0"/>
          <dgm:bulletEnabled val="1"/>
        </dgm:presLayoutVars>
      </dgm:prSet>
      <dgm:spPr/>
    </dgm:pt>
    <dgm:pt modelId="{5FA1BB4A-5F14-4666-952F-FCA0EB398EFF}" type="pres">
      <dgm:prSet presAssocID="{44ED5EAD-10A2-49F4-8401-894AB622DA86}" presName="tile2" presStyleLbl="node1" presStyleIdx="1" presStyleCnt="4"/>
      <dgm:spPr/>
    </dgm:pt>
    <dgm:pt modelId="{4639C88F-285F-43D9-80FE-F80C73FBD3F9}" type="pres">
      <dgm:prSet presAssocID="{44ED5EAD-10A2-49F4-8401-894AB622DA86}" presName="tile2text" presStyleLbl="node1" presStyleIdx="1" presStyleCnt="4">
        <dgm:presLayoutVars>
          <dgm:chMax val="0"/>
          <dgm:chPref val="0"/>
          <dgm:bulletEnabled val="1"/>
        </dgm:presLayoutVars>
      </dgm:prSet>
      <dgm:spPr/>
    </dgm:pt>
    <dgm:pt modelId="{8D371FBC-0EDF-43B4-8241-8FCD40111693}" type="pres">
      <dgm:prSet presAssocID="{44ED5EAD-10A2-49F4-8401-894AB622DA86}" presName="tile3" presStyleLbl="node1" presStyleIdx="2" presStyleCnt="4"/>
      <dgm:spPr/>
    </dgm:pt>
    <dgm:pt modelId="{3A791213-A304-4399-9A04-F601B0EAC1E1}" type="pres">
      <dgm:prSet presAssocID="{44ED5EAD-10A2-49F4-8401-894AB622DA86}" presName="tile3text" presStyleLbl="node1" presStyleIdx="2" presStyleCnt="4">
        <dgm:presLayoutVars>
          <dgm:chMax val="0"/>
          <dgm:chPref val="0"/>
          <dgm:bulletEnabled val="1"/>
        </dgm:presLayoutVars>
      </dgm:prSet>
      <dgm:spPr/>
    </dgm:pt>
    <dgm:pt modelId="{BD808EE2-D484-42BC-84BC-1A05D89ADD50}" type="pres">
      <dgm:prSet presAssocID="{44ED5EAD-10A2-49F4-8401-894AB622DA86}" presName="tile4" presStyleLbl="node1" presStyleIdx="3" presStyleCnt="4"/>
      <dgm:spPr/>
    </dgm:pt>
    <dgm:pt modelId="{26ACDCE2-9ED7-4205-96DD-1E6EA4721521}" type="pres">
      <dgm:prSet presAssocID="{44ED5EAD-10A2-49F4-8401-894AB622DA86}" presName="tile4text" presStyleLbl="node1" presStyleIdx="3" presStyleCnt="4">
        <dgm:presLayoutVars>
          <dgm:chMax val="0"/>
          <dgm:chPref val="0"/>
          <dgm:bulletEnabled val="1"/>
        </dgm:presLayoutVars>
      </dgm:prSet>
      <dgm:spPr/>
    </dgm:pt>
    <dgm:pt modelId="{9B8FBFBF-E81F-44E4-BC51-C20B36D2070A}" type="pres">
      <dgm:prSet presAssocID="{44ED5EAD-10A2-49F4-8401-894AB622DA86}" presName="centerTile" presStyleLbl="fgShp" presStyleIdx="0" presStyleCnt="1">
        <dgm:presLayoutVars>
          <dgm:chMax val="0"/>
          <dgm:chPref val="0"/>
        </dgm:presLayoutVars>
      </dgm:prSet>
      <dgm:spPr/>
    </dgm:pt>
  </dgm:ptLst>
  <dgm:cxnLst>
    <dgm:cxn modelId="{9F1CB301-91F3-414A-AF04-EC3C8B153D4B}" type="presOf" srcId="{E23D8F33-BF44-41C3-91F2-85BBF7A977CB}" destId="{3A791213-A304-4399-9A04-F601B0EAC1E1}" srcOrd="1" destOrd="0" presId="urn:microsoft.com/office/officeart/2005/8/layout/matrix1"/>
    <dgm:cxn modelId="{7328362A-9EA8-4690-AEC5-7E86A6677EDE}" srcId="{E836CC99-F531-473C-875A-E17266C3B720}" destId="{E23D8F33-BF44-41C3-91F2-85BBF7A977CB}" srcOrd="2" destOrd="0" parTransId="{8245AC32-FD4B-48C4-B30C-5EE19E4ABD35}" sibTransId="{6127D4F9-EA56-4317-91D8-68DB2AF004DD}"/>
    <dgm:cxn modelId="{3AB7763B-A0E2-4C86-A382-EF7B3FCE0671}" type="presOf" srcId="{88446FD1-E9A7-44C9-84CF-D45773C5B560}" destId="{C5F8C78C-7E00-4962-8449-D3B01F86DAE6}" srcOrd="1" destOrd="0" presId="urn:microsoft.com/office/officeart/2005/8/layout/matrix1"/>
    <dgm:cxn modelId="{8095B65C-340B-465A-BB64-AA1F65AFC22D}" type="presOf" srcId="{A7C5EEF3-6700-46B9-8869-7EC3F512D8FC}" destId="{BD808EE2-D484-42BC-84BC-1A05D89ADD50}" srcOrd="0" destOrd="0" presId="urn:microsoft.com/office/officeart/2005/8/layout/matrix1"/>
    <dgm:cxn modelId="{EAE4FF5C-67A4-4EAE-B582-27C0A2518CD4}" type="presOf" srcId="{A7C5EEF3-6700-46B9-8869-7EC3F512D8FC}" destId="{26ACDCE2-9ED7-4205-96DD-1E6EA4721521}" srcOrd="1" destOrd="0" presId="urn:microsoft.com/office/officeart/2005/8/layout/matrix1"/>
    <dgm:cxn modelId="{B3289C61-8F9C-4728-B3BD-D33F8B359114}" srcId="{44ED5EAD-10A2-49F4-8401-894AB622DA86}" destId="{E836CC99-F531-473C-875A-E17266C3B720}" srcOrd="0" destOrd="0" parTransId="{A802B1CD-0124-419D-A61D-F8EBABEDD617}" sibTransId="{E8CD60C0-1DF4-40E4-A777-6F3A1A7A58FC}"/>
    <dgm:cxn modelId="{E7EC387E-CAE4-4B00-B84E-BDB0AE1C3443}" srcId="{E836CC99-F531-473C-875A-E17266C3B720}" destId="{2A65F169-2020-43C1-8A42-3AC5A94A45C0}" srcOrd="1" destOrd="0" parTransId="{5A2F9E46-42DD-418E-B70B-F60B242DEC10}" sibTransId="{5C43B734-F58C-41E4-B783-D7B9DE8B63FA}"/>
    <dgm:cxn modelId="{FA986886-61C9-4B9D-A420-2F7E31556913}" type="presOf" srcId="{88446FD1-E9A7-44C9-84CF-D45773C5B560}" destId="{CD3231D8-5BF7-4EE1-BA24-487BB6C55716}" srcOrd="0" destOrd="0" presId="urn:microsoft.com/office/officeart/2005/8/layout/matrix1"/>
    <dgm:cxn modelId="{41368D9D-AEBD-485B-A0B9-AB69EE2AE19B}" srcId="{E836CC99-F531-473C-875A-E17266C3B720}" destId="{A7C5EEF3-6700-46B9-8869-7EC3F512D8FC}" srcOrd="3" destOrd="0" parTransId="{F2F9F810-A290-45E2-9333-C910B1A1D5D9}" sibTransId="{8C8D04BC-9FF3-4CBA-A9B5-52F0DA09F3B6}"/>
    <dgm:cxn modelId="{50A3B0AB-2F2A-4BF8-9DC3-1CA429F2348B}" srcId="{E836CC99-F531-473C-875A-E17266C3B720}" destId="{88446FD1-E9A7-44C9-84CF-D45773C5B560}" srcOrd="0" destOrd="0" parTransId="{4E69FD0F-8E40-4C1E-B7F2-23B49F7B83DB}" sibTransId="{CAE134AC-E61D-42EA-818E-B51AEA883292}"/>
    <dgm:cxn modelId="{3DB72AAD-B6BB-49E3-B35B-AEE9368D03F6}" type="presOf" srcId="{2A65F169-2020-43C1-8A42-3AC5A94A45C0}" destId="{5FA1BB4A-5F14-4666-952F-FCA0EB398EFF}" srcOrd="0" destOrd="0" presId="urn:microsoft.com/office/officeart/2005/8/layout/matrix1"/>
    <dgm:cxn modelId="{6FAB44B1-667C-46E8-9BBE-3A9778D5079B}" type="presOf" srcId="{E836CC99-F531-473C-875A-E17266C3B720}" destId="{9B8FBFBF-E81F-44E4-BC51-C20B36D2070A}" srcOrd="0" destOrd="0" presId="urn:microsoft.com/office/officeart/2005/8/layout/matrix1"/>
    <dgm:cxn modelId="{D229B2B4-E689-4C8D-9FC4-70A6D47228EB}" type="presOf" srcId="{44ED5EAD-10A2-49F4-8401-894AB622DA86}" destId="{63295F69-90D2-44EA-8BEE-68C360D09D3A}" srcOrd="0" destOrd="0" presId="urn:microsoft.com/office/officeart/2005/8/layout/matrix1"/>
    <dgm:cxn modelId="{87EA7AE6-C06B-451C-80A3-5205F679D061}" type="presOf" srcId="{E23D8F33-BF44-41C3-91F2-85BBF7A977CB}" destId="{8D371FBC-0EDF-43B4-8241-8FCD40111693}" srcOrd="0" destOrd="0" presId="urn:microsoft.com/office/officeart/2005/8/layout/matrix1"/>
    <dgm:cxn modelId="{E9D2A5F2-026B-4170-9273-CABDE6DF25EC}" type="presOf" srcId="{2A65F169-2020-43C1-8A42-3AC5A94A45C0}" destId="{4639C88F-285F-43D9-80FE-F80C73FBD3F9}" srcOrd="1" destOrd="0" presId="urn:microsoft.com/office/officeart/2005/8/layout/matrix1"/>
    <dgm:cxn modelId="{8A7E6788-2B4B-484E-9C98-D4A69684939E}" type="presParOf" srcId="{63295F69-90D2-44EA-8BEE-68C360D09D3A}" destId="{04111B10-BEF5-4528-B58D-6799F6BE6FBE}" srcOrd="0" destOrd="0" presId="urn:microsoft.com/office/officeart/2005/8/layout/matrix1"/>
    <dgm:cxn modelId="{66008EDC-849F-4A5B-A2E4-8D4D23DEFA21}" type="presParOf" srcId="{04111B10-BEF5-4528-B58D-6799F6BE6FBE}" destId="{CD3231D8-5BF7-4EE1-BA24-487BB6C55716}" srcOrd="0" destOrd="0" presId="urn:microsoft.com/office/officeart/2005/8/layout/matrix1"/>
    <dgm:cxn modelId="{4C4E1EF6-EF76-4B4D-8E60-9EEDDBEFD76B}" type="presParOf" srcId="{04111B10-BEF5-4528-B58D-6799F6BE6FBE}" destId="{C5F8C78C-7E00-4962-8449-D3B01F86DAE6}" srcOrd="1" destOrd="0" presId="urn:microsoft.com/office/officeart/2005/8/layout/matrix1"/>
    <dgm:cxn modelId="{9B6E3C4A-0E95-441A-8966-7B0E55647124}" type="presParOf" srcId="{04111B10-BEF5-4528-B58D-6799F6BE6FBE}" destId="{5FA1BB4A-5F14-4666-952F-FCA0EB398EFF}" srcOrd="2" destOrd="0" presId="urn:microsoft.com/office/officeart/2005/8/layout/matrix1"/>
    <dgm:cxn modelId="{15233FDB-86F2-498F-B752-3053B164840B}" type="presParOf" srcId="{04111B10-BEF5-4528-B58D-6799F6BE6FBE}" destId="{4639C88F-285F-43D9-80FE-F80C73FBD3F9}" srcOrd="3" destOrd="0" presId="urn:microsoft.com/office/officeart/2005/8/layout/matrix1"/>
    <dgm:cxn modelId="{E74BA754-68A9-41AB-9B92-3008FF91C99E}" type="presParOf" srcId="{04111B10-BEF5-4528-B58D-6799F6BE6FBE}" destId="{8D371FBC-0EDF-43B4-8241-8FCD40111693}" srcOrd="4" destOrd="0" presId="urn:microsoft.com/office/officeart/2005/8/layout/matrix1"/>
    <dgm:cxn modelId="{E23A86B4-C9ED-4320-BB31-8E21DEBCA20B}" type="presParOf" srcId="{04111B10-BEF5-4528-B58D-6799F6BE6FBE}" destId="{3A791213-A304-4399-9A04-F601B0EAC1E1}" srcOrd="5" destOrd="0" presId="urn:microsoft.com/office/officeart/2005/8/layout/matrix1"/>
    <dgm:cxn modelId="{102C5E8B-2245-4E5A-88CD-F513679F05B6}" type="presParOf" srcId="{04111B10-BEF5-4528-B58D-6799F6BE6FBE}" destId="{BD808EE2-D484-42BC-84BC-1A05D89ADD50}" srcOrd="6" destOrd="0" presId="urn:microsoft.com/office/officeart/2005/8/layout/matrix1"/>
    <dgm:cxn modelId="{9659D997-B1ED-4639-96C0-04CC22D588A1}" type="presParOf" srcId="{04111B10-BEF5-4528-B58D-6799F6BE6FBE}" destId="{26ACDCE2-9ED7-4205-96DD-1E6EA4721521}" srcOrd="7" destOrd="0" presId="urn:microsoft.com/office/officeart/2005/8/layout/matrix1"/>
    <dgm:cxn modelId="{5B3D9D91-26B3-4AA5-9B6C-AEAE7DD02D25}" type="presParOf" srcId="{63295F69-90D2-44EA-8BEE-68C360D09D3A}" destId="{9B8FBFBF-E81F-44E4-BC51-C20B36D2070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39E780-78D7-49C0-8592-C99C2559202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A974D0E9-FCC4-4B9B-9E34-060AECBDBA5D}">
      <dgm:prSet phldrT="[Text]" custT="1"/>
      <dgm:spPr/>
      <dgm:t>
        <a:bodyPr/>
        <a:lstStyle/>
        <a:p>
          <a:r>
            <a:rPr lang="en-US" sz="1800" dirty="0">
              <a:solidFill>
                <a:schemeClr val="accent2"/>
              </a:solidFill>
            </a:rPr>
            <a:t>Direct </a:t>
          </a:r>
          <a:br>
            <a:rPr lang="en-US" sz="1800" dirty="0">
              <a:solidFill>
                <a:schemeClr val="accent2"/>
              </a:solidFill>
            </a:rPr>
          </a:br>
          <a:r>
            <a:rPr lang="en-US" sz="1800" dirty="0">
              <a:solidFill>
                <a:schemeClr val="accent2"/>
              </a:solidFill>
            </a:rPr>
            <a:t>Carve-In</a:t>
          </a:r>
        </a:p>
      </dgm:t>
    </dgm:pt>
    <dgm:pt modelId="{58556B4B-85D7-4469-B294-F1B55BA25A41}" type="parTrans" cxnId="{4A4FA05A-6BEF-491C-9716-6C688E267540}">
      <dgm:prSet/>
      <dgm:spPr/>
      <dgm:t>
        <a:bodyPr/>
        <a:lstStyle/>
        <a:p>
          <a:endParaRPr lang="en-US"/>
        </a:p>
      </dgm:t>
    </dgm:pt>
    <dgm:pt modelId="{FB3F825E-B5A2-49BE-8AD2-FE55A077EBBB}" type="sibTrans" cxnId="{4A4FA05A-6BEF-491C-9716-6C688E267540}">
      <dgm:prSet/>
      <dgm:spPr/>
      <dgm:t>
        <a:bodyPr/>
        <a:lstStyle/>
        <a:p>
          <a:endParaRPr lang="en-US"/>
        </a:p>
      </dgm:t>
    </dgm:pt>
    <dgm:pt modelId="{A95A9387-D66C-4A60-A82E-0D59DA85889C}">
      <dgm:prSet custT="1"/>
      <dgm:spPr/>
      <dgm:t>
        <a:bodyPr/>
        <a:lstStyle/>
        <a:p>
          <a:r>
            <a:rPr lang="en-US" sz="1800" dirty="0">
              <a:solidFill>
                <a:schemeClr val="accent2"/>
              </a:solidFill>
            </a:rPr>
            <a:t>Group Purchasing </a:t>
          </a:r>
          <a:br>
            <a:rPr lang="en-US" sz="1800" dirty="0">
              <a:solidFill>
                <a:schemeClr val="accent2"/>
              </a:solidFill>
            </a:rPr>
          </a:br>
          <a:r>
            <a:rPr lang="en-US" sz="1800" dirty="0">
              <a:solidFill>
                <a:schemeClr val="accent2"/>
              </a:solidFill>
            </a:rPr>
            <a:t>Carve-Out</a:t>
          </a:r>
        </a:p>
      </dgm:t>
    </dgm:pt>
    <dgm:pt modelId="{A5BAFB5F-99BA-43D3-B385-F8AE6818A3D8}" type="parTrans" cxnId="{303815F0-7EDC-4408-8FC2-765C3F451D9E}">
      <dgm:prSet/>
      <dgm:spPr/>
      <dgm:t>
        <a:bodyPr/>
        <a:lstStyle/>
        <a:p>
          <a:endParaRPr lang="en-US"/>
        </a:p>
      </dgm:t>
    </dgm:pt>
    <dgm:pt modelId="{718BB944-2946-4558-AC41-9BF453C794CD}" type="sibTrans" cxnId="{303815F0-7EDC-4408-8FC2-765C3F451D9E}">
      <dgm:prSet/>
      <dgm:spPr/>
      <dgm:t>
        <a:bodyPr/>
        <a:lstStyle/>
        <a:p>
          <a:endParaRPr lang="en-US"/>
        </a:p>
      </dgm:t>
    </dgm:pt>
    <dgm:pt modelId="{02731F5F-23CC-4402-B411-F06885DA08CF}">
      <dgm:prSet custT="1"/>
      <dgm:spPr/>
      <dgm:t>
        <a:bodyPr/>
        <a:lstStyle/>
        <a:p>
          <a:pPr>
            <a:buClrTx/>
            <a:buSzTx/>
            <a:buFontTx/>
            <a:buNone/>
          </a:pPr>
          <a:r>
            <a:rPr kumimoji="0" lang="en-US" sz="1800" b="0" i="0" u="none" strike="noStrike" cap="none" spc="0" normalizeH="0" baseline="0" noProof="0" dirty="0">
              <a:ln>
                <a:noFill/>
              </a:ln>
              <a:solidFill>
                <a:schemeClr val="accent2"/>
              </a:solidFill>
              <a:effectLst/>
              <a:uLnTx/>
              <a:uFillTx/>
              <a:latin typeface="Raleway Lining"/>
              <a:ea typeface="+mn-ea"/>
              <a:cs typeface="+mn-cs"/>
            </a:rPr>
            <a:t>Direct </a:t>
          </a:r>
          <a:br>
            <a:rPr kumimoji="0" lang="en-US" sz="1800" b="0" i="0" u="none" strike="noStrike" cap="none" spc="0" normalizeH="0" baseline="0" noProof="0" dirty="0">
              <a:ln>
                <a:noFill/>
              </a:ln>
              <a:solidFill>
                <a:schemeClr val="accent2"/>
              </a:solidFill>
              <a:effectLst/>
              <a:uLnTx/>
              <a:uFillTx/>
              <a:latin typeface="Raleway Lining"/>
              <a:ea typeface="+mn-ea"/>
              <a:cs typeface="+mn-cs"/>
            </a:rPr>
          </a:br>
          <a:r>
            <a:rPr kumimoji="0" lang="en-US" sz="1800" b="0" i="0" u="none" strike="noStrike" cap="none" spc="0" normalizeH="0" baseline="0" noProof="0" dirty="0">
              <a:ln>
                <a:noFill/>
              </a:ln>
              <a:solidFill>
                <a:schemeClr val="accent2"/>
              </a:solidFill>
              <a:effectLst/>
              <a:uLnTx/>
              <a:uFillTx/>
              <a:latin typeface="Raleway Lining"/>
              <a:ea typeface="+mn-ea"/>
              <a:cs typeface="+mn-cs"/>
            </a:rPr>
            <a:t>Carve-Out</a:t>
          </a:r>
          <a:endParaRPr lang="en-US" sz="1800" dirty="0">
            <a:solidFill>
              <a:schemeClr val="accent2"/>
            </a:solidFill>
          </a:endParaRPr>
        </a:p>
      </dgm:t>
    </dgm:pt>
    <dgm:pt modelId="{05DDDA73-49DE-466B-831E-40F39D11EF63}" type="parTrans" cxnId="{F2FD816F-837C-4BE0-B5C1-D044F745141F}">
      <dgm:prSet/>
      <dgm:spPr/>
      <dgm:t>
        <a:bodyPr/>
        <a:lstStyle/>
        <a:p>
          <a:endParaRPr lang="en-US"/>
        </a:p>
      </dgm:t>
    </dgm:pt>
    <dgm:pt modelId="{BBCF92CB-8CA3-4F0D-9862-6324DE43D968}" type="sibTrans" cxnId="{F2FD816F-837C-4BE0-B5C1-D044F745141F}">
      <dgm:prSet/>
      <dgm:spPr/>
      <dgm:t>
        <a:bodyPr/>
        <a:lstStyle/>
        <a:p>
          <a:endParaRPr lang="en-US"/>
        </a:p>
      </dgm:t>
    </dgm:pt>
    <dgm:pt modelId="{ED5DCE49-F4D7-42ED-B45E-40EA11EBC0A1}">
      <dgm:prSet custT="1"/>
      <dgm:spPr/>
      <dgm:t>
        <a:bodyPr/>
        <a:lstStyle/>
        <a:p>
          <a:pPr>
            <a:buClrTx/>
            <a:buSzTx/>
            <a:buFontTx/>
            <a:buNone/>
          </a:pPr>
          <a:r>
            <a:rPr kumimoji="0" lang="en-US" sz="1800" b="0" i="0" u="none" strike="noStrike" cap="none" spc="0" normalizeH="0" baseline="0" noProof="0" dirty="0">
              <a:ln>
                <a:noFill/>
              </a:ln>
              <a:solidFill>
                <a:schemeClr val="accent2"/>
              </a:solidFill>
              <a:effectLst/>
              <a:uLnTx/>
              <a:uFillTx/>
              <a:latin typeface="Raleway Lining"/>
              <a:ea typeface="+mn-ea"/>
              <a:cs typeface="+mn-cs"/>
            </a:rPr>
            <a:t>Multi-Vendor Custom </a:t>
          </a:r>
          <a:r>
            <a:rPr lang="en-US" sz="1800" dirty="0">
              <a:solidFill>
                <a:schemeClr val="accent2"/>
              </a:solidFill>
              <a:latin typeface="Raleway Lining"/>
            </a:rPr>
            <a:t>S</a:t>
          </a:r>
          <a:r>
            <a:rPr kumimoji="0" lang="en-US" sz="1800" b="0" i="0" u="none" strike="noStrike" cap="none" spc="0" normalizeH="0" baseline="0" noProof="0" dirty="0" err="1">
              <a:ln>
                <a:noFill/>
              </a:ln>
              <a:solidFill>
                <a:schemeClr val="accent2"/>
              </a:solidFill>
              <a:effectLst/>
              <a:uLnTx/>
              <a:uFillTx/>
              <a:latin typeface="Raleway Lining"/>
              <a:ea typeface="+mn-ea"/>
              <a:cs typeface="+mn-cs"/>
            </a:rPr>
            <a:t>olution</a:t>
          </a:r>
          <a:endParaRPr lang="en-US" sz="1800" dirty="0">
            <a:solidFill>
              <a:schemeClr val="accent2"/>
            </a:solidFill>
          </a:endParaRPr>
        </a:p>
      </dgm:t>
    </dgm:pt>
    <dgm:pt modelId="{BE9BBBC4-B1BF-43EC-AEB7-94506B89EE68}" type="parTrans" cxnId="{A13AEF96-D3AB-480D-8CE6-580F6E229466}">
      <dgm:prSet/>
      <dgm:spPr/>
      <dgm:t>
        <a:bodyPr/>
        <a:lstStyle/>
        <a:p>
          <a:endParaRPr lang="en-US"/>
        </a:p>
      </dgm:t>
    </dgm:pt>
    <dgm:pt modelId="{CB5CA249-7B26-425A-9F8A-B40CDC0B6E6A}" type="sibTrans" cxnId="{A13AEF96-D3AB-480D-8CE6-580F6E229466}">
      <dgm:prSet/>
      <dgm:spPr/>
      <dgm:t>
        <a:bodyPr/>
        <a:lstStyle/>
        <a:p>
          <a:endParaRPr lang="en-US"/>
        </a:p>
      </dgm:t>
    </dgm:pt>
    <dgm:pt modelId="{1657188D-31DB-4A06-926C-06EA77C7D4EF}">
      <dgm:prSet custT="1"/>
      <dgm:spPr/>
      <dgm:t>
        <a:bodyPr/>
        <a:lstStyle/>
        <a:p>
          <a:pPr>
            <a:buClrTx/>
            <a:buSzTx/>
            <a:buFontTx/>
            <a:buNone/>
          </a:pPr>
          <a:r>
            <a:rPr lang="en-US" sz="1800" dirty="0">
              <a:solidFill>
                <a:schemeClr val="accent2"/>
              </a:solidFill>
            </a:rPr>
            <a:t>Fully Integrated Employee Benefits Program</a:t>
          </a:r>
        </a:p>
      </dgm:t>
    </dgm:pt>
    <dgm:pt modelId="{595299AE-D91A-4C2A-BF97-303FE16E0717}" type="parTrans" cxnId="{3258EC28-41E9-48B9-A179-46397F87A0A2}">
      <dgm:prSet/>
      <dgm:spPr/>
      <dgm:t>
        <a:bodyPr/>
        <a:lstStyle/>
        <a:p>
          <a:endParaRPr lang="en-US"/>
        </a:p>
      </dgm:t>
    </dgm:pt>
    <dgm:pt modelId="{AC0B2E7A-4237-4E4B-915B-13EA952A00C9}" type="sibTrans" cxnId="{3258EC28-41E9-48B9-A179-46397F87A0A2}">
      <dgm:prSet/>
      <dgm:spPr/>
      <dgm:t>
        <a:bodyPr/>
        <a:lstStyle/>
        <a:p>
          <a:endParaRPr lang="en-US"/>
        </a:p>
      </dgm:t>
    </dgm:pt>
    <dgm:pt modelId="{384633F8-8500-486E-87EA-9189F9A3854A}" type="pres">
      <dgm:prSet presAssocID="{0339E780-78D7-49C0-8592-C99C25592027}" presName="rootnode" presStyleCnt="0">
        <dgm:presLayoutVars>
          <dgm:chMax/>
          <dgm:chPref/>
          <dgm:dir/>
          <dgm:animLvl val="lvl"/>
        </dgm:presLayoutVars>
      </dgm:prSet>
      <dgm:spPr/>
    </dgm:pt>
    <dgm:pt modelId="{7EBE4814-6495-4128-BDEA-273C1DB0ABE3}" type="pres">
      <dgm:prSet presAssocID="{A974D0E9-FCC4-4B9B-9E34-060AECBDBA5D}" presName="composite" presStyleCnt="0"/>
      <dgm:spPr/>
    </dgm:pt>
    <dgm:pt modelId="{B973709E-6D80-454F-9035-59AD9204C151}" type="pres">
      <dgm:prSet presAssocID="{A974D0E9-FCC4-4B9B-9E34-060AECBDBA5D}" presName="LShape" presStyleLbl="alignNode1" presStyleIdx="0" presStyleCnt="9"/>
      <dgm:spPr>
        <a:solidFill>
          <a:schemeClr val="accent4">
            <a:lumMod val="20000"/>
            <a:lumOff val="80000"/>
          </a:schemeClr>
        </a:solidFill>
        <a:ln>
          <a:noFill/>
        </a:ln>
      </dgm:spPr>
    </dgm:pt>
    <dgm:pt modelId="{E42BB466-9188-4D16-B9C2-987DA5FA7FB4}" type="pres">
      <dgm:prSet presAssocID="{A974D0E9-FCC4-4B9B-9E34-060AECBDBA5D}" presName="ParentText" presStyleLbl="revTx" presStyleIdx="0" presStyleCnt="5">
        <dgm:presLayoutVars>
          <dgm:chMax val="0"/>
          <dgm:chPref val="0"/>
          <dgm:bulletEnabled val="1"/>
        </dgm:presLayoutVars>
      </dgm:prSet>
      <dgm:spPr/>
    </dgm:pt>
    <dgm:pt modelId="{611808E1-8A61-44D8-9BDB-8FFFFDBB0430}" type="pres">
      <dgm:prSet presAssocID="{A974D0E9-FCC4-4B9B-9E34-060AECBDBA5D}" presName="Triangle" presStyleLbl="alignNode1" presStyleIdx="1" presStyleCnt="9"/>
      <dgm:spPr>
        <a:solidFill>
          <a:schemeClr val="accent4">
            <a:lumMod val="20000"/>
            <a:lumOff val="80000"/>
          </a:schemeClr>
        </a:solidFill>
        <a:ln>
          <a:noFill/>
        </a:ln>
      </dgm:spPr>
    </dgm:pt>
    <dgm:pt modelId="{7F7F03B9-9AD0-48FE-91C7-565F9F424979}" type="pres">
      <dgm:prSet presAssocID="{FB3F825E-B5A2-49BE-8AD2-FE55A077EBBB}" presName="sibTrans" presStyleCnt="0"/>
      <dgm:spPr/>
    </dgm:pt>
    <dgm:pt modelId="{597D10D9-D695-467E-833A-CEB5C81A26C1}" type="pres">
      <dgm:prSet presAssocID="{FB3F825E-B5A2-49BE-8AD2-FE55A077EBBB}" presName="space" presStyleCnt="0"/>
      <dgm:spPr/>
    </dgm:pt>
    <dgm:pt modelId="{F6E703BB-9217-46DA-9181-B5B4A3D80B9F}" type="pres">
      <dgm:prSet presAssocID="{A95A9387-D66C-4A60-A82E-0D59DA85889C}" presName="composite" presStyleCnt="0"/>
      <dgm:spPr/>
    </dgm:pt>
    <dgm:pt modelId="{D155DB50-60AA-454B-AA4D-C7D7ED2F1523}" type="pres">
      <dgm:prSet presAssocID="{A95A9387-D66C-4A60-A82E-0D59DA85889C}" presName="LShape" presStyleLbl="alignNode1" presStyleIdx="2" presStyleCnt="9"/>
      <dgm:spPr>
        <a:solidFill>
          <a:schemeClr val="accent4">
            <a:lumMod val="20000"/>
            <a:lumOff val="80000"/>
          </a:schemeClr>
        </a:solidFill>
        <a:ln>
          <a:noFill/>
        </a:ln>
      </dgm:spPr>
    </dgm:pt>
    <dgm:pt modelId="{B6C71CE0-384D-4F8D-81A6-4DA8802D6FA1}" type="pres">
      <dgm:prSet presAssocID="{A95A9387-D66C-4A60-A82E-0D59DA85889C}" presName="ParentText" presStyleLbl="revTx" presStyleIdx="1" presStyleCnt="5">
        <dgm:presLayoutVars>
          <dgm:chMax val="0"/>
          <dgm:chPref val="0"/>
          <dgm:bulletEnabled val="1"/>
        </dgm:presLayoutVars>
      </dgm:prSet>
      <dgm:spPr/>
    </dgm:pt>
    <dgm:pt modelId="{A8CFCCAE-51A8-4A0A-ADCA-D2AED775538B}" type="pres">
      <dgm:prSet presAssocID="{A95A9387-D66C-4A60-A82E-0D59DA85889C}" presName="Triangle" presStyleLbl="alignNode1" presStyleIdx="3" presStyleCnt="9"/>
      <dgm:spPr>
        <a:solidFill>
          <a:schemeClr val="accent4">
            <a:lumMod val="20000"/>
            <a:lumOff val="80000"/>
          </a:schemeClr>
        </a:solidFill>
        <a:ln>
          <a:noFill/>
        </a:ln>
      </dgm:spPr>
    </dgm:pt>
    <dgm:pt modelId="{705B1076-30B1-4F1C-BA66-F8F0056156C6}" type="pres">
      <dgm:prSet presAssocID="{718BB944-2946-4558-AC41-9BF453C794CD}" presName="sibTrans" presStyleCnt="0"/>
      <dgm:spPr/>
    </dgm:pt>
    <dgm:pt modelId="{96BE5BE3-397B-45E3-9234-889CB024D151}" type="pres">
      <dgm:prSet presAssocID="{718BB944-2946-4558-AC41-9BF453C794CD}" presName="space" presStyleCnt="0"/>
      <dgm:spPr/>
    </dgm:pt>
    <dgm:pt modelId="{3666C581-9CF8-4686-B15A-01021DCFEE9A}" type="pres">
      <dgm:prSet presAssocID="{02731F5F-23CC-4402-B411-F06885DA08CF}" presName="composite" presStyleCnt="0"/>
      <dgm:spPr/>
    </dgm:pt>
    <dgm:pt modelId="{0DED6B10-0EF4-4FE7-8238-3DAE915BADB0}" type="pres">
      <dgm:prSet presAssocID="{02731F5F-23CC-4402-B411-F06885DA08CF}" presName="LShape" presStyleLbl="alignNode1" presStyleIdx="4" presStyleCnt="9"/>
      <dgm:spPr>
        <a:solidFill>
          <a:schemeClr val="accent4">
            <a:lumMod val="20000"/>
            <a:lumOff val="80000"/>
          </a:schemeClr>
        </a:solidFill>
        <a:ln>
          <a:noFill/>
        </a:ln>
      </dgm:spPr>
    </dgm:pt>
    <dgm:pt modelId="{0AC4FF24-065D-44E8-87D8-2B80DC8E7E66}" type="pres">
      <dgm:prSet presAssocID="{02731F5F-23CC-4402-B411-F06885DA08CF}" presName="ParentText" presStyleLbl="revTx" presStyleIdx="2" presStyleCnt="5">
        <dgm:presLayoutVars>
          <dgm:chMax val="0"/>
          <dgm:chPref val="0"/>
          <dgm:bulletEnabled val="1"/>
        </dgm:presLayoutVars>
      </dgm:prSet>
      <dgm:spPr/>
    </dgm:pt>
    <dgm:pt modelId="{C3884DDF-C0CE-4834-89DA-D58D3C13818E}" type="pres">
      <dgm:prSet presAssocID="{02731F5F-23CC-4402-B411-F06885DA08CF}" presName="Triangle" presStyleLbl="alignNode1" presStyleIdx="5" presStyleCnt="9"/>
      <dgm:spPr>
        <a:solidFill>
          <a:schemeClr val="accent4">
            <a:lumMod val="20000"/>
            <a:lumOff val="80000"/>
          </a:schemeClr>
        </a:solidFill>
        <a:ln>
          <a:noFill/>
        </a:ln>
      </dgm:spPr>
    </dgm:pt>
    <dgm:pt modelId="{D8B3907E-27EC-4FB1-9B49-0F2B6FFC0F23}" type="pres">
      <dgm:prSet presAssocID="{BBCF92CB-8CA3-4F0D-9862-6324DE43D968}" presName="sibTrans" presStyleCnt="0"/>
      <dgm:spPr/>
    </dgm:pt>
    <dgm:pt modelId="{8171D662-75DE-4293-A95F-E82F4DB8E934}" type="pres">
      <dgm:prSet presAssocID="{BBCF92CB-8CA3-4F0D-9862-6324DE43D968}" presName="space" presStyleCnt="0"/>
      <dgm:spPr/>
    </dgm:pt>
    <dgm:pt modelId="{4A5F1BD1-EC19-4078-A5D5-7AFA578C6C2C}" type="pres">
      <dgm:prSet presAssocID="{ED5DCE49-F4D7-42ED-B45E-40EA11EBC0A1}" presName="composite" presStyleCnt="0"/>
      <dgm:spPr/>
    </dgm:pt>
    <dgm:pt modelId="{FDF449C5-957B-45C1-963A-9D76F5A28B75}" type="pres">
      <dgm:prSet presAssocID="{ED5DCE49-F4D7-42ED-B45E-40EA11EBC0A1}" presName="LShape" presStyleLbl="alignNode1" presStyleIdx="6" presStyleCnt="9"/>
      <dgm:spPr>
        <a:solidFill>
          <a:schemeClr val="accent4">
            <a:lumMod val="20000"/>
            <a:lumOff val="80000"/>
          </a:schemeClr>
        </a:solidFill>
        <a:ln>
          <a:noFill/>
        </a:ln>
      </dgm:spPr>
    </dgm:pt>
    <dgm:pt modelId="{4A65465A-9E79-4364-873B-D9B613C0A975}" type="pres">
      <dgm:prSet presAssocID="{ED5DCE49-F4D7-42ED-B45E-40EA11EBC0A1}" presName="ParentText" presStyleLbl="revTx" presStyleIdx="3" presStyleCnt="5">
        <dgm:presLayoutVars>
          <dgm:chMax val="0"/>
          <dgm:chPref val="0"/>
          <dgm:bulletEnabled val="1"/>
        </dgm:presLayoutVars>
      </dgm:prSet>
      <dgm:spPr/>
    </dgm:pt>
    <dgm:pt modelId="{90156D92-9350-4B38-B4CA-E92B1A27F142}" type="pres">
      <dgm:prSet presAssocID="{ED5DCE49-F4D7-42ED-B45E-40EA11EBC0A1}" presName="Triangle" presStyleLbl="alignNode1" presStyleIdx="7" presStyleCnt="9"/>
      <dgm:spPr>
        <a:solidFill>
          <a:schemeClr val="accent4">
            <a:lumMod val="20000"/>
            <a:lumOff val="80000"/>
          </a:schemeClr>
        </a:solidFill>
        <a:ln>
          <a:noFill/>
        </a:ln>
      </dgm:spPr>
    </dgm:pt>
    <dgm:pt modelId="{3E5912A8-8538-400E-B80A-8EC2F73BF1FD}" type="pres">
      <dgm:prSet presAssocID="{CB5CA249-7B26-425A-9F8A-B40CDC0B6E6A}" presName="sibTrans" presStyleCnt="0"/>
      <dgm:spPr/>
    </dgm:pt>
    <dgm:pt modelId="{E8E9240E-4DEA-4E03-A4AE-C05727CF40AF}" type="pres">
      <dgm:prSet presAssocID="{CB5CA249-7B26-425A-9F8A-B40CDC0B6E6A}" presName="space" presStyleCnt="0"/>
      <dgm:spPr/>
    </dgm:pt>
    <dgm:pt modelId="{CD742E79-E43D-4625-BEC2-E57923A28DBF}" type="pres">
      <dgm:prSet presAssocID="{1657188D-31DB-4A06-926C-06EA77C7D4EF}" presName="composite" presStyleCnt="0"/>
      <dgm:spPr/>
    </dgm:pt>
    <dgm:pt modelId="{0D87376D-08A4-4231-A020-DE317FD76E24}" type="pres">
      <dgm:prSet presAssocID="{1657188D-31DB-4A06-926C-06EA77C7D4EF}" presName="LShape" presStyleLbl="alignNode1" presStyleIdx="8" presStyleCnt="9"/>
      <dgm:spPr>
        <a:solidFill>
          <a:schemeClr val="accent4">
            <a:lumMod val="20000"/>
            <a:lumOff val="80000"/>
          </a:schemeClr>
        </a:solidFill>
        <a:ln>
          <a:noFill/>
        </a:ln>
      </dgm:spPr>
    </dgm:pt>
    <dgm:pt modelId="{191696F3-EF6E-48D7-92A4-5FA1FC9888BC}" type="pres">
      <dgm:prSet presAssocID="{1657188D-31DB-4A06-926C-06EA77C7D4EF}" presName="ParentText" presStyleLbl="revTx" presStyleIdx="4" presStyleCnt="5">
        <dgm:presLayoutVars>
          <dgm:chMax val="0"/>
          <dgm:chPref val="0"/>
          <dgm:bulletEnabled val="1"/>
        </dgm:presLayoutVars>
      </dgm:prSet>
      <dgm:spPr/>
    </dgm:pt>
  </dgm:ptLst>
  <dgm:cxnLst>
    <dgm:cxn modelId="{EBE66111-9F47-4D6A-9B05-B51863A884B9}" type="presOf" srcId="{0339E780-78D7-49C0-8592-C99C25592027}" destId="{384633F8-8500-486E-87EA-9189F9A3854A}" srcOrd="0" destOrd="0" presId="urn:microsoft.com/office/officeart/2009/3/layout/StepUpProcess"/>
    <dgm:cxn modelId="{E1D9CF19-6CA2-4434-B9C1-4B570E5544A5}" type="presOf" srcId="{02731F5F-23CC-4402-B411-F06885DA08CF}" destId="{0AC4FF24-065D-44E8-87D8-2B80DC8E7E66}" srcOrd="0" destOrd="0" presId="urn:microsoft.com/office/officeart/2009/3/layout/StepUpProcess"/>
    <dgm:cxn modelId="{57D5421D-4FA5-42B5-A909-309D82D4684E}" type="presOf" srcId="{A95A9387-D66C-4A60-A82E-0D59DA85889C}" destId="{B6C71CE0-384D-4F8D-81A6-4DA8802D6FA1}" srcOrd="0" destOrd="0" presId="urn:microsoft.com/office/officeart/2009/3/layout/StepUpProcess"/>
    <dgm:cxn modelId="{3258EC28-41E9-48B9-A179-46397F87A0A2}" srcId="{0339E780-78D7-49C0-8592-C99C25592027}" destId="{1657188D-31DB-4A06-926C-06EA77C7D4EF}" srcOrd="4" destOrd="0" parTransId="{595299AE-D91A-4C2A-BF97-303FE16E0717}" sibTransId="{AC0B2E7A-4237-4E4B-915B-13EA952A00C9}"/>
    <dgm:cxn modelId="{605E8534-EFE9-42D7-80C3-DD66440BDA15}" type="presOf" srcId="{ED5DCE49-F4D7-42ED-B45E-40EA11EBC0A1}" destId="{4A65465A-9E79-4364-873B-D9B613C0A975}" srcOrd="0" destOrd="0" presId="urn:microsoft.com/office/officeart/2009/3/layout/StepUpProcess"/>
    <dgm:cxn modelId="{5FADCB37-C441-429C-AF54-CF025F798D21}" type="presOf" srcId="{A974D0E9-FCC4-4B9B-9E34-060AECBDBA5D}" destId="{E42BB466-9188-4D16-B9C2-987DA5FA7FB4}" srcOrd="0" destOrd="0" presId="urn:microsoft.com/office/officeart/2009/3/layout/StepUpProcess"/>
    <dgm:cxn modelId="{F2FD816F-837C-4BE0-B5C1-D044F745141F}" srcId="{0339E780-78D7-49C0-8592-C99C25592027}" destId="{02731F5F-23CC-4402-B411-F06885DA08CF}" srcOrd="2" destOrd="0" parTransId="{05DDDA73-49DE-466B-831E-40F39D11EF63}" sibTransId="{BBCF92CB-8CA3-4F0D-9862-6324DE43D968}"/>
    <dgm:cxn modelId="{4A4FA05A-6BEF-491C-9716-6C688E267540}" srcId="{0339E780-78D7-49C0-8592-C99C25592027}" destId="{A974D0E9-FCC4-4B9B-9E34-060AECBDBA5D}" srcOrd="0" destOrd="0" parTransId="{58556B4B-85D7-4469-B294-F1B55BA25A41}" sibTransId="{FB3F825E-B5A2-49BE-8AD2-FE55A077EBBB}"/>
    <dgm:cxn modelId="{A13AEF96-D3AB-480D-8CE6-580F6E229466}" srcId="{0339E780-78D7-49C0-8592-C99C25592027}" destId="{ED5DCE49-F4D7-42ED-B45E-40EA11EBC0A1}" srcOrd="3" destOrd="0" parTransId="{BE9BBBC4-B1BF-43EC-AEB7-94506B89EE68}" sibTransId="{CB5CA249-7B26-425A-9F8A-B40CDC0B6E6A}"/>
    <dgm:cxn modelId="{7388CBCA-BE0F-4EF6-9648-76C30ECAC43C}" type="presOf" srcId="{1657188D-31DB-4A06-926C-06EA77C7D4EF}" destId="{191696F3-EF6E-48D7-92A4-5FA1FC9888BC}" srcOrd="0" destOrd="0" presId="urn:microsoft.com/office/officeart/2009/3/layout/StepUpProcess"/>
    <dgm:cxn modelId="{303815F0-7EDC-4408-8FC2-765C3F451D9E}" srcId="{0339E780-78D7-49C0-8592-C99C25592027}" destId="{A95A9387-D66C-4A60-A82E-0D59DA85889C}" srcOrd="1" destOrd="0" parTransId="{A5BAFB5F-99BA-43D3-B385-F8AE6818A3D8}" sibTransId="{718BB944-2946-4558-AC41-9BF453C794CD}"/>
    <dgm:cxn modelId="{E19AB1CC-BA37-4FF2-B49D-9E65A6F60A2C}" type="presParOf" srcId="{384633F8-8500-486E-87EA-9189F9A3854A}" destId="{7EBE4814-6495-4128-BDEA-273C1DB0ABE3}" srcOrd="0" destOrd="0" presId="urn:microsoft.com/office/officeart/2009/3/layout/StepUpProcess"/>
    <dgm:cxn modelId="{3CAB752B-9C34-4B09-81C9-5CECD6463B24}" type="presParOf" srcId="{7EBE4814-6495-4128-BDEA-273C1DB0ABE3}" destId="{B973709E-6D80-454F-9035-59AD9204C151}" srcOrd="0" destOrd="0" presId="urn:microsoft.com/office/officeart/2009/3/layout/StepUpProcess"/>
    <dgm:cxn modelId="{95608C0A-16C2-4D92-8AE9-7C49206AEE61}" type="presParOf" srcId="{7EBE4814-6495-4128-BDEA-273C1DB0ABE3}" destId="{E42BB466-9188-4D16-B9C2-987DA5FA7FB4}" srcOrd="1" destOrd="0" presId="urn:microsoft.com/office/officeart/2009/3/layout/StepUpProcess"/>
    <dgm:cxn modelId="{3CAD2A33-CABC-410F-B95C-F35368B72F4E}" type="presParOf" srcId="{7EBE4814-6495-4128-BDEA-273C1DB0ABE3}" destId="{611808E1-8A61-44D8-9BDB-8FFFFDBB0430}" srcOrd="2" destOrd="0" presId="urn:microsoft.com/office/officeart/2009/3/layout/StepUpProcess"/>
    <dgm:cxn modelId="{E3E8A073-74F3-40B0-8F0C-E2A0CA4047AE}" type="presParOf" srcId="{384633F8-8500-486E-87EA-9189F9A3854A}" destId="{7F7F03B9-9AD0-48FE-91C7-565F9F424979}" srcOrd="1" destOrd="0" presId="urn:microsoft.com/office/officeart/2009/3/layout/StepUpProcess"/>
    <dgm:cxn modelId="{DCEE09F1-EB0F-4184-A5AC-D71EDB25E5B9}" type="presParOf" srcId="{7F7F03B9-9AD0-48FE-91C7-565F9F424979}" destId="{597D10D9-D695-467E-833A-CEB5C81A26C1}" srcOrd="0" destOrd="0" presId="urn:microsoft.com/office/officeart/2009/3/layout/StepUpProcess"/>
    <dgm:cxn modelId="{916A1C39-4CAA-4B96-BFF1-874B96757DF2}" type="presParOf" srcId="{384633F8-8500-486E-87EA-9189F9A3854A}" destId="{F6E703BB-9217-46DA-9181-B5B4A3D80B9F}" srcOrd="2" destOrd="0" presId="urn:microsoft.com/office/officeart/2009/3/layout/StepUpProcess"/>
    <dgm:cxn modelId="{ED7AC7EA-1375-4947-AD0B-701620404773}" type="presParOf" srcId="{F6E703BB-9217-46DA-9181-B5B4A3D80B9F}" destId="{D155DB50-60AA-454B-AA4D-C7D7ED2F1523}" srcOrd="0" destOrd="0" presId="urn:microsoft.com/office/officeart/2009/3/layout/StepUpProcess"/>
    <dgm:cxn modelId="{FE00C1A2-9749-4A5C-8B3A-5F09C33C0CC7}" type="presParOf" srcId="{F6E703BB-9217-46DA-9181-B5B4A3D80B9F}" destId="{B6C71CE0-384D-4F8D-81A6-4DA8802D6FA1}" srcOrd="1" destOrd="0" presId="urn:microsoft.com/office/officeart/2009/3/layout/StepUpProcess"/>
    <dgm:cxn modelId="{14E089EC-2B1D-4B81-9D18-2413411D09FF}" type="presParOf" srcId="{F6E703BB-9217-46DA-9181-B5B4A3D80B9F}" destId="{A8CFCCAE-51A8-4A0A-ADCA-D2AED775538B}" srcOrd="2" destOrd="0" presId="urn:microsoft.com/office/officeart/2009/3/layout/StepUpProcess"/>
    <dgm:cxn modelId="{94A8D1C6-C819-4682-9A64-BBD7F898DFD8}" type="presParOf" srcId="{384633F8-8500-486E-87EA-9189F9A3854A}" destId="{705B1076-30B1-4F1C-BA66-F8F0056156C6}" srcOrd="3" destOrd="0" presId="urn:microsoft.com/office/officeart/2009/3/layout/StepUpProcess"/>
    <dgm:cxn modelId="{69135D20-C55E-4D44-A423-B64B084C9C30}" type="presParOf" srcId="{705B1076-30B1-4F1C-BA66-F8F0056156C6}" destId="{96BE5BE3-397B-45E3-9234-889CB024D151}" srcOrd="0" destOrd="0" presId="urn:microsoft.com/office/officeart/2009/3/layout/StepUpProcess"/>
    <dgm:cxn modelId="{757974EA-A771-41C3-84D5-3D1B7BAB8B17}" type="presParOf" srcId="{384633F8-8500-486E-87EA-9189F9A3854A}" destId="{3666C581-9CF8-4686-B15A-01021DCFEE9A}" srcOrd="4" destOrd="0" presId="urn:microsoft.com/office/officeart/2009/3/layout/StepUpProcess"/>
    <dgm:cxn modelId="{7AA09A04-A9BE-4E09-B128-D60784EA9A66}" type="presParOf" srcId="{3666C581-9CF8-4686-B15A-01021DCFEE9A}" destId="{0DED6B10-0EF4-4FE7-8238-3DAE915BADB0}" srcOrd="0" destOrd="0" presId="urn:microsoft.com/office/officeart/2009/3/layout/StepUpProcess"/>
    <dgm:cxn modelId="{030B8B39-795B-4130-A522-77B7D81A9864}" type="presParOf" srcId="{3666C581-9CF8-4686-B15A-01021DCFEE9A}" destId="{0AC4FF24-065D-44E8-87D8-2B80DC8E7E66}" srcOrd="1" destOrd="0" presId="urn:microsoft.com/office/officeart/2009/3/layout/StepUpProcess"/>
    <dgm:cxn modelId="{47144565-4DB0-430B-9EA3-245413901EE3}" type="presParOf" srcId="{3666C581-9CF8-4686-B15A-01021DCFEE9A}" destId="{C3884DDF-C0CE-4834-89DA-D58D3C13818E}" srcOrd="2" destOrd="0" presId="urn:microsoft.com/office/officeart/2009/3/layout/StepUpProcess"/>
    <dgm:cxn modelId="{5F0CF291-E7A3-40AC-9621-6B432BF8DF8F}" type="presParOf" srcId="{384633F8-8500-486E-87EA-9189F9A3854A}" destId="{D8B3907E-27EC-4FB1-9B49-0F2B6FFC0F23}" srcOrd="5" destOrd="0" presId="urn:microsoft.com/office/officeart/2009/3/layout/StepUpProcess"/>
    <dgm:cxn modelId="{2FD9E7B8-A1AC-43E3-BB23-4253A06F5BCF}" type="presParOf" srcId="{D8B3907E-27EC-4FB1-9B49-0F2B6FFC0F23}" destId="{8171D662-75DE-4293-A95F-E82F4DB8E934}" srcOrd="0" destOrd="0" presId="urn:microsoft.com/office/officeart/2009/3/layout/StepUpProcess"/>
    <dgm:cxn modelId="{39CD14D7-2FAE-4290-853F-9CC2044A6AFE}" type="presParOf" srcId="{384633F8-8500-486E-87EA-9189F9A3854A}" destId="{4A5F1BD1-EC19-4078-A5D5-7AFA578C6C2C}" srcOrd="6" destOrd="0" presId="urn:microsoft.com/office/officeart/2009/3/layout/StepUpProcess"/>
    <dgm:cxn modelId="{3B9AEDA8-2E50-440D-86B6-09987FBD8207}" type="presParOf" srcId="{4A5F1BD1-EC19-4078-A5D5-7AFA578C6C2C}" destId="{FDF449C5-957B-45C1-963A-9D76F5A28B75}" srcOrd="0" destOrd="0" presId="urn:microsoft.com/office/officeart/2009/3/layout/StepUpProcess"/>
    <dgm:cxn modelId="{C4F91D29-7832-4685-85B4-953635614BB5}" type="presParOf" srcId="{4A5F1BD1-EC19-4078-A5D5-7AFA578C6C2C}" destId="{4A65465A-9E79-4364-873B-D9B613C0A975}" srcOrd="1" destOrd="0" presId="urn:microsoft.com/office/officeart/2009/3/layout/StepUpProcess"/>
    <dgm:cxn modelId="{74D29B32-FF69-4213-B0B4-B0207A17A7BC}" type="presParOf" srcId="{4A5F1BD1-EC19-4078-A5D5-7AFA578C6C2C}" destId="{90156D92-9350-4B38-B4CA-E92B1A27F142}" srcOrd="2" destOrd="0" presId="urn:microsoft.com/office/officeart/2009/3/layout/StepUpProcess"/>
    <dgm:cxn modelId="{041A5684-3AAE-44DF-B151-D40D6D2FB5FF}" type="presParOf" srcId="{384633F8-8500-486E-87EA-9189F9A3854A}" destId="{3E5912A8-8538-400E-B80A-8EC2F73BF1FD}" srcOrd="7" destOrd="0" presId="urn:microsoft.com/office/officeart/2009/3/layout/StepUpProcess"/>
    <dgm:cxn modelId="{F371169D-60E0-40DD-82CF-598C7D0E5E2C}" type="presParOf" srcId="{3E5912A8-8538-400E-B80A-8EC2F73BF1FD}" destId="{E8E9240E-4DEA-4E03-A4AE-C05727CF40AF}" srcOrd="0" destOrd="0" presId="urn:microsoft.com/office/officeart/2009/3/layout/StepUpProcess"/>
    <dgm:cxn modelId="{C9D7B832-C941-4AF4-A0FA-5AD6D4A8EA24}" type="presParOf" srcId="{384633F8-8500-486E-87EA-9189F9A3854A}" destId="{CD742E79-E43D-4625-BEC2-E57923A28DBF}" srcOrd="8" destOrd="0" presId="urn:microsoft.com/office/officeart/2009/3/layout/StepUpProcess"/>
    <dgm:cxn modelId="{C48B5403-6244-4F21-8857-7E65C3A2CB56}" type="presParOf" srcId="{CD742E79-E43D-4625-BEC2-E57923A28DBF}" destId="{0D87376D-08A4-4231-A020-DE317FD76E24}" srcOrd="0" destOrd="0" presId="urn:microsoft.com/office/officeart/2009/3/layout/StepUpProcess"/>
    <dgm:cxn modelId="{90544581-4171-4607-A6D9-135B0097DEBE}" type="presParOf" srcId="{CD742E79-E43D-4625-BEC2-E57923A28DBF}" destId="{191696F3-EF6E-48D7-92A4-5FA1FC9888B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231D8-5BF7-4EE1-BA24-487BB6C55716}">
      <dsp:nvSpPr>
        <dsp:cNvPr id="0" name=""/>
        <dsp:cNvSpPr/>
      </dsp:nvSpPr>
      <dsp:spPr>
        <a:xfrm rot="16200000">
          <a:off x="996192" y="-996192"/>
          <a:ext cx="2424418" cy="4416804"/>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Currently only </a:t>
          </a:r>
          <a:r>
            <a:rPr lang="en-US" sz="2300" b="1" kern="1200" dirty="0">
              <a:solidFill>
                <a:schemeClr val="accent1"/>
              </a:solidFill>
            </a:rPr>
            <a:t>27% </a:t>
          </a:r>
          <a:r>
            <a:rPr lang="en-US" sz="2300" b="1" kern="1200" dirty="0">
              <a:solidFill>
                <a:schemeClr val="bg1"/>
              </a:solidFill>
            </a:rPr>
            <a:t>of a PCP’s day is spent with patients. </a:t>
          </a:r>
          <a:endParaRPr lang="en-US" sz="2300" kern="1200" dirty="0"/>
        </a:p>
      </dsp:txBody>
      <dsp:txXfrm rot="5400000">
        <a:off x="0" y="0"/>
        <a:ext cx="4416804" cy="1818313"/>
      </dsp:txXfrm>
    </dsp:sp>
    <dsp:sp modelId="{5FA1BB4A-5F14-4666-952F-FCA0EB398EFF}">
      <dsp:nvSpPr>
        <dsp:cNvPr id="0" name=""/>
        <dsp:cNvSpPr/>
      </dsp:nvSpPr>
      <dsp:spPr>
        <a:xfrm>
          <a:off x="4416804" y="0"/>
          <a:ext cx="4416804" cy="2424418"/>
        </a:xfrm>
        <a:prstGeom prst="round1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The average time a PCP spends with patients is about </a:t>
          </a:r>
          <a:r>
            <a:rPr lang="en-US" sz="2300" b="1" kern="1200" dirty="0">
              <a:solidFill>
                <a:schemeClr val="accent2"/>
              </a:solidFill>
            </a:rPr>
            <a:t>12-16</a:t>
          </a:r>
          <a:r>
            <a:rPr lang="en-US" sz="2300" b="1" kern="1200" dirty="0">
              <a:solidFill>
                <a:srgbClr val="1FBDC9"/>
              </a:solidFill>
            </a:rPr>
            <a:t> </a:t>
          </a:r>
          <a:r>
            <a:rPr lang="en-US" sz="2300" b="1" kern="1200" dirty="0">
              <a:solidFill>
                <a:schemeClr val="bg1"/>
              </a:solidFill>
            </a:rPr>
            <a:t>minutes. </a:t>
          </a:r>
          <a:endParaRPr lang="en-US" sz="2300" kern="1200" dirty="0"/>
        </a:p>
      </dsp:txBody>
      <dsp:txXfrm>
        <a:off x="4416804" y="0"/>
        <a:ext cx="4416804" cy="1818313"/>
      </dsp:txXfrm>
    </dsp:sp>
    <dsp:sp modelId="{8D371FBC-0EDF-43B4-8241-8FCD40111693}">
      <dsp:nvSpPr>
        <dsp:cNvPr id="0" name=""/>
        <dsp:cNvSpPr/>
      </dsp:nvSpPr>
      <dsp:spPr>
        <a:xfrm rot="10800000">
          <a:off x="0" y="2424418"/>
          <a:ext cx="4416804" cy="2424418"/>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Predicted shortage of PCP’s will be over </a:t>
          </a:r>
          <a:r>
            <a:rPr lang="en-US" sz="2300" b="1" kern="1200" dirty="0">
              <a:solidFill>
                <a:schemeClr val="accent2"/>
              </a:solidFill>
            </a:rPr>
            <a:t>125K</a:t>
          </a:r>
          <a:r>
            <a:rPr lang="en-US" sz="2300" b="1" kern="1200" dirty="0"/>
            <a:t> </a:t>
          </a:r>
          <a:r>
            <a:rPr lang="en-US" sz="2300" b="1" kern="1200" dirty="0">
              <a:solidFill>
                <a:schemeClr val="bg1"/>
              </a:solidFill>
            </a:rPr>
            <a:t>in the next 10 years. </a:t>
          </a:r>
          <a:endParaRPr lang="en-US" sz="2300" kern="1200" dirty="0"/>
        </a:p>
      </dsp:txBody>
      <dsp:txXfrm rot="10800000">
        <a:off x="0" y="3030522"/>
        <a:ext cx="4416804" cy="1818313"/>
      </dsp:txXfrm>
    </dsp:sp>
    <dsp:sp modelId="{BD808EE2-D484-42BC-84BC-1A05D89ADD50}">
      <dsp:nvSpPr>
        <dsp:cNvPr id="0" name=""/>
        <dsp:cNvSpPr/>
      </dsp:nvSpPr>
      <dsp:spPr>
        <a:xfrm rot="5400000">
          <a:off x="5412996" y="1428225"/>
          <a:ext cx="2424418" cy="4416804"/>
        </a:xfrm>
        <a:prstGeom prst="round1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accent1"/>
              </a:solidFill>
            </a:rPr>
            <a:t>20% </a:t>
          </a:r>
          <a:r>
            <a:rPr lang="en-US" sz="2300" b="1" kern="1200" dirty="0">
              <a:solidFill>
                <a:schemeClr val="bg1"/>
              </a:solidFill>
            </a:rPr>
            <a:t>of current PCP’s are over </a:t>
          </a:r>
          <a:r>
            <a:rPr lang="en-US" sz="2300" b="1" kern="1200" dirty="0">
              <a:solidFill>
                <a:schemeClr val="accent1"/>
              </a:solidFill>
            </a:rPr>
            <a:t>65</a:t>
          </a:r>
          <a:r>
            <a:rPr lang="en-US" sz="2300" b="1" kern="1200" dirty="0">
              <a:solidFill>
                <a:schemeClr val="bg1"/>
              </a:solidFill>
            </a:rPr>
            <a:t> and another </a:t>
          </a:r>
          <a:r>
            <a:rPr lang="en-US" sz="2300" b="1" kern="1200" dirty="0">
              <a:solidFill>
                <a:schemeClr val="accent1"/>
              </a:solidFill>
            </a:rPr>
            <a:t>22% </a:t>
          </a:r>
          <a:r>
            <a:rPr lang="en-US" sz="2300" b="1" kern="1200" dirty="0">
              <a:solidFill>
                <a:schemeClr val="bg1"/>
              </a:solidFill>
            </a:rPr>
            <a:t>are between </a:t>
          </a:r>
          <a:r>
            <a:rPr lang="en-US" sz="2300" b="1" kern="1200" dirty="0">
              <a:solidFill>
                <a:schemeClr val="accent1"/>
              </a:solidFill>
            </a:rPr>
            <a:t>55-64.</a:t>
          </a:r>
          <a:r>
            <a:rPr lang="en-US" sz="2300" b="1" kern="1200" dirty="0">
              <a:solidFill>
                <a:schemeClr val="bg1"/>
              </a:solidFill>
            </a:rPr>
            <a:t> </a:t>
          </a:r>
          <a:endParaRPr lang="en-US" sz="2300" kern="1200" dirty="0">
            <a:solidFill>
              <a:schemeClr val="bg1"/>
            </a:solidFill>
          </a:endParaRPr>
        </a:p>
      </dsp:txBody>
      <dsp:txXfrm rot="-5400000">
        <a:off x="4416804" y="3030522"/>
        <a:ext cx="4416804" cy="1818313"/>
      </dsp:txXfrm>
    </dsp:sp>
    <dsp:sp modelId="{9B8FBFBF-E81F-44E4-BC51-C20B36D2070A}">
      <dsp:nvSpPr>
        <dsp:cNvPr id="0" name=""/>
        <dsp:cNvSpPr/>
      </dsp:nvSpPr>
      <dsp:spPr>
        <a:xfrm>
          <a:off x="3091762" y="1818313"/>
          <a:ext cx="2650082" cy="121220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Covid has created severe burn out </a:t>
          </a:r>
          <a:endParaRPr lang="en-US" sz="2300" kern="1200" dirty="0"/>
        </a:p>
      </dsp:txBody>
      <dsp:txXfrm>
        <a:off x="3150937" y="1877488"/>
        <a:ext cx="2531732" cy="1093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3709E-6D80-454F-9035-59AD9204C151}">
      <dsp:nvSpPr>
        <dsp:cNvPr id="0" name=""/>
        <dsp:cNvSpPr/>
      </dsp:nvSpPr>
      <dsp:spPr>
        <a:xfrm rot="5400000">
          <a:off x="421140" y="2503756"/>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2BB466-9188-4D16-B9C2-987DA5FA7FB4}">
      <dsp:nvSpPr>
        <dsp:cNvPr id="0" name=""/>
        <dsp:cNvSpPr/>
      </dsp:nvSpPr>
      <dsp:spPr>
        <a:xfrm>
          <a:off x="210403" y="3131419"/>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accent2"/>
              </a:solidFill>
            </a:rPr>
            <a:t>Direct </a:t>
          </a:r>
          <a:br>
            <a:rPr lang="en-US" sz="1800" kern="1200" dirty="0">
              <a:solidFill>
                <a:schemeClr val="accent2"/>
              </a:solidFill>
            </a:rPr>
          </a:br>
          <a:r>
            <a:rPr lang="en-US" sz="1800" kern="1200" dirty="0">
              <a:solidFill>
                <a:schemeClr val="accent2"/>
              </a:solidFill>
            </a:rPr>
            <a:t>Carve-In</a:t>
          </a:r>
        </a:p>
      </dsp:txBody>
      <dsp:txXfrm>
        <a:off x="210403" y="3131419"/>
        <a:ext cx="1896541" cy="1662430"/>
      </dsp:txXfrm>
    </dsp:sp>
    <dsp:sp modelId="{611808E1-8A61-44D8-9BDB-8FFFFDBB0430}">
      <dsp:nvSpPr>
        <dsp:cNvPr id="0" name=""/>
        <dsp:cNvSpPr/>
      </dsp:nvSpPr>
      <dsp:spPr>
        <a:xfrm>
          <a:off x="1749107" y="2349099"/>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55DB50-60AA-454B-AA4D-C7D7ED2F1523}">
      <dsp:nvSpPr>
        <dsp:cNvPr id="0" name=""/>
        <dsp:cNvSpPr/>
      </dsp:nvSpPr>
      <dsp:spPr>
        <a:xfrm rot="5400000">
          <a:off x="2742878" y="1929240"/>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C71CE0-384D-4F8D-81A6-4DA8802D6FA1}">
      <dsp:nvSpPr>
        <dsp:cNvPr id="0" name=""/>
        <dsp:cNvSpPr/>
      </dsp:nvSpPr>
      <dsp:spPr>
        <a:xfrm>
          <a:off x="2532140" y="2556903"/>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accent2"/>
              </a:solidFill>
            </a:rPr>
            <a:t>Group Purchasing </a:t>
          </a:r>
          <a:br>
            <a:rPr lang="en-US" sz="1800" kern="1200" dirty="0">
              <a:solidFill>
                <a:schemeClr val="accent2"/>
              </a:solidFill>
            </a:rPr>
          </a:br>
          <a:r>
            <a:rPr lang="en-US" sz="1800" kern="1200" dirty="0">
              <a:solidFill>
                <a:schemeClr val="accent2"/>
              </a:solidFill>
            </a:rPr>
            <a:t>Carve-Out</a:t>
          </a:r>
        </a:p>
      </dsp:txBody>
      <dsp:txXfrm>
        <a:off x="2532140" y="2556903"/>
        <a:ext cx="1896541" cy="1662430"/>
      </dsp:txXfrm>
    </dsp:sp>
    <dsp:sp modelId="{A8CFCCAE-51A8-4A0A-ADCA-D2AED775538B}">
      <dsp:nvSpPr>
        <dsp:cNvPr id="0" name=""/>
        <dsp:cNvSpPr/>
      </dsp:nvSpPr>
      <dsp:spPr>
        <a:xfrm>
          <a:off x="4070844" y="1774583"/>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ED6B10-0EF4-4FE7-8238-3DAE915BADB0}">
      <dsp:nvSpPr>
        <dsp:cNvPr id="0" name=""/>
        <dsp:cNvSpPr/>
      </dsp:nvSpPr>
      <dsp:spPr>
        <a:xfrm rot="5400000">
          <a:off x="5064616" y="1354724"/>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C4FF24-065D-44E8-87D8-2B80DC8E7E66}">
      <dsp:nvSpPr>
        <dsp:cNvPr id="0" name=""/>
        <dsp:cNvSpPr/>
      </dsp:nvSpPr>
      <dsp:spPr>
        <a:xfrm>
          <a:off x="4853878" y="1982387"/>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kumimoji="0" lang="en-US" sz="1800" b="0" i="0" u="none" strike="noStrike" kern="1200" cap="none" spc="0" normalizeH="0" baseline="0" noProof="0" dirty="0">
              <a:ln>
                <a:noFill/>
              </a:ln>
              <a:solidFill>
                <a:schemeClr val="accent2"/>
              </a:solidFill>
              <a:effectLst/>
              <a:uLnTx/>
              <a:uFillTx/>
              <a:latin typeface="Raleway Lining"/>
              <a:ea typeface="+mn-ea"/>
              <a:cs typeface="+mn-cs"/>
            </a:rPr>
            <a:t>Direct </a:t>
          </a:r>
          <a:br>
            <a:rPr kumimoji="0" lang="en-US" sz="1800" b="0" i="0" u="none" strike="noStrike" kern="1200" cap="none" spc="0" normalizeH="0" baseline="0" noProof="0" dirty="0">
              <a:ln>
                <a:noFill/>
              </a:ln>
              <a:solidFill>
                <a:schemeClr val="accent2"/>
              </a:solidFill>
              <a:effectLst/>
              <a:uLnTx/>
              <a:uFillTx/>
              <a:latin typeface="Raleway Lining"/>
              <a:ea typeface="+mn-ea"/>
              <a:cs typeface="+mn-cs"/>
            </a:rPr>
          </a:br>
          <a:r>
            <a:rPr kumimoji="0" lang="en-US" sz="1800" b="0" i="0" u="none" strike="noStrike" kern="1200" cap="none" spc="0" normalizeH="0" baseline="0" noProof="0" dirty="0">
              <a:ln>
                <a:noFill/>
              </a:ln>
              <a:solidFill>
                <a:schemeClr val="accent2"/>
              </a:solidFill>
              <a:effectLst/>
              <a:uLnTx/>
              <a:uFillTx/>
              <a:latin typeface="Raleway Lining"/>
              <a:ea typeface="+mn-ea"/>
              <a:cs typeface="+mn-cs"/>
            </a:rPr>
            <a:t>Carve-Out</a:t>
          </a:r>
          <a:endParaRPr lang="en-US" sz="1800" kern="1200" dirty="0">
            <a:solidFill>
              <a:schemeClr val="accent2"/>
            </a:solidFill>
          </a:endParaRPr>
        </a:p>
      </dsp:txBody>
      <dsp:txXfrm>
        <a:off x="4853878" y="1982387"/>
        <a:ext cx="1896541" cy="1662430"/>
      </dsp:txXfrm>
    </dsp:sp>
    <dsp:sp modelId="{C3884DDF-C0CE-4834-89DA-D58D3C13818E}">
      <dsp:nvSpPr>
        <dsp:cNvPr id="0" name=""/>
        <dsp:cNvSpPr/>
      </dsp:nvSpPr>
      <dsp:spPr>
        <a:xfrm>
          <a:off x="6392582" y="1200066"/>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449C5-957B-45C1-963A-9D76F5A28B75}">
      <dsp:nvSpPr>
        <dsp:cNvPr id="0" name=""/>
        <dsp:cNvSpPr/>
      </dsp:nvSpPr>
      <dsp:spPr>
        <a:xfrm rot="5400000">
          <a:off x="7386353" y="780208"/>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5465A-9E79-4364-873B-D9B613C0A975}">
      <dsp:nvSpPr>
        <dsp:cNvPr id="0" name=""/>
        <dsp:cNvSpPr/>
      </dsp:nvSpPr>
      <dsp:spPr>
        <a:xfrm>
          <a:off x="7175616" y="1407870"/>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kumimoji="0" lang="en-US" sz="1800" b="0" i="0" u="none" strike="noStrike" kern="1200" cap="none" spc="0" normalizeH="0" baseline="0" noProof="0" dirty="0">
              <a:ln>
                <a:noFill/>
              </a:ln>
              <a:solidFill>
                <a:schemeClr val="accent2"/>
              </a:solidFill>
              <a:effectLst/>
              <a:uLnTx/>
              <a:uFillTx/>
              <a:latin typeface="Raleway Lining"/>
              <a:ea typeface="+mn-ea"/>
              <a:cs typeface="+mn-cs"/>
            </a:rPr>
            <a:t>Multi-Vendor Custom </a:t>
          </a:r>
          <a:r>
            <a:rPr lang="en-US" sz="1800" kern="1200" dirty="0">
              <a:solidFill>
                <a:schemeClr val="accent2"/>
              </a:solidFill>
              <a:latin typeface="Raleway Lining"/>
            </a:rPr>
            <a:t>S</a:t>
          </a:r>
          <a:r>
            <a:rPr kumimoji="0" lang="en-US" sz="1800" b="0" i="0" u="none" strike="noStrike" kern="1200" cap="none" spc="0" normalizeH="0" baseline="0" noProof="0" dirty="0" err="1">
              <a:ln>
                <a:noFill/>
              </a:ln>
              <a:solidFill>
                <a:schemeClr val="accent2"/>
              </a:solidFill>
              <a:effectLst/>
              <a:uLnTx/>
              <a:uFillTx/>
              <a:latin typeface="Raleway Lining"/>
              <a:ea typeface="+mn-ea"/>
              <a:cs typeface="+mn-cs"/>
            </a:rPr>
            <a:t>olution</a:t>
          </a:r>
          <a:endParaRPr lang="en-US" sz="1800" kern="1200" dirty="0">
            <a:solidFill>
              <a:schemeClr val="accent2"/>
            </a:solidFill>
          </a:endParaRPr>
        </a:p>
      </dsp:txBody>
      <dsp:txXfrm>
        <a:off x="7175616" y="1407870"/>
        <a:ext cx="1896541" cy="1662430"/>
      </dsp:txXfrm>
    </dsp:sp>
    <dsp:sp modelId="{90156D92-9350-4B38-B4CA-E92B1A27F142}">
      <dsp:nvSpPr>
        <dsp:cNvPr id="0" name=""/>
        <dsp:cNvSpPr/>
      </dsp:nvSpPr>
      <dsp:spPr>
        <a:xfrm>
          <a:off x="8714320" y="625550"/>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87376D-08A4-4231-A020-DE317FD76E24}">
      <dsp:nvSpPr>
        <dsp:cNvPr id="0" name=""/>
        <dsp:cNvSpPr/>
      </dsp:nvSpPr>
      <dsp:spPr>
        <a:xfrm rot="5400000">
          <a:off x="9708091" y="205691"/>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1696F3-EF6E-48D7-92A4-5FA1FC9888BC}">
      <dsp:nvSpPr>
        <dsp:cNvPr id="0" name=""/>
        <dsp:cNvSpPr/>
      </dsp:nvSpPr>
      <dsp:spPr>
        <a:xfrm>
          <a:off x="9497353" y="833354"/>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lang="en-US" sz="1800" kern="1200" dirty="0">
              <a:solidFill>
                <a:schemeClr val="accent2"/>
              </a:solidFill>
            </a:rPr>
            <a:t>Fully Integrated Employee Benefits Program</a:t>
          </a:r>
        </a:p>
      </dsp:txBody>
      <dsp:txXfrm>
        <a:off x="9497353" y="833354"/>
        <a:ext cx="1896541" cy="166243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acks.cdc.gov/view/cdc/10627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9F06A-64EF-4B5F-8BDB-9C8E2465C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0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408981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$4.7T Market – Massive financial inertia, like a 4.7 T ton locomotive.  Everybody wants a piece, and those that have a piece want to keep it the way it is.  Lobbying, politics, PE funding ($200B/year) – make money quickly</a:t>
            </a:r>
          </a:p>
          <a:p>
            <a:r>
              <a:rPr lang="en-US" dirty="0"/>
              <a:t>Pharma Marketing – the adds pop up everywhere, and are geared to create awareness and a feeling of “I need that to be happy, active, healthy”.  It impacts consumers of health care, and it also impacts the physicians prescribing medication and treatments.  There’s also direct marketing to physicians as well.  Used to be gifts, fancy trips/dinners etc.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283749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rPr>
              <a:t>We wanted your presentation to focus on the perspective of clinical and provider concerns.  How is the provider feeling today?  Managing patient demands and the pressure of lack of providers crating shortened visits and RX as a means to manage a practice, etc.  We are hopeful the stats and issues are what you feel comfortable talking to and will get you slides ASAP to adjust if need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r>
              <a:rPr lang="en-US" dirty="0"/>
              <a:t>Healthcare delivery from the PCP perspective</a:t>
            </a:r>
          </a:p>
          <a:p>
            <a:r>
              <a:rPr lang="en-US" dirty="0"/>
              <a:t>Shortage of Docs</a:t>
            </a:r>
          </a:p>
          <a:p>
            <a:pPr lvl="1"/>
            <a:r>
              <a:rPr lang="en-US" dirty="0"/>
              <a:t>Creates limited </a:t>
            </a:r>
            <a:r>
              <a:rPr lang="en-US" dirty="0" err="1"/>
              <a:t>pcp</a:t>
            </a:r>
            <a:r>
              <a:rPr lang="en-US" dirty="0"/>
              <a:t> visit time</a:t>
            </a:r>
          </a:p>
          <a:p>
            <a:r>
              <a:rPr lang="en-US" dirty="0"/>
              <a:t>Consolidation of practices/hospital system control</a:t>
            </a:r>
          </a:p>
          <a:p>
            <a:pPr lvl="1"/>
            <a:r>
              <a:rPr lang="en-US" dirty="0"/>
              <a:t>Drives higher specialist utilization</a:t>
            </a:r>
          </a:p>
          <a:p>
            <a:r>
              <a:rPr lang="en-US" dirty="0"/>
              <a:t>Job dissatisfaction at an all time high </a:t>
            </a:r>
          </a:p>
          <a:p>
            <a:pPr lvl="1"/>
            <a:r>
              <a:rPr lang="en-US" dirty="0"/>
              <a:t>(</a:t>
            </a:r>
            <a:r>
              <a:rPr lang="en-US" dirty="0" err="1"/>
              <a:t>rx</a:t>
            </a:r>
            <a:r>
              <a:rPr lang="en-US" dirty="0"/>
              <a:t> becomes quick fix)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1110403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3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1955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7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prepare to dig into the details, we will share a high level overview and some highlights.  In order from lowest to highest and a benchmark of 50% this is each category.  To be over 50%, the organization needs to be doing most of the things identified in the surveys as drivers and influencing factors of strong program.  The difference between offering one financial well-being program versus 3 or more is what shows up in these scores.</a:t>
            </a:r>
          </a:p>
          <a:p>
            <a:endParaRPr lang="en-US" dirty="0"/>
          </a:p>
          <a:p>
            <a:r>
              <a:rPr lang="en-US" dirty="0"/>
              <a:t>&lt; Review the Assessment Highlights &gt;</a:t>
            </a:r>
          </a:p>
          <a:p>
            <a:r>
              <a:rPr lang="en-US" dirty="0"/>
              <a:t>Use examples if needed.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2DF24-05C1-499C-ABB8-77A5D06E40B5}"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282531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126229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2547317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301796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of the</a:t>
            </a:r>
            <a:r>
              <a:rPr lang="en-US" baseline="0" dirty="0"/>
              <a:t> PBM business is that its very complex from a contractual stand point, but its not very capital intensive business and is </a:t>
            </a:r>
            <a:r>
              <a:rPr lang="en-US" baseline="0" dirty="0">
                <a:highlight>
                  <a:srgbClr val="FFFF00"/>
                </a:highlight>
              </a:rPr>
              <a:t>very profitable</a:t>
            </a:r>
            <a:r>
              <a:rPr lang="en-US" baseline="0" dirty="0"/>
              <a:t>.  So its not surprising there are currently are over 70 PBMs operating in the US, and that PBMs on average have the highest Return on Assets (around 12%) in the drug supply business.  For a comparison – ROA for Retail pharmacy is only 3%.  </a:t>
            </a:r>
            <a:br>
              <a:rPr lang="en-US" baseline="0" dirty="0"/>
            </a:br>
            <a:endParaRPr lang="en-US" baseline="0" dirty="0"/>
          </a:p>
          <a:p>
            <a:r>
              <a:rPr lang="en-US" baseline="0" dirty="0"/>
              <a:t>Example of contractual complexity – different pricing methodologies used in transactions between Drug Manuf. and Wholesalers (Average Manufacturer Price (AMP)); Wholesaler and Pharmacy (Wholesaler Acquisition Cost (WAC)); PBM and Pharmacy (Average Wholesaler Price(AWP) or Maximum Allowable Cost (MAC)) and PBM and Employer (AWP/MAC); the last two transactions create a spread for a PBM since its “buys low from pharmacy and sells high to health plan”.</a:t>
            </a:r>
          </a:p>
          <a:p>
            <a:endParaRPr lang="en-US" baseline="0" dirty="0"/>
          </a:p>
          <a:p>
            <a:r>
              <a:rPr lang="en-US" baseline="0" dirty="0"/>
              <a:t>The end result – Complexity creates inefficiency at the consumers and payers expense.  They are faced with lack of transparency and inconsistent pricing.</a:t>
            </a:r>
          </a:p>
          <a:p>
            <a:endParaRPr lang="en-US" baseline="0" dirty="0"/>
          </a:p>
          <a:p>
            <a:r>
              <a:rPr lang="en-US" baseline="0" dirty="0"/>
              <a:t>Pop quiz – can you spot another entity that is important to this diagram but is omitted?  Rebates aggregators (OptumRx and Gateway health partners are examples of those).  </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82B3A-695F-4780-9389-49A4F981E39D}"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3251149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41</a:t>
            </a:fld>
            <a:endParaRPr lang="en-US" dirty="0"/>
          </a:p>
        </p:txBody>
      </p:sp>
    </p:spTree>
    <p:extLst>
      <p:ext uri="{BB962C8B-B14F-4D97-AF65-F5344CB8AC3E}">
        <p14:creationId xmlns:p14="http://schemas.microsoft.com/office/powerpoint/2010/main" val="75427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42</a:t>
            </a:fld>
            <a:endParaRPr lang="en-US" dirty="0"/>
          </a:p>
        </p:txBody>
      </p:sp>
    </p:spTree>
    <p:extLst>
      <p:ext uri="{BB962C8B-B14F-4D97-AF65-F5344CB8AC3E}">
        <p14:creationId xmlns:p14="http://schemas.microsoft.com/office/powerpoint/2010/main" val="295019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2C03A71-75C2-4F95-D24C-3AED52EAD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EB01D64-3D3C-C58E-59AF-3217A5304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E91B6D2C-095F-6866-2C65-62436EC43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E3EFA357-8374-E14A-860E-6A6BBCE39030}" type="slidenum">
              <a:rPr lang="en-US" altLang="en-US" smtClean="0">
                <a:latin typeface="Calibri" panose="020F0502020204030204" pitchFamily="34" charset="0"/>
              </a:rPr>
              <a:pPr fontAlgn="base">
                <a:spcBef>
                  <a:spcPct val="0"/>
                </a:spcBef>
                <a:spcAft>
                  <a:spcPct val="0"/>
                </a:spcAft>
              </a:pPr>
              <a:t>44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62614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62ABD6-92BC-43E2-9247-A09259A3CF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current environment is rife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waste which costs employers and their people </a:t>
            </a:r>
            <a:r>
              <a:rPr lang="en-US" sz="1800" dirty="0">
                <a:effectLst/>
                <a:latin typeface="Calibri" panose="020F0502020204030204" pitchFamily="34" charset="0"/>
                <a:ea typeface="Calibri" panose="020F0502020204030204" pitchFamily="34" charset="0"/>
                <a:cs typeface="Times New Roman" panose="02020603050405020304" pitchFamily="18" charset="0"/>
              </a:rPr>
              <a:t>untold billions every year. In many cases they simply aren’t aware of the problem, or how to avoid it. It’s difficult to do, and if you look at the investments in healthcare tech (Transition) </a:t>
            </a:r>
          </a:p>
          <a:p>
            <a:endParaRPr lang="en-US" dirty="0"/>
          </a:p>
          <a:p>
            <a:endParaRPr lang="en-US" dirty="0"/>
          </a:p>
        </p:txBody>
      </p:sp>
    </p:spTree>
    <p:extLst>
      <p:ext uri="{BB962C8B-B14F-4D97-AF65-F5344CB8AC3E}">
        <p14:creationId xmlns:p14="http://schemas.microsoft.com/office/powerpoint/2010/main" val="19800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2DF24-05C1-499C-ABB8-77A5D06E40B5}"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13972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83094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chrome-extension://</a:t>
            </a:r>
            <a:r>
              <a:rPr lang="en-US" dirty="0" err="1"/>
              <a:t>efaidnbmnnnibpcajpcglclefindmkaj</a:t>
            </a:r>
            <a:r>
              <a:rPr lang="en-US" dirty="0"/>
              <a:t>/https://assets.americashealthrankings.org/app/uploads/ahr_2023annual_comprehensivereport_final2-web.pdf?utm_source=internal&amp;utm_medium=website&amp;utm_campaign=2023annual&amp;utm_content=report</a:t>
            </a:r>
          </a:p>
          <a:p>
            <a:r>
              <a:rPr lang="en-US" dirty="0"/>
              <a:t>https://www.singlecare.com/blog/news/prescription-drug-statistics/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293372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161616"/>
              </a:solidFill>
              <a:latin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161616"/>
                </a:solidFill>
                <a:latin typeface="Source Sans Pro" panose="020B0503030403020204" pitchFamily="34" charset="0"/>
              </a:rPr>
              <a:t>From 1999 –2000 through 2017 – March 2020, U.S. </a:t>
            </a:r>
            <a:r>
              <a:rPr lang="en-US" sz="1200" dirty="0">
                <a:solidFill>
                  <a:srgbClr val="161616"/>
                </a:solidFill>
                <a:latin typeface="Source Sans Pro" panose="020B0503030403020204" pitchFamily="34" charset="0"/>
                <a:hlinkClick r:id="rId3">
                  <a:extLst>
                    <a:ext uri="{A12FA001-AC4F-418D-AE19-62706E023703}">
                      <ahyp:hlinkClr xmlns:ahyp="http://schemas.microsoft.com/office/drawing/2018/hyperlinkcolor" val="tx"/>
                    </a:ext>
                  </a:extLst>
                </a:hlinkClick>
              </a:rPr>
              <a:t>obesity prevalence</a:t>
            </a:r>
            <a:r>
              <a:rPr lang="en-US" sz="1200" dirty="0">
                <a:solidFill>
                  <a:srgbClr val="161616"/>
                </a:solidFill>
                <a:latin typeface="Source Sans Pro" panose="020B0503030403020204" pitchFamily="34" charset="0"/>
              </a:rPr>
              <a:t> increased from 30.5% to 41.9%. During the same time, the prevalence of severe obesity increased from 4.7% to 9.2%.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161616"/>
                </a:solidFill>
                <a:latin typeface="Source Sans Pro" panose="020B0503030403020204" pitchFamily="34" charset="0"/>
                <a:ea typeface="Times New Roman" panose="02020603050405020304" pitchFamily="18" charset="0"/>
                <a:cs typeface="Trade Gothic LT Std" panose="020B0503020502020204" pitchFamily="34" charset="0"/>
              </a:rPr>
              <a:t>2014 CDC established research and focus on this through the national diabetes prevention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Obesity alone</a:t>
            </a: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 increases the risk of an individual actually contracting COVID-19 and dying from the disease. Studies reported the following: </a:t>
            </a:r>
            <a:endParaRPr lang="en-US" sz="1200" kern="1200" dirty="0">
              <a:solidFill>
                <a:schemeClr val="tx1"/>
              </a:solidFill>
              <a:effectLst/>
              <a:latin typeface="Trade Gothic LT Std" panose="020B0503020502020204" pitchFamily="34" charset="0"/>
              <a:ea typeface="Times New Roman" panose="02020603050405020304" pitchFamily="18"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Patients, who had both COVID-19 and obesity had a higher risk of death at days 21 and 45</a:t>
            </a:r>
            <a:endParaRPr lang="en-US" sz="1200" kern="1200" baseline="300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Higher rates of obesity were reported in COVID-19 patients who were critically ill and required intubation</a:t>
            </a:r>
            <a:endParaRPr lang="en-US" sz="1200" kern="1200" baseline="300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There are </a:t>
            </a:r>
            <a:r>
              <a:rPr lang="en-US" sz="1200" b="1"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236 other diseases</a:t>
            </a: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 (e.g. type 2 diabetes, high blood pressure and cholesterol, depression, etc.) impacted by obesity, </a:t>
            </a:r>
            <a:r>
              <a:rPr lang="en-US" sz="1200" b="1"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13 of which are cancers</a:t>
            </a: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 (breast, colon and rectum, esophageal, kidney, etc.). In addition, obesity can decrease an individual’s lifespan by eight years.</a:t>
            </a:r>
            <a:endParaRPr lang="en-US" sz="1200" kern="1200" baseline="300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endParaRPr>
          </a:p>
          <a:p>
            <a:pPr marL="285750" indent="-285750" algn="l">
              <a:buFont typeface="Arial" panose="020B0604020202020204" pitchFamily="34" charset="0"/>
              <a:buChar char="•"/>
            </a:pPr>
            <a:r>
              <a:rPr lang="en-US" sz="1800" b="0" i="0" u="none" strike="noStrike" baseline="0" dirty="0">
                <a:latin typeface="SourceSansPro-Light"/>
              </a:rPr>
              <a:t>Obesity is associated with lower productivity at work; estimated to cost about </a:t>
            </a:r>
            <a:r>
              <a:rPr lang="en-US" sz="1800" b="0" i="0" u="none" strike="noStrike" baseline="0" dirty="0">
                <a:latin typeface="SourceSansPro-Semibold"/>
              </a:rPr>
              <a:t>$506 </a:t>
            </a:r>
            <a:r>
              <a:rPr lang="en-US" sz="1800" b="0" i="0" u="none" strike="noStrike" baseline="0" dirty="0">
                <a:latin typeface="SourceSansPro-Light"/>
              </a:rPr>
              <a:t>per obese worker per year</a:t>
            </a:r>
          </a:p>
          <a:p>
            <a:pPr marL="285750" indent="-285750" algn="l">
              <a:buFont typeface="Arial" panose="020B0604020202020204" pitchFamily="34" charset="0"/>
              <a:buChar char="•"/>
            </a:pPr>
            <a:r>
              <a:rPr lang="en-US" sz="1800" b="0" i="0" u="none" strike="noStrike" baseline="0" dirty="0">
                <a:latin typeface="SourceSansPro-Light"/>
              </a:rPr>
              <a:t>Obese individuals are up to </a:t>
            </a:r>
            <a:r>
              <a:rPr lang="en-US" sz="1800" b="0" i="0" u="none" strike="noStrike" baseline="0" dirty="0">
                <a:latin typeface="SourceSansPro-Semibold"/>
              </a:rPr>
              <a:t>48% </a:t>
            </a:r>
            <a:r>
              <a:rPr lang="en-US" sz="1800" b="0" i="0" u="none" strike="noStrike" baseline="0" dirty="0">
                <a:latin typeface="SourceSansPro-Light"/>
              </a:rPr>
              <a:t>more likely than their normal weight counterparts to sustain injury and disability, including sprains, strains, lower extremity</a:t>
            </a:r>
          </a:p>
          <a:p>
            <a:pPr marL="0" indent="0" algn="l">
              <a:buFont typeface="Arial" panose="020B0604020202020204" pitchFamily="34" charset="0"/>
              <a:buNone/>
            </a:pPr>
            <a:r>
              <a:rPr lang="en-US" sz="1800" b="0" i="0" u="none" strike="noStrike" baseline="0" dirty="0">
                <a:latin typeface="SourceSansPro-Light"/>
              </a:rPr>
              <a:t> fractures, and joint dislocations. Risk of injury is believed to be higher in the morbidly obese than obese</a:t>
            </a:r>
            <a:endParaRPr lang="en-US" sz="1200" kern="1200" baseline="30000" dirty="0">
              <a:solidFill>
                <a:srgbClr val="161616"/>
              </a:solidFill>
              <a:effectLst/>
              <a:latin typeface="Source Sans Pro" panose="020B0503030403020204" pitchFamily="34" charset="0"/>
              <a:ea typeface="Trade Gothic LT Std" panose="020B05030205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Trade Gothic LT Std" panose="020B0503020502020204" pitchFamily="34" charset="0"/>
              <a:ea typeface="Trade Gothic LT Std" panose="020B05030205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rade Gothic LT Std" panose="020B0503020502020204" pitchFamily="34" charset="0"/>
                <a:ea typeface="Trade Gothic LT Std" panose="020B0503020502020204" pitchFamily="34" charset="0"/>
                <a:cs typeface="Times New Roman" panose="02020603050405020304" pitchFamily="18" charset="0"/>
              </a:rPr>
              <a:t>Sources:</a:t>
            </a:r>
          </a:p>
          <a:p>
            <a:pPr marL="171450" marR="0" lvl="0" indent="-1714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https://www.cdc.gov/obesity/data/adult.html</a:t>
            </a:r>
          </a:p>
          <a:p>
            <a:pPr marL="171450" marR="0" lvl="0" indent="-1714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Centers for Disease Control and Prevention. The Health Effects of Overweight and Obesity. 2015.</a:t>
            </a:r>
          </a:p>
          <a:p>
            <a:pPr marL="171450" marR="0" lvl="0" indent="-171450">
              <a:spcBef>
                <a:spcPts val="0"/>
              </a:spcBef>
              <a:spcAft>
                <a:spcPts val="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61616"/>
              </a:solidFill>
              <a:latin typeface="Source Sans Pro" panose="020B0503030403020204" pitchFamily="34" charset="0"/>
              <a:ea typeface="Times New Roman" panose="02020603050405020304" pitchFamily="18" charset="0"/>
              <a:cs typeface="Trade Gothic LT Std" panose="020B050302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4B83E-EF00-40A5-9CCF-FB7202308B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4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rPr>
              <a:t>We wanted your presentation to focus on the perspective of clinical and provider concerns.  How is the provider feeling today?  Managing patient demands and the pressure of lack of providers crating shortened visits and RX as a means to manage a practice, etc.  We are hopeful the stats and issues are what you feel comfortable talking to and will get you slides ASAP to adjust if need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r>
              <a:rPr lang="en-US" dirty="0"/>
              <a:t>Healthcare delivery from the PCP perspective</a:t>
            </a:r>
          </a:p>
          <a:p>
            <a:r>
              <a:rPr lang="en-US" dirty="0"/>
              <a:t>Shortage of Docs</a:t>
            </a:r>
          </a:p>
          <a:p>
            <a:pPr lvl="1"/>
            <a:r>
              <a:rPr lang="en-US" dirty="0"/>
              <a:t>Creates limited </a:t>
            </a:r>
            <a:r>
              <a:rPr lang="en-US" dirty="0" err="1"/>
              <a:t>pcp</a:t>
            </a:r>
            <a:r>
              <a:rPr lang="en-US" dirty="0"/>
              <a:t> visit time</a:t>
            </a:r>
          </a:p>
          <a:p>
            <a:r>
              <a:rPr lang="en-US" dirty="0"/>
              <a:t>Consolidation of practices/hospital system control</a:t>
            </a:r>
          </a:p>
          <a:p>
            <a:pPr lvl="1"/>
            <a:r>
              <a:rPr lang="en-US" dirty="0"/>
              <a:t>Drives higher specialist utilization</a:t>
            </a:r>
          </a:p>
          <a:p>
            <a:r>
              <a:rPr lang="en-US" dirty="0"/>
              <a:t>Job dissatisfaction at an all time high </a:t>
            </a:r>
          </a:p>
          <a:p>
            <a:pPr lvl="1"/>
            <a:r>
              <a:rPr lang="en-US" dirty="0"/>
              <a:t>(</a:t>
            </a:r>
            <a:r>
              <a:rPr lang="en-US" dirty="0" err="1"/>
              <a:t>rx</a:t>
            </a:r>
            <a:r>
              <a:rPr lang="en-US" dirty="0"/>
              <a:t> becomes quick fix)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20317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8777288" y="2265363"/>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96554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23173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703942" y="1225484"/>
            <a:ext cx="3343187" cy="3951807"/>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picture</a:t>
            </a:r>
          </a:p>
        </p:txBody>
      </p:sp>
      <p:sp>
        <p:nvSpPr>
          <p:cNvPr id="7" name="Content Placeholder 2"/>
          <p:cNvSpPr>
            <a:spLocks noGrp="1"/>
          </p:cNvSpPr>
          <p:nvPr>
            <p:ph idx="1"/>
          </p:nvPr>
        </p:nvSpPr>
        <p:spPr>
          <a:xfrm>
            <a:off x="4547779"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6984437"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9421095"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67578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Horisontal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4FD2CFF-0F3D-42BB-BBFF-903727B32640}"/>
              </a:ext>
            </a:extLst>
          </p:cNvPr>
          <p:cNvSpPr/>
          <p:nvPr userDrawn="1"/>
        </p:nvSpPr>
        <p:spPr>
          <a:xfrm>
            <a:off x="383059" y="3125449"/>
            <a:ext cx="11541211" cy="1958137"/>
          </a:xfrm>
          <a:custGeom>
            <a:avLst/>
            <a:gdLst/>
            <a:ahLst/>
            <a:cxnLst/>
            <a:rect l="l" t="t" r="r" b="b"/>
            <a:pathLst>
              <a:path w="11269980" h="2359660">
                <a:moveTo>
                  <a:pt x="0" y="2359152"/>
                </a:moveTo>
                <a:lnTo>
                  <a:pt x="11269980" y="2359152"/>
                </a:lnTo>
                <a:lnTo>
                  <a:pt x="11269980" y="0"/>
                </a:lnTo>
                <a:lnTo>
                  <a:pt x="0" y="0"/>
                </a:lnTo>
                <a:lnTo>
                  <a:pt x="0" y="2359152"/>
                </a:lnTo>
                <a:close/>
              </a:path>
            </a:pathLst>
          </a:custGeom>
          <a:solidFill>
            <a:srgbClr val="EF2F23"/>
          </a:solidFill>
        </p:spPr>
        <p:txBody>
          <a:bodyPr wrap="square" lIns="0" tIns="0" rIns="0" bIns="0" rtlCol="0"/>
          <a:lstStyle/>
          <a:p>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4133087"/>
            <a:ext cx="10431780" cy="20438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9/15/2024</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9" name="Content Placeholder 3">
            <a:extLst>
              <a:ext uri="{FF2B5EF4-FFF2-40B4-BE49-F238E27FC236}">
                <a16:creationId xmlns:a16="http://schemas.microsoft.com/office/drawing/2014/main" id="{C1B0D46C-2987-401A-A0C4-CFB6F73E9D23}"/>
              </a:ext>
            </a:extLst>
          </p:cNvPr>
          <p:cNvSpPr>
            <a:spLocks noGrp="1"/>
          </p:cNvSpPr>
          <p:nvPr>
            <p:ph sz="half" idx="13"/>
          </p:nvPr>
        </p:nvSpPr>
        <p:spPr>
          <a:xfrm>
            <a:off x="844296" y="1788579"/>
            <a:ext cx="10425684" cy="1906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8587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B Cover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AD98B2-4874-8244-BB2F-F522F941D7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689" y="1063094"/>
            <a:ext cx="1713342" cy="373820"/>
          </a:xfrm>
          <a:prstGeom prst="rect">
            <a:avLst/>
          </a:prstGeom>
        </p:spPr>
      </p:pic>
      <p:cxnSp>
        <p:nvCxnSpPr>
          <p:cNvPr id="17" name="Straight Connector 16">
            <a:extLst>
              <a:ext uri="{FF2B5EF4-FFF2-40B4-BE49-F238E27FC236}">
                <a16:creationId xmlns:a16="http://schemas.microsoft.com/office/drawing/2014/main" id="{B3F26C82-8011-4442-AAE9-3F6530D8795D}"/>
              </a:ext>
            </a:extLst>
          </p:cNvPr>
          <p:cNvCxnSpPr>
            <a:cxnSpLocks/>
          </p:cNvCxnSpPr>
          <p:nvPr userDrawn="1"/>
        </p:nvCxnSpPr>
        <p:spPr>
          <a:xfrm>
            <a:off x="533612" y="5810491"/>
            <a:ext cx="0" cy="628844"/>
          </a:xfrm>
          <a:prstGeom prst="line">
            <a:avLst/>
          </a:prstGeom>
          <a:noFill/>
          <a:ln w="57150" cap="flat" cmpd="sng" algn="ctr">
            <a:solidFill>
              <a:srgbClr val="1FBDC9"/>
            </a:solidFill>
            <a:prstDash val="solid"/>
            <a:miter lim="800000"/>
          </a:ln>
          <a:effectLst/>
        </p:spPr>
      </p:cxnSp>
      <p:sp>
        <p:nvSpPr>
          <p:cNvPr id="19" name="Text Placeholder 4">
            <a:extLst>
              <a:ext uri="{FF2B5EF4-FFF2-40B4-BE49-F238E27FC236}">
                <a16:creationId xmlns:a16="http://schemas.microsoft.com/office/drawing/2014/main" id="{8EC3F0A5-B22A-4746-A6E0-06947AE84474}"/>
              </a:ext>
            </a:extLst>
          </p:cNvPr>
          <p:cNvSpPr>
            <a:spLocks noGrp="1"/>
          </p:cNvSpPr>
          <p:nvPr>
            <p:ph type="body" sz="quarter" idx="10" hasCustomPrompt="1"/>
          </p:nvPr>
        </p:nvSpPr>
        <p:spPr>
          <a:xfrm>
            <a:off x="533612" y="5233278"/>
            <a:ext cx="6277336" cy="566738"/>
          </a:xfrm>
        </p:spPr>
        <p:txBody>
          <a:bodyPr lIns="0"/>
          <a:lstStyle>
            <a:lvl1pPr marL="0" indent="0">
              <a:buNone/>
              <a:defRPr>
                <a:solidFill>
                  <a:schemeClr val="bg1"/>
                </a:solidFill>
              </a:defRPr>
            </a:lvl1pPr>
          </a:lstStyle>
          <a:p>
            <a:pPr lvl="0"/>
            <a:r>
              <a:rPr lang="en-US" dirty="0"/>
              <a:t>Date here</a:t>
            </a:r>
          </a:p>
        </p:txBody>
      </p:sp>
      <p:sp>
        <p:nvSpPr>
          <p:cNvPr id="21" name="Text Placeholder 4">
            <a:extLst>
              <a:ext uri="{FF2B5EF4-FFF2-40B4-BE49-F238E27FC236}">
                <a16:creationId xmlns:a16="http://schemas.microsoft.com/office/drawing/2014/main" id="{CEC7F68C-1F36-B047-8FFA-280B3BB8A153}"/>
              </a:ext>
            </a:extLst>
          </p:cNvPr>
          <p:cNvSpPr>
            <a:spLocks noGrp="1"/>
          </p:cNvSpPr>
          <p:nvPr>
            <p:ph type="body" sz="quarter" idx="12" hasCustomPrompt="1"/>
          </p:nvPr>
        </p:nvSpPr>
        <p:spPr>
          <a:xfrm>
            <a:off x="533612" y="4447525"/>
            <a:ext cx="6277336" cy="566738"/>
          </a:xfrm>
        </p:spPr>
        <p:txBody>
          <a:bodyPr lIns="0">
            <a:normAutofit/>
          </a:bodyPr>
          <a:lstStyle>
            <a:lvl1pPr marL="0" indent="0">
              <a:buNone/>
              <a:defRPr sz="2000" b="1">
                <a:solidFill>
                  <a:schemeClr val="accent2"/>
                </a:solidFill>
              </a:defRPr>
            </a:lvl1pPr>
          </a:lstStyle>
          <a:p>
            <a:pPr lvl="0"/>
            <a:r>
              <a:rPr lang="en-US" dirty="0"/>
              <a:t>Subheading goes here</a:t>
            </a:r>
          </a:p>
        </p:txBody>
      </p:sp>
      <p:sp>
        <p:nvSpPr>
          <p:cNvPr id="22" name="Text Placeholder 4">
            <a:extLst>
              <a:ext uri="{FF2B5EF4-FFF2-40B4-BE49-F238E27FC236}">
                <a16:creationId xmlns:a16="http://schemas.microsoft.com/office/drawing/2014/main" id="{E56D262F-FB52-4E4E-B73B-6C0428F5ADB3}"/>
              </a:ext>
            </a:extLst>
          </p:cNvPr>
          <p:cNvSpPr>
            <a:spLocks noGrp="1"/>
          </p:cNvSpPr>
          <p:nvPr>
            <p:ph type="body" sz="quarter" idx="11" hasCustomPrompt="1"/>
          </p:nvPr>
        </p:nvSpPr>
        <p:spPr>
          <a:xfrm>
            <a:off x="702987" y="5897299"/>
            <a:ext cx="5941670" cy="566738"/>
          </a:xfrm>
        </p:spPr>
        <p:txBody>
          <a:bodyPr lIns="0">
            <a:noAutofit/>
          </a:bodyPr>
          <a:lstStyle>
            <a:lvl1pPr marL="0" indent="0">
              <a:spcBef>
                <a:spcPts val="0"/>
              </a:spcBef>
              <a:spcAft>
                <a:spcPts val="0"/>
              </a:spcAft>
              <a:buNone/>
              <a:defRPr sz="1400">
                <a:solidFill>
                  <a:schemeClr val="bg1"/>
                </a:solidFill>
              </a:defRPr>
            </a:lvl1pPr>
          </a:lstStyle>
          <a:p>
            <a:pPr lvl="0"/>
            <a:r>
              <a:rPr lang="en-US" dirty="0"/>
              <a:t>Presented By:</a:t>
            </a:r>
            <a:br>
              <a:rPr lang="en-US" dirty="0"/>
            </a:br>
            <a:r>
              <a:rPr lang="en-US" dirty="0"/>
              <a:t>Name Here</a:t>
            </a:r>
          </a:p>
        </p:txBody>
      </p:sp>
      <p:sp>
        <p:nvSpPr>
          <p:cNvPr id="23" name="Title 1">
            <a:extLst>
              <a:ext uri="{FF2B5EF4-FFF2-40B4-BE49-F238E27FC236}">
                <a16:creationId xmlns:a16="http://schemas.microsoft.com/office/drawing/2014/main" id="{9F43F2BE-42A3-F341-980F-95DB8E0F6F41}"/>
              </a:ext>
            </a:extLst>
          </p:cNvPr>
          <p:cNvSpPr>
            <a:spLocks noGrp="1"/>
          </p:cNvSpPr>
          <p:nvPr>
            <p:ph type="title" hasCustomPrompt="1"/>
          </p:nvPr>
        </p:nvSpPr>
        <p:spPr>
          <a:xfrm>
            <a:off x="533612" y="2890157"/>
            <a:ext cx="6277335" cy="1273037"/>
          </a:xfrm>
        </p:spPr>
        <p:txBody>
          <a:bodyPr lIns="0" anchor="t">
            <a:noAutofit/>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18916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B Cover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AD98B2-4874-8244-BB2F-F522F941D7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612" y="1063094"/>
            <a:ext cx="1668838" cy="373820"/>
          </a:xfrm>
          <a:prstGeom prst="rect">
            <a:avLst/>
          </a:prstGeom>
        </p:spPr>
      </p:pic>
      <p:cxnSp>
        <p:nvCxnSpPr>
          <p:cNvPr id="20" name="Straight Connector 19">
            <a:extLst>
              <a:ext uri="{FF2B5EF4-FFF2-40B4-BE49-F238E27FC236}">
                <a16:creationId xmlns:a16="http://schemas.microsoft.com/office/drawing/2014/main" id="{1BE225B6-194F-324C-BF68-6CA264334A65}"/>
              </a:ext>
            </a:extLst>
          </p:cNvPr>
          <p:cNvCxnSpPr>
            <a:cxnSpLocks/>
          </p:cNvCxnSpPr>
          <p:nvPr userDrawn="1"/>
        </p:nvCxnSpPr>
        <p:spPr>
          <a:xfrm>
            <a:off x="533612" y="5810491"/>
            <a:ext cx="0" cy="628844"/>
          </a:xfrm>
          <a:prstGeom prst="line">
            <a:avLst/>
          </a:prstGeom>
          <a:noFill/>
          <a:ln w="57150" cap="flat" cmpd="sng" algn="ctr">
            <a:solidFill>
              <a:srgbClr val="1FBDC9"/>
            </a:solidFill>
            <a:prstDash val="solid"/>
            <a:miter lim="800000"/>
          </a:ln>
          <a:effectLst/>
        </p:spPr>
      </p:cxnSp>
      <p:sp>
        <p:nvSpPr>
          <p:cNvPr id="11" name="Title 1">
            <a:extLst>
              <a:ext uri="{FF2B5EF4-FFF2-40B4-BE49-F238E27FC236}">
                <a16:creationId xmlns:a16="http://schemas.microsoft.com/office/drawing/2014/main" id="{B782BBA1-7032-1D40-A647-C6A73545A0D8}"/>
              </a:ext>
            </a:extLst>
          </p:cNvPr>
          <p:cNvSpPr>
            <a:spLocks noGrp="1"/>
          </p:cNvSpPr>
          <p:nvPr>
            <p:ph type="title" hasCustomPrompt="1"/>
          </p:nvPr>
        </p:nvSpPr>
        <p:spPr>
          <a:xfrm>
            <a:off x="533612" y="2890157"/>
            <a:ext cx="6277335" cy="1273037"/>
          </a:xfrm>
        </p:spPr>
        <p:txBody>
          <a:bodyPr lIns="0" anchor="t">
            <a:noAutofit/>
          </a:bodyPr>
          <a:lstStyle>
            <a:lvl1pPr>
              <a:defRPr sz="4800">
                <a:solidFill>
                  <a:schemeClr val="tx1"/>
                </a:solidFill>
              </a:defRPr>
            </a:lvl1pPr>
          </a:lstStyle>
          <a:p>
            <a:r>
              <a:rPr lang="en-US" dirty="0"/>
              <a:t>Click to edit </a:t>
            </a:r>
            <a:br>
              <a:rPr lang="en-US" dirty="0"/>
            </a:br>
            <a:r>
              <a:rPr lang="en-US" dirty="0"/>
              <a:t>Master title style</a:t>
            </a:r>
          </a:p>
        </p:txBody>
      </p:sp>
      <p:sp>
        <p:nvSpPr>
          <p:cNvPr id="13" name="Text Placeholder 4">
            <a:extLst>
              <a:ext uri="{FF2B5EF4-FFF2-40B4-BE49-F238E27FC236}">
                <a16:creationId xmlns:a16="http://schemas.microsoft.com/office/drawing/2014/main" id="{765BB42F-FA66-D549-811B-59DAF2D183B3}"/>
              </a:ext>
            </a:extLst>
          </p:cNvPr>
          <p:cNvSpPr>
            <a:spLocks noGrp="1"/>
          </p:cNvSpPr>
          <p:nvPr>
            <p:ph type="body" sz="quarter" idx="10" hasCustomPrompt="1"/>
          </p:nvPr>
        </p:nvSpPr>
        <p:spPr>
          <a:xfrm>
            <a:off x="533612" y="5233278"/>
            <a:ext cx="6277336" cy="566738"/>
          </a:xfrm>
        </p:spPr>
        <p:txBody>
          <a:bodyPr lIns="0"/>
          <a:lstStyle>
            <a:lvl1pPr marL="0" indent="0">
              <a:buNone/>
              <a:defRPr>
                <a:solidFill>
                  <a:schemeClr val="tx1"/>
                </a:solidFill>
              </a:defRPr>
            </a:lvl1pPr>
          </a:lstStyle>
          <a:p>
            <a:pPr lvl="0"/>
            <a:r>
              <a:rPr lang="en-US" dirty="0"/>
              <a:t>Date here</a:t>
            </a:r>
          </a:p>
        </p:txBody>
      </p:sp>
      <p:sp>
        <p:nvSpPr>
          <p:cNvPr id="15" name="Text Placeholder 4">
            <a:extLst>
              <a:ext uri="{FF2B5EF4-FFF2-40B4-BE49-F238E27FC236}">
                <a16:creationId xmlns:a16="http://schemas.microsoft.com/office/drawing/2014/main" id="{C0C8F342-9229-AB47-B455-DAB1FACADF3F}"/>
              </a:ext>
            </a:extLst>
          </p:cNvPr>
          <p:cNvSpPr>
            <a:spLocks noGrp="1"/>
          </p:cNvSpPr>
          <p:nvPr>
            <p:ph type="body" sz="quarter" idx="12" hasCustomPrompt="1"/>
          </p:nvPr>
        </p:nvSpPr>
        <p:spPr>
          <a:xfrm>
            <a:off x="533612" y="4447525"/>
            <a:ext cx="6277336" cy="566738"/>
          </a:xfrm>
        </p:spPr>
        <p:txBody>
          <a:bodyPr lIns="0">
            <a:normAutofit/>
          </a:bodyPr>
          <a:lstStyle>
            <a:lvl1pPr marL="0" indent="0">
              <a:buNone/>
              <a:defRPr sz="2000" b="1">
                <a:solidFill>
                  <a:schemeClr val="accent2"/>
                </a:solidFill>
              </a:defRPr>
            </a:lvl1pPr>
          </a:lstStyle>
          <a:p>
            <a:pPr lvl="0"/>
            <a:r>
              <a:rPr lang="en-US" dirty="0"/>
              <a:t>Subheading goes here</a:t>
            </a:r>
          </a:p>
        </p:txBody>
      </p:sp>
      <p:sp>
        <p:nvSpPr>
          <p:cNvPr id="8" name="Text Placeholder 4">
            <a:extLst>
              <a:ext uri="{FF2B5EF4-FFF2-40B4-BE49-F238E27FC236}">
                <a16:creationId xmlns:a16="http://schemas.microsoft.com/office/drawing/2014/main" id="{66A480E0-A0C5-9A43-96B0-CAADFA65197A}"/>
              </a:ext>
            </a:extLst>
          </p:cNvPr>
          <p:cNvSpPr>
            <a:spLocks noGrp="1"/>
          </p:cNvSpPr>
          <p:nvPr>
            <p:ph type="body" sz="quarter" idx="11" hasCustomPrompt="1"/>
          </p:nvPr>
        </p:nvSpPr>
        <p:spPr>
          <a:xfrm>
            <a:off x="702987" y="5897299"/>
            <a:ext cx="5941670" cy="566738"/>
          </a:xfrm>
        </p:spPr>
        <p:txBody>
          <a:bodyPr lIns="0">
            <a:noAutofit/>
          </a:bodyPr>
          <a:lstStyle>
            <a:lvl1pPr marL="0" indent="0">
              <a:spcBef>
                <a:spcPts val="0"/>
              </a:spcBef>
              <a:spcAft>
                <a:spcPts val="0"/>
              </a:spcAft>
              <a:buNone/>
              <a:defRPr sz="1400">
                <a:solidFill>
                  <a:schemeClr val="tx1"/>
                </a:solidFill>
              </a:defRPr>
            </a:lvl1pPr>
          </a:lstStyle>
          <a:p>
            <a:pPr lvl="0"/>
            <a:r>
              <a:rPr lang="en-US" dirty="0"/>
              <a:t>Presented By:</a:t>
            </a:r>
            <a:br>
              <a:rPr lang="en-US" dirty="0"/>
            </a:br>
            <a:r>
              <a:rPr lang="en-US" dirty="0"/>
              <a:t>Name Here</a:t>
            </a:r>
          </a:p>
        </p:txBody>
      </p:sp>
    </p:spTree>
    <p:extLst>
      <p:ext uri="{BB962C8B-B14F-4D97-AF65-F5344CB8AC3E}">
        <p14:creationId xmlns:p14="http://schemas.microsoft.com/office/powerpoint/2010/main" val="163999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911" y="1600200"/>
            <a:ext cx="4236621" cy="2209800"/>
          </a:xfrm>
        </p:spPr>
        <p:txBody>
          <a:bodyPr lIns="0" anchor="b"/>
          <a:lstStyle>
            <a:lvl1pPr algn="l">
              <a:lnSpc>
                <a:spcPct val="100000"/>
              </a:lnSpc>
              <a:defRPr sz="4499" b="0">
                <a:solidFill>
                  <a:schemeClr val="bg1"/>
                </a:solidFill>
                <a:latin typeface="Raleway Lining Medium" panose="020B0603030101060003" pitchFamily="34" charset="0"/>
              </a:defRPr>
            </a:lvl1pPr>
          </a:lstStyle>
          <a:p>
            <a:r>
              <a:rPr lang="en-US" dirty="0"/>
              <a:t>Presentation Title Goes Here</a:t>
            </a:r>
          </a:p>
        </p:txBody>
      </p:sp>
      <p:sp>
        <p:nvSpPr>
          <p:cNvPr id="12" name="Picture Placeholder 11">
            <a:extLst>
              <a:ext uri="{FF2B5EF4-FFF2-40B4-BE49-F238E27FC236}">
                <a16:creationId xmlns:a16="http://schemas.microsoft.com/office/drawing/2014/main" id="{86D6E10E-91E0-4A77-A91B-4CB54876B139}"/>
              </a:ext>
            </a:extLst>
          </p:cNvPr>
          <p:cNvSpPr>
            <a:spLocks noGrp="1"/>
          </p:cNvSpPr>
          <p:nvPr>
            <p:ph type="pic" sz="quarter" idx="13" hasCustomPrompt="1"/>
          </p:nvPr>
        </p:nvSpPr>
        <p:spPr>
          <a:xfrm>
            <a:off x="2291411" y="-14748"/>
            <a:ext cx="9907962" cy="6872748"/>
          </a:xfrm>
          <a:custGeom>
            <a:avLst/>
            <a:gdLst>
              <a:gd name="connsiteX0" fmla="*/ 0 w 12193587"/>
              <a:gd name="connsiteY0" fmla="*/ 9601200 h 9601200"/>
              <a:gd name="connsiteX1" fmla="*/ 6096794 w 12193587"/>
              <a:gd name="connsiteY1" fmla="*/ 0 h 9601200"/>
              <a:gd name="connsiteX2" fmla="*/ 12193587 w 12193587"/>
              <a:gd name="connsiteY2" fmla="*/ 9601200 h 9601200"/>
              <a:gd name="connsiteX3" fmla="*/ 0 w 12193587"/>
              <a:gd name="connsiteY3" fmla="*/ 9601200 h 9601200"/>
              <a:gd name="connsiteX0" fmla="*/ 0 w 19818503"/>
              <a:gd name="connsiteY0" fmla="*/ 9630696 h 9630696"/>
              <a:gd name="connsiteX1" fmla="*/ 13721710 w 19818503"/>
              <a:gd name="connsiteY1" fmla="*/ 0 h 9630696"/>
              <a:gd name="connsiteX2" fmla="*/ 19818503 w 19818503"/>
              <a:gd name="connsiteY2" fmla="*/ 9601200 h 9630696"/>
              <a:gd name="connsiteX3" fmla="*/ 0 w 19818503"/>
              <a:gd name="connsiteY3" fmla="*/ 9630696 h 9630696"/>
              <a:gd name="connsiteX0" fmla="*/ 0 w 19818503"/>
              <a:gd name="connsiteY0" fmla="*/ 13701251 h 13701251"/>
              <a:gd name="connsiteX1" fmla="*/ 19798045 w 19818503"/>
              <a:gd name="connsiteY1" fmla="*/ 0 h 13701251"/>
              <a:gd name="connsiteX2" fmla="*/ 19818503 w 19818503"/>
              <a:gd name="connsiteY2" fmla="*/ 13671755 h 13701251"/>
              <a:gd name="connsiteX3" fmla="*/ 0 w 19818503"/>
              <a:gd name="connsiteY3" fmla="*/ 13701251 h 13701251"/>
              <a:gd name="connsiteX0" fmla="*/ 0 w 19818503"/>
              <a:gd name="connsiteY0" fmla="*/ 13745496 h 13745496"/>
              <a:gd name="connsiteX1" fmla="*/ 19812791 w 19818503"/>
              <a:gd name="connsiteY1" fmla="*/ 0 h 13745496"/>
              <a:gd name="connsiteX2" fmla="*/ 19818503 w 19818503"/>
              <a:gd name="connsiteY2" fmla="*/ 13716000 h 13745496"/>
              <a:gd name="connsiteX3" fmla="*/ 0 w 19818503"/>
              <a:gd name="connsiteY3" fmla="*/ 13745496 h 13745496"/>
              <a:gd name="connsiteX0" fmla="*/ 0 w 19828833"/>
              <a:gd name="connsiteY0" fmla="*/ 13789741 h 13789741"/>
              <a:gd name="connsiteX1" fmla="*/ 19827539 w 19828833"/>
              <a:gd name="connsiteY1" fmla="*/ 0 h 13789741"/>
              <a:gd name="connsiteX2" fmla="*/ 19818503 w 19828833"/>
              <a:gd name="connsiteY2" fmla="*/ 13760245 h 13789741"/>
              <a:gd name="connsiteX3" fmla="*/ 0 w 19828833"/>
              <a:gd name="connsiteY3" fmla="*/ 13789741 h 13789741"/>
              <a:gd name="connsiteX0" fmla="*/ 0 w 19828833"/>
              <a:gd name="connsiteY0" fmla="*/ 13789741 h 13789741"/>
              <a:gd name="connsiteX1" fmla="*/ 19827539 w 19828833"/>
              <a:gd name="connsiteY1" fmla="*/ 0 h 13789741"/>
              <a:gd name="connsiteX2" fmla="*/ 19818503 w 19828833"/>
              <a:gd name="connsiteY2" fmla="*/ 13760245 h 13789741"/>
              <a:gd name="connsiteX3" fmla="*/ 0 w 19828833"/>
              <a:gd name="connsiteY3" fmla="*/ 13789741 h 13789741"/>
              <a:gd name="connsiteX0" fmla="*/ 0 w 19828833"/>
              <a:gd name="connsiteY0" fmla="*/ 13789741 h 13789742"/>
              <a:gd name="connsiteX1" fmla="*/ 19827539 w 19828833"/>
              <a:gd name="connsiteY1" fmla="*/ 0 h 13789742"/>
              <a:gd name="connsiteX2" fmla="*/ 19818503 w 19828833"/>
              <a:gd name="connsiteY2" fmla="*/ 13789742 h 13789742"/>
              <a:gd name="connsiteX3" fmla="*/ 0 w 19828833"/>
              <a:gd name="connsiteY3" fmla="*/ 13789741 h 13789742"/>
            </a:gdLst>
            <a:ahLst/>
            <a:cxnLst>
              <a:cxn ang="0">
                <a:pos x="connsiteX0" y="connsiteY0"/>
              </a:cxn>
              <a:cxn ang="0">
                <a:pos x="connsiteX1" y="connsiteY1"/>
              </a:cxn>
              <a:cxn ang="0">
                <a:pos x="connsiteX2" y="connsiteY2"/>
              </a:cxn>
              <a:cxn ang="0">
                <a:pos x="connsiteX3" y="connsiteY3"/>
              </a:cxn>
            </a:cxnLst>
            <a:rect l="l" t="t" r="r" b="b"/>
            <a:pathLst>
              <a:path w="19828833" h="13789742">
                <a:moveTo>
                  <a:pt x="0" y="13789741"/>
                </a:moveTo>
                <a:lnTo>
                  <a:pt x="19827539" y="0"/>
                </a:lnTo>
                <a:cubicBezTo>
                  <a:pt x="19834358" y="4557252"/>
                  <a:pt x="19811684" y="9232490"/>
                  <a:pt x="19818503" y="13789742"/>
                </a:cubicBezTo>
                <a:lnTo>
                  <a:pt x="0" y="13789741"/>
                </a:lnTo>
                <a:close/>
              </a:path>
            </a:pathLst>
          </a:custGeom>
          <a:solidFill>
            <a:schemeClr val="bg1">
              <a:lumMod val="95000"/>
            </a:schemeClr>
          </a:solidFill>
        </p:spPr>
        <p:txBody>
          <a:bodyPr/>
          <a:lstStyle>
            <a:lvl1pPr marL="0" indent="0">
              <a:buFontTx/>
              <a:buNone/>
              <a:defRPr sz="2000"/>
            </a:lvl1pPr>
          </a:lstStyle>
          <a:p>
            <a:r>
              <a:rPr lang="en-US" dirty="0"/>
              <a:t>Click icon to insert photo</a:t>
            </a:r>
          </a:p>
        </p:txBody>
      </p:sp>
      <p:cxnSp>
        <p:nvCxnSpPr>
          <p:cNvPr id="15" name="Straight Connector 14">
            <a:extLst>
              <a:ext uri="{FF2B5EF4-FFF2-40B4-BE49-F238E27FC236}">
                <a16:creationId xmlns:a16="http://schemas.microsoft.com/office/drawing/2014/main" id="{69AACCCB-AD3F-455A-B22D-FEF0980A882F}"/>
              </a:ext>
            </a:extLst>
          </p:cNvPr>
          <p:cNvCxnSpPr>
            <a:cxnSpLocks/>
          </p:cNvCxnSpPr>
          <p:nvPr userDrawn="1"/>
        </p:nvCxnSpPr>
        <p:spPr>
          <a:xfrm>
            <a:off x="478105" y="4995474"/>
            <a:ext cx="0" cy="517173"/>
          </a:xfrm>
          <a:prstGeom prst="line">
            <a:avLst/>
          </a:prstGeom>
          <a:ln w="857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29BB42E-C626-455A-94A8-75E8BC16089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
        <p:nvSpPr>
          <p:cNvPr id="10" name="Content Placeholder 5">
            <a:extLst>
              <a:ext uri="{FF2B5EF4-FFF2-40B4-BE49-F238E27FC236}">
                <a16:creationId xmlns:a16="http://schemas.microsoft.com/office/drawing/2014/main" id="{95B9F935-1D19-924B-A6E4-9AC8A81BFBF5}"/>
              </a:ext>
            </a:extLst>
          </p:cNvPr>
          <p:cNvSpPr>
            <a:spLocks noGrp="1"/>
          </p:cNvSpPr>
          <p:nvPr>
            <p:ph sz="quarter" idx="15" hasCustomPrompt="1"/>
          </p:nvPr>
        </p:nvSpPr>
        <p:spPr>
          <a:xfrm>
            <a:off x="468911" y="4398164"/>
            <a:ext cx="4236439" cy="309563"/>
          </a:xfrm>
        </p:spPr>
        <p:txBody>
          <a:bodyPr/>
          <a:lstStyle>
            <a:lvl1pPr marL="0" indent="0">
              <a:buNone/>
              <a:defRPr sz="1800">
                <a:solidFill>
                  <a:schemeClr val="accent2"/>
                </a:solidFill>
              </a:defRPr>
            </a:lvl1pPr>
          </a:lstStyle>
          <a:p>
            <a:pPr lvl="0"/>
            <a:fld id="{C1C8FC84-C17C-47B1-9F71-40A893824589}" type="datetime4">
              <a:rPr lang="en-US" smtClean="0"/>
              <a:t>November 16, 2021</a:t>
            </a:fld>
            <a:endParaRPr lang="en-US" dirty="0"/>
          </a:p>
        </p:txBody>
      </p:sp>
      <p:sp>
        <p:nvSpPr>
          <p:cNvPr id="11" name="Subtitle 2">
            <a:extLst>
              <a:ext uri="{FF2B5EF4-FFF2-40B4-BE49-F238E27FC236}">
                <a16:creationId xmlns:a16="http://schemas.microsoft.com/office/drawing/2014/main" id="{7FFD71E1-433D-7947-B283-02F1C72E0316}"/>
              </a:ext>
            </a:extLst>
          </p:cNvPr>
          <p:cNvSpPr>
            <a:spLocks noGrp="1"/>
          </p:cNvSpPr>
          <p:nvPr>
            <p:ph type="subTitle" idx="1"/>
          </p:nvPr>
        </p:nvSpPr>
        <p:spPr>
          <a:xfrm>
            <a:off x="781396" y="4978506"/>
            <a:ext cx="3923954" cy="679348"/>
          </a:xfrm>
          <a:prstGeom prst="rect">
            <a:avLst/>
          </a:prstGeom>
        </p:spPr>
        <p:txBody>
          <a:bodyPr/>
          <a:lstStyle>
            <a:lvl1pPr marL="0" indent="0" algn="l">
              <a:lnSpc>
                <a:spcPct val="100000"/>
              </a:lnSpc>
              <a:spcBef>
                <a:spcPts val="0"/>
              </a:spcBef>
              <a:spcAft>
                <a:spcPts val="0"/>
              </a:spcAft>
              <a:buNone/>
              <a:defRPr sz="15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3094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0"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Lst>
  </p:timing>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911" y="1600200"/>
            <a:ext cx="4236621" cy="2209800"/>
          </a:xfrm>
        </p:spPr>
        <p:txBody>
          <a:bodyPr lIns="0" anchor="b"/>
          <a:lstStyle>
            <a:lvl1pPr algn="l">
              <a:lnSpc>
                <a:spcPct val="100000"/>
              </a:lnSpc>
              <a:defRPr sz="4499" b="0">
                <a:solidFill>
                  <a:schemeClr val="bg1"/>
                </a:solidFill>
                <a:latin typeface="Raleway Lining Medium" panose="020B0603030101060003" pitchFamily="34" charset="0"/>
              </a:defRPr>
            </a:lvl1pPr>
          </a:lstStyle>
          <a:p>
            <a:r>
              <a:rPr lang="en-US" dirty="0"/>
              <a:t>Presentation Title Goes Here</a:t>
            </a:r>
          </a:p>
        </p:txBody>
      </p:sp>
      <p:cxnSp>
        <p:nvCxnSpPr>
          <p:cNvPr id="15" name="Straight Connector 14">
            <a:extLst>
              <a:ext uri="{FF2B5EF4-FFF2-40B4-BE49-F238E27FC236}">
                <a16:creationId xmlns:a16="http://schemas.microsoft.com/office/drawing/2014/main" id="{69AACCCB-AD3F-455A-B22D-FEF0980A882F}"/>
              </a:ext>
            </a:extLst>
          </p:cNvPr>
          <p:cNvCxnSpPr>
            <a:cxnSpLocks/>
          </p:cNvCxnSpPr>
          <p:nvPr userDrawn="1"/>
        </p:nvCxnSpPr>
        <p:spPr>
          <a:xfrm>
            <a:off x="478105" y="4995474"/>
            <a:ext cx="0" cy="517173"/>
          </a:xfrm>
          <a:prstGeom prst="line">
            <a:avLst/>
          </a:prstGeom>
          <a:ln w="857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A43EBBF-EA33-4642-B442-77F60A55F5E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
        <p:nvSpPr>
          <p:cNvPr id="9" name="Content Placeholder 5">
            <a:extLst>
              <a:ext uri="{FF2B5EF4-FFF2-40B4-BE49-F238E27FC236}">
                <a16:creationId xmlns:a16="http://schemas.microsoft.com/office/drawing/2014/main" id="{21D03B9B-B07E-5C4F-B34C-5C63C0C05E89}"/>
              </a:ext>
            </a:extLst>
          </p:cNvPr>
          <p:cNvSpPr>
            <a:spLocks noGrp="1"/>
          </p:cNvSpPr>
          <p:nvPr>
            <p:ph sz="quarter" idx="15" hasCustomPrompt="1"/>
          </p:nvPr>
        </p:nvSpPr>
        <p:spPr>
          <a:xfrm>
            <a:off x="468911" y="4398164"/>
            <a:ext cx="4236439" cy="309563"/>
          </a:xfrm>
        </p:spPr>
        <p:txBody>
          <a:bodyPr/>
          <a:lstStyle>
            <a:lvl1pPr marL="0" indent="0">
              <a:buNone/>
              <a:defRPr sz="1800">
                <a:solidFill>
                  <a:schemeClr val="accent2"/>
                </a:solidFill>
              </a:defRPr>
            </a:lvl1pPr>
          </a:lstStyle>
          <a:p>
            <a:pPr lvl="0"/>
            <a:fld id="{4BA90DDD-0885-4E13-A51A-339CC5EF4151}" type="datetime4">
              <a:rPr lang="en-US" smtClean="0"/>
              <a:t>November 16, 2021</a:t>
            </a:fld>
            <a:endParaRPr lang="en-US" dirty="0"/>
          </a:p>
        </p:txBody>
      </p:sp>
      <p:grpSp>
        <p:nvGrpSpPr>
          <p:cNvPr id="10" name="Graphic 6">
            <a:extLst>
              <a:ext uri="{FF2B5EF4-FFF2-40B4-BE49-F238E27FC236}">
                <a16:creationId xmlns:a16="http://schemas.microsoft.com/office/drawing/2014/main" id="{9C0D1F66-FF92-F844-9E3F-622826F33857}"/>
              </a:ext>
            </a:extLst>
          </p:cNvPr>
          <p:cNvGrpSpPr/>
          <p:nvPr userDrawn="1"/>
        </p:nvGrpSpPr>
        <p:grpSpPr>
          <a:xfrm>
            <a:off x="5877115" y="1238703"/>
            <a:ext cx="5757072" cy="5142594"/>
            <a:chOff x="10669248" y="1222549"/>
            <a:chExt cx="12652213" cy="11301787"/>
          </a:xfrm>
          <a:solidFill>
            <a:schemeClr val="accent3"/>
          </a:solidFill>
        </p:grpSpPr>
        <p:sp>
          <p:nvSpPr>
            <p:cNvPr id="11" name="Freeform: Shape 34">
              <a:extLst>
                <a:ext uri="{FF2B5EF4-FFF2-40B4-BE49-F238E27FC236}">
                  <a16:creationId xmlns:a16="http://schemas.microsoft.com/office/drawing/2014/main" id="{789E0FE8-1484-0247-94FE-731A41EFAB9F}"/>
                </a:ext>
              </a:extLst>
            </p:cNvPr>
            <p:cNvSpPr/>
            <p:nvPr/>
          </p:nvSpPr>
          <p:spPr>
            <a:xfrm>
              <a:off x="22089474" y="1222549"/>
              <a:ext cx="1231987" cy="849998"/>
            </a:xfrm>
            <a:custGeom>
              <a:avLst/>
              <a:gdLst>
                <a:gd name="connsiteX0" fmla="*/ 0 w 1231987"/>
                <a:gd name="connsiteY0" fmla="*/ 0 h 849998"/>
                <a:gd name="connsiteX1" fmla="*/ 1231988 w 1231987"/>
                <a:gd name="connsiteY1" fmla="*/ 849998 h 849998"/>
                <a:gd name="connsiteX2" fmla="*/ 1034292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8"/>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2" name="Freeform: Shape 36">
              <a:extLst>
                <a:ext uri="{FF2B5EF4-FFF2-40B4-BE49-F238E27FC236}">
                  <a16:creationId xmlns:a16="http://schemas.microsoft.com/office/drawing/2014/main" id="{215154EE-8F47-B147-8715-CF4816F742C3}"/>
                </a:ext>
              </a:extLst>
            </p:cNvPr>
            <p:cNvSpPr/>
            <p:nvPr/>
          </p:nvSpPr>
          <p:spPr>
            <a:xfrm>
              <a:off x="22089474" y="3312830"/>
              <a:ext cx="1231987" cy="850126"/>
            </a:xfrm>
            <a:custGeom>
              <a:avLst/>
              <a:gdLst>
                <a:gd name="connsiteX0" fmla="*/ 0 w 1231987"/>
                <a:gd name="connsiteY0" fmla="*/ 0 h 850126"/>
                <a:gd name="connsiteX1" fmla="*/ 1231988 w 1231987"/>
                <a:gd name="connsiteY1" fmla="*/ 850126 h 850126"/>
                <a:gd name="connsiteX2" fmla="*/ 1034292 w 1231987"/>
                <a:gd name="connsiteY2" fmla="*/ 0 h 850126"/>
              </a:gdLst>
              <a:ahLst/>
              <a:cxnLst>
                <a:cxn ang="0">
                  <a:pos x="connsiteX0" y="connsiteY0"/>
                </a:cxn>
                <a:cxn ang="0">
                  <a:pos x="connsiteX1" y="connsiteY1"/>
                </a:cxn>
                <a:cxn ang="0">
                  <a:pos x="connsiteX2" y="connsiteY2"/>
                </a:cxn>
              </a:cxnLst>
              <a:rect l="l" t="t" r="r" b="b"/>
              <a:pathLst>
                <a:path w="1231987" h="850126">
                  <a:moveTo>
                    <a:pt x="0" y="0"/>
                  </a:moveTo>
                  <a:lnTo>
                    <a:pt x="1231988"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4" name="Freeform: Shape 38">
              <a:extLst>
                <a:ext uri="{FF2B5EF4-FFF2-40B4-BE49-F238E27FC236}">
                  <a16:creationId xmlns:a16="http://schemas.microsoft.com/office/drawing/2014/main" id="{23F020EE-9E88-1B46-B81F-00ECB9D0B7B7}"/>
                </a:ext>
              </a:extLst>
            </p:cNvPr>
            <p:cNvSpPr/>
            <p:nvPr/>
          </p:nvSpPr>
          <p:spPr>
            <a:xfrm>
              <a:off x="19805454" y="3312830"/>
              <a:ext cx="1231987" cy="850126"/>
            </a:xfrm>
            <a:custGeom>
              <a:avLst/>
              <a:gdLst>
                <a:gd name="connsiteX0" fmla="*/ 0 w 1231987"/>
                <a:gd name="connsiteY0" fmla="*/ 0 h 850126"/>
                <a:gd name="connsiteX1" fmla="*/ 1231988 w 1231987"/>
                <a:gd name="connsiteY1" fmla="*/ 850126 h 850126"/>
                <a:gd name="connsiteX2" fmla="*/ 1034165 w 1231987"/>
                <a:gd name="connsiteY2" fmla="*/ 0 h 850126"/>
              </a:gdLst>
              <a:ahLst/>
              <a:cxnLst>
                <a:cxn ang="0">
                  <a:pos x="connsiteX0" y="connsiteY0"/>
                </a:cxn>
                <a:cxn ang="0">
                  <a:pos x="connsiteX1" y="connsiteY1"/>
                </a:cxn>
                <a:cxn ang="0">
                  <a:pos x="connsiteX2" y="connsiteY2"/>
                </a:cxn>
              </a:cxnLst>
              <a:rect l="l" t="t" r="r" b="b"/>
              <a:pathLst>
                <a:path w="1231987" h="850126">
                  <a:moveTo>
                    <a:pt x="0" y="0"/>
                  </a:moveTo>
                  <a:lnTo>
                    <a:pt x="1231988"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6" name="Freeform: Shape 39">
              <a:extLst>
                <a:ext uri="{FF2B5EF4-FFF2-40B4-BE49-F238E27FC236}">
                  <a16:creationId xmlns:a16="http://schemas.microsoft.com/office/drawing/2014/main" id="{329BC336-1F36-5848-A6A7-65C6B8188332}"/>
                </a:ext>
              </a:extLst>
            </p:cNvPr>
            <p:cNvSpPr/>
            <p:nvPr/>
          </p:nvSpPr>
          <p:spPr>
            <a:xfrm>
              <a:off x="22089474" y="5403239"/>
              <a:ext cx="1231987" cy="849998"/>
            </a:xfrm>
            <a:custGeom>
              <a:avLst/>
              <a:gdLst>
                <a:gd name="connsiteX0" fmla="*/ 0 w 1231987"/>
                <a:gd name="connsiteY0" fmla="*/ 0 h 849998"/>
                <a:gd name="connsiteX1" fmla="*/ 1231988 w 1231987"/>
                <a:gd name="connsiteY1" fmla="*/ 849999 h 849998"/>
                <a:gd name="connsiteX2" fmla="*/ 1034292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7" name="Freeform: Shape 40">
              <a:extLst>
                <a:ext uri="{FF2B5EF4-FFF2-40B4-BE49-F238E27FC236}">
                  <a16:creationId xmlns:a16="http://schemas.microsoft.com/office/drawing/2014/main" id="{8DA9559D-254C-A246-BA4F-106839082A54}"/>
                </a:ext>
              </a:extLst>
            </p:cNvPr>
            <p:cNvSpPr/>
            <p:nvPr/>
          </p:nvSpPr>
          <p:spPr>
            <a:xfrm>
              <a:off x="19805454" y="5403239"/>
              <a:ext cx="1231987" cy="849998"/>
            </a:xfrm>
            <a:custGeom>
              <a:avLst/>
              <a:gdLst>
                <a:gd name="connsiteX0" fmla="*/ 0 w 1231987"/>
                <a:gd name="connsiteY0" fmla="*/ 0 h 849998"/>
                <a:gd name="connsiteX1" fmla="*/ 1231988 w 1231987"/>
                <a:gd name="connsiteY1" fmla="*/ 849999 h 849998"/>
                <a:gd name="connsiteX2" fmla="*/ 1034165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8" name="Freeform: Shape 41">
              <a:extLst>
                <a:ext uri="{FF2B5EF4-FFF2-40B4-BE49-F238E27FC236}">
                  <a16:creationId xmlns:a16="http://schemas.microsoft.com/office/drawing/2014/main" id="{FD519CD6-F3C9-DC4D-A42A-398FA9A12E1F}"/>
                </a:ext>
              </a:extLst>
            </p:cNvPr>
            <p:cNvSpPr/>
            <p:nvPr/>
          </p:nvSpPr>
          <p:spPr>
            <a:xfrm>
              <a:off x="17521307" y="5403239"/>
              <a:ext cx="1232114" cy="849998"/>
            </a:xfrm>
            <a:custGeom>
              <a:avLst/>
              <a:gdLst>
                <a:gd name="connsiteX0" fmla="*/ 0 w 1232114"/>
                <a:gd name="connsiteY0" fmla="*/ 0 h 849998"/>
                <a:gd name="connsiteX1" fmla="*/ 1232115 w 1232114"/>
                <a:gd name="connsiteY1" fmla="*/ 849999 h 849998"/>
                <a:gd name="connsiteX2" fmla="*/ 1034292 w 1232114"/>
                <a:gd name="connsiteY2" fmla="*/ 0 h 849998"/>
              </a:gdLst>
              <a:ahLst/>
              <a:cxnLst>
                <a:cxn ang="0">
                  <a:pos x="connsiteX0" y="connsiteY0"/>
                </a:cxn>
                <a:cxn ang="0">
                  <a:pos x="connsiteX1" y="connsiteY1"/>
                </a:cxn>
                <a:cxn ang="0">
                  <a:pos x="connsiteX2" y="connsiteY2"/>
                </a:cxn>
              </a:cxnLst>
              <a:rect l="l" t="t" r="r" b="b"/>
              <a:pathLst>
                <a:path w="1232114" h="849998">
                  <a:moveTo>
                    <a:pt x="0" y="0"/>
                  </a:moveTo>
                  <a:lnTo>
                    <a:pt x="1232115"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9" name="Freeform: Shape 42">
              <a:extLst>
                <a:ext uri="{FF2B5EF4-FFF2-40B4-BE49-F238E27FC236}">
                  <a16:creationId xmlns:a16="http://schemas.microsoft.com/office/drawing/2014/main" id="{42464D4C-FBB7-B64A-AB75-10E0323A82F4}"/>
                </a:ext>
              </a:extLst>
            </p:cNvPr>
            <p:cNvSpPr/>
            <p:nvPr/>
          </p:nvSpPr>
          <p:spPr>
            <a:xfrm>
              <a:off x="22089474" y="7493521"/>
              <a:ext cx="1231987" cy="850125"/>
            </a:xfrm>
            <a:custGeom>
              <a:avLst/>
              <a:gdLst>
                <a:gd name="connsiteX0" fmla="*/ 0 w 1231987"/>
                <a:gd name="connsiteY0" fmla="*/ 0 h 850125"/>
                <a:gd name="connsiteX1" fmla="*/ 1231988 w 1231987"/>
                <a:gd name="connsiteY1" fmla="*/ 850126 h 850125"/>
                <a:gd name="connsiteX2" fmla="*/ 1034292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0" name="Freeform: Shape 43">
              <a:extLst>
                <a:ext uri="{FF2B5EF4-FFF2-40B4-BE49-F238E27FC236}">
                  <a16:creationId xmlns:a16="http://schemas.microsoft.com/office/drawing/2014/main" id="{4346827A-B4A7-D843-BCE5-8CE6EA8018B8}"/>
                </a:ext>
              </a:extLst>
            </p:cNvPr>
            <p:cNvSpPr/>
            <p:nvPr/>
          </p:nvSpPr>
          <p:spPr>
            <a:xfrm>
              <a:off x="19805454" y="7493521"/>
              <a:ext cx="1231987" cy="850125"/>
            </a:xfrm>
            <a:custGeom>
              <a:avLst/>
              <a:gdLst>
                <a:gd name="connsiteX0" fmla="*/ 0 w 1231987"/>
                <a:gd name="connsiteY0" fmla="*/ 0 h 850125"/>
                <a:gd name="connsiteX1" fmla="*/ 1231988 w 1231987"/>
                <a:gd name="connsiteY1" fmla="*/ 850126 h 850125"/>
                <a:gd name="connsiteX2" fmla="*/ 1034165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1" name="Freeform: Shape 44">
              <a:extLst>
                <a:ext uri="{FF2B5EF4-FFF2-40B4-BE49-F238E27FC236}">
                  <a16:creationId xmlns:a16="http://schemas.microsoft.com/office/drawing/2014/main" id="{DE059A72-FA4D-294E-8B5C-315E17220F49}"/>
                </a:ext>
              </a:extLst>
            </p:cNvPr>
            <p:cNvSpPr/>
            <p:nvPr/>
          </p:nvSpPr>
          <p:spPr>
            <a:xfrm>
              <a:off x="17521307" y="749352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2" name="Freeform: Shape 45">
              <a:extLst>
                <a:ext uri="{FF2B5EF4-FFF2-40B4-BE49-F238E27FC236}">
                  <a16:creationId xmlns:a16="http://schemas.microsoft.com/office/drawing/2014/main" id="{B7D83C88-E73A-304E-B53C-443014EF6932}"/>
                </a:ext>
              </a:extLst>
            </p:cNvPr>
            <p:cNvSpPr/>
            <p:nvPr/>
          </p:nvSpPr>
          <p:spPr>
            <a:xfrm>
              <a:off x="15237287" y="749352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3" name="Freeform: Shape 46">
              <a:extLst>
                <a:ext uri="{FF2B5EF4-FFF2-40B4-BE49-F238E27FC236}">
                  <a16:creationId xmlns:a16="http://schemas.microsoft.com/office/drawing/2014/main" id="{824784F2-AE61-A144-95C8-1B1CC6D04880}"/>
                </a:ext>
              </a:extLst>
            </p:cNvPr>
            <p:cNvSpPr/>
            <p:nvPr/>
          </p:nvSpPr>
          <p:spPr>
            <a:xfrm>
              <a:off x="22089474" y="9583929"/>
              <a:ext cx="1231987" cy="849998"/>
            </a:xfrm>
            <a:custGeom>
              <a:avLst/>
              <a:gdLst>
                <a:gd name="connsiteX0" fmla="*/ 0 w 1231987"/>
                <a:gd name="connsiteY0" fmla="*/ 0 h 849998"/>
                <a:gd name="connsiteX1" fmla="*/ 1231988 w 1231987"/>
                <a:gd name="connsiteY1" fmla="*/ 849999 h 849998"/>
                <a:gd name="connsiteX2" fmla="*/ 1034292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4" name="Freeform: Shape 47">
              <a:extLst>
                <a:ext uri="{FF2B5EF4-FFF2-40B4-BE49-F238E27FC236}">
                  <a16:creationId xmlns:a16="http://schemas.microsoft.com/office/drawing/2014/main" id="{F1067947-FC0F-7D43-B05D-FB0D99ADFBA6}"/>
                </a:ext>
              </a:extLst>
            </p:cNvPr>
            <p:cNvSpPr/>
            <p:nvPr/>
          </p:nvSpPr>
          <p:spPr>
            <a:xfrm>
              <a:off x="19805454" y="9583929"/>
              <a:ext cx="1231987" cy="849998"/>
            </a:xfrm>
            <a:custGeom>
              <a:avLst/>
              <a:gdLst>
                <a:gd name="connsiteX0" fmla="*/ 0 w 1231987"/>
                <a:gd name="connsiteY0" fmla="*/ 0 h 849998"/>
                <a:gd name="connsiteX1" fmla="*/ 1231988 w 1231987"/>
                <a:gd name="connsiteY1" fmla="*/ 849999 h 849998"/>
                <a:gd name="connsiteX2" fmla="*/ 1034165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5" name="Freeform: Shape 48">
              <a:extLst>
                <a:ext uri="{FF2B5EF4-FFF2-40B4-BE49-F238E27FC236}">
                  <a16:creationId xmlns:a16="http://schemas.microsoft.com/office/drawing/2014/main" id="{466D6B5F-31A5-D349-BD0A-ECB624A3351E}"/>
                </a:ext>
              </a:extLst>
            </p:cNvPr>
            <p:cNvSpPr/>
            <p:nvPr/>
          </p:nvSpPr>
          <p:spPr>
            <a:xfrm>
              <a:off x="17521307" y="9583929"/>
              <a:ext cx="1232114" cy="849998"/>
            </a:xfrm>
            <a:custGeom>
              <a:avLst/>
              <a:gdLst>
                <a:gd name="connsiteX0" fmla="*/ 0 w 1232114"/>
                <a:gd name="connsiteY0" fmla="*/ 0 h 849998"/>
                <a:gd name="connsiteX1" fmla="*/ 1232115 w 1232114"/>
                <a:gd name="connsiteY1" fmla="*/ 849999 h 849998"/>
                <a:gd name="connsiteX2" fmla="*/ 1034292 w 1232114"/>
                <a:gd name="connsiteY2" fmla="*/ 0 h 849998"/>
              </a:gdLst>
              <a:ahLst/>
              <a:cxnLst>
                <a:cxn ang="0">
                  <a:pos x="connsiteX0" y="connsiteY0"/>
                </a:cxn>
                <a:cxn ang="0">
                  <a:pos x="connsiteX1" y="connsiteY1"/>
                </a:cxn>
                <a:cxn ang="0">
                  <a:pos x="connsiteX2" y="connsiteY2"/>
                </a:cxn>
              </a:cxnLst>
              <a:rect l="l" t="t" r="r" b="b"/>
              <a:pathLst>
                <a:path w="1232114" h="849998">
                  <a:moveTo>
                    <a:pt x="0" y="0"/>
                  </a:moveTo>
                  <a:lnTo>
                    <a:pt x="1232115"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6" name="Freeform: Shape 49">
              <a:extLst>
                <a:ext uri="{FF2B5EF4-FFF2-40B4-BE49-F238E27FC236}">
                  <a16:creationId xmlns:a16="http://schemas.microsoft.com/office/drawing/2014/main" id="{1ECF8D84-1AD3-FB47-97D4-7CB2D65E87AE}"/>
                </a:ext>
              </a:extLst>
            </p:cNvPr>
            <p:cNvSpPr/>
            <p:nvPr/>
          </p:nvSpPr>
          <p:spPr>
            <a:xfrm>
              <a:off x="15237287" y="9583929"/>
              <a:ext cx="1232114" cy="849998"/>
            </a:xfrm>
            <a:custGeom>
              <a:avLst/>
              <a:gdLst>
                <a:gd name="connsiteX0" fmla="*/ 0 w 1232114"/>
                <a:gd name="connsiteY0" fmla="*/ 0 h 849998"/>
                <a:gd name="connsiteX1" fmla="*/ 1232115 w 1232114"/>
                <a:gd name="connsiteY1" fmla="*/ 849999 h 849998"/>
                <a:gd name="connsiteX2" fmla="*/ 1034292 w 1232114"/>
                <a:gd name="connsiteY2" fmla="*/ 0 h 849998"/>
              </a:gdLst>
              <a:ahLst/>
              <a:cxnLst>
                <a:cxn ang="0">
                  <a:pos x="connsiteX0" y="connsiteY0"/>
                </a:cxn>
                <a:cxn ang="0">
                  <a:pos x="connsiteX1" y="connsiteY1"/>
                </a:cxn>
                <a:cxn ang="0">
                  <a:pos x="connsiteX2" y="connsiteY2"/>
                </a:cxn>
              </a:cxnLst>
              <a:rect l="l" t="t" r="r" b="b"/>
              <a:pathLst>
                <a:path w="1232114" h="849998">
                  <a:moveTo>
                    <a:pt x="0" y="0"/>
                  </a:moveTo>
                  <a:lnTo>
                    <a:pt x="1232115"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7" name="Freeform: Shape 50">
              <a:extLst>
                <a:ext uri="{FF2B5EF4-FFF2-40B4-BE49-F238E27FC236}">
                  <a16:creationId xmlns:a16="http://schemas.microsoft.com/office/drawing/2014/main" id="{6B5A5871-EE71-A847-A709-497893FDB171}"/>
                </a:ext>
              </a:extLst>
            </p:cNvPr>
            <p:cNvSpPr/>
            <p:nvPr/>
          </p:nvSpPr>
          <p:spPr>
            <a:xfrm>
              <a:off x="12953267" y="9583929"/>
              <a:ext cx="1231986" cy="849998"/>
            </a:xfrm>
            <a:custGeom>
              <a:avLst/>
              <a:gdLst>
                <a:gd name="connsiteX0" fmla="*/ 0 w 1231986"/>
                <a:gd name="connsiteY0" fmla="*/ 0 h 849998"/>
                <a:gd name="connsiteX1" fmla="*/ 1231987 w 1231986"/>
                <a:gd name="connsiteY1" fmla="*/ 849999 h 849998"/>
                <a:gd name="connsiteX2" fmla="*/ 1034292 w 1231986"/>
                <a:gd name="connsiteY2" fmla="*/ 0 h 849998"/>
              </a:gdLst>
              <a:ahLst/>
              <a:cxnLst>
                <a:cxn ang="0">
                  <a:pos x="connsiteX0" y="connsiteY0"/>
                </a:cxn>
                <a:cxn ang="0">
                  <a:pos x="connsiteX1" y="connsiteY1"/>
                </a:cxn>
                <a:cxn ang="0">
                  <a:pos x="connsiteX2" y="connsiteY2"/>
                </a:cxn>
              </a:cxnLst>
              <a:rect l="l" t="t" r="r" b="b"/>
              <a:pathLst>
                <a:path w="1231986" h="849998">
                  <a:moveTo>
                    <a:pt x="0" y="0"/>
                  </a:moveTo>
                  <a:lnTo>
                    <a:pt x="1231987"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8" name="Freeform: Shape 51">
              <a:extLst>
                <a:ext uri="{FF2B5EF4-FFF2-40B4-BE49-F238E27FC236}">
                  <a16:creationId xmlns:a16="http://schemas.microsoft.com/office/drawing/2014/main" id="{A192950B-AF3F-C04F-A94E-BD9AF3D5F1B5}"/>
                </a:ext>
              </a:extLst>
            </p:cNvPr>
            <p:cNvSpPr/>
            <p:nvPr/>
          </p:nvSpPr>
          <p:spPr>
            <a:xfrm>
              <a:off x="22089474" y="11674211"/>
              <a:ext cx="1231987" cy="850125"/>
            </a:xfrm>
            <a:custGeom>
              <a:avLst/>
              <a:gdLst>
                <a:gd name="connsiteX0" fmla="*/ 0 w 1231987"/>
                <a:gd name="connsiteY0" fmla="*/ 0 h 850125"/>
                <a:gd name="connsiteX1" fmla="*/ 1231988 w 1231987"/>
                <a:gd name="connsiteY1" fmla="*/ 850126 h 850125"/>
                <a:gd name="connsiteX2" fmla="*/ 1034292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9" name="Freeform: Shape 52">
              <a:extLst>
                <a:ext uri="{FF2B5EF4-FFF2-40B4-BE49-F238E27FC236}">
                  <a16:creationId xmlns:a16="http://schemas.microsoft.com/office/drawing/2014/main" id="{A399B000-3855-6141-963F-549A536D0214}"/>
                </a:ext>
              </a:extLst>
            </p:cNvPr>
            <p:cNvSpPr/>
            <p:nvPr/>
          </p:nvSpPr>
          <p:spPr>
            <a:xfrm>
              <a:off x="19805454" y="11674211"/>
              <a:ext cx="1231987" cy="850125"/>
            </a:xfrm>
            <a:custGeom>
              <a:avLst/>
              <a:gdLst>
                <a:gd name="connsiteX0" fmla="*/ 0 w 1231987"/>
                <a:gd name="connsiteY0" fmla="*/ 0 h 850125"/>
                <a:gd name="connsiteX1" fmla="*/ 1231988 w 1231987"/>
                <a:gd name="connsiteY1" fmla="*/ 850126 h 850125"/>
                <a:gd name="connsiteX2" fmla="*/ 1034165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0" name="Freeform: Shape 53">
              <a:extLst>
                <a:ext uri="{FF2B5EF4-FFF2-40B4-BE49-F238E27FC236}">
                  <a16:creationId xmlns:a16="http://schemas.microsoft.com/office/drawing/2014/main" id="{3C313950-4B63-294B-9E4D-5AE9CE8AA226}"/>
                </a:ext>
              </a:extLst>
            </p:cNvPr>
            <p:cNvSpPr/>
            <p:nvPr/>
          </p:nvSpPr>
          <p:spPr>
            <a:xfrm>
              <a:off x="17521307" y="1167421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1" name="Freeform: Shape 54">
              <a:extLst>
                <a:ext uri="{FF2B5EF4-FFF2-40B4-BE49-F238E27FC236}">
                  <a16:creationId xmlns:a16="http://schemas.microsoft.com/office/drawing/2014/main" id="{626CCF46-A4DE-8C4E-AFF3-11C6CE2DB7A5}"/>
                </a:ext>
              </a:extLst>
            </p:cNvPr>
            <p:cNvSpPr/>
            <p:nvPr/>
          </p:nvSpPr>
          <p:spPr>
            <a:xfrm>
              <a:off x="15237287" y="1167421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2" name="Freeform: Shape 55">
              <a:extLst>
                <a:ext uri="{FF2B5EF4-FFF2-40B4-BE49-F238E27FC236}">
                  <a16:creationId xmlns:a16="http://schemas.microsoft.com/office/drawing/2014/main" id="{2167EC3D-FE61-0B40-BF72-0015E6625485}"/>
                </a:ext>
              </a:extLst>
            </p:cNvPr>
            <p:cNvSpPr/>
            <p:nvPr/>
          </p:nvSpPr>
          <p:spPr>
            <a:xfrm>
              <a:off x="12953267" y="11674211"/>
              <a:ext cx="1231986" cy="850125"/>
            </a:xfrm>
            <a:custGeom>
              <a:avLst/>
              <a:gdLst>
                <a:gd name="connsiteX0" fmla="*/ 0 w 1231986"/>
                <a:gd name="connsiteY0" fmla="*/ 0 h 850125"/>
                <a:gd name="connsiteX1" fmla="*/ 1231987 w 1231986"/>
                <a:gd name="connsiteY1" fmla="*/ 850126 h 850125"/>
                <a:gd name="connsiteX2" fmla="*/ 1034292 w 1231986"/>
                <a:gd name="connsiteY2" fmla="*/ 0 h 850125"/>
              </a:gdLst>
              <a:ahLst/>
              <a:cxnLst>
                <a:cxn ang="0">
                  <a:pos x="connsiteX0" y="connsiteY0"/>
                </a:cxn>
                <a:cxn ang="0">
                  <a:pos x="connsiteX1" y="connsiteY1"/>
                </a:cxn>
                <a:cxn ang="0">
                  <a:pos x="connsiteX2" y="connsiteY2"/>
                </a:cxn>
              </a:cxnLst>
              <a:rect l="l" t="t" r="r" b="b"/>
              <a:pathLst>
                <a:path w="1231986" h="850125">
                  <a:moveTo>
                    <a:pt x="0" y="0"/>
                  </a:moveTo>
                  <a:lnTo>
                    <a:pt x="1231987"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3" name="Freeform: Shape 56">
              <a:extLst>
                <a:ext uri="{FF2B5EF4-FFF2-40B4-BE49-F238E27FC236}">
                  <a16:creationId xmlns:a16="http://schemas.microsoft.com/office/drawing/2014/main" id="{5AA8D5F2-DAFB-5C4F-A600-F54B716EC83A}"/>
                </a:ext>
              </a:extLst>
            </p:cNvPr>
            <p:cNvSpPr/>
            <p:nvPr/>
          </p:nvSpPr>
          <p:spPr>
            <a:xfrm>
              <a:off x="10669248" y="11674211"/>
              <a:ext cx="1231987" cy="850125"/>
            </a:xfrm>
            <a:custGeom>
              <a:avLst/>
              <a:gdLst>
                <a:gd name="connsiteX0" fmla="*/ 0 w 1231987"/>
                <a:gd name="connsiteY0" fmla="*/ 0 h 850125"/>
                <a:gd name="connsiteX1" fmla="*/ 1231987 w 1231987"/>
                <a:gd name="connsiteY1" fmla="*/ 850126 h 850125"/>
                <a:gd name="connsiteX2" fmla="*/ 1034165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7"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grpSp>
      <p:sp>
        <p:nvSpPr>
          <p:cNvPr id="34" name="Subtitle 2">
            <a:extLst>
              <a:ext uri="{FF2B5EF4-FFF2-40B4-BE49-F238E27FC236}">
                <a16:creationId xmlns:a16="http://schemas.microsoft.com/office/drawing/2014/main" id="{86FA6B44-9D8A-C441-ACF4-5ED7BD78E11B}"/>
              </a:ext>
            </a:extLst>
          </p:cNvPr>
          <p:cNvSpPr>
            <a:spLocks noGrp="1"/>
          </p:cNvSpPr>
          <p:nvPr>
            <p:ph type="subTitle" idx="1"/>
          </p:nvPr>
        </p:nvSpPr>
        <p:spPr>
          <a:xfrm>
            <a:off x="781396" y="4978506"/>
            <a:ext cx="3923954" cy="679348"/>
          </a:xfrm>
          <a:prstGeom prst="rect">
            <a:avLst/>
          </a:prstGeom>
        </p:spPr>
        <p:txBody>
          <a:bodyPr/>
          <a:lstStyle>
            <a:lvl1pPr marL="0" indent="0" algn="l">
              <a:lnSpc>
                <a:spcPct val="100000"/>
              </a:lnSpc>
              <a:spcBef>
                <a:spcPts val="0"/>
              </a:spcBef>
              <a:spcAft>
                <a:spcPts val="0"/>
              </a:spcAft>
              <a:buNone/>
              <a:defRPr sz="15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5763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Right)">
                                      <p:cBhvr>
                                        <p:cTn id="16" dur="1000"/>
                                        <p:tgtEl>
                                          <p:spTgt spid="1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34">
                                            <p:txEl>
                                              <p:pRg st="0" end="0"/>
                                            </p:txEl>
                                          </p:spTgt>
                                        </p:tgtEl>
                                        <p:attrNameLst>
                                          <p:attrName>style.visibility</p:attrName>
                                        </p:attrNameLst>
                                      </p:cBhvr>
                                      <p:to>
                                        <p:strVal val="visible"/>
                                      </p:to>
                                    </p:set>
                                    <p:animEffect transition="in" filter="fade">
                                      <p:cBhvr>
                                        <p:cTn id="19"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34" grpId="0" build="p">
        <p:tmplLst>
          <p:tmpl lvl="1">
            <p:tnLst>
              <p:par>
                <p:cTn presetID="10" presetClass="entr" presetSubtype="0" fill="hold" nodeType="withEffect">
                  <p:stCondLst>
                    <p:cond delay="40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48F32F-B9BA-0B4E-8BFF-C782B7D58688}"/>
              </a:ext>
            </a:extLst>
          </p:cNvPr>
          <p:cNvSpPr txBox="1">
            <a:spLocks/>
          </p:cNvSpPr>
          <p:nvPr userDrawn="1"/>
        </p:nvSpPr>
        <p:spPr>
          <a:xfrm>
            <a:off x="468911" y="1600200"/>
            <a:ext cx="4236621" cy="2209800"/>
          </a:xfrm>
          <a:prstGeom prst="rect">
            <a:avLst/>
          </a:prstGeom>
        </p:spPr>
        <p:txBody>
          <a:bodyPr vert="horz" lIns="0" tIns="0" rIns="0" bIns="0" rtlCol="0" anchor="b">
            <a:noAutofit/>
          </a:bodyPr>
          <a:lstStyle>
            <a:lvl1pPr algn="l" defTabSz="1828800" rtl="0" eaLnBrk="1" latinLnBrk="0" hangingPunct="1">
              <a:lnSpc>
                <a:spcPct val="100000"/>
              </a:lnSpc>
              <a:spcBef>
                <a:spcPct val="0"/>
              </a:spcBef>
              <a:buNone/>
              <a:defRPr sz="9000" b="0" kern="1200">
                <a:solidFill>
                  <a:schemeClr val="bg1"/>
                </a:solidFill>
                <a:latin typeface="Raleway Lining Medium" panose="020B0603030101060003" pitchFamily="34" charset="0"/>
                <a:ea typeface="+mj-ea"/>
                <a:cs typeface="+mj-cs"/>
              </a:defRPr>
            </a:lvl1pPr>
          </a:lstStyle>
          <a:p>
            <a:endParaRPr lang="en-US" sz="4499" dirty="0"/>
          </a:p>
        </p:txBody>
      </p:sp>
      <p:cxnSp>
        <p:nvCxnSpPr>
          <p:cNvPr id="14" name="Straight Connector 13">
            <a:extLst>
              <a:ext uri="{FF2B5EF4-FFF2-40B4-BE49-F238E27FC236}">
                <a16:creationId xmlns:a16="http://schemas.microsoft.com/office/drawing/2014/main" id="{F1B0B786-7A0E-5043-9290-67F3A8F30580}"/>
              </a:ext>
            </a:extLst>
          </p:cNvPr>
          <p:cNvCxnSpPr>
            <a:cxnSpLocks/>
          </p:cNvCxnSpPr>
          <p:nvPr userDrawn="1"/>
        </p:nvCxnSpPr>
        <p:spPr>
          <a:xfrm>
            <a:off x="478105" y="4995474"/>
            <a:ext cx="0" cy="517173"/>
          </a:xfrm>
          <a:prstGeom prst="line">
            <a:avLst/>
          </a:prstGeom>
          <a:ln w="857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B2D4D50-7787-48FA-8CB0-25EC69836AA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
        <p:nvSpPr>
          <p:cNvPr id="9" name="Content Placeholder 5">
            <a:extLst>
              <a:ext uri="{FF2B5EF4-FFF2-40B4-BE49-F238E27FC236}">
                <a16:creationId xmlns:a16="http://schemas.microsoft.com/office/drawing/2014/main" id="{BA87BA8B-EB69-6C44-BE8A-0E1119C1327A}"/>
              </a:ext>
            </a:extLst>
          </p:cNvPr>
          <p:cNvSpPr>
            <a:spLocks noGrp="1"/>
          </p:cNvSpPr>
          <p:nvPr>
            <p:ph sz="quarter" idx="15" hasCustomPrompt="1"/>
          </p:nvPr>
        </p:nvSpPr>
        <p:spPr>
          <a:xfrm>
            <a:off x="468911" y="4398164"/>
            <a:ext cx="4236439" cy="309563"/>
          </a:xfrm>
        </p:spPr>
        <p:txBody>
          <a:bodyPr/>
          <a:lstStyle>
            <a:lvl1pPr marL="0" indent="0">
              <a:buNone/>
              <a:defRPr sz="1800">
                <a:solidFill>
                  <a:schemeClr val="accent2"/>
                </a:solidFill>
              </a:defRPr>
            </a:lvl1pPr>
          </a:lstStyle>
          <a:p>
            <a:pPr lvl="0"/>
            <a:fld id="{033948AF-26B0-416A-BBDF-A7898FF06A5D}" type="datetime4">
              <a:rPr lang="en-US" smtClean="0"/>
              <a:t>November 16, 2021</a:t>
            </a:fld>
            <a:endParaRPr lang="en-US" dirty="0"/>
          </a:p>
        </p:txBody>
      </p:sp>
      <p:grpSp>
        <p:nvGrpSpPr>
          <p:cNvPr id="11" name="Graphic 4323">
            <a:extLst>
              <a:ext uri="{FF2B5EF4-FFF2-40B4-BE49-F238E27FC236}">
                <a16:creationId xmlns:a16="http://schemas.microsoft.com/office/drawing/2014/main" id="{DE416F28-6863-C84E-B14F-0D1D5C239454}"/>
              </a:ext>
            </a:extLst>
          </p:cNvPr>
          <p:cNvGrpSpPr/>
          <p:nvPr userDrawn="1"/>
        </p:nvGrpSpPr>
        <p:grpSpPr>
          <a:xfrm>
            <a:off x="5964580" y="88064"/>
            <a:ext cx="6124925" cy="5579368"/>
            <a:chOff x="7774368" y="2631280"/>
            <a:chExt cx="9123806" cy="8311133"/>
          </a:xfrm>
          <a:solidFill>
            <a:schemeClr val="accent2"/>
          </a:solidFill>
        </p:grpSpPr>
        <p:grpSp>
          <p:nvGrpSpPr>
            <p:cNvPr id="13" name="Graphic 4323">
              <a:extLst>
                <a:ext uri="{FF2B5EF4-FFF2-40B4-BE49-F238E27FC236}">
                  <a16:creationId xmlns:a16="http://schemas.microsoft.com/office/drawing/2014/main" id="{C80E8C49-A380-9942-93F2-2DD8B5589CC6}"/>
                </a:ext>
              </a:extLst>
            </p:cNvPr>
            <p:cNvGrpSpPr/>
            <p:nvPr/>
          </p:nvGrpSpPr>
          <p:grpSpPr>
            <a:xfrm>
              <a:off x="7774368" y="2631280"/>
              <a:ext cx="7214139" cy="6553962"/>
              <a:chOff x="7774368" y="2631280"/>
              <a:chExt cx="7214139" cy="6553962"/>
            </a:xfrm>
            <a:grpFill/>
          </p:grpSpPr>
          <p:grpSp>
            <p:nvGrpSpPr>
              <p:cNvPr id="177" name="Graphic 4323">
                <a:extLst>
                  <a:ext uri="{FF2B5EF4-FFF2-40B4-BE49-F238E27FC236}">
                    <a16:creationId xmlns:a16="http://schemas.microsoft.com/office/drawing/2014/main" id="{C0722332-E378-A340-B1B5-EC3E00F94579}"/>
                  </a:ext>
                </a:extLst>
              </p:cNvPr>
              <p:cNvGrpSpPr/>
              <p:nvPr/>
            </p:nvGrpSpPr>
            <p:grpSpPr>
              <a:xfrm>
                <a:off x="13215905" y="7601901"/>
                <a:ext cx="1772602" cy="1583341"/>
                <a:chOff x="13215905" y="7601901"/>
                <a:chExt cx="1772602" cy="1583341"/>
              </a:xfrm>
              <a:grpFill/>
            </p:grpSpPr>
            <p:sp>
              <p:nvSpPr>
                <p:cNvPr id="435" name="Freeform: Shape 426">
                  <a:extLst>
                    <a:ext uri="{FF2B5EF4-FFF2-40B4-BE49-F238E27FC236}">
                      <a16:creationId xmlns:a16="http://schemas.microsoft.com/office/drawing/2014/main" id="{D4BACA35-5E75-D94F-BE0D-9A8A7DFD695E}"/>
                    </a:ext>
                  </a:extLst>
                </p:cNvPr>
                <p:cNvSpPr/>
                <p:nvPr/>
              </p:nvSpPr>
              <p:spPr>
                <a:xfrm>
                  <a:off x="14815914" y="9066180"/>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36" name="Freeform: Shape 427">
                  <a:extLst>
                    <a:ext uri="{FF2B5EF4-FFF2-40B4-BE49-F238E27FC236}">
                      <a16:creationId xmlns:a16="http://schemas.microsoft.com/office/drawing/2014/main" id="{E376188F-6A7B-3146-AB7F-2831D25C3895}"/>
                    </a:ext>
                  </a:extLst>
                </p:cNvPr>
                <p:cNvSpPr/>
                <p:nvPr/>
              </p:nvSpPr>
              <p:spPr>
                <a:xfrm>
                  <a:off x="14495874"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37" name="Freeform: Shape 428">
                  <a:extLst>
                    <a:ext uri="{FF2B5EF4-FFF2-40B4-BE49-F238E27FC236}">
                      <a16:creationId xmlns:a16="http://schemas.microsoft.com/office/drawing/2014/main" id="{28547B2E-A3D8-9C4F-84B4-7A606B7D6C9C}"/>
                    </a:ext>
                  </a:extLst>
                </p:cNvPr>
                <p:cNvSpPr/>
                <p:nvPr/>
              </p:nvSpPr>
              <p:spPr>
                <a:xfrm>
                  <a:off x="14815914" y="8773286"/>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438" name="Freeform: Shape 429">
                  <a:extLst>
                    <a:ext uri="{FF2B5EF4-FFF2-40B4-BE49-F238E27FC236}">
                      <a16:creationId xmlns:a16="http://schemas.microsoft.com/office/drawing/2014/main" id="{D63DFE7C-DD56-DD4E-B5C7-991A3FA27EDC}"/>
                    </a:ext>
                  </a:extLst>
                </p:cNvPr>
                <p:cNvSpPr/>
                <p:nvPr/>
              </p:nvSpPr>
              <p:spPr>
                <a:xfrm>
                  <a:off x="14175834" y="848048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39" name="Freeform: Shape 430">
                  <a:extLst>
                    <a:ext uri="{FF2B5EF4-FFF2-40B4-BE49-F238E27FC236}">
                      <a16:creationId xmlns:a16="http://schemas.microsoft.com/office/drawing/2014/main" id="{65C3DCF3-2E80-3148-9800-D50C2172A221}"/>
                    </a:ext>
                  </a:extLst>
                </p:cNvPr>
                <p:cNvSpPr/>
                <p:nvPr/>
              </p:nvSpPr>
              <p:spPr>
                <a:xfrm>
                  <a:off x="14495874"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40" name="Freeform: Shape 431">
                  <a:extLst>
                    <a:ext uri="{FF2B5EF4-FFF2-40B4-BE49-F238E27FC236}">
                      <a16:creationId xmlns:a16="http://schemas.microsoft.com/office/drawing/2014/main" id="{D1C50E5C-F707-AC45-A272-ABCF74C64187}"/>
                    </a:ext>
                  </a:extLst>
                </p:cNvPr>
                <p:cNvSpPr/>
                <p:nvPr/>
              </p:nvSpPr>
              <p:spPr>
                <a:xfrm>
                  <a:off x="14815914" y="8480488"/>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41" name="Freeform: Shape 432">
                  <a:extLst>
                    <a:ext uri="{FF2B5EF4-FFF2-40B4-BE49-F238E27FC236}">
                      <a16:creationId xmlns:a16="http://schemas.microsoft.com/office/drawing/2014/main" id="{0546228E-EDD3-A94B-94EF-1257DA03CD90}"/>
                    </a:ext>
                  </a:extLst>
                </p:cNvPr>
                <p:cNvSpPr/>
                <p:nvPr/>
              </p:nvSpPr>
              <p:spPr>
                <a:xfrm>
                  <a:off x="13855890"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42" name="Freeform: Shape 433">
                  <a:extLst>
                    <a:ext uri="{FF2B5EF4-FFF2-40B4-BE49-F238E27FC236}">
                      <a16:creationId xmlns:a16="http://schemas.microsoft.com/office/drawing/2014/main" id="{B9F6566B-F950-AC47-928C-C54D4188CB2D}"/>
                    </a:ext>
                  </a:extLst>
                </p:cNvPr>
                <p:cNvSpPr/>
                <p:nvPr/>
              </p:nvSpPr>
              <p:spPr>
                <a:xfrm>
                  <a:off x="14175834" y="818759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43" name="Freeform: Shape 434">
                  <a:extLst>
                    <a:ext uri="{FF2B5EF4-FFF2-40B4-BE49-F238E27FC236}">
                      <a16:creationId xmlns:a16="http://schemas.microsoft.com/office/drawing/2014/main" id="{F20DD02E-76F5-F64A-A7C2-081675D2E477}"/>
                    </a:ext>
                  </a:extLst>
                </p:cNvPr>
                <p:cNvSpPr/>
                <p:nvPr/>
              </p:nvSpPr>
              <p:spPr>
                <a:xfrm>
                  <a:off x="14495874"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44" name="Freeform: Shape 435">
                  <a:extLst>
                    <a:ext uri="{FF2B5EF4-FFF2-40B4-BE49-F238E27FC236}">
                      <a16:creationId xmlns:a16="http://schemas.microsoft.com/office/drawing/2014/main" id="{34693878-68BC-A244-8E77-008B2FB27B99}"/>
                    </a:ext>
                  </a:extLst>
                </p:cNvPr>
                <p:cNvSpPr/>
                <p:nvPr/>
              </p:nvSpPr>
              <p:spPr>
                <a:xfrm>
                  <a:off x="14815914" y="8187594"/>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45" name="Freeform: Shape 436">
                  <a:extLst>
                    <a:ext uri="{FF2B5EF4-FFF2-40B4-BE49-F238E27FC236}">
                      <a16:creationId xmlns:a16="http://schemas.microsoft.com/office/drawing/2014/main" id="{677B31EB-35AD-2B40-BA51-7444249AB462}"/>
                    </a:ext>
                  </a:extLst>
                </p:cNvPr>
                <p:cNvSpPr/>
                <p:nvPr/>
              </p:nvSpPr>
              <p:spPr>
                <a:xfrm>
                  <a:off x="13535849"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446" name="Freeform: Shape 437">
                  <a:extLst>
                    <a:ext uri="{FF2B5EF4-FFF2-40B4-BE49-F238E27FC236}">
                      <a16:creationId xmlns:a16="http://schemas.microsoft.com/office/drawing/2014/main" id="{DE568826-81AF-044E-9F9E-80A8A866AC60}"/>
                    </a:ext>
                  </a:extLst>
                </p:cNvPr>
                <p:cNvSpPr/>
                <p:nvPr/>
              </p:nvSpPr>
              <p:spPr>
                <a:xfrm>
                  <a:off x="13855890"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447" name="Freeform: Shape 438">
                  <a:extLst>
                    <a:ext uri="{FF2B5EF4-FFF2-40B4-BE49-F238E27FC236}">
                      <a16:creationId xmlns:a16="http://schemas.microsoft.com/office/drawing/2014/main" id="{AAB1BEED-2379-1A42-8D43-18E54B58549C}"/>
                    </a:ext>
                  </a:extLst>
                </p:cNvPr>
                <p:cNvSpPr/>
                <p:nvPr/>
              </p:nvSpPr>
              <p:spPr>
                <a:xfrm>
                  <a:off x="14175834"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448" name="Freeform: Shape 439">
                  <a:extLst>
                    <a:ext uri="{FF2B5EF4-FFF2-40B4-BE49-F238E27FC236}">
                      <a16:creationId xmlns:a16="http://schemas.microsoft.com/office/drawing/2014/main" id="{8070DCDF-0215-B840-A6AE-6A07F763D662}"/>
                    </a:ext>
                  </a:extLst>
                </p:cNvPr>
                <p:cNvSpPr/>
                <p:nvPr/>
              </p:nvSpPr>
              <p:spPr>
                <a:xfrm>
                  <a:off x="14495874"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449" name="Freeform: Shape 440">
                  <a:extLst>
                    <a:ext uri="{FF2B5EF4-FFF2-40B4-BE49-F238E27FC236}">
                      <a16:creationId xmlns:a16="http://schemas.microsoft.com/office/drawing/2014/main" id="{821638D2-0A2F-E642-8D9A-C1811122C680}"/>
                    </a:ext>
                  </a:extLst>
                </p:cNvPr>
                <p:cNvSpPr/>
                <p:nvPr/>
              </p:nvSpPr>
              <p:spPr>
                <a:xfrm>
                  <a:off x="14815914" y="7894700"/>
                  <a:ext cx="172592" cy="119157"/>
                </a:xfrm>
                <a:custGeom>
                  <a:avLst/>
                  <a:gdLst>
                    <a:gd name="connsiteX0" fmla="*/ 172593 w 172592"/>
                    <a:gd name="connsiteY0" fmla="*/ 119157 h 119157"/>
                    <a:gd name="connsiteX1" fmla="*/ 0 w 172592"/>
                    <a:gd name="connsiteY1" fmla="*/ 0 h 119157"/>
                    <a:gd name="connsiteX2" fmla="*/ 27623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623" y="119157"/>
                      </a:lnTo>
                      <a:close/>
                    </a:path>
                  </a:pathLst>
                </a:custGeom>
                <a:grpFill/>
                <a:ln w="9525" cap="flat">
                  <a:noFill/>
                  <a:prstDash val="solid"/>
                  <a:miter/>
                </a:ln>
              </p:spPr>
              <p:txBody>
                <a:bodyPr rtlCol="0" anchor="ctr"/>
                <a:lstStyle/>
                <a:p>
                  <a:endParaRPr lang="en-US"/>
                </a:p>
              </p:txBody>
            </p:sp>
            <p:sp>
              <p:nvSpPr>
                <p:cNvPr id="450" name="Freeform: Shape 441">
                  <a:extLst>
                    <a:ext uri="{FF2B5EF4-FFF2-40B4-BE49-F238E27FC236}">
                      <a16:creationId xmlns:a16="http://schemas.microsoft.com/office/drawing/2014/main" id="{F7412B84-600D-3B44-A4FA-6363773A9D6E}"/>
                    </a:ext>
                  </a:extLst>
                </p:cNvPr>
                <p:cNvSpPr/>
                <p:nvPr/>
              </p:nvSpPr>
              <p:spPr>
                <a:xfrm>
                  <a:off x="13215905"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51" name="Freeform: Shape 442">
                  <a:extLst>
                    <a:ext uri="{FF2B5EF4-FFF2-40B4-BE49-F238E27FC236}">
                      <a16:creationId xmlns:a16="http://schemas.microsoft.com/office/drawing/2014/main" id="{9F14E4ED-798B-5549-8886-C67098070EF6}"/>
                    </a:ext>
                  </a:extLst>
                </p:cNvPr>
                <p:cNvSpPr/>
                <p:nvPr/>
              </p:nvSpPr>
              <p:spPr>
                <a:xfrm>
                  <a:off x="13535849"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52" name="Freeform: Shape 443">
                  <a:extLst>
                    <a:ext uri="{FF2B5EF4-FFF2-40B4-BE49-F238E27FC236}">
                      <a16:creationId xmlns:a16="http://schemas.microsoft.com/office/drawing/2014/main" id="{EFCA92C4-705D-AC4E-BFA7-3F101112B440}"/>
                    </a:ext>
                  </a:extLst>
                </p:cNvPr>
                <p:cNvSpPr/>
                <p:nvPr/>
              </p:nvSpPr>
              <p:spPr>
                <a:xfrm>
                  <a:off x="13855890"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53" name="Freeform: Shape 444">
                  <a:extLst>
                    <a:ext uri="{FF2B5EF4-FFF2-40B4-BE49-F238E27FC236}">
                      <a16:creationId xmlns:a16="http://schemas.microsoft.com/office/drawing/2014/main" id="{689AA06F-CF44-9041-9308-D067628FC5EA}"/>
                    </a:ext>
                  </a:extLst>
                </p:cNvPr>
                <p:cNvSpPr/>
                <p:nvPr/>
              </p:nvSpPr>
              <p:spPr>
                <a:xfrm>
                  <a:off x="14175834"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54" name="Freeform: Shape 445">
                  <a:extLst>
                    <a:ext uri="{FF2B5EF4-FFF2-40B4-BE49-F238E27FC236}">
                      <a16:creationId xmlns:a16="http://schemas.microsoft.com/office/drawing/2014/main" id="{22B678D7-3B8E-FD47-A0A6-ADA512A1E453}"/>
                    </a:ext>
                  </a:extLst>
                </p:cNvPr>
                <p:cNvSpPr/>
                <p:nvPr/>
              </p:nvSpPr>
              <p:spPr>
                <a:xfrm>
                  <a:off x="14495874"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55" name="Freeform: Shape 446">
                  <a:extLst>
                    <a:ext uri="{FF2B5EF4-FFF2-40B4-BE49-F238E27FC236}">
                      <a16:creationId xmlns:a16="http://schemas.microsoft.com/office/drawing/2014/main" id="{3DA7ED34-7E56-CA4D-B3CB-9E5E1A410965}"/>
                    </a:ext>
                  </a:extLst>
                </p:cNvPr>
                <p:cNvSpPr/>
                <p:nvPr/>
              </p:nvSpPr>
              <p:spPr>
                <a:xfrm>
                  <a:off x="14815914" y="7601901"/>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grpSp>
          <p:grpSp>
            <p:nvGrpSpPr>
              <p:cNvPr id="178" name="Graphic 4323">
                <a:extLst>
                  <a:ext uri="{FF2B5EF4-FFF2-40B4-BE49-F238E27FC236}">
                    <a16:creationId xmlns:a16="http://schemas.microsoft.com/office/drawing/2014/main" id="{3BA1D52A-29FC-EB43-9860-73161F4B2F7A}"/>
                  </a:ext>
                </a:extLst>
              </p:cNvPr>
              <p:cNvGrpSpPr/>
              <p:nvPr/>
            </p:nvGrpSpPr>
            <p:grpSpPr>
              <a:xfrm>
                <a:off x="11295855" y="2631280"/>
                <a:ext cx="3692651" cy="4804791"/>
                <a:chOff x="11295855" y="2631280"/>
                <a:chExt cx="3692651" cy="4804791"/>
              </a:xfrm>
              <a:grpFill/>
            </p:grpSpPr>
            <p:sp>
              <p:nvSpPr>
                <p:cNvPr id="246" name="Freeform: Shape 237">
                  <a:extLst>
                    <a:ext uri="{FF2B5EF4-FFF2-40B4-BE49-F238E27FC236}">
                      <a16:creationId xmlns:a16="http://schemas.microsoft.com/office/drawing/2014/main" id="{C8891444-E468-4B44-8836-65462C457CED}"/>
                    </a:ext>
                  </a:extLst>
                </p:cNvPr>
                <p:cNvSpPr/>
                <p:nvPr/>
              </p:nvSpPr>
              <p:spPr>
                <a:xfrm>
                  <a:off x="12895865"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47" name="Freeform: Shape 238">
                  <a:extLst>
                    <a:ext uri="{FF2B5EF4-FFF2-40B4-BE49-F238E27FC236}">
                      <a16:creationId xmlns:a16="http://schemas.microsoft.com/office/drawing/2014/main" id="{CB7B6EFA-F0D8-6944-B143-1F5E9A10A7C5}"/>
                    </a:ext>
                  </a:extLst>
                </p:cNvPr>
                <p:cNvSpPr/>
                <p:nvPr/>
              </p:nvSpPr>
              <p:spPr>
                <a:xfrm>
                  <a:off x="13215905"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48" name="Freeform: Shape 239">
                  <a:extLst>
                    <a:ext uri="{FF2B5EF4-FFF2-40B4-BE49-F238E27FC236}">
                      <a16:creationId xmlns:a16="http://schemas.microsoft.com/office/drawing/2014/main" id="{79C0188A-A7D0-0544-83FC-8CA4C1754078}"/>
                    </a:ext>
                  </a:extLst>
                </p:cNvPr>
                <p:cNvSpPr/>
                <p:nvPr/>
              </p:nvSpPr>
              <p:spPr>
                <a:xfrm>
                  <a:off x="13535945"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49" name="Freeform: Shape 240">
                  <a:extLst>
                    <a:ext uri="{FF2B5EF4-FFF2-40B4-BE49-F238E27FC236}">
                      <a16:creationId xmlns:a16="http://schemas.microsoft.com/office/drawing/2014/main" id="{D1C3F636-9241-5543-864B-71A1F62071D0}"/>
                    </a:ext>
                  </a:extLst>
                </p:cNvPr>
                <p:cNvSpPr/>
                <p:nvPr/>
              </p:nvSpPr>
              <p:spPr>
                <a:xfrm>
                  <a:off x="13855890"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50" name="Freeform: Shape 241">
                  <a:extLst>
                    <a:ext uri="{FF2B5EF4-FFF2-40B4-BE49-F238E27FC236}">
                      <a16:creationId xmlns:a16="http://schemas.microsoft.com/office/drawing/2014/main" id="{08220438-46DC-0845-BE17-BE32202A8FE9}"/>
                    </a:ext>
                  </a:extLst>
                </p:cNvPr>
                <p:cNvSpPr/>
                <p:nvPr/>
              </p:nvSpPr>
              <p:spPr>
                <a:xfrm>
                  <a:off x="14175929"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51" name="Freeform: Shape 242">
                  <a:extLst>
                    <a:ext uri="{FF2B5EF4-FFF2-40B4-BE49-F238E27FC236}">
                      <a16:creationId xmlns:a16="http://schemas.microsoft.com/office/drawing/2014/main" id="{6CCAB48A-DE12-C04D-91FC-E90DB0E65734}"/>
                    </a:ext>
                  </a:extLst>
                </p:cNvPr>
                <p:cNvSpPr/>
                <p:nvPr/>
              </p:nvSpPr>
              <p:spPr>
                <a:xfrm>
                  <a:off x="14495874"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52" name="Freeform: Shape 243">
                  <a:extLst>
                    <a:ext uri="{FF2B5EF4-FFF2-40B4-BE49-F238E27FC236}">
                      <a16:creationId xmlns:a16="http://schemas.microsoft.com/office/drawing/2014/main" id="{8CA3ECEF-BFF2-264F-AD9F-72AB17A94BA2}"/>
                    </a:ext>
                  </a:extLst>
                </p:cNvPr>
                <p:cNvSpPr/>
                <p:nvPr/>
              </p:nvSpPr>
              <p:spPr>
                <a:xfrm>
                  <a:off x="14815914"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53" name="Freeform: Shape 244">
                  <a:extLst>
                    <a:ext uri="{FF2B5EF4-FFF2-40B4-BE49-F238E27FC236}">
                      <a16:creationId xmlns:a16="http://schemas.microsoft.com/office/drawing/2014/main" id="{DE820FA8-4FF6-7342-8DBF-3D7BDC3AE19D}"/>
                    </a:ext>
                  </a:extLst>
                </p:cNvPr>
                <p:cNvSpPr/>
                <p:nvPr/>
              </p:nvSpPr>
              <p:spPr>
                <a:xfrm>
                  <a:off x="12575920"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4" name="Freeform: Shape 245">
                  <a:extLst>
                    <a:ext uri="{FF2B5EF4-FFF2-40B4-BE49-F238E27FC236}">
                      <a16:creationId xmlns:a16="http://schemas.microsoft.com/office/drawing/2014/main" id="{D2B2F0FD-B6E2-674D-B935-DF062A76636E}"/>
                    </a:ext>
                  </a:extLst>
                </p:cNvPr>
                <p:cNvSpPr/>
                <p:nvPr/>
              </p:nvSpPr>
              <p:spPr>
                <a:xfrm>
                  <a:off x="12895865" y="702411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55" name="Freeform: Shape 246">
                  <a:extLst>
                    <a:ext uri="{FF2B5EF4-FFF2-40B4-BE49-F238E27FC236}">
                      <a16:creationId xmlns:a16="http://schemas.microsoft.com/office/drawing/2014/main" id="{AC945ED4-2A74-7848-A8D1-AE84D5436426}"/>
                    </a:ext>
                  </a:extLst>
                </p:cNvPr>
                <p:cNvSpPr/>
                <p:nvPr/>
              </p:nvSpPr>
              <p:spPr>
                <a:xfrm>
                  <a:off x="13215905"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6" name="Freeform: Shape 247">
                  <a:extLst>
                    <a:ext uri="{FF2B5EF4-FFF2-40B4-BE49-F238E27FC236}">
                      <a16:creationId xmlns:a16="http://schemas.microsoft.com/office/drawing/2014/main" id="{DBB91AA6-CA19-EA42-B6C2-623178095439}"/>
                    </a:ext>
                  </a:extLst>
                </p:cNvPr>
                <p:cNvSpPr/>
                <p:nvPr/>
              </p:nvSpPr>
              <p:spPr>
                <a:xfrm>
                  <a:off x="13535849"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57" name="Freeform: Shape 248">
                  <a:extLst>
                    <a:ext uri="{FF2B5EF4-FFF2-40B4-BE49-F238E27FC236}">
                      <a16:creationId xmlns:a16="http://schemas.microsoft.com/office/drawing/2014/main" id="{DCC2035F-662F-D346-AF75-48DC86A3DD78}"/>
                    </a:ext>
                  </a:extLst>
                </p:cNvPr>
                <p:cNvSpPr/>
                <p:nvPr/>
              </p:nvSpPr>
              <p:spPr>
                <a:xfrm>
                  <a:off x="13855890"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8" name="Freeform: Shape 249">
                  <a:extLst>
                    <a:ext uri="{FF2B5EF4-FFF2-40B4-BE49-F238E27FC236}">
                      <a16:creationId xmlns:a16="http://schemas.microsoft.com/office/drawing/2014/main" id="{42ACB111-601C-E243-BD15-7AD6104D42AE}"/>
                    </a:ext>
                  </a:extLst>
                </p:cNvPr>
                <p:cNvSpPr/>
                <p:nvPr/>
              </p:nvSpPr>
              <p:spPr>
                <a:xfrm>
                  <a:off x="14175834"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59" name="Freeform: Shape 250">
                  <a:extLst>
                    <a:ext uri="{FF2B5EF4-FFF2-40B4-BE49-F238E27FC236}">
                      <a16:creationId xmlns:a16="http://schemas.microsoft.com/office/drawing/2014/main" id="{7A6E0182-42D9-3849-9F87-8FDA26ACE655}"/>
                    </a:ext>
                  </a:extLst>
                </p:cNvPr>
                <p:cNvSpPr/>
                <p:nvPr/>
              </p:nvSpPr>
              <p:spPr>
                <a:xfrm>
                  <a:off x="14495874"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0" name="Freeform: Shape 251">
                  <a:extLst>
                    <a:ext uri="{FF2B5EF4-FFF2-40B4-BE49-F238E27FC236}">
                      <a16:creationId xmlns:a16="http://schemas.microsoft.com/office/drawing/2014/main" id="{4FE9A1B7-CB72-6A4F-8B70-2C08FB2CDABE}"/>
                    </a:ext>
                  </a:extLst>
                </p:cNvPr>
                <p:cNvSpPr/>
                <p:nvPr/>
              </p:nvSpPr>
              <p:spPr>
                <a:xfrm>
                  <a:off x="14815914" y="7024115"/>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261" name="Freeform: Shape 252">
                  <a:extLst>
                    <a:ext uri="{FF2B5EF4-FFF2-40B4-BE49-F238E27FC236}">
                      <a16:creationId xmlns:a16="http://schemas.microsoft.com/office/drawing/2014/main" id="{77DB66E5-8BAB-4A4C-A1AC-413A687F7FCD}"/>
                    </a:ext>
                  </a:extLst>
                </p:cNvPr>
                <p:cNvSpPr/>
                <p:nvPr/>
              </p:nvSpPr>
              <p:spPr>
                <a:xfrm>
                  <a:off x="12255880" y="673131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62" name="Freeform: Shape 253">
                  <a:extLst>
                    <a:ext uri="{FF2B5EF4-FFF2-40B4-BE49-F238E27FC236}">
                      <a16:creationId xmlns:a16="http://schemas.microsoft.com/office/drawing/2014/main" id="{5FFE426D-8B92-6446-9F4F-BB96B7EDD131}"/>
                    </a:ext>
                  </a:extLst>
                </p:cNvPr>
                <p:cNvSpPr/>
                <p:nvPr/>
              </p:nvSpPr>
              <p:spPr>
                <a:xfrm>
                  <a:off x="12575920"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3" name="Freeform: Shape 254">
                  <a:extLst>
                    <a:ext uri="{FF2B5EF4-FFF2-40B4-BE49-F238E27FC236}">
                      <a16:creationId xmlns:a16="http://schemas.microsoft.com/office/drawing/2014/main" id="{6BEA8507-4E03-B346-9387-492282FC23FB}"/>
                    </a:ext>
                  </a:extLst>
                </p:cNvPr>
                <p:cNvSpPr/>
                <p:nvPr/>
              </p:nvSpPr>
              <p:spPr>
                <a:xfrm>
                  <a:off x="12895865" y="673131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64" name="Freeform: Shape 255">
                  <a:extLst>
                    <a:ext uri="{FF2B5EF4-FFF2-40B4-BE49-F238E27FC236}">
                      <a16:creationId xmlns:a16="http://schemas.microsoft.com/office/drawing/2014/main" id="{C289E727-2FBD-E740-8C7C-0A2A3002F9DE}"/>
                    </a:ext>
                  </a:extLst>
                </p:cNvPr>
                <p:cNvSpPr/>
                <p:nvPr/>
              </p:nvSpPr>
              <p:spPr>
                <a:xfrm>
                  <a:off x="13215905"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5" name="Freeform: Shape 256">
                  <a:extLst>
                    <a:ext uri="{FF2B5EF4-FFF2-40B4-BE49-F238E27FC236}">
                      <a16:creationId xmlns:a16="http://schemas.microsoft.com/office/drawing/2014/main" id="{20BC5A80-BC51-4E44-9800-844B688606DB}"/>
                    </a:ext>
                  </a:extLst>
                </p:cNvPr>
                <p:cNvSpPr/>
                <p:nvPr/>
              </p:nvSpPr>
              <p:spPr>
                <a:xfrm>
                  <a:off x="13535849"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66" name="Freeform: Shape 257">
                  <a:extLst>
                    <a:ext uri="{FF2B5EF4-FFF2-40B4-BE49-F238E27FC236}">
                      <a16:creationId xmlns:a16="http://schemas.microsoft.com/office/drawing/2014/main" id="{8C7CAAB1-B203-3846-9634-23CA081C5083}"/>
                    </a:ext>
                  </a:extLst>
                </p:cNvPr>
                <p:cNvSpPr/>
                <p:nvPr/>
              </p:nvSpPr>
              <p:spPr>
                <a:xfrm>
                  <a:off x="13855890"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7" name="Freeform: Shape 258">
                  <a:extLst>
                    <a:ext uri="{FF2B5EF4-FFF2-40B4-BE49-F238E27FC236}">
                      <a16:creationId xmlns:a16="http://schemas.microsoft.com/office/drawing/2014/main" id="{CCC3C824-C829-7848-84BC-0E63D669CDAD}"/>
                    </a:ext>
                  </a:extLst>
                </p:cNvPr>
                <p:cNvSpPr/>
                <p:nvPr/>
              </p:nvSpPr>
              <p:spPr>
                <a:xfrm>
                  <a:off x="14175834"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68" name="Freeform: Shape 259">
                  <a:extLst>
                    <a:ext uri="{FF2B5EF4-FFF2-40B4-BE49-F238E27FC236}">
                      <a16:creationId xmlns:a16="http://schemas.microsoft.com/office/drawing/2014/main" id="{F9754C05-D6FB-2343-83CD-DCFC287A310B}"/>
                    </a:ext>
                  </a:extLst>
                </p:cNvPr>
                <p:cNvSpPr/>
                <p:nvPr/>
              </p:nvSpPr>
              <p:spPr>
                <a:xfrm>
                  <a:off x="14495874"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9" name="Freeform: Shape 260">
                  <a:extLst>
                    <a:ext uri="{FF2B5EF4-FFF2-40B4-BE49-F238E27FC236}">
                      <a16:creationId xmlns:a16="http://schemas.microsoft.com/office/drawing/2014/main" id="{9DAD9C91-2CC4-F946-A9D8-4306992F2F29}"/>
                    </a:ext>
                  </a:extLst>
                </p:cNvPr>
                <p:cNvSpPr/>
                <p:nvPr/>
              </p:nvSpPr>
              <p:spPr>
                <a:xfrm>
                  <a:off x="14815914" y="6731317"/>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270" name="Freeform: Shape 261">
                  <a:extLst>
                    <a:ext uri="{FF2B5EF4-FFF2-40B4-BE49-F238E27FC236}">
                      <a16:creationId xmlns:a16="http://schemas.microsoft.com/office/drawing/2014/main" id="{58641404-C3B3-4747-A2B3-9C207FA315D8}"/>
                    </a:ext>
                  </a:extLst>
                </p:cNvPr>
                <p:cNvSpPr/>
                <p:nvPr/>
              </p:nvSpPr>
              <p:spPr>
                <a:xfrm>
                  <a:off x="11935935" y="6438423"/>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71" name="Freeform: Shape 262">
                  <a:extLst>
                    <a:ext uri="{FF2B5EF4-FFF2-40B4-BE49-F238E27FC236}">
                      <a16:creationId xmlns:a16="http://schemas.microsoft.com/office/drawing/2014/main" id="{1906CCD9-F5D5-F04F-968F-664FEF6F5934}"/>
                    </a:ext>
                  </a:extLst>
                </p:cNvPr>
                <p:cNvSpPr/>
                <p:nvPr/>
              </p:nvSpPr>
              <p:spPr>
                <a:xfrm>
                  <a:off x="12255880" y="6438423"/>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72" name="Freeform: Shape 263">
                  <a:extLst>
                    <a:ext uri="{FF2B5EF4-FFF2-40B4-BE49-F238E27FC236}">
                      <a16:creationId xmlns:a16="http://schemas.microsoft.com/office/drawing/2014/main" id="{5DCFCC5C-2614-B147-969D-09C5318C0A8F}"/>
                    </a:ext>
                  </a:extLst>
                </p:cNvPr>
                <p:cNvSpPr/>
                <p:nvPr/>
              </p:nvSpPr>
              <p:spPr>
                <a:xfrm>
                  <a:off x="12575920"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3" name="Freeform: Shape 264">
                  <a:extLst>
                    <a:ext uri="{FF2B5EF4-FFF2-40B4-BE49-F238E27FC236}">
                      <a16:creationId xmlns:a16="http://schemas.microsoft.com/office/drawing/2014/main" id="{A0A7AE5E-72F8-6A44-8D26-8742BD5363C3}"/>
                    </a:ext>
                  </a:extLst>
                </p:cNvPr>
                <p:cNvSpPr/>
                <p:nvPr/>
              </p:nvSpPr>
              <p:spPr>
                <a:xfrm>
                  <a:off x="12895865" y="6438423"/>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74" name="Freeform: Shape 265">
                  <a:extLst>
                    <a:ext uri="{FF2B5EF4-FFF2-40B4-BE49-F238E27FC236}">
                      <a16:creationId xmlns:a16="http://schemas.microsoft.com/office/drawing/2014/main" id="{29400EEF-A5C6-F246-BB78-A2743425CDAB}"/>
                    </a:ext>
                  </a:extLst>
                </p:cNvPr>
                <p:cNvSpPr/>
                <p:nvPr/>
              </p:nvSpPr>
              <p:spPr>
                <a:xfrm>
                  <a:off x="13215905"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5" name="Freeform: Shape 266">
                  <a:extLst>
                    <a:ext uri="{FF2B5EF4-FFF2-40B4-BE49-F238E27FC236}">
                      <a16:creationId xmlns:a16="http://schemas.microsoft.com/office/drawing/2014/main" id="{1EBA13EA-1CF2-DB4A-B6B7-4DE124AE5E3E}"/>
                    </a:ext>
                  </a:extLst>
                </p:cNvPr>
                <p:cNvSpPr/>
                <p:nvPr/>
              </p:nvSpPr>
              <p:spPr>
                <a:xfrm>
                  <a:off x="13535849"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76" name="Freeform: Shape 267">
                  <a:extLst>
                    <a:ext uri="{FF2B5EF4-FFF2-40B4-BE49-F238E27FC236}">
                      <a16:creationId xmlns:a16="http://schemas.microsoft.com/office/drawing/2014/main" id="{A12E7F2D-0B89-814E-B5EF-6085161A38C0}"/>
                    </a:ext>
                  </a:extLst>
                </p:cNvPr>
                <p:cNvSpPr/>
                <p:nvPr/>
              </p:nvSpPr>
              <p:spPr>
                <a:xfrm>
                  <a:off x="13855890"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7" name="Freeform: Shape 268">
                  <a:extLst>
                    <a:ext uri="{FF2B5EF4-FFF2-40B4-BE49-F238E27FC236}">
                      <a16:creationId xmlns:a16="http://schemas.microsoft.com/office/drawing/2014/main" id="{B4038F45-B08C-DA42-9AE2-0F25AB8AEF91}"/>
                    </a:ext>
                  </a:extLst>
                </p:cNvPr>
                <p:cNvSpPr/>
                <p:nvPr/>
              </p:nvSpPr>
              <p:spPr>
                <a:xfrm>
                  <a:off x="14175834"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78" name="Freeform: Shape 269">
                  <a:extLst>
                    <a:ext uri="{FF2B5EF4-FFF2-40B4-BE49-F238E27FC236}">
                      <a16:creationId xmlns:a16="http://schemas.microsoft.com/office/drawing/2014/main" id="{AB081EF3-7843-414D-A10A-5F8E06DD3165}"/>
                    </a:ext>
                  </a:extLst>
                </p:cNvPr>
                <p:cNvSpPr/>
                <p:nvPr/>
              </p:nvSpPr>
              <p:spPr>
                <a:xfrm>
                  <a:off x="14495874"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9" name="Freeform: Shape 270">
                  <a:extLst>
                    <a:ext uri="{FF2B5EF4-FFF2-40B4-BE49-F238E27FC236}">
                      <a16:creationId xmlns:a16="http://schemas.microsoft.com/office/drawing/2014/main" id="{F34E6A17-8BD2-6D4C-B6CC-5E748A24DAD5}"/>
                    </a:ext>
                  </a:extLst>
                </p:cNvPr>
                <p:cNvSpPr/>
                <p:nvPr/>
              </p:nvSpPr>
              <p:spPr>
                <a:xfrm>
                  <a:off x="14815914" y="6438423"/>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280" name="Freeform: Shape 271">
                  <a:extLst>
                    <a:ext uri="{FF2B5EF4-FFF2-40B4-BE49-F238E27FC236}">
                      <a16:creationId xmlns:a16="http://schemas.microsoft.com/office/drawing/2014/main" id="{28747C02-A9BF-BE41-84D3-17630B75F09F}"/>
                    </a:ext>
                  </a:extLst>
                </p:cNvPr>
                <p:cNvSpPr/>
                <p:nvPr/>
              </p:nvSpPr>
              <p:spPr>
                <a:xfrm>
                  <a:off x="11615895" y="614552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81" name="Freeform: Shape 272">
                  <a:extLst>
                    <a:ext uri="{FF2B5EF4-FFF2-40B4-BE49-F238E27FC236}">
                      <a16:creationId xmlns:a16="http://schemas.microsoft.com/office/drawing/2014/main" id="{63774D4A-3605-DD4C-B4BE-BD4A2E649E3C}"/>
                    </a:ext>
                  </a:extLst>
                </p:cNvPr>
                <p:cNvSpPr/>
                <p:nvPr/>
              </p:nvSpPr>
              <p:spPr>
                <a:xfrm>
                  <a:off x="11935935" y="6145529"/>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282" name="Freeform: Shape 273">
                  <a:extLst>
                    <a:ext uri="{FF2B5EF4-FFF2-40B4-BE49-F238E27FC236}">
                      <a16:creationId xmlns:a16="http://schemas.microsoft.com/office/drawing/2014/main" id="{884EB7CE-BD99-E34E-BA07-4B13EC6671C2}"/>
                    </a:ext>
                  </a:extLst>
                </p:cNvPr>
                <p:cNvSpPr/>
                <p:nvPr/>
              </p:nvSpPr>
              <p:spPr>
                <a:xfrm>
                  <a:off x="12255880" y="614552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83" name="Freeform: Shape 274">
                  <a:extLst>
                    <a:ext uri="{FF2B5EF4-FFF2-40B4-BE49-F238E27FC236}">
                      <a16:creationId xmlns:a16="http://schemas.microsoft.com/office/drawing/2014/main" id="{39ABA7CD-9663-944A-B4B7-EE21491BE44F}"/>
                    </a:ext>
                  </a:extLst>
                </p:cNvPr>
                <p:cNvSpPr/>
                <p:nvPr/>
              </p:nvSpPr>
              <p:spPr>
                <a:xfrm>
                  <a:off x="12575920"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84" name="Freeform: Shape 275">
                  <a:extLst>
                    <a:ext uri="{FF2B5EF4-FFF2-40B4-BE49-F238E27FC236}">
                      <a16:creationId xmlns:a16="http://schemas.microsoft.com/office/drawing/2014/main" id="{CB88166D-D52A-4E40-B5FF-5B71838441EB}"/>
                    </a:ext>
                  </a:extLst>
                </p:cNvPr>
                <p:cNvSpPr/>
                <p:nvPr/>
              </p:nvSpPr>
              <p:spPr>
                <a:xfrm>
                  <a:off x="12895865" y="614552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85" name="Freeform: Shape 276">
                  <a:extLst>
                    <a:ext uri="{FF2B5EF4-FFF2-40B4-BE49-F238E27FC236}">
                      <a16:creationId xmlns:a16="http://schemas.microsoft.com/office/drawing/2014/main" id="{14FEB4EE-CA77-2541-A844-9DE1024D4467}"/>
                    </a:ext>
                  </a:extLst>
                </p:cNvPr>
                <p:cNvSpPr/>
                <p:nvPr/>
              </p:nvSpPr>
              <p:spPr>
                <a:xfrm>
                  <a:off x="13215905"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86" name="Freeform: Shape 277">
                  <a:extLst>
                    <a:ext uri="{FF2B5EF4-FFF2-40B4-BE49-F238E27FC236}">
                      <a16:creationId xmlns:a16="http://schemas.microsoft.com/office/drawing/2014/main" id="{74A2946D-20D2-2848-AD03-708830A4E94B}"/>
                    </a:ext>
                  </a:extLst>
                </p:cNvPr>
                <p:cNvSpPr/>
                <p:nvPr/>
              </p:nvSpPr>
              <p:spPr>
                <a:xfrm>
                  <a:off x="13535849"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87" name="Freeform: Shape 278">
                  <a:extLst>
                    <a:ext uri="{FF2B5EF4-FFF2-40B4-BE49-F238E27FC236}">
                      <a16:creationId xmlns:a16="http://schemas.microsoft.com/office/drawing/2014/main" id="{60C0BCB1-F64A-8540-BC3A-459240680787}"/>
                    </a:ext>
                  </a:extLst>
                </p:cNvPr>
                <p:cNvSpPr/>
                <p:nvPr/>
              </p:nvSpPr>
              <p:spPr>
                <a:xfrm>
                  <a:off x="13855890"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88" name="Freeform: Shape 279">
                  <a:extLst>
                    <a:ext uri="{FF2B5EF4-FFF2-40B4-BE49-F238E27FC236}">
                      <a16:creationId xmlns:a16="http://schemas.microsoft.com/office/drawing/2014/main" id="{D1655B29-C3EA-0340-8A54-4C9241B505A9}"/>
                    </a:ext>
                  </a:extLst>
                </p:cNvPr>
                <p:cNvSpPr/>
                <p:nvPr/>
              </p:nvSpPr>
              <p:spPr>
                <a:xfrm>
                  <a:off x="14175834"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89" name="Freeform: Shape 280">
                  <a:extLst>
                    <a:ext uri="{FF2B5EF4-FFF2-40B4-BE49-F238E27FC236}">
                      <a16:creationId xmlns:a16="http://schemas.microsoft.com/office/drawing/2014/main" id="{A702ECED-9625-7D46-A277-D0F8F33FE607}"/>
                    </a:ext>
                  </a:extLst>
                </p:cNvPr>
                <p:cNvSpPr/>
                <p:nvPr/>
              </p:nvSpPr>
              <p:spPr>
                <a:xfrm>
                  <a:off x="14495874"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90" name="Freeform: Shape 281">
                  <a:extLst>
                    <a:ext uri="{FF2B5EF4-FFF2-40B4-BE49-F238E27FC236}">
                      <a16:creationId xmlns:a16="http://schemas.microsoft.com/office/drawing/2014/main" id="{08C9E6F0-B14B-534B-9A5C-D61270E4AB8D}"/>
                    </a:ext>
                  </a:extLst>
                </p:cNvPr>
                <p:cNvSpPr/>
                <p:nvPr/>
              </p:nvSpPr>
              <p:spPr>
                <a:xfrm>
                  <a:off x="14815914" y="6145529"/>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291" name="Freeform: Shape 282">
                  <a:extLst>
                    <a:ext uri="{FF2B5EF4-FFF2-40B4-BE49-F238E27FC236}">
                      <a16:creationId xmlns:a16="http://schemas.microsoft.com/office/drawing/2014/main" id="{788ACDA4-5041-A24C-B716-C6A5E733C1C8}"/>
                    </a:ext>
                  </a:extLst>
                </p:cNvPr>
                <p:cNvSpPr/>
                <p:nvPr/>
              </p:nvSpPr>
              <p:spPr>
                <a:xfrm>
                  <a:off x="11295855"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92" name="Freeform: Shape 283">
                  <a:extLst>
                    <a:ext uri="{FF2B5EF4-FFF2-40B4-BE49-F238E27FC236}">
                      <a16:creationId xmlns:a16="http://schemas.microsoft.com/office/drawing/2014/main" id="{351EAA32-EF2A-7940-8BDA-7BACCD413EF3}"/>
                    </a:ext>
                  </a:extLst>
                </p:cNvPr>
                <p:cNvSpPr/>
                <p:nvPr/>
              </p:nvSpPr>
              <p:spPr>
                <a:xfrm>
                  <a:off x="11615895" y="585273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93" name="Freeform: Shape 284">
                  <a:extLst>
                    <a:ext uri="{FF2B5EF4-FFF2-40B4-BE49-F238E27FC236}">
                      <a16:creationId xmlns:a16="http://schemas.microsoft.com/office/drawing/2014/main" id="{C9A78D7E-A19C-0647-98E3-0A97DD7ACD94}"/>
                    </a:ext>
                  </a:extLst>
                </p:cNvPr>
                <p:cNvSpPr/>
                <p:nvPr/>
              </p:nvSpPr>
              <p:spPr>
                <a:xfrm>
                  <a:off x="11935935" y="5852730"/>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94" name="Freeform: Shape 285">
                  <a:extLst>
                    <a:ext uri="{FF2B5EF4-FFF2-40B4-BE49-F238E27FC236}">
                      <a16:creationId xmlns:a16="http://schemas.microsoft.com/office/drawing/2014/main" id="{C033E475-D99F-7B43-9445-761C8F0659AC}"/>
                    </a:ext>
                  </a:extLst>
                </p:cNvPr>
                <p:cNvSpPr/>
                <p:nvPr/>
              </p:nvSpPr>
              <p:spPr>
                <a:xfrm>
                  <a:off x="12255880" y="585273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95" name="Freeform: Shape 286">
                  <a:extLst>
                    <a:ext uri="{FF2B5EF4-FFF2-40B4-BE49-F238E27FC236}">
                      <a16:creationId xmlns:a16="http://schemas.microsoft.com/office/drawing/2014/main" id="{F2892F91-E486-4D4C-AA8A-6D61E4D6E854}"/>
                    </a:ext>
                  </a:extLst>
                </p:cNvPr>
                <p:cNvSpPr/>
                <p:nvPr/>
              </p:nvSpPr>
              <p:spPr>
                <a:xfrm>
                  <a:off x="12575920"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96" name="Freeform: Shape 287">
                  <a:extLst>
                    <a:ext uri="{FF2B5EF4-FFF2-40B4-BE49-F238E27FC236}">
                      <a16:creationId xmlns:a16="http://schemas.microsoft.com/office/drawing/2014/main" id="{2C68F452-D641-8043-853D-8A180942E387}"/>
                    </a:ext>
                  </a:extLst>
                </p:cNvPr>
                <p:cNvSpPr/>
                <p:nvPr/>
              </p:nvSpPr>
              <p:spPr>
                <a:xfrm>
                  <a:off x="12895865" y="585273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97" name="Freeform: Shape 288">
                  <a:extLst>
                    <a:ext uri="{FF2B5EF4-FFF2-40B4-BE49-F238E27FC236}">
                      <a16:creationId xmlns:a16="http://schemas.microsoft.com/office/drawing/2014/main" id="{8C64B066-AC83-1C43-98C5-2CB7B97F9C00}"/>
                    </a:ext>
                  </a:extLst>
                </p:cNvPr>
                <p:cNvSpPr/>
                <p:nvPr/>
              </p:nvSpPr>
              <p:spPr>
                <a:xfrm>
                  <a:off x="13215905"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98" name="Freeform: Shape 289">
                  <a:extLst>
                    <a:ext uri="{FF2B5EF4-FFF2-40B4-BE49-F238E27FC236}">
                      <a16:creationId xmlns:a16="http://schemas.microsoft.com/office/drawing/2014/main" id="{62604BA5-46C9-1E4C-90A6-BAFDBF62EDA2}"/>
                    </a:ext>
                  </a:extLst>
                </p:cNvPr>
                <p:cNvSpPr/>
                <p:nvPr/>
              </p:nvSpPr>
              <p:spPr>
                <a:xfrm>
                  <a:off x="13535849"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99" name="Freeform: Shape 290">
                  <a:extLst>
                    <a:ext uri="{FF2B5EF4-FFF2-40B4-BE49-F238E27FC236}">
                      <a16:creationId xmlns:a16="http://schemas.microsoft.com/office/drawing/2014/main" id="{471FA1BB-A147-CB4C-965A-0FF8AC9C74E3}"/>
                    </a:ext>
                  </a:extLst>
                </p:cNvPr>
                <p:cNvSpPr/>
                <p:nvPr/>
              </p:nvSpPr>
              <p:spPr>
                <a:xfrm>
                  <a:off x="13855890"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00" name="Freeform: Shape 291">
                  <a:extLst>
                    <a:ext uri="{FF2B5EF4-FFF2-40B4-BE49-F238E27FC236}">
                      <a16:creationId xmlns:a16="http://schemas.microsoft.com/office/drawing/2014/main" id="{F698D4DB-F93E-6D43-BE6F-12664FFB4619}"/>
                    </a:ext>
                  </a:extLst>
                </p:cNvPr>
                <p:cNvSpPr/>
                <p:nvPr/>
              </p:nvSpPr>
              <p:spPr>
                <a:xfrm>
                  <a:off x="14175834"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01" name="Freeform: Shape 292">
                  <a:extLst>
                    <a:ext uri="{FF2B5EF4-FFF2-40B4-BE49-F238E27FC236}">
                      <a16:creationId xmlns:a16="http://schemas.microsoft.com/office/drawing/2014/main" id="{6A4D4B9E-0F8D-7743-A322-999B0471364E}"/>
                    </a:ext>
                  </a:extLst>
                </p:cNvPr>
                <p:cNvSpPr/>
                <p:nvPr/>
              </p:nvSpPr>
              <p:spPr>
                <a:xfrm>
                  <a:off x="14495874"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02" name="Freeform: Shape 293">
                  <a:extLst>
                    <a:ext uri="{FF2B5EF4-FFF2-40B4-BE49-F238E27FC236}">
                      <a16:creationId xmlns:a16="http://schemas.microsoft.com/office/drawing/2014/main" id="{548D8701-D51D-7E47-A744-A09D6F5F6236}"/>
                    </a:ext>
                  </a:extLst>
                </p:cNvPr>
                <p:cNvSpPr/>
                <p:nvPr/>
              </p:nvSpPr>
              <p:spPr>
                <a:xfrm>
                  <a:off x="14815914" y="5852730"/>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03" name="Freeform: Shape 294">
                  <a:extLst>
                    <a:ext uri="{FF2B5EF4-FFF2-40B4-BE49-F238E27FC236}">
                      <a16:creationId xmlns:a16="http://schemas.microsoft.com/office/drawing/2014/main" id="{63770AB8-73D9-EB43-9BEE-78B01A5F63AD}"/>
                    </a:ext>
                  </a:extLst>
                </p:cNvPr>
                <p:cNvSpPr/>
                <p:nvPr/>
              </p:nvSpPr>
              <p:spPr>
                <a:xfrm>
                  <a:off x="11295855"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04" name="Freeform: Shape 295">
                  <a:extLst>
                    <a:ext uri="{FF2B5EF4-FFF2-40B4-BE49-F238E27FC236}">
                      <a16:creationId xmlns:a16="http://schemas.microsoft.com/office/drawing/2014/main" id="{0920760B-6D31-B94B-A966-3842DF670075}"/>
                    </a:ext>
                  </a:extLst>
                </p:cNvPr>
                <p:cNvSpPr/>
                <p:nvPr/>
              </p:nvSpPr>
              <p:spPr>
                <a:xfrm>
                  <a:off x="11615895"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05" name="Freeform: Shape 296">
                  <a:extLst>
                    <a:ext uri="{FF2B5EF4-FFF2-40B4-BE49-F238E27FC236}">
                      <a16:creationId xmlns:a16="http://schemas.microsoft.com/office/drawing/2014/main" id="{D080733C-9B30-994C-BEF8-41CA99A0975F}"/>
                    </a:ext>
                  </a:extLst>
                </p:cNvPr>
                <p:cNvSpPr/>
                <p:nvPr/>
              </p:nvSpPr>
              <p:spPr>
                <a:xfrm>
                  <a:off x="11935935" y="5559837"/>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06" name="Freeform: Shape 297">
                  <a:extLst>
                    <a:ext uri="{FF2B5EF4-FFF2-40B4-BE49-F238E27FC236}">
                      <a16:creationId xmlns:a16="http://schemas.microsoft.com/office/drawing/2014/main" id="{C360A0C9-D6D9-B842-8C0C-FC3769166ECC}"/>
                    </a:ext>
                  </a:extLst>
                </p:cNvPr>
                <p:cNvSpPr/>
                <p:nvPr/>
              </p:nvSpPr>
              <p:spPr>
                <a:xfrm>
                  <a:off x="12255880"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07" name="Freeform: Shape 298">
                  <a:extLst>
                    <a:ext uri="{FF2B5EF4-FFF2-40B4-BE49-F238E27FC236}">
                      <a16:creationId xmlns:a16="http://schemas.microsoft.com/office/drawing/2014/main" id="{A6CA8C6B-6913-DE49-9028-277385E64153}"/>
                    </a:ext>
                  </a:extLst>
                </p:cNvPr>
                <p:cNvSpPr/>
                <p:nvPr/>
              </p:nvSpPr>
              <p:spPr>
                <a:xfrm>
                  <a:off x="12575920"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08" name="Freeform: Shape 299">
                  <a:extLst>
                    <a:ext uri="{FF2B5EF4-FFF2-40B4-BE49-F238E27FC236}">
                      <a16:creationId xmlns:a16="http://schemas.microsoft.com/office/drawing/2014/main" id="{C6CC1398-DAC5-1D40-824C-563D3EA1CCF8}"/>
                    </a:ext>
                  </a:extLst>
                </p:cNvPr>
                <p:cNvSpPr/>
                <p:nvPr/>
              </p:nvSpPr>
              <p:spPr>
                <a:xfrm>
                  <a:off x="12895865"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09" name="Freeform: Shape 300">
                  <a:extLst>
                    <a:ext uri="{FF2B5EF4-FFF2-40B4-BE49-F238E27FC236}">
                      <a16:creationId xmlns:a16="http://schemas.microsoft.com/office/drawing/2014/main" id="{F96FB2D3-610A-4440-A47A-105AFF18C2EF}"/>
                    </a:ext>
                  </a:extLst>
                </p:cNvPr>
                <p:cNvSpPr/>
                <p:nvPr/>
              </p:nvSpPr>
              <p:spPr>
                <a:xfrm>
                  <a:off x="13215905"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0" name="Freeform: Shape 301">
                  <a:extLst>
                    <a:ext uri="{FF2B5EF4-FFF2-40B4-BE49-F238E27FC236}">
                      <a16:creationId xmlns:a16="http://schemas.microsoft.com/office/drawing/2014/main" id="{5AD3B3B6-D753-4847-A36E-9C17109FFEA1}"/>
                    </a:ext>
                  </a:extLst>
                </p:cNvPr>
                <p:cNvSpPr/>
                <p:nvPr/>
              </p:nvSpPr>
              <p:spPr>
                <a:xfrm>
                  <a:off x="13535849"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11" name="Freeform: Shape 302">
                  <a:extLst>
                    <a:ext uri="{FF2B5EF4-FFF2-40B4-BE49-F238E27FC236}">
                      <a16:creationId xmlns:a16="http://schemas.microsoft.com/office/drawing/2014/main" id="{F29B4BAC-9C96-D346-88A1-A4BED44FFAC5}"/>
                    </a:ext>
                  </a:extLst>
                </p:cNvPr>
                <p:cNvSpPr/>
                <p:nvPr/>
              </p:nvSpPr>
              <p:spPr>
                <a:xfrm>
                  <a:off x="13855890"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2" name="Freeform: Shape 303">
                  <a:extLst>
                    <a:ext uri="{FF2B5EF4-FFF2-40B4-BE49-F238E27FC236}">
                      <a16:creationId xmlns:a16="http://schemas.microsoft.com/office/drawing/2014/main" id="{19AD9BFB-6351-1B46-900D-BB21452B4B67}"/>
                    </a:ext>
                  </a:extLst>
                </p:cNvPr>
                <p:cNvSpPr/>
                <p:nvPr/>
              </p:nvSpPr>
              <p:spPr>
                <a:xfrm>
                  <a:off x="14175834"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13" name="Freeform: Shape 304">
                  <a:extLst>
                    <a:ext uri="{FF2B5EF4-FFF2-40B4-BE49-F238E27FC236}">
                      <a16:creationId xmlns:a16="http://schemas.microsoft.com/office/drawing/2014/main" id="{BA603ED0-5E91-A841-B5A2-53ACCEDEDDF4}"/>
                    </a:ext>
                  </a:extLst>
                </p:cNvPr>
                <p:cNvSpPr/>
                <p:nvPr/>
              </p:nvSpPr>
              <p:spPr>
                <a:xfrm>
                  <a:off x="14495874"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4" name="Freeform: Shape 305">
                  <a:extLst>
                    <a:ext uri="{FF2B5EF4-FFF2-40B4-BE49-F238E27FC236}">
                      <a16:creationId xmlns:a16="http://schemas.microsoft.com/office/drawing/2014/main" id="{5E87628D-FBF9-6B4A-BA9E-42AFC7A6DCB4}"/>
                    </a:ext>
                  </a:extLst>
                </p:cNvPr>
                <p:cNvSpPr/>
                <p:nvPr/>
              </p:nvSpPr>
              <p:spPr>
                <a:xfrm>
                  <a:off x="14815914" y="5559837"/>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15" name="Freeform: Shape 306">
                  <a:extLst>
                    <a:ext uri="{FF2B5EF4-FFF2-40B4-BE49-F238E27FC236}">
                      <a16:creationId xmlns:a16="http://schemas.microsoft.com/office/drawing/2014/main" id="{4D002763-5820-CB44-BDFF-D67AC68D7257}"/>
                    </a:ext>
                  </a:extLst>
                </p:cNvPr>
                <p:cNvSpPr/>
                <p:nvPr/>
              </p:nvSpPr>
              <p:spPr>
                <a:xfrm>
                  <a:off x="11295855"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16" name="Freeform: Shape 307">
                  <a:extLst>
                    <a:ext uri="{FF2B5EF4-FFF2-40B4-BE49-F238E27FC236}">
                      <a16:creationId xmlns:a16="http://schemas.microsoft.com/office/drawing/2014/main" id="{8D459D5E-6F52-1343-93B5-C59BE121BEE6}"/>
                    </a:ext>
                  </a:extLst>
                </p:cNvPr>
                <p:cNvSpPr/>
                <p:nvPr/>
              </p:nvSpPr>
              <p:spPr>
                <a:xfrm>
                  <a:off x="11615895"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17" name="Freeform: Shape 308">
                  <a:extLst>
                    <a:ext uri="{FF2B5EF4-FFF2-40B4-BE49-F238E27FC236}">
                      <a16:creationId xmlns:a16="http://schemas.microsoft.com/office/drawing/2014/main" id="{C9A228F0-4B34-8846-BAF2-020BA94E616C}"/>
                    </a:ext>
                  </a:extLst>
                </p:cNvPr>
                <p:cNvSpPr/>
                <p:nvPr/>
              </p:nvSpPr>
              <p:spPr>
                <a:xfrm>
                  <a:off x="11935935" y="5266943"/>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318" name="Freeform: Shape 309">
                  <a:extLst>
                    <a:ext uri="{FF2B5EF4-FFF2-40B4-BE49-F238E27FC236}">
                      <a16:creationId xmlns:a16="http://schemas.microsoft.com/office/drawing/2014/main" id="{FA609C27-6BF9-4245-8D93-E8535D95CE78}"/>
                    </a:ext>
                  </a:extLst>
                </p:cNvPr>
                <p:cNvSpPr/>
                <p:nvPr/>
              </p:nvSpPr>
              <p:spPr>
                <a:xfrm>
                  <a:off x="12255880"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19" name="Freeform: Shape 310">
                  <a:extLst>
                    <a:ext uri="{FF2B5EF4-FFF2-40B4-BE49-F238E27FC236}">
                      <a16:creationId xmlns:a16="http://schemas.microsoft.com/office/drawing/2014/main" id="{77D4823F-029A-154B-A5D1-7FE9836D41B6}"/>
                    </a:ext>
                  </a:extLst>
                </p:cNvPr>
                <p:cNvSpPr/>
                <p:nvPr/>
              </p:nvSpPr>
              <p:spPr>
                <a:xfrm>
                  <a:off x="12575920"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0" name="Freeform: Shape 311">
                  <a:extLst>
                    <a:ext uri="{FF2B5EF4-FFF2-40B4-BE49-F238E27FC236}">
                      <a16:creationId xmlns:a16="http://schemas.microsoft.com/office/drawing/2014/main" id="{2F4E18EF-FDE1-A54D-843C-A2F82701C1A8}"/>
                    </a:ext>
                  </a:extLst>
                </p:cNvPr>
                <p:cNvSpPr/>
                <p:nvPr/>
              </p:nvSpPr>
              <p:spPr>
                <a:xfrm>
                  <a:off x="12895865"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21" name="Freeform: Shape 312">
                  <a:extLst>
                    <a:ext uri="{FF2B5EF4-FFF2-40B4-BE49-F238E27FC236}">
                      <a16:creationId xmlns:a16="http://schemas.microsoft.com/office/drawing/2014/main" id="{1A80DC0E-5736-0643-840E-7FC6EB24B53E}"/>
                    </a:ext>
                  </a:extLst>
                </p:cNvPr>
                <p:cNvSpPr/>
                <p:nvPr/>
              </p:nvSpPr>
              <p:spPr>
                <a:xfrm>
                  <a:off x="13215905"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2" name="Freeform: Shape 313">
                  <a:extLst>
                    <a:ext uri="{FF2B5EF4-FFF2-40B4-BE49-F238E27FC236}">
                      <a16:creationId xmlns:a16="http://schemas.microsoft.com/office/drawing/2014/main" id="{60655FAB-8242-934E-B182-14F50C0CC3D0}"/>
                    </a:ext>
                  </a:extLst>
                </p:cNvPr>
                <p:cNvSpPr/>
                <p:nvPr/>
              </p:nvSpPr>
              <p:spPr>
                <a:xfrm>
                  <a:off x="13535849"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23" name="Freeform: Shape 314">
                  <a:extLst>
                    <a:ext uri="{FF2B5EF4-FFF2-40B4-BE49-F238E27FC236}">
                      <a16:creationId xmlns:a16="http://schemas.microsoft.com/office/drawing/2014/main" id="{FC8A357B-DB35-2D48-8B3E-5B1A87620AE4}"/>
                    </a:ext>
                  </a:extLst>
                </p:cNvPr>
                <p:cNvSpPr/>
                <p:nvPr/>
              </p:nvSpPr>
              <p:spPr>
                <a:xfrm>
                  <a:off x="13855890"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4" name="Freeform: Shape 315">
                  <a:extLst>
                    <a:ext uri="{FF2B5EF4-FFF2-40B4-BE49-F238E27FC236}">
                      <a16:creationId xmlns:a16="http://schemas.microsoft.com/office/drawing/2014/main" id="{9BE05228-C82E-B14E-AAA8-F8D0CFB5975A}"/>
                    </a:ext>
                  </a:extLst>
                </p:cNvPr>
                <p:cNvSpPr/>
                <p:nvPr/>
              </p:nvSpPr>
              <p:spPr>
                <a:xfrm>
                  <a:off x="14175834"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25" name="Freeform: Shape 316">
                  <a:extLst>
                    <a:ext uri="{FF2B5EF4-FFF2-40B4-BE49-F238E27FC236}">
                      <a16:creationId xmlns:a16="http://schemas.microsoft.com/office/drawing/2014/main" id="{421BACB3-F49A-E140-90C0-04669306E8F0}"/>
                    </a:ext>
                  </a:extLst>
                </p:cNvPr>
                <p:cNvSpPr/>
                <p:nvPr/>
              </p:nvSpPr>
              <p:spPr>
                <a:xfrm>
                  <a:off x="14495874"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6" name="Freeform: Shape 317">
                  <a:extLst>
                    <a:ext uri="{FF2B5EF4-FFF2-40B4-BE49-F238E27FC236}">
                      <a16:creationId xmlns:a16="http://schemas.microsoft.com/office/drawing/2014/main" id="{C0B440BF-126D-FC43-8713-52324F0C3F35}"/>
                    </a:ext>
                  </a:extLst>
                </p:cNvPr>
                <p:cNvSpPr/>
                <p:nvPr/>
              </p:nvSpPr>
              <p:spPr>
                <a:xfrm>
                  <a:off x="14815914" y="5266943"/>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327" name="Freeform: Shape 318">
                  <a:extLst>
                    <a:ext uri="{FF2B5EF4-FFF2-40B4-BE49-F238E27FC236}">
                      <a16:creationId xmlns:a16="http://schemas.microsoft.com/office/drawing/2014/main" id="{6DF3898A-2961-B24B-ACCB-46EBFE46CFBE}"/>
                    </a:ext>
                  </a:extLst>
                </p:cNvPr>
                <p:cNvSpPr/>
                <p:nvPr/>
              </p:nvSpPr>
              <p:spPr>
                <a:xfrm>
                  <a:off x="11295855"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28" name="Freeform: Shape 319">
                  <a:extLst>
                    <a:ext uri="{FF2B5EF4-FFF2-40B4-BE49-F238E27FC236}">
                      <a16:creationId xmlns:a16="http://schemas.microsoft.com/office/drawing/2014/main" id="{27246390-63AF-4D46-BB15-D90755701D4E}"/>
                    </a:ext>
                  </a:extLst>
                </p:cNvPr>
                <p:cNvSpPr/>
                <p:nvPr/>
              </p:nvSpPr>
              <p:spPr>
                <a:xfrm>
                  <a:off x="11615895"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29" name="Freeform: Shape 320">
                  <a:extLst>
                    <a:ext uri="{FF2B5EF4-FFF2-40B4-BE49-F238E27FC236}">
                      <a16:creationId xmlns:a16="http://schemas.microsoft.com/office/drawing/2014/main" id="{AA048029-0BB1-E440-A9BE-BC4D2D27B5E4}"/>
                    </a:ext>
                  </a:extLst>
                </p:cNvPr>
                <p:cNvSpPr/>
                <p:nvPr/>
              </p:nvSpPr>
              <p:spPr>
                <a:xfrm>
                  <a:off x="11935935" y="4974145"/>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30" name="Freeform: Shape 321">
                  <a:extLst>
                    <a:ext uri="{FF2B5EF4-FFF2-40B4-BE49-F238E27FC236}">
                      <a16:creationId xmlns:a16="http://schemas.microsoft.com/office/drawing/2014/main" id="{1D1B2DBF-CF8D-E641-9DAC-EDA45B25C7AA}"/>
                    </a:ext>
                  </a:extLst>
                </p:cNvPr>
                <p:cNvSpPr/>
                <p:nvPr/>
              </p:nvSpPr>
              <p:spPr>
                <a:xfrm>
                  <a:off x="12255880"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31" name="Freeform: Shape 322">
                  <a:extLst>
                    <a:ext uri="{FF2B5EF4-FFF2-40B4-BE49-F238E27FC236}">
                      <a16:creationId xmlns:a16="http://schemas.microsoft.com/office/drawing/2014/main" id="{C9276D78-6986-F442-A646-8002EF5DC3E8}"/>
                    </a:ext>
                  </a:extLst>
                </p:cNvPr>
                <p:cNvSpPr/>
                <p:nvPr/>
              </p:nvSpPr>
              <p:spPr>
                <a:xfrm>
                  <a:off x="12575920"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2" name="Freeform: Shape 323">
                  <a:extLst>
                    <a:ext uri="{FF2B5EF4-FFF2-40B4-BE49-F238E27FC236}">
                      <a16:creationId xmlns:a16="http://schemas.microsoft.com/office/drawing/2014/main" id="{A70AE3E5-B125-574E-BE11-FCD7D426BF9A}"/>
                    </a:ext>
                  </a:extLst>
                </p:cNvPr>
                <p:cNvSpPr/>
                <p:nvPr/>
              </p:nvSpPr>
              <p:spPr>
                <a:xfrm>
                  <a:off x="12895865"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33" name="Freeform: Shape 324">
                  <a:extLst>
                    <a:ext uri="{FF2B5EF4-FFF2-40B4-BE49-F238E27FC236}">
                      <a16:creationId xmlns:a16="http://schemas.microsoft.com/office/drawing/2014/main" id="{022D5B4B-4B7A-0049-8A5C-C1FEB80DE15A}"/>
                    </a:ext>
                  </a:extLst>
                </p:cNvPr>
                <p:cNvSpPr/>
                <p:nvPr/>
              </p:nvSpPr>
              <p:spPr>
                <a:xfrm>
                  <a:off x="13215905"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4" name="Freeform: Shape 325">
                  <a:extLst>
                    <a:ext uri="{FF2B5EF4-FFF2-40B4-BE49-F238E27FC236}">
                      <a16:creationId xmlns:a16="http://schemas.microsoft.com/office/drawing/2014/main" id="{F3EE0B17-6827-3F48-BBCE-23D85C6439BC}"/>
                    </a:ext>
                  </a:extLst>
                </p:cNvPr>
                <p:cNvSpPr/>
                <p:nvPr/>
              </p:nvSpPr>
              <p:spPr>
                <a:xfrm>
                  <a:off x="13535849"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35" name="Freeform: Shape 326">
                  <a:extLst>
                    <a:ext uri="{FF2B5EF4-FFF2-40B4-BE49-F238E27FC236}">
                      <a16:creationId xmlns:a16="http://schemas.microsoft.com/office/drawing/2014/main" id="{E7E7059B-5DCF-B842-A054-1EA00D5D38AB}"/>
                    </a:ext>
                  </a:extLst>
                </p:cNvPr>
                <p:cNvSpPr/>
                <p:nvPr/>
              </p:nvSpPr>
              <p:spPr>
                <a:xfrm>
                  <a:off x="13855890"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6" name="Freeform: Shape 327">
                  <a:extLst>
                    <a:ext uri="{FF2B5EF4-FFF2-40B4-BE49-F238E27FC236}">
                      <a16:creationId xmlns:a16="http://schemas.microsoft.com/office/drawing/2014/main" id="{751DE8F5-3C36-AC43-AC9C-BAC526A1BBF4}"/>
                    </a:ext>
                  </a:extLst>
                </p:cNvPr>
                <p:cNvSpPr/>
                <p:nvPr/>
              </p:nvSpPr>
              <p:spPr>
                <a:xfrm>
                  <a:off x="14175834"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37" name="Freeform: Shape 328">
                  <a:extLst>
                    <a:ext uri="{FF2B5EF4-FFF2-40B4-BE49-F238E27FC236}">
                      <a16:creationId xmlns:a16="http://schemas.microsoft.com/office/drawing/2014/main" id="{52227FE1-0D7D-124B-97A8-C19694418645}"/>
                    </a:ext>
                  </a:extLst>
                </p:cNvPr>
                <p:cNvSpPr/>
                <p:nvPr/>
              </p:nvSpPr>
              <p:spPr>
                <a:xfrm>
                  <a:off x="14495874"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8" name="Freeform: Shape 329">
                  <a:extLst>
                    <a:ext uri="{FF2B5EF4-FFF2-40B4-BE49-F238E27FC236}">
                      <a16:creationId xmlns:a16="http://schemas.microsoft.com/office/drawing/2014/main" id="{1B7C6D57-DC44-3741-823A-20DDC0405903}"/>
                    </a:ext>
                  </a:extLst>
                </p:cNvPr>
                <p:cNvSpPr/>
                <p:nvPr/>
              </p:nvSpPr>
              <p:spPr>
                <a:xfrm>
                  <a:off x="14815914" y="4974145"/>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39" name="Freeform: Shape 330">
                  <a:extLst>
                    <a:ext uri="{FF2B5EF4-FFF2-40B4-BE49-F238E27FC236}">
                      <a16:creationId xmlns:a16="http://schemas.microsoft.com/office/drawing/2014/main" id="{96719F6C-C1D4-374A-A113-C8748689A442}"/>
                    </a:ext>
                  </a:extLst>
                </p:cNvPr>
                <p:cNvSpPr/>
                <p:nvPr/>
              </p:nvSpPr>
              <p:spPr>
                <a:xfrm>
                  <a:off x="11295855"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0" name="Freeform: Shape 331">
                  <a:extLst>
                    <a:ext uri="{FF2B5EF4-FFF2-40B4-BE49-F238E27FC236}">
                      <a16:creationId xmlns:a16="http://schemas.microsoft.com/office/drawing/2014/main" id="{95771587-4D45-9D46-AAF8-22167B1019B3}"/>
                    </a:ext>
                  </a:extLst>
                </p:cNvPr>
                <p:cNvSpPr/>
                <p:nvPr/>
              </p:nvSpPr>
              <p:spPr>
                <a:xfrm>
                  <a:off x="11615895"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41" name="Freeform: Shape 332">
                  <a:extLst>
                    <a:ext uri="{FF2B5EF4-FFF2-40B4-BE49-F238E27FC236}">
                      <a16:creationId xmlns:a16="http://schemas.microsoft.com/office/drawing/2014/main" id="{C9E508EF-7329-894A-9F59-27CC3502F4DD}"/>
                    </a:ext>
                  </a:extLst>
                </p:cNvPr>
                <p:cNvSpPr/>
                <p:nvPr/>
              </p:nvSpPr>
              <p:spPr>
                <a:xfrm>
                  <a:off x="11935935" y="4681251"/>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42" name="Freeform: Shape 333">
                  <a:extLst>
                    <a:ext uri="{FF2B5EF4-FFF2-40B4-BE49-F238E27FC236}">
                      <a16:creationId xmlns:a16="http://schemas.microsoft.com/office/drawing/2014/main" id="{FDFB1A25-F515-7C47-AB8D-2867402BF9AB}"/>
                    </a:ext>
                  </a:extLst>
                </p:cNvPr>
                <p:cNvSpPr/>
                <p:nvPr/>
              </p:nvSpPr>
              <p:spPr>
                <a:xfrm>
                  <a:off x="12255880"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43" name="Freeform: Shape 334">
                  <a:extLst>
                    <a:ext uri="{FF2B5EF4-FFF2-40B4-BE49-F238E27FC236}">
                      <a16:creationId xmlns:a16="http://schemas.microsoft.com/office/drawing/2014/main" id="{3721A84D-ADF6-8C4C-B9D0-5ACE92B12CDF}"/>
                    </a:ext>
                  </a:extLst>
                </p:cNvPr>
                <p:cNvSpPr/>
                <p:nvPr/>
              </p:nvSpPr>
              <p:spPr>
                <a:xfrm>
                  <a:off x="12575920"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44" name="Freeform: Shape 335">
                  <a:extLst>
                    <a:ext uri="{FF2B5EF4-FFF2-40B4-BE49-F238E27FC236}">
                      <a16:creationId xmlns:a16="http://schemas.microsoft.com/office/drawing/2014/main" id="{4E5833D4-12B5-BD48-B11D-F9D0A2AD3694}"/>
                    </a:ext>
                  </a:extLst>
                </p:cNvPr>
                <p:cNvSpPr/>
                <p:nvPr/>
              </p:nvSpPr>
              <p:spPr>
                <a:xfrm>
                  <a:off x="12895865"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45" name="Freeform: Shape 336">
                  <a:extLst>
                    <a:ext uri="{FF2B5EF4-FFF2-40B4-BE49-F238E27FC236}">
                      <a16:creationId xmlns:a16="http://schemas.microsoft.com/office/drawing/2014/main" id="{ADBC278C-AC84-2F4F-A749-362022512EAB}"/>
                    </a:ext>
                  </a:extLst>
                </p:cNvPr>
                <p:cNvSpPr/>
                <p:nvPr/>
              </p:nvSpPr>
              <p:spPr>
                <a:xfrm>
                  <a:off x="13215905"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46" name="Freeform: Shape 337">
                  <a:extLst>
                    <a:ext uri="{FF2B5EF4-FFF2-40B4-BE49-F238E27FC236}">
                      <a16:creationId xmlns:a16="http://schemas.microsoft.com/office/drawing/2014/main" id="{98BF58D3-A504-6248-94D8-B2FCADAD4E08}"/>
                    </a:ext>
                  </a:extLst>
                </p:cNvPr>
                <p:cNvSpPr/>
                <p:nvPr/>
              </p:nvSpPr>
              <p:spPr>
                <a:xfrm>
                  <a:off x="13535849"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7" name="Freeform: Shape 338">
                  <a:extLst>
                    <a:ext uri="{FF2B5EF4-FFF2-40B4-BE49-F238E27FC236}">
                      <a16:creationId xmlns:a16="http://schemas.microsoft.com/office/drawing/2014/main" id="{73E8F945-1F81-8B41-B429-17B2512037BA}"/>
                    </a:ext>
                  </a:extLst>
                </p:cNvPr>
                <p:cNvSpPr/>
                <p:nvPr/>
              </p:nvSpPr>
              <p:spPr>
                <a:xfrm>
                  <a:off x="13855890"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48" name="Freeform: Shape 339">
                  <a:extLst>
                    <a:ext uri="{FF2B5EF4-FFF2-40B4-BE49-F238E27FC236}">
                      <a16:creationId xmlns:a16="http://schemas.microsoft.com/office/drawing/2014/main" id="{BF947BEA-F4F8-6643-92EA-92D625E19396}"/>
                    </a:ext>
                  </a:extLst>
                </p:cNvPr>
                <p:cNvSpPr/>
                <p:nvPr/>
              </p:nvSpPr>
              <p:spPr>
                <a:xfrm>
                  <a:off x="14175834"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9" name="Freeform: Shape 340">
                  <a:extLst>
                    <a:ext uri="{FF2B5EF4-FFF2-40B4-BE49-F238E27FC236}">
                      <a16:creationId xmlns:a16="http://schemas.microsoft.com/office/drawing/2014/main" id="{68522377-36EF-EE4D-B974-4FE818BD63DC}"/>
                    </a:ext>
                  </a:extLst>
                </p:cNvPr>
                <p:cNvSpPr/>
                <p:nvPr/>
              </p:nvSpPr>
              <p:spPr>
                <a:xfrm>
                  <a:off x="14495874"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50" name="Freeform: Shape 341">
                  <a:extLst>
                    <a:ext uri="{FF2B5EF4-FFF2-40B4-BE49-F238E27FC236}">
                      <a16:creationId xmlns:a16="http://schemas.microsoft.com/office/drawing/2014/main" id="{9C8D88A8-3CFE-B548-A852-5E41512D54C4}"/>
                    </a:ext>
                  </a:extLst>
                </p:cNvPr>
                <p:cNvSpPr/>
                <p:nvPr/>
              </p:nvSpPr>
              <p:spPr>
                <a:xfrm>
                  <a:off x="14815914" y="4681251"/>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51" name="Freeform: Shape 342">
                  <a:extLst>
                    <a:ext uri="{FF2B5EF4-FFF2-40B4-BE49-F238E27FC236}">
                      <a16:creationId xmlns:a16="http://schemas.microsoft.com/office/drawing/2014/main" id="{224239A7-6521-C546-A4EA-F7678B868BA6}"/>
                    </a:ext>
                  </a:extLst>
                </p:cNvPr>
                <p:cNvSpPr/>
                <p:nvPr/>
              </p:nvSpPr>
              <p:spPr>
                <a:xfrm>
                  <a:off x="11295855"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52" name="Freeform: Shape 343">
                  <a:extLst>
                    <a:ext uri="{FF2B5EF4-FFF2-40B4-BE49-F238E27FC236}">
                      <a16:creationId xmlns:a16="http://schemas.microsoft.com/office/drawing/2014/main" id="{382AC2DF-A617-9D46-A947-103A5E2B9317}"/>
                    </a:ext>
                  </a:extLst>
                </p:cNvPr>
                <p:cNvSpPr/>
                <p:nvPr/>
              </p:nvSpPr>
              <p:spPr>
                <a:xfrm>
                  <a:off x="11615895"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53" name="Freeform: Shape 344">
                  <a:extLst>
                    <a:ext uri="{FF2B5EF4-FFF2-40B4-BE49-F238E27FC236}">
                      <a16:creationId xmlns:a16="http://schemas.microsoft.com/office/drawing/2014/main" id="{6519747A-DAB7-A949-95FA-9B3FFB3F8566}"/>
                    </a:ext>
                  </a:extLst>
                </p:cNvPr>
                <p:cNvSpPr/>
                <p:nvPr/>
              </p:nvSpPr>
              <p:spPr>
                <a:xfrm>
                  <a:off x="11935935" y="4388357"/>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354" name="Freeform: Shape 345">
                  <a:extLst>
                    <a:ext uri="{FF2B5EF4-FFF2-40B4-BE49-F238E27FC236}">
                      <a16:creationId xmlns:a16="http://schemas.microsoft.com/office/drawing/2014/main" id="{5686D8A0-8B54-5344-99A2-55FE1FE8D645}"/>
                    </a:ext>
                  </a:extLst>
                </p:cNvPr>
                <p:cNvSpPr/>
                <p:nvPr/>
              </p:nvSpPr>
              <p:spPr>
                <a:xfrm>
                  <a:off x="12255880"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55" name="Freeform: Shape 346">
                  <a:extLst>
                    <a:ext uri="{FF2B5EF4-FFF2-40B4-BE49-F238E27FC236}">
                      <a16:creationId xmlns:a16="http://schemas.microsoft.com/office/drawing/2014/main" id="{DD801B0E-D6D7-A94F-A897-D6229204290F}"/>
                    </a:ext>
                  </a:extLst>
                </p:cNvPr>
                <p:cNvSpPr/>
                <p:nvPr/>
              </p:nvSpPr>
              <p:spPr>
                <a:xfrm>
                  <a:off x="12575920"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56" name="Freeform: Shape 347">
                  <a:extLst>
                    <a:ext uri="{FF2B5EF4-FFF2-40B4-BE49-F238E27FC236}">
                      <a16:creationId xmlns:a16="http://schemas.microsoft.com/office/drawing/2014/main" id="{3BC5B52E-DCF9-D348-897E-979B492DC232}"/>
                    </a:ext>
                  </a:extLst>
                </p:cNvPr>
                <p:cNvSpPr/>
                <p:nvPr/>
              </p:nvSpPr>
              <p:spPr>
                <a:xfrm>
                  <a:off x="12895865"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57" name="Freeform: Shape 348">
                  <a:extLst>
                    <a:ext uri="{FF2B5EF4-FFF2-40B4-BE49-F238E27FC236}">
                      <a16:creationId xmlns:a16="http://schemas.microsoft.com/office/drawing/2014/main" id="{DCAEB18E-0C1E-A54B-A084-D7EDA84D83F7}"/>
                    </a:ext>
                  </a:extLst>
                </p:cNvPr>
                <p:cNvSpPr/>
                <p:nvPr/>
              </p:nvSpPr>
              <p:spPr>
                <a:xfrm>
                  <a:off x="13215905"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58" name="Freeform: Shape 349">
                  <a:extLst>
                    <a:ext uri="{FF2B5EF4-FFF2-40B4-BE49-F238E27FC236}">
                      <a16:creationId xmlns:a16="http://schemas.microsoft.com/office/drawing/2014/main" id="{1E937EA5-810D-D34A-84CD-807839CD6B38}"/>
                    </a:ext>
                  </a:extLst>
                </p:cNvPr>
                <p:cNvSpPr/>
                <p:nvPr/>
              </p:nvSpPr>
              <p:spPr>
                <a:xfrm>
                  <a:off x="13535849"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59" name="Freeform: Shape 350">
                  <a:extLst>
                    <a:ext uri="{FF2B5EF4-FFF2-40B4-BE49-F238E27FC236}">
                      <a16:creationId xmlns:a16="http://schemas.microsoft.com/office/drawing/2014/main" id="{47322927-2C70-7B42-A1FD-3EB149DDD3EB}"/>
                    </a:ext>
                  </a:extLst>
                </p:cNvPr>
                <p:cNvSpPr/>
                <p:nvPr/>
              </p:nvSpPr>
              <p:spPr>
                <a:xfrm>
                  <a:off x="13855890"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60" name="Freeform: Shape 351">
                  <a:extLst>
                    <a:ext uri="{FF2B5EF4-FFF2-40B4-BE49-F238E27FC236}">
                      <a16:creationId xmlns:a16="http://schemas.microsoft.com/office/drawing/2014/main" id="{7F13DD17-367C-E04F-81EC-7F2D4DE26D47}"/>
                    </a:ext>
                  </a:extLst>
                </p:cNvPr>
                <p:cNvSpPr/>
                <p:nvPr/>
              </p:nvSpPr>
              <p:spPr>
                <a:xfrm>
                  <a:off x="14175834"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61" name="Freeform: Shape 352">
                  <a:extLst>
                    <a:ext uri="{FF2B5EF4-FFF2-40B4-BE49-F238E27FC236}">
                      <a16:creationId xmlns:a16="http://schemas.microsoft.com/office/drawing/2014/main" id="{20FA8816-B2B4-AC49-A721-33BB9ED42217}"/>
                    </a:ext>
                  </a:extLst>
                </p:cNvPr>
                <p:cNvSpPr/>
                <p:nvPr/>
              </p:nvSpPr>
              <p:spPr>
                <a:xfrm>
                  <a:off x="14495874"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62" name="Freeform: Shape 353">
                  <a:extLst>
                    <a:ext uri="{FF2B5EF4-FFF2-40B4-BE49-F238E27FC236}">
                      <a16:creationId xmlns:a16="http://schemas.microsoft.com/office/drawing/2014/main" id="{C200AD57-074D-4E44-9E9D-3EAAD1DA4B4E}"/>
                    </a:ext>
                  </a:extLst>
                </p:cNvPr>
                <p:cNvSpPr/>
                <p:nvPr/>
              </p:nvSpPr>
              <p:spPr>
                <a:xfrm>
                  <a:off x="14815914" y="4388357"/>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363" name="Freeform: Shape 354">
                  <a:extLst>
                    <a:ext uri="{FF2B5EF4-FFF2-40B4-BE49-F238E27FC236}">
                      <a16:creationId xmlns:a16="http://schemas.microsoft.com/office/drawing/2014/main" id="{00806784-36F4-6047-974C-CEF81EB4EF66}"/>
                    </a:ext>
                  </a:extLst>
                </p:cNvPr>
                <p:cNvSpPr/>
                <p:nvPr/>
              </p:nvSpPr>
              <p:spPr>
                <a:xfrm>
                  <a:off x="11295855"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64" name="Freeform: Shape 355">
                  <a:extLst>
                    <a:ext uri="{FF2B5EF4-FFF2-40B4-BE49-F238E27FC236}">
                      <a16:creationId xmlns:a16="http://schemas.microsoft.com/office/drawing/2014/main" id="{74F60527-C073-4548-84D4-B6B194EAA602}"/>
                    </a:ext>
                  </a:extLst>
                </p:cNvPr>
                <p:cNvSpPr/>
                <p:nvPr/>
              </p:nvSpPr>
              <p:spPr>
                <a:xfrm>
                  <a:off x="11615895"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65" name="Freeform: Shape 356">
                  <a:extLst>
                    <a:ext uri="{FF2B5EF4-FFF2-40B4-BE49-F238E27FC236}">
                      <a16:creationId xmlns:a16="http://schemas.microsoft.com/office/drawing/2014/main" id="{868C0EE5-4988-CB48-8789-5CEA1EDE065F}"/>
                    </a:ext>
                  </a:extLst>
                </p:cNvPr>
                <p:cNvSpPr/>
                <p:nvPr/>
              </p:nvSpPr>
              <p:spPr>
                <a:xfrm>
                  <a:off x="11935935" y="4095558"/>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66" name="Freeform: Shape 357">
                  <a:extLst>
                    <a:ext uri="{FF2B5EF4-FFF2-40B4-BE49-F238E27FC236}">
                      <a16:creationId xmlns:a16="http://schemas.microsoft.com/office/drawing/2014/main" id="{054C2871-2FA6-6F45-B50B-C03C71BD9C19}"/>
                    </a:ext>
                  </a:extLst>
                </p:cNvPr>
                <p:cNvSpPr/>
                <p:nvPr/>
              </p:nvSpPr>
              <p:spPr>
                <a:xfrm>
                  <a:off x="12255880"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67" name="Freeform: Shape 358">
                  <a:extLst>
                    <a:ext uri="{FF2B5EF4-FFF2-40B4-BE49-F238E27FC236}">
                      <a16:creationId xmlns:a16="http://schemas.microsoft.com/office/drawing/2014/main" id="{692FA951-90AC-2F45-A9E0-E899C8727063}"/>
                    </a:ext>
                  </a:extLst>
                </p:cNvPr>
                <p:cNvSpPr/>
                <p:nvPr/>
              </p:nvSpPr>
              <p:spPr>
                <a:xfrm>
                  <a:off x="12575920"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68" name="Freeform: Shape 359">
                  <a:extLst>
                    <a:ext uri="{FF2B5EF4-FFF2-40B4-BE49-F238E27FC236}">
                      <a16:creationId xmlns:a16="http://schemas.microsoft.com/office/drawing/2014/main" id="{68EFAD0F-BCA6-F14C-8BB7-4C9A9B56A188}"/>
                    </a:ext>
                  </a:extLst>
                </p:cNvPr>
                <p:cNvSpPr/>
                <p:nvPr/>
              </p:nvSpPr>
              <p:spPr>
                <a:xfrm>
                  <a:off x="12895865"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69" name="Freeform: Shape 360">
                  <a:extLst>
                    <a:ext uri="{FF2B5EF4-FFF2-40B4-BE49-F238E27FC236}">
                      <a16:creationId xmlns:a16="http://schemas.microsoft.com/office/drawing/2014/main" id="{B7C94ED6-3332-E942-997A-4B7856EB56D8}"/>
                    </a:ext>
                  </a:extLst>
                </p:cNvPr>
                <p:cNvSpPr/>
                <p:nvPr/>
              </p:nvSpPr>
              <p:spPr>
                <a:xfrm>
                  <a:off x="13215905"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0" name="Freeform: Shape 361">
                  <a:extLst>
                    <a:ext uri="{FF2B5EF4-FFF2-40B4-BE49-F238E27FC236}">
                      <a16:creationId xmlns:a16="http://schemas.microsoft.com/office/drawing/2014/main" id="{4A790F60-9315-0047-8588-CCD36E97020B}"/>
                    </a:ext>
                  </a:extLst>
                </p:cNvPr>
                <p:cNvSpPr/>
                <p:nvPr/>
              </p:nvSpPr>
              <p:spPr>
                <a:xfrm>
                  <a:off x="13535849"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71" name="Freeform: Shape 362">
                  <a:extLst>
                    <a:ext uri="{FF2B5EF4-FFF2-40B4-BE49-F238E27FC236}">
                      <a16:creationId xmlns:a16="http://schemas.microsoft.com/office/drawing/2014/main" id="{C0901745-8A28-314E-BFB2-2DF1399949EB}"/>
                    </a:ext>
                  </a:extLst>
                </p:cNvPr>
                <p:cNvSpPr/>
                <p:nvPr/>
              </p:nvSpPr>
              <p:spPr>
                <a:xfrm>
                  <a:off x="13855890"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2" name="Freeform: Shape 363">
                  <a:extLst>
                    <a:ext uri="{FF2B5EF4-FFF2-40B4-BE49-F238E27FC236}">
                      <a16:creationId xmlns:a16="http://schemas.microsoft.com/office/drawing/2014/main" id="{73CE5A5C-594C-C542-A078-AB2117BB8563}"/>
                    </a:ext>
                  </a:extLst>
                </p:cNvPr>
                <p:cNvSpPr/>
                <p:nvPr/>
              </p:nvSpPr>
              <p:spPr>
                <a:xfrm>
                  <a:off x="14175834"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73" name="Freeform: Shape 364">
                  <a:extLst>
                    <a:ext uri="{FF2B5EF4-FFF2-40B4-BE49-F238E27FC236}">
                      <a16:creationId xmlns:a16="http://schemas.microsoft.com/office/drawing/2014/main" id="{9168AE7A-96D4-C249-96C1-A5CE31CCF8B6}"/>
                    </a:ext>
                  </a:extLst>
                </p:cNvPr>
                <p:cNvSpPr/>
                <p:nvPr/>
              </p:nvSpPr>
              <p:spPr>
                <a:xfrm>
                  <a:off x="14495874"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4" name="Freeform: Shape 365">
                  <a:extLst>
                    <a:ext uri="{FF2B5EF4-FFF2-40B4-BE49-F238E27FC236}">
                      <a16:creationId xmlns:a16="http://schemas.microsoft.com/office/drawing/2014/main" id="{0F88C4BB-70B0-7440-8008-F403FD1D3ADD}"/>
                    </a:ext>
                  </a:extLst>
                </p:cNvPr>
                <p:cNvSpPr/>
                <p:nvPr/>
              </p:nvSpPr>
              <p:spPr>
                <a:xfrm>
                  <a:off x="14815914" y="4095558"/>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75" name="Freeform: Shape 366">
                  <a:extLst>
                    <a:ext uri="{FF2B5EF4-FFF2-40B4-BE49-F238E27FC236}">
                      <a16:creationId xmlns:a16="http://schemas.microsoft.com/office/drawing/2014/main" id="{BC39235E-1291-884A-AD67-E3BC917625AA}"/>
                    </a:ext>
                  </a:extLst>
                </p:cNvPr>
                <p:cNvSpPr/>
                <p:nvPr/>
              </p:nvSpPr>
              <p:spPr>
                <a:xfrm>
                  <a:off x="11295855"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76" name="Freeform: Shape 367">
                  <a:extLst>
                    <a:ext uri="{FF2B5EF4-FFF2-40B4-BE49-F238E27FC236}">
                      <a16:creationId xmlns:a16="http://schemas.microsoft.com/office/drawing/2014/main" id="{447286C7-C84D-F94D-8820-E78748E84A06}"/>
                    </a:ext>
                  </a:extLst>
                </p:cNvPr>
                <p:cNvSpPr/>
                <p:nvPr/>
              </p:nvSpPr>
              <p:spPr>
                <a:xfrm>
                  <a:off x="11615895"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77" name="Freeform: Shape 368">
                  <a:extLst>
                    <a:ext uri="{FF2B5EF4-FFF2-40B4-BE49-F238E27FC236}">
                      <a16:creationId xmlns:a16="http://schemas.microsoft.com/office/drawing/2014/main" id="{1FA86D52-0D5B-F040-9679-06B6C5B2BB3F}"/>
                    </a:ext>
                  </a:extLst>
                </p:cNvPr>
                <p:cNvSpPr/>
                <p:nvPr/>
              </p:nvSpPr>
              <p:spPr>
                <a:xfrm>
                  <a:off x="11935935" y="3802665"/>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378" name="Freeform: Shape 369">
                  <a:extLst>
                    <a:ext uri="{FF2B5EF4-FFF2-40B4-BE49-F238E27FC236}">
                      <a16:creationId xmlns:a16="http://schemas.microsoft.com/office/drawing/2014/main" id="{F1FB371F-5EF3-0D47-B8B6-1A682E9B7F03}"/>
                    </a:ext>
                  </a:extLst>
                </p:cNvPr>
                <p:cNvSpPr/>
                <p:nvPr/>
              </p:nvSpPr>
              <p:spPr>
                <a:xfrm>
                  <a:off x="12255880"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79" name="Freeform: Shape 370">
                  <a:extLst>
                    <a:ext uri="{FF2B5EF4-FFF2-40B4-BE49-F238E27FC236}">
                      <a16:creationId xmlns:a16="http://schemas.microsoft.com/office/drawing/2014/main" id="{9D70B14C-17F4-A046-AB57-5255562A73FD}"/>
                    </a:ext>
                  </a:extLst>
                </p:cNvPr>
                <p:cNvSpPr/>
                <p:nvPr/>
              </p:nvSpPr>
              <p:spPr>
                <a:xfrm>
                  <a:off x="12575920"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0" name="Freeform: Shape 371">
                  <a:extLst>
                    <a:ext uri="{FF2B5EF4-FFF2-40B4-BE49-F238E27FC236}">
                      <a16:creationId xmlns:a16="http://schemas.microsoft.com/office/drawing/2014/main" id="{9743FD24-B346-564A-9508-9613A97EFFDA}"/>
                    </a:ext>
                  </a:extLst>
                </p:cNvPr>
                <p:cNvSpPr/>
                <p:nvPr/>
              </p:nvSpPr>
              <p:spPr>
                <a:xfrm>
                  <a:off x="12895865"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81" name="Freeform: Shape 372">
                  <a:extLst>
                    <a:ext uri="{FF2B5EF4-FFF2-40B4-BE49-F238E27FC236}">
                      <a16:creationId xmlns:a16="http://schemas.microsoft.com/office/drawing/2014/main" id="{10223335-ED46-3E49-81AD-FCD16E42D1C3}"/>
                    </a:ext>
                  </a:extLst>
                </p:cNvPr>
                <p:cNvSpPr/>
                <p:nvPr/>
              </p:nvSpPr>
              <p:spPr>
                <a:xfrm>
                  <a:off x="13215905"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2" name="Freeform: Shape 373">
                  <a:extLst>
                    <a:ext uri="{FF2B5EF4-FFF2-40B4-BE49-F238E27FC236}">
                      <a16:creationId xmlns:a16="http://schemas.microsoft.com/office/drawing/2014/main" id="{77CCFCD7-C651-874B-AB2E-81E5A3E60D3B}"/>
                    </a:ext>
                  </a:extLst>
                </p:cNvPr>
                <p:cNvSpPr/>
                <p:nvPr/>
              </p:nvSpPr>
              <p:spPr>
                <a:xfrm>
                  <a:off x="13535849"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83" name="Freeform: Shape 374">
                  <a:extLst>
                    <a:ext uri="{FF2B5EF4-FFF2-40B4-BE49-F238E27FC236}">
                      <a16:creationId xmlns:a16="http://schemas.microsoft.com/office/drawing/2014/main" id="{735D77F1-1BF6-044D-B9EE-866F85877195}"/>
                    </a:ext>
                  </a:extLst>
                </p:cNvPr>
                <p:cNvSpPr/>
                <p:nvPr/>
              </p:nvSpPr>
              <p:spPr>
                <a:xfrm>
                  <a:off x="13855890"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4" name="Freeform: Shape 375">
                  <a:extLst>
                    <a:ext uri="{FF2B5EF4-FFF2-40B4-BE49-F238E27FC236}">
                      <a16:creationId xmlns:a16="http://schemas.microsoft.com/office/drawing/2014/main" id="{51C86D9B-52B6-ED4C-8FAD-8B57327FB917}"/>
                    </a:ext>
                  </a:extLst>
                </p:cNvPr>
                <p:cNvSpPr/>
                <p:nvPr/>
              </p:nvSpPr>
              <p:spPr>
                <a:xfrm>
                  <a:off x="14175834"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85" name="Freeform: Shape 376">
                  <a:extLst>
                    <a:ext uri="{FF2B5EF4-FFF2-40B4-BE49-F238E27FC236}">
                      <a16:creationId xmlns:a16="http://schemas.microsoft.com/office/drawing/2014/main" id="{A54A324F-AFEE-E64D-8109-1B5758F83447}"/>
                    </a:ext>
                  </a:extLst>
                </p:cNvPr>
                <p:cNvSpPr/>
                <p:nvPr/>
              </p:nvSpPr>
              <p:spPr>
                <a:xfrm>
                  <a:off x="14495874"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6" name="Freeform: Shape 377">
                  <a:extLst>
                    <a:ext uri="{FF2B5EF4-FFF2-40B4-BE49-F238E27FC236}">
                      <a16:creationId xmlns:a16="http://schemas.microsoft.com/office/drawing/2014/main" id="{0D2C1C96-08AF-FD46-A1C1-26F975FFB14F}"/>
                    </a:ext>
                  </a:extLst>
                </p:cNvPr>
                <p:cNvSpPr/>
                <p:nvPr/>
              </p:nvSpPr>
              <p:spPr>
                <a:xfrm>
                  <a:off x="14815914" y="3802665"/>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387" name="Freeform: Shape 378">
                  <a:extLst>
                    <a:ext uri="{FF2B5EF4-FFF2-40B4-BE49-F238E27FC236}">
                      <a16:creationId xmlns:a16="http://schemas.microsoft.com/office/drawing/2014/main" id="{E69BE376-EECE-3C4C-8AAD-4842B44D2FE4}"/>
                    </a:ext>
                  </a:extLst>
                </p:cNvPr>
                <p:cNvSpPr/>
                <p:nvPr/>
              </p:nvSpPr>
              <p:spPr>
                <a:xfrm>
                  <a:off x="11295855"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88" name="Freeform: Shape 379">
                  <a:extLst>
                    <a:ext uri="{FF2B5EF4-FFF2-40B4-BE49-F238E27FC236}">
                      <a16:creationId xmlns:a16="http://schemas.microsoft.com/office/drawing/2014/main" id="{0126AD8D-94E0-D94F-B691-113EC0A1A4C4}"/>
                    </a:ext>
                  </a:extLst>
                </p:cNvPr>
                <p:cNvSpPr/>
                <p:nvPr/>
              </p:nvSpPr>
              <p:spPr>
                <a:xfrm>
                  <a:off x="11615895"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89" name="Freeform: Shape 380">
                  <a:extLst>
                    <a:ext uri="{FF2B5EF4-FFF2-40B4-BE49-F238E27FC236}">
                      <a16:creationId xmlns:a16="http://schemas.microsoft.com/office/drawing/2014/main" id="{6CD3FA44-64C3-914E-A08D-D49FF68906EE}"/>
                    </a:ext>
                  </a:extLst>
                </p:cNvPr>
                <p:cNvSpPr/>
                <p:nvPr/>
              </p:nvSpPr>
              <p:spPr>
                <a:xfrm>
                  <a:off x="11935935" y="3509866"/>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90" name="Freeform: Shape 381">
                  <a:extLst>
                    <a:ext uri="{FF2B5EF4-FFF2-40B4-BE49-F238E27FC236}">
                      <a16:creationId xmlns:a16="http://schemas.microsoft.com/office/drawing/2014/main" id="{80B7B138-B8BF-2D43-BB91-A80F7AC00367}"/>
                    </a:ext>
                  </a:extLst>
                </p:cNvPr>
                <p:cNvSpPr/>
                <p:nvPr/>
              </p:nvSpPr>
              <p:spPr>
                <a:xfrm>
                  <a:off x="12255880"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91" name="Freeform: Shape 382">
                  <a:extLst>
                    <a:ext uri="{FF2B5EF4-FFF2-40B4-BE49-F238E27FC236}">
                      <a16:creationId xmlns:a16="http://schemas.microsoft.com/office/drawing/2014/main" id="{57FC78C2-2922-3747-B734-0AA4A4F1EA8C}"/>
                    </a:ext>
                  </a:extLst>
                </p:cNvPr>
                <p:cNvSpPr/>
                <p:nvPr/>
              </p:nvSpPr>
              <p:spPr>
                <a:xfrm>
                  <a:off x="12575920"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2" name="Freeform: Shape 383">
                  <a:extLst>
                    <a:ext uri="{FF2B5EF4-FFF2-40B4-BE49-F238E27FC236}">
                      <a16:creationId xmlns:a16="http://schemas.microsoft.com/office/drawing/2014/main" id="{FE6740A6-B044-F648-9CE0-0507BB505FC8}"/>
                    </a:ext>
                  </a:extLst>
                </p:cNvPr>
                <p:cNvSpPr/>
                <p:nvPr/>
              </p:nvSpPr>
              <p:spPr>
                <a:xfrm>
                  <a:off x="12895865"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93" name="Freeform: Shape 384">
                  <a:extLst>
                    <a:ext uri="{FF2B5EF4-FFF2-40B4-BE49-F238E27FC236}">
                      <a16:creationId xmlns:a16="http://schemas.microsoft.com/office/drawing/2014/main" id="{B214712C-730F-7C4E-A3A2-2D3C1EB99901}"/>
                    </a:ext>
                  </a:extLst>
                </p:cNvPr>
                <p:cNvSpPr/>
                <p:nvPr/>
              </p:nvSpPr>
              <p:spPr>
                <a:xfrm>
                  <a:off x="13215905"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4" name="Freeform: Shape 385">
                  <a:extLst>
                    <a:ext uri="{FF2B5EF4-FFF2-40B4-BE49-F238E27FC236}">
                      <a16:creationId xmlns:a16="http://schemas.microsoft.com/office/drawing/2014/main" id="{C6859134-01A4-9941-8054-8E8F280A0AD3}"/>
                    </a:ext>
                  </a:extLst>
                </p:cNvPr>
                <p:cNvSpPr/>
                <p:nvPr/>
              </p:nvSpPr>
              <p:spPr>
                <a:xfrm>
                  <a:off x="13535849"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95" name="Freeform: Shape 386">
                  <a:extLst>
                    <a:ext uri="{FF2B5EF4-FFF2-40B4-BE49-F238E27FC236}">
                      <a16:creationId xmlns:a16="http://schemas.microsoft.com/office/drawing/2014/main" id="{4156B37E-2219-414C-9243-472CD2E4E72E}"/>
                    </a:ext>
                  </a:extLst>
                </p:cNvPr>
                <p:cNvSpPr/>
                <p:nvPr/>
              </p:nvSpPr>
              <p:spPr>
                <a:xfrm>
                  <a:off x="13855890"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6" name="Freeform: Shape 387">
                  <a:extLst>
                    <a:ext uri="{FF2B5EF4-FFF2-40B4-BE49-F238E27FC236}">
                      <a16:creationId xmlns:a16="http://schemas.microsoft.com/office/drawing/2014/main" id="{26E308DD-BD65-0A40-A7F6-9AA31EAE800F}"/>
                    </a:ext>
                  </a:extLst>
                </p:cNvPr>
                <p:cNvSpPr/>
                <p:nvPr/>
              </p:nvSpPr>
              <p:spPr>
                <a:xfrm>
                  <a:off x="14175834"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97" name="Freeform: Shape 388">
                  <a:extLst>
                    <a:ext uri="{FF2B5EF4-FFF2-40B4-BE49-F238E27FC236}">
                      <a16:creationId xmlns:a16="http://schemas.microsoft.com/office/drawing/2014/main" id="{820EE1BC-59A7-9B4A-8357-81B696DE3D0C}"/>
                    </a:ext>
                  </a:extLst>
                </p:cNvPr>
                <p:cNvSpPr/>
                <p:nvPr/>
              </p:nvSpPr>
              <p:spPr>
                <a:xfrm>
                  <a:off x="14495874"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8" name="Freeform: Shape 389">
                  <a:extLst>
                    <a:ext uri="{FF2B5EF4-FFF2-40B4-BE49-F238E27FC236}">
                      <a16:creationId xmlns:a16="http://schemas.microsoft.com/office/drawing/2014/main" id="{23F55E2D-6B4D-2F43-8B77-0F3755ADAD9B}"/>
                    </a:ext>
                  </a:extLst>
                </p:cNvPr>
                <p:cNvSpPr/>
                <p:nvPr/>
              </p:nvSpPr>
              <p:spPr>
                <a:xfrm>
                  <a:off x="14815914" y="3509866"/>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99" name="Freeform: Shape 390">
                  <a:extLst>
                    <a:ext uri="{FF2B5EF4-FFF2-40B4-BE49-F238E27FC236}">
                      <a16:creationId xmlns:a16="http://schemas.microsoft.com/office/drawing/2014/main" id="{D1991B75-4E77-814A-A4D3-A575512BADE4}"/>
                    </a:ext>
                  </a:extLst>
                </p:cNvPr>
                <p:cNvSpPr/>
                <p:nvPr/>
              </p:nvSpPr>
              <p:spPr>
                <a:xfrm>
                  <a:off x="11295855"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0" name="Freeform: Shape 391">
                  <a:extLst>
                    <a:ext uri="{FF2B5EF4-FFF2-40B4-BE49-F238E27FC236}">
                      <a16:creationId xmlns:a16="http://schemas.microsoft.com/office/drawing/2014/main" id="{BFB16216-88B6-C845-8ED6-06F148314013}"/>
                    </a:ext>
                  </a:extLst>
                </p:cNvPr>
                <p:cNvSpPr/>
                <p:nvPr/>
              </p:nvSpPr>
              <p:spPr>
                <a:xfrm>
                  <a:off x="11615895"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01" name="Freeform: Shape 392">
                  <a:extLst>
                    <a:ext uri="{FF2B5EF4-FFF2-40B4-BE49-F238E27FC236}">
                      <a16:creationId xmlns:a16="http://schemas.microsoft.com/office/drawing/2014/main" id="{CE58CE2C-3A4A-7D43-969A-661B4A3785A6}"/>
                    </a:ext>
                  </a:extLst>
                </p:cNvPr>
                <p:cNvSpPr/>
                <p:nvPr/>
              </p:nvSpPr>
              <p:spPr>
                <a:xfrm>
                  <a:off x="11935935" y="3216972"/>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402" name="Freeform: Shape 393">
                  <a:extLst>
                    <a:ext uri="{FF2B5EF4-FFF2-40B4-BE49-F238E27FC236}">
                      <a16:creationId xmlns:a16="http://schemas.microsoft.com/office/drawing/2014/main" id="{A1192FCC-B462-F34C-B2BA-CF0577A53113}"/>
                    </a:ext>
                  </a:extLst>
                </p:cNvPr>
                <p:cNvSpPr/>
                <p:nvPr/>
              </p:nvSpPr>
              <p:spPr>
                <a:xfrm>
                  <a:off x="12255880"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03" name="Freeform: Shape 394">
                  <a:extLst>
                    <a:ext uri="{FF2B5EF4-FFF2-40B4-BE49-F238E27FC236}">
                      <a16:creationId xmlns:a16="http://schemas.microsoft.com/office/drawing/2014/main" id="{57081AB5-00E9-E442-A252-F46DDB05126B}"/>
                    </a:ext>
                  </a:extLst>
                </p:cNvPr>
                <p:cNvSpPr/>
                <p:nvPr/>
              </p:nvSpPr>
              <p:spPr>
                <a:xfrm>
                  <a:off x="12575920"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04" name="Freeform: Shape 395">
                  <a:extLst>
                    <a:ext uri="{FF2B5EF4-FFF2-40B4-BE49-F238E27FC236}">
                      <a16:creationId xmlns:a16="http://schemas.microsoft.com/office/drawing/2014/main" id="{72BF8E68-CEDA-1141-B081-52E14966D58B}"/>
                    </a:ext>
                  </a:extLst>
                </p:cNvPr>
                <p:cNvSpPr/>
                <p:nvPr/>
              </p:nvSpPr>
              <p:spPr>
                <a:xfrm>
                  <a:off x="12895865"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05" name="Freeform: Shape 396">
                  <a:extLst>
                    <a:ext uri="{FF2B5EF4-FFF2-40B4-BE49-F238E27FC236}">
                      <a16:creationId xmlns:a16="http://schemas.microsoft.com/office/drawing/2014/main" id="{1D20D1FD-7278-7444-817A-E5E153F9286D}"/>
                    </a:ext>
                  </a:extLst>
                </p:cNvPr>
                <p:cNvSpPr/>
                <p:nvPr/>
              </p:nvSpPr>
              <p:spPr>
                <a:xfrm>
                  <a:off x="13215905"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06" name="Freeform: Shape 397">
                  <a:extLst>
                    <a:ext uri="{FF2B5EF4-FFF2-40B4-BE49-F238E27FC236}">
                      <a16:creationId xmlns:a16="http://schemas.microsoft.com/office/drawing/2014/main" id="{C02A94A5-3C63-6141-86EC-B31AD4E3EFAE}"/>
                    </a:ext>
                  </a:extLst>
                </p:cNvPr>
                <p:cNvSpPr/>
                <p:nvPr/>
              </p:nvSpPr>
              <p:spPr>
                <a:xfrm>
                  <a:off x="13535849"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7" name="Freeform: Shape 398">
                  <a:extLst>
                    <a:ext uri="{FF2B5EF4-FFF2-40B4-BE49-F238E27FC236}">
                      <a16:creationId xmlns:a16="http://schemas.microsoft.com/office/drawing/2014/main" id="{7C84DBE1-0262-E544-8AB1-507A012215EF}"/>
                    </a:ext>
                  </a:extLst>
                </p:cNvPr>
                <p:cNvSpPr/>
                <p:nvPr/>
              </p:nvSpPr>
              <p:spPr>
                <a:xfrm>
                  <a:off x="13855890"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08" name="Freeform: Shape 399">
                  <a:extLst>
                    <a:ext uri="{FF2B5EF4-FFF2-40B4-BE49-F238E27FC236}">
                      <a16:creationId xmlns:a16="http://schemas.microsoft.com/office/drawing/2014/main" id="{C6DCDF70-5FC5-3845-ABD6-8D56CC5D591E}"/>
                    </a:ext>
                  </a:extLst>
                </p:cNvPr>
                <p:cNvSpPr/>
                <p:nvPr/>
              </p:nvSpPr>
              <p:spPr>
                <a:xfrm>
                  <a:off x="14175834"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9" name="Freeform: Shape 400">
                  <a:extLst>
                    <a:ext uri="{FF2B5EF4-FFF2-40B4-BE49-F238E27FC236}">
                      <a16:creationId xmlns:a16="http://schemas.microsoft.com/office/drawing/2014/main" id="{DCFEB831-A058-744D-98DC-E60F70A5F19B}"/>
                    </a:ext>
                  </a:extLst>
                </p:cNvPr>
                <p:cNvSpPr/>
                <p:nvPr/>
              </p:nvSpPr>
              <p:spPr>
                <a:xfrm>
                  <a:off x="14495874"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10" name="Freeform: Shape 401">
                  <a:extLst>
                    <a:ext uri="{FF2B5EF4-FFF2-40B4-BE49-F238E27FC236}">
                      <a16:creationId xmlns:a16="http://schemas.microsoft.com/office/drawing/2014/main" id="{83AFF189-26D6-0444-B441-A35125DF2AAC}"/>
                    </a:ext>
                  </a:extLst>
                </p:cNvPr>
                <p:cNvSpPr/>
                <p:nvPr/>
              </p:nvSpPr>
              <p:spPr>
                <a:xfrm>
                  <a:off x="14815914" y="3216972"/>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11" name="Freeform: Shape 402">
                  <a:extLst>
                    <a:ext uri="{FF2B5EF4-FFF2-40B4-BE49-F238E27FC236}">
                      <a16:creationId xmlns:a16="http://schemas.microsoft.com/office/drawing/2014/main" id="{38EB2993-DA9A-114A-90DF-4168F164B4CC}"/>
                    </a:ext>
                  </a:extLst>
                </p:cNvPr>
                <p:cNvSpPr/>
                <p:nvPr/>
              </p:nvSpPr>
              <p:spPr>
                <a:xfrm>
                  <a:off x="11295855"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12" name="Freeform: Shape 403">
                  <a:extLst>
                    <a:ext uri="{FF2B5EF4-FFF2-40B4-BE49-F238E27FC236}">
                      <a16:creationId xmlns:a16="http://schemas.microsoft.com/office/drawing/2014/main" id="{561F4C34-5B8D-F94E-98D1-F31E8E9ECDE8}"/>
                    </a:ext>
                  </a:extLst>
                </p:cNvPr>
                <p:cNvSpPr/>
                <p:nvPr/>
              </p:nvSpPr>
              <p:spPr>
                <a:xfrm>
                  <a:off x="11615895"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413" name="Freeform: Shape 404">
                  <a:extLst>
                    <a:ext uri="{FF2B5EF4-FFF2-40B4-BE49-F238E27FC236}">
                      <a16:creationId xmlns:a16="http://schemas.microsoft.com/office/drawing/2014/main" id="{040BF6E1-A539-4A43-8517-A42EFAAB9192}"/>
                    </a:ext>
                  </a:extLst>
                </p:cNvPr>
                <p:cNvSpPr/>
                <p:nvPr/>
              </p:nvSpPr>
              <p:spPr>
                <a:xfrm>
                  <a:off x="11935935" y="2924079"/>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414" name="Freeform: Shape 405">
                  <a:extLst>
                    <a:ext uri="{FF2B5EF4-FFF2-40B4-BE49-F238E27FC236}">
                      <a16:creationId xmlns:a16="http://schemas.microsoft.com/office/drawing/2014/main" id="{232AE74D-3066-0B41-8942-2300FD4CB8CB}"/>
                    </a:ext>
                  </a:extLst>
                </p:cNvPr>
                <p:cNvSpPr/>
                <p:nvPr/>
              </p:nvSpPr>
              <p:spPr>
                <a:xfrm>
                  <a:off x="12255880"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415" name="Freeform: Shape 406">
                  <a:extLst>
                    <a:ext uri="{FF2B5EF4-FFF2-40B4-BE49-F238E27FC236}">
                      <a16:creationId xmlns:a16="http://schemas.microsoft.com/office/drawing/2014/main" id="{3D98F70E-4BB0-8047-8D7A-29D1A63CA3C4}"/>
                    </a:ext>
                  </a:extLst>
                </p:cNvPr>
                <p:cNvSpPr/>
                <p:nvPr/>
              </p:nvSpPr>
              <p:spPr>
                <a:xfrm>
                  <a:off x="12575920"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16" name="Freeform: Shape 407">
                  <a:extLst>
                    <a:ext uri="{FF2B5EF4-FFF2-40B4-BE49-F238E27FC236}">
                      <a16:creationId xmlns:a16="http://schemas.microsoft.com/office/drawing/2014/main" id="{D5C8163B-B231-6E4A-A25A-0CD54CAA7837}"/>
                    </a:ext>
                  </a:extLst>
                </p:cNvPr>
                <p:cNvSpPr/>
                <p:nvPr/>
              </p:nvSpPr>
              <p:spPr>
                <a:xfrm>
                  <a:off x="12895865"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417" name="Freeform: Shape 408">
                  <a:extLst>
                    <a:ext uri="{FF2B5EF4-FFF2-40B4-BE49-F238E27FC236}">
                      <a16:creationId xmlns:a16="http://schemas.microsoft.com/office/drawing/2014/main" id="{AA79EAD4-CCCB-0541-AEF2-D62E13FA6978}"/>
                    </a:ext>
                  </a:extLst>
                </p:cNvPr>
                <p:cNvSpPr/>
                <p:nvPr/>
              </p:nvSpPr>
              <p:spPr>
                <a:xfrm>
                  <a:off x="13215905"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18" name="Freeform: Shape 409">
                  <a:extLst>
                    <a:ext uri="{FF2B5EF4-FFF2-40B4-BE49-F238E27FC236}">
                      <a16:creationId xmlns:a16="http://schemas.microsoft.com/office/drawing/2014/main" id="{A11662D8-B906-974A-A5EE-9ABC9B6BADFF}"/>
                    </a:ext>
                  </a:extLst>
                </p:cNvPr>
                <p:cNvSpPr/>
                <p:nvPr/>
              </p:nvSpPr>
              <p:spPr>
                <a:xfrm>
                  <a:off x="13535849"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19" name="Freeform: Shape 410">
                  <a:extLst>
                    <a:ext uri="{FF2B5EF4-FFF2-40B4-BE49-F238E27FC236}">
                      <a16:creationId xmlns:a16="http://schemas.microsoft.com/office/drawing/2014/main" id="{C882C987-671F-2A40-854D-071ADE187649}"/>
                    </a:ext>
                  </a:extLst>
                </p:cNvPr>
                <p:cNvSpPr/>
                <p:nvPr/>
              </p:nvSpPr>
              <p:spPr>
                <a:xfrm>
                  <a:off x="13855890"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20" name="Freeform: Shape 411">
                  <a:extLst>
                    <a:ext uri="{FF2B5EF4-FFF2-40B4-BE49-F238E27FC236}">
                      <a16:creationId xmlns:a16="http://schemas.microsoft.com/office/drawing/2014/main" id="{050F818E-5C36-2442-8902-3B4D7CAED658}"/>
                    </a:ext>
                  </a:extLst>
                </p:cNvPr>
                <p:cNvSpPr/>
                <p:nvPr/>
              </p:nvSpPr>
              <p:spPr>
                <a:xfrm>
                  <a:off x="14175834"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21" name="Freeform: Shape 412">
                  <a:extLst>
                    <a:ext uri="{FF2B5EF4-FFF2-40B4-BE49-F238E27FC236}">
                      <a16:creationId xmlns:a16="http://schemas.microsoft.com/office/drawing/2014/main" id="{D2B6DE75-797A-8847-9CB2-3B4D11243477}"/>
                    </a:ext>
                  </a:extLst>
                </p:cNvPr>
                <p:cNvSpPr/>
                <p:nvPr/>
              </p:nvSpPr>
              <p:spPr>
                <a:xfrm>
                  <a:off x="14495874"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22" name="Freeform: Shape 413">
                  <a:extLst>
                    <a:ext uri="{FF2B5EF4-FFF2-40B4-BE49-F238E27FC236}">
                      <a16:creationId xmlns:a16="http://schemas.microsoft.com/office/drawing/2014/main" id="{20E8C3F2-715A-9741-BA12-DFAB0CF10950}"/>
                    </a:ext>
                  </a:extLst>
                </p:cNvPr>
                <p:cNvSpPr/>
                <p:nvPr/>
              </p:nvSpPr>
              <p:spPr>
                <a:xfrm>
                  <a:off x="14815914" y="2924079"/>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423" name="Freeform: Shape 414">
                  <a:extLst>
                    <a:ext uri="{FF2B5EF4-FFF2-40B4-BE49-F238E27FC236}">
                      <a16:creationId xmlns:a16="http://schemas.microsoft.com/office/drawing/2014/main" id="{77D660A7-4441-7548-A525-0EE74C7A25BD}"/>
                    </a:ext>
                  </a:extLst>
                </p:cNvPr>
                <p:cNvSpPr/>
                <p:nvPr/>
              </p:nvSpPr>
              <p:spPr>
                <a:xfrm>
                  <a:off x="11295855"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24" name="Freeform: Shape 415">
                  <a:extLst>
                    <a:ext uri="{FF2B5EF4-FFF2-40B4-BE49-F238E27FC236}">
                      <a16:creationId xmlns:a16="http://schemas.microsoft.com/office/drawing/2014/main" id="{70C3DFAD-1863-B340-AACC-E56A0A716246}"/>
                    </a:ext>
                  </a:extLst>
                </p:cNvPr>
                <p:cNvSpPr/>
                <p:nvPr/>
              </p:nvSpPr>
              <p:spPr>
                <a:xfrm>
                  <a:off x="11615895"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25" name="Freeform: Shape 416">
                  <a:extLst>
                    <a:ext uri="{FF2B5EF4-FFF2-40B4-BE49-F238E27FC236}">
                      <a16:creationId xmlns:a16="http://schemas.microsoft.com/office/drawing/2014/main" id="{A3A007C7-6049-4849-941C-7A46BECB8EC3}"/>
                    </a:ext>
                  </a:extLst>
                </p:cNvPr>
                <p:cNvSpPr/>
                <p:nvPr/>
              </p:nvSpPr>
              <p:spPr>
                <a:xfrm>
                  <a:off x="11935935" y="2631280"/>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426" name="Freeform: Shape 417">
                  <a:extLst>
                    <a:ext uri="{FF2B5EF4-FFF2-40B4-BE49-F238E27FC236}">
                      <a16:creationId xmlns:a16="http://schemas.microsoft.com/office/drawing/2014/main" id="{72315541-76DC-7447-8C34-252B8689C61F}"/>
                    </a:ext>
                  </a:extLst>
                </p:cNvPr>
                <p:cNvSpPr/>
                <p:nvPr/>
              </p:nvSpPr>
              <p:spPr>
                <a:xfrm>
                  <a:off x="12255880"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27" name="Freeform: Shape 418">
                  <a:extLst>
                    <a:ext uri="{FF2B5EF4-FFF2-40B4-BE49-F238E27FC236}">
                      <a16:creationId xmlns:a16="http://schemas.microsoft.com/office/drawing/2014/main" id="{E5EAF31D-63D0-E841-B011-47496CE497CD}"/>
                    </a:ext>
                  </a:extLst>
                </p:cNvPr>
                <p:cNvSpPr/>
                <p:nvPr/>
              </p:nvSpPr>
              <p:spPr>
                <a:xfrm>
                  <a:off x="12575920"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28" name="Freeform: Shape 419">
                  <a:extLst>
                    <a:ext uri="{FF2B5EF4-FFF2-40B4-BE49-F238E27FC236}">
                      <a16:creationId xmlns:a16="http://schemas.microsoft.com/office/drawing/2014/main" id="{B2BB9BE6-9E23-D048-919F-70D8B197D0E0}"/>
                    </a:ext>
                  </a:extLst>
                </p:cNvPr>
                <p:cNvSpPr/>
                <p:nvPr/>
              </p:nvSpPr>
              <p:spPr>
                <a:xfrm>
                  <a:off x="12895865"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29" name="Freeform: Shape 420">
                  <a:extLst>
                    <a:ext uri="{FF2B5EF4-FFF2-40B4-BE49-F238E27FC236}">
                      <a16:creationId xmlns:a16="http://schemas.microsoft.com/office/drawing/2014/main" id="{A14958EE-2BBF-8C44-BA1B-03AC3162CE9C}"/>
                    </a:ext>
                  </a:extLst>
                </p:cNvPr>
                <p:cNvSpPr/>
                <p:nvPr/>
              </p:nvSpPr>
              <p:spPr>
                <a:xfrm>
                  <a:off x="13215905"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30" name="Freeform: Shape 421">
                  <a:extLst>
                    <a:ext uri="{FF2B5EF4-FFF2-40B4-BE49-F238E27FC236}">
                      <a16:creationId xmlns:a16="http://schemas.microsoft.com/office/drawing/2014/main" id="{71077DFD-9F0F-4F4F-97D7-8D8E28333425}"/>
                    </a:ext>
                  </a:extLst>
                </p:cNvPr>
                <p:cNvSpPr/>
                <p:nvPr/>
              </p:nvSpPr>
              <p:spPr>
                <a:xfrm>
                  <a:off x="13535849"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31" name="Freeform: Shape 422">
                  <a:extLst>
                    <a:ext uri="{FF2B5EF4-FFF2-40B4-BE49-F238E27FC236}">
                      <a16:creationId xmlns:a16="http://schemas.microsoft.com/office/drawing/2014/main" id="{417A6CE5-26E4-2E45-BC35-CA5FF95F6380}"/>
                    </a:ext>
                  </a:extLst>
                </p:cNvPr>
                <p:cNvSpPr/>
                <p:nvPr/>
              </p:nvSpPr>
              <p:spPr>
                <a:xfrm>
                  <a:off x="13855890"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32" name="Freeform: Shape 423">
                  <a:extLst>
                    <a:ext uri="{FF2B5EF4-FFF2-40B4-BE49-F238E27FC236}">
                      <a16:creationId xmlns:a16="http://schemas.microsoft.com/office/drawing/2014/main" id="{1DF81EFC-2458-4147-BE64-26694EACEBDC}"/>
                    </a:ext>
                  </a:extLst>
                </p:cNvPr>
                <p:cNvSpPr/>
                <p:nvPr/>
              </p:nvSpPr>
              <p:spPr>
                <a:xfrm>
                  <a:off x="14175834"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33" name="Freeform: Shape 424">
                  <a:extLst>
                    <a:ext uri="{FF2B5EF4-FFF2-40B4-BE49-F238E27FC236}">
                      <a16:creationId xmlns:a16="http://schemas.microsoft.com/office/drawing/2014/main" id="{BBC5D331-EC9D-E643-A95E-77B82A17ABB2}"/>
                    </a:ext>
                  </a:extLst>
                </p:cNvPr>
                <p:cNvSpPr/>
                <p:nvPr/>
              </p:nvSpPr>
              <p:spPr>
                <a:xfrm>
                  <a:off x="14495874"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34" name="Freeform: Shape 425">
                  <a:extLst>
                    <a:ext uri="{FF2B5EF4-FFF2-40B4-BE49-F238E27FC236}">
                      <a16:creationId xmlns:a16="http://schemas.microsoft.com/office/drawing/2014/main" id="{8AC53639-EE65-A14C-A250-B8D9597ADABF}"/>
                    </a:ext>
                  </a:extLst>
                </p:cNvPr>
                <p:cNvSpPr/>
                <p:nvPr/>
              </p:nvSpPr>
              <p:spPr>
                <a:xfrm>
                  <a:off x="14815914" y="2631280"/>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grpSp>
          <p:grpSp>
            <p:nvGrpSpPr>
              <p:cNvPr id="179" name="Graphic 4323">
                <a:extLst>
                  <a:ext uri="{FF2B5EF4-FFF2-40B4-BE49-F238E27FC236}">
                    <a16:creationId xmlns:a16="http://schemas.microsoft.com/office/drawing/2014/main" id="{2D2E67D3-358E-F245-BA5D-F4732CD8D8D9}"/>
                  </a:ext>
                </a:extLst>
              </p:cNvPr>
              <p:cNvGrpSpPr/>
              <p:nvPr/>
            </p:nvGrpSpPr>
            <p:grpSpPr>
              <a:xfrm>
                <a:off x="7774368" y="2631280"/>
                <a:ext cx="3372516" cy="3047618"/>
                <a:chOff x="7774368" y="2631280"/>
                <a:chExt cx="3372516" cy="3047618"/>
              </a:xfrm>
              <a:grpFill/>
            </p:grpSpPr>
            <p:sp>
              <p:nvSpPr>
                <p:cNvPr id="180" name="Freeform: Shape 171">
                  <a:extLst>
                    <a:ext uri="{FF2B5EF4-FFF2-40B4-BE49-F238E27FC236}">
                      <a16:creationId xmlns:a16="http://schemas.microsoft.com/office/drawing/2014/main" id="{69F2AB65-4832-7144-8215-C57B0BD27A05}"/>
                    </a:ext>
                  </a:extLst>
                </p:cNvPr>
                <p:cNvSpPr/>
                <p:nvPr/>
              </p:nvSpPr>
              <p:spPr>
                <a:xfrm>
                  <a:off x="10974291"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1" name="Freeform: Shape 172">
                  <a:extLst>
                    <a:ext uri="{FF2B5EF4-FFF2-40B4-BE49-F238E27FC236}">
                      <a16:creationId xmlns:a16="http://schemas.microsoft.com/office/drawing/2014/main" id="{4D3148AE-958C-AD48-8223-CEB0B11ABA39}"/>
                    </a:ext>
                  </a:extLst>
                </p:cNvPr>
                <p:cNvSpPr/>
                <p:nvPr/>
              </p:nvSpPr>
              <p:spPr>
                <a:xfrm>
                  <a:off x="10654346"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82" name="Freeform: Shape 173">
                  <a:extLst>
                    <a:ext uri="{FF2B5EF4-FFF2-40B4-BE49-F238E27FC236}">
                      <a16:creationId xmlns:a16="http://schemas.microsoft.com/office/drawing/2014/main" id="{2F1878CE-3AB1-2A49-9829-0717E62A0EE9}"/>
                    </a:ext>
                  </a:extLst>
                </p:cNvPr>
                <p:cNvSpPr/>
                <p:nvPr/>
              </p:nvSpPr>
              <p:spPr>
                <a:xfrm>
                  <a:off x="10974291"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83" name="Freeform: Shape 174">
                  <a:extLst>
                    <a:ext uri="{FF2B5EF4-FFF2-40B4-BE49-F238E27FC236}">
                      <a16:creationId xmlns:a16="http://schemas.microsoft.com/office/drawing/2014/main" id="{889690F3-34C8-A149-AA36-47FEEAFAA3EB}"/>
                    </a:ext>
                  </a:extLst>
                </p:cNvPr>
                <p:cNvSpPr/>
                <p:nvPr/>
              </p:nvSpPr>
              <p:spPr>
                <a:xfrm>
                  <a:off x="10334306" y="4974145"/>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4" name="Freeform: Shape 175">
                  <a:extLst>
                    <a:ext uri="{FF2B5EF4-FFF2-40B4-BE49-F238E27FC236}">
                      <a16:creationId xmlns:a16="http://schemas.microsoft.com/office/drawing/2014/main" id="{B1F7D536-66B6-704D-B1B0-1AE12BBC2BCE}"/>
                    </a:ext>
                  </a:extLst>
                </p:cNvPr>
                <p:cNvSpPr/>
                <p:nvPr/>
              </p:nvSpPr>
              <p:spPr>
                <a:xfrm>
                  <a:off x="10654346"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5" name="Freeform: Shape 176">
                  <a:extLst>
                    <a:ext uri="{FF2B5EF4-FFF2-40B4-BE49-F238E27FC236}">
                      <a16:creationId xmlns:a16="http://schemas.microsoft.com/office/drawing/2014/main" id="{A7A5773D-79C9-CA4F-81C7-25C8FB0CA04C}"/>
                    </a:ext>
                  </a:extLst>
                </p:cNvPr>
                <p:cNvSpPr/>
                <p:nvPr/>
              </p:nvSpPr>
              <p:spPr>
                <a:xfrm>
                  <a:off x="10974291"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6" name="Freeform: Shape 177">
                  <a:extLst>
                    <a:ext uri="{FF2B5EF4-FFF2-40B4-BE49-F238E27FC236}">
                      <a16:creationId xmlns:a16="http://schemas.microsoft.com/office/drawing/2014/main" id="{F19726FF-2468-EA4A-8E72-F83152E6B86D}"/>
                    </a:ext>
                  </a:extLst>
                </p:cNvPr>
                <p:cNvSpPr/>
                <p:nvPr/>
              </p:nvSpPr>
              <p:spPr>
                <a:xfrm>
                  <a:off x="10014362" y="4681251"/>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187" name="Freeform: Shape 178">
                  <a:extLst>
                    <a:ext uri="{FF2B5EF4-FFF2-40B4-BE49-F238E27FC236}">
                      <a16:creationId xmlns:a16="http://schemas.microsoft.com/office/drawing/2014/main" id="{30E1C530-2B85-AC44-8112-1F227E5C7D1A}"/>
                    </a:ext>
                  </a:extLst>
                </p:cNvPr>
                <p:cNvSpPr/>
                <p:nvPr/>
              </p:nvSpPr>
              <p:spPr>
                <a:xfrm>
                  <a:off x="10334306" y="4681251"/>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8" name="Freeform: Shape 179">
                  <a:extLst>
                    <a:ext uri="{FF2B5EF4-FFF2-40B4-BE49-F238E27FC236}">
                      <a16:creationId xmlns:a16="http://schemas.microsoft.com/office/drawing/2014/main" id="{9EAE34D8-B8EB-A24E-B77C-597F5D6A497C}"/>
                    </a:ext>
                  </a:extLst>
                </p:cNvPr>
                <p:cNvSpPr/>
                <p:nvPr/>
              </p:nvSpPr>
              <p:spPr>
                <a:xfrm>
                  <a:off x="10654346"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9" name="Freeform: Shape 180">
                  <a:extLst>
                    <a:ext uri="{FF2B5EF4-FFF2-40B4-BE49-F238E27FC236}">
                      <a16:creationId xmlns:a16="http://schemas.microsoft.com/office/drawing/2014/main" id="{574F743E-88B7-554B-A399-B251EECC1A9D}"/>
                    </a:ext>
                  </a:extLst>
                </p:cNvPr>
                <p:cNvSpPr/>
                <p:nvPr/>
              </p:nvSpPr>
              <p:spPr>
                <a:xfrm>
                  <a:off x="10974291"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90" name="Freeform: Shape 181">
                  <a:extLst>
                    <a:ext uri="{FF2B5EF4-FFF2-40B4-BE49-F238E27FC236}">
                      <a16:creationId xmlns:a16="http://schemas.microsoft.com/office/drawing/2014/main" id="{3607E20C-2BCC-404D-A480-36A22213208D}"/>
                    </a:ext>
                  </a:extLst>
                </p:cNvPr>
                <p:cNvSpPr/>
                <p:nvPr/>
              </p:nvSpPr>
              <p:spPr>
                <a:xfrm>
                  <a:off x="9694322" y="4388357"/>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1" name="Freeform: Shape 182">
                  <a:extLst>
                    <a:ext uri="{FF2B5EF4-FFF2-40B4-BE49-F238E27FC236}">
                      <a16:creationId xmlns:a16="http://schemas.microsoft.com/office/drawing/2014/main" id="{34F6BA11-5305-7D4E-BCBC-6AEF6FE78DCE}"/>
                    </a:ext>
                  </a:extLst>
                </p:cNvPr>
                <p:cNvSpPr/>
                <p:nvPr/>
              </p:nvSpPr>
              <p:spPr>
                <a:xfrm>
                  <a:off x="10014362" y="4388357"/>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192" name="Freeform: Shape 183">
                  <a:extLst>
                    <a:ext uri="{FF2B5EF4-FFF2-40B4-BE49-F238E27FC236}">
                      <a16:creationId xmlns:a16="http://schemas.microsoft.com/office/drawing/2014/main" id="{5728A738-F549-434B-8EA3-9EE399E5C822}"/>
                    </a:ext>
                  </a:extLst>
                </p:cNvPr>
                <p:cNvSpPr/>
                <p:nvPr/>
              </p:nvSpPr>
              <p:spPr>
                <a:xfrm>
                  <a:off x="10334306" y="4388357"/>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3" name="Freeform: Shape 184">
                  <a:extLst>
                    <a:ext uri="{FF2B5EF4-FFF2-40B4-BE49-F238E27FC236}">
                      <a16:creationId xmlns:a16="http://schemas.microsoft.com/office/drawing/2014/main" id="{EF3547AE-A485-864C-A4E3-07BA3FC22759}"/>
                    </a:ext>
                  </a:extLst>
                </p:cNvPr>
                <p:cNvSpPr/>
                <p:nvPr/>
              </p:nvSpPr>
              <p:spPr>
                <a:xfrm>
                  <a:off x="10654346"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4" name="Freeform: Shape 185">
                  <a:extLst>
                    <a:ext uri="{FF2B5EF4-FFF2-40B4-BE49-F238E27FC236}">
                      <a16:creationId xmlns:a16="http://schemas.microsoft.com/office/drawing/2014/main" id="{2C8787FC-2F9D-0C4E-AF60-710B3274A140}"/>
                    </a:ext>
                  </a:extLst>
                </p:cNvPr>
                <p:cNvSpPr/>
                <p:nvPr/>
              </p:nvSpPr>
              <p:spPr>
                <a:xfrm>
                  <a:off x="10974291"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5" name="Freeform: Shape 186">
                  <a:extLst>
                    <a:ext uri="{FF2B5EF4-FFF2-40B4-BE49-F238E27FC236}">
                      <a16:creationId xmlns:a16="http://schemas.microsoft.com/office/drawing/2014/main" id="{0E32460C-3BA4-CE4C-8954-A9997359E539}"/>
                    </a:ext>
                  </a:extLst>
                </p:cNvPr>
                <p:cNvSpPr/>
                <p:nvPr/>
              </p:nvSpPr>
              <p:spPr>
                <a:xfrm>
                  <a:off x="9374282"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96" name="Freeform: Shape 187">
                  <a:extLst>
                    <a:ext uri="{FF2B5EF4-FFF2-40B4-BE49-F238E27FC236}">
                      <a16:creationId xmlns:a16="http://schemas.microsoft.com/office/drawing/2014/main" id="{24033B38-2E6E-AC42-BB04-7CB517CB9252}"/>
                    </a:ext>
                  </a:extLst>
                </p:cNvPr>
                <p:cNvSpPr/>
                <p:nvPr/>
              </p:nvSpPr>
              <p:spPr>
                <a:xfrm>
                  <a:off x="9694322" y="4095558"/>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97" name="Freeform: Shape 188">
                  <a:extLst>
                    <a:ext uri="{FF2B5EF4-FFF2-40B4-BE49-F238E27FC236}">
                      <a16:creationId xmlns:a16="http://schemas.microsoft.com/office/drawing/2014/main" id="{0279D6FA-063D-3D4F-85F0-BFE1DFEF5397}"/>
                    </a:ext>
                  </a:extLst>
                </p:cNvPr>
                <p:cNvSpPr/>
                <p:nvPr/>
              </p:nvSpPr>
              <p:spPr>
                <a:xfrm>
                  <a:off x="10014362" y="4095558"/>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198" name="Freeform: Shape 189">
                  <a:extLst>
                    <a:ext uri="{FF2B5EF4-FFF2-40B4-BE49-F238E27FC236}">
                      <a16:creationId xmlns:a16="http://schemas.microsoft.com/office/drawing/2014/main" id="{7035F099-50D4-2B4E-8C47-4F958629BF02}"/>
                    </a:ext>
                  </a:extLst>
                </p:cNvPr>
                <p:cNvSpPr/>
                <p:nvPr/>
              </p:nvSpPr>
              <p:spPr>
                <a:xfrm>
                  <a:off x="10334306" y="4095558"/>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99" name="Freeform: Shape 190">
                  <a:extLst>
                    <a:ext uri="{FF2B5EF4-FFF2-40B4-BE49-F238E27FC236}">
                      <a16:creationId xmlns:a16="http://schemas.microsoft.com/office/drawing/2014/main" id="{79BEF89B-153A-ED4B-8D62-B4949F0F55C5}"/>
                    </a:ext>
                  </a:extLst>
                </p:cNvPr>
                <p:cNvSpPr/>
                <p:nvPr/>
              </p:nvSpPr>
              <p:spPr>
                <a:xfrm>
                  <a:off x="10654346"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00" name="Freeform: Shape 191">
                  <a:extLst>
                    <a:ext uri="{FF2B5EF4-FFF2-40B4-BE49-F238E27FC236}">
                      <a16:creationId xmlns:a16="http://schemas.microsoft.com/office/drawing/2014/main" id="{10F8F4BB-8509-6C4D-9BFC-4F2B51B60003}"/>
                    </a:ext>
                  </a:extLst>
                </p:cNvPr>
                <p:cNvSpPr/>
                <p:nvPr/>
              </p:nvSpPr>
              <p:spPr>
                <a:xfrm>
                  <a:off x="10974291"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01" name="Freeform: Shape 192">
                  <a:extLst>
                    <a:ext uri="{FF2B5EF4-FFF2-40B4-BE49-F238E27FC236}">
                      <a16:creationId xmlns:a16="http://schemas.microsoft.com/office/drawing/2014/main" id="{CB2FEA16-6FB1-A148-BB2F-207EBB2B5680}"/>
                    </a:ext>
                  </a:extLst>
                </p:cNvPr>
                <p:cNvSpPr/>
                <p:nvPr/>
              </p:nvSpPr>
              <p:spPr>
                <a:xfrm>
                  <a:off x="9054337"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2" name="Freeform: Shape 193">
                  <a:extLst>
                    <a:ext uri="{FF2B5EF4-FFF2-40B4-BE49-F238E27FC236}">
                      <a16:creationId xmlns:a16="http://schemas.microsoft.com/office/drawing/2014/main" id="{B67AB10B-54A2-4F4B-B28D-FC33F9783596}"/>
                    </a:ext>
                  </a:extLst>
                </p:cNvPr>
                <p:cNvSpPr/>
                <p:nvPr/>
              </p:nvSpPr>
              <p:spPr>
                <a:xfrm>
                  <a:off x="9374282"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03" name="Freeform: Shape 194">
                  <a:extLst>
                    <a:ext uri="{FF2B5EF4-FFF2-40B4-BE49-F238E27FC236}">
                      <a16:creationId xmlns:a16="http://schemas.microsoft.com/office/drawing/2014/main" id="{74B0974F-4630-BB4D-BD45-D0CC5767D22B}"/>
                    </a:ext>
                  </a:extLst>
                </p:cNvPr>
                <p:cNvSpPr/>
                <p:nvPr/>
              </p:nvSpPr>
              <p:spPr>
                <a:xfrm>
                  <a:off x="9694322" y="3802665"/>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4" name="Freeform: Shape 195">
                  <a:extLst>
                    <a:ext uri="{FF2B5EF4-FFF2-40B4-BE49-F238E27FC236}">
                      <a16:creationId xmlns:a16="http://schemas.microsoft.com/office/drawing/2014/main" id="{F852FCDC-2F45-6645-A8CA-99787A2DDD6A}"/>
                    </a:ext>
                  </a:extLst>
                </p:cNvPr>
                <p:cNvSpPr/>
                <p:nvPr/>
              </p:nvSpPr>
              <p:spPr>
                <a:xfrm>
                  <a:off x="10014362" y="3802665"/>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205" name="Freeform: Shape 196">
                  <a:extLst>
                    <a:ext uri="{FF2B5EF4-FFF2-40B4-BE49-F238E27FC236}">
                      <a16:creationId xmlns:a16="http://schemas.microsoft.com/office/drawing/2014/main" id="{A85C5CBC-7046-B34E-AD54-72939D952D8E}"/>
                    </a:ext>
                  </a:extLst>
                </p:cNvPr>
                <p:cNvSpPr/>
                <p:nvPr/>
              </p:nvSpPr>
              <p:spPr>
                <a:xfrm>
                  <a:off x="10334306" y="3802665"/>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6" name="Freeform: Shape 197">
                  <a:extLst>
                    <a:ext uri="{FF2B5EF4-FFF2-40B4-BE49-F238E27FC236}">
                      <a16:creationId xmlns:a16="http://schemas.microsoft.com/office/drawing/2014/main" id="{E2DA519B-7568-5B4C-84ED-E10965294B77}"/>
                    </a:ext>
                  </a:extLst>
                </p:cNvPr>
                <p:cNvSpPr/>
                <p:nvPr/>
              </p:nvSpPr>
              <p:spPr>
                <a:xfrm>
                  <a:off x="10654346"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7" name="Freeform: Shape 198">
                  <a:extLst>
                    <a:ext uri="{FF2B5EF4-FFF2-40B4-BE49-F238E27FC236}">
                      <a16:creationId xmlns:a16="http://schemas.microsoft.com/office/drawing/2014/main" id="{059DD0ED-F8A7-2441-BDE0-EB5E740C57F9}"/>
                    </a:ext>
                  </a:extLst>
                </p:cNvPr>
                <p:cNvSpPr/>
                <p:nvPr/>
              </p:nvSpPr>
              <p:spPr>
                <a:xfrm>
                  <a:off x="10974291"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8" name="Freeform: Shape 199">
                  <a:extLst>
                    <a:ext uri="{FF2B5EF4-FFF2-40B4-BE49-F238E27FC236}">
                      <a16:creationId xmlns:a16="http://schemas.microsoft.com/office/drawing/2014/main" id="{35ABEBAF-B159-8A47-890A-A3BB7526136B}"/>
                    </a:ext>
                  </a:extLst>
                </p:cNvPr>
                <p:cNvSpPr/>
                <p:nvPr/>
              </p:nvSpPr>
              <p:spPr>
                <a:xfrm>
                  <a:off x="8734297"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09" name="Freeform: Shape 200">
                  <a:extLst>
                    <a:ext uri="{FF2B5EF4-FFF2-40B4-BE49-F238E27FC236}">
                      <a16:creationId xmlns:a16="http://schemas.microsoft.com/office/drawing/2014/main" id="{87A3F92B-1EE9-2841-A86E-DF8119FBE8BC}"/>
                    </a:ext>
                  </a:extLst>
                </p:cNvPr>
                <p:cNvSpPr/>
                <p:nvPr/>
              </p:nvSpPr>
              <p:spPr>
                <a:xfrm>
                  <a:off x="9054337"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0" name="Freeform: Shape 201">
                  <a:extLst>
                    <a:ext uri="{FF2B5EF4-FFF2-40B4-BE49-F238E27FC236}">
                      <a16:creationId xmlns:a16="http://schemas.microsoft.com/office/drawing/2014/main" id="{0D63814C-5FE7-7E4A-932D-47D8A0A11732}"/>
                    </a:ext>
                  </a:extLst>
                </p:cNvPr>
                <p:cNvSpPr/>
                <p:nvPr/>
              </p:nvSpPr>
              <p:spPr>
                <a:xfrm>
                  <a:off x="9374282"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11" name="Freeform: Shape 202">
                  <a:extLst>
                    <a:ext uri="{FF2B5EF4-FFF2-40B4-BE49-F238E27FC236}">
                      <a16:creationId xmlns:a16="http://schemas.microsoft.com/office/drawing/2014/main" id="{CA08BFE2-5437-9B46-BC95-4AB5C15D4EBA}"/>
                    </a:ext>
                  </a:extLst>
                </p:cNvPr>
                <p:cNvSpPr/>
                <p:nvPr/>
              </p:nvSpPr>
              <p:spPr>
                <a:xfrm>
                  <a:off x="9694322" y="3509866"/>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2" name="Freeform: Shape 203">
                  <a:extLst>
                    <a:ext uri="{FF2B5EF4-FFF2-40B4-BE49-F238E27FC236}">
                      <a16:creationId xmlns:a16="http://schemas.microsoft.com/office/drawing/2014/main" id="{B725A4C9-D105-DB40-A4D9-5E3D28131E0C}"/>
                    </a:ext>
                  </a:extLst>
                </p:cNvPr>
                <p:cNvSpPr/>
                <p:nvPr/>
              </p:nvSpPr>
              <p:spPr>
                <a:xfrm>
                  <a:off x="10014362" y="3509866"/>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13" name="Freeform: Shape 204">
                  <a:extLst>
                    <a:ext uri="{FF2B5EF4-FFF2-40B4-BE49-F238E27FC236}">
                      <a16:creationId xmlns:a16="http://schemas.microsoft.com/office/drawing/2014/main" id="{16F24825-6429-BE4E-9A2A-CA6DA95AAA1F}"/>
                    </a:ext>
                  </a:extLst>
                </p:cNvPr>
                <p:cNvSpPr/>
                <p:nvPr/>
              </p:nvSpPr>
              <p:spPr>
                <a:xfrm>
                  <a:off x="10334306" y="3509866"/>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4" name="Freeform: Shape 205">
                  <a:extLst>
                    <a:ext uri="{FF2B5EF4-FFF2-40B4-BE49-F238E27FC236}">
                      <a16:creationId xmlns:a16="http://schemas.microsoft.com/office/drawing/2014/main" id="{95D060DC-176C-754A-B763-C284D71E0AAE}"/>
                    </a:ext>
                  </a:extLst>
                </p:cNvPr>
                <p:cNvSpPr/>
                <p:nvPr/>
              </p:nvSpPr>
              <p:spPr>
                <a:xfrm>
                  <a:off x="10654346"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5" name="Freeform: Shape 206">
                  <a:extLst>
                    <a:ext uri="{FF2B5EF4-FFF2-40B4-BE49-F238E27FC236}">
                      <a16:creationId xmlns:a16="http://schemas.microsoft.com/office/drawing/2014/main" id="{22E316CD-F719-2442-9DE2-95C1933222AC}"/>
                    </a:ext>
                  </a:extLst>
                </p:cNvPr>
                <p:cNvSpPr/>
                <p:nvPr/>
              </p:nvSpPr>
              <p:spPr>
                <a:xfrm>
                  <a:off x="10974291"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6" name="Freeform: Shape 207">
                  <a:extLst>
                    <a:ext uri="{FF2B5EF4-FFF2-40B4-BE49-F238E27FC236}">
                      <a16:creationId xmlns:a16="http://schemas.microsoft.com/office/drawing/2014/main" id="{8533949A-872A-0042-9BDA-1E4F3655F0DA}"/>
                    </a:ext>
                  </a:extLst>
                </p:cNvPr>
                <p:cNvSpPr/>
                <p:nvPr/>
              </p:nvSpPr>
              <p:spPr>
                <a:xfrm>
                  <a:off x="8414352"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7" name="Freeform: Shape 208">
                  <a:extLst>
                    <a:ext uri="{FF2B5EF4-FFF2-40B4-BE49-F238E27FC236}">
                      <a16:creationId xmlns:a16="http://schemas.microsoft.com/office/drawing/2014/main" id="{93008758-068E-A848-BA54-9FA677D9D4F2}"/>
                    </a:ext>
                  </a:extLst>
                </p:cNvPr>
                <p:cNvSpPr/>
                <p:nvPr/>
              </p:nvSpPr>
              <p:spPr>
                <a:xfrm>
                  <a:off x="8734297"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18" name="Freeform: Shape 209">
                  <a:extLst>
                    <a:ext uri="{FF2B5EF4-FFF2-40B4-BE49-F238E27FC236}">
                      <a16:creationId xmlns:a16="http://schemas.microsoft.com/office/drawing/2014/main" id="{2C68BE42-0D38-3046-B119-67531A96F695}"/>
                    </a:ext>
                  </a:extLst>
                </p:cNvPr>
                <p:cNvSpPr/>
                <p:nvPr/>
              </p:nvSpPr>
              <p:spPr>
                <a:xfrm>
                  <a:off x="9054337"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9" name="Freeform: Shape 210">
                  <a:extLst>
                    <a:ext uri="{FF2B5EF4-FFF2-40B4-BE49-F238E27FC236}">
                      <a16:creationId xmlns:a16="http://schemas.microsoft.com/office/drawing/2014/main" id="{D917E3DA-FD38-BE41-9A12-0A96B503F0C5}"/>
                    </a:ext>
                  </a:extLst>
                </p:cNvPr>
                <p:cNvSpPr/>
                <p:nvPr/>
              </p:nvSpPr>
              <p:spPr>
                <a:xfrm>
                  <a:off x="9374282"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20" name="Freeform: Shape 211">
                  <a:extLst>
                    <a:ext uri="{FF2B5EF4-FFF2-40B4-BE49-F238E27FC236}">
                      <a16:creationId xmlns:a16="http://schemas.microsoft.com/office/drawing/2014/main" id="{BE0F7EE3-256F-7043-B3AF-3E8B673E5232}"/>
                    </a:ext>
                  </a:extLst>
                </p:cNvPr>
                <p:cNvSpPr/>
                <p:nvPr/>
              </p:nvSpPr>
              <p:spPr>
                <a:xfrm>
                  <a:off x="9694322" y="3216972"/>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1" name="Freeform: Shape 212">
                  <a:extLst>
                    <a:ext uri="{FF2B5EF4-FFF2-40B4-BE49-F238E27FC236}">
                      <a16:creationId xmlns:a16="http://schemas.microsoft.com/office/drawing/2014/main" id="{F91C2606-BCC5-C946-8262-6218E79840DD}"/>
                    </a:ext>
                  </a:extLst>
                </p:cNvPr>
                <p:cNvSpPr/>
                <p:nvPr/>
              </p:nvSpPr>
              <p:spPr>
                <a:xfrm>
                  <a:off x="10014362" y="3216972"/>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22" name="Freeform: Shape 213">
                  <a:extLst>
                    <a:ext uri="{FF2B5EF4-FFF2-40B4-BE49-F238E27FC236}">
                      <a16:creationId xmlns:a16="http://schemas.microsoft.com/office/drawing/2014/main" id="{A7FB3ED8-6360-534A-A7ED-AE6E567254BA}"/>
                    </a:ext>
                  </a:extLst>
                </p:cNvPr>
                <p:cNvSpPr/>
                <p:nvPr/>
              </p:nvSpPr>
              <p:spPr>
                <a:xfrm>
                  <a:off x="10334306" y="3216972"/>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3" name="Freeform: Shape 214">
                  <a:extLst>
                    <a:ext uri="{FF2B5EF4-FFF2-40B4-BE49-F238E27FC236}">
                      <a16:creationId xmlns:a16="http://schemas.microsoft.com/office/drawing/2014/main" id="{1AB3A04C-2C61-7D4F-8ED1-C7FF76328ABC}"/>
                    </a:ext>
                  </a:extLst>
                </p:cNvPr>
                <p:cNvSpPr/>
                <p:nvPr/>
              </p:nvSpPr>
              <p:spPr>
                <a:xfrm>
                  <a:off x="10654346"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4" name="Freeform: Shape 215">
                  <a:extLst>
                    <a:ext uri="{FF2B5EF4-FFF2-40B4-BE49-F238E27FC236}">
                      <a16:creationId xmlns:a16="http://schemas.microsoft.com/office/drawing/2014/main" id="{36087F14-67E6-864F-9EA1-A5F14F1BC0C0}"/>
                    </a:ext>
                  </a:extLst>
                </p:cNvPr>
                <p:cNvSpPr/>
                <p:nvPr/>
              </p:nvSpPr>
              <p:spPr>
                <a:xfrm>
                  <a:off x="10974291"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5" name="Freeform: Shape 216">
                  <a:extLst>
                    <a:ext uri="{FF2B5EF4-FFF2-40B4-BE49-F238E27FC236}">
                      <a16:creationId xmlns:a16="http://schemas.microsoft.com/office/drawing/2014/main" id="{C7175C37-D289-CE45-9C79-587EB1454FDB}"/>
                    </a:ext>
                  </a:extLst>
                </p:cNvPr>
                <p:cNvSpPr/>
                <p:nvPr/>
              </p:nvSpPr>
              <p:spPr>
                <a:xfrm>
                  <a:off x="8094312" y="2924079"/>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26" name="Freeform: Shape 217">
                  <a:extLst>
                    <a:ext uri="{FF2B5EF4-FFF2-40B4-BE49-F238E27FC236}">
                      <a16:creationId xmlns:a16="http://schemas.microsoft.com/office/drawing/2014/main" id="{1AD00633-BBCD-D840-99E2-C21D814402A2}"/>
                    </a:ext>
                  </a:extLst>
                </p:cNvPr>
                <p:cNvSpPr/>
                <p:nvPr/>
              </p:nvSpPr>
              <p:spPr>
                <a:xfrm>
                  <a:off x="8414352"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27" name="Freeform: Shape 218">
                  <a:extLst>
                    <a:ext uri="{FF2B5EF4-FFF2-40B4-BE49-F238E27FC236}">
                      <a16:creationId xmlns:a16="http://schemas.microsoft.com/office/drawing/2014/main" id="{DE33A566-6127-3D47-B92E-8D520B0B4469}"/>
                    </a:ext>
                  </a:extLst>
                </p:cNvPr>
                <p:cNvSpPr/>
                <p:nvPr/>
              </p:nvSpPr>
              <p:spPr>
                <a:xfrm>
                  <a:off x="8734297"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28" name="Freeform: Shape 219">
                  <a:extLst>
                    <a:ext uri="{FF2B5EF4-FFF2-40B4-BE49-F238E27FC236}">
                      <a16:creationId xmlns:a16="http://schemas.microsoft.com/office/drawing/2014/main" id="{DB4BF06E-1005-4E44-B840-89F9529F6AB3}"/>
                    </a:ext>
                  </a:extLst>
                </p:cNvPr>
                <p:cNvSpPr/>
                <p:nvPr/>
              </p:nvSpPr>
              <p:spPr>
                <a:xfrm>
                  <a:off x="9054337"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29" name="Freeform: Shape 220">
                  <a:extLst>
                    <a:ext uri="{FF2B5EF4-FFF2-40B4-BE49-F238E27FC236}">
                      <a16:creationId xmlns:a16="http://schemas.microsoft.com/office/drawing/2014/main" id="{924F240F-E57D-554E-AF73-709C7E9BC291}"/>
                    </a:ext>
                  </a:extLst>
                </p:cNvPr>
                <p:cNvSpPr/>
                <p:nvPr/>
              </p:nvSpPr>
              <p:spPr>
                <a:xfrm>
                  <a:off x="9374282"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30" name="Freeform: Shape 221">
                  <a:extLst>
                    <a:ext uri="{FF2B5EF4-FFF2-40B4-BE49-F238E27FC236}">
                      <a16:creationId xmlns:a16="http://schemas.microsoft.com/office/drawing/2014/main" id="{EA895AF1-A11E-E24D-8D4D-AF6B10E9BA47}"/>
                    </a:ext>
                  </a:extLst>
                </p:cNvPr>
                <p:cNvSpPr/>
                <p:nvPr/>
              </p:nvSpPr>
              <p:spPr>
                <a:xfrm>
                  <a:off x="9694322" y="2924079"/>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1" name="Freeform: Shape 222">
                  <a:extLst>
                    <a:ext uri="{FF2B5EF4-FFF2-40B4-BE49-F238E27FC236}">
                      <a16:creationId xmlns:a16="http://schemas.microsoft.com/office/drawing/2014/main" id="{92EDDE49-9111-214D-A637-7771E5B1CD65}"/>
                    </a:ext>
                  </a:extLst>
                </p:cNvPr>
                <p:cNvSpPr/>
                <p:nvPr/>
              </p:nvSpPr>
              <p:spPr>
                <a:xfrm>
                  <a:off x="10014362" y="2924079"/>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232" name="Freeform: Shape 223">
                  <a:extLst>
                    <a:ext uri="{FF2B5EF4-FFF2-40B4-BE49-F238E27FC236}">
                      <a16:creationId xmlns:a16="http://schemas.microsoft.com/office/drawing/2014/main" id="{2C032EA0-E00D-2846-8C10-1E4B513F0DDD}"/>
                    </a:ext>
                  </a:extLst>
                </p:cNvPr>
                <p:cNvSpPr/>
                <p:nvPr/>
              </p:nvSpPr>
              <p:spPr>
                <a:xfrm>
                  <a:off x="10334306" y="2924079"/>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3" name="Freeform: Shape 224">
                  <a:extLst>
                    <a:ext uri="{FF2B5EF4-FFF2-40B4-BE49-F238E27FC236}">
                      <a16:creationId xmlns:a16="http://schemas.microsoft.com/office/drawing/2014/main" id="{F6DCBF18-BA87-8941-ABE8-67ED5D6701BA}"/>
                    </a:ext>
                  </a:extLst>
                </p:cNvPr>
                <p:cNvSpPr/>
                <p:nvPr/>
              </p:nvSpPr>
              <p:spPr>
                <a:xfrm>
                  <a:off x="10654346"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4" name="Freeform: Shape 225">
                  <a:extLst>
                    <a:ext uri="{FF2B5EF4-FFF2-40B4-BE49-F238E27FC236}">
                      <a16:creationId xmlns:a16="http://schemas.microsoft.com/office/drawing/2014/main" id="{2FB74657-D53B-CD4B-8951-AEC8370D07B8}"/>
                    </a:ext>
                  </a:extLst>
                </p:cNvPr>
                <p:cNvSpPr/>
                <p:nvPr/>
              </p:nvSpPr>
              <p:spPr>
                <a:xfrm>
                  <a:off x="10974291"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5" name="Freeform: Shape 226">
                  <a:extLst>
                    <a:ext uri="{FF2B5EF4-FFF2-40B4-BE49-F238E27FC236}">
                      <a16:creationId xmlns:a16="http://schemas.microsoft.com/office/drawing/2014/main" id="{6CB1F51F-C017-C943-BE4A-8120BE82FA3D}"/>
                    </a:ext>
                  </a:extLst>
                </p:cNvPr>
                <p:cNvSpPr/>
                <p:nvPr/>
              </p:nvSpPr>
              <p:spPr>
                <a:xfrm>
                  <a:off x="7774368"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36" name="Freeform: Shape 227">
                  <a:extLst>
                    <a:ext uri="{FF2B5EF4-FFF2-40B4-BE49-F238E27FC236}">
                      <a16:creationId xmlns:a16="http://schemas.microsoft.com/office/drawing/2014/main" id="{00C2F446-780E-D84F-90EE-C3720F7E9D7C}"/>
                    </a:ext>
                  </a:extLst>
                </p:cNvPr>
                <p:cNvSpPr/>
                <p:nvPr/>
              </p:nvSpPr>
              <p:spPr>
                <a:xfrm>
                  <a:off x="8094312" y="2631280"/>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37" name="Freeform: Shape 228">
                  <a:extLst>
                    <a:ext uri="{FF2B5EF4-FFF2-40B4-BE49-F238E27FC236}">
                      <a16:creationId xmlns:a16="http://schemas.microsoft.com/office/drawing/2014/main" id="{CB1CFF94-FBAE-BA47-A224-50160F9ED047}"/>
                    </a:ext>
                  </a:extLst>
                </p:cNvPr>
                <p:cNvSpPr/>
                <p:nvPr/>
              </p:nvSpPr>
              <p:spPr>
                <a:xfrm>
                  <a:off x="8414352"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38" name="Freeform: Shape 229">
                  <a:extLst>
                    <a:ext uri="{FF2B5EF4-FFF2-40B4-BE49-F238E27FC236}">
                      <a16:creationId xmlns:a16="http://schemas.microsoft.com/office/drawing/2014/main" id="{C9A30E0F-73B5-FB47-AD49-D430149139E5}"/>
                    </a:ext>
                  </a:extLst>
                </p:cNvPr>
                <p:cNvSpPr/>
                <p:nvPr/>
              </p:nvSpPr>
              <p:spPr>
                <a:xfrm>
                  <a:off x="8734297"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39" name="Freeform: Shape 230">
                  <a:extLst>
                    <a:ext uri="{FF2B5EF4-FFF2-40B4-BE49-F238E27FC236}">
                      <a16:creationId xmlns:a16="http://schemas.microsoft.com/office/drawing/2014/main" id="{FCD16B2E-68E7-4C4E-A991-3F0707624884}"/>
                    </a:ext>
                  </a:extLst>
                </p:cNvPr>
                <p:cNvSpPr/>
                <p:nvPr/>
              </p:nvSpPr>
              <p:spPr>
                <a:xfrm>
                  <a:off x="9054337"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0" name="Freeform: Shape 231">
                  <a:extLst>
                    <a:ext uri="{FF2B5EF4-FFF2-40B4-BE49-F238E27FC236}">
                      <a16:creationId xmlns:a16="http://schemas.microsoft.com/office/drawing/2014/main" id="{34786340-7E62-3B4A-A76A-425AC51821EC}"/>
                    </a:ext>
                  </a:extLst>
                </p:cNvPr>
                <p:cNvSpPr/>
                <p:nvPr/>
              </p:nvSpPr>
              <p:spPr>
                <a:xfrm>
                  <a:off x="9374282"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41" name="Freeform: Shape 232">
                  <a:extLst>
                    <a:ext uri="{FF2B5EF4-FFF2-40B4-BE49-F238E27FC236}">
                      <a16:creationId xmlns:a16="http://schemas.microsoft.com/office/drawing/2014/main" id="{2EDA6507-A2FD-6B4B-AC6E-CE6209DA173C}"/>
                    </a:ext>
                  </a:extLst>
                </p:cNvPr>
                <p:cNvSpPr/>
                <p:nvPr/>
              </p:nvSpPr>
              <p:spPr>
                <a:xfrm>
                  <a:off x="9694322" y="2631280"/>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2" name="Freeform: Shape 233">
                  <a:extLst>
                    <a:ext uri="{FF2B5EF4-FFF2-40B4-BE49-F238E27FC236}">
                      <a16:creationId xmlns:a16="http://schemas.microsoft.com/office/drawing/2014/main" id="{DE2AE046-0583-A34C-9F53-7228D98DE1C3}"/>
                    </a:ext>
                  </a:extLst>
                </p:cNvPr>
                <p:cNvSpPr/>
                <p:nvPr/>
              </p:nvSpPr>
              <p:spPr>
                <a:xfrm>
                  <a:off x="10014362" y="2631280"/>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43" name="Freeform: Shape 234">
                  <a:extLst>
                    <a:ext uri="{FF2B5EF4-FFF2-40B4-BE49-F238E27FC236}">
                      <a16:creationId xmlns:a16="http://schemas.microsoft.com/office/drawing/2014/main" id="{F993CD56-99FC-1E42-9F7B-034D59626AE3}"/>
                    </a:ext>
                  </a:extLst>
                </p:cNvPr>
                <p:cNvSpPr/>
                <p:nvPr/>
              </p:nvSpPr>
              <p:spPr>
                <a:xfrm>
                  <a:off x="10334306" y="2631280"/>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4" name="Freeform: Shape 235">
                  <a:extLst>
                    <a:ext uri="{FF2B5EF4-FFF2-40B4-BE49-F238E27FC236}">
                      <a16:creationId xmlns:a16="http://schemas.microsoft.com/office/drawing/2014/main" id="{0EB8F38B-54C7-EB47-8DB0-A4530ECC94EA}"/>
                    </a:ext>
                  </a:extLst>
                </p:cNvPr>
                <p:cNvSpPr/>
                <p:nvPr/>
              </p:nvSpPr>
              <p:spPr>
                <a:xfrm>
                  <a:off x="10654346"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5" name="Freeform: Shape 236">
                  <a:extLst>
                    <a:ext uri="{FF2B5EF4-FFF2-40B4-BE49-F238E27FC236}">
                      <a16:creationId xmlns:a16="http://schemas.microsoft.com/office/drawing/2014/main" id="{D49F534B-B439-C543-832A-53ADEBA72FC5}"/>
                    </a:ext>
                  </a:extLst>
                </p:cNvPr>
                <p:cNvSpPr/>
                <p:nvPr/>
              </p:nvSpPr>
              <p:spPr>
                <a:xfrm>
                  <a:off x="10974291"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grpSp>
        </p:grpSp>
        <p:grpSp>
          <p:nvGrpSpPr>
            <p:cNvPr id="15" name="Graphic 4323">
              <a:extLst>
                <a:ext uri="{FF2B5EF4-FFF2-40B4-BE49-F238E27FC236}">
                  <a16:creationId xmlns:a16="http://schemas.microsoft.com/office/drawing/2014/main" id="{6F03F553-FE20-7742-B7E0-BEA15BBFCA9F}"/>
                </a:ext>
              </a:extLst>
            </p:cNvPr>
            <p:cNvGrpSpPr/>
            <p:nvPr/>
          </p:nvGrpSpPr>
          <p:grpSpPr>
            <a:xfrm>
              <a:off x="15125572" y="2631280"/>
              <a:ext cx="1772602" cy="8311133"/>
              <a:chOff x="15125572" y="2631280"/>
              <a:chExt cx="1772602" cy="8311133"/>
            </a:xfrm>
            <a:grpFill/>
          </p:grpSpPr>
          <p:grpSp>
            <p:nvGrpSpPr>
              <p:cNvPr id="16" name="Graphic 4323">
                <a:extLst>
                  <a:ext uri="{FF2B5EF4-FFF2-40B4-BE49-F238E27FC236}">
                    <a16:creationId xmlns:a16="http://schemas.microsoft.com/office/drawing/2014/main" id="{39375A79-CFA7-A14D-AE80-41BC26CE9A7F}"/>
                  </a:ext>
                </a:extLst>
              </p:cNvPr>
              <p:cNvGrpSpPr/>
              <p:nvPr/>
            </p:nvGrpSpPr>
            <p:grpSpPr>
              <a:xfrm>
                <a:off x="15125572" y="7601901"/>
                <a:ext cx="1772602" cy="3340512"/>
                <a:chOff x="15125572" y="7601901"/>
                <a:chExt cx="1772602" cy="3340512"/>
              </a:xfrm>
              <a:grpFill/>
            </p:grpSpPr>
            <p:sp>
              <p:nvSpPr>
                <p:cNvPr id="120" name="Freeform: Shape 111">
                  <a:extLst>
                    <a:ext uri="{FF2B5EF4-FFF2-40B4-BE49-F238E27FC236}">
                      <a16:creationId xmlns:a16="http://schemas.microsoft.com/office/drawing/2014/main" id="{5C03F85E-19ED-DA4C-BD22-ACD2FE320C73}"/>
                    </a:ext>
                  </a:extLst>
                </p:cNvPr>
                <p:cNvSpPr/>
                <p:nvPr/>
              </p:nvSpPr>
              <p:spPr>
                <a:xfrm>
                  <a:off x="16725486" y="1082335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21" name="Freeform: Shape 112">
                  <a:extLst>
                    <a:ext uri="{FF2B5EF4-FFF2-40B4-BE49-F238E27FC236}">
                      <a16:creationId xmlns:a16="http://schemas.microsoft.com/office/drawing/2014/main" id="{4F39ACE9-3B74-A24A-9839-7A043A1260F0}"/>
                    </a:ext>
                  </a:extLst>
                </p:cNvPr>
                <p:cNvSpPr/>
                <p:nvPr/>
              </p:nvSpPr>
              <p:spPr>
                <a:xfrm>
                  <a:off x="16405542" y="105304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22" name="Freeform: Shape 113">
                  <a:extLst>
                    <a:ext uri="{FF2B5EF4-FFF2-40B4-BE49-F238E27FC236}">
                      <a16:creationId xmlns:a16="http://schemas.microsoft.com/office/drawing/2014/main" id="{23274E6A-7FE7-964E-B4EB-F319E9FD5195}"/>
                    </a:ext>
                  </a:extLst>
                </p:cNvPr>
                <p:cNvSpPr/>
                <p:nvPr/>
              </p:nvSpPr>
              <p:spPr>
                <a:xfrm>
                  <a:off x="16725486" y="105304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23" name="Freeform: Shape 114">
                  <a:extLst>
                    <a:ext uri="{FF2B5EF4-FFF2-40B4-BE49-F238E27FC236}">
                      <a16:creationId xmlns:a16="http://schemas.microsoft.com/office/drawing/2014/main" id="{6ADECF9B-2705-9F42-8F91-F04897795EBA}"/>
                    </a:ext>
                  </a:extLst>
                </p:cNvPr>
                <p:cNvSpPr/>
                <p:nvPr/>
              </p:nvSpPr>
              <p:spPr>
                <a:xfrm>
                  <a:off x="16085501" y="10237564"/>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24" name="Freeform: Shape 115">
                  <a:extLst>
                    <a:ext uri="{FF2B5EF4-FFF2-40B4-BE49-F238E27FC236}">
                      <a16:creationId xmlns:a16="http://schemas.microsoft.com/office/drawing/2014/main" id="{56DC1DDD-FF8E-3D48-AE74-9D56A2466DA2}"/>
                    </a:ext>
                  </a:extLst>
                </p:cNvPr>
                <p:cNvSpPr/>
                <p:nvPr/>
              </p:nvSpPr>
              <p:spPr>
                <a:xfrm>
                  <a:off x="16405542" y="10237564"/>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25" name="Freeform: Shape 116">
                  <a:extLst>
                    <a:ext uri="{FF2B5EF4-FFF2-40B4-BE49-F238E27FC236}">
                      <a16:creationId xmlns:a16="http://schemas.microsoft.com/office/drawing/2014/main" id="{9467BCA8-5BC6-5F4F-BA71-D138DE6F99B9}"/>
                    </a:ext>
                  </a:extLst>
                </p:cNvPr>
                <p:cNvSpPr/>
                <p:nvPr/>
              </p:nvSpPr>
              <p:spPr>
                <a:xfrm>
                  <a:off x="16725486" y="10237564"/>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26" name="Freeform: Shape 117">
                  <a:extLst>
                    <a:ext uri="{FF2B5EF4-FFF2-40B4-BE49-F238E27FC236}">
                      <a16:creationId xmlns:a16="http://schemas.microsoft.com/office/drawing/2014/main" id="{4AFB8C9F-5009-144C-B607-62DB51FA35E7}"/>
                    </a:ext>
                  </a:extLst>
                </p:cNvPr>
                <p:cNvSpPr/>
                <p:nvPr/>
              </p:nvSpPr>
              <p:spPr>
                <a:xfrm>
                  <a:off x="15765557" y="99447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27" name="Freeform: Shape 118">
                  <a:extLst>
                    <a:ext uri="{FF2B5EF4-FFF2-40B4-BE49-F238E27FC236}">
                      <a16:creationId xmlns:a16="http://schemas.microsoft.com/office/drawing/2014/main" id="{7D07F318-BB46-2F4D-8BE5-9D6C0E736AC9}"/>
                    </a:ext>
                  </a:extLst>
                </p:cNvPr>
                <p:cNvSpPr/>
                <p:nvPr/>
              </p:nvSpPr>
              <p:spPr>
                <a:xfrm>
                  <a:off x="16085501" y="99447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28" name="Freeform: Shape 119">
                  <a:extLst>
                    <a:ext uri="{FF2B5EF4-FFF2-40B4-BE49-F238E27FC236}">
                      <a16:creationId xmlns:a16="http://schemas.microsoft.com/office/drawing/2014/main" id="{9A747FD0-E917-D049-AD0D-C6DE31B29D27}"/>
                    </a:ext>
                  </a:extLst>
                </p:cNvPr>
                <p:cNvSpPr/>
                <p:nvPr/>
              </p:nvSpPr>
              <p:spPr>
                <a:xfrm>
                  <a:off x="16405542" y="99447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29" name="Freeform: Shape 120">
                  <a:extLst>
                    <a:ext uri="{FF2B5EF4-FFF2-40B4-BE49-F238E27FC236}">
                      <a16:creationId xmlns:a16="http://schemas.microsoft.com/office/drawing/2014/main" id="{58CA0A8C-7D3C-6644-97CA-0D3231F19E67}"/>
                    </a:ext>
                  </a:extLst>
                </p:cNvPr>
                <p:cNvSpPr/>
                <p:nvPr/>
              </p:nvSpPr>
              <p:spPr>
                <a:xfrm>
                  <a:off x="16725486" y="99447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30" name="Freeform: Shape 121">
                  <a:extLst>
                    <a:ext uri="{FF2B5EF4-FFF2-40B4-BE49-F238E27FC236}">
                      <a16:creationId xmlns:a16="http://schemas.microsoft.com/office/drawing/2014/main" id="{66A0ECC2-25E0-AA42-A339-2B919A2DF1D3}"/>
                    </a:ext>
                  </a:extLst>
                </p:cNvPr>
                <p:cNvSpPr/>
                <p:nvPr/>
              </p:nvSpPr>
              <p:spPr>
                <a:xfrm>
                  <a:off x="15445516" y="9651872"/>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131" name="Freeform: Shape 122">
                  <a:extLst>
                    <a:ext uri="{FF2B5EF4-FFF2-40B4-BE49-F238E27FC236}">
                      <a16:creationId xmlns:a16="http://schemas.microsoft.com/office/drawing/2014/main" id="{3E008C31-5010-614D-A95B-65D4033029A4}"/>
                    </a:ext>
                  </a:extLst>
                </p:cNvPr>
                <p:cNvSpPr/>
                <p:nvPr/>
              </p:nvSpPr>
              <p:spPr>
                <a:xfrm>
                  <a:off x="15765557" y="9651872"/>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32" name="Freeform: Shape 123">
                  <a:extLst>
                    <a:ext uri="{FF2B5EF4-FFF2-40B4-BE49-F238E27FC236}">
                      <a16:creationId xmlns:a16="http://schemas.microsoft.com/office/drawing/2014/main" id="{6A2F8470-9350-6E4F-8B47-571CE9DEE73D}"/>
                    </a:ext>
                  </a:extLst>
                </p:cNvPr>
                <p:cNvSpPr/>
                <p:nvPr/>
              </p:nvSpPr>
              <p:spPr>
                <a:xfrm>
                  <a:off x="16085501" y="9651872"/>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33" name="Freeform: Shape 124">
                  <a:extLst>
                    <a:ext uri="{FF2B5EF4-FFF2-40B4-BE49-F238E27FC236}">
                      <a16:creationId xmlns:a16="http://schemas.microsoft.com/office/drawing/2014/main" id="{FE795417-FEFB-B545-AEEA-01C1479BBF13}"/>
                    </a:ext>
                  </a:extLst>
                </p:cNvPr>
                <p:cNvSpPr/>
                <p:nvPr/>
              </p:nvSpPr>
              <p:spPr>
                <a:xfrm>
                  <a:off x="16405542" y="9651872"/>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34" name="Freeform: Shape 125">
                  <a:extLst>
                    <a:ext uri="{FF2B5EF4-FFF2-40B4-BE49-F238E27FC236}">
                      <a16:creationId xmlns:a16="http://schemas.microsoft.com/office/drawing/2014/main" id="{237985E4-3E43-154E-8C7C-56090319AEA5}"/>
                    </a:ext>
                  </a:extLst>
                </p:cNvPr>
                <p:cNvSpPr/>
                <p:nvPr/>
              </p:nvSpPr>
              <p:spPr>
                <a:xfrm>
                  <a:off x="16725486" y="9651872"/>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35" name="Freeform: Shape 126">
                  <a:extLst>
                    <a:ext uri="{FF2B5EF4-FFF2-40B4-BE49-F238E27FC236}">
                      <a16:creationId xmlns:a16="http://schemas.microsoft.com/office/drawing/2014/main" id="{377D52DC-A523-0C46-B393-6E156A1DEAFF}"/>
                    </a:ext>
                  </a:extLst>
                </p:cNvPr>
                <p:cNvSpPr/>
                <p:nvPr/>
              </p:nvSpPr>
              <p:spPr>
                <a:xfrm>
                  <a:off x="15125572" y="935907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36" name="Freeform: Shape 127">
                  <a:extLst>
                    <a:ext uri="{FF2B5EF4-FFF2-40B4-BE49-F238E27FC236}">
                      <a16:creationId xmlns:a16="http://schemas.microsoft.com/office/drawing/2014/main" id="{8E1E4930-822E-8045-9B07-8246D6EF1E36}"/>
                    </a:ext>
                  </a:extLst>
                </p:cNvPr>
                <p:cNvSpPr/>
                <p:nvPr/>
              </p:nvSpPr>
              <p:spPr>
                <a:xfrm>
                  <a:off x="15445516" y="9359074"/>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37" name="Freeform: Shape 128">
                  <a:extLst>
                    <a:ext uri="{FF2B5EF4-FFF2-40B4-BE49-F238E27FC236}">
                      <a16:creationId xmlns:a16="http://schemas.microsoft.com/office/drawing/2014/main" id="{6D7B452C-2C67-4341-8353-DCB1AEEB30D2}"/>
                    </a:ext>
                  </a:extLst>
                </p:cNvPr>
                <p:cNvSpPr/>
                <p:nvPr/>
              </p:nvSpPr>
              <p:spPr>
                <a:xfrm>
                  <a:off x="15765557" y="935907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38" name="Freeform: Shape 129">
                  <a:extLst>
                    <a:ext uri="{FF2B5EF4-FFF2-40B4-BE49-F238E27FC236}">
                      <a16:creationId xmlns:a16="http://schemas.microsoft.com/office/drawing/2014/main" id="{25E9C5E4-2974-9841-B961-34CB711B636B}"/>
                    </a:ext>
                  </a:extLst>
                </p:cNvPr>
                <p:cNvSpPr/>
                <p:nvPr/>
              </p:nvSpPr>
              <p:spPr>
                <a:xfrm>
                  <a:off x="16085501" y="935907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39" name="Freeform: Shape 130">
                  <a:extLst>
                    <a:ext uri="{FF2B5EF4-FFF2-40B4-BE49-F238E27FC236}">
                      <a16:creationId xmlns:a16="http://schemas.microsoft.com/office/drawing/2014/main" id="{52722FA3-A519-C646-97E3-B0935C73F516}"/>
                    </a:ext>
                  </a:extLst>
                </p:cNvPr>
                <p:cNvSpPr/>
                <p:nvPr/>
              </p:nvSpPr>
              <p:spPr>
                <a:xfrm>
                  <a:off x="16405542" y="935907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0" name="Freeform: Shape 131">
                  <a:extLst>
                    <a:ext uri="{FF2B5EF4-FFF2-40B4-BE49-F238E27FC236}">
                      <a16:creationId xmlns:a16="http://schemas.microsoft.com/office/drawing/2014/main" id="{879E7E8B-0D9D-154F-8D33-3BE54A999084}"/>
                    </a:ext>
                  </a:extLst>
                </p:cNvPr>
                <p:cNvSpPr/>
                <p:nvPr/>
              </p:nvSpPr>
              <p:spPr>
                <a:xfrm>
                  <a:off x="16725486" y="935907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41" name="Freeform: Shape 132">
                  <a:extLst>
                    <a:ext uri="{FF2B5EF4-FFF2-40B4-BE49-F238E27FC236}">
                      <a16:creationId xmlns:a16="http://schemas.microsoft.com/office/drawing/2014/main" id="{5DDC7621-5687-C046-876C-1FB3D00CCD5A}"/>
                    </a:ext>
                  </a:extLst>
                </p:cNvPr>
                <p:cNvSpPr/>
                <p:nvPr/>
              </p:nvSpPr>
              <p:spPr>
                <a:xfrm>
                  <a:off x="15125572" y="90661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2" name="Freeform: Shape 133">
                  <a:extLst>
                    <a:ext uri="{FF2B5EF4-FFF2-40B4-BE49-F238E27FC236}">
                      <a16:creationId xmlns:a16="http://schemas.microsoft.com/office/drawing/2014/main" id="{F93906F5-403E-0648-AD71-EFFE6846119A}"/>
                    </a:ext>
                  </a:extLst>
                </p:cNvPr>
                <p:cNvSpPr/>
                <p:nvPr/>
              </p:nvSpPr>
              <p:spPr>
                <a:xfrm>
                  <a:off x="15445516" y="9066180"/>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43" name="Freeform: Shape 134">
                  <a:extLst>
                    <a:ext uri="{FF2B5EF4-FFF2-40B4-BE49-F238E27FC236}">
                      <a16:creationId xmlns:a16="http://schemas.microsoft.com/office/drawing/2014/main" id="{6540BDA6-2F30-A643-8812-E253F8FC6124}"/>
                    </a:ext>
                  </a:extLst>
                </p:cNvPr>
                <p:cNvSpPr/>
                <p:nvPr/>
              </p:nvSpPr>
              <p:spPr>
                <a:xfrm>
                  <a:off x="15765557" y="90661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4" name="Freeform: Shape 135">
                  <a:extLst>
                    <a:ext uri="{FF2B5EF4-FFF2-40B4-BE49-F238E27FC236}">
                      <a16:creationId xmlns:a16="http://schemas.microsoft.com/office/drawing/2014/main" id="{DF3EC78F-EF3A-7E46-961A-9E8B011FCE84}"/>
                    </a:ext>
                  </a:extLst>
                </p:cNvPr>
                <p:cNvSpPr/>
                <p:nvPr/>
              </p:nvSpPr>
              <p:spPr>
                <a:xfrm>
                  <a:off x="16085501" y="90661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45" name="Freeform: Shape 136">
                  <a:extLst>
                    <a:ext uri="{FF2B5EF4-FFF2-40B4-BE49-F238E27FC236}">
                      <a16:creationId xmlns:a16="http://schemas.microsoft.com/office/drawing/2014/main" id="{F6E2C8E7-6289-0844-B3B7-25B28DA40767}"/>
                    </a:ext>
                  </a:extLst>
                </p:cNvPr>
                <p:cNvSpPr/>
                <p:nvPr/>
              </p:nvSpPr>
              <p:spPr>
                <a:xfrm>
                  <a:off x="16405542" y="90661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6" name="Freeform: Shape 137">
                  <a:extLst>
                    <a:ext uri="{FF2B5EF4-FFF2-40B4-BE49-F238E27FC236}">
                      <a16:creationId xmlns:a16="http://schemas.microsoft.com/office/drawing/2014/main" id="{B43DE90B-81B0-9F49-9DA6-2EDC01635593}"/>
                    </a:ext>
                  </a:extLst>
                </p:cNvPr>
                <p:cNvSpPr/>
                <p:nvPr/>
              </p:nvSpPr>
              <p:spPr>
                <a:xfrm>
                  <a:off x="16725486" y="90661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47" name="Freeform: Shape 138">
                  <a:extLst>
                    <a:ext uri="{FF2B5EF4-FFF2-40B4-BE49-F238E27FC236}">
                      <a16:creationId xmlns:a16="http://schemas.microsoft.com/office/drawing/2014/main" id="{A4A13A34-8774-3548-9F43-BCC14817D7DA}"/>
                    </a:ext>
                  </a:extLst>
                </p:cNvPr>
                <p:cNvSpPr/>
                <p:nvPr/>
              </p:nvSpPr>
              <p:spPr>
                <a:xfrm>
                  <a:off x="15125572"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48" name="Freeform: Shape 139">
                  <a:extLst>
                    <a:ext uri="{FF2B5EF4-FFF2-40B4-BE49-F238E27FC236}">
                      <a16:creationId xmlns:a16="http://schemas.microsoft.com/office/drawing/2014/main" id="{66F6C2BA-67D7-CE44-AB77-B22906C1A0F0}"/>
                    </a:ext>
                  </a:extLst>
                </p:cNvPr>
                <p:cNvSpPr/>
                <p:nvPr/>
              </p:nvSpPr>
              <p:spPr>
                <a:xfrm>
                  <a:off x="15445516" y="8773286"/>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149" name="Freeform: Shape 140">
                  <a:extLst>
                    <a:ext uri="{FF2B5EF4-FFF2-40B4-BE49-F238E27FC236}">
                      <a16:creationId xmlns:a16="http://schemas.microsoft.com/office/drawing/2014/main" id="{A52D9C0A-4A52-9A4F-BC2B-E05C942FB51D}"/>
                    </a:ext>
                  </a:extLst>
                </p:cNvPr>
                <p:cNvSpPr/>
                <p:nvPr/>
              </p:nvSpPr>
              <p:spPr>
                <a:xfrm>
                  <a:off x="15765557"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50" name="Freeform: Shape 141">
                  <a:extLst>
                    <a:ext uri="{FF2B5EF4-FFF2-40B4-BE49-F238E27FC236}">
                      <a16:creationId xmlns:a16="http://schemas.microsoft.com/office/drawing/2014/main" id="{015CBA48-C19C-C14A-B4A4-A8D12F1EB912}"/>
                    </a:ext>
                  </a:extLst>
                </p:cNvPr>
                <p:cNvSpPr/>
                <p:nvPr/>
              </p:nvSpPr>
              <p:spPr>
                <a:xfrm>
                  <a:off x="16085501" y="8773286"/>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51" name="Freeform: Shape 142">
                  <a:extLst>
                    <a:ext uri="{FF2B5EF4-FFF2-40B4-BE49-F238E27FC236}">
                      <a16:creationId xmlns:a16="http://schemas.microsoft.com/office/drawing/2014/main" id="{C7A43B07-8DAB-C64E-B0F9-2D1747DA681F}"/>
                    </a:ext>
                  </a:extLst>
                </p:cNvPr>
                <p:cNvSpPr/>
                <p:nvPr/>
              </p:nvSpPr>
              <p:spPr>
                <a:xfrm>
                  <a:off x="16405542"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52" name="Freeform: Shape 143">
                  <a:extLst>
                    <a:ext uri="{FF2B5EF4-FFF2-40B4-BE49-F238E27FC236}">
                      <a16:creationId xmlns:a16="http://schemas.microsoft.com/office/drawing/2014/main" id="{9FF1DD80-E5EA-F349-87C1-2FC9A3D547B5}"/>
                    </a:ext>
                  </a:extLst>
                </p:cNvPr>
                <p:cNvSpPr/>
                <p:nvPr/>
              </p:nvSpPr>
              <p:spPr>
                <a:xfrm>
                  <a:off x="16725486" y="8773286"/>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53" name="Freeform: Shape 144">
                  <a:extLst>
                    <a:ext uri="{FF2B5EF4-FFF2-40B4-BE49-F238E27FC236}">
                      <a16:creationId xmlns:a16="http://schemas.microsoft.com/office/drawing/2014/main" id="{C35225CA-67A1-6940-94A9-734C4DB7D327}"/>
                    </a:ext>
                  </a:extLst>
                </p:cNvPr>
                <p:cNvSpPr/>
                <p:nvPr/>
              </p:nvSpPr>
              <p:spPr>
                <a:xfrm>
                  <a:off x="15125572"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54" name="Freeform: Shape 145">
                  <a:extLst>
                    <a:ext uri="{FF2B5EF4-FFF2-40B4-BE49-F238E27FC236}">
                      <a16:creationId xmlns:a16="http://schemas.microsoft.com/office/drawing/2014/main" id="{74F10A04-9DC8-5D41-B215-D0C0282EBC31}"/>
                    </a:ext>
                  </a:extLst>
                </p:cNvPr>
                <p:cNvSpPr/>
                <p:nvPr/>
              </p:nvSpPr>
              <p:spPr>
                <a:xfrm>
                  <a:off x="15445516" y="8480488"/>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55" name="Freeform: Shape 146">
                  <a:extLst>
                    <a:ext uri="{FF2B5EF4-FFF2-40B4-BE49-F238E27FC236}">
                      <a16:creationId xmlns:a16="http://schemas.microsoft.com/office/drawing/2014/main" id="{62FBC009-6A22-F649-B777-7BE6166564D6}"/>
                    </a:ext>
                  </a:extLst>
                </p:cNvPr>
                <p:cNvSpPr/>
                <p:nvPr/>
              </p:nvSpPr>
              <p:spPr>
                <a:xfrm>
                  <a:off x="15765557"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56" name="Freeform: Shape 147">
                  <a:extLst>
                    <a:ext uri="{FF2B5EF4-FFF2-40B4-BE49-F238E27FC236}">
                      <a16:creationId xmlns:a16="http://schemas.microsoft.com/office/drawing/2014/main" id="{E31B83A1-3FEF-0A4F-9743-27082606E613}"/>
                    </a:ext>
                  </a:extLst>
                </p:cNvPr>
                <p:cNvSpPr/>
                <p:nvPr/>
              </p:nvSpPr>
              <p:spPr>
                <a:xfrm>
                  <a:off x="16085501" y="848048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57" name="Freeform: Shape 148">
                  <a:extLst>
                    <a:ext uri="{FF2B5EF4-FFF2-40B4-BE49-F238E27FC236}">
                      <a16:creationId xmlns:a16="http://schemas.microsoft.com/office/drawing/2014/main" id="{EE66AF6A-4B27-054A-95DC-12A19C42D417}"/>
                    </a:ext>
                  </a:extLst>
                </p:cNvPr>
                <p:cNvSpPr/>
                <p:nvPr/>
              </p:nvSpPr>
              <p:spPr>
                <a:xfrm>
                  <a:off x="16405542"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58" name="Freeform: Shape 149">
                  <a:extLst>
                    <a:ext uri="{FF2B5EF4-FFF2-40B4-BE49-F238E27FC236}">
                      <a16:creationId xmlns:a16="http://schemas.microsoft.com/office/drawing/2014/main" id="{E11FFF0D-1D2D-E143-A21E-C83713537393}"/>
                    </a:ext>
                  </a:extLst>
                </p:cNvPr>
                <p:cNvSpPr/>
                <p:nvPr/>
              </p:nvSpPr>
              <p:spPr>
                <a:xfrm>
                  <a:off x="16725486" y="848048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59" name="Freeform: Shape 150">
                  <a:extLst>
                    <a:ext uri="{FF2B5EF4-FFF2-40B4-BE49-F238E27FC236}">
                      <a16:creationId xmlns:a16="http://schemas.microsoft.com/office/drawing/2014/main" id="{93D1D69B-C139-EF40-8162-D792DF38CB3A}"/>
                    </a:ext>
                  </a:extLst>
                </p:cNvPr>
                <p:cNvSpPr/>
                <p:nvPr/>
              </p:nvSpPr>
              <p:spPr>
                <a:xfrm>
                  <a:off x="15125572"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60" name="Freeform: Shape 151">
                  <a:extLst>
                    <a:ext uri="{FF2B5EF4-FFF2-40B4-BE49-F238E27FC236}">
                      <a16:creationId xmlns:a16="http://schemas.microsoft.com/office/drawing/2014/main" id="{846BF11D-5D11-CC4D-9A52-3C519BAD145C}"/>
                    </a:ext>
                  </a:extLst>
                </p:cNvPr>
                <p:cNvSpPr/>
                <p:nvPr/>
              </p:nvSpPr>
              <p:spPr>
                <a:xfrm>
                  <a:off x="15445516" y="8187594"/>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61" name="Freeform: Shape 152">
                  <a:extLst>
                    <a:ext uri="{FF2B5EF4-FFF2-40B4-BE49-F238E27FC236}">
                      <a16:creationId xmlns:a16="http://schemas.microsoft.com/office/drawing/2014/main" id="{AC147A2F-0431-A441-8DFD-65DC3CDC7B44}"/>
                    </a:ext>
                  </a:extLst>
                </p:cNvPr>
                <p:cNvSpPr/>
                <p:nvPr/>
              </p:nvSpPr>
              <p:spPr>
                <a:xfrm>
                  <a:off x="15765557"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62" name="Freeform: Shape 153">
                  <a:extLst>
                    <a:ext uri="{FF2B5EF4-FFF2-40B4-BE49-F238E27FC236}">
                      <a16:creationId xmlns:a16="http://schemas.microsoft.com/office/drawing/2014/main" id="{854DF8C4-ED66-404F-B6B0-18C1289675F0}"/>
                    </a:ext>
                  </a:extLst>
                </p:cNvPr>
                <p:cNvSpPr/>
                <p:nvPr/>
              </p:nvSpPr>
              <p:spPr>
                <a:xfrm>
                  <a:off x="16085501" y="818759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63" name="Freeform: Shape 154">
                  <a:extLst>
                    <a:ext uri="{FF2B5EF4-FFF2-40B4-BE49-F238E27FC236}">
                      <a16:creationId xmlns:a16="http://schemas.microsoft.com/office/drawing/2014/main" id="{F6FCB5AB-A004-624F-88B4-CA9B00E0AEC1}"/>
                    </a:ext>
                  </a:extLst>
                </p:cNvPr>
                <p:cNvSpPr/>
                <p:nvPr/>
              </p:nvSpPr>
              <p:spPr>
                <a:xfrm>
                  <a:off x="16405542"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64" name="Freeform: Shape 155">
                  <a:extLst>
                    <a:ext uri="{FF2B5EF4-FFF2-40B4-BE49-F238E27FC236}">
                      <a16:creationId xmlns:a16="http://schemas.microsoft.com/office/drawing/2014/main" id="{6306ACE6-6BBA-8742-B40E-EEE7FB5B0A11}"/>
                    </a:ext>
                  </a:extLst>
                </p:cNvPr>
                <p:cNvSpPr/>
                <p:nvPr/>
              </p:nvSpPr>
              <p:spPr>
                <a:xfrm>
                  <a:off x="16725486" y="818759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65" name="Freeform: Shape 156">
                  <a:extLst>
                    <a:ext uri="{FF2B5EF4-FFF2-40B4-BE49-F238E27FC236}">
                      <a16:creationId xmlns:a16="http://schemas.microsoft.com/office/drawing/2014/main" id="{44777FDD-7754-C842-821B-07D33ECC51FB}"/>
                    </a:ext>
                  </a:extLst>
                </p:cNvPr>
                <p:cNvSpPr/>
                <p:nvPr/>
              </p:nvSpPr>
              <p:spPr>
                <a:xfrm>
                  <a:off x="15125572"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166" name="Freeform: Shape 157">
                  <a:extLst>
                    <a:ext uri="{FF2B5EF4-FFF2-40B4-BE49-F238E27FC236}">
                      <a16:creationId xmlns:a16="http://schemas.microsoft.com/office/drawing/2014/main" id="{CF5B19B0-9C53-8A40-A801-8FCF6E63BD5B}"/>
                    </a:ext>
                  </a:extLst>
                </p:cNvPr>
                <p:cNvSpPr/>
                <p:nvPr/>
              </p:nvSpPr>
              <p:spPr>
                <a:xfrm>
                  <a:off x="15445516" y="7894700"/>
                  <a:ext cx="172593" cy="119157"/>
                </a:xfrm>
                <a:custGeom>
                  <a:avLst/>
                  <a:gdLst>
                    <a:gd name="connsiteX0" fmla="*/ 172594 w 172593"/>
                    <a:gd name="connsiteY0" fmla="*/ 119157 h 119157"/>
                    <a:gd name="connsiteX1" fmla="*/ 0 w 172593"/>
                    <a:gd name="connsiteY1" fmla="*/ 0 h 119157"/>
                    <a:gd name="connsiteX2" fmla="*/ 27718 w 172593"/>
                    <a:gd name="connsiteY2" fmla="*/ 119157 h 119157"/>
                  </a:gdLst>
                  <a:ahLst/>
                  <a:cxnLst>
                    <a:cxn ang="0">
                      <a:pos x="connsiteX0" y="connsiteY0"/>
                    </a:cxn>
                    <a:cxn ang="0">
                      <a:pos x="connsiteX1" y="connsiteY1"/>
                    </a:cxn>
                    <a:cxn ang="0">
                      <a:pos x="connsiteX2" y="connsiteY2"/>
                    </a:cxn>
                  </a:cxnLst>
                  <a:rect l="l" t="t" r="r" b="b"/>
                  <a:pathLst>
                    <a:path w="172593" h="119157">
                      <a:moveTo>
                        <a:pt x="172594" y="119157"/>
                      </a:moveTo>
                      <a:lnTo>
                        <a:pt x="0" y="0"/>
                      </a:lnTo>
                      <a:lnTo>
                        <a:pt x="27718" y="119157"/>
                      </a:lnTo>
                      <a:close/>
                    </a:path>
                  </a:pathLst>
                </a:custGeom>
                <a:grpFill/>
                <a:ln w="9525" cap="flat">
                  <a:noFill/>
                  <a:prstDash val="solid"/>
                  <a:miter/>
                </a:ln>
              </p:spPr>
              <p:txBody>
                <a:bodyPr rtlCol="0" anchor="ctr"/>
                <a:lstStyle/>
                <a:p>
                  <a:endParaRPr lang="en-US"/>
                </a:p>
              </p:txBody>
            </p:sp>
            <p:sp>
              <p:nvSpPr>
                <p:cNvPr id="167" name="Freeform: Shape 158">
                  <a:extLst>
                    <a:ext uri="{FF2B5EF4-FFF2-40B4-BE49-F238E27FC236}">
                      <a16:creationId xmlns:a16="http://schemas.microsoft.com/office/drawing/2014/main" id="{FE8975FD-FE43-8847-A0E9-EB764CCCF26A}"/>
                    </a:ext>
                  </a:extLst>
                </p:cNvPr>
                <p:cNvSpPr/>
                <p:nvPr/>
              </p:nvSpPr>
              <p:spPr>
                <a:xfrm>
                  <a:off x="15765557"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168" name="Freeform: Shape 159">
                  <a:extLst>
                    <a:ext uri="{FF2B5EF4-FFF2-40B4-BE49-F238E27FC236}">
                      <a16:creationId xmlns:a16="http://schemas.microsoft.com/office/drawing/2014/main" id="{EA889A3D-12C2-D947-8772-31F28A6CD601}"/>
                    </a:ext>
                  </a:extLst>
                </p:cNvPr>
                <p:cNvSpPr/>
                <p:nvPr/>
              </p:nvSpPr>
              <p:spPr>
                <a:xfrm>
                  <a:off x="16085501"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169" name="Freeform: Shape 160">
                  <a:extLst>
                    <a:ext uri="{FF2B5EF4-FFF2-40B4-BE49-F238E27FC236}">
                      <a16:creationId xmlns:a16="http://schemas.microsoft.com/office/drawing/2014/main" id="{D17F2384-6C72-E54E-BEE7-79E0AD1D2C43}"/>
                    </a:ext>
                  </a:extLst>
                </p:cNvPr>
                <p:cNvSpPr/>
                <p:nvPr/>
              </p:nvSpPr>
              <p:spPr>
                <a:xfrm>
                  <a:off x="16405542"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170" name="Freeform: Shape 161">
                  <a:extLst>
                    <a:ext uri="{FF2B5EF4-FFF2-40B4-BE49-F238E27FC236}">
                      <a16:creationId xmlns:a16="http://schemas.microsoft.com/office/drawing/2014/main" id="{1089859D-C3D6-0A44-BA2B-D911975B994F}"/>
                    </a:ext>
                  </a:extLst>
                </p:cNvPr>
                <p:cNvSpPr/>
                <p:nvPr/>
              </p:nvSpPr>
              <p:spPr>
                <a:xfrm>
                  <a:off x="16725486"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171" name="Freeform: Shape 162">
                  <a:extLst>
                    <a:ext uri="{FF2B5EF4-FFF2-40B4-BE49-F238E27FC236}">
                      <a16:creationId xmlns:a16="http://schemas.microsoft.com/office/drawing/2014/main" id="{3AB8EBFD-A1A9-E54A-86EE-11AA66B336AD}"/>
                    </a:ext>
                  </a:extLst>
                </p:cNvPr>
                <p:cNvSpPr/>
                <p:nvPr/>
              </p:nvSpPr>
              <p:spPr>
                <a:xfrm>
                  <a:off x="15125572"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72" name="Freeform: Shape 163">
                  <a:extLst>
                    <a:ext uri="{FF2B5EF4-FFF2-40B4-BE49-F238E27FC236}">
                      <a16:creationId xmlns:a16="http://schemas.microsoft.com/office/drawing/2014/main" id="{D70FD679-8F62-8E4D-8FC3-BA48D729B71F}"/>
                    </a:ext>
                  </a:extLst>
                </p:cNvPr>
                <p:cNvSpPr/>
                <p:nvPr/>
              </p:nvSpPr>
              <p:spPr>
                <a:xfrm>
                  <a:off x="15445516" y="7601901"/>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73" name="Freeform: Shape 164">
                  <a:extLst>
                    <a:ext uri="{FF2B5EF4-FFF2-40B4-BE49-F238E27FC236}">
                      <a16:creationId xmlns:a16="http://schemas.microsoft.com/office/drawing/2014/main" id="{CAC81161-17DB-424D-B1CF-BBEE5A1A1B8B}"/>
                    </a:ext>
                  </a:extLst>
                </p:cNvPr>
                <p:cNvSpPr/>
                <p:nvPr/>
              </p:nvSpPr>
              <p:spPr>
                <a:xfrm>
                  <a:off x="15765557"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74" name="Freeform: Shape 165">
                  <a:extLst>
                    <a:ext uri="{FF2B5EF4-FFF2-40B4-BE49-F238E27FC236}">
                      <a16:creationId xmlns:a16="http://schemas.microsoft.com/office/drawing/2014/main" id="{12CA4F7C-FF0F-6146-9C8F-F5A3E0AC164B}"/>
                    </a:ext>
                  </a:extLst>
                </p:cNvPr>
                <p:cNvSpPr/>
                <p:nvPr/>
              </p:nvSpPr>
              <p:spPr>
                <a:xfrm>
                  <a:off x="16085501"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75" name="Freeform: Shape 166">
                  <a:extLst>
                    <a:ext uri="{FF2B5EF4-FFF2-40B4-BE49-F238E27FC236}">
                      <a16:creationId xmlns:a16="http://schemas.microsoft.com/office/drawing/2014/main" id="{752CBF15-E41D-B342-97F0-3C9CE69363FA}"/>
                    </a:ext>
                  </a:extLst>
                </p:cNvPr>
                <p:cNvSpPr/>
                <p:nvPr/>
              </p:nvSpPr>
              <p:spPr>
                <a:xfrm>
                  <a:off x="16405542"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76" name="Freeform: Shape 167">
                  <a:extLst>
                    <a:ext uri="{FF2B5EF4-FFF2-40B4-BE49-F238E27FC236}">
                      <a16:creationId xmlns:a16="http://schemas.microsoft.com/office/drawing/2014/main" id="{575C21A7-6BE1-4C49-B0E0-8838B7BEC73B}"/>
                    </a:ext>
                  </a:extLst>
                </p:cNvPr>
                <p:cNvSpPr/>
                <p:nvPr/>
              </p:nvSpPr>
              <p:spPr>
                <a:xfrm>
                  <a:off x="16725486"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grpSp>
          <p:grpSp>
            <p:nvGrpSpPr>
              <p:cNvPr id="17" name="Graphic 4323">
                <a:extLst>
                  <a:ext uri="{FF2B5EF4-FFF2-40B4-BE49-F238E27FC236}">
                    <a16:creationId xmlns:a16="http://schemas.microsoft.com/office/drawing/2014/main" id="{925C1F5E-1C7D-5A47-AF55-65A8F0F37A13}"/>
                  </a:ext>
                </a:extLst>
              </p:cNvPr>
              <p:cNvGrpSpPr/>
              <p:nvPr/>
            </p:nvGrpSpPr>
            <p:grpSpPr>
              <a:xfrm>
                <a:off x="15125572" y="2631280"/>
                <a:ext cx="1772602" cy="4804791"/>
                <a:chOff x="15125572" y="2631280"/>
                <a:chExt cx="1772602" cy="4804791"/>
              </a:xfrm>
              <a:grpFill/>
            </p:grpSpPr>
            <p:sp>
              <p:nvSpPr>
                <p:cNvPr id="18" name="Freeform: Shape 9">
                  <a:extLst>
                    <a:ext uri="{FF2B5EF4-FFF2-40B4-BE49-F238E27FC236}">
                      <a16:creationId xmlns:a16="http://schemas.microsoft.com/office/drawing/2014/main" id="{943E4174-EDD7-434A-90F2-FC1E82DE9845}"/>
                    </a:ext>
                  </a:extLst>
                </p:cNvPr>
                <p:cNvSpPr/>
                <p:nvPr/>
              </p:nvSpPr>
              <p:spPr>
                <a:xfrm>
                  <a:off x="15125572"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19" name="Freeform: Shape 10">
                  <a:extLst>
                    <a:ext uri="{FF2B5EF4-FFF2-40B4-BE49-F238E27FC236}">
                      <a16:creationId xmlns:a16="http://schemas.microsoft.com/office/drawing/2014/main" id="{44484322-C909-4A4E-8B02-E64765B8BC8C}"/>
                    </a:ext>
                  </a:extLst>
                </p:cNvPr>
                <p:cNvSpPr/>
                <p:nvPr/>
              </p:nvSpPr>
              <p:spPr>
                <a:xfrm>
                  <a:off x="15445516" y="7317009"/>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 name="connsiteX3" fmla="*/ 172594 w 172593"/>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3" h="119062">
                      <a:moveTo>
                        <a:pt x="172594" y="119063"/>
                      </a:moveTo>
                      <a:lnTo>
                        <a:pt x="0" y="0"/>
                      </a:lnTo>
                      <a:lnTo>
                        <a:pt x="27718" y="119063"/>
                      </a:lnTo>
                      <a:lnTo>
                        <a:pt x="172594" y="119063"/>
                      </a:lnTo>
                      <a:close/>
                    </a:path>
                  </a:pathLst>
                </a:custGeom>
                <a:grpFill/>
                <a:ln w="9525" cap="flat">
                  <a:noFill/>
                  <a:prstDash val="solid"/>
                  <a:miter/>
                </a:ln>
              </p:spPr>
              <p:txBody>
                <a:bodyPr rtlCol="0" anchor="ctr"/>
                <a:lstStyle/>
                <a:p>
                  <a:endParaRPr lang="en-US"/>
                </a:p>
              </p:txBody>
            </p:sp>
            <p:sp>
              <p:nvSpPr>
                <p:cNvPr id="20" name="Freeform: Shape 11">
                  <a:extLst>
                    <a:ext uri="{FF2B5EF4-FFF2-40B4-BE49-F238E27FC236}">
                      <a16:creationId xmlns:a16="http://schemas.microsoft.com/office/drawing/2014/main" id="{672D7013-1317-B74F-9920-B31DC258AA98}"/>
                    </a:ext>
                  </a:extLst>
                </p:cNvPr>
                <p:cNvSpPr/>
                <p:nvPr/>
              </p:nvSpPr>
              <p:spPr>
                <a:xfrm>
                  <a:off x="15765557"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1" name="Freeform: Shape 12">
                  <a:extLst>
                    <a:ext uri="{FF2B5EF4-FFF2-40B4-BE49-F238E27FC236}">
                      <a16:creationId xmlns:a16="http://schemas.microsoft.com/office/drawing/2014/main" id="{EEF9C216-7271-C94C-89A7-71F832DED71F}"/>
                    </a:ext>
                  </a:extLst>
                </p:cNvPr>
                <p:cNvSpPr/>
                <p:nvPr/>
              </p:nvSpPr>
              <p:spPr>
                <a:xfrm>
                  <a:off x="16085597"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2" name="Freeform: Shape 13">
                  <a:extLst>
                    <a:ext uri="{FF2B5EF4-FFF2-40B4-BE49-F238E27FC236}">
                      <a16:creationId xmlns:a16="http://schemas.microsoft.com/office/drawing/2014/main" id="{33304C1D-3247-574F-92A5-26199CD47EE9}"/>
                    </a:ext>
                  </a:extLst>
                </p:cNvPr>
                <p:cNvSpPr/>
                <p:nvPr/>
              </p:nvSpPr>
              <p:spPr>
                <a:xfrm>
                  <a:off x="16405542"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3" name="Freeform: Shape 14">
                  <a:extLst>
                    <a:ext uri="{FF2B5EF4-FFF2-40B4-BE49-F238E27FC236}">
                      <a16:creationId xmlns:a16="http://schemas.microsoft.com/office/drawing/2014/main" id="{F4F3126F-8360-F847-A5B0-E24EF8C1E2C1}"/>
                    </a:ext>
                  </a:extLst>
                </p:cNvPr>
                <p:cNvSpPr/>
                <p:nvPr/>
              </p:nvSpPr>
              <p:spPr>
                <a:xfrm>
                  <a:off x="16725581"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4" name="Freeform: Shape 15">
                  <a:extLst>
                    <a:ext uri="{FF2B5EF4-FFF2-40B4-BE49-F238E27FC236}">
                      <a16:creationId xmlns:a16="http://schemas.microsoft.com/office/drawing/2014/main" id="{022178FF-8F1F-2147-BD89-E62F2729D582}"/>
                    </a:ext>
                  </a:extLst>
                </p:cNvPr>
                <p:cNvSpPr/>
                <p:nvPr/>
              </p:nvSpPr>
              <p:spPr>
                <a:xfrm>
                  <a:off x="15125572"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 name="Freeform: Shape 16">
                  <a:extLst>
                    <a:ext uri="{FF2B5EF4-FFF2-40B4-BE49-F238E27FC236}">
                      <a16:creationId xmlns:a16="http://schemas.microsoft.com/office/drawing/2014/main" id="{A7316900-FA3F-AA45-ABE5-6AAA8CBCDD0D}"/>
                    </a:ext>
                  </a:extLst>
                </p:cNvPr>
                <p:cNvSpPr/>
                <p:nvPr/>
              </p:nvSpPr>
              <p:spPr>
                <a:xfrm>
                  <a:off x="15445516" y="7024115"/>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26" name="Freeform: Shape 17">
                  <a:extLst>
                    <a:ext uri="{FF2B5EF4-FFF2-40B4-BE49-F238E27FC236}">
                      <a16:creationId xmlns:a16="http://schemas.microsoft.com/office/drawing/2014/main" id="{824EFBE6-6D12-9342-AEBE-B16EDE784F56}"/>
                    </a:ext>
                  </a:extLst>
                </p:cNvPr>
                <p:cNvSpPr/>
                <p:nvPr/>
              </p:nvSpPr>
              <p:spPr>
                <a:xfrm>
                  <a:off x="15765557"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 name="Freeform: Shape 18">
                  <a:extLst>
                    <a:ext uri="{FF2B5EF4-FFF2-40B4-BE49-F238E27FC236}">
                      <a16:creationId xmlns:a16="http://schemas.microsoft.com/office/drawing/2014/main" id="{D2B9B1E3-73C0-1245-9611-E4578D9C6905}"/>
                    </a:ext>
                  </a:extLst>
                </p:cNvPr>
                <p:cNvSpPr/>
                <p:nvPr/>
              </p:nvSpPr>
              <p:spPr>
                <a:xfrm>
                  <a:off x="16085501"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8" name="Freeform: Shape 19">
                  <a:extLst>
                    <a:ext uri="{FF2B5EF4-FFF2-40B4-BE49-F238E27FC236}">
                      <a16:creationId xmlns:a16="http://schemas.microsoft.com/office/drawing/2014/main" id="{A5FACBCB-BF67-0045-8440-ADFC7B8C4622}"/>
                    </a:ext>
                  </a:extLst>
                </p:cNvPr>
                <p:cNvSpPr/>
                <p:nvPr/>
              </p:nvSpPr>
              <p:spPr>
                <a:xfrm>
                  <a:off x="16405542"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9" name="Freeform: Shape 20">
                  <a:extLst>
                    <a:ext uri="{FF2B5EF4-FFF2-40B4-BE49-F238E27FC236}">
                      <a16:creationId xmlns:a16="http://schemas.microsoft.com/office/drawing/2014/main" id="{607F66EA-B15E-354E-82BA-291B453869D9}"/>
                    </a:ext>
                  </a:extLst>
                </p:cNvPr>
                <p:cNvSpPr/>
                <p:nvPr/>
              </p:nvSpPr>
              <p:spPr>
                <a:xfrm>
                  <a:off x="16725486"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0" name="Freeform: Shape 21">
                  <a:extLst>
                    <a:ext uri="{FF2B5EF4-FFF2-40B4-BE49-F238E27FC236}">
                      <a16:creationId xmlns:a16="http://schemas.microsoft.com/office/drawing/2014/main" id="{153A0195-8247-B04F-9A00-D3DCDFB610FB}"/>
                    </a:ext>
                  </a:extLst>
                </p:cNvPr>
                <p:cNvSpPr/>
                <p:nvPr/>
              </p:nvSpPr>
              <p:spPr>
                <a:xfrm>
                  <a:off x="15125572"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 name="Freeform: Shape 22">
                  <a:extLst>
                    <a:ext uri="{FF2B5EF4-FFF2-40B4-BE49-F238E27FC236}">
                      <a16:creationId xmlns:a16="http://schemas.microsoft.com/office/drawing/2014/main" id="{246533BE-4254-2845-A5CA-DC86852EEF4F}"/>
                    </a:ext>
                  </a:extLst>
                </p:cNvPr>
                <p:cNvSpPr/>
                <p:nvPr/>
              </p:nvSpPr>
              <p:spPr>
                <a:xfrm>
                  <a:off x="15445516" y="6731317"/>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32" name="Freeform: Shape 23">
                  <a:extLst>
                    <a:ext uri="{FF2B5EF4-FFF2-40B4-BE49-F238E27FC236}">
                      <a16:creationId xmlns:a16="http://schemas.microsoft.com/office/drawing/2014/main" id="{D9E90F8F-EF7E-0042-BF02-C595CA0C4C53}"/>
                    </a:ext>
                  </a:extLst>
                </p:cNvPr>
                <p:cNvSpPr/>
                <p:nvPr/>
              </p:nvSpPr>
              <p:spPr>
                <a:xfrm>
                  <a:off x="15765557"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 name="Freeform: Shape 24">
                  <a:extLst>
                    <a:ext uri="{FF2B5EF4-FFF2-40B4-BE49-F238E27FC236}">
                      <a16:creationId xmlns:a16="http://schemas.microsoft.com/office/drawing/2014/main" id="{CDBDDFB7-F8FF-DC45-A4F4-FBE76DA81A9B}"/>
                    </a:ext>
                  </a:extLst>
                </p:cNvPr>
                <p:cNvSpPr/>
                <p:nvPr/>
              </p:nvSpPr>
              <p:spPr>
                <a:xfrm>
                  <a:off x="16085501"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 name="Freeform: Shape 25">
                  <a:extLst>
                    <a:ext uri="{FF2B5EF4-FFF2-40B4-BE49-F238E27FC236}">
                      <a16:creationId xmlns:a16="http://schemas.microsoft.com/office/drawing/2014/main" id="{6DEA71A1-4A8B-6D42-B168-9571EDBCD33D}"/>
                    </a:ext>
                  </a:extLst>
                </p:cNvPr>
                <p:cNvSpPr/>
                <p:nvPr/>
              </p:nvSpPr>
              <p:spPr>
                <a:xfrm>
                  <a:off x="16405542"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5" name="Freeform: Shape 26">
                  <a:extLst>
                    <a:ext uri="{FF2B5EF4-FFF2-40B4-BE49-F238E27FC236}">
                      <a16:creationId xmlns:a16="http://schemas.microsoft.com/office/drawing/2014/main" id="{9F08364B-1068-F848-ADCB-46EEA74799CD}"/>
                    </a:ext>
                  </a:extLst>
                </p:cNvPr>
                <p:cNvSpPr/>
                <p:nvPr/>
              </p:nvSpPr>
              <p:spPr>
                <a:xfrm>
                  <a:off x="16725486"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6" name="Freeform: Shape 27">
                  <a:extLst>
                    <a:ext uri="{FF2B5EF4-FFF2-40B4-BE49-F238E27FC236}">
                      <a16:creationId xmlns:a16="http://schemas.microsoft.com/office/drawing/2014/main" id="{0F1101BF-A839-0243-946C-3CCCD2E33E1E}"/>
                    </a:ext>
                  </a:extLst>
                </p:cNvPr>
                <p:cNvSpPr/>
                <p:nvPr/>
              </p:nvSpPr>
              <p:spPr>
                <a:xfrm>
                  <a:off x="15125572"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 name="Freeform: Shape 28">
                  <a:extLst>
                    <a:ext uri="{FF2B5EF4-FFF2-40B4-BE49-F238E27FC236}">
                      <a16:creationId xmlns:a16="http://schemas.microsoft.com/office/drawing/2014/main" id="{5C339529-6E14-4843-ADB4-1507C55A83D0}"/>
                    </a:ext>
                  </a:extLst>
                </p:cNvPr>
                <p:cNvSpPr/>
                <p:nvPr/>
              </p:nvSpPr>
              <p:spPr>
                <a:xfrm>
                  <a:off x="15445516" y="6438423"/>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38" name="Freeform: Shape 29">
                  <a:extLst>
                    <a:ext uri="{FF2B5EF4-FFF2-40B4-BE49-F238E27FC236}">
                      <a16:creationId xmlns:a16="http://schemas.microsoft.com/office/drawing/2014/main" id="{55C1FCA5-23AF-2D4C-B366-EDD326744009}"/>
                    </a:ext>
                  </a:extLst>
                </p:cNvPr>
                <p:cNvSpPr/>
                <p:nvPr/>
              </p:nvSpPr>
              <p:spPr>
                <a:xfrm>
                  <a:off x="15765557"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 name="Freeform: Shape 30">
                  <a:extLst>
                    <a:ext uri="{FF2B5EF4-FFF2-40B4-BE49-F238E27FC236}">
                      <a16:creationId xmlns:a16="http://schemas.microsoft.com/office/drawing/2014/main" id="{FC22BF95-B61E-3E4F-9B4C-422A1A5A9B02}"/>
                    </a:ext>
                  </a:extLst>
                </p:cNvPr>
                <p:cNvSpPr/>
                <p:nvPr/>
              </p:nvSpPr>
              <p:spPr>
                <a:xfrm>
                  <a:off x="16085501"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 name="Freeform: Shape 31">
                  <a:extLst>
                    <a:ext uri="{FF2B5EF4-FFF2-40B4-BE49-F238E27FC236}">
                      <a16:creationId xmlns:a16="http://schemas.microsoft.com/office/drawing/2014/main" id="{70D630B3-DE6D-6C4F-A3F1-09A31F5591CC}"/>
                    </a:ext>
                  </a:extLst>
                </p:cNvPr>
                <p:cNvSpPr/>
                <p:nvPr/>
              </p:nvSpPr>
              <p:spPr>
                <a:xfrm>
                  <a:off x="16405542"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1" name="Freeform: Shape 32">
                  <a:extLst>
                    <a:ext uri="{FF2B5EF4-FFF2-40B4-BE49-F238E27FC236}">
                      <a16:creationId xmlns:a16="http://schemas.microsoft.com/office/drawing/2014/main" id="{67C5BA85-C127-0D43-8DD9-5CBEF567B1B8}"/>
                    </a:ext>
                  </a:extLst>
                </p:cNvPr>
                <p:cNvSpPr/>
                <p:nvPr/>
              </p:nvSpPr>
              <p:spPr>
                <a:xfrm>
                  <a:off x="16725486"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2" name="Freeform: Shape 33">
                  <a:extLst>
                    <a:ext uri="{FF2B5EF4-FFF2-40B4-BE49-F238E27FC236}">
                      <a16:creationId xmlns:a16="http://schemas.microsoft.com/office/drawing/2014/main" id="{D2EC94E7-07E5-EE4D-B386-741272D8E6AD}"/>
                    </a:ext>
                  </a:extLst>
                </p:cNvPr>
                <p:cNvSpPr/>
                <p:nvPr/>
              </p:nvSpPr>
              <p:spPr>
                <a:xfrm>
                  <a:off x="15125572"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3" name="Freeform: Shape 34">
                  <a:extLst>
                    <a:ext uri="{FF2B5EF4-FFF2-40B4-BE49-F238E27FC236}">
                      <a16:creationId xmlns:a16="http://schemas.microsoft.com/office/drawing/2014/main" id="{F9E05C53-EDC5-0D42-B064-6970293640E8}"/>
                    </a:ext>
                  </a:extLst>
                </p:cNvPr>
                <p:cNvSpPr/>
                <p:nvPr/>
              </p:nvSpPr>
              <p:spPr>
                <a:xfrm>
                  <a:off x="15445516" y="6145529"/>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44" name="Freeform: Shape 35">
                  <a:extLst>
                    <a:ext uri="{FF2B5EF4-FFF2-40B4-BE49-F238E27FC236}">
                      <a16:creationId xmlns:a16="http://schemas.microsoft.com/office/drawing/2014/main" id="{49CEBA29-4C81-1641-8743-5CF0B8496BA6}"/>
                    </a:ext>
                  </a:extLst>
                </p:cNvPr>
                <p:cNvSpPr/>
                <p:nvPr/>
              </p:nvSpPr>
              <p:spPr>
                <a:xfrm>
                  <a:off x="15765557"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5" name="Freeform: Shape 36">
                  <a:extLst>
                    <a:ext uri="{FF2B5EF4-FFF2-40B4-BE49-F238E27FC236}">
                      <a16:creationId xmlns:a16="http://schemas.microsoft.com/office/drawing/2014/main" id="{DC085931-2F20-C64A-9ADD-F79ADCC34406}"/>
                    </a:ext>
                  </a:extLst>
                </p:cNvPr>
                <p:cNvSpPr/>
                <p:nvPr/>
              </p:nvSpPr>
              <p:spPr>
                <a:xfrm>
                  <a:off x="16085501"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6" name="Freeform: Shape 37">
                  <a:extLst>
                    <a:ext uri="{FF2B5EF4-FFF2-40B4-BE49-F238E27FC236}">
                      <a16:creationId xmlns:a16="http://schemas.microsoft.com/office/drawing/2014/main" id="{F1BC079C-2CDF-D94C-AE38-5EE1389147B3}"/>
                    </a:ext>
                  </a:extLst>
                </p:cNvPr>
                <p:cNvSpPr/>
                <p:nvPr/>
              </p:nvSpPr>
              <p:spPr>
                <a:xfrm>
                  <a:off x="16405542"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7" name="Freeform: Shape 38">
                  <a:extLst>
                    <a:ext uri="{FF2B5EF4-FFF2-40B4-BE49-F238E27FC236}">
                      <a16:creationId xmlns:a16="http://schemas.microsoft.com/office/drawing/2014/main" id="{4A27C638-EE39-B343-817C-2A11006F08CE}"/>
                    </a:ext>
                  </a:extLst>
                </p:cNvPr>
                <p:cNvSpPr/>
                <p:nvPr/>
              </p:nvSpPr>
              <p:spPr>
                <a:xfrm>
                  <a:off x="16725486"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8" name="Freeform: Shape 39">
                  <a:extLst>
                    <a:ext uri="{FF2B5EF4-FFF2-40B4-BE49-F238E27FC236}">
                      <a16:creationId xmlns:a16="http://schemas.microsoft.com/office/drawing/2014/main" id="{B3072DB8-007B-AC4D-87BA-3D827E96C179}"/>
                    </a:ext>
                  </a:extLst>
                </p:cNvPr>
                <p:cNvSpPr/>
                <p:nvPr/>
              </p:nvSpPr>
              <p:spPr>
                <a:xfrm>
                  <a:off x="15125572"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9" name="Freeform: Shape 40">
                  <a:extLst>
                    <a:ext uri="{FF2B5EF4-FFF2-40B4-BE49-F238E27FC236}">
                      <a16:creationId xmlns:a16="http://schemas.microsoft.com/office/drawing/2014/main" id="{30FD1557-E71E-AD46-A45A-9F9C6D3DA65C}"/>
                    </a:ext>
                  </a:extLst>
                </p:cNvPr>
                <p:cNvSpPr/>
                <p:nvPr/>
              </p:nvSpPr>
              <p:spPr>
                <a:xfrm>
                  <a:off x="15445516" y="5852730"/>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50" name="Freeform: Shape 41">
                  <a:extLst>
                    <a:ext uri="{FF2B5EF4-FFF2-40B4-BE49-F238E27FC236}">
                      <a16:creationId xmlns:a16="http://schemas.microsoft.com/office/drawing/2014/main" id="{115ADF8C-5A75-334E-AAB5-A3DDA1DAD831}"/>
                    </a:ext>
                  </a:extLst>
                </p:cNvPr>
                <p:cNvSpPr/>
                <p:nvPr/>
              </p:nvSpPr>
              <p:spPr>
                <a:xfrm>
                  <a:off x="15765557"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1" name="Freeform: Shape 42">
                  <a:extLst>
                    <a:ext uri="{FF2B5EF4-FFF2-40B4-BE49-F238E27FC236}">
                      <a16:creationId xmlns:a16="http://schemas.microsoft.com/office/drawing/2014/main" id="{2CCF898D-2F5E-1A4A-A814-90654EF5C077}"/>
                    </a:ext>
                  </a:extLst>
                </p:cNvPr>
                <p:cNvSpPr/>
                <p:nvPr/>
              </p:nvSpPr>
              <p:spPr>
                <a:xfrm>
                  <a:off x="16085501"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52" name="Freeform: Shape 43">
                  <a:extLst>
                    <a:ext uri="{FF2B5EF4-FFF2-40B4-BE49-F238E27FC236}">
                      <a16:creationId xmlns:a16="http://schemas.microsoft.com/office/drawing/2014/main" id="{BF7802C5-D98A-3D48-A4A5-D265FBE8ED8B}"/>
                    </a:ext>
                  </a:extLst>
                </p:cNvPr>
                <p:cNvSpPr/>
                <p:nvPr/>
              </p:nvSpPr>
              <p:spPr>
                <a:xfrm>
                  <a:off x="16405542"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3" name="Freeform: Shape 44">
                  <a:extLst>
                    <a:ext uri="{FF2B5EF4-FFF2-40B4-BE49-F238E27FC236}">
                      <a16:creationId xmlns:a16="http://schemas.microsoft.com/office/drawing/2014/main" id="{BD2B9625-1277-1041-99AF-27F2FA29D90D}"/>
                    </a:ext>
                  </a:extLst>
                </p:cNvPr>
                <p:cNvSpPr/>
                <p:nvPr/>
              </p:nvSpPr>
              <p:spPr>
                <a:xfrm>
                  <a:off x="16725486"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54" name="Freeform: Shape 45">
                  <a:extLst>
                    <a:ext uri="{FF2B5EF4-FFF2-40B4-BE49-F238E27FC236}">
                      <a16:creationId xmlns:a16="http://schemas.microsoft.com/office/drawing/2014/main" id="{47BC0E6F-2B38-4F44-A5A8-92605EC2FC96}"/>
                    </a:ext>
                  </a:extLst>
                </p:cNvPr>
                <p:cNvSpPr/>
                <p:nvPr/>
              </p:nvSpPr>
              <p:spPr>
                <a:xfrm>
                  <a:off x="15125572"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5" name="Freeform: Shape 46">
                  <a:extLst>
                    <a:ext uri="{FF2B5EF4-FFF2-40B4-BE49-F238E27FC236}">
                      <a16:creationId xmlns:a16="http://schemas.microsoft.com/office/drawing/2014/main" id="{3AA58A20-FE14-D046-9170-9BFCBF1B7AF0}"/>
                    </a:ext>
                  </a:extLst>
                </p:cNvPr>
                <p:cNvSpPr/>
                <p:nvPr/>
              </p:nvSpPr>
              <p:spPr>
                <a:xfrm>
                  <a:off x="15445516" y="5559837"/>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56" name="Freeform: Shape 47">
                  <a:extLst>
                    <a:ext uri="{FF2B5EF4-FFF2-40B4-BE49-F238E27FC236}">
                      <a16:creationId xmlns:a16="http://schemas.microsoft.com/office/drawing/2014/main" id="{289DA18D-9056-6541-8214-E5D3177AB594}"/>
                    </a:ext>
                  </a:extLst>
                </p:cNvPr>
                <p:cNvSpPr/>
                <p:nvPr/>
              </p:nvSpPr>
              <p:spPr>
                <a:xfrm>
                  <a:off x="15765557"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7" name="Freeform: Shape 48">
                  <a:extLst>
                    <a:ext uri="{FF2B5EF4-FFF2-40B4-BE49-F238E27FC236}">
                      <a16:creationId xmlns:a16="http://schemas.microsoft.com/office/drawing/2014/main" id="{DA897C37-1373-6D46-B3D9-001EC4132A7F}"/>
                    </a:ext>
                  </a:extLst>
                </p:cNvPr>
                <p:cNvSpPr/>
                <p:nvPr/>
              </p:nvSpPr>
              <p:spPr>
                <a:xfrm>
                  <a:off x="16085501"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58" name="Freeform: Shape 49">
                  <a:extLst>
                    <a:ext uri="{FF2B5EF4-FFF2-40B4-BE49-F238E27FC236}">
                      <a16:creationId xmlns:a16="http://schemas.microsoft.com/office/drawing/2014/main" id="{E45A145D-54AA-8042-ADE7-F416409FE60D}"/>
                    </a:ext>
                  </a:extLst>
                </p:cNvPr>
                <p:cNvSpPr/>
                <p:nvPr/>
              </p:nvSpPr>
              <p:spPr>
                <a:xfrm>
                  <a:off x="16405542"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9" name="Freeform: Shape 50">
                  <a:extLst>
                    <a:ext uri="{FF2B5EF4-FFF2-40B4-BE49-F238E27FC236}">
                      <a16:creationId xmlns:a16="http://schemas.microsoft.com/office/drawing/2014/main" id="{624AC68D-1866-E14E-992C-A1308DD77105}"/>
                    </a:ext>
                  </a:extLst>
                </p:cNvPr>
                <p:cNvSpPr/>
                <p:nvPr/>
              </p:nvSpPr>
              <p:spPr>
                <a:xfrm>
                  <a:off x="16725486"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60" name="Freeform: Shape 51">
                  <a:extLst>
                    <a:ext uri="{FF2B5EF4-FFF2-40B4-BE49-F238E27FC236}">
                      <a16:creationId xmlns:a16="http://schemas.microsoft.com/office/drawing/2014/main" id="{8E4B9DB5-8279-4949-A55A-1E8F28801646}"/>
                    </a:ext>
                  </a:extLst>
                </p:cNvPr>
                <p:cNvSpPr/>
                <p:nvPr/>
              </p:nvSpPr>
              <p:spPr>
                <a:xfrm>
                  <a:off x="15125572"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61" name="Freeform: Shape 52">
                  <a:extLst>
                    <a:ext uri="{FF2B5EF4-FFF2-40B4-BE49-F238E27FC236}">
                      <a16:creationId xmlns:a16="http://schemas.microsoft.com/office/drawing/2014/main" id="{A2231FC9-E8E8-9A4B-8766-C6535DDDA099}"/>
                    </a:ext>
                  </a:extLst>
                </p:cNvPr>
                <p:cNvSpPr/>
                <p:nvPr/>
              </p:nvSpPr>
              <p:spPr>
                <a:xfrm>
                  <a:off x="15445516" y="5266943"/>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62" name="Freeform: Shape 53">
                  <a:extLst>
                    <a:ext uri="{FF2B5EF4-FFF2-40B4-BE49-F238E27FC236}">
                      <a16:creationId xmlns:a16="http://schemas.microsoft.com/office/drawing/2014/main" id="{8581B037-70FC-8242-AF30-8DBE479401B3}"/>
                    </a:ext>
                  </a:extLst>
                </p:cNvPr>
                <p:cNvSpPr/>
                <p:nvPr/>
              </p:nvSpPr>
              <p:spPr>
                <a:xfrm>
                  <a:off x="15765557"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63" name="Freeform: Shape 54">
                  <a:extLst>
                    <a:ext uri="{FF2B5EF4-FFF2-40B4-BE49-F238E27FC236}">
                      <a16:creationId xmlns:a16="http://schemas.microsoft.com/office/drawing/2014/main" id="{3E39776D-3BFB-B747-8B54-30A0912E7943}"/>
                    </a:ext>
                  </a:extLst>
                </p:cNvPr>
                <p:cNvSpPr/>
                <p:nvPr/>
              </p:nvSpPr>
              <p:spPr>
                <a:xfrm>
                  <a:off x="16085501"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64" name="Freeform: Shape 55">
                  <a:extLst>
                    <a:ext uri="{FF2B5EF4-FFF2-40B4-BE49-F238E27FC236}">
                      <a16:creationId xmlns:a16="http://schemas.microsoft.com/office/drawing/2014/main" id="{EE5A3562-C425-6B4D-B6FB-BEFA6AC8B43F}"/>
                    </a:ext>
                  </a:extLst>
                </p:cNvPr>
                <p:cNvSpPr/>
                <p:nvPr/>
              </p:nvSpPr>
              <p:spPr>
                <a:xfrm>
                  <a:off x="16405542"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65" name="Freeform: Shape 56">
                  <a:extLst>
                    <a:ext uri="{FF2B5EF4-FFF2-40B4-BE49-F238E27FC236}">
                      <a16:creationId xmlns:a16="http://schemas.microsoft.com/office/drawing/2014/main" id="{19D96A28-F2B2-5746-A5EA-3D18DCD487F1}"/>
                    </a:ext>
                  </a:extLst>
                </p:cNvPr>
                <p:cNvSpPr/>
                <p:nvPr/>
              </p:nvSpPr>
              <p:spPr>
                <a:xfrm>
                  <a:off x="16725486"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66" name="Freeform: Shape 57">
                  <a:extLst>
                    <a:ext uri="{FF2B5EF4-FFF2-40B4-BE49-F238E27FC236}">
                      <a16:creationId xmlns:a16="http://schemas.microsoft.com/office/drawing/2014/main" id="{14AE6BA5-8F1F-D247-8C75-0745CCDFC6EE}"/>
                    </a:ext>
                  </a:extLst>
                </p:cNvPr>
                <p:cNvSpPr/>
                <p:nvPr/>
              </p:nvSpPr>
              <p:spPr>
                <a:xfrm>
                  <a:off x="15125572"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67" name="Freeform: Shape 58">
                  <a:extLst>
                    <a:ext uri="{FF2B5EF4-FFF2-40B4-BE49-F238E27FC236}">
                      <a16:creationId xmlns:a16="http://schemas.microsoft.com/office/drawing/2014/main" id="{ABAEEB36-004E-D343-AA41-F3F78041FAB3}"/>
                    </a:ext>
                  </a:extLst>
                </p:cNvPr>
                <p:cNvSpPr/>
                <p:nvPr/>
              </p:nvSpPr>
              <p:spPr>
                <a:xfrm>
                  <a:off x="15445516" y="4974145"/>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68" name="Freeform: Shape 59">
                  <a:extLst>
                    <a:ext uri="{FF2B5EF4-FFF2-40B4-BE49-F238E27FC236}">
                      <a16:creationId xmlns:a16="http://schemas.microsoft.com/office/drawing/2014/main" id="{0DC95E4C-DEAF-1B44-89E3-12F841715731}"/>
                    </a:ext>
                  </a:extLst>
                </p:cNvPr>
                <p:cNvSpPr/>
                <p:nvPr/>
              </p:nvSpPr>
              <p:spPr>
                <a:xfrm>
                  <a:off x="15765557"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69" name="Freeform: Shape 60">
                  <a:extLst>
                    <a:ext uri="{FF2B5EF4-FFF2-40B4-BE49-F238E27FC236}">
                      <a16:creationId xmlns:a16="http://schemas.microsoft.com/office/drawing/2014/main" id="{49762849-69F4-8B40-BACA-A4C5E5D6BD5F}"/>
                    </a:ext>
                  </a:extLst>
                </p:cNvPr>
                <p:cNvSpPr/>
                <p:nvPr/>
              </p:nvSpPr>
              <p:spPr>
                <a:xfrm>
                  <a:off x="16085501"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0" name="Freeform: Shape 61">
                  <a:extLst>
                    <a:ext uri="{FF2B5EF4-FFF2-40B4-BE49-F238E27FC236}">
                      <a16:creationId xmlns:a16="http://schemas.microsoft.com/office/drawing/2014/main" id="{41369EF0-B622-DB45-897A-1327F99AF84C}"/>
                    </a:ext>
                  </a:extLst>
                </p:cNvPr>
                <p:cNvSpPr/>
                <p:nvPr/>
              </p:nvSpPr>
              <p:spPr>
                <a:xfrm>
                  <a:off x="16405542"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1" name="Freeform: Shape 62">
                  <a:extLst>
                    <a:ext uri="{FF2B5EF4-FFF2-40B4-BE49-F238E27FC236}">
                      <a16:creationId xmlns:a16="http://schemas.microsoft.com/office/drawing/2014/main" id="{248E4D9F-8FDC-ED48-9AAA-66DB5BDE019A}"/>
                    </a:ext>
                  </a:extLst>
                </p:cNvPr>
                <p:cNvSpPr/>
                <p:nvPr/>
              </p:nvSpPr>
              <p:spPr>
                <a:xfrm>
                  <a:off x="16725486"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2" name="Freeform: Shape 63">
                  <a:extLst>
                    <a:ext uri="{FF2B5EF4-FFF2-40B4-BE49-F238E27FC236}">
                      <a16:creationId xmlns:a16="http://schemas.microsoft.com/office/drawing/2014/main" id="{0F684372-6527-BF40-8917-DA7431AAC8B8}"/>
                    </a:ext>
                  </a:extLst>
                </p:cNvPr>
                <p:cNvSpPr/>
                <p:nvPr/>
              </p:nvSpPr>
              <p:spPr>
                <a:xfrm>
                  <a:off x="15125572"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3" name="Freeform: Shape 64">
                  <a:extLst>
                    <a:ext uri="{FF2B5EF4-FFF2-40B4-BE49-F238E27FC236}">
                      <a16:creationId xmlns:a16="http://schemas.microsoft.com/office/drawing/2014/main" id="{6F9A2A46-4D18-614F-8299-30C2AA96705F}"/>
                    </a:ext>
                  </a:extLst>
                </p:cNvPr>
                <p:cNvSpPr/>
                <p:nvPr/>
              </p:nvSpPr>
              <p:spPr>
                <a:xfrm>
                  <a:off x="15445516" y="4681251"/>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74" name="Freeform: Shape 65">
                  <a:extLst>
                    <a:ext uri="{FF2B5EF4-FFF2-40B4-BE49-F238E27FC236}">
                      <a16:creationId xmlns:a16="http://schemas.microsoft.com/office/drawing/2014/main" id="{2210B9BC-32AF-2D4F-8953-73DF9F94ED64}"/>
                    </a:ext>
                  </a:extLst>
                </p:cNvPr>
                <p:cNvSpPr/>
                <p:nvPr/>
              </p:nvSpPr>
              <p:spPr>
                <a:xfrm>
                  <a:off x="15765557"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5" name="Freeform: Shape 66">
                  <a:extLst>
                    <a:ext uri="{FF2B5EF4-FFF2-40B4-BE49-F238E27FC236}">
                      <a16:creationId xmlns:a16="http://schemas.microsoft.com/office/drawing/2014/main" id="{201EBB2A-AB51-764E-9BEF-72560FB39191}"/>
                    </a:ext>
                  </a:extLst>
                </p:cNvPr>
                <p:cNvSpPr/>
                <p:nvPr/>
              </p:nvSpPr>
              <p:spPr>
                <a:xfrm>
                  <a:off x="16085501"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6" name="Freeform: Shape 67">
                  <a:extLst>
                    <a:ext uri="{FF2B5EF4-FFF2-40B4-BE49-F238E27FC236}">
                      <a16:creationId xmlns:a16="http://schemas.microsoft.com/office/drawing/2014/main" id="{E838191C-9CC4-D242-9A43-41CA171B4E5D}"/>
                    </a:ext>
                  </a:extLst>
                </p:cNvPr>
                <p:cNvSpPr/>
                <p:nvPr/>
              </p:nvSpPr>
              <p:spPr>
                <a:xfrm>
                  <a:off x="16405542"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7" name="Freeform: Shape 68">
                  <a:extLst>
                    <a:ext uri="{FF2B5EF4-FFF2-40B4-BE49-F238E27FC236}">
                      <a16:creationId xmlns:a16="http://schemas.microsoft.com/office/drawing/2014/main" id="{B0AA2F39-5996-6040-995D-C15BC563D755}"/>
                    </a:ext>
                  </a:extLst>
                </p:cNvPr>
                <p:cNvSpPr/>
                <p:nvPr/>
              </p:nvSpPr>
              <p:spPr>
                <a:xfrm>
                  <a:off x="16725486"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8" name="Freeform: Shape 69">
                  <a:extLst>
                    <a:ext uri="{FF2B5EF4-FFF2-40B4-BE49-F238E27FC236}">
                      <a16:creationId xmlns:a16="http://schemas.microsoft.com/office/drawing/2014/main" id="{3AD5E779-BC89-0247-B869-63B2D36E3EB4}"/>
                    </a:ext>
                  </a:extLst>
                </p:cNvPr>
                <p:cNvSpPr/>
                <p:nvPr/>
              </p:nvSpPr>
              <p:spPr>
                <a:xfrm>
                  <a:off x="15125572"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79" name="Freeform: Shape 70">
                  <a:extLst>
                    <a:ext uri="{FF2B5EF4-FFF2-40B4-BE49-F238E27FC236}">
                      <a16:creationId xmlns:a16="http://schemas.microsoft.com/office/drawing/2014/main" id="{6E04434A-D8E8-7D47-A410-36768EA77757}"/>
                    </a:ext>
                  </a:extLst>
                </p:cNvPr>
                <p:cNvSpPr/>
                <p:nvPr/>
              </p:nvSpPr>
              <p:spPr>
                <a:xfrm>
                  <a:off x="15445516" y="4388357"/>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80" name="Freeform: Shape 71">
                  <a:extLst>
                    <a:ext uri="{FF2B5EF4-FFF2-40B4-BE49-F238E27FC236}">
                      <a16:creationId xmlns:a16="http://schemas.microsoft.com/office/drawing/2014/main" id="{E14E9A8C-8A82-6647-A6FA-32D985FC8A4B}"/>
                    </a:ext>
                  </a:extLst>
                </p:cNvPr>
                <p:cNvSpPr/>
                <p:nvPr/>
              </p:nvSpPr>
              <p:spPr>
                <a:xfrm>
                  <a:off x="15765557"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81" name="Freeform: Shape 72">
                  <a:extLst>
                    <a:ext uri="{FF2B5EF4-FFF2-40B4-BE49-F238E27FC236}">
                      <a16:creationId xmlns:a16="http://schemas.microsoft.com/office/drawing/2014/main" id="{C950A73F-25F3-B742-8EBD-59DF9B54672D}"/>
                    </a:ext>
                  </a:extLst>
                </p:cNvPr>
                <p:cNvSpPr/>
                <p:nvPr/>
              </p:nvSpPr>
              <p:spPr>
                <a:xfrm>
                  <a:off x="16085501"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82" name="Freeform: Shape 73">
                  <a:extLst>
                    <a:ext uri="{FF2B5EF4-FFF2-40B4-BE49-F238E27FC236}">
                      <a16:creationId xmlns:a16="http://schemas.microsoft.com/office/drawing/2014/main" id="{C6AE0983-8D30-7943-A5EF-97CD5BE549EE}"/>
                    </a:ext>
                  </a:extLst>
                </p:cNvPr>
                <p:cNvSpPr/>
                <p:nvPr/>
              </p:nvSpPr>
              <p:spPr>
                <a:xfrm>
                  <a:off x="16405542"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83" name="Freeform: Shape 74">
                  <a:extLst>
                    <a:ext uri="{FF2B5EF4-FFF2-40B4-BE49-F238E27FC236}">
                      <a16:creationId xmlns:a16="http://schemas.microsoft.com/office/drawing/2014/main" id="{4DD772A9-1BA1-C14F-B252-7983DAE0A370}"/>
                    </a:ext>
                  </a:extLst>
                </p:cNvPr>
                <p:cNvSpPr/>
                <p:nvPr/>
              </p:nvSpPr>
              <p:spPr>
                <a:xfrm>
                  <a:off x="16725486"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84" name="Freeform: Shape 75">
                  <a:extLst>
                    <a:ext uri="{FF2B5EF4-FFF2-40B4-BE49-F238E27FC236}">
                      <a16:creationId xmlns:a16="http://schemas.microsoft.com/office/drawing/2014/main" id="{BCCAF906-099B-8E4B-81D9-147F2F679578}"/>
                    </a:ext>
                  </a:extLst>
                </p:cNvPr>
                <p:cNvSpPr/>
                <p:nvPr/>
              </p:nvSpPr>
              <p:spPr>
                <a:xfrm>
                  <a:off x="15125572"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85" name="Freeform: Shape 76">
                  <a:extLst>
                    <a:ext uri="{FF2B5EF4-FFF2-40B4-BE49-F238E27FC236}">
                      <a16:creationId xmlns:a16="http://schemas.microsoft.com/office/drawing/2014/main" id="{6C769663-D17D-BE4E-BC9A-FE55DA9B9FA6}"/>
                    </a:ext>
                  </a:extLst>
                </p:cNvPr>
                <p:cNvSpPr/>
                <p:nvPr/>
              </p:nvSpPr>
              <p:spPr>
                <a:xfrm>
                  <a:off x="15445516" y="4095558"/>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86" name="Freeform: Shape 77">
                  <a:extLst>
                    <a:ext uri="{FF2B5EF4-FFF2-40B4-BE49-F238E27FC236}">
                      <a16:creationId xmlns:a16="http://schemas.microsoft.com/office/drawing/2014/main" id="{AC510692-2022-9C43-85E2-2DC0EC4F2A8C}"/>
                    </a:ext>
                  </a:extLst>
                </p:cNvPr>
                <p:cNvSpPr/>
                <p:nvPr/>
              </p:nvSpPr>
              <p:spPr>
                <a:xfrm>
                  <a:off x="15765557"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87" name="Freeform: Shape 78">
                  <a:extLst>
                    <a:ext uri="{FF2B5EF4-FFF2-40B4-BE49-F238E27FC236}">
                      <a16:creationId xmlns:a16="http://schemas.microsoft.com/office/drawing/2014/main" id="{3D82AB61-FD78-9D40-BD6E-56BCD5C243A3}"/>
                    </a:ext>
                  </a:extLst>
                </p:cNvPr>
                <p:cNvSpPr/>
                <p:nvPr/>
              </p:nvSpPr>
              <p:spPr>
                <a:xfrm>
                  <a:off x="16085501"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88" name="Freeform: Shape 79">
                  <a:extLst>
                    <a:ext uri="{FF2B5EF4-FFF2-40B4-BE49-F238E27FC236}">
                      <a16:creationId xmlns:a16="http://schemas.microsoft.com/office/drawing/2014/main" id="{68DB1083-408E-834C-844F-EB70A1E924FF}"/>
                    </a:ext>
                  </a:extLst>
                </p:cNvPr>
                <p:cNvSpPr/>
                <p:nvPr/>
              </p:nvSpPr>
              <p:spPr>
                <a:xfrm>
                  <a:off x="16405542"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89" name="Freeform: Shape 80">
                  <a:extLst>
                    <a:ext uri="{FF2B5EF4-FFF2-40B4-BE49-F238E27FC236}">
                      <a16:creationId xmlns:a16="http://schemas.microsoft.com/office/drawing/2014/main" id="{BCE29B4E-87FC-C24D-B219-45F8FBCC87FE}"/>
                    </a:ext>
                  </a:extLst>
                </p:cNvPr>
                <p:cNvSpPr/>
                <p:nvPr/>
              </p:nvSpPr>
              <p:spPr>
                <a:xfrm>
                  <a:off x="16725486"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90" name="Freeform: Shape 81">
                  <a:extLst>
                    <a:ext uri="{FF2B5EF4-FFF2-40B4-BE49-F238E27FC236}">
                      <a16:creationId xmlns:a16="http://schemas.microsoft.com/office/drawing/2014/main" id="{9AC37538-DC11-AB4B-AC5A-165B66B00CD7}"/>
                    </a:ext>
                  </a:extLst>
                </p:cNvPr>
                <p:cNvSpPr/>
                <p:nvPr/>
              </p:nvSpPr>
              <p:spPr>
                <a:xfrm>
                  <a:off x="15125572"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91" name="Freeform: Shape 82">
                  <a:extLst>
                    <a:ext uri="{FF2B5EF4-FFF2-40B4-BE49-F238E27FC236}">
                      <a16:creationId xmlns:a16="http://schemas.microsoft.com/office/drawing/2014/main" id="{4BD306D2-F21C-4142-B240-CB3B33D1DCDF}"/>
                    </a:ext>
                  </a:extLst>
                </p:cNvPr>
                <p:cNvSpPr/>
                <p:nvPr/>
              </p:nvSpPr>
              <p:spPr>
                <a:xfrm>
                  <a:off x="15445516" y="3802665"/>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92" name="Freeform: Shape 83">
                  <a:extLst>
                    <a:ext uri="{FF2B5EF4-FFF2-40B4-BE49-F238E27FC236}">
                      <a16:creationId xmlns:a16="http://schemas.microsoft.com/office/drawing/2014/main" id="{5842C644-3211-2D4C-9E1D-9CFFDFD628C0}"/>
                    </a:ext>
                  </a:extLst>
                </p:cNvPr>
                <p:cNvSpPr/>
                <p:nvPr/>
              </p:nvSpPr>
              <p:spPr>
                <a:xfrm>
                  <a:off x="15765557"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93" name="Freeform: Shape 84">
                  <a:extLst>
                    <a:ext uri="{FF2B5EF4-FFF2-40B4-BE49-F238E27FC236}">
                      <a16:creationId xmlns:a16="http://schemas.microsoft.com/office/drawing/2014/main" id="{C276B252-813F-A843-8E38-DD73B7587AAB}"/>
                    </a:ext>
                  </a:extLst>
                </p:cNvPr>
                <p:cNvSpPr/>
                <p:nvPr/>
              </p:nvSpPr>
              <p:spPr>
                <a:xfrm>
                  <a:off x="16085501"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94" name="Freeform: Shape 85">
                  <a:extLst>
                    <a:ext uri="{FF2B5EF4-FFF2-40B4-BE49-F238E27FC236}">
                      <a16:creationId xmlns:a16="http://schemas.microsoft.com/office/drawing/2014/main" id="{DC17F1F0-B912-1A42-9362-D7E75B035E35}"/>
                    </a:ext>
                  </a:extLst>
                </p:cNvPr>
                <p:cNvSpPr/>
                <p:nvPr/>
              </p:nvSpPr>
              <p:spPr>
                <a:xfrm>
                  <a:off x="16405542"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95" name="Freeform: Shape 86">
                  <a:extLst>
                    <a:ext uri="{FF2B5EF4-FFF2-40B4-BE49-F238E27FC236}">
                      <a16:creationId xmlns:a16="http://schemas.microsoft.com/office/drawing/2014/main" id="{7CAEAA00-CD7B-D04C-8347-17F9438E418A}"/>
                    </a:ext>
                  </a:extLst>
                </p:cNvPr>
                <p:cNvSpPr/>
                <p:nvPr/>
              </p:nvSpPr>
              <p:spPr>
                <a:xfrm>
                  <a:off x="16725486"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96" name="Freeform: Shape 87">
                  <a:extLst>
                    <a:ext uri="{FF2B5EF4-FFF2-40B4-BE49-F238E27FC236}">
                      <a16:creationId xmlns:a16="http://schemas.microsoft.com/office/drawing/2014/main" id="{5FB732AA-9A24-5345-AD8E-1CD71131C74A}"/>
                    </a:ext>
                  </a:extLst>
                </p:cNvPr>
                <p:cNvSpPr/>
                <p:nvPr/>
              </p:nvSpPr>
              <p:spPr>
                <a:xfrm>
                  <a:off x="15125572"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97" name="Freeform: Shape 88">
                  <a:extLst>
                    <a:ext uri="{FF2B5EF4-FFF2-40B4-BE49-F238E27FC236}">
                      <a16:creationId xmlns:a16="http://schemas.microsoft.com/office/drawing/2014/main" id="{BE251262-944E-2941-A1FC-DBB251E22E1B}"/>
                    </a:ext>
                  </a:extLst>
                </p:cNvPr>
                <p:cNvSpPr/>
                <p:nvPr/>
              </p:nvSpPr>
              <p:spPr>
                <a:xfrm>
                  <a:off x="15445516" y="3509866"/>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98" name="Freeform: Shape 89">
                  <a:extLst>
                    <a:ext uri="{FF2B5EF4-FFF2-40B4-BE49-F238E27FC236}">
                      <a16:creationId xmlns:a16="http://schemas.microsoft.com/office/drawing/2014/main" id="{CB55A8C4-ACEA-2F49-B75A-9DC0111F6226}"/>
                    </a:ext>
                  </a:extLst>
                </p:cNvPr>
                <p:cNvSpPr/>
                <p:nvPr/>
              </p:nvSpPr>
              <p:spPr>
                <a:xfrm>
                  <a:off x="15765557"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99" name="Freeform: Shape 90">
                  <a:extLst>
                    <a:ext uri="{FF2B5EF4-FFF2-40B4-BE49-F238E27FC236}">
                      <a16:creationId xmlns:a16="http://schemas.microsoft.com/office/drawing/2014/main" id="{823B8196-1AB6-C24D-8C5D-DABAAF66FB04}"/>
                    </a:ext>
                  </a:extLst>
                </p:cNvPr>
                <p:cNvSpPr/>
                <p:nvPr/>
              </p:nvSpPr>
              <p:spPr>
                <a:xfrm>
                  <a:off x="16085501"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0" name="Freeform: Shape 91">
                  <a:extLst>
                    <a:ext uri="{FF2B5EF4-FFF2-40B4-BE49-F238E27FC236}">
                      <a16:creationId xmlns:a16="http://schemas.microsoft.com/office/drawing/2014/main" id="{0A98E47D-B14D-6E4B-9029-8BC7FED7DE28}"/>
                    </a:ext>
                  </a:extLst>
                </p:cNvPr>
                <p:cNvSpPr/>
                <p:nvPr/>
              </p:nvSpPr>
              <p:spPr>
                <a:xfrm>
                  <a:off x="16405542"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1" name="Freeform: Shape 92">
                  <a:extLst>
                    <a:ext uri="{FF2B5EF4-FFF2-40B4-BE49-F238E27FC236}">
                      <a16:creationId xmlns:a16="http://schemas.microsoft.com/office/drawing/2014/main" id="{C99BB615-1309-384B-8E71-B1EAD4DDDFA8}"/>
                    </a:ext>
                  </a:extLst>
                </p:cNvPr>
                <p:cNvSpPr/>
                <p:nvPr/>
              </p:nvSpPr>
              <p:spPr>
                <a:xfrm>
                  <a:off x="16725486"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2" name="Freeform: Shape 93">
                  <a:extLst>
                    <a:ext uri="{FF2B5EF4-FFF2-40B4-BE49-F238E27FC236}">
                      <a16:creationId xmlns:a16="http://schemas.microsoft.com/office/drawing/2014/main" id="{8B24C538-3BD7-304E-A8B8-86D253430200}"/>
                    </a:ext>
                  </a:extLst>
                </p:cNvPr>
                <p:cNvSpPr/>
                <p:nvPr/>
              </p:nvSpPr>
              <p:spPr>
                <a:xfrm>
                  <a:off x="15125572"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3" name="Freeform: Shape 94">
                  <a:extLst>
                    <a:ext uri="{FF2B5EF4-FFF2-40B4-BE49-F238E27FC236}">
                      <a16:creationId xmlns:a16="http://schemas.microsoft.com/office/drawing/2014/main" id="{215116EE-64FF-6549-9734-2EB10E028BE5}"/>
                    </a:ext>
                  </a:extLst>
                </p:cNvPr>
                <p:cNvSpPr/>
                <p:nvPr/>
              </p:nvSpPr>
              <p:spPr>
                <a:xfrm>
                  <a:off x="15445516" y="3216972"/>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04" name="Freeform: Shape 95">
                  <a:extLst>
                    <a:ext uri="{FF2B5EF4-FFF2-40B4-BE49-F238E27FC236}">
                      <a16:creationId xmlns:a16="http://schemas.microsoft.com/office/drawing/2014/main" id="{5BB7DBA5-4311-434C-8759-3F1A7AFAABC6}"/>
                    </a:ext>
                  </a:extLst>
                </p:cNvPr>
                <p:cNvSpPr/>
                <p:nvPr/>
              </p:nvSpPr>
              <p:spPr>
                <a:xfrm>
                  <a:off x="15765557"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5" name="Freeform: Shape 96">
                  <a:extLst>
                    <a:ext uri="{FF2B5EF4-FFF2-40B4-BE49-F238E27FC236}">
                      <a16:creationId xmlns:a16="http://schemas.microsoft.com/office/drawing/2014/main" id="{14B2812E-59F3-C24B-9F29-21FB9B648B23}"/>
                    </a:ext>
                  </a:extLst>
                </p:cNvPr>
                <p:cNvSpPr/>
                <p:nvPr/>
              </p:nvSpPr>
              <p:spPr>
                <a:xfrm>
                  <a:off x="16085501"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6" name="Freeform: Shape 97">
                  <a:extLst>
                    <a:ext uri="{FF2B5EF4-FFF2-40B4-BE49-F238E27FC236}">
                      <a16:creationId xmlns:a16="http://schemas.microsoft.com/office/drawing/2014/main" id="{186B5043-EDAA-3E42-AC4D-323DA7DF091D}"/>
                    </a:ext>
                  </a:extLst>
                </p:cNvPr>
                <p:cNvSpPr/>
                <p:nvPr/>
              </p:nvSpPr>
              <p:spPr>
                <a:xfrm>
                  <a:off x="16405542"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7" name="Freeform: Shape 98">
                  <a:extLst>
                    <a:ext uri="{FF2B5EF4-FFF2-40B4-BE49-F238E27FC236}">
                      <a16:creationId xmlns:a16="http://schemas.microsoft.com/office/drawing/2014/main" id="{C2C843C2-FA47-1A45-9288-70487F81D229}"/>
                    </a:ext>
                  </a:extLst>
                </p:cNvPr>
                <p:cNvSpPr/>
                <p:nvPr/>
              </p:nvSpPr>
              <p:spPr>
                <a:xfrm>
                  <a:off x="16725486"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8" name="Freeform: Shape 99">
                  <a:extLst>
                    <a:ext uri="{FF2B5EF4-FFF2-40B4-BE49-F238E27FC236}">
                      <a16:creationId xmlns:a16="http://schemas.microsoft.com/office/drawing/2014/main" id="{E549EC66-696B-D745-A273-524FF5046A16}"/>
                    </a:ext>
                  </a:extLst>
                </p:cNvPr>
                <p:cNvSpPr/>
                <p:nvPr/>
              </p:nvSpPr>
              <p:spPr>
                <a:xfrm>
                  <a:off x="15125572"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09" name="Freeform: Shape 100">
                  <a:extLst>
                    <a:ext uri="{FF2B5EF4-FFF2-40B4-BE49-F238E27FC236}">
                      <a16:creationId xmlns:a16="http://schemas.microsoft.com/office/drawing/2014/main" id="{0D779D45-54B5-8945-BDCC-24343E07CB10}"/>
                    </a:ext>
                  </a:extLst>
                </p:cNvPr>
                <p:cNvSpPr/>
                <p:nvPr/>
              </p:nvSpPr>
              <p:spPr>
                <a:xfrm>
                  <a:off x="15445516" y="2924079"/>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110" name="Freeform: Shape 101">
                  <a:extLst>
                    <a:ext uri="{FF2B5EF4-FFF2-40B4-BE49-F238E27FC236}">
                      <a16:creationId xmlns:a16="http://schemas.microsoft.com/office/drawing/2014/main" id="{7322206C-FBAB-3540-B503-8ACC3B896013}"/>
                    </a:ext>
                  </a:extLst>
                </p:cNvPr>
                <p:cNvSpPr/>
                <p:nvPr/>
              </p:nvSpPr>
              <p:spPr>
                <a:xfrm>
                  <a:off x="15765557"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11" name="Freeform: Shape 102">
                  <a:extLst>
                    <a:ext uri="{FF2B5EF4-FFF2-40B4-BE49-F238E27FC236}">
                      <a16:creationId xmlns:a16="http://schemas.microsoft.com/office/drawing/2014/main" id="{104F651D-7A7B-0F43-9FBD-A4F913FCE790}"/>
                    </a:ext>
                  </a:extLst>
                </p:cNvPr>
                <p:cNvSpPr/>
                <p:nvPr/>
              </p:nvSpPr>
              <p:spPr>
                <a:xfrm>
                  <a:off x="16085501"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12" name="Freeform: Shape 103">
                  <a:extLst>
                    <a:ext uri="{FF2B5EF4-FFF2-40B4-BE49-F238E27FC236}">
                      <a16:creationId xmlns:a16="http://schemas.microsoft.com/office/drawing/2014/main" id="{ACA3BD23-1825-DC4C-AA4B-100EA168688D}"/>
                    </a:ext>
                  </a:extLst>
                </p:cNvPr>
                <p:cNvSpPr/>
                <p:nvPr/>
              </p:nvSpPr>
              <p:spPr>
                <a:xfrm>
                  <a:off x="16405542"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13" name="Freeform: Shape 104">
                  <a:extLst>
                    <a:ext uri="{FF2B5EF4-FFF2-40B4-BE49-F238E27FC236}">
                      <a16:creationId xmlns:a16="http://schemas.microsoft.com/office/drawing/2014/main" id="{A60EB1FE-575B-744E-B0C6-1FEAA3E55DB4}"/>
                    </a:ext>
                  </a:extLst>
                </p:cNvPr>
                <p:cNvSpPr/>
                <p:nvPr/>
              </p:nvSpPr>
              <p:spPr>
                <a:xfrm>
                  <a:off x="16725486"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14" name="Freeform: Shape 105">
                  <a:extLst>
                    <a:ext uri="{FF2B5EF4-FFF2-40B4-BE49-F238E27FC236}">
                      <a16:creationId xmlns:a16="http://schemas.microsoft.com/office/drawing/2014/main" id="{BD6DCFE1-47A6-7E4F-AFD2-44231D164575}"/>
                    </a:ext>
                  </a:extLst>
                </p:cNvPr>
                <p:cNvSpPr/>
                <p:nvPr/>
              </p:nvSpPr>
              <p:spPr>
                <a:xfrm>
                  <a:off x="15125572"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15" name="Freeform: Shape 106">
                  <a:extLst>
                    <a:ext uri="{FF2B5EF4-FFF2-40B4-BE49-F238E27FC236}">
                      <a16:creationId xmlns:a16="http://schemas.microsoft.com/office/drawing/2014/main" id="{D7F0C892-889D-2A47-BFC2-A1DF1275D89D}"/>
                    </a:ext>
                  </a:extLst>
                </p:cNvPr>
                <p:cNvSpPr/>
                <p:nvPr/>
              </p:nvSpPr>
              <p:spPr>
                <a:xfrm>
                  <a:off x="15445516" y="2631280"/>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16" name="Freeform: Shape 107">
                  <a:extLst>
                    <a:ext uri="{FF2B5EF4-FFF2-40B4-BE49-F238E27FC236}">
                      <a16:creationId xmlns:a16="http://schemas.microsoft.com/office/drawing/2014/main" id="{7F6E8550-8F0A-3C48-8041-34DAC8D54740}"/>
                    </a:ext>
                  </a:extLst>
                </p:cNvPr>
                <p:cNvSpPr/>
                <p:nvPr/>
              </p:nvSpPr>
              <p:spPr>
                <a:xfrm>
                  <a:off x="15765557"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17" name="Freeform: Shape 108">
                  <a:extLst>
                    <a:ext uri="{FF2B5EF4-FFF2-40B4-BE49-F238E27FC236}">
                      <a16:creationId xmlns:a16="http://schemas.microsoft.com/office/drawing/2014/main" id="{F8696CAD-8B56-0841-B92E-9A9C38163BF3}"/>
                    </a:ext>
                  </a:extLst>
                </p:cNvPr>
                <p:cNvSpPr/>
                <p:nvPr/>
              </p:nvSpPr>
              <p:spPr>
                <a:xfrm>
                  <a:off x="16085501"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18" name="Freeform: Shape 109">
                  <a:extLst>
                    <a:ext uri="{FF2B5EF4-FFF2-40B4-BE49-F238E27FC236}">
                      <a16:creationId xmlns:a16="http://schemas.microsoft.com/office/drawing/2014/main" id="{0EAD49C1-FC42-D44B-B22D-E3014860C61B}"/>
                    </a:ext>
                  </a:extLst>
                </p:cNvPr>
                <p:cNvSpPr/>
                <p:nvPr/>
              </p:nvSpPr>
              <p:spPr>
                <a:xfrm>
                  <a:off x="16405542"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19" name="Freeform: Shape 110">
                  <a:extLst>
                    <a:ext uri="{FF2B5EF4-FFF2-40B4-BE49-F238E27FC236}">
                      <a16:creationId xmlns:a16="http://schemas.microsoft.com/office/drawing/2014/main" id="{BB108DF6-0C14-A747-B032-7BE761D41C46}"/>
                    </a:ext>
                  </a:extLst>
                </p:cNvPr>
                <p:cNvSpPr/>
                <p:nvPr/>
              </p:nvSpPr>
              <p:spPr>
                <a:xfrm>
                  <a:off x="16725486"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grpSp>
        </p:grpSp>
      </p:grpSp>
      <p:sp>
        <p:nvSpPr>
          <p:cNvPr id="456" name="Graphic 4768">
            <a:extLst>
              <a:ext uri="{FF2B5EF4-FFF2-40B4-BE49-F238E27FC236}">
                <a16:creationId xmlns:a16="http://schemas.microsoft.com/office/drawing/2014/main" id="{29840DD2-851E-A64D-9A8E-351701868BF5}"/>
              </a:ext>
            </a:extLst>
          </p:cNvPr>
          <p:cNvSpPr/>
          <p:nvPr userDrawn="1"/>
        </p:nvSpPr>
        <p:spPr>
          <a:xfrm>
            <a:off x="6123587" y="-12149"/>
            <a:ext cx="6068412" cy="6870150"/>
          </a:xfrm>
          <a:custGeom>
            <a:avLst/>
            <a:gdLst>
              <a:gd name="connsiteX0" fmla="*/ 9494007 w 12126092"/>
              <a:gd name="connsiteY0" fmla="*/ 0 h 13760539"/>
              <a:gd name="connsiteX1" fmla="*/ 0 w 12126092"/>
              <a:gd name="connsiteY1" fmla="*/ 13760539 h 13760539"/>
              <a:gd name="connsiteX2" fmla="*/ 12126092 w 12126092"/>
              <a:gd name="connsiteY2" fmla="*/ 13760539 h 13760539"/>
              <a:gd name="connsiteX3" fmla="*/ 12126092 w 12126092"/>
              <a:gd name="connsiteY3" fmla="*/ 0 h 13760539"/>
            </a:gdLst>
            <a:ahLst/>
            <a:cxnLst>
              <a:cxn ang="0">
                <a:pos x="connsiteX0" y="connsiteY0"/>
              </a:cxn>
              <a:cxn ang="0">
                <a:pos x="connsiteX1" y="connsiteY1"/>
              </a:cxn>
              <a:cxn ang="0">
                <a:pos x="connsiteX2" y="connsiteY2"/>
              </a:cxn>
              <a:cxn ang="0">
                <a:pos x="connsiteX3" y="connsiteY3"/>
              </a:cxn>
            </a:cxnLst>
            <a:rect l="l" t="t" r="r" b="b"/>
            <a:pathLst>
              <a:path w="12126092" h="13760539">
                <a:moveTo>
                  <a:pt x="9494007" y="0"/>
                </a:moveTo>
                <a:lnTo>
                  <a:pt x="0" y="13760539"/>
                </a:lnTo>
                <a:lnTo>
                  <a:pt x="12126092" y="13760539"/>
                </a:lnTo>
                <a:lnTo>
                  <a:pt x="12126092" y="0"/>
                </a:lnTo>
                <a:close/>
              </a:path>
            </a:pathLst>
          </a:custGeom>
          <a:solidFill>
            <a:srgbClr val="1FBDC9"/>
          </a:solidFill>
          <a:ln w="12737" cap="flat">
            <a:noFill/>
            <a:prstDash val="solid"/>
            <a:miter/>
          </a:ln>
        </p:spPr>
        <p:txBody>
          <a:bodyPr rtlCol="0" anchor="ctr"/>
          <a:lstStyle/>
          <a:p>
            <a:endParaRPr lang="en-US"/>
          </a:p>
        </p:txBody>
      </p:sp>
      <p:sp>
        <p:nvSpPr>
          <p:cNvPr id="457" name="Subtitle 2">
            <a:extLst>
              <a:ext uri="{FF2B5EF4-FFF2-40B4-BE49-F238E27FC236}">
                <a16:creationId xmlns:a16="http://schemas.microsoft.com/office/drawing/2014/main" id="{E2B7AE30-9C83-A042-B9D9-91ED31C3881D}"/>
              </a:ext>
            </a:extLst>
          </p:cNvPr>
          <p:cNvSpPr>
            <a:spLocks noGrp="1"/>
          </p:cNvSpPr>
          <p:nvPr>
            <p:ph type="subTitle" idx="1"/>
          </p:nvPr>
        </p:nvSpPr>
        <p:spPr>
          <a:xfrm>
            <a:off x="781396" y="4978506"/>
            <a:ext cx="3923954" cy="679348"/>
          </a:xfrm>
          <a:prstGeom prst="rect">
            <a:avLst/>
          </a:prstGeom>
        </p:spPr>
        <p:txBody>
          <a:bodyPr/>
          <a:lstStyle>
            <a:lvl1pPr marL="0" indent="0" algn="l">
              <a:lnSpc>
                <a:spcPct val="100000"/>
              </a:lnSpc>
              <a:spcBef>
                <a:spcPts val="0"/>
              </a:spcBef>
              <a:spcAft>
                <a:spcPts val="0"/>
              </a:spcAft>
              <a:buNone/>
              <a:defRPr sz="15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DEA65547-C499-4556-949E-BBBB9F95E3F0}"/>
              </a:ext>
            </a:extLst>
          </p:cNvPr>
          <p:cNvSpPr>
            <a:spLocks noGrp="1"/>
          </p:cNvSpPr>
          <p:nvPr>
            <p:ph type="title"/>
          </p:nvPr>
        </p:nvSpPr>
        <p:spPr>
          <a:xfrm>
            <a:off x="447885" y="2595999"/>
            <a:ext cx="6219220" cy="1418711"/>
          </a:xfrm>
        </p:spPr>
        <p:txBody>
          <a:bodyPr>
            <a:noAutofit/>
          </a:bodyPr>
          <a:lstStyle>
            <a:lvl1pPr marL="0" indent="0" algn="l" defTabSz="914400" rtl="0" eaLnBrk="1" latinLnBrk="0" hangingPunct="1">
              <a:lnSpc>
                <a:spcPct val="100000"/>
              </a:lnSpc>
              <a:spcBef>
                <a:spcPts val="0"/>
              </a:spcBef>
              <a:spcAft>
                <a:spcPts val="1200"/>
              </a:spcAft>
              <a:buSzPct val="55000"/>
              <a:buFontTx/>
              <a:buNone/>
              <a:tabLst/>
              <a:defRPr lang="en-US" sz="4499" b="0" i="0" kern="1200" dirty="0">
                <a:solidFill>
                  <a:schemeClr val="bg1"/>
                </a:solidFill>
                <a:latin typeface="Raleway Lining Medium"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80645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457">
                                            <p:txEl>
                                              <p:pRg st="0" end="0"/>
                                            </p:txEl>
                                          </p:spTgt>
                                        </p:tgtEl>
                                        <p:attrNameLst>
                                          <p:attrName>style.visibility</p:attrName>
                                        </p:attrNameLst>
                                      </p:cBhvr>
                                      <p:to>
                                        <p:strVal val="visible"/>
                                      </p:to>
                                    </p:set>
                                    <p:animEffect transition="in" filter="fade">
                                      <p:cBhvr>
                                        <p:cTn id="16" dur="1000"/>
                                        <p:tgtEl>
                                          <p:spTgt spid="45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6"/>
                                        </p:tgtEl>
                                        <p:attrNameLst>
                                          <p:attrName>style.visibility</p:attrName>
                                        </p:attrNameLst>
                                      </p:cBhvr>
                                      <p:to>
                                        <p:strVal val="visible"/>
                                      </p:to>
                                    </p:set>
                                    <p:animEffect transition="in" filter="fade">
                                      <p:cBhvr>
                                        <p:cTn id="19" dur="500"/>
                                        <p:tgtEl>
                                          <p:spTgt spid="456"/>
                                        </p:tgtEl>
                                      </p:cBhvr>
                                    </p:animEffect>
                                  </p:childTnLst>
                                </p:cTn>
                              </p:par>
                              <p:par>
                                <p:cTn id="20" presetID="22" presetClass="entr" presetSubtype="4" fill="hold" grpId="1" nodeType="withEffect">
                                  <p:stCondLst>
                                    <p:cond delay="0"/>
                                  </p:stCondLst>
                                  <p:childTnLst>
                                    <p:set>
                                      <p:cBhvr>
                                        <p:cTn id="21" dur="1" fill="hold">
                                          <p:stCondLst>
                                            <p:cond delay="0"/>
                                          </p:stCondLst>
                                        </p:cTn>
                                        <p:tgtEl>
                                          <p:spTgt spid="456"/>
                                        </p:tgtEl>
                                        <p:attrNameLst>
                                          <p:attrName>style.visibility</p:attrName>
                                        </p:attrNameLst>
                                      </p:cBhvr>
                                      <p:to>
                                        <p:strVal val="visible"/>
                                      </p:to>
                                    </p:set>
                                    <p:animEffect transition="in" filter="wipe(down)">
                                      <p:cBhvr>
                                        <p:cTn id="22"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456" grpId="0" animBg="1"/>
      <p:bldP spid="456" grpId="1" animBg="1"/>
      <p:bldP spid="457" grpId="0" build="p">
        <p:tmplLst>
          <p:tmpl lvl="1">
            <p:tnLst>
              <p:par>
                <p:cTn presetID="10" presetClass="entr" presetSubtype="0" fill="hold" nodeType="withEffect">
                  <p:stCondLst>
                    <p:cond delay="400"/>
                  </p:stCondLst>
                  <p:childTnLst>
                    <p:set>
                      <p:cBhvr>
                        <p:cTn dur="1" fill="hold">
                          <p:stCondLst>
                            <p:cond delay="0"/>
                          </p:stCondLst>
                        </p:cTn>
                        <p:tgtEl>
                          <p:spTgt spid="457"/>
                        </p:tgtEl>
                        <p:attrNameLst>
                          <p:attrName>style.visibility</p:attrName>
                        </p:attrNameLst>
                      </p:cBhvr>
                      <p:to>
                        <p:strVal val="visible"/>
                      </p:to>
                    </p:set>
                    <p:animEffect transition="in" filter="fade">
                      <p:cBhvr>
                        <p:cTn dur="1000"/>
                        <p:tgtEl>
                          <p:spTgt spid="457"/>
                        </p:tgtEl>
                      </p:cBhvr>
                    </p:animEffect>
                  </p:childTnLst>
                </p:cTn>
              </p:par>
            </p:tnLst>
          </p:tmpl>
        </p:tmplLst>
      </p:bldP>
    </p:bldLst>
  </p:timing>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0" y="0"/>
            <a:ext cx="7505517" cy="6858000"/>
          </a:xfrm>
          <a:prstGeom prst="rect">
            <a:avLst/>
          </a:prstGeom>
          <a:solidFill>
            <a:schemeClr val="bg1">
              <a:lumMod val="95000"/>
            </a:schemeClr>
          </a:solidFill>
        </p:spPr>
        <p:txBody>
          <a:bodyPr anchor="t"/>
          <a:lstStyle>
            <a:lvl1pPr marL="0" indent="0" algn="ctr">
              <a:buNone/>
              <a:defRPr sz="1500"/>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7" indent="0">
              <a:buNone/>
              <a:defRPr sz="2000"/>
            </a:lvl9pPr>
          </a:lstStyle>
          <a:p>
            <a:r>
              <a:rPr lang="en-US" dirty="0"/>
              <a:t>Click icon to add photo.</a:t>
            </a:r>
          </a:p>
        </p:txBody>
      </p:sp>
      <p:sp>
        <p:nvSpPr>
          <p:cNvPr id="2" name="Title 1"/>
          <p:cNvSpPr>
            <a:spLocks noGrp="1"/>
          </p:cNvSpPr>
          <p:nvPr>
            <p:ph type="title"/>
          </p:nvPr>
        </p:nvSpPr>
        <p:spPr>
          <a:xfrm>
            <a:off x="0" y="1219200"/>
            <a:ext cx="3296015" cy="4800600"/>
          </a:xfrm>
          <a:solidFill>
            <a:schemeClr val="tx1"/>
          </a:solidFill>
        </p:spPr>
        <p:txBody>
          <a:bodyPr lIns="365760" tIns="365760" rIns="365760" bIns="365760" anchor="ctr"/>
          <a:lstStyle>
            <a:lvl1pPr>
              <a:lnSpc>
                <a:spcPts val="3849"/>
              </a:lnSpc>
              <a:defRPr sz="3299">
                <a:solidFill>
                  <a:schemeClr val="accent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sp>
        <p:nvSpPr>
          <p:cNvPr id="8" name="Text Placeholder 9">
            <a:extLst>
              <a:ext uri="{FF2B5EF4-FFF2-40B4-BE49-F238E27FC236}">
                <a16:creationId xmlns:a16="http://schemas.microsoft.com/office/drawing/2014/main" id="{A0ED4E9E-05F3-5840-AF58-E16FDBE984D3}"/>
              </a:ext>
            </a:extLst>
          </p:cNvPr>
          <p:cNvSpPr>
            <a:spLocks noGrp="1"/>
          </p:cNvSpPr>
          <p:nvPr>
            <p:ph type="body" sz="quarter" idx="11"/>
          </p:nvPr>
        </p:nvSpPr>
        <p:spPr>
          <a:xfrm>
            <a:off x="8060267" y="625642"/>
            <a:ext cx="3640666" cy="5534528"/>
          </a:xfrm>
        </p:spPr>
        <p:txBody>
          <a:bodyPr anchor="ct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picture containing traffic, light&#10;&#10;Description automatically generated">
            <a:extLst>
              <a:ext uri="{FF2B5EF4-FFF2-40B4-BE49-F238E27FC236}">
                <a16:creationId xmlns:a16="http://schemas.microsoft.com/office/drawing/2014/main" id="{E9543502-952F-2D45-8BF1-A1598A5FD71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Tree>
    <p:extLst>
      <p:ext uri="{BB962C8B-B14F-4D97-AF65-F5344CB8AC3E}">
        <p14:creationId xmlns:p14="http://schemas.microsoft.com/office/powerpoint/2010/main" val="1177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Divider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2693" y="2200940"/>
            <a:ext cx="6342824" cy="3075910"/>
          </a:xfrm>
        </p:spPr>
        <p:txBody>
          <a:bodyPr lIns="0" anchor="t"/>
          <a:lstStyle>
            <a:lvl1pPr>
              <a:lnSpc>
                <a:spcPct val="100000"/>
              </a:lnSpc>
              <a:defRPr sz="4499">
                <a:solidFill>
                  <a:schemeClr val="bg1"/>
                </a:solidFill>
                <a:latin typeface="Raleway Lining Medium" panose="020B0603030101060003" pitchFamily="34" charset="0"/>
              </a:defRPr>
            </a:lvl1pPr>
          </a:lstStyle>
          <a:p>
            <a:r>
              <a:rPr lang="en-US" dirty="0"/>
              <a:t>Section Divider Slide Title Goes Here</a:t>
            </a:r>
          </a:p>
        </p:txBody>
      </p:sp>
      <p:sp>
        <p:nvSpPr>
          <p:cNvPr id="3" name="Text Placeholder 2"/>
          <p:cNvSpPr>
            <a:spLocks noGrp="1"/>
          </p:cNvSpPr>
          <p:nvPr>
            <p:ph type="body" idx="1"/>
          </p:nvPr>
        </p:nvSpPr>
        <p:spPr>
          <a:xfrm>
            <a:off x="1162692" y="1578935"/>
            <a:ext cx="10515600" cy="542518"/>
          </a:xfrm>
          <a:prstGeom prst="rect">
            <a:avLst/>
          </a:prstGeom>
        </p:spPr>
        <p:txBody>
          <a:bodyPr anchor="b"/>
          <a:lstStyle>
            <a:lvl1pPr marL="0" indent="0">
              <a:lnSpc>
                <a:spcPct val="100000"/>
              </a:lnSpc>
              <a:buNone/>
              <a:defRPr sz="20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en-US"/>
              <a:t>Click to edit Master text styles</a:t>
            </a:r>
          </a:p>
        </p:txBody>
      </p:sp>
      <p:pic>
        <p:nvPicPr>
          <p:cNvPr id="26" name="Graphic 25">
            <a:extLst>
              <a:ext uri="{FF2B5EF4-FFF2-40B4-BE49-F238E27FC236}">
                <a16:creationId xmlns:a16="http://schemas.microsoft.com/office/drawing/2014/main" id="{6A0355C7-4329-5547-B68B-448C098F97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7030" y="1462699"/>
            <a:ext cx="5880256" cy="5460238"/>
          </a:xfrm>
          <a:prstGeom prst="rect">
            <a:avLst/>
          </a:prstGeom>
        </p:spPr>
      </p:pic>
    </p:spTree>
    <p:extLst>
      <p:ext uri="{BB962C8B-B14F-4D97-AF65-F5344CB8AC3E}">
        <p14:creationId xmlns:p14="http://schemas.microsoft.com/office/powerpoint/2010/main" val="8108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8" presetClass="entr" presetSubtype="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dirty="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62765D95-E1BF-F748-A0EE-E78AFD0FEBA2}"/>
              </a:ext>
            </a:extLst>
          </p:cNvPr>
          <p:cNvSpPr>
            <a:spLocks noGrp="1"/>
          </p:cNvSpPr>
          <p:nvPr>
            <p:ph type="body" sz="quarter" idx="11"/>
          </p:nvPr>
        </p:nvSpPr>
        <p:spPr>
          <a:xfrm>
            <a:off x="3761530" y="1219200"/>
            <a:ext cx="7922470" cy="4940970"/>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D48FD85E-4BF9-C448-886F-15E9AB549CCA}"/>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4B92DD82-F6EF-4417-9AE6-57F47855D12F}"/>
              </a:ext>
            </a:extLst>
          </p:cNvPr>
          <p:cNvSpPr>
            <a:spLocks noGrp="1"/>
          </p:cNvSpPr>
          <p:nvPr>
            <p:ph type="title"/>
          </p:nvPr>
        </p:nvSpPr>
        <p:spPr>
          <a:xfrm>
            <a:off x="464700" y="1219200"/>
            <a:ext cx="2336557"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185382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ft Title+Blank">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ext Placeholder 9">
            <a:extLst>
              <a:ext uri="{FF2B5EF4-FFF2-40B4-BE49-F238E27FC236}">
                <a16:creationId xmlns:a16="http://schemas.microsoft.com/office/drawing/2014/main" id="{DECBCEC8-EBD2-3146-B214-C4C144F0D142}"/>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A047632F-E3D4-4936-AABA-74F961EF1BFF}"/>
              </a:ext>
            </a:extLst>
          </p:cNvPr>
          <p:cNvSpPr>
            <a:spLocks noGrp="1"/>
          </p:cNvSpPr>
          <p:nvPr>
            <p:ph type="title"/>
          </p:nvPr>
        </p:nvSpPr>
        <p:spPr>
          <a:xfrm>
            <a:off x="465515" y="1219200"/>
            <a:ext cx="2335742"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223792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Photo2">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A54573-4820-4AF4-9643-69E474A2A541}"/>
              </a:ext>
            </a:extLst>
          </p:cNvPr>
          <p:cNvSpPr>
            <a:spLocks noGrp="1"/>
          </p:cNvSpPr>
          <p:nvPr>
            <p:ph type="pic" sz="quarter" idx="15" hasCustomPrompt="1"/>
          </p:nvPr>
        </p:nvSpPr>
        <p:spPr>
          <a:xfrm>
            <a:off x="7505518" y="-1"/>
            <a:ext cx="4686451" cy="6858001"/>
          </a:xfrm>
          <a:solidFill>
            <a:schemeClr val="bg1">
              <a:lumMod val="95000"/>
            </a:schemeClr>
          </a:solidFill>
        </p:spPr>
        <p:txBody>
          <a:bodyPr/>
          <a:lstStyle>
            <a:lvl1pPr marL="0" indent="0">
              <a:buFontTx/>
              <a:buNone/>
              <a:defRPr sz="1500"/>
            </a:lvl1pPr>
          </a:lstStyle>
          <a:p>
            <a:r>
              <a:rPr lang="en-US" sz="1500" dirty="0"/>
              <a:t>Click icon to insert photo.</a:t>
            </a:r>
            <a:endParaRPr lang="en-US" dirty="0"/>
          </a:p>
        </p:txBody>
      </p:sp>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pic>
        <p:nvPicPr>
          <p:cNvPr id="9" name="Picture 8" descr="A picture containing traffic, light&#10;&#10;Description automatically generated">
            <a:extLst>
              <a:ext uri="{FF2B5EF4-FFF2-40B4-BE49-F238E27FC236}">
                <a16:creationId xmlns:a16="http://schemas.microsoft.com/office/drawing/2014/main" id="{FC5B0769-F039-6C44-96F1-72822F7C8D3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7" name="Text Placeholder 9">
            <a:extLst>
              <a:ext uri="{FF2B5EF4-FFF2-40B4-BE49-F238E27FC236}">
                <a16:creationId xmlns:a16="http://schemas.microsoft.com/office/drawing/2014/main" id="{CCE5E5B4-5537-F549-9676-720F4E7008CC}"/>
              </a:ext>
            </a:extLst>
          </p:cNvPr>
          <p:cNvSpPr>
            <a:spLocks noGrp="1"/>
          </p:cNvSpPr>
          <p:nvPr>
            <p:ph type="body" sz="quarter" idx="11"/>
          </p:nvPr>
        </p:nvSpPr>
        <p:spPr>
          <a:xfrm>
            <a:off x="3761530" y="1219200"/>
            <a:ext cx="3249230" cy="4940970"/>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9">
            <a:extLst>
              <a:ext uri="{FF2B5EF4-FFF2-40B4-BE49-F238E27FC236}">
                <a16:creationId xmlns:a16="http://schemas.microsoft.com/office/drawing/2014/main" id="{2CE89AE1-77CE-2B4F-9DB8-E39A78642D03}"/>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BD806293-8D22-415F-BD19-D7123FB47097}"/>
              </a:ext>
            </a:extLst>
          </p:cNvPr>
          <p:cNvSpPr>
            <a:spLocks noGrp="1"/>
          </p:cNvSpPr>
          <p:nvPr>
            <p:ph type="title"/>
          </p:nvPr>
        </p:nvSpPr>
        <p:spPr>
          <a:xfrm>
            <a:off x="465515" y="1223908"/>
            <a:ext cx="2335742"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342718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ft Title + Doubl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95C6CDFF-C53F-1F42-BE78-5AEACF7B567B}"/>
              </a:ext>
            </a:extLst>
          </p:cNvPr>
          <p:cNvSpPr>
            <a:spLocks noGrp="1"/>
          </p:cNvSpPr>
          <p:nvPr>
            <p:ph type="body" sz="quarter" idx="11"/>
          </p:nvPr>
        </p:nvSpPr>
        <p:spPr>
          <a:xfrm>
            <a:off x="3911600"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8FD539BC-E4A1-0943-BE87-A01115931D20}"/>
              </a:ext>
            </a:extLst>
          </p:cNvPr>
          <p:cNvSpPr>
            <a:spLocks noGrp="1"/>
          </p:cNvSpPr>
          <p:nvPr>
            <p:ph type="body" sz="quarter" idx="13"/>
          </p:nvPr>
        </p:nvSpPr>
        <p:spPr>
          <a:xfrm>
            <a:off x="8178405"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C9DD7252-CC7F-A543-8B59-D0C5B37328B5}"/>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27C03505-7B16-4606-9ADA-0EB8ECB709F7}"/>
              </a:ext>
            </a:extLst>
          </p:cNvPr>
          <p:cNvSpPr>
            <a:spLocks noGrp="1"/>
          </p:cNvSpPr>
          <p:nvPr>
            <p:ph type="title"/>
          </p:nvPr>
        </p:nvSpPr>
        <p:spPr>
          <a:xfrm>
            <a:off x="465515" y="1211712"/>
            <a:ext cx="2335742" cy="1563624"/>
          </a:xfrm>
        </p:spPr>
        <p:txBody>
          <a:bodyPr>
            <a:normAutofit/>
          </a:bodyPr>
          <a:lstStyle>
            <a:lvl1pPr algn="l" defTabSz="914400" rtl="0" eaLnBrk="1" latinLnBrk="0" hangingPunct="1">
              <a:lnSpc>
                <a:spcPct val="90000"/>
              </a:lnSpc>
              <a:spcBef>
                <a:spcPct val="0"/>
              </a:spcBef>
              <a:buNone/>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177765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Title+Content2 Black">
    <p:bg>
      <p:bgPr>
        <a:solidFill>
          <a:schemeClr val="tx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1" name="Picture 10">
            <a:extLst>
              <a:ext uri="{FF2B5EF4-FFF2-40B4-BE49-F238E27FC236}">
                <a16:creationId xmlns:a16="http://schemas.microsoft.com/office/drawing/2014/main" id="{13DA478C-165F-4CBE-B999-4CC4BFB42E7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8" name="Title 1">
            <a:extLst>
              <a:ext uri="{FF2B5EF4-FFF2-40B4-BE49-F238E27FC236}">
                <a16:creationId xmlns:a16="http://schemas.microsoft.com/office/drawing/2014/main" id="{6C92FA84-3330-D94F-A94E-E2CA5E9E71F5}"/>
              </a:ext>
            </a:extLst>
          </p:cNvPr>
          <p:cNvSpPr>
            <a:spLocks noGrp="1"/>
          </p:cNvSpPr>
          <p:nvPr>
            <p:ph type="title"/>
          </p:nvPr>
        </p:nvSpPr>
        <p:spPr>
          <a:xfrm>
            <a:off x="457935" y="1337310"/>
            <a:ext cx="2838081" cy="4726606"/>
          </a:xfrm>
          <a:noFill/>
        </p:spPr>
        <p:txBody>
          <a:bodyPr lIns="0" anchor="t"/>
          <a:lstStyle>
            <a:lvl1pPr>
              <a:lnSpc>
                <a:spcPts val="3849"/>
              </a:lnSpc>
              <a:spcAft>
                <a:spcPts val="1200"/>
              </a:spcAft>
              <a:defRPr sz="3299">
                <a:solidFill>
                  <a:schemeClr val="accent2"/>
                </a:solidFill>
              </a:defRPr>
            </a:lvl1pPr>
          </a:lstStyle>
          <a:p>
            <a:r>
              <a:rPr lang="en-US"/>
              <a:t>Click to edit Master title style</a:t>
            </a:r>
            <a:endParaRPr lang="en-US" dirty="0"/>
          </a:p>
        </p:txBody>
      </p:sp>
      <p:sp>
        <p:nvSpPr>
          <p:cNvPr id="15" name="Text Placeholder 9">
            <a:extLst>
              <a:ext uri="{FF2B5EF4-FFF2-40B4-BE49-F238E27FC236}">
                <a16:creationId xmlns:a16="http://schemas.microsoft.com/office/drawing/2014/main" id="{62DD91F6-D02F-F94B-9240-E124B92736EB}"/>
              </a:ext>
            </a:extLst>
          </p:cNvPr>
          <p:cNvSpPr>
            <a:spLocks noGrp="1"/>
          </p:cNvSpPr>
          <p:nvPr>
            <p:ph type="body" sz="quarter" idx="11"/>
          </p:nvPr>
        </p:nvSpPr>
        <p:spPr>
          <a:xfrm>
            <a:off x="3911600"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0FA7DA7F-4552-2E4D-A956-4801D3E11C09}"/>
              </a:ext>
            </a:extLst>
          </p:cNvPr>
          <p:cNvSpPr>
            <a:spLocks noGrp="1"/>
          </p:cNvSpPr>
          <p:nvPr>
            <p:ph type="body" sz="quarter" idx="13"/>
          </p:nvPr>
        </p:nvSpPr>
        <p:spPr>
          <a:xfrm>
            <a:off x="8178405"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76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Title+Double Content Bl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3" name="Picture 12" descr="A picture containing traffic, light&#10;&#10;Description automatically generated">
            <a:extLst>
              <a:ext uri="{FF2B5EF4-FFF2-40B4-BE49-F238E27FC236}">
                <a16:creationId xmlns:a16="http://schemas.microsoft.com/office/drawing/2014/main" id="{4C64885C-440F-1D43-B02A-BA5E9660D8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itle 1">
            <a:extLst>
              <a:ext uri="{FF2B5EF4-FFF2-40B4-BE49-F238E27FC236}">
                <a16:creationId xmlns:a16="http://schemas.microsoft.com/office/drawing/2014/main" id="{509BE75C-4D97-1740-8457-7CC5A2DBFB7F}"/>
              </a:ext>
            </a:extLst>
          </p:cNvPr>
          <p:cNvSpPr>
            <a:spLocks noGrp="1"/>
          </p:cNvSpPr>
          <p:nvPr>
            <p:ph type="title"/>
          </p:nvPr>
        </p:nvSpPr>
        <p:spPr>
          <a:xfrm>
            <a:off x="465428" y="1186982"/>
            <a:ext cx="11269371" cy="672815"/>
          </a:xfrm>
        </p:spPr>
        <p:txBody>
          <a:bodyPr lIns="0" anchor="t"/>
          <a:lstStyle>
            <a:lvl1pPr>
              <a:defRPr>
                <a:solidFill>
                  <a:schemeClr val="accent2"/>
                </a:solidFill>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90DD67FC-5A45-8643-92FD-EA956D47214C}"/>
              </a:ext>
            </a:extLst>
          </p:cNvPr>
          <p:cNvSpPr>
            <a:spLocks noGrp="1"/>
          </p:cNvSpPr>
          <p:nvPr>
            <p:ph type="body" sz="quarter" idx="11"/>
          </p:nvPr>
        </p:nvSpPr>
        <p:spPr>
          <a:xfrm>
            <a:off x="465428" y="2261062"/>
            <a:ext cx="5283530"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F0D6E677-5EE8-2B46-9A52-8CB6ECD36780}"/>
              </a:ext>
            </a:extLst>
          </p:cNvPr>
          <p:cNvSpPr>
            <a:spLocks noGrp="1"/>
          </p:cNvSpPr>
          <p:nvPr>
            <p:ph type="body" sz="quarter" idx="13"/>
          </p:nvPr>
        </p:nvSpPr>
        <p:spPr>
          <a:xfrm>
            <a:off x="6468489" y="2261062"/>
            <a:ext cx="5266311"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22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Large Title Bar Blue+Double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414796-E474-D94D-9955-4FC74A00BC34}"/>
              </a:ext>
            </a:extLst>
          </p:cNvPr>
          <p:cNvSpPr/>
          <p:nvPr userDrawn="1"/>
        </p:nvSpPr>
        <p:spPr>
          <a:xfrm>
            <a:off x="0" y="1"/>
            <a:ext cx="12192000" cy="17221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ext Placeholder 9">
            <a:extLst>
              <a:ext uri="{FF2B5EF4-FFF2-40B4-BE49-F238E27FC236}">
                <a16:creationId xmlns:a16="http://schemas.microsoft.com/office/drawing/2014/main" id="{E3CBC72D-5740-9C44-96EB-A8EF46C72794}"/>
              </a:ext>
            </a:extLst>
          </p:cNvPr>
          <p:cNvSpPr>
            <a:spLocks noGrp="1"/>
          </p:cNvSpPr>
          <p:nvPr>
            <p:ph type="body" sz="quarter" idx="11"/>
          </p:nvPr>
        </p:nvSpPr>
        <p:spPr>
          <a:xfrm>
            <a:off x="465428" y="2155372"/>
            <a:ext cx="5283530"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1745641C-2147-3345-A51E-4FA8A6725F38}"/>
              </a:ext>
            </a:extLst>
          </p:cNvPr>
          <p:cNvSpPr>
            <a:spLocks noGrp="1"/>
          </p:cNvSpPr>
          <p:nvPr>
            <p:ph type="body" sz="quarter" idx="13"/>
          </p:nvPr>
        </p:nvSpPr>
        <p:spPr>
          <a:xfrm>
            <a:off x="6468489" y="2155372"/>
            <a:ext cx="5266311"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A0BE161-CD6C-AC40-B59E-EB263741D7A7}"/>
              </a:ext>
            </a:extLst>
          </p:cNvPr>
          <p:cNvSpPr>
            <a:spLocks noGrp="1"/>
          </p:cNvSpPr>
          <p:nvPr>
            <p:ph type="title"/>
          </p:nvPr>
        </p:nvSpPr>
        <p:spPr>
          <a:xfrm>
            <a:off x="465428" y="1032588"/>
            <a:ext cx="11269371" cy="474904"/>
          </a:xfrm>
        </p:spPr>
        <p:txBody>
          <a:bodyPr lIns="0" anchor="t">
            <a:normAutofit/>
          </a:bodyPr>
          <a:lstStyle>
            <a:lvl1pPr>
              <a:defRPr sz="32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505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mall Black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24055"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699591"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5283530"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1307592"/>
            <a:ext cx="5266311"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670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mall Black Blue+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5347"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445597" cy="474904"/>
          </a:xfrm>
        </p:spPr>
        <p:txBody>
          <a:bodyPr lIns="0" anchor="t">
            <a:normAutofit/>
          </a:bodyPr>
          <a:lstStyle>
            <a:lvl1pPr>
              <a:defRPr sz="3200">
                <a:solidFill>
                  <a:schemeClr val="bg1"/>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11144464"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250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Photo2">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A54573-4820-4AF4-9643-69E474A2A541}"/>
              </a:ext>
            </a:extLst>
          </p:cNvPr>
          <p:cNvSpPr>
            <a:spLocks noGrp="1"/>
          </p:cNvSpPr>
          <p:nvPr>
            <p:ph type="pic" sz="quarter" idx="15" hasCustomPrompt="1"/>
          </p:nvPr>
        </p:nvSpPr>
        <p:spPr>
          <a:xfrm>
            <a:off x="7505518" y="-1"/>
            <a:ext cx="4686451" cy="6858001"/>
          </a:xfrm>
          <a:solidFill>
            <a:schemeClr val="bg1">
              <a:lumMod val="95000"/>
            </a:schemeClr>
          </a:solidFill>
        </p:spPr>
        <p:txBody>
          <a:bodyPr/>
          <a:lstStyle>
            <a:lvl1pPr marL="0" indent="0">
              <a:buFontTx/>
              <a:buNone/>
              <a:defRPr sz="1500"/>
            </a:lvl1pPr>
          </a:lstStyle>
          <a:p>
            <a:r>
              <a:rPr lang="en-US" sz="1500" dirty="0"/>
              <a:t>Click icon to insert photo.</a:t>
            </a:r>
            <a:endParaRPr lang="en-US" dirty="0"/>
          </a:p>
        </p:txBody>
      </p:sp>
      <p:sp>
        <p:nvSpPr>
          <p:cNvPr id="7" name="Text Placeholder 9">
            <a:extLst>
              <a:ext uri="{FF2B5EF4-FFF2-40B4-BE49-F238E27FC236}">
                <a16:creationId xmlns:a16="http://schemas.microsoft.com/office/drawing/2014/main" id="{CCE5E5B4-5537-F549-9676-720F4E7008CC}"/>
              </a:ext>
            </a:extLst>
          </p:cNvPr>
          <p:cNvSpPr>
            <a:spLocks noGrp="1"/>
          </p:cNvSpPr>
          <p:nvPr>
            <p:ph type="body" sz="quarter" idx="11"/>
          </p:nvPr>
        </p:nvSpPr>
        <p:spPr>
          <a:xfrm>
            <a:off x="465514" y="1795549"/>
            <a:ext cx="6545246" cy="436462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24DDCC2F-648F-A541-9DF9-CFDD8A7D228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1" name="Title 1">
            <a:extLst>
              <a:ext uri="{FF2B5EF4-FFF2-40B4-BE49-F238E27FC236}">
                <a16:creationId xmlns:a16="http://schemas.microsoft.com/office/drawing/2014/main" id="{FA713A5F-66B9-6A49-AFE0-DA3DB5808939}"/>
              </a:ext>
            </a:extLst>
          </p:cNvPr>
          <p:cNvSpPr>
            <a:spLocks noGrp="1"/>
          </p:cNvSpPr>
          <p:nvPr>
            <p:ph type="title"/>
          </p:nvPr>
        </p:nvSpPr>
        <p:spPr>
          <a:xfrm>
            <a:off x="465429" y="1032588"/>
            <a:ext cx="6545332" cy="474904"/>
          </a:xfrm>
        </p:spPr>
        <p:txBody>
          <a:bodyPr lIns="0" anchor="t">
            <a:normAutofit/>
          </a:bodyPr>
          <a:lstStyle>
            <a:lvl1pPr>
              <a:defRPr sz="32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2816223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dular Content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9" name="Picture 8">
            <a:extLst>
              <a:ext uri="{FF2B5EF4-FFF2-40B4-BE49-F238E27FC236}">
                <a16:creationId xmlns:a16="http://schemas.microsoft.com/office/drawing/2014/main" id="{0716F93B-B444-4863-8AB4-3C7687F0BEB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0" name="Text Placeholder 9">
            <a:extLst>
              <a:ext uri="{FF2B5EF4-FFF2-40B4-BE49-F238E27FC236}">
                <a16:creationId xmlns:a16="http://schemas.microsoft.com/office/drawing/2014/main" id="{833ED9E3-A291-6849-A389-324C98222ED9}"/>
              </a:ext>
            </a:extLst>
          </p:cNvPr>
          <p:cNvSpPr>
            <a:spLocks noGrp="1"/>
          </p:cNvSpPr>
          <p:nvPr>
            <p:ph type="body" sz="quarter" idx="11"/>
          </p:nvPr>
        </p:nvSpPr>
        <p:spPr>
          <a:xfrm>
            <a:off x="4487333" y="1219200"/>
            <a:ext cx="7128934" cy="4940970"/>
          </a:xfrm>
        </p:spPr>
        <p:txBody>
          <a:bodyPr/>
          <a:lstStyle>
            <a:lvl1pPr>
              <a:spcAft>
                <a:spcPts val="2400"/>
              </a:spcAft>
              <a:defRPr/>
            </a:lvl1pPr>
            <a:lvl2pPr>
              <a:spcAft>
                <a:spcPts val="2400"/>
              </a:spcAft>
              <a:defRPr/>
            </a:lvl2pPr>
            <a:lvl3pPr>
              <a:spcAft>
                <a:spcPts val="2400"/>
              </a:spcAft>
              <a:defRPr/>
            </a:lvl3pPr>
            <a:lvl4pPr>
              <a:spcAft>
                <a:spcPts val="2400"/>
              </a:spcAft>
              <a:defRPr>
                <a:solidFill>
                  <a:schemeClr val="accent4"/>
                </a:solidFill>
              </a:defRPr>
            </a:lvl4pPr>
            <a:lvl5pPr>
              <a:spcAft>
                <a:spcPts val="2400"/>
              </a:spcAft>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a:extLst>
              <a:ext uri="{FF2B5EF4-FFF2-40B4-BE49-F238E27FC236}">
                <a16:creationId xmlns:a16="http://schemas.microsoft.com/office/drawing/2014/main" id="{6ABAD9E9-118C-1C4E-86A5-4E84FC1321BF}"/>
              </a:ext>
            </a:extLst>
          </p:cNvPr>
          <p:cNvSpPr>
            <a:spLocks noGrp="1"/>
          </p:cNvSpPr>
          <p:nvPr>
            <p:ph type="body" sz="quarter" idx="16"/>
          </p:nvPr>
        </p:nvSpPr>
        <p:spPr>
          <a:xfrm>
            <a:off x="465515" y="2995863"/>
            <a:ext cx="3107418" cy="3164307"/>
          </a:xfrm>
        </p:spPr>
        <p:txBody>
          <a:bodyPr/>
          <a:lstStyle>
            <a:lvl1pPr marL="0" indent="0">
              <a:buFont typeface="Arial" panose="020B0604020202020204" pitchFamily="34" charse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p:cNvSpPr>
            <a:spLocks noGrp="1"/>
          </p:cNvSpPr>
          <p:nvPr>
            <p:ph type="title"/>
          </p:nvPr>
        </p:nvSpPr>
        <p:spPr>
          <a:xfrm>
            <a:off x="465515" y="1219200"/>
            <a:ext cx="3107418" cy="1563624"/>
          </a:xfrm>
        </p:spPr>
        <p:txBody>
          <a:bodyPr>
            <a:no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88289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dular Content2">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9" name="Picture 8">
            <a:extLst>
              <a:ext uri="{FF2B5EF4-FFF2-40B4-BE49-F238E27FC236}">
                <a16:creationId xmlns:a16="http://schemas.microsoft.com/office/drawing/2014/main" id="{0716F93B-B444-4863-8AB4-3C7687F0BEB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0" name="Text Placeholder 9">
            <a:extLst>
              <a:ext uri="{FF2B5EF4-FFF2-40B4-BE49-F238E27FC236}">
                <a16:creationId xmlns:a16="http://schemas.microsoft.com/office/drawing/2014/main" id="{833ED9E3-A291-6849-A389-324C98222ED9}"/>
              </a:ext>
            </a:extLst>
          </p:cNvPr>
          <p:cNvSpPr>
            <a:spLocks noGrp="1"/>
          </p:cNvSpPr>
          <p:nvPr>
            <p:ph type="body" sz="quarter" idx="11"/>
          </p:nvPr>
        </p:nvSpPr>
        <p:spPr>
          <a:xfrm>
            <a:off x="465516" y="3403599"/>
            <a:ext cx="11235418" cy="2756569"/>
          </a:xfrm>
        </p:spPr>
        <p:txBody>
          <a:bodyPr/>
          <a:lstStyle>
            <a:lvl1pPr marL="0" indent="0">
              <a:buNone/>
              <a:defRPr/>
            </a:lvl1pPr>
            <a:lvl4pPr>
              <a:defRPr>
                <a:solidFill>
                  <a:schemeClr val="accent4"/>
                </a:solidFill>
              </a:defRPr>
            </a:lvl4pPr>
            <a:lvl5pPr>
              <a:defRPr>
                <a:solidFill>
                  <a:schemeClr val="accent4"/>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6ABAD9E9-118C-1C4E-86A5-4E84FC1321BF}"/>
              </a:ext>
            </a:extLst>
          </p:cNvPr>
          <p:cNvSpPr>
            <a:spLocks noGrp="1"/>
          </p:cNvSpPr>
          <p:nvPr>
            <p:ph type="body" sz="quarter" idx="16"/>
          </p:nvPr>
        </p:nvSpPr>
        <p:spPr>
          <a:xfrm>
            <a:off x="4278685" y="1219201"/>
            <a:ext cx="7422249" cy="1560094"/>
          </a:xfrm>
        </p:spPr>
        <p:txBody>
          <a:bodyPr/>
          <a:lstStyle>
            <a:lvl1pPr marL="0" indent="0">
              <a:buFont typeface="Arial" panose="020B0604020202020204" pitchFamily="34" charset="0"/>
              <a:buNone/>
              <a:defRPr b="1">
                <a:solidFill>
                  <a:schemeClr val="accent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p:cNvSpPr>
            <a:spLocks noGrp="1"/>
          </p:cNvSpPr>
          <p:nvPr>
            <p:ph type="title"/>
          </p:nvPr>
        </p:nvSpPr>
        <p:spPr>
          <a:xfrm>
            <a:off x="465516" y="1207931"/>
            <a:ext cx="3107417" cy="1571364"/>
          </a:xfrm>
        </p:spPr>
        <p:txBody>
          <a:bodyPr>
            <a:no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10989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ft Title Only">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9" name="Picture 8">
            <a:extLst>
              <a:ext uri="{FF2B5EF4-FFF2-40B4-BE49-F238E27FC236}">
                <a16:creationId xmlns:a16="http://schemas.microsoft.com/office/drawing/2014/main" id="{0716F93B-B444-4863-8AB4-3C7687F0BEB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2" name="Title 1"/>
          <p:cNvSpPr>
            <a:spLocks noGrp="1"/>
          </p:cNvSpPr>
          <p:nvPr>
            <p:ph type="title"/>
          </p:nvPr>
        </p:nvSpPr>
        <p:spPr>
          <a:xfrm>
            <a:off x="465515" y="1219200"/>
            <a:ext cx="3107418" cy="1524000"/>
          </a:xfrm>
        </p:spPr>
        <p:txBody>
          <a:bodyPr>
            <a:no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04800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Title+Content2 White">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sp>
        <p:nvSpPr>
          <p:cNvPr id="8" name="Title 1">
            <a:extLst>
              <a:ext uri="{FF2B5EF4-FFF2-40B4-BE49-F238E27FC236}">
                <a16:creationId xmlns:a16="http://schemas.microsoft.com/office/drawing/2014/main" id="{B0ED2B65-A043-2A41-9761-84A4F16519A0}"/>
              </a:ext>
            </a:extLst>
          </p:cNvPr>
          <p:cNvSpPr>
            <a:spLocks noGrp="1"/>
          </p:cNvSpPr>
          <p:nvPr>
            <p:ph type="title"/>
          </p:nvPr>
        </p:nvSpPr>
        <p:spPr>
          <a:xfrm>
            <a:off x="457935" y="1337310"/>
            <a:ext cx="2838081" cy="4726606"/>
          </a:xfrm>
          <a:noFill/>
        </p:spPr>
        <p:txBody>
          <a:bodyPr lIns="0" anchor="t"/>
          <a:lstStyle>
            <a:lvl1pPr>
              <a:lnSpc>
                <a:spcPts val="3849"/>
              </a:lnSpc>
              <a:spcAft>
                <a:spcPts val="1200"/>
              </a:spcAft>
              <a:defRPr sz="3299">
                <a:solidFill>
                  <a:schemeClr val="tx1"/>
                </a:solidFill>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EE6C9F5F-06F9-A241-88FB-EB0A9AEEE25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6" name="Text Placeholder 9">
            <a:extLst>
              <a:ext uri="{FF2B5EF4-FFF2-40B4-BE49-F238E27FC236}">
                <a16:creationId xmlns:a16="http://schemas.microsoft.com/office/drawing/2014/main" id="{75FDD3CB-58A6-B844-9379-A13ABEDC9DCE}"/>
              </a:ext>
            </a:extLst>
          </p:cNvPr>
          <p:cNvSpPr>
            <a:spLocks noGrp="1"/>
          </p:cNvSpPr>
          <p:nvPr>
            <p:ph type="body" sz="quarter" idx="11"/>
          </p:nvPr>
        </p:nvSpPr>
        <p:spPr>
          <a:xfrm>
            <a:off x="3911600" y="1337310"/>
            <a:ext cx="3617354" cy="4726606"/>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9">
            <a:extLst>
              <a:ext uri="{FF2B5EF4-FFF2-40B4-BE49-F238E27FC236}">
                <a16:creationId xmlns:a16="http://schemas.microsoft.com/office/drawing/2014/main" id="{E2ADE5F3-270D-104C-84BE-F237EC2CD09D}"/>
              </a:ext>
            </a:extLst>
          </p:cNvPr>
          <p:cNvSpPr>
            <a:spLocks noGrp="1"/>
          </p:cNvSpPr>
          <p:nvPr>
            <p:ph type="body" sz="quarter" idx="13"/>
          </p:nvPr>
        </p:nvSpPr>
        <p:spPr>
          <a:xfrm>
            <a:off x="8178405" y="1337310"/>
            <a:ext cx="3617354" cy="4726606"/>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260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Title+Double Content White">
    <p:spTree>
      <p:nvGrpSpPr>
        <p:cNvPr id="1" name=""/>
        <p:cNvGrpSpPr/>
        <p:nvPr/>
      </p:nvGrpSpPr>
      <p:grpSpPr>
        <a:xfrm>
          <a:off x="0" y="0"/>
          <a:ext cx="0" cy="0"/>
          <a:chOff x="0" y="0"/>
          <a:chExt cx="0" cy="0"/>
        </a:xfrm>
      </p:grpSpPr>
      <p:sp>
        <p:nvSpPr>
          <p:cNvPr id="2" name="Title 1"/>
          <p:cNvSpPr>
            <a:spLocks noGrp="1"/>
          </p:cNvSpPr>
          <p:nvPr>
            <p:ph type="title"/>
          </p:nvPr>
        </p:nvSpPr>
        <p:spPr>
          <a:xfrm>
            <a:off x="465428" y="1186982"/>
            <a:ext cx="11269371" cy="672815"/>
          </a:xfrm>
        </p:spPr>
        <p:txBody>
          <a:bodyPr lIns="0" anchor="t"/>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7" name="Picture 6">
            <a:extLst>
              <a:ext uri="{FF2B5EF4-FFF2-40B4-BE49-F238E27FC236}">
                <a16:creationId xmlns:a16="http://schemas.microsoft.com/office/drawing/2014/main" id="{88EE02CD-55A6-48BB-AE3D-7A421385862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465DA47B-4FD1-9741-8706-24FA226F6696}"/>
              </a:ext>
            </a:extLst>
          </p:cNvPr>
          <p:cNvSpPr>
            <a:spLocks noGrp="1"/>
          </p:cNvSpPr>
          <p:nvPr>
            <p:ph type="body" sz="quarter" idx="11"/>
          </p:nvPr>
        </p:nvSpPr>
        <p:spPr>
          <a:xfrm>
            <a:off x="465428" y="2141538"/>
            <a:ext cx="5283530" cy="3922378"/>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42E17C8A-3C82-4E48-8415-1557FC283782}"/>
              </a:ext>
            </a:extLst>
          </p:cNvPr>
          <p:cNvSpPr>
            <a:spLocks noGrp="1"/>
          </p:cNvSpPr>
          <p:nvPr>
            <p:ph type="body" sz="quarter" idx="13"/>
          </p:nvPr>
        </p:nvSpPr>
        <p:spPr>
          <a:xfrm>
            <a:off x="6468489" y="2141538"/>
            <a:ext cx="5266311" cy="3922378"/>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382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6E150A-D23A-419D-BACC-3F2CA0633B62}" type="slidenum">
              <a:rPr lang="en-US" smtClean="0"/>
              <a:t>‹#›</a:t>
            </a:fld>
            <a:endParaRPr lang="en-US"/>
          </a:p>
        </p:txBody>
      </p:sp>
      <p:sp>
        <p:nvSpPr>
          <p:cNvPr id="4" name="Title 1">
            <a:extLst>
              <a:ext uri="{FF2B5EF4-FFF2-40B4-BE49-F238E27FC236}">
                <a16:creationId xmlns:a16="http://schemas.microsoft.com/office/drawing/2014/main" id="{0EF133D1-AA4F-244B-BE4E-A83030C590F8}"/>
              </a:ext>
            </a:extLst>
          </p:cNvPr>
          <p:cNvSpPr>
            <a:spLocks noGrp="1"/>
          </p:cNvSpPr>
          <p:nvPr>
            <p:ph type="title"/>
          </p:nvPr>
        </p:nvSpPr>
        <p:spPr>
          <a:xfrm>
            <a:off x="465428" y="1186982"/>
            <a:ext cx="11330331" cy="672815"/>
          </a:xfrm>
        </p:spPr>
        <p:txBody>
          <a:bodyPr lIns="0" anchor="t">
            <a:normAutofit/>
          </a:bodyPr>
          <a:lstStyle>
            <a:lvl1pPr>
              <a:defRPr sz="3600"/>
            </a:lvl1pPr>
          </a:lstStyle>
          <a:p>
            <a:r>
              <a:rPr lang="en-US" dirty="0"/>
              <a:t>Click to edit Master title style</a:t>
            </a:r>
          </a:p>
        </p:txBody>
      </p:sp>
      <p:pic>
        <p:nvPicPr>
          <p:cNvPr id="6" name="Picture 5">
            <a:extLst>
              <a:ext uri="{FF2B5EF4-FFF2-40B4-BE49-F238E27FC236}">
                <a16:creationId xmlns:a16="http://schemas.microsoft.com/office/drawing/2014/main" id="{71A0EB1A-9B8D-AB46-8DC8-F5C5E925CC0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Tree>
    <p:extLst>
      <p:ext uri="{BB962C8B-B14F-4D97-AF65-F5344CB8AC3E}">
        <p14:creationId xmlns:p14="http://schemas.microsoft.com/office/powerpoint/2010/main" val="202925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6E150A-D23A-419D-BACC-3F2CA0633B62}" type="slidenum">
              <a:rPr lang="en-US" smtClean="0"/>
              <a:t>‹#›</a:t>
            </a:fld>
            <a:endParaRPr lang="en-US"/>
          </a:p>
        </p:txBody>
      </p:sp>
    </p:spTree>
    <p:extLst>
      <p:ext uri="{BB962C8B-B14F-4D97-AF65-F5344CB8AC3E}">
        <p14:creationId xmlns:p14="http://schemas.microsoft.com/office/powerpoint/2010/main" val="152453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Divider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2693" y="2200940"/>
            <a:ext cx="6342824" cy="3075910"/>
          </a:xfrm>
        </p:spPr>
        <p:txBody>
          <a:bodyPr lIns="0" anchor="t"/>
          <a:lstStyle>
            <a:lvl1pPr>
              <a:lnSpc>
                <a:spcPct val="100000"/>
              </a:lnSpc>
              <a:defRPr sz="4499">
                <a:solidFill>
                  <a:schemeClr val="bg1"/>
                </a:solidFill>
                <a:latin typeface="Raleway Lining Medium" panose="020B0603030101060003" pitchFamily="34" charset="0"/>
              </a:defRPr>
            </a:lvl1pPr>
          </a:lstStyle>
          <a:p>
            <a:r>
              <a:rPr lang="en-US" dirty="0"/>
              <a:t>Section Divider Slide Title Goes Here</a:t>
            </a:r>
          </a:p>
        </p:txBody>
      </p:sp>
      <p:sp>
        <p:nvSpPr>
          <p:cNvPr id="3" name="Text Placeholder 2"/>
          <p:cNvSpPr>
            <a:spLocks noGrp="1"/>
          </p:cNvSpPr>
          <p:nvPr>
            <p:ph type="body" idx="1"/>
          </p:nvPr>
        </p:nvSpPr>
        <p:spPr>
          <a:xfrm>
            <a:off x="1162692" y="1578935"/>
            <a:ext cx="10515600" cy="542518"/>
          </a:xfrm>
          <a:prstGeom prst="rect">
            <a:avLst/>
          </a:prstGeom>
        </p:spPr>
        <p:txBody>
          <a:bodyPr anchor="b"/>
          <a:lstStyle>
            <a:lvl1pPr marL="0" indent="0">
              <a:lnSpc>
                <a:spcPct val="100000"/>
              </a:lnSpc>
              <a:buNone/>
              <a:defRPr sz="20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en-US"/>
              <a:t>Click to edit Master text styles</a:t>
            </a:r>
          </a:p>
        </p:txBody>
      </p:sp>
      <p:pic>
        <p:nvPicPr>
          <p:cNvPr id="26" name="Graphic 25">
            <a:extLst>
              <a:ext uri="{FF2B5EF4-FFF2-40B4-BE49-F238E27FC236}">
                <a16:creationId xmlns:a16="http://schemas.microsoft.com/office/drawing/2014/main" id="{10AA2BB5-FA6B-3F48-89D3-7D940AAB00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7030" y="1462699"/>
            <a:ext cx="5880256" cy="5460238"/>
          </a:xfrm>
          <a:prstGeom prst="rect">
            <a:avLst/>
          </a:prstGeom>
        </p:spPr>
      </p:pic>
    </p:spTree>
    <p:extLst>
      <p:ext uri="{BB962C8B-B14F-4D97-AF65-F5344CB8AC3E}">
        <p14:creationId xmlns:p14="http://schemas.microsoft.com/office/powerpoint/2010/main" val="31049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8" presetClass="entr" presetSubtype="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Larg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62765D95-E1BF-F748-A0EE-E78AFD0FEBA2}"/>
              </a:ext>
            </a:extLst>
          </p:cNvPr>
          <p:cNvSpPr>
            <a:spLocks noGrp="1"/>
          </p:cNvSpPr>
          <p:nvPr>
            <p:ph type="body" sz="quarter" idx="11"/>
          </p:nvPr>
        </p:nvSpPr>
        <p:spPr>
          <a:xfrm>
            <a:off x="3761530" y="1219200"/>
            <a:ext cx="7922470" cy="4940970"/>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D48FD85E-4BF9-C448-886F-15E9AB549CCA}"/>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1F1241E2-B133-4E2B-9B8B-8883831585A2}"/>
              </a:ext>
            </a:extLst>
          </p:cNvPr>
          <p:cNvSpPr>
            <a:spLocks noGrp="1"/>
          </p:cNvSpPr>
          <p:nvPr>
            <p:ph type="title"/>
          </p:nvPr>
        </p:nvSpPr>
        <p:spPr>
          <a:xfrm>
            <a:off x="465515" y="1215670"/>
            <a:ext cx="2335742"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787104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eft Title+Blank">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ext Placeholder 9">
            <a:extLst>
              <a:ext uri="{FF2B5EF4-FFF2-40B4-BE49-F238E27FC236}">
                <a16:creationId xmlns:a16="http://schemas.microsoft.com/office/drawing/2014/main" id="{05CC60B7-3AA2-6146-AC55-2C11FFFAAFC4}"/>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0F65804A-B609-405F-86A8-72414C7136EB}"/>
              </a:ext>
            </a:extLst>
          </p:cNvPr>
          <p:cNvSpPr>
            <a:spLocks noGrp="1"/>
          </p:cNvSpPr>
          <p:nvPr>
            <p:ph type="title"/>
          </p:nvPr>
        </p:nvSpPr>
        <p:spPr>
          <a:xfrm>
            <a:off x="480136" y="1181045"/>
            <a:ext cx="2335742" cy="1563624"/>
          </a:xfrm>
        </p:spPr>
        <p:txBody>
          <a:bodyPr>
            <a:normAutofit/>
          </a:bodyPr>
          <a:lstStyle>
            <a:lvl1pPr algn="l" defTabSz="914400" rtl="0" eaLnBrk="1" latinLnBrk="0" hangingPunct="1">
              <a:lnSpc>
                <a:spcPct val="90000"/>
              </a:lnSpc>
              <a:spcBef>
                <a:spcPct val="0"/>
              </a:spcBef>
              <a:buNone/>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365219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eft Title + Doubl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11" name="Text Placeholder 9">
            <a:extLst>
              <a:ext uri="{FF2B5EF4-FFF2-40B4-BE49-F238E27FC236}">
                <a16:creationId xmlns:a16="http://schemas.microsoft.com/office/drawing/2014/main" id="{B1869D0D-1C53-BA42-BA7C-B6689521197D}"/>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BDCE8FFD-2E59-8E42-9039-01A8979D9357}"/>
              </a:ext>
            </a:extLst>
          </p:cNvPr>
          <p:cNvSpPr>
            <a:spLocks noGrp="1"/>
          </p:cNvSpPr>
          <p:nvPr>
            <p:ph type="body" sz="quarter" idx="11"/>
          </p:nvPr>
        </p:nvSpPr>
        <p:spPr>
          <a:xfrm>
            <a:off x="3911600"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23B6C0AA-663D-184E-92E3-E23C1786FD2E}"/>
              </a:ext>
            </a:extLst>
          </p:cNvPr>
          <p:cNvSpPr>
            <a:spLocks noGrp="1"/>
          </p:cNvSpPr>
          <p:nvPr>
            <p:ph type="body" sz="quarter" idx="13"/>
          </p:nvPr>
        </p:nvSpPr>
        <p:spPr>
          <a:xfrm>
            <a:off x="8178405"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A47C784-7363-4875-8569-A0828BCF6EF0}"/>
              </a:ext>
            </a:extLst>
          </p:cNvPr>
          <p:cNvSpPr>
            <a:spLocks noGrp="1"/>
          </p:cNvSpPr>
          <p:nvPr>
            <p:ph type="title"/>
          </p:nvPr>
        </p:nvSpPr>
        <p:spPr>
          <a:xfrm>
            <a:off x="465515" y="1219200"/>
            <a:ext cx="2335742" cy="1563624"/>
          </a:xfrm>
        </p:spPr>
        <p:txBody>
          <a:bodyPr>
            <a:normAutofit/>
          </a:bodyPr>
          <a:lstStyle>
            <a:lvl1pPr algn="l" defTabSz="914400" rtl="0" eaLnBrk="1" latinLnBrk="0" hangingPunct="1">
              <a:lnSpc>
                <a:spcPct val="90000"/>
              </a:lnSpc>
              <a:spcBef>
                <a:spcPct val="0"/>
              </a:spcBef>
              <a:buNone/>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996363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ft Title+Content2 Blue">
    <p:bg>
      <p:bgPr>
        <a:solidFill>
          <a:schemeClr val="tx2"/>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1" name="Picture 10">
            <a:extLst>
              <a:ext uri="{FF2B5EF4-FFF2-40B4-BE49-F238E27FC236}">
                <a16:creationId xmlns:a16="http://schemas.microsoft.com/office/drawing/2014/main" id="{13DA478C-165F-4CBE-B999-4CC4BFB42E7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4" name="Title 1">
            <a:extLst>
              <a:ext uri="{FF2B5EF4-FFF2-40B4-BE49-F238E27FC236}">
                <a16:creationId xmlns:a16="http://schemas.microsoft.com/office/drawing/2014/main" id="{B4DE4F61-3BF3-6B47-AF60-BB85CAE9DF3A}"/>
              </a:ext>
            </a:extLst>
          </p:cNvPr>
          <p:cNvSpPr>
            <a:spLocks noGrp="1"/>
          </p:cNvSpPr>
          <p:nvPr>
            <p:ph type="title"/>
          </p:nvPr>
        </p:nvSpPr>
        <p:spPr>
          <a:xfrm>
            <a:off x="457935" y="1337310"/>
            <a:ext cx="2838081" cy="4726606"/>
          </a:xfrm>
          <a:noFill/>
        </p:spPr>
        <p:txBody>
          <a:bodyPr lIns="0" anchor="t"/>
          <a:lstStyle>
            <a:lvl1pPr>
              <a:lnSpc>
                <a:spcPts val="3849"/>
              </a:lnSpc>
              <a:spcAft>
                <a:spcPts val="1200"/>
              </a:spcAft>
              <a:defRPr sz="3299">
                <a:solidFill>
                  <a:schemeClr val="accent2"/>
                </a:solidFill>
              </a:defRPr>
            </a:lvl1pPr>
          </a:lstStyle>
          <a:p>
            <a:r>
              <a:rPr lang="en-US"/>
              <a:t>Click to edit Master title style</a:t>
            </a:r>
            <a:endParaRPr lang="en-US" dirty="0"/>
          </a:p>
        </p:txBody>
      </p:sp>
      <p:sp>
        <p:nvSpPr>
          <p:cNvPr id="13" name="Text Placeholder 9">
            <a:extLst>
              <a:ext uri="{FF2B5EF4-FFF2-40B4-BE49-F238E27FC236}">
                <a16:creationId xmlns:a16="http://schemas.microsoft.com/office/drawing/2014/main" id="{64A01F10-BB87-5D4F-B195-A99193C62964}"/>
              </a:ext>
            </a:extLst>
          </p:cNvPr>
          <p:cNvSpPr>
            <a:spLocks noGrp="1"/>
          </p:cNvSpPr>
          <p:nvPr>
            <p:ph type="body" sz="quarter" idx="11"/>
          </p:nvPr>
        </p:nvSpPr>
        <p:spPr>
          <a:xfrm>
            <a:off x="3911600"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686799A9-5611-AB40-82D7-A2F59C4DC8A0}"/>
              </a:ext>
            </a:extLst>
          </p:cNvPr>
          <p:cNvSpPr>
            <a:spLocks noGrp="1"/>
          </p:cNvSpPr>
          <p:nvPr>
            <p:ph type="body" sz="quarter" idx="13"/>
          </p:nvPr>
        </p:nvSpPr>
        <p:spPr>
          <a:xfrm>
            <a:off x="8178405"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8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rge Title+Double Content Blue">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3" name="Picture 12" descr="A picture containing traffic, light&#10;&#10;Description automatically generated">
            <a:extLst>
              <a:ext uri="{FF2B5EF4-FFF2-40B4-BE49-F238E27FC236}">
                <a16:creationId xmlns:a16="http://schemas.microsoft.com/office/drawing/2014/main" id="{4C64885C-440F-1D43-B02A-BA5E9660D8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itle 1">
            <a:extLst>
              <a:ext uri="{FF2B5EF4-FFF2-40B4-BE49-F238E27FC236}">
                <a16:creationId xmlns:a16="http://schemas.microsoft.com/office/drawing/2014/main" id="{5ABB89B6-E590-F048-A47D-7D31CCFC7BC0}"/>
              </a:ext>
            </a:extLst>
          </p:cNvPr>
          <p:cNvSpPr>
            <a:spLocks noGrp="1"/>
          </p:cNvSpPr>
          <p:nvPr>
            <p:ph type="title"/>
          </p:nvPr>
        </p:nvSpPr>
        <p:spPr>
          <a:xfrm>
            <a:off x="465428" y="1186982"/>
            <a:ext cx="11269371" cy="672815"/>
          </a:xfrm>
        </p:spPr>
        <p:txBody>
          <a:bodyPr lIns="0" anchor="t"/>
          <a:lstStyle>
            <a:lvl1pPr>
              <a:defRPr>
                <a:solidFill>
                  <a:schemeClr val="accent2"/>
                </a:solidFill>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5A2F99E2-C393-A945-B38C-754BE826DB94}"/>
              </a:ext>
            </a:extLst>
          </p:cNvPr>
          <p:cNvSpPr>
            <a:spLocks noGrp="1"/>
          </p:cNvSpPr>
          <p:nvPr>
            <p:ph type="body" sz="quarter" idx="11"/>
          </p:nvPr>
        </p:nvSpPr>
        <p:spPr>
          <a:xfrm>
            <a:off x="465428" y="2261062"/>
            <a:ext cx="5283530"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A67C75F3-CC0F-494D-B94F-7F23381A65D6}"/>
              </a:ext>
            </a:extLst>
          </p:cNvPr>
          <p:cNvSpPr>
            <a:spLocks noGrp="1"/>
          </p:cNvSpPr>
          <p:nvPr>
            <p:ph type="body" sz="quarter" idx="13"/>
          </p:nvPr>
        </p:nvSpPr>
        <p:spPr>
          <a:xfrm>
            <a:off x="6468489" y="2261062"/>
            <a:ext cx="5266311"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710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Title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0"/>
            <a:ext cx="12192000" cy="2247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465428" y="1288582"/>
            <a:ext cx="11269371" cy="672815"/>
          </a:xfrm>
        </p:spPr>
        <p:txBody>
          <a:bodyPr lIns="0" anchor="t"/>
          <a:lstStyle>
            <a:lvl1pPr>
              <a:defRPr>
                <a:solidFill>
                  <a:schemeClr val="accent2"/>
                </a:solidFill>
              </a:defRPr>
            </a:lvl1pPr>
          </a:lstStyle>
          <a:p>
            <a:r>
              <a:rPr lang="en-US"/>
              <a:t>Click to edit Master title style</a:t>
            </a:r>
            <a:endParaRPr lang="en-US" dirty="0"/>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2827866"/>
            <a:ext cx="5283530" cy="3371515"/>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2827866"/>
            <a:ext cx="5266311" cy="3371515"/>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718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arge Title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1722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465428" y="1032588"/>
            <a:ext cx="11269371" cy="474904"/>
          </a:xfrm>
        </p:spPr>
        <p:txBody>
          <a:bodyPr lIns="0" anchor="t">
            <a:normAutofit/>
          </a:bodyPr>
          <a:lstStyle>
            <a:lvl1pPr>
              <a:defRPr sz="3200">
                <a:solidFill>
                  <a:schemeClr val="accent2"/>
                </a:solidFill>
              </a:defRPr>
            </a:lvl1pPr>
          </a:lstStyle>
          <a:p>
            <a:r>
              <a:rPr lang="en-US"/>
              <a:t>Click to edit Master title style</a:t>
            </a:r>
            <a:endParaRPr lang="en-US" dirty="0"/>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2155372"/>
            <a:ext cx="5283530"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2155372"/>
            <a:ext cx="5266311"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68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24055"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699591"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5283530"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1307592"/>
            <a:ext cx="5266311"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394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mall Bar Blue+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5347"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445597"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11144464"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526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Thank You">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106" y="2872807"/>
            <a:ext cx="4236621" cy="1186722"/>
          </a:xfrm>
        </p:spPr>
        <p:txBody>
          <a:bodyPr lIns="0" anchor="t"/>
          <a:lstStyle>
            <a:lvl1pPr algn="l">
              <a:lnSpc>
                <a:spcPct val="100000"/>
              </a:lnSpc>
              <a:defRPr sz="4499" b="0">
                <a:solidFill>
                  <a:schemeClr val="bg1"/>
                </a:solidFill>
                <a:latin typeface="Raleway Lining Medium" panose="020B0603030101060003" pitchFamily="34" charset="0"/>
              </a:defRPr>
            </a:lvl1pPr>
          </a:lstStyle>
          <a:p>
            <a:r>
              <a:rPr lang="en-US" dirty="0"/>
              <a:t>Thank you</a:t>
            </a:r>
          </a:p>
        </p:txBody>
      </p:sp>
      <p:sp>
        <p:nvSpPr>
          <p:cNvPr id="13" name="Subtitle 2">
            <a:extLst>
              <a:ext uri="{FF2B5EF4-FFF2-40B4-BE49-F238E27FC236}">
                <a16:creationId xmlns:a16="http://schemas.microsoft.com/office/drawing/2014/main" id="{2B05B232-4B89-4B4C-95FA-C1CB6EF1AF76}"/>
              </a:ext>
            </a:extLst>
          </p:cNvPr>
          <p:cNvSpPr>
            <a:spLocks noGrp="1"/>
          </p:cNvSpPr>
          <p:nvPr>
            <p:ph type="subTitle" idx="1"/>
          </p:nvPr>
        </p:nvSpPr>
        <p:spPr>
          <a:xfrm>
            <a:off x="674688" y="5797346"/>
            <a:ext cx="3248195" cy="679348"/>
          </a:xfrm>
          <a:prstGeom prst="rect">
            <a:avLst/>
          </a:prstGeom>
        </p:spPr>
        <p:txBody>
          <a:bodyPr/>
          <a:lstStyle>
            <a:lvl1pPr marL="0" indent="0" algn="l">
              <a:lnSpc>
                <a:spcPts val="1650"/>
              </a:lnSpc>
              <a:spcBef>
                <a:spcPts val="0"/>
              </a:spcBef>
              <a:buNone/>
              <a:defRPr sz="10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69AACCCB-AD3F-455A-B22D-FEF0980A882F}"/>
              </a:ext>
            </a:extLst>
          </p:cNvPr>
          <p:cNvCxnSpPr>
            <a:cxnSpLocks/>
          </p:cNvCxnSpPr>
          <p:nvPr userDrawn="1"/>
        </p:nvCxnSpPr>
        <p:spPr>
          <a:xfrm>
            <a:off x="478105" y="5767190"/>
            <a:ext cx="0" cy="688484"/>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614" name="Graphic 6612">
            <a:extLst>
              <a:ext uri="{FF2B5EF4-FFF2-40B4-BE49-F238E27FC236}">
                <a16:creationId xmlns:a16="http://schemas.microsoft.com/office/drawing/2014/main" id="{199F8DB0-D6AB-40D7-9DD5-BB2B71951D83}"/>
              </a:ext>
            </a:extLst>
          </p:cNvPr>
          <p:cNvGrpSpPr/>
          <p:nvPr/>
        </p:nvGrpSpPr>
        <p:grpSpPr>
          <a:xfrm>
            <a:off x="4773745" y="105910"/>
            <a:ext cx="7350809" cy="6502499"/>
            <a:chOff x="6826821" y="1897855"/>
            <a:chExt cx="11052143" cy="9775412"/>
          </a:xfrm>
          <a:solidFill>
            <a:srgbClr val="6DA5AF"/>
          </a:solidFill>
        </p:grpSpPr>
        <p:grpSp>
          <p:nvGrpSpPr>
            <p:cNvPr id="6615" name="Graphic 6612">
              <a:extLst>
                <a:ext uri="{FF2B5EF4-FFF2-40B4-BE49-F238E27FC236}">
                  <a16:creationId xmlns:a16="http://schemas.microsoft.com/office/drawing/2014/main" id="{199F8DB0-D6AB-40D7-9DD5-BB2B71951D83}"/>
                </a:ext>
              </a:extLst>
            </p:cNvPr>
            <p:cNvGrpSpPr/>
            <p:nvPr/>
          </p:nvGrpSpPr>
          <p:grpSpPr>
            <a:xfrm>
              <a:off x="6826821" y="1897855"/>
              <a:ext cx="6444710" cy="5675376"/>
              <a:chOff x="6826821" y="1897855"/>
              <a:chExt cx="6444710" cy="5675376"/>
            </a:xfrm>
            <a:solidFill>
              <a:srgbClr val="6DA5AF"/>
            </a:solidFill>
          </p:grpSpPr>
          <p:grpSp>
            <p:nvGrpSpPr>
              <p:cNvPr id="6616" name="Graphic 6612">
                <a:extLst>
                  <a:ext uri="{FF2B5EF4-FFF2-40B4-BE49-F238E27FC236}">
                    <a16:creationId xmlns:a16="http://schemas.microsoft.com/office/drawing/2014/main" id="{199F8DB0-D6AB-40D7-9DD5-BB2B71951D83}"/>
                  </a:ext>
                </a:extLst>
              </p:cNvPr>
              <p:cNvGrpSpPr/>
              <p:nvPr/>
            </p:nvGrpSpPr>
            <p:grpSpPr>
              <a:xfrm>
                <a:off x="12434188" y="6868476"/>
                <a:ext cx="837342" cy="704755"/>
                <a:chOff x="12434188" y="6868476"/>
                <a:chExt cx="837342" cy="704755"/>
              </a:xfrm>
              <a:solidFill>
                <a:srgbClr val="6DA5AF"/>
              </a:solidFill>
            </p:grpSpPr>
            <p:sp>
              <p:nvSpPr>
                <p:cNvPr id="6617" name="Freeform: Shape 6616">
                  <a:extLst>
                    <a:ext uri="{FF2B5EF4-FFF2-40B4-BE49-F238E27FC236}">
                      <a16:creationId xmlns:a16="http://schemas.microsoft.com/office/drawing/2014/main" id="{50741FC0-4162-4FB1-92E4-480578161AA9}"/>
                    </a:ext>
                  </a:extLst>
                </p:cNvPr>
                <p:cNvSpPr/>
                <p:nvPr/>
              </p:nvSpPr>
              <p:spPr>
                <a:xfrm>
                  <a:off x="13093699"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18" name="Freeform: Shape 6617">
                  <a:extLst>
                    <a:ext uri="{FF2B5EF4-FFF2-40B4-BE49-F238E27FC236}">
                      <a16:creationId xmlns:a16="http://schemas.microsoft.com/office/drawing/2014/main" id="{45B797F2-8C4F-4A7B-B9D7-3E61A03443D3}"/>
                    </a:ext>
                  </a:extLst>
                </p:cNvPr>
                <p:cNvSpPr/>
                <p:nvPr/>
              </p:nvSpPr>
              <p:spPr>
                <a:xfrm>
                  <a:off x="12763944"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619" name="Freeform: Shape 6618">
                  <a:extLst>
                    <a:ext uri="{FF2B5EF4-FFF2-40B4-BE49-F238E27FC236}">
                      <a16:creationId xmlns:a16="http://schemas.microsoft.com/office/drawing/2014/main" id="{FD853DE0-03F8-412D-BDBF-F630BEDBB1C7}"/>
                    </a:ext>
                  </a:extLst>
                </p:cNvPr>
                <p:cNvSpPr/>
                <p:nvPr/>
              </p:nvSpPr>
              <p:spPr>
                <a:xfrm>
                  <a:off x="13093699"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620" name="Freeform: Shape 6619">
                  <a:extLst>
                    <a:ext uri="{FF2B5EF4-FFF2-40B4-BE49-F238E27FC236}">
                      <a16:creationId xmlns:a16="http://schemas.microsoft.com/office/drawing/2014/main" id="{9D7C3C3E-FF7B-4511-BD03-88369BD15D09}"/>
                    </a:ext>
                  </a:extLst>
                </p:cNvPr>
                <p:cNvSpPr/>
                <p:nvPr/>
              </p:nvSpPr>
              <p:spPr>
                <a:xfrm>
                  <a:off x="12434188"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21" name="Freeform: Shape 6620">
                  <a:extLst>
                    <a:ext uri="{FF2B5EF4-FFF2-40B4-BE49-F238E27FC236}">
                      <a16:creationId xmlns:a16="http://schemas.microsoft.com/office/drawing/2014/main" id="{3122E6BA-6164-47E2-B2C4-48D72A281FF3}"/>
                    </a:ext>
                  </a:extLst>
                </p:cNvPr>
                <p:cNvSpPr/>
                <p:nvPr/>
              </p:nvSpPr>
              <p:spPr>
                <a:xfrm>
                  <a:off x="12763944"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22" name="Freeform: Shape 6621">
                  <a:extLst>
                    <a:ext uri="{FF2B5EF4-FFF2-40B4-BE49-F238E27FC236}">
                      <a16:creationId xmlns:a16="http://schemas.microsoft.com/office/drawing/2014/main" id="{8C85F7C5-EDAC-4765-9F20-5E9D6582B5F2}"/>
                    </a:ext>
                  </a:extLst>
                </p:cNvPr>
                <p:cNvSpPr/>
                <p:nvPr/>
              </p:nvSpPr>
              <p:spPr>
                <a:xfrm>
                  <a:off x="13093699"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623" name="Graphic 6612">
                <a:extLst>
                  <a:ext uri="{FF2B5EF4-FFF2-40B4-BE49-F238E27FC236}">
                    <a16:creationId xmlns:a16="http://schemas.microsoft.com/office/drawing/2014/main" id="{199F8DB0-D6AB-40D7-9DD5-BB2B71951D83}"/>
                  </a:ext>
                </a:extLst>
              </p:cNvPr>
              <p:cNvGrpSpPr/>
              <p:nvPr/>
            </p:nvGrpSpPr>
            <p:grpSpPr>
              <a:xfrm>
                <a:off x="9466484" y="1897855"/>
                <a:ext cx="3805046" cy="4804791"/>
                <a:chOff x="9466484" y="1897855"/>
                <a:chExt cx="3805046" cy="4804791"/>
              </a:xfrm>
              <a:solidFill>
                <a:srgbClr val="6DA5AF"/>
              </a:solidFill>
            </p:grpSpPr>
            <p:sp>
              <p:nvSpPr>
                <p:cNvPr id="6624" name="Freeform: Shape 6623">
                  <a:extLst>
                    <a:ext uri="{FF2B5EF4-FFF2-40B4-BE49-F238E27FC236}">
                      <a16:creationId xmlns:a16="http://schemas.microsoft.com/office/drawing/2014/main" id="{E8C51193-513D-4AE5-B26E-988410E9B81D}"/>
                    </a:ext>
                  </a:extLst>
                </p:cNvPr>
                <p:cNvSpPr/>
                <p:nvPr/>
              </p:nvSpPr>
              <p:spPr>
                <a:xfrm>
                  <a:off x="12104528"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5" name="Freeform: Shape 6624">
                  <a:extLst>
                    <a:ext uri="{FF2B5EF4-FFF2-40B4-BE49-F238E27FC236}">
                      <a16:creationId xmlns:a16="http://schemas.microsoft.com/office/drawing/2014/main" id="{E23FD9DD-CBA8-46B6-8FFA-A469FF72F358}"/>
                    </a:ext>
                  </a:extLst>
                </p:cNvPr>
                <p:cNvSpPr/>
                <p:nvPr/>
              </p:nvSpPr>
              <p:spPr>
                <a:xfrm>
                  <a:off x="12434188"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6" name="Freeform: Shape 6625">
                  <a:extLst>
                    <a:ext uri="{FF2B5EF4-FFF2-40B4-BE49-F238E27FC236}">
                      <a16:creationId xmlns:a16="http://schemas.microsoft.com/office/drawing/2014/main" id="{0315E451-B757-4962-A4BB-8DA8959262BA}"/>
                    </a:ext>
                  </a:extLst>
                </p:cNvPr>
                <p:cNvSpPr/>
                <p:nvPr/>
              </p:nvSpPr>
              <p:spPr>
                <a:xfrm>
                  <a:off x="12763944"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7" name="Freeform: Shape 6626">
                  <a:extLst>
                    <a:ext uri="{FF2B5EF4-FFF2-40B4-BE49-F238E27FC236}">
                      <a16:creationId xmlns:a16="http://schemas.microsoft.com/office/drawing/2014/main" id="{48DD3FC6-5F50-4B6B-A6F1-B0F708784EB0}"/>
                    </a:ext>
                  </a:extLst>
                </p:cNvPr>
                <p:cNvSpPr/>
                <p:nvPr/>
              </p:nvSpPr>
              <p:spPr>
                <a:xfrm>
                  <a:off x="13093699"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8" name="Freeform: Shape 6627">
                  <a:extLst>
                    <a:ext uri="{FF2B5EF4-FFF2-40B4-BE49-F238E27FC236}">
                      <a16:creationId xmlns:a16="http://schemas.microsoft.com/office/drawing/2014/main" id="{E435CE20-592B-4C2A-A33D-7ADF7AFD6BE1}"/>
                    </a:ext>
                  </a:extLst>
                </p:cNvPr>
                <p:cNvSpPr/>
                <p:nvPr/>
              </p:nvSpPr>
              <p:spPr>
                <a:xfrm>
                  <a:off x="11774677"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29" name="Freeform: Shape 6628">
                  <a:extLst>
                    <a:ext uri="{FF2B5EF4-FFF2-40B4-BE49-F238E27FC236}">
                      <a16:creationId xmlns:a16="http://schemas.microsoft.com/office/drawing/2014/main" id="{4E5B6802-9A6A-44AC-BDB3-70FFD8E8F997}"/>
                    </a:ext>
                  </a:extLst>
                </p:cNvPr>
                <p:cNvSpPr/>
                <p:nvPr/>
              </p:nvSpPr>
              <p:spPr>
                <a:xfrm>
                  <a:off x="12104433"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0" name="Freeform: Shape 6629">
                  <a:extLst>
                    <a:ext uri="{FF2B5EF4-FFF2-40B4-BE49-F238E27FC236}">
                      <a16:creationId xmlns:a16="http://schemas.microsoft.com/office/drawing/2014/main" id="{43050D39-8CEB-4C55-8178-B678CF06B12F}"/>
                    </a:ext>
                  </a:extLst>
                </p:cNvPr>
                <p:cNvSpPr/>
                <p:nvPr/>
              </p:nvSpPr>
              <p:spPr>
                <a:xfrm>
                  <a:off x="12434188"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1" name="Freeform: Shape 6630">
                  <a:extLst>
                    <a:ext uri="{FF2B5EF4-FFF2-40B4-BE49-F238E27FC236}">
                      <a16:creationId xmlns:a16="http://schemas.microsoft.com/office/drawing/2014/main" id="{EE2B8F2A-4FC3-4D63-9090-736D256690F2}"/>
                    </a:ext>
                  </a:extLst>
                </p:cNvPr>
                <p:cNvSpPr/>
                <p:nvPr/>
              </p:nvSpPr>
              <p:spPr>
                <a:xfrm>
                  <a:off x="12763944"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2" name="Freeform: Shape 6631">
                  <a:extLst>
                    <a:ext uri="{FF2B5EF4-FFF2-40B4-BE49-F238E27FC236}">
                      <a16:creationId xmlns:a16="http://schemas.microsoft.com/office/drawing/2014/main" id="{EC57A60A-F10F-4BA2-9361-3DA39FDA82CE}"/>
                    </a:ext>
                  </a:extLst>
                </p:cNvPr>
                <p:cNvSpPr/>
                <p:nvPr/>
              </p:nvSpPr>
              <p:spPr>
                <a:xfrm>
                  <a:off x="13093699"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3" name="Freeform: Shape 6632">
                  <a:extLst>
                    <a:ext uri="{FF2B5EF4-FFF2-40B4-BE49-F238E27FC236}">
                      <a16:creationId xmlns:a16="http://schemas.microsoft.com/office/drawing/2014/main" id="{790E2CD3-BBC9-4245-93F2-116EBF54A1BC}"/>
                    </a:ext>
                  </a:extLst>
                </p:cNvPr>
                <p:cNvSpPr/>
                <p:nvPr/>
              </p:nvSpPr>
              <p:spPr>
                <a:xfrm>
                  <a:off x="11444922"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4" name="Freeform: Shape 6633">
                  <a:extLst>
                    <a:ext uri="{FF2B5EF4-FFF2-40B4-BE49-F238E27FC236}">
                      <a16:creationId xmlns:a16="http://schemas.microsoft.com/office/drawing/2014/main" id="{B0388AC8-7F99-4AAA-A33A-C6CF2BC3D14E}"/>
                    </a:ext>
                  </a:extLst>
                </p:cNvPr>
                <p:cNvSpPr/>
                <p:nvPr/>
              </p:nvSpPr>
              <p:spPr>
                <a:xfrm>
                  <a:off x="11774677"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5" name="Freeform: Shape 6634">
                  <a:extLst>
                    <a:ext uri="{FF2B5EF4-FFF2-40B4-BE49-F238E27FC236}">
                      <a16:creationId xmlns:a16="http://schemas.microsoft.com/office/drawing/2014/main" id="{B8EA3B24-268F-413A-B62B-122A06E4955D}"/>
                    </a:ext>
                  </a:extLst>
                </p:cNvPr>
                <p:cNvSpPr/>
                <p:nvPr/>
              </p:nvSpPr>
              <p:spPr>
                <a:xfrm>
                  <a:off x="12104433"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6" name="Freeform: Shape 6635">
                  <a:extLst>
                    <a:ext uri="{FF2B5EF4-FFF2-40B4-BE49-F238E27FC236}">
                      <a16:creationId xmlns:a16="http://schemas.microsoft.com/office/drawing/2014/main" id="{4F2925D3-B864-4BB9-8C5A-104F6135EF8D}"/>
                    </a:ext>
                  </a:extLst>
                </p:cNvPr>
                <p:cNvSpPr/>
                <p:nvPr/>
              </p:nvSpPr>
              <p:spPr>
                <a:xfrm>
                  <a:off x="12434188"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7" name="Freeform: Shape 6636">
                  <a:extLst>
                    <a:ext uri="{FF2B5EF4-FFF2-40B4-BE49-F238E27FC236}">
                      <a16:creationId xmlns:a16="http://schemas.microsoft.com/office/drawing/2014/main" id="{0676ADAB-900E-4307-9DB8-D27C3C9E8366}"/>
                    </a:ext>
                  </a:extLst>
                </p:cNvPr>
                <p:cNvSpPr/>
                <p:nvPr/>
              </p:nvSpPr>
              <p:spPr>
                <a:xfrm>
                  <a:off x="12763944"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8" name="Freeform: Shape 6637">
                  <a:extLst>
                    <a:ext uri="{FF2B5EF4-FFF2-40B4-BE49-F238E27FC236}">
                      <a16:creationId xmlns:a16="http://schemas.microsoft.com/office/drawing/2014/main" id="{62491079-6EB9-4567-B2F1-ADFE95995C26}"/>
                    </a:ext>
                  </a:extLst>
                </p:cNvPr>
                <p:cNvSpPr/>
                <p:nvPr/>
              </p:nvSpPr>
              <p:spPr>
                <a:xfrm>
                  <a:off x="13093699"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9" name="Freeform: Shape 6638">
                  <a:extLst>
                    <a:ext uri="{FF2B5EF4-FFF2-40B4-BE49-F238E27FC236}">
                      <a16:creationId xmlns:a16="http://schemas.microsoft.com/office/drawing/2014/main" id="{239B906D-FAC9-4F85-9810-7B293684AD06}"/>
                    </a:ext>
                  </a:extLst>
                </p:cNvPr>
                <p:cNvSpPr/>
                <p:nvPr/>
              </p:nvSpPr>
              <p:spPr>
                <a:xfrm>
                  <a:off x="11115166"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0" name="Freeform: Shape 6639">
                  <a:extLst>
                    <a:ext uri="{FF2B5EF4-FFF2-40B4-BE49-F238E27FC236}">
                      <a16:creationId xmlns:a16="http://schemas.microsoft.com/office/drawing/2014/main" id="{314AB2EC-CCBA-4442-8ED9-CA0D15756819}"/>
                    </a:ext>
                  </a:extLst>
                </p:cNvPr>
                <p:cNvSpPr/>
                <p:nvPr/>
              </p:nvSpPr>
              <p:spPr>
                <a:xfrm>
                  <a:off x="11444922"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1" name="Freeform: Shape 6640">
                  <a:extLst>
                    <a:ext uri="{FF2B5EF4-FFF2-40B4-BE49-F238E27FC236}">
                      <a16:creationId xmlns:a16="http://schemas.microsoft.com/office/drawing/2014/main" id="{8341577F-0474-47FA-92DF-28C0DA1C6744}"/>
                    </a:ext>
                  </a:extLst>
                </p:cNvPr>
                <p:cNvSpPr/>
                <p:nvPr/>
              </p:nvSpPr>
              <p:spPr>
                <a:xfrm>
                  <a:off x="11774677"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2" name="Freeform: Shape 6641">
                  <a:extLst>
                    <a:ext uri="{FF2B5EF4-FFF2-40B4-BE49-F238E27FC236}">
                      <a16:creationId xmlns:a16="http://schemas.microsoft.com/office/drawing/2014/main" id="{7611DAC9-506C-4058-9BB7-10CB759E1E9E}"/>
                    </a:ext>
                  </a:extLst>
                </p:cNvPr>
                <p:cNvSpPr/>
                <p:nvPr/>
              </p:nvSpPr>
              <p:spPr>
                <a:xfrm>
                  <a:off x="12104433"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3" name="Freeform: Shape 6642">
                  <a:extLst>
                    <a:ext uri="{FF2B5EF4-FFF2-40B4-BE49-F238E27FC236}">
                      <a16:creationId xmlns:a16="http://schemas.microsoft.com/office/drawing/2014/main" id="{B94F90F8-0522-4592-85F6-E29DE282EBFE}"/>
                    </a:ext>
                  </a:extLst>
                </p:cNvPr>
                <p:cNvSpPr/>
                <p:nvPr/>
              </p:nvSpPr>
              <p:spPr>
                <a:xfrm>
                  <a:off x="12434188"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4" name="Freeform: Shape 6643">
                  <a:extLst>
                    <a:ext uri="{FF2B5EF4-FFF2-40B4-BE49-F238E27FC236}">
                      <a16:creationId xmlns:a16="http://schemas.microsoft.com/office/drawing/2014/main" id="{66A3DB6A-FAC0-450F-B95E-086E83EDF66E}"/>
                    </a:ext>
                  </a:extLst>
                </p:cNvPr>
                <p:cNvSpPr/>
                <p:nvPr/>
              </p:nvSpPr>
              <p:spPr>
                <a:xfrm>
                  <a:off x="12763944"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5" name="Freeform: Shape 6644">
                  <a:extLst>
                    <a:ext uri="{FF2B5EF4-FFF2-40B4-BE49-F238E27FC236}">
                      <a16:creationId xmlns:a16="http://schemas.microsoft.com/office/drawing/2014/main" id="{843CA21E-1988-4851-9FC8-66A580B51D39}"/>
                    </a:ext>
                  </a:extLst>
                </p:cNvPr>
                <p:cNvSpPr/>
                <p:nvPr/>
              </p:nvSpPr>
              <p:spPr>
                <a:xfrm>
                  <a:off x="13093699"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6" name="Freeform: Shape 6645">
                  <a:extLst>
                    <a:ext uri="{FF2B5EF4-FFF2-40B4-BE49-F238E27FC236}">
                      <a16:creationId xmlns:a16="http://schemas.microsoft.com/office/drawing/2014/main" id="{232304D2-83D3-4998-AA00-7B2CC6F2634D}"/>
                    </a:ext>
                  </a:extLst>
                </p:cNvPr>
                <p:cNvSpPr/>
                <p:nvPr/>
              </p:nvSpPr>
              <p:spPr>
                <a:xfrm>
                  <a:off x="10785411"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47" name="Freeform: Shape 6646">
                  <a:extLst>
                    <a:ext uri="{FF2B5EF4-FFF2-40B4-BE49-F238E27FC236}">
                      <a16:creationId xmlns:a16="http://schemas.microsoft.com/office/drawing/2014/main" id="{34A4B953-2011-43FC-9A34-9056353C8C81}"/>
                    </a:ext>
                  </a:extLst>
                </p:cNvPr>
                <p:cNvSpPr/>
                <p:nvPr/>
              </p:nvSpPr>
              <p:spPr>
                <a:xfrm>
                  <a:off x="11115166"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48" name="Freeform: Shape 6647">
                  <a:extLst>
                    <a:ext uri="{FF2B5EF4-FFF2-40B4-BE49-F238E27FC236}">
                      <a16:creationId xmlns:a16="http://schemas.microsoft.com/office/drawing/2014/main" id="{30420C23-1F76-4AE1-BAEA-5CCAF1472629}"/>
                    </a:ext>
                  </a:extLst>
                </p:cNvPr>
                <p:cNvSpPr/>
                <p:nvPr/>
              </p:nvSpPr>
              <p:spPr>
                <a:xfrm>
                  <a:off x="11444922"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49" name="Freeform: Shape 6648">
                  <a:extLst>
                    <a:ext uri="{FF2B5EF4-FFF2-40B4-BE49-F238E27FC236}">
                      <a16:creationId xmlns:a16="http://schemas.microsoft.com/office/drawing/2014/main" id="{35E9E314-5107-42AF-A235-7377426DFE37}"/>
                    </a:ext>
                  </a:extLst>
                </p:cNvPr>
                <p:cNvSpPr/>
                <p:nvPr/>
              </p:nvSpPr>
              <p:spPr>
                <a:xfrm>
                  <a:off x="11774677"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0" name="Freeform: Shape 6649">
                  <a:extLst>
                    <a:ext uri="{FF2B5EF4-FFF2-40B4-BE49-F238E27FC236}">
                      <a16:creationId xmlns:a16="http://schemas.microsoft.com/office/drawing/2014/main" id="{51E0FF5B-7481-403B-ABCA-D95C9A3910ED}"/>
                    </a:ext>
                  </a:extLst>
                </p:cNvPr>
                <p:cNvSpPr/>
                <p:nvPr/>
              </p:nvSpPr>
              <p:spPr>
                <a:xfrm>
                  <a:off x="12104433"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1" name="Freeform: Shape 6650">
                  <a:extLst>
                    <a:ext uri="{FF2B5EF4-FFF2-40B4-BE49-F238E27FC236}">
                      <a16:creationId xmlns:a16="http://schemas.microsoft.com/office/drawing/2014/main" id="{B666DB1B-BF17-4B06-8607-E970AF62FED3}"/>
                    </a:ext>
                  </a:extLst>
                </p:cNvPr>
                <p:cNvSpPr/>
                <p:nvPr/>
              </p:nvSpPr>
              <p:spPr>
                <a:xfrm>
                  <a:off x="12434188"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2" name="Freeform: Shape 6651">
                  <a:extLst>
                    <a:ext uri="{FF2B5EF4-FFF2-40B4-BE49-F238E27FC236}">
                      <a16:creationId xmlns:a16="http://schemas.microsoft.com/office/drawing/2014/main" id="{22A80D30-1F90-4AAD-AC86-F0B39B10E880}"/>
                    </a:ext>
                  </a:extLst>
                </p:cNvPr>
                <p:cNvSpPr/>
                <p:nvPr/>
              </p:nvSpPr>
              <p:spPr>
                <a:xfrm>
                  <a:off x="12763944"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3" name="Freeform: Shape 6652">
                  <a:extLst>
                    <a:ext uri="{FF2B5EF4-FFF2-40B4-BE49-F238E27FC236}">
                      <a16:creationId xmlns:a16="http://schemas.microsoft.com/office/drawing/2014/main" id="{C7F56AD9-2E95-4330-A795-7A0E5B2F58EA}"/>
                    </a:ext>
                  </a:extLst>
                </p:cNvPr>
                <p:cNvSpPr/>
                <p:nvPr/>
              </p:nvSpPr>
              <p:spPr>
                <a:xfrm>
                  <a:off x="13093699"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4" name="Freeform: Shape 6653">
                  <a:extLst>
                    <a:ext uri="{FF2B5EF4-FFF2-40B4-BE49-F238E27FC236}">
                      <a16:creationId xmlns:a16="http://schemas.microsoft.com/office/drawing/2014/main" id="{9F7545B3-C2B8-48FC-B410-16B54743CFA6}"/>
                    </a:ext>
                  </a:extLst>
                </p:cNvPr>
                <p:cNvSpPr/>
                <p:nvPr/>
              </p:nvSpPr>
              <p:spPr>
                <a:xfrm>
                  <a:off x="10455750" y="511930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55" name="Freeform: Shape 6654">
                  <a:extLst>
                    <a:ext uri="{FF2B5EF4-FFF2-40B4-BE49-F238E27FC236}">
                      <a16:creationId xmlns:a16="http://schemas.microsoft.com/office/drawing/2014/main" id="{4007FEE6-57FC-4610-99CF-40E72B1227DE}"/>
                    </a:ext>
                  </a:extLst>
                </p:cNvPr>
                <p:cNvSpPr/>
                <p:nvPr/>
              </p:nvSpPr>
              <p:spPr>
                <a:xfrm>
                  <a:off x="10785411"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6" name="Freeform: Shape 6655">
                  <a:extLst>
                    <a:ext uri="{FF2B5EF4-FFF2-40B4-BE49-F238E27FC236}">
                      <a16:creationId xmlns:a16="http://schemas.microsoft.com/office/drawing/2014/main" id="{DAE6DA00-3725-46BC-8CA5-FCE2E8C5803A}"/>
                    </a:ext>
                  </a:extLst>
                </p:cNvPr>
                <p:cNvSpPr/>
                <p:nvPr/>
              </p:nvSpPr>
              <p:spPr>
                <a:xfrm>
                  <a:off x="11115166"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7" name="Freeform: Shape 6656">
                  <a:extLst>
                    <a:ext uri="{FF2B5EF4-FFF2-40B4-BE49-F238E27FC236}">
                      <a16:creationId xmlns:a16="http://schemas.microsoft.com/office/drawing/2014/main" id="{0F162654-12E2-494B-84D0-266205C6C3EA}"/>
                    </a:ext>
                  </a:extLst>
                </p:cNvPr>
                <p:cNvSpPr/>
                <p:nvPr/>
              </p:nvSpPr>
              <p:spPr>
                <a:xfrm>
                  <a:off x="11444922"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8" name="Freeform: Shape 6657">
                  <a:extLst>
                    <a:ext uri="{FF2B5EF4-FFF2-40B4-BE49-F238E27FC236}">
                      <a16:creationId xmlns:a16="http://schemas.microsoft.com/office/drawing/2014/main" id="{A0A6ABCA-E7C8-4F7A-BF0E-95967BE36191}"/>
                    </a:ext>
                  </a:extLst>
                </p:cNvPr>
                <p:cNvSpPr/>
                <p:nvPr/>
              </p:nvSpPr>
              <p:spPr>
                <a:xfrm>
                  <a:off x="11774677"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9" name="Freeform: Shape 6658">
                  <a:extLst>
                    <a:ext uri="{FF2B5EF4-FFF2-40B4-BE49-F238E27FC236}">
                      <a16:creationId xmlns:a16="http://schemas.microsoft.com/office/drawing/2014/main" id="{A1918469-1B2D-4400-8FAB-717B700FEBA5}"/>
                    </a:ext>
                  </a:extLst>
                </p:cNvPr>
                <p:cNvSpPr/>
                <p:nvPr/>
              </p:nvSpPr>
              <p:spPr>
                <a:xfrm>
                  <a:off x="12104433"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0" name="Freeform: Shape 6659">
                  <a:extLst>
                    <a:ext uri="{FF2B5EF4-FFF2-40B4-BE49-F238E27FC236}">
                      <a16:creationId xmlns:a16="http://schemas.microsoft.com/office/drawing/2014/main" id="{3D262C89-98AD-49B8-BC65-F74C08B1DFC0}"/>
                    </a:ext>
                  </a:extLst>
                </p:cNvPr>
                <p:cNvSpPr/>
                <p:nvPr/>
              </p:nvSpPr>
              <p:spPr>
                <a:xfrm>
                  <a:off x="12434188"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1" name="Freeform: Shape 6660">
                  <a:extLst>
                    <a:ext uri="{FF2B5EF4-FFF2-40B4-BE49-F238E27FC236}">
                      <a16:creationId xmlns:a16="http://schemas.microsoft.com/office/drawing/2014/main" id="{F907F149-3A6F-4D37-903C-070E580E3082}"/>
                    </a:ext>
                  </a:extLst>
                </p:cNvPr>
                <p:cNvSpPr/>
                <p:nvPr/>
              </p:nvSpPr>
              <p:spPr>
                <a:xfrm>
                  <a:off x="12763944"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2" name="Freeform: Shape 6661">
                  <a:extLst>
                    <a:ext uri="{FF2B5EF4-FFF2-40B4-BE49-F238E27FC236}">
                      <a16:creationId xmlns:a16="http://schemas.microsoft.com/office/drawing/2014/main" id="{285CEA07-9B87-41FA-BE09-FF2FE3D5D946}"/>
                    </a:ext>
                  </a:extLst>
                </p:cNvPr>
                <p:cNvSpPr/>
                <p:nvPr/>
              </p:nvSpPr>
              <p:spPr>
                <a:xfrm>
                  <a:off x="13093699"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3" name="Freeform: Shape 6662">
                  <a:extLst>
                    <a:ext uri="{FF2B5EF4-FFF2-40B4-BE49-F238E27FC236}">
                      <a16:creationId xmlns:a16="http://schemas.microsoft.com/office/drawing/2014/main" id="{366E6AEE-86A0-47E3-A34B-5D5EFE3CC450}"/>
                    </a:ext>
                  </a:extLst>
                </p:cNvPr>
                <p:cNvSpPr/>
                <p:nvPr/>
              </p:nvSpPr>
              <p:spPr>
                <a:xfrm>
                  <a:off x="10125995" y="4826412"/>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64" name="Freeform: Shape 6663">
                  <a:extLst>
                    <a:ext uri="{FF2B5EF4-FFF2-40B4-BE49-F238E27FC236}">
                      <a16:creationId xmlns:a16="http://schemas.microsoft.com/office/drawing/2014/main" id="{B5D92554-C99E-4A81-9B88-BDCCFD6542B8}"/>
                    </a:ext>
                  </a:extLst>
                </p:cNvPr>
                <p:cNvSpPr/>
                <p:nvPr/>
              </p:nvSpPr>
              <p:spPr>
                <a:xfrm>
                  <a:off x="10455750" y="4826412"/>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65" name="Freeform: Shape 6664">
                  <a:extLst>
                    <a:ext uri="{FF2B5EF4-FFF2-40B4-BE49-F238E27FC236}">
                      <a16:creationId xmlns:a16="http://schemas.microsoft.com/office/drawing/2014/main" id="{7083061D-F565-4A71-94DB-42C3AE26ADEE}"/>
                    </a:ext>
                  </a:extLst>
                </p:cNvPr>
                <p:cNvSpPr/>
                <p:nvPr/>
              </p:nvSpPr>
              <p:spPr>
                <a:xfrm>
                  <a:off x="10785411"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6" name="Freeform: Shape 6665">
                  <a:extLst>
                    <a:ext uri="{FF2B5EF4-FFF2-40B4-BE49-F238E27FC236}">
                      <a16:creationId xmlns:a16="http://schemas.microsoft.com/office/drawing/2014/main" id="{76EC9F8D-9AE3-4010-9ADE-BF1993175AF5}"/>
                    </a:ext>
                  </a:extLst>
                </p:cNvPr>
                <p:cNvSpPr/>
                <p:nvPr/>
              </p:nvSpPr>
              <p:spPr>
                <a:xfrm>
                  <a:off x="11115166"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7" name="Freeform: Shape 6666">
                  <a:extLst>
                    <a:ext uri="{FF2B5EF4-FFF2-40B4-BE49-F238E27FC236}">
                      <a16:creationId xmlns:a16="http://schemas.microsoft.com/office/drawing/2014/main" id="{835CDD97-131A-45C8-AE0B-6D5B9B491E92}"/>
                    </a:ext>
                  </a:extLst>
                </p:cNvPr>
                <p:cNvSpPr/>
                <p:nvPr/>
              </p:nvSpPr>
              <p:spPr>
                <a:xfrm>
                  <a:off x="11444922"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8" name="Freeform: Shape 6667">
                  <a:extLst>
                    <a:ext uri="{FF2B5EF4-FFF2-40B4-BE49-F238E27FC236}">
                      <a16:creationId xmlns:a16="http://schemas.microsoft.com/office/drawing/2014/main" id="{B1AD502C-9C2E-4143-AD5E-F528D648DBAB}"/>
                    </a:ext>
                  </a:extLst>
                </p:cNvPr>
                <p:cNvSpPr/>
                <p:nvPr/>
              </p:nvSpPr>
              <p:spPr>
                <a:xfrm>
                  <a:off x="11774677"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9" name="Freeform: Shape 6668">
                  <a:extLst>
                    <a:ext uri="{FF2B5EF4-FFF2-40B4-BE49-F238E27FC236}">
                      <a16:creationId xmlns:a16="http://schemas.microsoft.com/office/drawing/2014/main" id="{272E8F3B-816C-40D2-B8AE-6AA860AAE71A}"/>
                    </a:ext>
                  </a:extLst>
                </p:cNvPr>
                <p:cNvSpPr/>
                <p:nvPr/>
              </p:nvSpPr>
              <p:spPr>
                <a:xfrm>
                  <a:off x="12104433"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0" name="Freeform: Shape 6669">
                  <a:extLst>
                    <a:ext uri="{FF2B5EF4-FFF2-40B4-BE49-F238E27FC236}">
                      <a16:creationId xmlns:a16="http://schemas.microsoft.com/office/drawing/2014/main" id="{CCE00CB6-7341-42E8-B292-618DEBEE6BA4}"/>
                    </a:ext>
                  </a:extLst>
                </p:cNvPr>
                <p:cNvSpPr/>
                <p:nvPr/>
              </p:nvSpPr>
              <p:spPr>
                <a:xfrm>
                  <a:off x="12434188"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1" name="Freeform: Shape 6670">
                  <a:extLst>
                    <a:ext uri="{FF2B5EF4-FFF2-40B4-BE49-F238E27FC236}">
                      <a16:creationId xmlns:a16="http://schemas.microsoft.com/office/drawing/2014/main" id="{8B33AB5C-5F49-458A-8478-276D26F37191}"/>
                    </a:ext>
                  </a:extLst>
                </p:cNvPr>
                <p:cNvSpPr/>
                <p:nvPr/>
              </p:nvSpPr>
              <p:spPr>
                <a:xfrm>
                  <a:off x="12763944"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2" name="Freeform: Shape 6671">
                  <a:extLst>
                    <a:ext uri="{FF2B5EF4-FFF2-40B4-BE49-F238E27FC236}">
                      <a16:creationId xmlns:a16="http://schemas.microsoft.com/office/drawing/2014/main" id="{C7DD2839-9593-48B0-BEB4-9E13A2244375}"/>
                    </a:ext>
                  </a:extLst>
                </p:cNvPr>
                <p:cNvSpPr/>
                <p:nvPr/>
              </p:nvSpPr>
              <p:spPr>
                <a:xfrm>
                  <a:off x="13093699"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3" name="Freeform: Shape 6672">
                  <a:extLst>
                    <a:ext uri="{FF2B5EF4-FFF2-40B4-BE49-F238E27FC236}">
                      <a16:creationId xmlns:a16="http://schemas.microsoft.com/office/drawing/2014/main" id="{720128F2-EB6B-4D16-8B19-B32C2A20C9A5}"/>
                    </a:ext>
                  </a:extLst>
                </p:cNvPr>
                <p:cNvSpPr/>
                <p:nvPr/>
              </p:nvSpPr>
              <p:spPr>
                <a:xfrm>
                  <a:off x="9796239" y="4533518"/>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674" name="Freeform: Shape 6673">
                  <a:extLst>
                    <a:ext uri="{FF2B5EF4-FFF2-40B4-BE49-F238E27FC236}">
                      <a16:creationId xmlns:a16="http://schemas.microsoft.com/office/drawing/2014/main" id="{1D78A0F4-9912-4A6B-BE00-8063CEAD6DC6}"/>
                    </a:ext>
                  </a:extLst>
                </p:cNvPr>
                <p:cNvSpPr/>
                <p:nvPr/>
              </p:nvSpPr>
              <p:spPr>
                <a:xfrm>
                  <a:off x="10125995" y="4533518"/>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675" name="Freeform: Shape 6674">
                  <a:extLst>
                    <a:ext uri="{FF2B5EF4-FFF2-40B4-BE49-F238E27FC236}">
                      <a16:creationId xmlns:a16="http://schemas.microsoft.com/office/drawing/2014/main" id="{EEE977DF-D7F2-41AD-8A13-419DB9F9B43F}"/>
                    </a:ext>
                  </a:extLst>
                </p:cNvPr>
                <p:cNvSpPr/>
                <p:nvPr/>
              </p:nvSpPr>
              <p:spPr>
                <a:xfrm>
                  <a:off x="10455750" y="4533518"/>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676" name="Freeform: Shape 6675">
                  <a:extLst>
                    <a:ext uri="{FF2B5EF4-FFF2-40B4-BE49-F238E27FC236}">
                      <a16:creationId xmlns:a16="http://schemas.microsoft.com/office/drawing/2014/main" id="{74F9061D-722D-4BFE-8FD4-2F82DEAB6AC5}"/>
                    </a:ext>
                  </a:extLst>
                </p:cNvPr>
                <p:cNvSpPr/>
                <p:nvPr/>
              </p:nvSpPr>
              <p:spPr>
                <a:xfrm>
                  <a:off x="10785411"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77" name="Freeform: Shape 6676">
                  <a:extLst>
                    <a:ext uri="{FF2B5EF4-FFF2-40B4-BE49-F238E27FC236}">
                      <a16:creationId xmlns:a16="http://schemas.microsoft.com/office/drawing/2014/main" id="{01843878-5A09-47ED-8900-296374C17FE2}"/>
                    </a:ext>
                  </a:extLst>
                </p:cNvPr>
                <p:cNvSpPr/>
                <p:nvPr/>
              </p:nvSpPr>
              <p:spPr>
                <a:xfrm>
                  <a:off x="11115166"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78" name="Freeform: Shape 6677">
                  <a:extLst>
                    <a:ext uri="{FF2B5EF4-FFF2-40B4-BE49-F238E27FC236}">
                      <a16:creationId xmlns:a16="http://schemas.microsoft.com/office/drawing/2014/main" id="{D64BEEB1-07AE-47D5-8707-B3AB4AAF5DA4}"/>
                    </a:ext>
                  </a:extLst>
                </p:cNvPr>
                <p:cNvSpPr/>
                <p:nvPr/>
              </p:nvSpPr>
              <p:spPr>
                <a:xfrm>
                  <a:off x="11444922"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79" name="Freeform: Shape 6678">
                  <a:extLst>
                    <a:ext uri="{FF2B5EF4-FFF2-40B4-BE49-F238E27FC236}">
                      <a16:creationId xmlns:a16="http://schemas.microsoft.com/office/drawing/2014/main" id="{00D22B9D-998C-4BA4-A808-BAF4EA4A8835}"/>
                    </a:ext>
                  </a:extLst>
                </p:cNvPr>
                <p:cNvSpPr/>
                <p:nvPr/>
              </p:nvSpPr>
              <p:spPr>
                <a:xfrm>
                  <a:off x="11774677"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0" name="Freeform: Shape 6679">
                  <a:extLst>
                    <a:ext uri="{FF2B5EF4-FFF2-40B4-BE49-F238E27FC236}">
                      <a16:creationId xmlns:a16="http://schemas.microsoft.com/office/drawing/2014/main" id="{6252A1F3-E8B6-422B-9FC2-3CA410611EC3}"/>
                    </a:ext>
                  </a:extLst>
                </p:cNvPr>
                <p:cNvSpPr/>
                <p:nvPr/>
              </p:nvSpPr>
              <p:spPr>
                <a:xfrm>
                  <a:off x="12104433"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1" name="Freeform: Shape 6680">
                  <a:extLst>
                    <a:ext uri="{FF2B5EF4-FFF2-40B4-BE49-F238E27FC236}">
                      <a16:creationId xmlns:a16="http://schemas.microsoft.com/office/drawing/2014/main" id="{4D87D6B0-532F-4156-9D49-D86A793BDEA6}"/>
                    </a:ext>
                  </a:extLst>
                </p:cNvPr>
                <p:cNvSpPr/>
                <p:nvPr/>
              </p:nvSpPr>
              <p:spPr>
                <a:xfrm>
                  <a:off x="12434188"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2" name="Freeform: Shape 6681">
                  <a:extLst>
                    <a:ext uri="{FF2B5EF4-FFF2-40B4-BE49-F238E27FC236}">
                      <a16:creationId xmlns:a16="http://schemas.microsoft.com/office/drawing/2014/main" id="{25F1D862-7F8B-48DE-A7AC-428F07951698}"/>
                    </a:ext>
                  </a:extLst>
                </p:cNvPr>
                <p:cNvSpPr/>
                <p:nvPr/>
              </p:nvSpPr>
              <p:spPr>
                <a:xfrm>
                  <a:off x="12763944"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3" name="Freeform: Shape 6682">
                  <a:extLst>
                    <a:ext uri="{FF2B5EF4-FFF2-40B4-BE49-F238E27FC236}">
                      <a16:creationId xmlns:a16="http://schemas.microsoft.com/office/drawing/2014/main" id="{9CB7613E-A55E-457A-9939-3A19FF312B2A}"/>
                    </a:ext>
                  </a:extLst>
                </p:cNvPr>
                <p:cNvSpPr/>
                <p:nvPr/>
              </p:nvSpPr>
              <p:spPr>
                <a:xfrm>
                  <a:off x="13093699"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4" name="Freeform: Shape 6683">
                  <a:extLst>
                    <a:ext uri="{FF2B5EF4-FFF2-40B4-BE49-F238E27FC236}">
                      <a16:creationId xmlns:a16="http://schemas.microsoft.com/office/drawing/2014/main" id="{A6D78E85-9EBD-4703-B04A-E5FDBAE77E93}"/>
                    </a:ext>
                  </a:extLst>
                </p:cNvPr>
                <p:cNvSpPr/>
                <p:nvPr/>
              </p:nvSpPr>
              <p:spPr>
                <a:xfrm>
                  <a:off x="9466484"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85" name="Freeform: Shape 6684">
                  <a:extLst>
                    <a:ext uri="{FF2B5EF4-FFF2-40B4-BE49-F238E27FC236}">
                      <a16:creationId xmlns:a16="http://schemas.microsoft.com/office/drawing/2014/main" id="{2F602244-B845-4740-A735-7AB7BC3A4010}"/>
                    </a:ext>
                  </a:extLst>
                </p:cNvPr>
                <p:cNvSpPr/>
                <p:nvPr/>
              </p:nvSpPr>
              <p:spPr>
                <a:xfrm>
                  <a:off x="9796239" y="4240720"/>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86" name="Freeform: Shape 6685">
                  <a:extLst>
                    <a:ext uri="{FF2B5EF4-FFF2-40B4-BE49-F238E27FC236}">
                      <a16:creationId xmlns:a16="http://schemas.microsoft.com/office/drawing/2014/main" id="{E4EEFA8E-D6DD-4AA8-9456-5EBB4116CFE5}"/>
                    </a:ext>
                  </a:extLst>
                </p:cNvPr>
                <p:cNvSpPr/>
                <p:nvPr/>
              </p:nvSpPr>
              <p:spPr>
                <a:xfrm>
                  <a:off x="10125995" y="4240720"/>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87" name="Freeform: Shape 6686">
                  <a:extLst>
                    <a:ext uri="{FF2B5EF4-FFF2-40B4-BE49-F238E27FC236}">
                      <a16:creationId xmlns:a16="http://schemas.microsoft.com/office/drawing/2014/main" id="{4BEAB3BD-77A9-4361-9BA3-7E26521E408B}"/>
                    </a:ext>
                  </a:extLst>
                </p:cNvPr>
                <p:cNvSpPr/>
                <p:nvPr/>
              </p:nvSpPr>
              <p:spPr>
                <a:xfrm>
                  <a:off x="10455750" y="4240720"/>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88" name="Freeform: Shape 6687">
                  <a:extLst>
                    <a:ext uri="{FF2B5EF4-FFF2-40B4-BE49-F238E27FC236}">
                      <a16:creationId xmlns:a16="http://schemas.microsoft.com/office/drawing/2014/main" id="{D1C4BB95-D7A1-4A99-AEAB-245DE556E892}"/>
                    </a:ext>
                  </a:extLst>
                </p:cNvPr>
                <p:cNvSpPr/>
                <p:nvPr/>
              </p:nvSpPr>
              <p:spPr>
                <a:xfrm>
                  <a:off x="10785411"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89" name="Freeform: Shape 6688">
                  <a:extLst>
                    <a:ext uri="{FF2B5EF4-FFF2-40B4-BE49-F238E27FC236}">
                      <a16:creationId xmlns:a16="http://schemas.microsoft.com/office/drawing/2014/main" id="{F81F9FAD-87BF-4ACB-9386-9050992B007F}"/>
                    </a:ext>
                  </a:extLst>
                </p:cNvPr>
                <p:cNvSpPr/>
                <p:nvPr/>
              </p:nvSpPr>
              <p:spPr>
                <a:xfrm>
                  <a:off x="11115166"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0" name="Freeform: Shape 6689">
                  <a:extLst>
                    <a:ext uri="{FF2B5EF4-FFF2-40B4-BE49-F238E27FC236}">
                      <a16:creationId xmlns:a16="http://schemas.microsoft.com/office/drawing/2014/main" id="{9AA4F7CE-954C-4A31-B943-16AD88D21673}"/>
                    </a:ext>
                  </a:extLst>
                </p:cNvPr>
                <p:cNvSpPr/>
                <p:nvPr/>
              </p:nvSpPr>
              <p:spPr>
                <a:xfrm>
                  <a:off x="11444922"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1" name="Freeform: Shape 6690">
                  <a:extLst>
                    <a:ext uri="{FF2B5EF4-FFF2-40B4-BE49-F238E27FC236}">
                      <a16:creationId xmlns:a16="http://schemas.microsoft.com/office/drawing/2014/main" id="{1BA37573-796B-40E7-854E-FE553D09C5E4}"/>
                    </a:ext>
                  </a:extLst>
                </p:cNvPr>
                <p:cNvSpPr/>
                <p:nvPr/>
              </p:nvSpPr>
              <p:spPr>
                <a:xfrm>
                  <a:off x="11774677"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2" name="Freeform: Shape 6691">
                  <a:extLst>
                    <a:ext uri="{FF2B5EF4-FFF2-40B4-BE49-F238E27FC236}">
                      <a16:creationId xmlns:a16="http://schemas.microsoft.com/office/drawing/2014/main" id="{F610A9C2-F146-456D-88E9-4F1F3576512E}"/>
                    </a:ext>
                  </a:extLst>
                </p:cNvPr>
                <p:cNvSpPr/>
                <p:nvPr/>
              </p:nvSpPr>
              <p:spPr>
                <a:xfrm>
                  <a:off x="12104433"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3" name="Freeform: Shape 6692">
                  <a:extLst>
                    <a:ext uri="{FF2B5EF4-FFF2-40B4-BE49-F238E27FC236}">
                      <a16:creationId xmlns:a16="http://schemas.microsoft.com/office/drawing/2014/main" id="{E0A3A66B-F6F6-4739-8B84-F48CF8AD86D7}"/>
                    </a:ext>
                  </a:extLst>
                </p:cNvPr>
                <p:cNvSpPr/>
                <p:nvPr/>
              </p:nvSpPr>
              <p:spPr>
                <a:xfrm>
                  <a:off x="12434188"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4" name="Freeform: Shape 6693">
                  <a:extLst>
                    <a:ext uri="{FF2B5EF4-FFF2-40B4-BE49-F238E27FC236}">
                      <a16:creationId xmlns:a16="http://schemas.microsoft.com/office/drawing/2014/main" id="{0D914BBF-223F-457F-BF45-1A8248597699}"/>
                    </a:ext>
                  </a:extLst>
                </p:cNvPr>
                <p:cNvSpPr/>
                <p:nvPr/>
              </p:nvSpPr>
              <p:spPr>
                <a:xfrm>
                  <a:off x="12763944"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5" name="Freeform: Shape 6694">
                  <a:extLst>
                    <a:ext uri="{FF2B5EF4-FFF2-40B4-BE49-F238E27FC236}">
                      <a16:creationId xmlns:a16="http://schemas.microsoft.com/office/drawing/2014/main" id="{2B3668EB-7627-46CF-B26C-9E585A4C6520}"/>
                    </a:ext>
                  </a:extLst>
                </p:cNvPr>
                <p:cNvSpPr/>
                <p:nvPr/>
              </p:nvSpPr>
              <p:spPr>
                <a:xfrm>
                  <a:off x="13093699"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6" name="Freeform: Shape 6695">
                  <a:extLst>
                    <a:ext uri="{FF2B5EF4-FFF2-40B4-BE49-F238E27FC236}">
                      <a16:creationId xmlns:a16="http://schemas.microsoft.com/office/drawing/2014/main" id="{9AA12D21-6369-4B5D-86BF-2CEC0C32708A}"/>
                    </a:ext>
                  </a:extLst>
                </p:cNvPr>
                <p:cNvSpPr/>
                <p:nvPr/>
              </p:nvSpPr>
              <p:spPr>
                <a:xfrm>
                  <a:off x="9466484"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7" name="Freeform: Shape 6696">
                  <a:extLst>
                    <a:ext uri="{FF2B5EF4-FFF2-40B4-BE49-F238E27FC236}">
                      <a16:creationId xmlns:a16="http://schemas.microsoft.com/office/drawing/2014/main" id="{00421059-A24D-4957-A2B0-56C140915765}"/>
                    </a:ext>
                  </a:extLst>
                </p:cNvPr>
                <p:cNvSpPr/>
                <p:nvPr/>
              </p:nvSpPr>
              <p:spPr>
                <a:xfrm>
                  <a:off x="9796239" y="3947826"/>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98" name="Freeform: Shape 6697">
                  <a:extLst>
                    <a:ext uri="{FF2B5EF4-FFF2-40B4-BE49-F238E27FC236}">
                      <a16:creationId xmlns:a16="http://schemas.microsoft.com/office/drawing/2014/main" id="{7114A0E9-60AD-487A-850D-A955A67C1665}"/>
                    </a:ext>
                  </a:extLst>
                </p:cNvPr>
                <p:cNvSpPr/>
                <p:nvPr/>
              </p:nvSpPr>
              <p:spPr>
                <a:xfrm>
                  <a:off x="10125995" y="3947826"/>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99" name="Freeform: Shape 6698">
                  <a:extLst>
                    <a:ext uri="{FF2B5EF4-FFF2-40B4-BE49-F238E27FC236}">
                      <a16:creationId xmlns:a16="http://schemas.microsoft.com/office/drawing/2014/main" id="{1E120A9C-DD7D-4761-9D8C-E5D346446B09}"/>
                    </a:ext>
                  </a:extLst>
                </p:cNvPr>
                <p:cNvSpPr/>
                <p:nvPr/>
              </p:nvSpPr>
              <p:spPr>
                <a:xfrm>
                  <a:off x="10455750" y="3947826"/>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00" name="Freeform: Shape 6699">
                  <a:extLst>
                    <a:ext uri="{FF2B5EF4-FFF2-40B4-BE49-F238E27FC236}">
                      <a16:creationId xmlns:a16="http://schemas.microsoft.com/office/drawing/2014/main" id="{E13AA609-5938-493E-8F87-62EC81899928}"/>
                    </a:ext>
                  </a:extLst>
                </p:cNvPr>
                <p:cNvSpPr/>
                <p:nvPr/>
              </p:nvSpPr>
              <p:spPr>
                <a:xfrm>
                  <a:off x="10785411"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1" name="Freeform: Shape 6700">
                  <a:extLst>
                    <a:ext uri="{FF2B5EF4-FFF2-40B4-BE49-F238E27FC236}">
                      <a16:creationId xmlns:a16="http://schemas.microsoft.com/office/drawing/2014/main" id="{03489744-7194-4E61-A731-230F53FF01D6}"/>
                    </a:ext>
                  </a:extLst>
                </p:cNvPr>
                <p:cNvSpPr/>
                <p:nvPr/>
              </p:nvSpPr>
              <p:spPr>
                <a:xfrm>
                  <a:off x="11115166"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2" name="Freeform: Shape 6701">
                  <a:extLst>
                    <a:ext uri="{FF2B5EF4-FFF2-40B4-BE49-F238E27FC236}">
                      <a16:creationId xmlns:a16="http://schemas.microsoft.com/office/drawing/2014/main" id="{FBD16BD5-D18B-4C61-AEB4-A988104A6C19}"/>
                    </a:ext>
                  </a:extLst>
                </p:cNvPr>
                <p:cNvSpPr/>
                <p:nvPr/>
              </p:nvSpPr>
              <p:spPr>
                <a:xfrm>
                  <a:off x="11444922"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dirty="0"/>
                </a:p>
              </p:txBody>
            </p:sp>
            <p:sp>
              <p:nvSpPr>
                <p:cNvPr id="6703" name="Freeform: Shape 6702">
                  <a:extLst>
                    <a:ext uri="{FF2B5EF4-FFF2-40B4-BE49-F238E27FC236}">
                      <a16:creationId xmlns:a16="http://schemas.microsoft.com/office/drawing/2014/main" id="{DF2DEFA6-CACC-484D-8E90-92AA90C38413}"/>
                    </a:ext>
                  </a:extLst>
                </p:cNvPr>
                <p:cNvSpPr/>
                <p:nvPr/>
              </p:nvSpPr>
              <p:spPr>
                <a:xfrm>
                  <a:off x="11774677"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4" name="Freeform: Shape 6703">
                  <a:extLst>
                    <a:ext uri="{FF2B5EF4-FFF2-40B4-BE49-F238E27FC236}">
                      <a16:creationId xmlns:a16="http://schemas.microsoft.com/office/drawing/2014/main" id="{75EE8CA2-C7DD-48BC-A770-FEB179702F49}"/>
                    </a:ext>
                  </a:extLst>
                </p:cNvPr>
                <p:cNvSpPr/>
                <p:nvPr/>
              </p:nvSpPr>
              <p:spPr>
                <a:xfrm>
                  <a:off x="12104433"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5" name="Freeform: Shape 6704">
                  <a:extLst>
                    <a:ext uri="{FF2B5EF4-FFF2-40B4-BE49-F238E27FC236}">
                      <a16:creationId xmlns:a16="http://schemas.microsoft.com/office/drawing/2014/main" id="{2124A956-C99C-4A2A-84DF-941933C57359}"/>
                    </a:ext>
                  </a:extLst>
                </p:cNvPr>
                <p:cNvSpPr/>
                <p:nvPr/>
              </p:nvSpPr>
              <p:spPr>
                <a:xfrm>
                  <a:off x="12434188"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6" name="Freeform: Shape 6705">
                  <a:extLst>
                    <a:ext uri="{FF2B5EF4-FFF2-40B4-BE49-F238E27FC236}">
                      <a16:creationId xmlns:a16="http://schemas.microsoft.com/office/drawing/2014/main" id="{2063F261-742C-4C39-BC87-95A9807B44F9}"/>
                    </a:ext>
                  </a:extLst>
                </p:cNvPr>
                <p:cNvSpPr/>
                <p:nvPr/>
              </p:nvSpPr>
              <p:spPr>
                <a:xfrm>
                  <a:off x="12763944"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7" name="Freeform: Shape 6706">
                  <a:extLst>
                    <a:ext uri="{FF2B5EF4-FFF2-40B4-BE49-F238E27FC236}">
                      <a16:creationId xmlns:a16="http://schemas.microsoft.com/office/drawing/2014/main" id="{3ADB1BA2-35DD-4027-93BA-E8950F196293}"/>
                    </a:ext>
                  </a:extLst>
                </p:cNvPr>
                <p:cNvSpPr/>
                <p:nvPr/>
              </p:nvSpPr>
              <p:spPr>
                <a:xfrm>
                  <a:off x="13093699"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dirty="0"/>
                </a:p>
              </p:txBody>
            </p:sp>
            <p:sp>
              <p:nvSpPr>
                <p:cNvPr id="6708" name="Freeform: Shape 6707">
                  <a:extLst>
                    <a:ext uri="{FF2B5EF4-FFF2-40B4-BE49-F238E27FC236}">
                      <a16:creationId xmlns:a16="http://schemas.microsoft.com/office/drawing/2014/main" id="{809CB0CE-44D3-426E-BDBA-64BA31B8A8B7}"/>
                    </a:ext>
                  </a:extLst>
                </p:cNvPr>
                <p:cNvSpPr/>
                <p:nvPr/>
              </p:nvSpPr>
              <p:spPr>
                <a:xfrm>
                  <a:off x="9466484"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09" name="Freeform: Shape 6708">
                  <a:extLst>
                    <a:ext uri="{FF2B5EF4-FFF2-40B4-BE49-F238E27FC236}">
                      <a16:creationId xmlns:a16="http://schemas.microsoft.com/office/drawing/2014/main" id="{9C3F4021-491D-4ABD-B78F-6D76B0BF90AC}"/>
                    </a:ext>
                  </a:extLst>
                </p:cNvPr>
                <p:cNvSpPr/>
                <p:nvPr/>
              </p:nvSpPr>
              <p:spPr>
                <a:xfrm>
                  <a:off x="9796239" y="3654932"/>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10" name="Freeform: Shape 6709">
                  <a:extLst>
                    <a:ext uri="{FF2B5EF4-FFF2-40B4-BE49-F238E27FC236}">
                      <a16:creationId xmlns:a16="http://schemas.microsoft.com/office/drawing/2014/main" id="{5077C9A8-109D-4140-BA24-61D7BD1341C2}"/>
                    </a:ext>
                  </a:extLst>
                </p:cNvPr>
                <p:cNvSpPr/>
                <p:nvPr/>
              </p:nvSpPr>
              <p:spPr>
                <a:xfrm>
                  <a:off x="10125995" y="3654932"/>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11" name="Freeform: Shape 6710">
                  <a:extLst>
                    <a:ext uri="{FF2B5EF4-FFF2-40B4-BE49-F238E27FC236}">
                      <a16:creationId xmlns:a16="http://schemas.microsoft.com/office/drawing/2014/main" id="{3C788C91-979E-4431-A9CC-6F65B83FE3A7}"/>
                    </a:ext>
                  </a:extLst>
                </p:cNvPr>
                <p:cNvSpPr/>
                <p:nvPr/>
              </p:nvSpPr>
              <p:spPr>
                <a:xfrm>
                  <a:off x="10455750" y="3654932"/>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12" name="Freeform: Shape 6711">
                  <a:extLst>
                    <a:ext uri="{FF2B5EF4-FFF2-40B4-BE49-F238E27FC236}">
                      <a16:creationId xmlns:a16="http://schemas.microsoft.com/office/drawing/2014/main" id="{CA7193FE-D643-488A-83B6-DB97C25F8824}"/>
                    </a:ext>
                  </a:extLst>
                </p:cNvPr>
                <p:cNvSpPr/>
                <p:nvPr/>
              </p:nvSpPr>
              <p:spPr>
                <a:xfrm>
                  <a:off x="10785411"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3" name="Freeform: Shape 6712">
                  <a:extLst>
                    <a:ext uri="{FF2B5EF4-FFF2-40B4-BE49-F238E27FC236}">
                      <a16:creationId xmlns:a16="http://schemas.microsoft.com/office/drawing/2014/main" id="{777C99D5-3EB7-44B3-B453-6B232E540B72}"/>
                    </a:ext>
                  </a:extLst>
                </p:cNvPr>
                <p:cNvSpPr/>
                <p:nvPr/>
              </p:nvSpPr>
              <p:spPr>
                <a:xfrm>
                  <a:off x="11115166"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4" name="Freeform: Shape 6713">
                  <a:extLst>
                    <a:ext uri="{FF2B5EF4-FFF2-40B4-BE49-F238E27FC236}">
                      <a16:creationId xmlns:a16="http://schemas.microsoft.com/office/drawing/2014/main" id="{505905B2-34D8-4B63-B116-1481AD4BE696}"/>
                    </a:ext>
                  </a:extLst>
                </p:cNvPr>
                <p:cNvSpPr/>
                <p:nvPr/>
              </p:nvSpPr>
              <p:spPr>
                <a:xfrm>
                  <a:off x="11444922"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5" name="Freeform: Shape 6714">
                  <a:extLst>
                    <a:ext uri="{FF2B5EF4-FFF2-40B4-BE49-F238E27FC236}">
                      <a16:creationId xmlns:a16="http://schemas.microsoft.com/office/drawing/2014/main" id="{E5E61A0C-AEA5-4F6F-8A24-7FE4D868339B}"/>
                    </a:ext>
                  </a:extLst>
                </p:cNvPr>
                <p:cNvSpPr/>
                <p:nvPr/>
              </p:nvSpPr>
              <p:spPr>
                <a:xfrm>
                  <a:off x="11774677"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6" name="Freeform: Shape 6715">
                  <a:extLst>
                    <a:ext uri="{FF2B5EF4-FFF2-40B4-BE49-F238E27FC236}">
                      <a16:creationId xmlns:a16="http://schemas.microsoft.com/office/drawing/2014/main" id="{2B6D6DC4-D055-4593-9331-18E09F9F7F00}"/>
                    </a:ext>
                  </a:extLst>
                </p:cNvPr>
                <p:cNvSpPr/>
                <p:nvPr/>
              </p:nvSpPr>
              <p:spPr>
                <a:xfrm>
                  <a:off x="12104433"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7" name="Freeform: Shape 6716">
                  <a:extLst>
                    <a:ext uri="{FF2B5EF4-FFF2-40B4-BE49-F238E27FC236}">
                      <a16:creationId xmlns:a16="http://schemas.microsoft.com/office/drawing/2014/main" id="{D1DBBBAA-DB7A-45AB-8FA3-89C124EEC2BB}"/>
                    </a:ext>
                  </a:extLst>
                </p:cNvPr>
                <p:cNvSpPr/>
                <p:nvPr/>
              </p:nvSpPr>
              <p:spPr>
                <a:xfrm>
                  <a:off x="12434188"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8" name="Freeform: Shape 6717">
                  <a:extLst>
                    <a:ext uri="{FF2B5EF4-FFF2-40B4-BE49-F238E27FC236}">
                      <a16:creationId xmlns:a16="http://schemas.microsoft.com/office/drawing/2014/main" id="{FD8D1BAA-43B5-4EB9-9263-ED2188E3ECDD}"/>
                    </a:ext>
                  </a:extLst>
                </p:cNvPr>
                <p:cNvSpPr/>
                <p:nvPr/>
              </p:nvSpPr>
              <p:spPr>
                <a:xfrm>
                  <a:off x="12763944"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9" name="Freeform: Shape 6718">
                  <a:extLst>
                    <a:ext uri="{FF2B5EF4-FFF2-40B4-BE49-F238E27FC236}">
                      <a16:creationId xmlns:a16="http://schemas.microsoft.com/office/drawing/2014/main" id="{F3505FA2-BD6E-4A0E-AC29-4EB51A2CECFE}"/>
                    </a:ext>
                  </a:extLst>
                </p:cNvPr>
                <p:cNvSpPr/>
                <p:nvPr/>
              </p:nvSpPr>
              <p:spPr>
                <a:xfrm>
                  <a:off x="13093699"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20" name="Freeform: Shape 6719">
                  <a:extLst>
                    <a:ext uri="{FF2B5EF4-FFF2-40B4-BE49-F238E27FC236}">
                      <a16:creationId xmlns:a16="http://schemas.microsoft.com/office/drawing/2014/main" id="{2B716153-2225-43BB-8B13-3E039B2495CE}"/>
                    </a:ext>
                  </a:extLst>
                </p:cNvPr>
                <p:cNvSpPr/>
                <p:nvPr/>
              </p:nvSpPr>
              <p:spPr>
                <a:xfrm>
                  <a:off x="9466484"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1" name="Freeform: Shape 6720">
                  <a:extLst>
                    <a:ext uri="{FF2B5EF4-FFF2-40B4-BE49-F238E27FC236}">
                      <a16:creationId xmlns:a16="http://schemas.microsoft.com/office/drawing/2014/main" id="{4F050BC6-30BE-496E-A4B3-E755B94CFAF4}"/>
                    </a:ext>
                  </a:extLst>
                </p:cNvPr>
                <p:cNvSpPr/>
                <p:nvPr/>
              </p:nvSpPr>
              <p:spPr>
                <a:xfrm>
                  <a:off x="9796239" y="3362133"/>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22" name="Freeform: Shape 6721">
                  <a:extLst>
                    <a:ext uri="{FF2B5EF4-FFF2-40B4-BE49-F238E27FC236}">
                      <a16:creationId xmlns:a16="http://schemas.microsoft.com/office/drawing/2014/main" id="{8C1D244E-5955-4956-830E-C16477945A9D}"/>
                    </a:ext>
                  </a:extLst>
                </p:cNvPr>
                <p:cNvSpPr/>
                <p:nvPr/>
              </p:nvSpPr>
              <p:spPr>
                <a:xfrm>
                  <a:off x="10125995" y="3362133"/>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23" name="Freeform: Shape 6722">
                  <a:extLst>
                    <a:ext uri="{FF2B5EF4-FFF2-40B4-BE49-F238E27FC236}">
                      <a16:creationId xmlns:a16="http://schemas.microsoft.com/office/drawing/2014/main" id="{DB4A871B-862F-4592-9446-CB1208157E8B}"/>
                    </a:ext>
                  </a:extLst>
                </p:cNvPr>
                <p:cNvSpPr/>
                <p:nvPr/>
              </p:nvSpPr>
              <p:spPr>
                <a:xfrm>
                  <a:off x="10455750" y="3362133"/>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24" name="Freeform: Shape 6723">
                  <a:extLst>
                    <a:ext uri="{FF2B5EF4-FFF2-40B4-BE49-F238E27FC236}">
                      <a16:creationId xmlns:a16="http://schemas.microsoft.com/office/drawing/2014/main" id="{0E0CCB0D-7EB7-408B-906D-3103BF26E76B}"/>
                    </a:ext>
                  </a:extLst>
                </p:cNvPr>
                <p:cNvSpPr/>
                <p:nvPr/>
              </p:nvSpPr>
              <p:spPr>
                <a:xfrm>
                  <a:off x="10785411"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5" name="Freeform: Shape 6724">
                  <a:extLst>
                    <a:ext uri="{FF2B5EF4-FFF2-40B4-BE49-F238E27FC236}">
                      <a16:creationId xmlns:a16="http://schemas.microsoft.com/office/drawing/2014/main" id="{69AFE7B7-C45F-441C-8A2C-48DD84F0AA35}"/>
                    </a:ext>
                  </a:extLst>
                </p:cNvPr>
                <p:cNvSpPr/>
                <p:nvPr/>
              </p:nvSpPr>
              <p:spPr>
                <a:xfrm>
                  <a:off x="11115166"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6" name="Freeform: Shape 6725">
                  <a:extLst>
                    <a:ext uri="{FF2B5EF4-FFF2-40B4-BE49-F238E27FC236}">
                      <a16:creationId xmlns:a16="http://schemas.microsoft.com/office/drawing/2014/main" id="{AF7E20BF-E324-45E7-AA32-564194C13A78}"/>
                    </a:ext>
                  </a:extLst>
                </p:cNvPr>
                <p:cNvSpPr/>
                <p:nvPr/>
              </p:nvSpPr>
              <p:spPr>
                <a:xfrm>
                  <a:off x="11444922"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7" name="Freeform: Shape 6726">
                  <a:extLst>
                    <a:ext uri="{FF2B5EF4-FFF2-40B4-BE49-F238E27FC236}">
                      <a16:creationId xmlns:a16="http://schemas.microsoft.com/office/drawing/2014/main" id="{02D1D459-777B-4F81-8B75-47AAD2BF1CA8}"/>
                    </a:ext>
                  </a:extLst>
                </p:cNvPr>
                <p:cNvSpPr/>
                <p:nvPr/>
              </p:nvSpPr>
              <p:spPr>
                <a:xfrm>
                  <a:off x="11774677"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8" name="Freeform: Shape 6727">
                  <a:extLst>
                    <a:ext uri="{FF2B5EF4-FFF2-40B4-BE49-F238E27FC236}">
                      <a16:creationId xmlns:a16="http://schemas.microsoft.com/office/drawing/2014/main" id="{2B1652D2-92B9-4242-B241-81F70D9FB622}"/>
                    </a:ext>
                  </a:extLst>
                </p:cNvPr>
                <p:cNvSpPr/>
                <p:nvPr/>
              </p:nvSpPr>
              <p:spPr>
                <a:xfrm>
                  <a:off x="12104433"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9" name="Freeform: Shape 6728">
                  <a:extLst>
                    <a:ext uri="{FF2B5EF4-FFF2-40B4-BE49-F238E27FC236}">
                      <a16:creationId xmlns:a16="http://schemas.microsoft.com/office/drawing/2014/main" id="{721C666A-3CE5-4A26-A6A6-46AD401B9988}"/>
                    </a:ext>
                  </a:extLst>
                </p:cNvPr>
                <p:cNvSpPr/>
                <p:nvPr/>
              </p:nvSpPr>
              <p:spPr>
                <a:xfrm>
                  <a:off x="12434188"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30" name="Freeform: Shape 6729">
                  <a:extLst>
                    <a:ext uri="{FF2B5EF4-FFF2-40B4-BE49-F238E27FC236}">
                      <a16:creationId xmlns:a16="http://schemas.microsoft.com/office/drawing/2014/main" id="{5B66AF66-7B77-4109-9A7A-EFEC034380F8}"/>
                    </a:ext>
                  </a:extLst>
                </p:cNvPr>
                <p:cNvSpPr/>
                <p:nvPr/>
              </p:nvSpPr>
              <p:spPr>
                <a:xfrm>
                  <a:off x="12763944"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31" name="Freeform: Shape 6730">
                  <a:extLst>
                    <a:ext uri="{FF2B5EF4-FFF2-40B4-BE49-F238E27FC236}">
                      <a16:creationId xmlns:a16="http://schemas.microsoft.com/office/drawing/2014/main" id="{6636199F-5E6B-4415-A9D6-A30C89947C82}"/>
                    </a:ext>
                  </a:extLst>
                </p:cNvPr>
                <p:cNvSpPr/>
                <p:nvPr/>
              </p:nvSpPr>
              <p:spPr>
                <a:xfrm>
                  <a:off x="13093699"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32" name="Freeform: Shape 6731">
                  <a:extLst>
                    <a:ext uri="{FF2B5EF4-FFF2-40B4-BE49-F238E27FC236}">
                      <a16:creationId xmlns:a16="http://schemas.microsoft.com/office/drawing/2014/main" id="{A1990EBD-72FF-4930-9E38-4E7D81F00DEC}"/>
                    </a:ext>
                  </a:extLst>
                </p:cNvPr>
                <p:cNvSpPr/>
                <p:nvPr/>
              </p:nvSpPr>
              <p:spPr>
                <a:xfrm>
                  <a:off x="9466484"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3" name="Freeform: Shape 6732">
                  <a:extLst>
                    <a:ext uri="{FF2B5EF4-FFF2-40B4-BE49-F238E27FC236}">
                      <a16:creationId xmlns:a16="http://schemas.microsoft.com/office/drawing/2014/main" id="{FC8D8EE9-BFFA-4F02-B291-E9E18D9262F9}"/>
                    </a:ext>
                  </a:extLst>
                </p:cNvPr>
                <p:cNvSpPr/>
                <p:nvPr/>
              </p:nvSpPr>
              <p:spPr>
                <a:xfrm>
                  <a:off x="9796239" y="3069240"/>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34" name="Freeform: Shape 6733">
                  <a:extLst>
                    <a:ext uri="{FF2B5EF4-FFF2-40B4-BE49-F238E27FC236}">
                      <a16:creationId xmlns:a16="http://schemas.microsoft.com/office/drawing/2014/main" id="{E47CDEC9-695D-4D3C-885A-BDE73CFACAFD}"/>
                    </a:ext>
                  </a:extLst>
                </p:cNvPr>
                <p:cNvSpPr/>
                <p:nvPr/>
              </p:nvSpPr>
              <p:spPr>
                <a:xfrm>
                  <a:off x="10125995" y="3069240"/>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35" name="Freeform: Shape 6734">
                  <a:extLst>
                    <a:ext uri="{FF2B5EF4-FFF2-40B4-BE49-F238E27FC236}">
                      <a16:creationId xmlns:a16="http://schemas.microsoft.com/office/drawing/2014/main" id="{D387D58F-8756-4917-A90F-BF3FDFF6A260}"/>
                    </a:ext>
                  </a:extLst>
                </p:cNvPr>
                <p:cNvSpPr/>
                <p:nvPr/>
              </p:nvSpPr>
              <p:spPr>
                <a:xfrm>
                  <a:off x="10455750" y="3069240"/>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36" name="Freeform: Shape 6735">
                  <a:extLst>
                    <a:ext uri="{FF2B5EF4-FFF2-40B4-BE49-F238E27FC236}">
                      <a16:creationId xmlns:a16="http://schemas.microsoft.com/office/drawing/2014/main" id="{572EE86B-F3B7-493F-9C9E-173CE9325A42}"/>
                    </a:ext>
                  </a:extLst>
                </p:cNvPr>
                <p:cNvSpPr/>
                <p:nvPr/>
              </p:nvSpPr>
              <p:spPr>
                <a:xfrm>
                  <a:off x="10785411"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7" name="Freeform: Shape 6736">
                  <a:extLst>
                    <a:ext uri="{FF2B5EF4-FFF2-40B4-BE49-F238E27FC236}">
                      <a16:creationId xmlns:a16="http://schemas.microsoft.com/office/drawing/2014/main" id="{31E93B9A-E878-404E-8716-BEFC4124F1D4}"/>
                    </a:ext>
                  </a:extLst>
                </p:cNvPr>
                <p:cNvSpPr/>
                <p:nvPr/>
              </p:nvSpPr>
              <p:spPr>
                <a:xfrm>
                  <a:off x="11115166"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8" name="Freeform: Shape 6737">
                  <a:extLst>
                    <a:ext uri="{FF2B5EF4-FFF2-40B4-BE49-F238E27FC236}">
                      <a16:creationId xmlns:a16="http://schemas.microsoft.com/office/drawing/2014/main" id="{FCE433D9-2905-4255-97E0-1F416949FFDA}"/>
                    </a:ext>
                  </a:extLst>
                </p:cNvPr>
                <p:cNvSpPr/>
                <p:nvPr/>
              </p:nvSpPr>
              <p:spPr>
                <a:xfrm>
                  <a:off x="11444922"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9" name="Freeform: Shape 6738">
                  <a:extLst>
                    <a:ext uri="{FF2B5EF4-FFF2-40B4-BE49-F238E27FC236}">
                      <a16:creationId xmlns:a16="http://schemas.microsoft.com/office/drawing/2014/main" id="{296634BF-EEA3-406E-B1A8-A3D162A86AD2}"/>
                    </a:ext>
                  </a:extLst>
                </p:cNvPr>
                <p:cNvSpPr/>
                <p:nvPr/>
              </p:nvSpPr>
              <p:spPr>
                <a:xfrm>
                  <a:off x="11774677"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0" name="Freeform: Shape 6739">
                  <a:extLst>
                    <a:ext uri="{FF2B5EF4-FFF2-40B4-BE49-F238E27FC236}">
                      <a16:creationId xmlns:a16="http://schemas.microsoft.com/office/drawing/2014/main" id="{899B6289-EF69-4D2D-8237-9BD4E3ACD73A}"/>
                    </a:ext>
                  </a:extLst>
                </p:cNvPr>
                <p:cNvSpPr/>
                <p:nvPr/>
              </p:nvSpPr>
              <p:spPr>
                <a:xfrm>
                  <a:off x="12104433"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1" name="Freeform: Shape 6740">
                  <a:extLst>
                    <a:ext uri="{FF2B5EF4-FFF2-40B4-BE49-F238E27FC236}">
                      <a16:creationId xmlns:a16="http://schemas.microsoft.com/office/drawing/2014/main" id="{36580641-C56C-4293-B87E-F20678BFBF25}"/>
                    </a:ext>
                  </a:extLst>
                </p:cNvPr>
                <p:cNvSpPr/>
                <p:nvPr/>
              </p:nvSpPr>
              <p:spPr>
                <a:xfrm>
                  <a:off x="12434188"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2" name="Freeform: Shape 6741">
                  <a:extLst>
                    <a:ext uri="{FF2B5EF4-FFF2-40B4-BE49-F238E27FC236}">
                      <a16:creationId xmlns:a16="http://schemas.microsoft.com/office/drawing/2014/main" id="{327838EA-7590-4C74-830C-66FCDCE59064}"/>
                    </a:ext>
                  </a:extLst>
                </p:cNvPr>
                <p:cNvSpPr/>
                <p:nvPr/>
              </p:nvSpPr>
              <p:spPr>
                <a:xfrm>
                  <a:off x="12763944"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3" name="Freeform: Shape 6742">
                  <a:extLst>
                    <a:ext uri="{FF2B5EF4-FFF2-40B4-BE49-F238E27FC236}">
                      <a16:creationId xmlns:a16="http://schemas.microsoft.com/office/drawing/2014/main" id="{DB7C27BD-0816-46D3-B5A4-557DABA69999}"/>
                    </a:ext>
                  </a:extLst>
                </p:cNvPr>
                <p:cNvSpPr/>
                <p:nvPr/>
              </p:nvSpPr>
              <p:spPr>
                <a:xfrm>
                  <a:off x="13093699"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4" name="Freeform: Shape 6743">
                  <a:extLst>
                    <a:ext uri="{FF2B5EF4-FFF2-40B4-BE49-F238E27FC236}">
                      <a16:creationId xmlns:a16="http://schemas.microsoft.com/office/drawing/2014/main" id="{3D644CDD-5E31-43FF-9258-4D05B34FFC10}"/>
                    </a:ext>
                  </a:extLst>
                </p:cNvPr>
                <p:cNvSpPr/>
                <p:nvPr/>
              </p:nvSpPr>
              <p:spPr>
                <a:xfrm>
                  <a:off x="9466484"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45" name="Freeform: Shape 6744">
                  <a:extLst>
                    <a:ext uri="{FF2B5EF4-FFF2-40B4-BE49-F238E27FC236}">
                      <a16:creationId xmlns:a16="http://schemas.microsoft.com/office/drawing/2014/main" id="{BBCA96EA-31F3-469E-89D8-A0BCF778120F}"/>
                    </a:ext>
                  </a:extLst>
                </p:cNvPr>
                <p:cNvSpPr/>
                <p:nvPr/>
              </p:nvSpPr>
              <p:spPr>
                <a:xfrm>
                  <a:off x="9796239" y="2776441"/>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46" name="Freeform: Shape 6745">
                  <a:extLst>
                    <a:ext uri="{FF2B5EF4-FFF2-40B4-BE49-F238E27FC236}">
                      <a16:creationId xmlns:a16="http://schemas.microsoft.com/office/drawing/2014/main" id="{E2BD9D51-FEF8-49FF-A904-84FE1945392F}"/>
                    </a:ext>
                  </a:extLst>
                </p:cNvPr>
                <p:cNvSpPr/>
                <p:nvPr/>
              </p:nvSpPr>
              <p:spPr>
                <a:xfrm>
                  <a:off x="10125995" y="2776441"/>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47" name="Freeform: Shape 6746">
                  <a:extLst>
                    <a:ext uri="{FF2B5EF4-FFF2-40B4-BE49-F238E27FC236}">
                      <a16:creationId xmlns:a16="http://schemas.microsoft.com/office/drawing/2014/main" id="{1CF7ED40-20E1-4DF1-BE32-67B5765F096D}"/>
                    </a:ext>
                  </a:extLst>
                </p:cNvPr>
                <p:cNvSpPr/>
                <p:nvPr/>
              </p:nvSpPr>
              <p:spPr>
                <a:xfrm>
                  <a:off x="10455750" y="2776441"/>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48" name="Freeform: Shape 6747">
                  <a:extLst>
                    <a:ext uri="{FF2B5EF4-FFF2-40B4-BE49-F238E27FC236}">
                      <a16:creationId xmlns:a16="http://schemas.microsoft.com/office/drawing/2014/main" id="{1118627B-A881-4762-A7F0-2114ED1CC8A0}"/>
                    </a:ext>
                  </a:extLst>
                </p:cNvPr>
                <p:cNvSpPr/>
                <p:nvPr/>
              </p:nvSpPr>
              <p:spPr>
                <a:xfrm>
                  <a:off x="10785411"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49" name="Freeform: Shape 6748">
                  <a:extLst>
                    <a:ext uri="{FF2B5EF4-FFF2-40B4-BE49-F238E27FC236}">
                      <a16:creationId xmlns:a16="http://schemas.microsoft.com/office/drawing/2014/main" id="{2DE3260C-9936-4950-A6BC-2708FC14D037}"/>
                    </a:ext>
                  </a:extLst>
                </p:cNvPr>
                <p:cNvSpPr/>
                <p:nvPr/>
              </p:nvSpPr>
              <p:spPr>
                <a:xfrm>
                  <a:off x="11115166"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0" name="Freeform: Shape 6749">
                  <a:extLst>
                    <a:ext uri="{FF2B5EF4-FFF2-40B4-BE49-F238E27FC236}">
                      <a16:creationId xmlns:a16="http://schemas.microsoft.com/office/drawing/2014/main" id="{F211BFCE-52F8-40D1-8C67-5D78D7C69787}"/>
                    </a:ext>
                  </a:extLst>
                </p:cNvPr>
                <p:cNvSpPr/>
                <p:nvPr/>
              </p:nvSpPr>
              <p:spPr>
                <a:xfrm>
                  <a:off x="11444922"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1" name="Freeform: Shape 6750">
                  <a:extLst>
                    <a:ext uri="{FF2B5EF4-FFF2-40B4-BE49-F238E27FC236}">
                      <a16:creationId xmlns:a16="http://schemas.microsoft.com/office/drawing/2014/main" id="{637993DA-AA04-4E59-A6E4-E0CA607FFF27}"/>
                    </a:ext>
                  </a:extLst>
                </p:cNvPr>
                <p:cNvSpPr/>
                <p:nvPr/>
              </p:nvSpPr>
              <p:spPr>
                <a:xfrm>
                  <a:off x="11774677"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2" name="Freeform: Shape 6751">
                  <a:extLst>
                    <a:ext uri="{FF2B5EF4-FFF2-40B4-BE49-F238E27FC236}">
                      <a16:creationId xmlns:a16="http://schemas.microsoft.com/office/drawing/2014/main" id="{5D6B3CF2-566F-4AF2-87EE-7340C0C56E56}"/>
                    </a:ext>
                  </a:extLst>
                </p:cNvPr>
                <p:cNvSpPr/>
                <p:nvPr/>
              </p:nvSpPr>
              <p:spPr>
                <a:xfrm>
                  <a:off x="12104433"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3" name="Freeform: Shape 6752">
                  <a:extLst>
                    <a:ext uri="{FF2B5EF4-FFF2-40B4-BE49-F238E27FC236}">
                      <a16:creationId xmlns:a16="http://schemas.microsoft.com/office/drawing/2014/main" id="{8033AF44-6B64-4C2C-9914-4238267ED4CE}"/>
                    </a:ext>
                  </a:extLst>
                </p:cNvPr>
                <p:cNvSpPr/>
                <p:nvPr/>
              </p:nvSpPr>
              <p:spPr>
                <a:xfrm>
                  <a:off x="12434188"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4" name="Freeform: Shape 6753">
                  <a:extLst>
                    <a:ext uri="{FF2B5EF4-FFF2-40B4-BE49-F238E27FC236}">
                      <a16:creationId xmlns:a16="http://schemas.microsoft.com/office/drawing/2014/main" id="{45906936-518B-4106-8C7B-2F44C5CF8865}"/>
                    </a:ext>
                  </a:extLst>
                </p:cNvPr>
                <p:cNvSpPr/>
                <p:nvPr/>
              </p:nvSpPr>
              <p:spPr>
                <a:xfrm>
                  <a:off x="12763944"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5" name="Freeform: Shape 6754">
                  <a:extLst>
                    <a:ext uri="{FF2B5EF4-FFF2-40B4-BE49-F238E27FC236}">
                      <a16:creationId xmlns:a16="http://schemas.microsoft.com/office/drawing/2014/main" id="{E65193E9-9951-476E-9CDA-8DD5D6CA992F}"/>
                    </a:ext>
                  </a:extLst>
                </p:cNvPr>
                <p:cNvSpPr/>
                <p:nvPr/>
              </p:nvSpPr>
              <p:spPr>
                <a:xfrm>
                  <a:off x="13093699"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6" name="Freeform: Shape 6755">
                  <a:extLst>
                    <a:ext uri="{FF2B5EF4-FFF2-40B4-BE49-F238E27FC236}">
                      <a16:creationId xmlns:a16="http://schemas.microsoft.com/office/drawing/2014/main" id="{B89F256E-17F2-49E7-84BB-81894FA61ABB}"/>
                    </a:ext>
                  </a:extLst>
                </p:cNvPr>
                <p:cNvSpPr/>
                <p:nvPr/>
              </p:nvSpPr>
              <p:spPr>
                <a:xfrm>
                  <a:off x="9466484"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7" name="Freeform: Shape 6756">
                  <a:extLst>
                    <a:ext uri="{FF2B5EF4-FFF2-40B4-BE49-F238E27FC236}">
                      <a16:creationId xmlns:a16="http://schemas.microsoft.com/office/drawing/2014/main" id="{E6F80E43-1DD3-4B66-9F7B-4FFEF306633F}"/>
                    </a:ext>
                  </a:extLst>
                </p:cNvPr>
                <p:cNvSpPr/>
                <p:nvPr/>
              </p:nvSpPr>
              <p:spPr>
                <a:xfrm>
                  <a:off x="9796239" y="2483547"/>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58" name="Freeform: Shape 6757">
                  <a:extLst>
                    <a:ext uri="{FF2B5EF4-FFF2-40B4-BE49-F238E27FC236}">
                      <a16:creationId xmlns:a16="http://schemas.microsoft.com/office/drawing/2014/main" id="{35A3C697-DFC7-42E5-AAB4-D21297E9BF0E}"/>
                    </a:ext>
                  </a:extLst>
                </p:cNvPr>
                <p:cNvSpPr/>
                <p:nvPr/>
              </p:nvSpPr>
              <p:spPr>
                <a:xfrm>
                  <a:off x="10125995" y="2483547"/>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59" name="Freeform: Shape 6758">
                  <a:extLst>
                    <a:ext uri="{FF2B5EF4-FFF2-40B4-BE49-F238E27FC236}">
                      <a16:creationId xmlns:a16="http://schemas.microsoft.com/office/drawing/2014/main" id="{CEE36891-E805-4B60-8CC8-A1F13E0AC13B}"/>
                    </a:ext>
                  </a:extLst>
                </p:cNvPr>
                <p:cNvSpPr/>
                <p:nvPr/>
              </p:nvSpPr>
              <p:spPr>
                <a:xfrm>
                  <a:off x="10455750" y="2483547"/>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60" name="Freeform: Shape 6759">
                  <a:extLst>
                    <a:ext uri="{FF2B5EF4-FFF2-40B4-BE49-F238E27FC236}">
                      <a16:creationId xmlns:a16="http://schemas.microsoft.com/office/drawing/2014/main" id="{634D226E-3994-4B0C-A113-6E14FF9107AA}"/>
                    </a:ext>
                  </a:extLst>
                </p:cNvPr>
                <p:cNvSpPr/>
                <p:nvPr/>
              </p:nvSpPr>
              <p:spPr>
                <a:xfrm>
                  <a:off x="10785411"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1" name="Freeform: Shape 6760">
                  <a:extLst>
                    <a:ext uri="{FF2B5EF4-FFF2-40B4-BE49-F238E27FC236}">
                      <a16:creationId xmlns:a16="http://schemas.microsoft.com/office/drawing/2014/main" id="{E33EA8E7-07C3-4666-8565-3CAAD80FA657}"/>
                    </a:ext>
                  </a:extLst>
                </p:cNvPr>
                <p:cNvSpPr/>
                <p:nvPr/>
              </p:nvSpPr>
              <p:spPr>
                <a:xfrm>
                  <a:off x="11115166"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2" name="Freeform: Shape 6761">
                  <a:extLst>
                    <a:ext uri="{FF2B5EF4-FFF2-40B4-BE49-F238E27FC236}">
                      <a16:creationId xmlns:a16="http://schemas.microsoft.com/office/drawing/2014/main" id="{71EC1A6E-64B5-4994-B69D-AC48EB726C1F}"/>
                    </a:ext>
                  </a:extLst>
                </p:cNvPr>
                <p:cNvSpPr/>
                <p:nvPr/>
              </p:nvSpPr>
              <p:spPr>
                <a:xfrm>
                  <a:off x="11444922"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3" name="Freeform: Shape 6762">
                  <a:extLst>
                    <a:ext uri="{FF2B5EF4-FFF2-40B4-BE49-F238E27FC236}">
                      <a16:creationId xmlns:a16="http://schemas.microsoft.com/office/drawing/2014/main" id="{3C4EAF30-E6BA-4EFF-BE54-DC4DA7E0AA72}"/>
                    </a:ext>
                  </a:extLst>
                </p:cNvPr>
                <p:cNvSpPr/>
                <p:nvPr/>
              </p:nvSpPr>
              <p:spPr>
                <a:xfrm>
                  <a:off x="11774677"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4" name="Freeform: Shape 6763">
                  <a:extLst>
                    <a:ext uri="{FF2B5EF4-FFF2-40B4-BE49-F238E27FC236}">
                      <a16:creationId xmlns:a16="http://schemas.microsoft.com/office/drawing/2014/main" id="{BE6515E9-F623-4B5C-A467-62C857EE503A}"/>
                    </a:ext>
                  </a:extLst>
                </p:cNvPr>
                <p:cNvSpPr/>
                <p:nvPr/>
              </p:nvSpPr>
              <p:spPr>
                <a:xfrm>
                  <a:off x="12104433"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5" name="Freeform: Shape 6764">
                  <a:extLst>
                    <a:ext uri="{FF2B5EF4-FFF2-40B4-BE49-F238E27FC236}">
                      <a16:creationId xmlns:a16="http://schemas.microsoft.com/office/drawing/2014/main" id="{2472E43A-625B-4B46-BBE8-80CFBC597C41}"/>
                    </a:ext>
                  </a:extLst>
                </p:cNvPr>
                <p:cNvSpPr/>
                <p:nvPr/>
              </p:nvSpPr>
              <p:spPr>
                <a:xfrm>
                  <a:off x="12434188"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6" name="Freeform: Shape 6765">
                  <a:extLst>
                    <a:ext uri="{FF2B5EF4-FFF2-40B4-BE49-F238E27FC236}">
                      <a16:creationId xmlns:a16="http://schemas.microsoft.com/office/drawing/2014/main" id="{195A36D9-DDBA-46E1-A8A7-C1ABD0063A51}"/>
                    </a:ext>
                  </a:extLst>
                </p:cNvPr>
                <p:cNvSpPr/>
                <p:nvPr/>
              </p:nvSpPr>
              <p:spPr>
                <a:xfrm>
                  <a:off x="12763944"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7" name="Freeform: Shape 6766">
                  <a:extLst>
                    <a:ext uri="{FF2B5EF4-FFF2-40B4-BE49-F238E27FC236}">
                      <a16:creationId xmlns:a16="http://schemas.microsoft.com/office/drawing/2014/main" id="{CB9C805A-99B5-4D4A-877E-92C39C30226E}"/>
                    </a:ext>
                  </a:extLst>
                </p:cNvPr>
                <p:cNvSpPr/>
                <p:nvPr/>
              </p:nvSpPr>
              <p:spPr>
                <a:xfrm>
                  <a:off x="13093699"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8" name="Freeform: Shape 6767">
                  <a:extLst>
                    <a:ext uri="{FF2B5EF4-FFF2-40B4-BE49-F238E27FC236}">
                      <a16:creationId xmlns:a16="http://schemas.microsoft.com/office/drawing/2014/main" id="{DDCEC5EC-4BFD-457F-88F2-F36CF1F87E21}"/>
                    </a:ext>
                  </a:extLst>
                </p:cNvPr>
                <p:cNvSpPr/>
                <p:nvPr/>
              </p:nvSpPr>
              <p:spPr>
                <a:xfrm>
                  <a:off x="9466484"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69" name="Freeform: Shape 6768">
                  <a:extLst>
                    <a:ext uri="{FF2B5EF4-FFF2-40B4-BE49-F238E27FC236}">
                      <a16:creationId xmlns:a16="http://schemas.microsoft.com/office/drawing/2014/main" id="{F41331DF-4B3F-488A-B7ED-102A4299E4AD}"/>
                    </a:ext>
                  </a:extLst>
                </p:cNvPr>
                <p:cNvSpPr/>
                <p:nvPr/>
              </p:nvSpPr>
              <p:spPr>
                <a:xfrm>
                  <a:off x="9796239" y="2190654"/>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70" name="Freeform: Shape 6769">
                  <a:extLst>
                    <a:ext uri="{FF2B5EF4-FFF2-40B4-BE49-F238E27FC236}">
                      <a16:creationId xmlns:a16="http://schemas.microsoft.com/office/drawing/2014/main" id="{F61D805E-50C9-4C5F-9EA4-CFAD0AC2277F}"/>
                    </a:ext>
                  </a:extLst>
                </p:cNvPr>
                <p:cNvSpPr/>
                <p:nvPr/>
              </p:nvSpPr>
              <p:spPr>
                <a:xfrm>
                  <a:off x="10125995" y="2190654"/>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71" name="Freeform: Shape 6770">
                  <a:extLst>
                    <a:ext uri="{FF2B5EF4-FFF2-40B4-BE49-F238E27FC236}">
                      <a16:creationId xmlns:a16="http://schemas.microsoft.com/office/drawing/2014/main" id="{95D0E27D-271E-4F6D-A17D-FBFF1A7B075C}"/>
                    </a:ext>
                  </a:extLst>
                </p:cNvPr>
                <p:cNvSpPr/>
                <p:nvPr/>
              </p:nvSpPr>
              <p:spPr>
                <a:xfrm>
                  <a:off x="10455750" y="2190654"/>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72" name="Freeform: Shape 6771">
                  <a:extLst>
                    <a:ext uri="{FF2B5EF4-FFF2-40B4-BE49-F238E27FC236}">
                      <a16:creationId xmlns:a16="http://schemas.microsoft.com/office/drawing/2014/main" id="{876CC2EB-7285-40A1-B00D-EC53603FC15B}"/>
                    </a:ext>
                  </a:extLst>
                </p:cNvPr>
                <p:cNvSpPr/>
                <p:nvPr/>
              </p:nvSpPr>
              <p:spPr>
                <a:xfrm>
                  <a:off x="10785411"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3" name="Freeform: Shape 6772">
                  <a:extLst>
                    <a:ext uri="{FF2B5EF4-FFF2-40B4-BE49-F238E27FC236}">
                      <a16:creationId xmlns:a16="http://schemas.microsoft.com/office/drawing/2014/main" id="{D561BC87-0D30-4AC8-8321-60BAC8D9A978}"/>
                    </a:ext>
                  </a:extLst>
                </p:cNvPr>
                <p:cNvSpPr/>
                <p:nvPr/>
              </p:nvSpPr>
              <p:spPr>
                <a:xfrm>
                  <a:off x="11115166"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4" name="Freeform: Shape 6773">
                  <a:extLst>
                    <a:ext uri="{FF2B5EF4-FFF2-40B4-BE49-F238E27FC236}">
                      <a16:creationId xmlns:a16="http://schemas.microsoft.com/office/drawing/2014/main" id="{5B6A204A-1519-4FDE-BEB9-3D9AD0D236D4}"/>
                    </a:ext>
                  </a:extLst>
                </p:cNvPr>
                <p:cNvSpPr/>
                <p:nvPr/>
              </p:nvSpPr>
              <p:spPr>
                <a:xfrm>
                  <a:off x="11444922"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5" name="Freeform: Shape 6774">
                  <a:extLst>
                    <a:ext uri="{FF2B5EF4-FFF2-40B4-BE49-F238E27FC236}">
                      <a16:creationId xmlns:a16="http://schemas.microsoft.com/office/drawing/2014/main" id="{BF7E4E66-78D1-4B47-B319-4DB53FA8E1DE}"/>
                    </a:ext>
                  </a:extLst>
                </p:cNvPr>
                <p:cNvSpPr/>
                <p:nvPr/>
              </p:nvSpPr>
              <p:spPr>
                <a:xfrm>
                  <a:off x="11774677"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6" name="Freeform: Shape 6775">
                  <a:extLst>
                    <a:ext uri="{FF2B5EF4-FFF2-40B4-BE49-F238E27FC236}">
                      <a16:creationId xmlns:a16="http://schemas.microsoft.com/office/drawing/2014/main" id="{D618F674-566A-4AB1-BBC2-E03E058971D8}"/>
                    </a:ext>
                  </a:extLst>
                </p:cNvPr>
                <p:cNvSpPr/>
                <p:nvPr/>
              </p:nvSpPr>
              <p:spPr>
                <a:xfrm>
                  <a:off x="12104433"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7" name="Freeform: Shape 6776">
                  <a:extLst>
                    <a:ext uri="{FF2B5EF4-FFF2-40B4-BE49-F238E27FC236}">
                      <a16:creationId xmlns:a16="http://schemas.microsoft.com/office/drawing/2014/main" id="{E2C8DC65-0E75-417C-A48B-222F86124CC1}"/>
                    </a:ext>
                  </a:extLst>
                </p:cNvPr>
                <p:cNvSpPr/>
                <p:nvPr/>
              </p:nvSpPr>
              <p:spPr>
                <a:xfrm>
                  <a:off x="12434188"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8" name="Freeform: Shape 6777">
                  <a:extLst>
                    <a:ext uri="{FF2B5EF4-FFF2-40B4-BE49-F238E27FC236}">
                      <a16:creationId xmlns:a16="http://schemas.microsoft.com/office/drawing/2014/main" id="{76D1F285-0535-4B3F-ABE7-7252F7749F23}"/>
                    </a:ext>
                  </a:extLst>
                </p:cNvPr>
                <p:cNvSpPr/>
                <p:nvPr/>
              </p:nvSpPr>
              <p:spPr>
                <a:xfrm>
                  <a:off x="12763944"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9" name="Freeform: Shape 6778">
                  <a:extLst>
                    <a:ext uri="{FF2B5EF4-FFF2-40B4-BE49-F238E27FC236}">
                      <a16:creationId xmlns:a16="http://schemas.microsoft.com/office/drawing/2014/main" id="{4E61FAF1-BCA6-4AE5-A8D8-113B8BB234A3}"/>
                    </a:ext>
                  </a:extLst>
                </p:cNvPr>
                <p:cNvSpPr/>
                <p:nvPr/>
              </p:nvSpPr>
              <p:spPr>
                <a:xfrm>
                  <a:off x="13093699"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80" name="Freeform: Shape 6779">
                  <a:extLst>
                    <a:ext uri="{FF2B5EF4-FFF2-40B4-BE49-F238E27FC236}">
                      <a16:creationId xmlns:a16="http://schemas.microsoft.com/office/drawing/2014/main" id="{BDF207BA-4C13-4875-89F6-D62EBDB92450}"/>
                    </a:ext>
                  </a:extLst>
                </p:cNvPr>
                <p:cNvSpPr/>
                <p:nvPr/>
              </p:nvSpPr>
              <p:spPr>
                <a:xfrm>
                  <a:off x="9466484"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1" name="Freeform: Shape 6780">
                  <a:extLst>
                    <a:ext uri="{FF2B5EF4-FFF2-40B4-BE49-F238E27FC236}">
                      <a16:creationId xmlns:a16="http://schemas.microsoft.com/office/drawing/2014/main" id="{88F35686-69A2-4C4C-B1ED-668F94FC6EAC}"/>
                    </a:ext>
                  </a:extLst>
                </p:cNvPr>
                <p:cNvSpPr/>
                <p:nvPr/>
              </p:nvSpPr>
              <p:spPr>
                <a:xfrm>
                  <a:off x="9796239" y="189785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82" name="Freeform: Shape 6781">
                  <a:extLst>
                    <a:ext uri="{FF2B5EF4-FFF2-40B4-BE49-F238E27FC236}">
                      <a16:creationId xmlns:a16="http://schemas.microsoft.com/office/drawing/2014/main" id="{1FF865D5-FED7-4909-ADE8-2FB4BAB39048}"/>
                    </a:ext>
                  </a:extLst>
                </p:cNvPr>
                <p:cNvSpPr/>
                <p:nvPr/>
              </p:nvSpPr>
              <p:spPr>
                <a:xfrm>
                  <a:off x="10125995" y="189785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83" name="Freeform: Shape 6782">
                  <a:extLst>
                    <a:ext uri="{FF2B5EF4-FFF2-40B4-BE49-F238E27FC236}">
                      <a16:creationId xmlns:a16="http://schemas.microsoft.com/office/drawing/2014/main" id="{1BA3AA2A-46CD-45F5-856E-733EC8A3CC52}"/>
                    </a:ext>
                  </a:extLst>
                </p:cNvPr>
                <p:cNvSpPr/>
                <p:nvPr/>
              </p:nvSpPr>
              <p:spPr>
                <a:xfrm>
                  <a:off x="10455750" y="189785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84" name="Freeform: Shape 6783">
                  <a:extLst>
                    <a:ext uri="{FF2B5EF4-FFF2-40B4-BE49-F238E27FC236}">
                      <a16:creationId xmlns:a16="http://schemas.microsoft.com/office/drawing/2014/main" id="{870097C5-BB8B-42D3-A711-55AA1CB9C802}"/>
                    </a:ext>
                  </a:extLst>
                </p:cNvPr>
                <p:cNvSpPr/>
                <p:nvPr/>
              </p:nvSpPr>
              <p:spPr>
                <a:xfrm>
                  <a:off x="10785411"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5" name="Freeform: Shape 6784">
                  <a:extLst>
                    <a:ext uri="{FF2B5EF4-FFF2-40B4-BE49-F238E27FC236}">
                      <a16:creationId xmlns:a16="http://schemas.microsoft.com/office/drawing/2014/main" id="{5F6ED71F-CC98-47B2-AFF0-66140D9418A5}"/>
                    </a:ext>
                  </a:extLst>
                </p:cNvPr>
                <p:cNvSpPr/>
                <p:nvPr/>
              </p:nvSpPr>
              <p:spPr>
                <a:xfrm>
                  <a:off x="11115166"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6" name="Freeform: Shape 6785">
                  <a:extLst>
                    <a:ext uri="{FF2B5EF4-FFF2-40B4-BE49-F238E27FC236}">
                      <a16:creationId xmlns:a16="http://schemas.microsoft.com/office/drawing/2014/main" id="{C55A0CBF-B137-4273-97BD-4DAB63DDF13B}"/>
                    </a:ext>
                  </a:extLst>
                </p:cNvPr>
                <p:cNvSpPr/>
                <p:nvPr/>
              </p:nvSpPr>
              <p:spPr>
                <a:xfrm>
                  <a:off x="11444922"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7" name="Freeform: Shape 6786">
                  <a:extLst>
                    <a:ext uri="{FF2B5EF4-FFF2-40B4-BE49-F238E27FC236}">
                      <a16:creationId xmlns:a16="http://schemas.microsoft.com/office/drawing/2014/main" id="{ADD7E8E0-B6AA-4EE4-9F16-B5736621CE14}"/>
                    </a:ext>
                  </a:extLst>
                </p:cNvPr>
                <p:cNvSpPr/>
                <p:nvPr/>
              </p:nvSpPr>
              <p:spPr>
                <a:xfrm>
                  <a:off x="11774677"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8" name="Freeform: Shape 6787">
                  <a:extLst>
                    <a:ext uri="{FF2B5EF4-FFF2-40B4-BE49-F238E27FC236}">
                      <a16:creationId xmlns:a16="http://schemas.microsoft.com/office/drawing/2014/main" id="{0ED1F908-564E-4279-A96C-4288E1A12A37}"/>
                    </a:ext>
                  </a:extLst>
                </p:cNvPr>
                <p:cNvSpPr/>
                <p:nvPr/>
              </p:nvSpPr>
              <p:spPr>
                <a:xfrm>
                  <a:off x="12104433"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9" name="Freeform: Shape 6788">
                  <a:extLst>
                    <a:ext uri="{FF2B5EF4-FFF2-40B4-BE49-F238E27FC236}">
                      <a16:creationId xmlns:a16="http://schemas.microsoft.com/office/drawing/2014/main" id="{F915C751-0D4E-4853-93B4-CCBBBACEB1C4}"/>
                    </a:ext>
                  </a:extLst>
                </p:cNvPr>
                <p:cNvSpPr/>
                <p:nvPr/>
              </p:nvSpPr>
              <p:spPr>
                <a:xfrm>
                  <a:off x="12434188"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0" name="Freeform: Shape 6789">
                  <a:extLst>
                    <a:ext uri="{FF2B5EF4-FFF2-40B4-BE49-F238E27FC236}">
                      <a16:creationId xmlns:a16="http://schemas.microsoft.com/office/drawing/2014/main" id="{969DAFEE-C784-4A38-B490-E5D1994F7BA3}"/>
                    </a:ext>
                  </a:extLst>
                </p:cNvPr>
                <p:cNvSpPr/>
                <p:nvPr/>
              </p:nvSpPr>
              <p:spPr>
                <a:xfrm>
                  <a:off x="12763944"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1" name="Freeform: Shape 6790">
                  <a:extLst>
                    <a:ext uri="{FF2B5EF4-FFF2-40B4-BE49-F238E27FC236}">
                      <a16:creationId xmlns:a16="http://schemas.microsoft.com/office/drawing/2014/main" id="{5199FDAB-64FC-49BA-9D93-0576D69FE889}"/>
                    </a:ext>
                  </a:extLst>
                </p:cNvPr>
                <p:cNvSpPr/>
                <p:nvPr/>
              </p:nvSpPr>
              <p:spPr>
                <a:xfrm>
                  <a:off x="13093699"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792" name="Graphic 6612">
                <a:extLst>
                  <a:ext uri="{FF2B5EF4-FFF2-40B4-BE49-F238E27FC236}">
                    <a16:creationId xmlns:a16="http://schemas.microsoft.com/office/drawing/2014/main" id="{199F8DB0-D6AB-40D7-9DD5-BB2B71951D83}"/>
                  </a:ext>
                </a:extLst>
              </p:cNvPr>
              <p:cNvGrpSpPr/>
              <p:nvPr/>
            </p:nvGrpSpPr>
            <p:grpSpPr>
              <a:xfrm>
                <a:off x="6826821" y="1897855"/>
                <a:ext cx="2486120" cy="2169033"/>
                <a:chOff x="6826821" y="1897855"/>
                <a:chExt cx="2486120" cy="2169033"/>
              </a:xfrm>
              <a:solidFill>
                <a:srgbClr val="6DA5AF"/>
              </a:solidFill>
            </p:grpSpPr>
            <p:sp>
              <p:nvSpPr>
                <p:cNvPr id="6793" name="Freeform: Shape 6792">
                  <a:extLst>
                    <a:ext uri="{FF2B5EF4-FFF2-40B4-BE49-F238E27FC236}">
                      <a16:creationId xmlns:a16="http://schemas.microsoft.com/office/drawing/2014/main" id="{2933D3A2-14BD-4191-A2BC-53CE28AC85B3}"/>
                    </a:ext>
                  </a:extLst>
                </p:cNvPr>
                <p:cNvSpPr/>
                <p:nvPr/>
              </p:nvSpPr>
              <p:spPr>
                <a:xfrm>
                  <a:off x="9135109"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4" name="Freeform: Shape 6793">
                  <a:extLst>
                    <a:ext uri="{FF2B5EF4-FFF2-40B4-BE49-F238E27FC236}">
                      <a16:creationId xmlns:a16="http://schemas.microsoft.com/office/drawing/2014/main" id="{E1B4F411-D081-4EA1-81D8-F608F93D2BF5}"/>
                    </a:ext>
                  </a:extLst>
                </p:cNvPr>
                <p:cNvSpPr/>
                <p:nvPr/>
              </p:nvSpPr>
              <p:spPr>
                <a:xfrm>
                  <a:off x="8805353"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95" name="Freeform: Shape 6794">
                  <a:extLst>
                    <a:ext uri="{FF2B5EF4-FFF2-40B4-BE49-F238E27FC236}">
                      <a16:creationId xmlns:a16="http://schemas.microsoft.com/office/drawing/2014/main" id="{796279ED-182C-4213-96B3-C7C4D0FB94DE}"/>
                    </a:ext>
                  </a:extLst>
                </p:cNvPr>
                <p:cNvSpPr/>
                <p:nvPr/>
              </p:nvSpPr>
              <p:spPr>
                <a:xfrm>
                  <a:off x="9135109"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96" name="Freeform: Shape 6795">
                  <a:extLst>
                    <a:ext uri="{FF2B5EF4-FFF2-40B4-BE49-F238E27FC236}">
                      <a16:creationId xmlns:a16="http://schemas.microsoft.com/office/drawing/2014/main" id="{8285D9FE-E002-4DCF-9F0E-680A39260A40}"/>
                    </a:ext>
                  </a:extLst>
                </p:cNvPr>
                <p:cNvSpPr/>
                <p:nvPr/>
              </p:nvSpPr>
              <p:spPr>
                <a:xfrm>
                  <a:off x="8475598"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7" name="Freeform: Shape 6796">
                  <a:extLst>
                    <a:ext uri="{FF2B5EF4-FFF2-40B4-BE49-F238E27FC236}">
                      <a16:creationId xmlns:a16="http://schemas.microsoft.com/office/drawing/2014/main" id="{C611EB9A-BE1E-4003-A071-5DE796CA0F0D}"/>
                    </a:ext>
                  </a:extLst>
                </p:cNvPr>
                <p:cNvSpPr/>
                <p:nvPr/>
              </p:nvSpPr>
              <p:spPr>
                <a:xfrm>
                  <a:off x="8805353"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8" name="Freeform: Shape 6797">
                  <a:extLst>
                    <a:ext uri="{FF2B5EF4-FFF2-40B4-BE49-F238E27FC236}">
                      <a16:creationId xmlns:a16="http://schemas.microsoft.com/office/drawing/2014/main" id="{E708E8A9-51E9-4116-826B-B8DAF42A56D5}"/>
                    </a:ext>
                  </a:extLst>
                </p:cNvPr>
                <p:cNvSpPr/>
                <p:nvPr/>
              </p:nvSpPr>
              <p:spPr>
                <a:xfrm>
                  <a:off x="9135109"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9" name="Freeform: Shape 6798">
                  <a:extLst>
                    <a:ext uri="{FF2B5EF4-FFF2-40B4-BE49-F238E27FC236}">
                      <a16:creationId xmlns:a16="http://schemas.microsoft.com/office/drawing/2014/main" id="{68EC9C06-9C26-47EF-955D-3CE87AC4CC7C}"/>
                    </a:ext>
                  </a:extLst>
                </p:cNvPr>
                <p:cNvSpPr/>
                <p:nvPr/>
              </p:nvSpPr>
              <p:spPr>
                <a:xfrm>
                  <a:off x="8145842"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0" name="Freeform: Shape 6799">
                  <a:extLst>
                    <a:ext uri="{FF2B5EF4-FFF2-40B4-BE49-F238E27FC236}">
                      <a16:creationId xmlns:a16="http://schemas.microsoft.com/office/drawing/2014/main" id="{EFDB48F9-3FF9-4AED-9E59-23D64A73ABBA}"/>
                    </a:ext>
                  </a:extLst>
                </p:cNvPr>
                <p:cNvSpPr/>
                <p:nvPr/>
              </p:nvSpPr>
              <p:spPr>
                <a:xfrm>
                  <a:off x="8475598"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1" name="Freeform: Shape 6800">
                  <a:extLst>
                    <a:ext uri="{FF2B5EF4-FFF2-40B4-BE49-F238E27FC236}">
                      <a16:creationId xmlns:a16="http://schemas.microsoft.com/office/drawing/2014/main" id="{D6630F81-DC1A-4E17-A2BD-4B5E06F521F5}"/>
                    </a:ext>
                  </a:extLst>
                </p:cNvPr>
                <p:cNvSpPr/>
                <p:nvPr/>
              </p:nvSpPr>
              <p:spPr>
                <a:xfrm>
                  <a:off x="8805353"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2" name="Freeform: Shape 6801">
                  <a:extLst>
                    <a:ext uri="{FF2B5EF4-FFF2-40B4-BE49-F238E27FC236}">
                      <a16:creationId xmlns:a16="http://schemas.microsoft.com/office/drawing/2014/main" id="{0D52C259-C4E1-4C26-84DC-07FFD0D615D2}"/>
                    </a:ext>
                  </a:extLst>
                </p:cNvPr>
                <p:cNvSpPr/>
                <p:nvPr/>
              </p:nvSpPr>
              <p:spPr>
                <a:xfrm>
                  <a:off x="9135109"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3" name="Freeform: Shape 6802">
                  <a:extLst>
                    <a:ext uri="{FF2B5EF4-FFF2-40B4-BE49-F238E27FC236}">
                      <a16:creationId xmlns:a16="http://schemas.microsoft.com/office/drawing/2014/main" id="{65BE8369-5416-4326-996A-B401439D7891}"/>
                    </a:ext>
                  </a:extLst>
                </p:cNvPr>
                <p:cNvSpPr/>
                <p:nvPr/>
              </p:nvSpPr>
              <p:spPr>
                <a:xfrm>
                  <a:off x="7816087" y="2776441"/>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4" name="Freeform: Shape 6803">
                  <a:extLst>
                    <a:ext uri="{FF2B5EF4-FFF2-40B4-BE49-F238E27FC236}">
                      <a16:creationId xmlns:a16="http://schemas.microsoft.com/office/drawing/2014/main" id="{54E77194-B404-44CF-A2FC-D8AAB57F4628}"/>
                    </a:ext>
                  </a:extLst>
                </p:cNvPr>
                <p:cNvSpPr/>
                <p:nvPr/>
              </p:nvSpPr>
              <p:spPr>
                <a:xfrm>
                  <a:off x="8145842"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5" name="Freeform: Shape 6804">
                  <a:extLst>
                    <a:ext uri="{FF2B5EF4-FFF2-40B4-BE49-F238E27FC236}">
                      <a16:creationId xmlns:a16="http://schemas.microsoft.com/office/drawing/2014/main" id="{919D6AF8-1920-4451-96A2-284120329181}"/>
                    </a:ext>
                  </a:extLst>
                </p:cNvPr>
                <p:cNvSpPr/>
                <p:nvPr/>
              </p:nvSpPr>
              <p:spPr>
                <a:xfrm>
                  <a:off x="8475598"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6" name="Freeform: Shape 6805">
                  <a:extLst>
                    <a:ext uri="{FF2B5EF4-FFF2-40B4-BE49-F238E27FC236}">
                      <a16:creationId xmlns:a16="http://schemas.microsoft.com/office/drawing/2014/main" id="{AB8FE97A-CA1C-4215-8E3F-EF8057A7151A}"/>
                    </a:ext>
                  </a:extLst>
                </p:cNvPr>
                <p:cNvSpPr/>
                <p:nvPr/>
              </p:nvSpPr>
              <p:spPr>
                <a:xfrm>
                  <a:off x="8805353"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7" name="Freeform: Shape 6806">
                  <a:extLst>
                    <a:ext uri="{FF2B5EF4-FFF2-40B4-BE49-F238E27FC236}">
                      <a16:creationId xmlns:a16="http://schemas.microsoft.com/office/drawing/2014/main" id="{5465FE50-B61B-46BA-9BB1-FEFDD116C162}"/>
                    </a:ext>
                  </a:extLst>
                </p:cNvPr>
                <p:cNvSpPr/>
                <p:nvPr/>
              </p:nvSpPr>
              <p:spPr>
                <a:xfrm>
                  <a:off x="9135109"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8" name="Freeform: Shape 6807">
                  <a:extLst>
                    <a:ext uri="{FF2B5EF4-FFF2-40B4-BE49-F238E27FC236}">
                      <a16:creationId xmlns:a16="http://schemas.microsoft.com/office/drawing/2014/main" id="{E5DDC1FF-A8B3-4FFE-AFFF-36970383C38A}"/>
                    </a:ext>
                  </a:extLst>
                </p:cNvPr>
                <p:cNvSpPr/>
                <p:nvPr/>
              </p:nvSpPr>
              <p:spPr>
                <a:xfrm>
                  <a:off x="7486332"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9" name="Freeform: Shape 6808">
                  <a:extLst>
                    <a:ext uri="{FF2B5EF4-FFF2-40B4-BE49-F238E27FC236}">
                      <a16:creationId xmlns:a16="http://schemas.microsoft.com/office/drawing/2014/main" id="{774A5181-B0CE-4FEC-BCDD-857B2CFBC220}"/>
                    </a:ext>
                  </a:extLst>
                </p:cNvPr>
                <p:cNvSpPr/>
                <p:nvPr/>
              </p:nvSpPr>
              <p:spPr>
                <a:xfrm>
                  <a:off x="7816087" y="2483547"/>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0" name="Freeform: Shape 6809">
                  <a:extLst>
                    <a:ext uri="{FF2B5EF4-FFF2-40B4-BE49-F238E27FC236}">
                      <a16:creationId xmlns:a16="http://schemas.microsoft.com/office/drawing/2014/main" id="{1DD9823F-C552-47FC-BF53-8CAFBA05D097}"/>
                    </a:ext>
                  </a:extLst>
                </p:cNvPr>
                <p:cNvSpPr/>
                <p:nvPr/>
              </p:nvSpPr>
              <p:spPr>
                <a:xfrm>
                  <a:off x="8145842"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1" name="Freeform: Shape 6810">
                  <a:extLst>
                    <a:ext uri="{FF2B5EF4-FFF2-40B4-BE49-F238E27FC236}">
                      <a16:creationId xmlns:a16="http://schemas.microsoft.com/office/drawing/2014/main" id="{547AEB28-BF06-48CB-8D0D-8B424FE2CCEF}"/>
                    </a:ext>
                  </a:extLst>
                </p:cNvPr>
                <p:cNvSpPr/>
                <p:nvPr/>
              </p:nvSpPr>
              <p:spPr>
                <a:xfrm>
                  <a:off x="8475598"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2" name="Freeform: Shape 6811">
                  <a:extLst>
                    <a:ext uri="{FF2B5EF4-FFF2-40B4-BE49-F238E27FC236}">
                      <a16:creationId xmlns:a16="http://schemas.microsoft.com/office/drawing/2014/main" id="{B6D6C10E-A6AA-496E-AEDC-51BE5777DDA0}"/>
                    </a:ext>
                  </a:extLst>
                </p:cNvPr>
                <p:cNvSpPr/>
                <p:nvPr/>
              </p:nvSpPr>
              <p:spPr>
                <a:xfrm>
                  <a:off x="8805353"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3" name="Freeform: Shape 6812">
                  <a:extLst>
                    <a:ext uri="{FF2B5EF4-FFF2-40B4-BE49-F238E27FC236}">
                      <a16:creationId xmlns:a16="http://schemas.microsoft.com/office/drawing/2014/main" id="{80A40B59-AE07-4950-B2BF-9FDD1CCBAE45}"/>
                    </a:ext>
                  </a:extLst>
                </p:cNvPr>
                <p:cNvSpPr/>
                <p:nvPr/>
              </p:nvSpPr>
              <p:spPr>
                <a:xfrm>
                  <a:off x="9135109"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4" name="Freeform: Shape 6813">
                  <a:extLst>
                    <a:ext uri="{FF2B5EF4-FFF2-40B4-BE49-F238E27FC236}">
                      <a16:creationId xmlns:a16="http://schemas.microsoft.com/office/drawing/2014/main" id="{B62E901C-6378-47DF-897E-5DD452BEA8C8}"/>
                    </a:ext>
                  </a:extLst>
                </p:cNvPr>
                <p:cNvSpPr/>
                <p:nvPr/>
              </p:nvSpPr>
              <p:spPr>
                <a:xfrm>
                  <a:off x="7156576" y="2190654"/>
                  <a:ext cx="177927" cy="119157"/>
                </a:xfrm>
                <a:custGeom>
                  <a:avLst/>
                  <a:gdLst>
                    <a:gd name="connsiteX0" fmla="*/ 177927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5" name="Freeform: Shape 6814">
                  <a:extLst>
                    <a:ext uri="{FF2B5EF4-FFF2-40B4-BE49-F238E27FC236}">
                      <a16:creationId xmlns:a16="http://schemas.microsoft.com/office/drawing/2014/main" id="{4769F5A8-FD1A-4946-8EFA-B5AA278FF976}"/>
                    </a:ext>
                  </a:extLst>
                </p:cNvPr>
                <p:cNvSpPr/>
                <p:nvPr/>
              </p:nvSpPr>
              <p:spPr>
                <a:xfrm>
                  <a:off x="7486332"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6" name="Freeform: Shape 6815">
                  <a:extLst>
                    <a:ext uri="{FF2B5EF4-FFF2-40B4-BE49-F238E27FC236}">
                      <a16:creationId xmlns:a16="http://schemas.microsoft.com/office/drawing/2014/main" id="{BA7536E4-5F4D-4CD7-BCF8-A6E12D632BBA}"/>
                    </a:ext>
                  </a:extLst>
                </p:cNvPr>
                <p:cNvSpPr/>
                <p:nvPr/>
              </p:nvSpPr>
              <p:spPr>
                <a:xfrm>
                  <a:off x="7816087" y="2190654"/>
                  <a:ext cx="177927" cy="119157"/>
                </a:xfrm>
                <a:custGeom>
                  <a:avLst/>
                  <a:gdLst>
                    <a:gd name="connsiteX0" fmla="*/ 177927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7" name="Freeform: Shape 6816">
                  <a:extLst>
                    <a:ext uri="{FF2B5EF4-FFF2-40B4-BE49-F238E27FC236}">
                      <a16:creationId xmlns:a16="http://schemas.microsoft.com/office/drawing/2014/main" id="{788B4B9C-C032-42A6-81C9-C34FECCB8954}"/>
                    </a:ext>
                  </a:extLst>
                </p:cNvPr>
                <p:cNvSpPr/>
                <p:nvPr/>
              </p:nvSpPr>
              <p:spPr>
                <a:xfrm>
                  <a:off x="8145842"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8" name="Freeform: Shape 6817">
                  <a:extLst>
                    <a:ext uri="{FF2B5EF4-FFF2-40B4-BE49-F238E27FC236}">
                      <a16:creationId xmlns:a16="http://schemas.microsoft.com/office/drawing/2014/main" id="{DE407E23-0444-4E79-8DA9-1AC0AAC4D488}"/>
                    </a:ext>
                  </a:extLst>
                </p:cNvPr>
                <p:cNvSpPr/>
                <p:nvPr/>
              </p:nvSpPr>
              <p:spPr>
                <a:xfrm>
                  <a:off x="8475598"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9" name="Freeform: Shape 6818">
                  <a:extLst>
                    <a:ext uri="{FF2B5EF4-FFF2-40B4-BE49-F238E27FC236}">
                      <a16:creationId xmlns:a16="http://schemas.microsoft.com/office/drawing/2014/main" id="{F03F3A89-930E-4AA1-A4AF-00B3EF74DD5A}"/>
                    </a:ext>
                  </a:extLst>
                </p:cNvPr>
                <p:cNvSpPr/>
                <p:nvPr/>
              </p:nvSpPr>
              <p:spPr>
                <a:xfrm>
                  <a:off x="8805353"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20" name="Freeform: Shape 6819">
                  <a:extLst>
                    <a:ext uri="{FF2B5EF4-FFF2-40B4-BE49-F238E27FC236}">
                      <a16:creationId xmlns:a16="http://schemas.microsoft.com/office/drawing/2014/main" id="{C54563C1-A9A8-4C8F-83C3-36F066E3C609}"/>
                    </a:ext>
                  </a:extLst>
                </p:cNvPr>
                <p:cNvSpPr/>
                <p:nvPr/>
              </p:nvSpPr>
              <p:spPr>
                <a:xfrm>
                  <a:off x="9135109"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21" name="Freeform: Shape 6820">
                  <a:extLst>
                    <a:ext uri="{FF2B5EF4-FFF2-40B4-BE49-F238E27FC236}">
                      <a16:creationId xmlns:a16="http://schemas.microsoft.com/office/drawing/2014/main" id="{0763377F-C56B-4C52-A448-A61B742602D3}"/>
                    </a:ext>
                  </a:extLst>
                </p:cNvPr>
                <p:cNvSpPr/>
                <p:nvPr/>
              </p:nvSpPr>
              <p:spPr>
                <a:xfrm>
                  <a:off x="6826821" y="1897855"/>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2" name="Freeform: Shape 6821">
                  <a:extLst>
                    <a:ext uri="{FF2B5EF4-FFF2-40B4-BE49-F238E27FC236}">
                      <a16:creationId xmlns:a16="http://schemas.microsoft.com/office/drawing/2014/main" id="{BF917E78-127B-4B7B-A35E-EC4409C57E0B}"/>
                    </a:ext>
                  </a:extLst>
                </p:cNvPr>
                <p:cNvSpPr/>
                <p:nvPr/>
              </p:nvSpPr>
              <p:spPr>
                <a:xfrm>
                  <a:off x="7156576" y="1897855"/>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3" name="Freeform: Shape 6822">
                  <a:extLst>
                    <a:ext uri="{FF2B5EF4-FFF2-40B4-BE49-F238E27FC236}">
                      <a16:creationId xmlns:a16="http://schemas.microsoft.com/office/drawing/2014/main" id="{66E8B44D-9A41-4416-86B9-AC82D105D86A}"/>
                    </a:ext>
                  </a:extLst>
                </p:cNvPr>
                <p:cNvSpPr/>
                <p:nvPr/>
              </p:nvSpPr>
              <p:spPr>
                <a:xfrm>
                  <a:off x="7486332"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4" name="Freeform: Shape 6823">
                  <a:extLst>
                    <a:ext uri="{FF2B5EF4-FFF2-40B4-BE49-F238E27FC236}">
                      <a16:creationId xmlns:a16="http://schemas.microsoft.com/office/drawing/2014/main" id="{72428650-287D-42C6-916F-DFEFBFDE5681}"/>
                    </a:ext>
                  </a:extLst>
                </p:cNvPr>
                <p:cNvSpPr/>
                <p:nvPr/>
              </p:nvSpPr>
              <p:spPr>
                <a:xfrm>
                  <a:off x="7816087" y="1897855"/>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5" name="Freeform: Shape 6824">
                  <a:extLst>
                    <a:ext uri="{FF2B5EF4-FFF2-40B4-BE49-F238E27FC236}">
                      <a16:creationId xmlns:a16="http://schemas.microsoft.com/office/drawing/2014/main" id="{FC992703-F78F-451B-AA95-6E85ECBE816C}"/>
                    </a:ext>
                  </a:extLst>
                </p:cNvPr>
                <p:cNvSpPr/>
                <p:nvPr/>
              </p:nvSpPr>
              <p:spPr>
                <a:xfrm>
                  <a:off x="8145842"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6" name="Freeform: Shape 6825">
                  <a:extLst>
                    <a:ext uri="{FF2B5EF4-FFF2-40B4-BE49-F238E27FC236}">
                      <a16:creationId xmlns:a16="http://schemas.microsoft.com/office/drawing/2014/main" id="{DE7069AF-CCA5-437E-9BA8-BDA1A073D3BD}"/>
                    </a:ext>
                  </a:extLst>
                </p:cNvPr>
                <p:cNvSpPr/>
                <p:nvPr/>
              </p:nvSpPr>
              <p:spPr>
                <a:xfrm>
                  <a:off x="8475598"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7" name="Freeform: Shape 6826">
                  <a:extLst>
                    <a:ext uri="{FF2B5EF4-FFF2-40B4-BE49-F238E27FC236}">
                      <a16:creationId xmlns:a16="http://schemas.microsoft.com/office/drawing/2014/main" id="{CB6AE4C0-9FDF-458B-9FFF-7A8C06F9199F}"/>
                    </a:ext>
                  </a:extLst>
                </p:cNvPr>
                <p:cNvSpPr/>
                <p:nvPr/>
              </p:nvSpPr>
              <p:spPr>
                <a:xfrm>
                  <a:off x="8805353"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8" name="Freeform: Shape 6827">
                  <a:extLst>
                    <a:ext uri="{FF2B5EF4-FFF2-40B4-BE49-F238E27FC236}">
                      <a16:creationId xmlns:a16="http://schemas.microsoft.com/office/drawing/2014/main" id="{016916AB-E6BA-400A-9644-F729D58342B8}"/>
                    </a:ext>
                  </a:extLst>
                </p:cNvPr>
                <p:cNvSpPr/>
                <p:nvPr/>
              </p:nvSpPr>
              <p:spPr>
                <a:xfrm>
                  <a:off x="9135109"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grpSp>
          <p:nvGrpSpPr>
            <p:cNvPr id="6829" name="Graphic 6612">
              <a:extLst>
                <a:ext uri="{FF2B5EF4-FFF2-40B4-BE49-F238E27FC236}">
                  <a16:creationId xmlns:a16="http://schemas.microsoft.com/office/drawing/2014/main" id="{199F8DB0-D6AB-40D7-9DD5-BB2B71951D83}"/>
                </a:ext>
              </a:extLst>
            </p:cNvPr>
            <p:cNvGrpSpPr/>
            <p:nvPr/>
          </p:nvGrpSpPr>
          <p:grpSpPr>
            <a:xfrm>
              <a:off x="13412787" y="1897855"/>
              <a:ext cx="4466177" cy="9775412"/>
              <a:chOff x="13412787" y="1897855"/>
              <a:chExt cx="4466177" cy="9775412"/>
            </a:xfrm>
            <a:solidFill>
              <a:srgbClr val="6DA5AF"/>
            </a:solidFill>
          </p:grpSpPr>
          <p:grpSp>
            <p:nvGrpSpPr>
              <p:cNvPr id="6830" name="Graphic 6612">
                <a:extLst>
                  <a:ext uri="{FF2B5EF4-FFF2-40B4-BE49-F238E27FC236}">
                    <a16:creationId xmlns:a16="http://schemas.microsoft.com/office/drawing/2014/main" id="{199F8DB0-D6AB-40D7-9DD5-BB2B71951D83}"/>
                  </a:ext>
                </a:extLst>
              </p:cNvPr>
              <p:cNvGrpSpPr/>
              <p:nvPr/>
            </p:nvGrpSpPr>
            <p:grpSpPr>
              <a:xfrm>
                <a:off x="17371376" y="6868476"/>
                <a:ext cx="507587" cy="4804791"/>
                <a:chOff x="17371376" y="6868476"/>
                <a:chExt cx="507587" cy="4804791"/>
              </a:xfrm>
              <a:solidFill>
                <a:srgbClr val="6DA5AF"/>
              </a:solidFill>
            </p:grpSpPr>
            <p:sp>
              <p:nvSpPr>
                <p:cNvPr id="6831" name="Freeform: Shape 6830">
                  <a:extLst>
                    <a:ext uri="{FF2B5EF4-FFF2-40B4-BE49-F238E27FC236}">
                      <a16:creationId xmlns:a16="http://schemas.microsoft.com/office/drawing/2014/main" id="{9C093511-2221-4BD2-A4BA-9B3FFF002927}"/>
                    </a:ext>
                  </a:extLst>
                </p:cNvPr>
                <p:cNvSpPr/>
                <p:nvPr/>
              </p:nvSpPr>
              <p:spPr>
                <a:xfrm>
                  <a:off x="17701132" y="1155420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2" name="Freeform: Shape 6831">
                  <a:extLst>
                    <a:ext uri="{FF2B5EF4-FFF2-40B4-BE49-F238E27FC236}">
                      <a16:creationId xmlns:a16="http://schemas.microsoft.com/office/drawing/2014/main" id="{16BC8BDE-F5AC-447D-9944-8B4E59753218}"/>
                    </a:ext>
                  </a:extLst>
                </p:cNvPr>
                <p:cNvSpPr/>
                <p:nvPr/>
              </p:nvSpPr>
              <p:spPr>
                <a:xfrm>
                  <a:off x="17371376" y="1126131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33" name="Freeform: Shape 6832">
                  <a:extLst>
                    <a:ext uri="{FF2B5EF4-FFF2-40B4-BE49-F238E27FC236}">
                      <a16:creationId xmlns:a16="http://schemas.microsoft.com/office/drawing/2014/main" id="{4643D593-7D98-401E-9138-527662B12804}"/>
                    </a:ext>
                  </a:extLst>
                </p:cNvPr>
                <p:cNvSpPr/>
                <p:nvPr/>
              </p:nvSpPr>
              <p:spPr>
                <a:xfrm>
                  <a:off x="17701132" y="11261311"/>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34" name="Freeform: Shape 6833">
                  <a:extLst>
                    <a:ext uri="{FF2B5EF4-FFF2-40B4-BE49-F238E27FC236}">
                      <a16:creationId xmlns:a16="http://schemas.microsoft.com/office/drawing/2014/main" id="{3812D8DA-F2E0-41F5-B644-F18002A8D290}"/>
                    </a:ext>
                  </a:extLst>
                </p:cNvPr>
                <p:cNvSpPr/>
                <p:nvPr/>
              </p:nvSpPr>
              <p:spPr>
                <a:xfrm>
                  <a:off x="17371376" y="1096851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5" name="Freeform: Shape 6834">
                  <a:extLst>
                    <a:ext uri="{FF2B5EF4-FFF2-40B4-BE49-F238E27FC236}">
                      <a16:creationId xmlns:a16="http://schemas.microsoft.com/office/drawing/2014/main" id="{02889511-D4A8-4726-9565-0307AC7E0AF0}"/>
                    </a:ext>
                  </a:extLst>
                </p:cNvPr>
                <p:cNvSpPr/>
                <p:nvPr/>
              </p:nvSpPr>
              <p:spPr>
                <a:xfrm>
                  <a:off x="17701132" y="1096851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6" name="Freeform: Shape 6835">
                  <a:extLst>
                    <a:ext uri="{FF2B5EF4-FFF2-40B4-BE49-F238E27FC236}">
                      <a16:creationId xmlns:a16="http://schemas.microsoft.com/office/drawing/2014/main" id="{0B5A03AD-96E5-4D3D-918A-F94ED82E6991}"/>
                    </a:ext>
                  </a:extLst>
                </p:cNvPr>
                <p:cNvSpPr/>
                <p:nvPr/>
              </p:nvSpPr>
              <p:spPr>
                <a:xfrm>
                  <a:off x="17371376" y="1067561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7" name="Freeform: Shape 6836">
                  <a:extLst>
                    <a:ext uri="{FF2B5EF4-FFF2-40B4-BE49-F238E27FC236}">
                      <a16:creationId xmlns:a16="http://schemas.microsoft.com/office/drawing/2014/main" id="{4A46A2B9-8E72-4795-80D3-BFC23F921031}"/>
                    </a:ext>
                  </a:extLst>
                </p:cNvPr>
                <p:cNvSpPr/>
                <p:nvPr/>
              </p:nvSpPr>
              <p:spPr>
                <a:xfrm>
                  <a:off x="17701132" y="1067561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8" name="Freeform: Shape 6837">
                  <a:extLst>
                    <a:ext uri="{FF2B5EF4-FFF2-40B4-BE49-F238E27FC236}">
                      <a16:creationId xmlns:a16="http://schemas.microsoft.com/office/drawing/2014/main" id="{E5406A5B-EF1E-43B2-86EA-4961DBAC293C}"/>
                    </a:ext>
                  </a:extLst>
                </p:cNvPr>
                <p:cNvSpPr/>
                <p:nvPr/>
              </p:nvSpPr>
              <p:spPr>
                <a:xfrm>
                  <a:off x="17371376" y="10382725"/>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39" name="Freeform: Shape 6838">
                  <a:extLst>
                    <a:ext uri="{FF2B5EF4-FFF2-40B4-BE49-F238E27FC236}">
                      <a16:creationId xmlns:a16="http://schemas.microsoft.com/office/drawing/2014/main" id="{3C9AE071-EBAB-49D8-AFE2-695C4165467B}"/>
                    </a:ext>
                  </a:extLst>
                </p:cNvPr>
                <p:cNvSpPr/>
                <p:nvPr/>
              </p:nvSpPr>
              <p:spPr>
                <a:xfrm>
                  <a:off x="17701132" y="10382725"/>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40" name="Freeform: Shape 6839">
                  <a:extLst>
                    <a:ext uri="{FF2B5EF4-FFF2-40B4-BE49-F238E27FC236}">
                      <a16:creationId xmlns:a16="http://schemas.microsoft.com/office/drawing/2014/main" id="{628E2A52-5A5A-42B2-8354-9E0DD950F5DB}"/>
                    </a:ext>
                  </a:extLst>
                </p:cNvPr>
                <p:cNvSpPr/>
                <p:nvPr/>
              </p:nvSpPr>
              <p:spPr>
                <a:xfrm>
                  <a:off x="17371376" y="1008992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1" name="Freeform: Shape 6840">
                  <a:extLst>
                    <a:ext uri="{FF2B5EF4-FFF2-40B4-BE49-F238E27FC236}">
                      <a16:creationId xmlns:a16="http://schemas.microsoft.com/office/drawing/2014/main" id="{2042597C-93E9-4AD4-9800-7BE4E64B1096}"/>
                    </a:ext>
                  </a:extLst>
                </p:cNvPr>
                <p:cNvSpPr/>
                <p:nvPr/>
              </p:nvSpPr>
              <p:spPr>
                <a:xfrm>
                  <a:off x="17701132" y="1008992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2" name="Freeform: Shape 6841">
                  <a:extLst>
                    <a:ext uri="{FF2B5EF4-FFF2-40B4-BE49-F238E27FC236}">
                      <a16:creationId xmlns:a16="http://schemas.microsoft.com/office/drawing/2014/main" id="{4296FE7C-8990-43CE-90FB-9153AC6B9BF9}"/>
                    </a:ext>
                  </a:extLst>
                </p:cNvPr>
                <p:cNvSpPr/>
                <p:nvPr/>
              </p:nvSpPr>
              <p:spPr>
                <a:xfrm>
                  <a:off x="17371376" y="97970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3" name="Freeform: Shape 6842">
                  <a:extLst>
                    <a:ext uri="{FF2B5EF4-FFF2-40B4-BE49-F238E27FC236}">
                      <a16:creationId xmlns:a16="http://schemas.microsoft.com/office/drawing/2014/main" id="{F84E57B0-2F23-449E-931C-FE52FDF4F059}"/>
                    </a:ext>
                  </a:extLst>
                </p:cNvPr>
                <p:cNvSpPr/>
                <p:nvPr/>
              </p:nvSpPr>
              <p:spPr>
                <a:xfrm>
                  <a:off x="17701132" y="979703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4" name="Freeform: Shape 6843">
                  <a:extLst>
                    <a:ext uri="{FF2B5EF4-FFF2-40B4-BE49-F238E27FC236}">
                      <a16:creationId xmlns:a16="http://schemas.microsoft.com/office/drawing/2014/main" id="{7143CFF9-6FE8-4A37-946D-5F646C2ED611}"/>
                    </a:ext>
                  </a:extLst>
                </p:cNvPr>
                <p:cNvSpPr/>
                <p:nvPr/>
              </p:nvSpPr>
              <p:spPr>
                <a:xfrm>
                  <a:off x="17371376" y="9504139"/>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45" name="Freeform: Shape 6844">
                  <a:extLst>
                    <a:ext uri="{FF2B5EF4-FFF2-40B4-BE49-F238E27FC236}">
                      <a16:creationId xmlns:a16="http://schemas.microsoft.com/office/drawing/2014/main" id="{A9DE3805-95FA-4767-827E-58787997CDAB}"/>
                    </a:ext>
                  </a:extLst>
                </p:cNvPr>
                <p:cNvSpPr/>
                <p:nvPr/>
              </p:nvSpPr>
              <p:spPr>
                <a:xfrm>
                  <a:off x="17701132" y="9504139"/>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46" name="Freeform: Shape 6845">
                  <a:extLst>
                    <a:ext uri="{FF2B5EF4-FFF2-40B4-BE49-F238E27FC236}">
                      <a16:creationId xmlns:a16="http://schemas.microsoft.com/office/drawing/2014/main" id="{B0D45E99-6523-4D7C-B9BA-0EC906F035C2}"/>
                    </a:ext>
                  </a:extLst>
                </p:cNvPr>
                <p:cNvSpPr/>
                <p:nvPr/>
              </p:nvSpPr>
              <p:spPr>
                <a:xfrm>
                  <a:off x="17371376" y="92113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7" name="Freeform: Shape 6846">
                  <a:extLst>
                    <a:ext uri="{FF2B5EF4-FFF2-40B4-BE49-F238E27FC236}">
                      <a16:creationId xmlns:a16="http://schemas.microsoft.com/office/drawing/2014/main" id="{D62893AF-C864-45F3-BDBC-DF9B6B00D93D}"/>
                    </a:ext>
                  </a:extLst>
                </p:cNvPr>
                <p:cNvSpPr/>
                <p:nvPr/>
              </p:nvSpPr>
              <p:spPr>
                <a:xfrm>
                  <a:off x="17701132" y="9211341"/>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8" name="Freeform: Shape 6847">
                  <a:extLst>
                    <a:ext uri="{FF2B5EF4-FFF2-40B4-BE49-F238E27FC236}">
                      <a16:creationId xmlns:a16="http://schemas.microsoft.com/office/drawing/2014/main" id="{6BFFD98B-48A0-4923-A84D-6339A67D9508}"/>
                    </a:ext>
                  </a:extLst>
                </p:cNvPr>
                <p:cNvSpPr/>
                <p:nvPr/>
              </p:nvSpPr>
              <p:spPr>
                <a:xfrm>
                  <a:off x="17371376" y="89184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9" name="Freeform: Shape 6848">
                  <a:extLst>
                    <a:ext uri="{FF2B5EF4-FFF2-40B4-BE49-F238E27FC236}">
                      <a16:creationId xmlns:a16="http://schemas.microsoft.com/office/drawing/2014/main" id="{C51D9576-0C40-4AD8-9A3B-6EE0D5F3DB27}"/>
                    </a:ext>
                  </a:extLst>
                </p:cNvPr>
                <p:cNvSpPr/>
                <p:nvPr/>
              </p:nvSpPr>
              <p:spPr>
                <a:xfrm>
                  <a:off x="17701132" y="891844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0" name="Freeform: Shape 6849">
                  <a:extLst>
                    <a:ext uri="{FF2B5EF4-FFF2-40B4-BE49-F238E27FC236}">
                      <a16:creationId xmlns:a16="http://schemas.microsoft.com/office/drawing/2014/main" id="{9BE739EC-0AFE-4253-BB73-0CCA7158EA13}"/>
                    </a:ext>
                  </a:extLst>
                </p:cNvPr>
                <p:cNvSpPr/>
                <p:nvPr/>
              </p:nvSpPr>
              <p:spPr>
                <a:xfrm>
                  <a:off x="17371376" y="862564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1" name="Freeform: Shape 6850">
                  <a:extLst>
                    <a:ext uri="{FF2B5EF4-FFF2-40B4-BE49-F238E27FC236}">
                      <a16:creationId xmlns:a16="http://schemas.microsoft.com/office/drawing/2014/main" id="{469A1EDB-046A-4794-985F-C4C48D099697}"/>
                    </a:ext>
                  </a:extLst>
                </p:cNvPr>
                <p:cNvSpPr/>
                <p:nvPr/>
              </p:nvSpPr>
              <p:spPr>
                <a:xfrm>
                  <a:off x="17701132" y="862564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2" name="Freeform: Shape 6851">
                  <a:extLst>
                    <a:ext uri="{FF2B5EF4-FFF2-40B4-BE49-F238E27FC236}">
                      <a16:creationId xmlns:a16="http://schemas.microsoft.com/office/drawing/2014/main" id="{51CFF415-9F48-4766-AFD1-9E0B1DBD8CF9}"/>
                    </a:ext>
                  </a:extLst>
                </p:cNvPr>
                <p:cNvSpPr/>
                <p:nvPr/>
              </p:nvSpPr>
              <p:spPr>
                <a:xfrm>
                  <a:off x="17371376" y="83327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3" name="Freeform: Shape 6852">
                  <a:extLst>
                    <a:ext uri="{FF2B5EF4-FFF2-40B4-BE49-F238E27FC236}">
                      <a16:creationId xmlns:a16="http://schemas.microsoft.com/office/drawing/2014/main" id="{237A615B-8967-4908-A6E1-9765A838D0DE}"/>
                    </a:ext>
                  </a:extLst>
                </p:cNvPr>
                <p:cNvSpPr/>
                <p:nvPr/>
              </p:nvSpPr>
              <p:spPr>
                <a:xfrm>
                  <a:off x="17701132" y="83327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4" name="Freeform: Shape 6853">
                  <a:extLst>
                    <a:ext uri="{FF2B5EF4-FFF2-40B4-BE49-F238E27FC236}">
                      <a16:creationId xmlns:a16="http://schemas.microsoft.com/office/drawing/2014/main" id="{F84B39DC-8CD9-4EE5-8242-E9EA58453D29}"/>
                    </a:ext>
                  </a:extLst>
                </p:cNvPr>
                <p:cNvSpPr/>
                <p:nvPr/>
              </p:nvSpPr>
              <p:spPr>
                <a:xfrm>
                  <a:off x="17371376" y="803986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55" name="Freeform: Shape 6854">
                  <a:extLst>
                    <a:ext uri="{FF2B5EF4-FFF2-40B4-BE49-F238E27FC236}">
                      <a16:creationId xmlns:a16="http://schemas.microsoft.com/office/drawing/2014/main" id="{D0BA872A-4B5F-4790-A6C3-A3CE0436FD63}"/>
                    </a:ext>
                  </a:extLst>
                </p:cNvPr>
                <p:cNvSpPr/>
                <p:nvPr/>
              </p:nvSpPr>
              <p:spPr>
                <a:xfrm>
                  <a:off x="17701132" y="8039861"/>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56" name="Freeform: Shape 6855">
                  <a:extLst>
                    <a:ext uri="{FF2B5EF4-FFF2-40B4-BE49-F238E27FC236}">
                      <a16:creationId xmlns:a16="http://schemas.microsoft.com/office/drawing/2014/main" id="{D8EEDE10-B08E-486F-929B-54157DDF96BF}"/>
                    </a:ext>
                  </a:extLst>
                </p:cNvPr>
                <p:cNvSpPr/>
                <p:nvPr/>
              </p:nvSpPr>
              <p:spPr>
                <a:xfrm>
                  <a:off x="17371376" y="774706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7" name="Freeform: Shape 6856">
                  <a:extLst>
                    <a:ext uri="{FF2B5EF4-FFF2-40B4-BE49-F238E27FC236}">
                      <a16:creationId xmlns:a16="http://schemas.microsoft.com/office/drawing/2014/main" id="{51F6C498-87A1-4495-AF00-9215FB11A773}"/>
                    </a:ext>
                  </a:extLst>
                </p:cNvPr>
                <p:cNvSpPr/>
                <p:nvPr/>
              </p:nvSpPr>
              <p:spPr>
                <a:xfrm>
                  <a:off x="17701132" y="774706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8" name="Freeform: Shape 6857">
                  <a:extLst>
                    <a:ext uri="{FF2B5EF4-FFF2-40B4-BE49-F238E27FC236}">
                      <a16:creationId xmlns:a16="http://schemas.microsoft.com/office/drawing/2014/main" id="{F34E7690-75BB-4CEA-8C5F-FDEF19FFC2E2}"/>
                    </a:ext>
                  </a:extLst>
                </p:cNvPr>
                <p:cNvSpPr/>
                <p:nvPr/>
              </p:nvSpPr>
              <p:spPr>
                <a:xfrm>
                  <a:off x="17371376" y="745416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9" name="Freeform: Shape 6858">
                  <a:extLst>
                    <a:ext uri="{FF2B5EF4-FFF2-40B4-BE49-F238E27FC236}">
                      <a16:creationId xmlns:a16="http://schemas.microsoft.com/office/drawing/2014/main" id="{D2D16F0A-98B8-4190-9206-D3BD3FF2978C}"/>
                    </a:ext>
                  </a:extLst>
                </p:cNvPr>
                <p:cNvSpPr/>
                <p:nvPr/>
              </p:nvSpPr>
              <p:spPr>
                <a:xfrm>
                  <a:off x="17701132" y="745416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0" name="Freeform: Shape 6859">
                  <a:extLst>
                    <a:ext uri="{FF2B5EF4-FFF2-40B4-BE49-F238E27FC236}">
                      <a16:creationId xmlns:a16="http://schemas.microsoft.com/office/drawing/2014/main" id="{80B4D656-3F82-49D1-A9B4-68F377C5CEDF}"/>
                    </a:ext>
                  </a:extLst>
                </p:cNvPr>
                <p:cNvSpPr/>
                <p:nvPr/>
              </p:nvSpPr>
              <p:spPr>
                <a:xfrm>
                  <a:off x="17371376" y="7161275"/>
                  <a:ext cx="177927" cy="119157"/>
                </a:xfrm>
                <a:custGeom>
                  <a:avLst/>
                  <a:gdLst>
                    <a:gd name="connsiteX0" fmla="*/ 177928 w 177927"/>
                    <a:gd name="connsiteY0" fmla="*/ 119157 h 119157"/>
                    <a:gd name="connsiteX1" fmla="*/ 0 w 177927"/>
                    <a:gd name="connsiteY1" fmla="*/ 0 h 119157"/>
                    <a:gd name="connsiteX2" fmla="*/ 28575 w 177927"/>
                    <a:gd name="connsiteY2" fmla="*/ 119157 h 119157"/>
                  </a:gdLst>
                  <a:ahLst/>
                  <a:cxnLst>
                    <a:cxn ang="0">
                      <a:pos x="connsiteX0" y="connsiteY0"/>
                    </a:cxn>
                    <a:cxn ang="0">
                      <a:pos x="connsiteX1" y="connsiteY1"/>
                    </a:cxn>
                    <a:cxn ang="0">
                      <a:pos x="connsiteX2" y="connsiteY2"/>
                    </a:cxn>
                  </a:cxnLst>
                  <a:rect l="l" t="t" r="r" b="b"/>
                  <a:pathLst>
                    <a:path w="177927" h="119157">
                      <a:moveTo>
                        <a:pt x="177928"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861" name="Freeform: Shape 6860">
                  <a:extLst>
                    <a:ext uri="{FF2B5EF4-FFF2-40B4-BE49-F238E27FC236}">
                      <a16:creationId xmlns:a16="http://schemas.microsoft.com/office/drawing/2014/main" id="{CB89F005-E9BC-424C-93F8-C42C67863302}"/>
                    </a:ext>
                  </a:extLst>
                </p:cNvPr>
                <p:cNvSpPr/>
                <p:nvPr/>
              </p:nvSpPr>
              <p:spPr>
                <a:xfrm>
                  <a:off x="17701132" y="7161275"/>
                  <a:ext cx="177832" cy="119157"/>
                </a:xfrm>
                <a:custGeom>
                  <a:avLst/>
                  <a:gdLst>
                    <a:gd name="connsiteX0" fmla="*/ 177832 w 177832"/>
                    <a:gd name="connsiteY0" fmla="*/ 119157 h 119157"/>
                    <a:gd name="connsiteX1" fmla="*/ 0 w 177832"/>
                    <a:gd name="connsiteY1" fmla="*/ 0 h 119157"/>
                    <a:gd name="connsiteX2" fmla="*/ 28575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862" name="Freeform: Shape 6861">
                  <a:extLst>
                    <a:ext uri="{FF2B5EF4-FFF2-40B4-BE49-F238E27FC236}">
                      <a16:creationId xmlns:a16="http://schemas.microsoft.com/office/drawing/2014/main" id="{3B8D961A-6700-4B00-84C2-CD052B2F9566}"/>
                    </a:ext>
                  </a:extLst>
                </p:cNvPr>
                <p:cNvSpPr/>
                <p:nvPr/>
              </p:nvSpPr>
              <p:spPr>
                <a:xfrm>
                  <a:off x="17371376" y="686847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3" name="Freeform: Shape 6862">
                  <a:extLst>
                    <a:ext uri="{FF2B5EF4-FFF2-40B4-BE49-F238E27FC236}">
                      <a16:creationId xmlns:a16="http://schemas.microsoft.com/office/drawing/2014/main" id="{39F251F4-6D45-4CC1-9A11-AF98EFBD74B3}"/>
                    </a:ext>
                  </a:extLst>
                </p:cNvPr>
                <p:cNvSpPr/>
                <p:nvPr/>
              </p:nvSpPr>
              <p:spPr>
                <a:xfrm>
                  <a:off x="17701132" y="686847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864" name="Graphic 6612">
                <a:extLst>
                  <a:ext uri="{FF2B5EF4-FFF2-40B4-BE49-F238E27FC236}">
                    <a16:creationId xmlns:a16="http://schemas.microsoft.com/office/drawing/2014/main" id="{199F8DB0-D6AB-40D7-9DD5-BB2B71951D83}"/>
                  </a:ext>
                </a:extLst>
              </p:cNvPr>
              <p:cNvGrpSpPr/>
              <p:nvPr/>
            </p:nvGrpSpPr>
            <p:grpSpPr>
              <a:xfrm>
                <a:off x="13412787" y="6868476"/>
                <a:ext cx="3805046" cy="4219098"/>
                <a:chOff x="13412787" y="6868476"/>
                <a:chExt cx="3805046" cy="4219098"/>
              </a:xfrm>
              <a:solidFill>
                <a:srgbClr val="6DA5AF"/>
              </a:solidFill>
            </p:grpSpPr>
            <p:sp>
              <p:nvSpPr>
                <p:cNvPr id="6865" name="Freeform: Shape 6864">
                  <a:extLst>
                    <a:ext uri="{FF2B5EF4-FFF2-40B4-BE49-F238E27FC236}">
                      <a16:creationId xmlns:a16="http://schemas.microsoft.com/office/drawing/2014/main" id="{B2AF9E28-FDFB-4915-8F1E-FA70FB7C70BA}"/>
                    </a:ext>
                  </a:extLst>
                </p:cNvPr>
                <p:cNvSpPr/>
                <p:nvPr/>
              </p:nvSpPr>
              <p:spPr>
                <a:xfrm>
                  <a:off x="17040002" y="1096851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6" name="Freeform: Shape 6865">
                  <a:extLst>
                    <a:ext uri="{FF2B5EF4-FFF2-40B4-BE49-F238E27FC236}">
                      <a16:creationId xmlns:a16="http://schemas.microsoft.com/office/drawing/2014/main" id="{9FCA94F3-A365-46B5-8D12-48EE5B4EF068}"/>
                    </a:ext>
                  </a:extLst>
                </p:cNvPr>
                <p:cNvSpPr/>
                <p:nvPr/>
              </p:nvSpPr>
              <p:spPr>
                <a:xfrm>
                  <a:off x="16710246" y="1067561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7" name="Freeform: Shape 6866">
                  <a:extLst>
                    <a:ext uri="{FF2B5EF4-FFF2-40B4-BE49-F238E27FC236}">
                      <a16:creationId xmlns:a16="http://schemas.microsoft.com/office/drawing/2014/main" id="{9308576A-ECC9-4611-8EA3-2DEEC59DF031}"/>
                    </a:ext>
                  </a:extLst>
                </p:cNvPr>
                <p:cNvSpPr/>
                <p:nvPr/>
              </p:nvSpPr>
              <p:spPr>
                <a:xfrm>
                  <a:off x="17040002" y="10675619"/>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8" name="Freeform: Shape 6867">
                  <a:extLst>
                    <a:ext uri="{FF2B5EF4-FFF2-40B4-BE49-F238E27FC236}">
                      <a16:creationId xmlns:a16="http://schemas.microsoft.com/office/drawing/2014/main" id="{CB3D6629-AD1C-478D-ABA9-196A1F828FB6}"/>
                    </a:ext>
                  </a:extLst>
                </p:cNvPr>
                <p:cNvSpPr/>
                <p:nvPr/>
              </p:nvSpPr>
              <p:spPr>
                <a:xfrm>
                  <a:off x="16380490" y="10382725"/>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69" name="Freeform: Shape 6868">
                  <a:extLst>
                    <a:ext uri="{FF2B5EF4-FFF2-40B4-BE49-F238E27FC236}">
                      <a16:creationId xmlns:a16="http://schemas.microsoft.com/office/drawing/2014/main" id="{3FA368DB-8372-4E09-934E-1F4CD146331F}"/>
                    </a:ext>
                  </a:extLst>
                </p:cNvPr>
                <p:cNvSpPr/>
                <p:nvPr/>
              </p:nvSpPr>
              <p:spPr>
                <a:xfrm>
                  <a:off x="16710246" y="10382725"/>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70" name="Freeform: Shape 6869">
                  <a:extLst>
                    <a:ext uri="{FF2B5EF4-FFF2-40B4-BE49-F238E27FC236}">
                      <a16:creationId xmlns:a16="http://schemas.microsoft.com/office/drawing/2014/main" id="{832678DA-9EF1-48ED-A69D-4C4B638A4FF7}"/>
                    </a:ext>
                  </a:extLst>
                </p:cNvPr>
                <p:cNvSpPr/>
                <p:nvPr/>
              </p:nvSpPr>
              <p:spPr>
                <a:xfrm>
                  <a:off x="17040002" y="10382725"/>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71" name="Freeform: Shape 6870">
                  <a:extLst>
                    <a:ext uri="{FF2B5EF4-FFF2-40B4-BE49-F238E27FC236}">
                      <a16:creationId xmlns:a16="http://schemas.microsoft.com/office/drawing/2014/main" id="{F4D3DA99-9876-4745-8538-2D33AB255E59}"/>
                    </a:ext>
                  </a:extLst>
                </p:cNvPr>
                <p:cNvSpPr/>
                <p:nvPr/>
              </p:nvSpPr>
              <p:spPr>
                <a:xfrm>
                  <a:off x="16050735" y="1008992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2" name="Freeform: Shape 6871">
                  <a:extLst>
                    <a:ext uri="{FF2B5EF4-FFF2-40B4-BE49-F238E27FC236}">
                      <a16:creationId xmlns:a16="http://schemas.microsoft.com/office/drawing/2014/main" id="{4E09603F-3BBB-45A1-AEB9-3546F625AC9F}"/>
                    </a:ext>
                  </a:extLst>
                </p:cNvPr>
                <p:cNvSpPr/>
                <p:nvPr/>
              </p:nvSpPr>
              <p:spPr>
                <a:xfrm>
                  <a:off x="16380490" y="1008992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3" name="Freeform: Shape 6872">
                  <a:extLst>
                    <a:ext uri="{FF2B5EF4-FFF2-40B4-BE49-F238E27FC236}">
                      <a16:creationId xmlns:a16="http://schemas.microsoft.com/office/drawing/2014/main" id="{6565C0F7-F723-4770-99EE-F92C11812B6A}"/>
                    </a:ext>
                  </a:extLst>
                </p:cNvPr>
                <p:cNvSpPr/>
                <p:nvPr/>
              </p:nvSpPr>
              <p:spPr>
                <a:xfrm>
                  <a:off x="16710246" y="1008992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4" name="Freeform: Shape 6873">
                  <a:extLst>
                    <a:ext uri="{FF2B5EF4-FFF2-40B4-BE49-F238E27FC236}">
                      <a16:creationId xmlns:a16="http://schemas.microsoft.com/office/drawing/2014/main" id="{DE188670-9B55-4902-94DC-A7290D5DEE23}"/>
                    </a:ext>
                  </a:extLst>
                </p:cNvPr>
                <p:cNvSpPr/>
                <p:nvPr/>
              </p:nvSpPr>
              <p:spPr>
                <a:xfrm>
                  <a:off x="17040002" y="10089927"/>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5" name="Freeform: Shape 6874">
                  <a:extLst>
                    <a:ext uri="{FF2B5EF4-FFF2-40B4-BE49-F238E27FC236}">
                      <a16:creationId xmlns:a16="http://schemas.microsoft.com/office/drawing/2014/main" id="{F20640FF-BC0C-4BCB-8C3A-8798910882E5}"/>
                    </a:ext>
                  </a:extLst>
                </p:cNvPr>
                <p:cNvSpPr/>
                <p:nvPr/>
              </p:nvSpPr>
              <p:spPr>
                <a:xfrm>
                  <a:off x="15720980" y="97970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6" name="Freeform: Shape 6875">
                  <a:extLst>
                    <a:ext uri="{FF2B5EF4-FFF2-40B4-BE49-F238E27FC236}">
                      <a16:creationId xmlns:a16="http://schemas.microsoft.com/office/drawing/2014/main" id="{9C8A46F1-948B-456F-843C-62D45192E5DA}"/>
                    </a:ext>
                  </a:extLst>
                </p:cNvPr>
                <p:cNvSpPr/>
                <p:nvPr/>
              </p:nvSpPr>
              <p:spPr>
                <a:xfrm>
                  <a:off x="16050735" y="97970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7" name="Freeform: Shape 6876">
                  <a:extLst>
                    <a:ext uri="{FF2B5EF4-FFF2-40B4-BE49-F238E27FC236}">
                      <a16:creationId xmlns:a16="http://schemas.microsoft.com/office/drawing/2014/main" id="{D4738E9F-7C30-45D5-A9BB-25FCB0EB7764}"/>
                    </a:ext>
                  </a:extLst>
                </p:cNvPr>
                <p:cNvSpPr/>
                <p:nvPr/>
              </p:nvSpPr>
              <p:spPr>
                <a:xfrm>
                  <a:off x="16380490" y="97970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8" name="Freeform: Shape 6877">
                  <a:extLst>
                    <a:ext uri="{FF2B5EF4-FFF2-40B4-BE49-F238E27FC236}">
                      <a16:creationId xmlns:a16="http://schemas.microsoft.com/office/drawing/2014/main" id="{BDAB1182-4F96-48D1-8985-43559026A09C}"/>
                    </a:ext>
                  </a:extLst>
                </p:cNvPr>
                <p:cNvSpPr/>
                <p:nvPr/>
              </p:nvSpPr>
              <p:spPr>
                <a:xfrm>
                  <a:off x="16710246" y="97970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9" name="Freeform: Shape 6878">
                  <a:extLst>
                    <a:ext uri="{FF2B5EF4-FFF2-40B4-BE49-F238E27FC236}">
                      <a16:creationId xmlns:a16="http://schemas.microsoft.com/office/drawing/2014/main" id="{A7FEF25A-32EC-4CAF-9B2E-8211DAAEA41B}"/>
                    </a:ext>
                  </a:extLst>
                </p:cNvPr>
                <p:cNvSpPr/>
                <p:nvPr/>
              </p:nvSpPr>
              <p:spPr>
                <a:xfrm>
                  <a:off x="17040002" y="979703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80" name="Freeform: Shape 6879">
                  <a:extLst>
                    <a:ext uri="{FF2B5EF4-FFF2-40B4-BE49-F238E27FC236}">
                      <a16:creationId xmlns:a16="http://schemas.microsoft.com/office/drawing/2014/main" id="{0AF20581-5D83-4C37-AE61-4D46E1DD3058}"/>
                    </a:ext>
                  </a:extLst>
                </p:cNvPr>
                <p:cNvSpPr/>
                <p:nvPr/>
              </p:nvSpPr>
              <p:spPr>
                <a:xfrm>
                  <a:off x="15391319" y="9504139"/>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881" name="Freeform: Shape 6880">
                  <a:extLst>
                    <a:ext uri="{FF2B5EF4-FFF2-40B4-BE49-F238E27FC236}">
                      <a16:creationId xmlns:a16="http://schemas.microsoft.com/office/drawing/2014/main" id="{38D50299-BAFB-4EC5-BF7C-6872D457AE19}"/>
                    </a:ext>
                  </a:extLst>
                </p:cNvPr>
                <p:cNvSpPr/>
                <p:nvPr/>
              </p:nvSpPr>
              <p:spPr>
                <a:xfrm>
                  <a:off x="15720980" y="9504139"/>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2" name="Freeform: Shape 6881">
                  <a:extLst>
                    <a:ext uri="{FF2B5EF4-FFF2-40B4-BE49-F238E27FC236}">
                      <a16:creationId xmlns:a16="http://schemas.microsoft.com/office/drawing/2014/main" id="{14D2F090-1BA9-43CF-B2D8-1DAC8FC76B10}"/>
                    </a:ext>
                  </a:extLst>
                </p:cNvPr>
                <p:cNvSpPr/>
                <p:nvPr/>
              </p:nvSpPr>
              <p:spPr>
                <a:xfrm>
                  <a:off x="16050735" y="9504139"/>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3" name="Freeform: Shape 6882">
                  <a:extLst>
                    <a:ext uri="{FF2B5EF4-FFF2-40B4-BE49-F238E27FC236}">
                      <a16:creationId xmlns:a16="http://schemas.microsoft.com/office/drawing/2014/main" id="{688F1D0F-147D-44FE-990B-599396978ECF}"/>
                    </a:ext>
                  </a:extLst>
                </p:cNvPr>
                <p:cNvSpPr/>
                <p:nvPr/>
              </p:nvSpPr>
              <p:spPr>
                <a:xfrm>
                  <a:off x="16380490" y="9504139"/>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4" name="Freeform: Shape 6883">
                  <a:extLst>
                    <a:ext uri="{FF2B5EF4-FFF2-40B4-BE49-F238E27FC236}">
                      <a16:creationId xmlns:a16="http://schemas.microsoft.com/office/drawing/2014/main" id="{45F23822-83D0-4AB4-8921-3B4755C1311B}"/>
                    </a:ext>
                  </a:extLst>
                </p:cNvPr>
                <p:cNvSpPr/>
                <p:nvPr/>
              </p:nvSpPr>
              <p:spPr>
                <a:xfrm>
                  <a:off x="16710246" y="9504139"/>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5" name="Freeform: Shape 6884">
                  <a:extLst>
                    <a:ext uri="{FF2B5EF4-FFF2-40B4-BE49-F238E27FC236}">
                      <a16:creationId xmlns:a16="http://schemas.microsoft.com/office/drawing/2014/main" id="{65AC1CEF-3DBE-417D-B2A1-24DDF10EA8F5}"/>
                    </a:ext>
                  </a:extLst>
                </p:cNvPr>
                <p:cNvSpPr/>
                <p:nvPr/>
              </p:nvSpPr>
              <p:spPr>
                <a:xfrm>
                  <a:off x="17040002" y="9504139"/>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6" name="Freeform: Shape 6885">
                  <a:extLst>
                    <a:ext uri="{FF2B5EF4-FFF2-40B4-BE49-F238E27FC236}">
                      <a16:creationId xmlns:a16="http://schemas.microsoft.com/office/drawing/2014/main" id="{949926B6-C1A3-49A8-818A-243ACD32E3DC}"/>
                    </a:ext>
                  </a:extLst>
                </p:cNvPr>
                <p:cNvSpPr/>
                <p:nvPr/>
              </p:nvSpPr>
              <p:spPr>
                <a:xfrm>
                  <a:off x="15061564" y="92113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87" name="Freeform: Shape 6886">
                  <a:extLst>
                    <a:ext uri="{FF2B5EF4-FFF2-40B4-BE49-F238E27FC236}">
                      <a16:creationId xmlns:a16="http://schemas.microsoft.com/office/drawing/2014/main" id="{B2A1369C-F564-4D29-8D17-069EE9FA0EBB}"/>
                    </a:ext>
                  </a:extLst>
                </p:cNvPr>
                <p:cNvSpPr/>
                <p:nvPr/>
              </p:nvSpPr>
              <p:spPr>
                <a:xfrm>
                  <a:off x="15391319" y="92113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88" name="Freeform: Shape 6887">
                  <a:extLst>
                    <a:ext uri="{FF2B5EF4-FFF2-40B4-BE49-F238E27FC236}">
                      <a16:creationId xmlns:a16="http://schemas.microsoft.com/office/drawing/2014/main" id="{81B32532-477D-4D42-BF5F-6812673EDB21}"/>
                    </a:ext>
                  </a:extLst>
                </p:cNvPr>
                <p:cNvSpPr/>
                <p:nvPr/>
              </p:nvSpPr>
              <p:spPr>
                <a:xfrm>
                  <a:off x="15720980" y="92113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89" name="Freeform: Shape 6888">
                  <a:extLst>
                    <a:ext uri="{FF2B5EF4-FFF2-40B4-BE49-F238E27FC236}">
                      <a16:creationId xmlns:a16="http://schemas.microsoft.com/office/drawing/2014/main" id="{861DB5D5-1561-4303-B101-A818A219FA44}"/>
                    </a:ext>
                  </a:extLst>
                </p:cNvPr>
                <p:cNvSpPr/>
                <p:nvPr/>
              </p:nvSpPr>
              <p:spPr>
                <a:xfrm>
                  <a:off x="16050735" y="92113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0" name="Freeform: Shape 6889">
                  <a:extLst>
                    <a:ext uri="{FF2B5EF4-FFF2-40B4-BE49-F238E27FC236}">
                      <a16:creationId xmlns:a16="http://schemas.microsoft.com/office/drawing/2014/main" id="{B1B11A93-96FC-42CC-903F-092CD2AA628C}"/>
                    </a:ext>
                  </a:extLst>
                </p:cNvPr>
                <p:cNvSpPr/>
                <p:nvPr/>
              </p:nvSpPr>
              <p:spPr>
                <a:xfrm>
                  <a:off x="16380490" y="92113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1" name="Freeform: Shape 6890">
                  <a:extLst>
                    <a:ext uri="{FF2B5EF4-FFF2-40B4-BE49-F238E27FC236}">
                      <a16:creationId xmlns:a16="http://schemas.microsoft.com/office/drawing/2014/main" id="{7CB064E1-1ABC-407D-BB17-0694400FEACC}"/>
                    </a:ext>
                  </a:extLst>
                </p:cNvPr>
                <p:cNvSpPr/>
                <p:nvPr/>
              </p:nvSpPr>
              <p:spPr>
                <a:xfrm>
                  <a:off x="16710246" y="92113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2" name="Freeform: Shape 6891">
                  <a:extLst>
                    <a:ext uri="{FF2B5EF4-FFF2-40B4-BE49-F238E27FC236}">
                      <a16:creationId xmlns:a16="http://schemas.microsoft.com/office/drawing/2014/main" id="{2D3858DE-4A7D-497D-B5DB-966DA4445DD1}"/>
                    </a:ext>
                  </a:extLst>
                </p:cNvPr>
                <p:cNvSpPr/>
                <p:nvPr/>
              </p:nvSpPr>
              <p:spPr>
                <a:xfrm>
                  <a:off x="17040002" y="9211341"/>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3" name="Freeform: Shape 6892">
                  <a:extLst>
                    <a:ext uri="{FF2B5EF4-FFF2-40B4-BE49-F238E27FC236}">
                      <a16:creationId xmlns:a16="http://schemas.microsoft.com/office/drawing/2014/main" id="{EB183C9B-C0F5-4E64-B520-5DA4D801BB0D}"/>
                    </a:ext>
                  </a:extLst>
                </p:cNvPr>
                <p:cNvSpPr/>
                <p:nvPr/>
              </p:nvSpPr>
              <p:spPr>
                <a:xfrm>
                  <a:off x="14731808" y="89184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94" name="Freeform: Shape 6893">
                  <a:extLst>
                    <a:ext uri="{FF2B5EF4-FFF2-40B4-BE49-F238E27FC236}">
                      <a16:creationId xmlns:a16="http://schemas.microsoft.com/office/drawing/2014/main" id="{11FC58D5-4FA1-437B-8A1D-D689396B8AAB}"/>
                    </a:ext>
                  </a:extLst>
                </p:cNvPr>
                <p:cNvSpPr/>
                <p:nvPr/>
              </p:nvSpPr>
              <p:spPr>
                <a:xfrm>
                  <a:off x="15061564" y="89184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95" name="Freeform: Shape 6894">
                  <a:extLst>
                    <a:ext uri="{FF2B5EF4-FFF2-40B4-BE49-F238E27FC236}">
                      <a16:creationId xmlns:a16="http://schemas.microsoft.com/office/drawing/2014/main" id="{A1F555FC-5BEA-45E5-924C-454561541C08}"/>
                    </a:ext>
                  </a:extLst>
                </p:cNvPr>
                <p:cNvSpPr/>
                <p:nvPr/>
              </p:nvSpPr>
              <p:spPr>
                <a:xfrm>
                  <a:off x="15391319" y="89184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96" name="Freeform: Shape 6895">
                  <a:extLst>
                    <a:ext uri="{FF2B5EF4-FFF2-40B4-BE49-F238E27FC236}">
                      <a16:creationId xmlns:a16="http://schemas.microsoft.com/office/drawing/2014/main" id="{83B02C2A-8234-46C8-9CC7-136F63EE5733}"/>
                    </a:ext>
                  </a:extLst>
                </p:cNvPr>
                <p:cNvSpPr/>
                <p:nvPr/>
              </p:nvSpPr>
              <p:spPr>
                <a:xfrm>
                  <a:off x="15720980" y="89184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7" name="Freeform: Shape 6896">
                  <a:extLst>
                    <a:ext uri="{FF2B5EF4-FFF2-40B4-BE49-F238E27FC236}">
                      <a16:creationId xmlns:a16="http://schemas.microsoft.com/office/drawing/2014/main" id="{A484FBFD-6D5C-4E12-BBBB-BC8212A74C4D}"/>
                    </a:ext>
                  </a:extLst>
                </p:cNvPr>
                <p:cNvSpPr/>
                <p:nvPr/>
              </p:nvSpPr>
              <p:spPr>
                <a:xfrm>
                  <a:off x="16050735" y="89184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8" name="Freeform: Shape 6897">
                  <a:extLst>
                    <a:ext uri="{FF2B5EF4-FFF2-40B4-BE49-F238E27FC236}">
                      <a16:creationId xmlns:a16="http://schemas.microsoft.com/office/drawing/2014/main" id="{AC4C938F-0A94-419B-BC2B-926399C94136}"/>
                    </a:ext>
                  </a:extLst>
                </p:cNvPr>
                <p:cNvSpPr/>
                <p:nvPr/>
              </p:nvSpPr>
              <p:spPr>
                <a:xfrm>
                  <a:off x="16380490" y="89184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9" name="Freeform: Shape 6898">
                  <a:extLst>
                    <a:ext uri="{FF2B5EF4-FFF2-40B4-BE49-F238E27FC236}">
                      <a16:creationId xmlns:a16="http://schemas.microsoft.com/office/drawing/2014/main" id="{1CD9DCE7-3A70-449D-95C0-8CD293746AC1}"/>
                    </a:ext>
                  </a:extLst>
                </p:cNvPr>
                <p:cNvSpPr/>
                <p:nvPr/>
              </p:nvSpPr>
              <p:spPr>
                <a:xfrm>
                  <a:off x="16710246" y="89184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0" name="Freeform: Shape 6899">
                  <a:extLst>
                    <a:ext uri="{FF2B5EF4-FFF2-40B4-BE49-F238E27FC236}">
                      <a16:creationId xmlns:a16="http://schemas.microsoft.com/office/drawing/2014/main" id="{DC0CE796-A95A-4739-AC6D-D4C77C53A963}"/>
                    </a:ext>
                  </a:extLst>
                </p:cNvPr>
                <p:cNvSpPr/>
                <p:nvPr/>
              </p:nvSpPr>
              <p:spPr>
                <a:xfrm>
                  <a:off x="17040002" y="8918447"/>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1" name="Freeform: Shape 6900">
                  <a:extLst>
                    <a:ext uri="{FF2B5EF4-FFF2-40B4-BE49-F238E27FC236}">
                      <a16:creationId xmlns:a16="http://schemas.microsoft.com/office/drawing/2014/main" id="{5815EF20-C363-4A6A-839B-723DD470DCE5}"/>
                    </a:ext>
                  </a:extLst>
                </p:cNvPr>
                <p:cNvSpPr/>
                <p:nvPr/>
              </p:nvSpPr>
              <p:spPr>
                <a:xfrm>
                  <a:off x="14402053" y="862564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2" name="Freeform: Shape 6901">
                  <a:extLst>
                    <a:ext uri="{FF2B5EF4-FFF2-40B4-BE49-F238E27FC236}">
                      <a16:creationId xmlns:a16="http://schemas.microsoft.com/office/drawing/2014/main" id="{DA21934F-B6CD-4184-A595-30F750DEC747}"/>
                    </a:ext>
                  </a:extLst>
                </p:cNvPr>
                <p:cNvSpPr/>
                <p:nvPr/>
              </p:nvSpPr>
              <p:spPr>
                <a:xfrm>
                  <a:off x="14731808" y="862564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03" name="Freeform: Shape 6902">
                  <a:extLst>
                    <a:ext uri="{FF2B5EF4-FFF2-40B4-BE49-F238E27FC236}">
                      <a16:creationId xmlns:a16="http://schemas.microsoft.com/office/drawing/2014/main" id="{CD571C7B-0AE6-4DD1-823C-36AC198BEF22}"/>
                    </a:ext>
                  </a:extLst>
                </p:cNvPr>
                <p:cNvSpPr/>
                <p:nvPr/>
              </p:nvSpPr>
              <p:spPr>
                <a:xfrm>
                  <a:off x="15061564" y="862564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04" name="Freeform: Shape 6903">
                  <a:extLst>
                    <a:ext uri="{FF2B5EF4-FFF2-40B4-BE49-F238E27FC236}">
                      <a16:creationId xmlns:a16="http://schemas.microsoft.com/office/drawing/2014/main" id="{7FC29721-498D-4B15-9054-8AD8C5FE5ABA}"/>
                    </a:ext>
                  </a:extLst>
                </p:cNvPr>
                <p:cNvSpPr/>
                <p:nvPr/>
              </p:nvSpPr>
              <p:spPr>
                <a:xfrm>
                  <a:off x="15391319" y="862564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05" name="Freeform: Shape 6904">
                  <a:extLst>
                    <a:ext uri="{FF2B5EF4-FFF2-40B4-BE49-F238E27FC236}">
                      <a16:creationId xmlns:a16="http://schemas.microsoft.com/office/drawing/2014/main" id="{1186858E-2F7A-4A64-8973-0F3BB565B616}"/>
                    </a:ext>
                  </a:extLst>
                </p:cNvPr>
                <p:cNvSpPr/>
                <p:nvPr/>
              </p:nvSpPr>
              <p:spPr>
                <a:xfrm>
                  <a:off x="15720980" y="862564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6" name="Freeform: Shape 6905">
                  <a:extLst>
                    <a:ext uri="{FF2B5EF4-FFF2-40B4-BE49-F238E27FC236}">
                      <a16:creationId xmlns:a16="http://schemas.microsoft.com/office/drawing/2014/main" id="{7875E0AA-210B-4114-B6C8-08339FAF8B45}"/>
                    </a:ext>
                  </a:extLst>
                </p:cNvPr>
                <p:cNvSpPr/>
                <p:nvPr/>
              </p:nvSpPr>
              <p:spPr>
                <a:xfrm>
                  <a:off x="16050735" y="862564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7" name="Freeform: Shape 6906">
                  <a:extLst>
                    <a:ext uri="{FF2B5EF4-FFF2-40B4-BE49-F238E27FC236}">
                      <a16:creationId xmlns:a16="http://schemas.microsoft.com/office/drawing/2014/main" id="{9AC328BC-10C4-42DB-8C02-1013BE4BCE07}"/>
                    </a:ext>
                  </a:extLst>
                </p:cNvPr>
                <p:cNvSpPr/>
                <p:nvPr/>
              </p:nvSpPr>
              <p:spPr>
                <a:xfrm>
                  <a:off x="16380490" y="862564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8" name="Freeform: Shape 6907">
                  <a:extLst>
                    <a:ext uri="{FF2B5EF4-FFF2-40B4-BE49-F238E27FC236}">
                      <a16:creationId xmlns:a16="http://schemas.microsoft.com/office/drawing/2014/main" id="{C1191E18-112A-45AC-A0DE-8426A75A332A}"/>
                    </a:ext>
                  </a:extLst>
                </p:cNvPr>
                <p:cNvSpPr/>
                <p:nvPr/>
              </p:nvSpPr>
              <p:spPr>
                <a:xfrm>
                  <a:off x="16710246" y="862564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9" name="Freeform: Shape 6908">
                  <a:extLst>
                    <a:ext uri="{FF2B5EF4-FFF2-40B4-BE49-F238E27FC236}">
                      <a16:creationId xmlns:a16="http://schemas.microsoft.com/office/drawing/2014/main" id="{CB643471-D2F5-43E4-A7C6-9826AEEC6B18}"/>
                    </a:ext>
                  </a:extLst>
                </p:cNvPr>
                <p:cNvSpPr/>
                <p:nvPr/>
              </p:nvSpPr>
              <p:spPr>
                <a:xfrm>
                  <a:off x="17040002" y="8625649"/>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0" name="Freeform: Shape 6909">
                  <a:extLst>
                    <a:ext uri="{FF2B5EF4-FFF2-40B4-BE49-F238E27FC236}">
                      <a16:creationId xmlns:a16="http://schemas.microsoft.com/office/drawing/2014/main" id="{A2A92B25-0C79-4195-A5F2-1D6D018653E8}"/>
                    </a:ext>
                  </a:extLst>
                </p:cNvPr>
                <p:cNvSpPr/>
                <p:nvPr/>
              </p:nvSpPr>
              <p:spPr>
                <a:xfrm>
                  <a:off x="14072297" y="83327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1" name="Freeform: Shape 6910">
                  <a:extLst>
                    <a:ext uri="{FF2B5EF4-FFF2-40B4-BE49-F238E27FC236}">
                      <a16:creationId xmlns:a16="http://schemas.microsoft.com/office/drawing/2014/main" id="{7A606F5C-9D9A-40CA-92FE-C1C8E85FE22F}"/>
                    </a:ext>
                  </a:extLst>
                </p:cNvPr>
                <p:cNvSpPr/>
                <p:nvPr/>
              </p:nvSpPr>
              <p:spPr>
                <a:xfrm>
                  <a:off x="14402053" y="83327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2" name="Freeform: Shape 6911">
                  <a:extLst>
                    <a:ext uri="{FF2B5EF4-FFF2-40B4-BE49-F238E27FC236}">
                      <a16:creationId xmlns:a16="http://schemas.microsoft.com/office/drawing/2014/main" id="{3D521968-D8ED-4978-97BE-86D9C119976A}"/>
                    </a:ext>
                  </a:extLst>
                </p:cNvPr>
                <p:cNvSpPr/>
                <p:nvPr/>
              </p:nvSpPr>
              <p:spPr>
                <a:xfrm>
                  <a:off x="14731808" y="83327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13" name="Freeform: Shape 6912">
                  <a:extLst>
                    <a:ext uri="{FF2B5EF4-FFF2-40B4-BE49-F238E27FC236}">
                      <a16:creationId xmlns:a16="http://schemas.microsoft.com/office/drawing/2014/main" id="{E1F3978B-6AFE-457B-A66E-8985C4F68AAC}"/>
                    </a:ext>
                  </a:extLst>
                </p:cNvPr>
                <p:cNvSpPr/>
                <p:nvPr/>
              </p:nvSpPr>
              <p:spPr>
                <a:xfrm>
                  <a:off x="15061564" y="83327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14" name="Freeform: Shape 6913">
                  <a:extLst>
                    <a:ext uri="{FF2B5EF4-FFF2-40B4-BE49-F238E27FC236}">
                      <a16:creationId xmlns:a16="http://schemas.microsoft.com/office/drawing/2014/main" id="{9CE7FCC0-92ED-418E-A89C-7EF0148DDB83}"/>
                    </a:ext>
                  </a:extLst>
                </p:cNvPr>
                <p:cNvSpPr/>
                <p:nvPr/>
              </p:nvSpPr>
              <p:spPr>
                <a:xfrm>
                  <a:off x="15391319" y="83327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15" name="Freeform: Shape 6914">
                  <a:extLst>
                    <a:ext uri="{FF2B5EF4-FFF2-40B4-BE49-F238E27FC236}">
                      <a16:creationId xmlns:a16="http://schemas.microsoft.com/office/drawing/2014/main" id="{C63E950C-89B5-4F0E-AB19-ACDBA9B3E3B9}"/>
                    </a:ext>
                  </a:extLst>
                </p:cNvPr>
                <p:cNvSpPr/>
                <p:nvPr/>
              </p:nvSpPr>
              <p:spPr>
                <a:xfrm>
                  <a:off x="15720980" y="83327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6" name="Freeform: Shape 6915">
                  <a:extLst>
                    <a:ext uri="{FF2B5EF4-FFF2-40B4-BE49-F238E27FC236}">
                      <a16:creationId xmlns:a16="http://schemas.microsoft.com/office/drawing/2014/main" id="{CB39630D-0244-49A3-A66D-C2CA259C8209}"/>
                    </a:ext>
                  </a:extLst>
                </p:cNvPr>
                <p:cNvSpPr/>
                <p:nvPr/>
              </p:nvSpPr>
              <p:spPr>
                <a:xfrm>
                  <a:off x="16050735" y="83327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7" name="Freeform: Shape 6916">
                  <a:extLst>
                    <a:ext uri="{FF2B5EF4-FFF2-40B4-BE49-F238E27FC236}">
                      <a16:creationId xmlns:a16="http://schemas.microsoft.com/office/drawing/2014/main" id="{D611A368-CB21-4D6A-BCC2-FEF3142DCBC3}"/>
                    </a:ext>
                  </a:extLst>
                </p:cNvPr>
                <p:cNvSpPr/>
                <p:nvPr/>
              </p:nvSpPr>
              <p:spPr>
                <a:xfrm>
                  <a:off x="16380490" y="83327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8" name="Freeform: Shape 6917">
                  <a:extLst>
                    <a:ext uri="{FF2B5EF4-FFF2-40B4-BE49-F238E27FC236}">
                      <a16:creationId xmlns:a16="http://schemas.microsoft.com/office/drawing/2014/main" id="{59516568-110C-4BE9-B971-A0BE54CA67FE}"/>
                    </a:ext>
                  </a:extLst>
                </p:cNvPr>
                <p:cNvSpPr/>
                <p:nvPr/>
              </p:nvSpPr>
              <p:spPr>
                <a:xfrm>
                  <a:off x="16710246" y="83327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9" name="Freeform: Shape 6918">
                  <a:extLst>
                    <a:ext uri="{FF2B5EF4-FFF2-40B4-BE49-F238E27FC236}">
                      <a16:creationId xmlns:a16="http://schemas.microsoft.com/office/drawing/2014/main" id="{421FA23F-BD87-401D-9D68-7EA77120CBD3}"/>
                    </a:ext>
                  </a:extLst>
                </p:cNvPr>
                <p:cNvSpPr/>
                <p:nvPr/>
              </p:nvSpPr>
              <p:spPr>
                <a:xfrm>
                  <a:off x="17040002" y="8332755"/>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20" name="Freeform: Shape 6919">
                  <a:extLst>
                    <a:ext uri="{FF2B5EF4-FFF2-40B4-BE49-F238E27FC236}">
                      <a16:creationId xmlns:a16="http://schemas.microsoft.com/office/drawing/2014/main" id="{D057ED03-F7B2-4678-8E15-D2CCEFC47F87}"/>
                    </a:ext>
                  </a:extLst>
                </p:cNvPr>
                <p:cNvSpPr/>
                <p:nvPr/>
              </p:nvSpPr>
              <p:spPr>
                <a:xfrm>
                  <a:off x="13742542" y="8039861"/>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1" name="Freeform: Shape 6920">
                  <a:extLst>
                    <a:ext uri="{FF2B5EF4-FFF2-40B4-BE49-F238E27FC236}">
                      <a16:creationId xmlns:a16="http://schemas.microsoft.com/office/drawing/2014/main" id="{4B56B45B-6182-42E4-8255-B4B98B693241}"/>
                    </a:ext>
                  </a:extLst>
                </p:cNvPr>
                <p:cNvSpPr/>
                <p:nvPr/>
              </p:nvSpPr>
              <p:spPr>
                <a:xfrm>
                  <a:off x="14072297" y="8039861"/>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2" name="Freeform: Shape 6921">
                  <a:extLst>
                    <a:ext uri="{FF2B5EF4-FFF2-40B4-BE49-F238E27FC236}">
                      <a16:creationId xmlns:a16="http://schemas.microsoft.com/office/drawing/2014/main" id="{FC734881-0AEE-46AF-836E-3FADFEBCC246}"/>
                    </a:ext>
                  </a:extLst>
                </p:cNvPr>
                <p:cNvSpPr/>
                <p:nvPr/>
              </p:nvSpPr>
              <p:spPr>
                <a:xfrm>
                  <a:off x="14402053" y="8039861"/>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3" name="Freeform: Shape 6922">
                  <a:extLst>
                    <a:ext uri="{FF2B5EF4-FFF2-40B4-BE49-F238E27FC236}">
                      <a16:creationId xmlns:a16="http://schemas.microsoft.com/office/drawing/2014/main" id="{D59930DA-6B9E-4B5F-8D60-C99BF5705FB3}"/>
                    </a:ext>
                  </a:extLst>
                </p:cNvPr>
                <p:cNvSpPr/>
                <p:nvPr/>
              </p:nvSpPr>
              <p:spPr>
                <a:xfrm>
                  <a:off x="14731808" y="8039861"/>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924" name="Freeform: Shape 6923">
                  <a:extLst>
                    <a:ext uri="{FF2B5EF4-FFF2-40B4-BE49-F238E27FC236}">
                      <a16:creationId xmlns:a16="http://schemas.microsoft.com/office/drawing/2014/main" id="{40DDD577-12FB-4133-A583-76020F8E2979}"/>
                    </a:ext>
                  </a:extLst>
                </p:cNvPr>
                <p:cNvSpPr/>
                <p:nvPr/>
              </p:nvSpPr>
              <p:spPr>
                <a:xfrm>
                  <a:off x="15061564" y="8039861"/>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925" name="Freeform: Shape 6924">
                  <a:extLst>
                    <a:ext uri="{FF2B5EF4-FFF2-40B4-BE49-F238E27FC236}">
                      <a16:creationId xmlns:a16="http://schemas.microsoft.com/office/drawing/2014/main" id="{BF40C22D-1B36-4D10-85E0-E4B3EB6967B8}"/>
                    </a:ext>
                  </a:extLst>
                </p:cNvPr>
                <p:cNvSpPr/>
                <p:nvPr/>
              </p:nvSpPr>
              <p:spPr>
                <a:xfrm>
                  <a:off x="15391319" y="8039861"/>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926" name="Freeform: Shape 6925">
                  <a:extLst>
                    <a:ext uri="{FF2B5EF4-FFF2-40B4-BE49-F238E27FC236}">
                      <a16:creationId xmlns:a16="http://schemas.microsoft.com/office/drawing/2014/main" id="{551CDA15-F865-4EC0-9B7C-ED9EC992BE22}"/>
                    </a:ext>
                  </a:extLst>
                </p:cNvPr>
                <p:cNvSpPr/>
                <p:nvPr/>
              </p:nvSpPr>
              <p:spPr>
                <a:xfrm>
                  <a:off x="15720980" y="8039861"/>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7" name="Freeform: Shape 6926">
                  <a:extLst>
                    <a:ext uri="{FF2B5EF4-FFF2-40B4-BE49-F238E27FC236}">
                      <a16:creationId xmlns:a16="http://schemas.microsoft.com/office/drawing/2014/main" id="{408D9D6B-2912-43E2-B758-3722B6F20848}"/>
                    </a:ext>
                  </a:extLst>
                </p:cNvPr>
                <p:cNvSpPr/>
                <p:nvPr/>
              </p:nvSpPr>
              <p:spPr>
                <a:xfrm>
                  <a:off x="16050735" y="8039861"/>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8" name="Freeform: Shape 6927">
                  <a:extLst>
                    <a:ext uri="{FF2B5EF4-FFF2-40B4-BE49-F238E27FC236}">
                      <a16:creationId xmlns:a16="http://schemas.microsoft.com/office/drawing/2014/main" id="{09A65372-41B0-432F-98BC-AA18FAFE61FF}"/>
                    </a:ext>
                  </a:extLst>
                </p:cNvPr>
                <p:cNvSpPr/>
                <p:nvPr/>
              </p:nvSpPr>
              <p:spPr>
                <a:xfrm>
                  <a:off x="16380490" y="803986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9" name="Freeform: Shape 6928">
                  <a:extLst>
                    <a:ext uri="{FF2B5EF4-FFF2-40B4-BE49-F238E27FC236}">
                      <a16:creationId xmlns:a16="http://schemas.microsoft.com/office/drawing/2014/main" id="{70D5942F-DA7D-42D3-A307-D71F61FCBE0F}"/>
                    </a:ext>
                  </a:extLst>
                </p:cNvPr>
                <p:cNvSpPr/>
                <p:nvPr/>
              </p:nvSpPr>
              <p:spPr>
                <a:xfrm>
                  <a:off x="16710246" y="803986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30" name="Freeform: Shape 6929">
                  <a:extLst>
                    <a:ext uri="{FF2B5EF4-FFF2-40B4-BE49-F238E27FC236}">
                      <a16:creationId xmlns:a16="http://schemas.microsoft.com/office/drawing/2014/main" id="{18F7A530-2143-4288-B217-1C829219E69A}"/>
                    </a:ext>
                  </a:extLst>
                </p:cNvPr>
                <p:cNvSpPr/>
                <p:nvPr/>
              </p:nvSpPr>
              <p:spPr>
                <a:xfrm>
                  <a:off x="17040002" y="8039861"/>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31" name="Freeform: Shape 6930">
                  <a:extLst>
                    <a:ext uri="{FF2B5EF4-FFF2-40B4-BE49-F238E27FC236}">
                      <a16:creationId xmlns:a16="http://schemas.microsoft.com/office/drawing/2014/main" id="{EE93AB1A-BD83-4E54-97A7-9BA7BA8C59A6}"/>
                    </a:ext>
                  </a:extLst>
                </p:cNvPr>
                <p:cNvSpPr/>
                <p:nvPr/>
              </p:nvSpPr>
              <p:spPr>
                <a:xfrm>
                  <a:off x="13412787" y="774706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2" name="Freeform: Shape 6931">
                  <a:extLst>
                    <a:ext uri="{FF2B5EF4-FFF2-40B4-BE49-F238E27FC236}">
                      <a16:creationId xmlns:a16="http://schemas.microsoft.com/office/drawing/2014/main" id="{2DF7F8C0-D311-4B65-95A4-1A0E67085F0F}"/>
                    </a:ext>
                  </a:extLst>
                </p:cNvPr>
                <p:cNvSpPr/>
                <p:nvPr/>
              </p:nvSpPr>
              <p:spPr>
                <a:xfrm>
                  <a:off x="13742542" y="774706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3" name="Freeform: Shape 6932">
                  <a:extLst>
                    <a:ext uri="{FF2B5EF4-FFF2-40B4-BE49-F238E27FC236}">
                      <a16:creationId xmlns:a16="http://schemas.microsoft.com/office/drawing/2014/main" id="{8D5D3F41-7266-4F59-8FFE-330C908EE540}"/>
                    </a:ext>
                  </a:extLst>
                </p:cNvPr>
                <p:cNvSpPr/>
                <p:nvPr/>
              </p:nvSpPr>
              <p:spPr>
                <a:xfrm>
                  <a:off x="14072297" y="774706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4" name="Freeform: Shape 6933">
                  <a:extLst>
                    <a:ext uri="{FF2B5EF4-FFF2-40B4-BE49-F238E27FC236}">
                      <a16:creationId xmlns:a16="http://schemas.microsoft.com/office/drawing/2014/main" id="{074E61E6-E83E-493A-8991-6D544A4AD01D}"/>
                    </a:ext>
                  </a:extLst>
                </p:cNvPr>
                <p:cNvSpPr/>
                <p:nvPr/>
              </p:nvSpPr>
              <p:spPr>
                <a:xfrm>
                  <a:off x="14402053" y="774706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5" name="Freeform: Shape 6934">
                  <a:extLst>
                    <a:ext uri="{FF2B5EF4-FFF2-40B4-BE49-F238E27FC236}">
                      <a16:creationId xmlns:a16="http://schemas.microsoft.com/office/drawing/2014/main" id="{14918F8C-590D-4FB1-9D3F-C2662166E5D1}"/>
                    </a:ext>
                  </a:extLst>
                </p:cNvPr>
                <p:cNvSpPr/>
                <p:nvPr/>
              </p:nvSpPr>
              <p:spPr>
                <a:xfrm>
                  <a:off x="14731808" y="774706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36" name="Freeform: Shape 6935">
                  <a:extLst>
                    <a:ext uri="{FF2B5EF4-FFF2-40B4-BE49-F238E27FC236}">
                      <a16:creationId xmlns:a16="http://schemas.microsoft.com/office/drawing/2014/main" id="{6D6C3520-A17D-41BF-8A45-7019B4B83127}"/>
                    </a:ext>
                  </a:extLst>
                </p:cNvPr>
                <p:cNvSpPr/>
                <p:nvPr/>
              </p:nvSpPr>
              <p:spPr>
                <a:xfrm>
                  <a:off x="15061564" y="774706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37" name="Freeform: Shape 6936">
                  <a:extLst>
                    <a:ext uri="{FF2B5EF4-FFF2-40B4-BE49-F238E27FC236}">
                      <a16:creationId xmlns:a16="http://schemas.microsoft.com/office/drawing/2014/main" id="{AAC12A2A-1914-47FC-9D92-CD11D04BB98D}"/>
                    </a:ext>
                  </a:extLst>
                </p:cNvPr>
                <p:cNvSpPr/>
                <p:nvPr/>
              </p:nvSpPr>
              <p:spPr>
                <a:xfrm>
                  <a:off x="15391319" y="774706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38" name="Freeform: Shape 6937">
                  <a:extLst>
                    <a:ext uri="{FF2B5EF4-FFF2-40B4-BE49-F238E27FC236}">
                      <a16:creationId xmlns:a16="http://schemas.microsoft.com/office/drawing/2014/main" id="{0DAC109A-D1EE-4140-89A2-C3471C34C55C}"/>
                    </a:ext>
                  </a:extLst>
                </p:cNvPr>
                <p:cNvSpPr/>
                <p:nvPr/>
              </p:nvSpPr>
              <p:spPr>
                <a:xfrm>
                  <a:off x="15720980" y="774706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9" name="Freeform: Shape 6938">
                  <a:extLst>
                    <a:ext uri="{FF2B5EF4-FFF2-40B4-BE49-F238E27FC236}">
                      <a16:creationId xmlns:a16="http://schemas.microsoft.com/office/drawing/2014/main" id="{1622B741-E2B9-4BF0-A99F-D11DFB84DDF2}"/>
                    </a:ext>
                  </a:extLst>
                </p:cNvPr>
                <p:cNvSpPr/>
                <p:nvPr/>
              </p:nvSpPr>
              <p:spPr>
                <a:xfrm>
                  <a:off x="16050735" y="774706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0" name="Freeform: Shape 6939">
                  <a:extLst>
                    <a:ext uri="{FF2B5EF4-FFF2-40B4-BE49-F238E27FC236}">
                      <a16:creationId xmlns:a16="http://schemas.microsoft.com/office/drawing/2014/main" id="{66B8546C-FD25-4A48-B7F5-9F3C962DFD3C}"/>
                    </a:ext>
                  </a:extLst>
                </p:cNvPr>
                <p:cNvSpPr/>
                <p:nvPr/>
              </p:nvSpPr>
              <p:spPr>
                <a:xfrm>
                  <a:off x="16380490" y="774706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1" name="Freeform: Shape 6940">
                  <a:extLst>
                    <a:ext uri="{FF2B5EF4-FFF2-40B4-BE49-F238E27FC236}">
                      <a16:creationId xmlns:a16="http://schemas.microsoft.com/office/drawing/2014/main" id="{50F7C912-48DC-462A-A745-DA3E1A5F38F2}"/>
                    </a:ext>
                  </a:extLst>
                </p:cNvPr>
                <p:cNvSpPr/>
                <p:nvPr/>
              </p:nvSpPr>
              <p:spPr>
                <a:xfrm>
                  <a:off x="16710246" y="774706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2" name="Freeform: Shape 6941">
                  <a:extLst>
                    <a:ext uri="{FF2B5EF4-FFF2-40B4-BE49-F238E27FC236}">
                      <a16:creationId xmlns:a16="http://schemas.microsoft.com/office/drawing/2014/main" id="{91EE093D-9832-48A5-8BCE-71231BB661E9}"/>
                    </a:ext>
                  </a:extLst>
                </p:cNvPr>
                <p:cNvSpPr/>
                <p:nvPr/>
              </p:nvSpPr>
              <p:spPr>
                <a:xfrm>
                  <a:off x="17040002" y="774706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3" name="Freeform: Shape 6942">
                  <a:extLst>
                    <a:ext uri="{FF2B5EF4-FFF2-40B4-BE49-F238E27FC236}">
                      <a16:creationId xmlns:a16="http://schemas.microsoft.com/office/drawing/2014/main" id="{83D78A64-3BFF-42E8-8D58-46C3C161DF69}"/>
                    </a:ext>
                  </a:extLst>
                </p:cNvPr>
                <p:cNvSpPr/>
                <p:nvPr/>
              </p:nvSpPr>
              <p:spPr>
                <a:xfrm>
                  <a:off x="13412787"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4" name="Freeform: Shape 6943">
                  <a:extLst>
                    <a:ext uri="{FF2B5EF4-FFF2-40B4-BE49-F238E27FC236}">
                      <a16:creationId xmlns:a16="http://schemas.microsoft.com/office/drawing/2014/main" id="{1457FC46-7B4A-4C99-A31B-9E99AADEBBF7}"/>
                    </a:ext>
                  </a:extLst>
                </p:cNvPr>
                <p:cNvSpPr/>
                <p:nvPr/>
              </p:nvSpPr>
              <p:spPr>
                <a:xfrm>
                  <a:off x="13742542"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5" name="Freeform: Shape 6944">
                  <a:extLst>
                    <a:ext uri="{FF2B5EF4-FFF2-40B4-BE49-F238E27FC236}">
                      <a16:creationId xmlns:a16="http://schemas.microsoft.com/office/drawing/2014/main" id="{F03594E3-CD06-4353-9DAC-F0722EC8EAD3}"/>
                    </a:ext>
                  </a:extLst>
                </p:cNvPr>
                <p:cNvSpPr/>
                <p:nvPr/>
              </p:nvSpPr>
              <p:spPr>
                <a:xfrm>
                  <a:off x="14072297"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6" name="Freeform: Shape 6945">
                  <a:extLst>
                    <a:ext uri="{FF2B5EF4-FFF2-40B4-BE49-F238E27FC236}">
                      <a16:creationId xmlns:a16="http://schemas.microsoft.com/office/drawing/2014/main" id="{BAB821E3-4342-41E5-A9C8-152560FFAA9A}"/>
                    </a:ext>
                  </a:extLst>
                </p:cNvPr>
                <p:cNvSpPr/>
                <p:nvPr/>
              </p:nvSpPr>
              <p:spPr>
                <a:xfrm>
                  <a:off x="14402053" y="745416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7" name="Freeform: Shape 6946">
                  <a:extLst>
                    <a:ext uri="{FF2B5EF4-FFF2-40B4-BE49-F238E27FC236}">
                      <a16:creationId xmlns:a16="http://schemas.microsoft.com/office/drawing/2014/main" id="{E58BF50F-57A8-4B6A-A666-95D5B25CDABA}"/>
                    </a:ext>
                  </a:extLst>
                </p:cNvPr>
                <p:cNvSpPr/>
                <p:nvPr/>
              </p:nvSpPr>
              <p:spPr>
                <a:xfrm>
                  <a:off x="14731808" y="745416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48" name="Freeform: Shape 6947">
                  <a:extLst>
                    <a:ext uri="{FF2B5EF4-FFF2-40B4-BE49-F238E27FC236}">
                      <a16:creationId xmlns:a16="http://schemas.microsoft.com/office/drawing/2014/main" id="{D77BDF1D-FCC5-4250-827A-1F6625A5D0EC}"/>
                    </a:ext>
                  </a:extLst>
                </p:cNvPr>
                <p:cNvSpPr/>
                <p:nvPr/>
              </p:nvSpPr>
              <p:spPr>
                <a:xfrm>
                  <a:off x="15061564" y="745416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49" name="Freeform: Shape 6948">
                  <a:extLst>
                    <a:ext uri="{FF2B5EF4-FFF2-40B4-BE49-F238E27FC236}">
                      <a16:creationId xmlns:a16="http://schemas.microsoft.com/office/drawing/2014/main" id="{C9ECF11D-E888-47DE-9D1B-DD00D2D6BEB1}"/>
                    </a:ext>
                  </a:extLst>
                </p:cNvPr>
                <p:cNvSpPr/>
                <p:nvPr/>
              </p:nvSpPr>
              <p:spPr>
                <a:xfrm>
                  <a:off x="15391319" y="745416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50" name="Freeform: Shape 6949">
                  <a:extLst>
                    <a:ext uri="{FF2B5EF4-FFF2-40B4-BE49-F238E27FC236}">
                      <a16:creationId xmlns:a16="http://schemas.microsoft.com/office/drawing/2014/main" id="{F02AC79D-0F52-4471-A26E-B3D9E3D576F0}"/>
                    </a:ext>
                  </a:extLst>
                </p:cNvPr>
                <p:cNvSpPr/>
                <p:nvPr/>
              </p:nvSpPr>
              <p:spPr>
                <a:xfrm>
                  <a:off x="15720980" y="745416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1" name="Freeform: Shape 6950">
                  <a:extLst>
                    <a:ext uri="{FF2B5EF4-FFF2-40B4-BE49-F238E27FC236}">
                      <a16:creationId xmlns:a16="http://schemas.microsoft.com/office/drawing/2014/main" id="{DE804104-0E00-4D0A-9114-8F00ABA21EDF}"/>
                    </a:ext>
                  </a:extLst>
                </p:cNvPr>
                <p:cNvSpPr/>
                <p:nvPr/>
              </p:nvSpPr>
              <p:spPr>
                <a:xfrm>
                  <a:off x="16050735" y="745416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2" name="Freeform: Shape 6951">
                  <a:extLst>
                    <a:ext uri="{FF2B5EF4-FFF2-40B4-BE49-F238E27FC236}">
                      <a16:creationId xmlns:a16="http://schemas.microsoft.com/office/drawing/2014/main" id="{6F910248-2D1C-4368-952A-5227749E0723}"/>
                    </a:ext>
                  </a:extLst>
                </p:cNvPr>
                <p:cNvSpPr/>
                <p:nvPr/>
              </p:nvSpPr>
              <p:spPr>
                <a:xfrm>
                  <a:off x="16380490" y="745416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3" name="Freeform: Shape 6952">
                  <a:extLst>
                    <a:ext uri="{FF2B5EF4-FFF2-40B4-BE49-F238E27FC236}">
                      <a16:creationId xmlns:a16="http://schemas.microsoft.com/office/drawing/2014/main" id="{460B5C8C-1A1F-4768-B5E0-A69CA51B842B}"/>
                    </a:ext>
                  </a:extLst>
                </p:cNvPr>
                <p:cNvSpPr/>
                <p:nvPr/>
              </p:nvSpPr>
              <p:spPr>
                <a:xfrm>
                  <a:off x="16710246" y="745416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4" name="Freeform: Shape 6953">
                  <a:extLst>
                    <a:ext uri="{FF2B5EF4-FFF2-40B4-BE49-F238E27FC236}">
                      <a16:creationId xmlns:a16="http://schemas.microsoft.com/office/drawing/2014/main" id="{6EE8CBD3-22CE-4CD3-AE87-B7D6BB8C6372}"/>
                    </a:ext>
                  </a:extLst>
                </p:cNvPr>
                <p:cNvSpPr/>
                <p:nvPr/>
              </p:nvSpPr>
              <p:spPr>
                <a:xfrm>
                  <a:off x="17040002" y="7454169"/>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5" name="Freeform: Shape 6954">
                  <a:extLst>
                    <a:ext uri="{FF2B5EF4-FFF2-40B4-BE49-F238E27FC236}">
                      <a16:creationId xmlns:a16="http://schemas.microsoft.com/office/drawing/2014/main" id="{25445758-C67D-411A-B2C7-CB0587BB251C}"/>
                    </a:ext>
                  </a:extLst>
                </p:cNvPr>
                <p:cNvSpPr/>
                <p:nvPr/>
              </p:nvSpPr>
              <p:spPr>
                <a:xfrm>
                  <a:off x="13412787"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6" name="Freeform: Shape 6955">
                  <a:extLst>
                    <a:ext uri="{FF2B5EF4-FFF2-40B4-BE49-F238E27FC236}">
                      <a16:creationId xmlns:a16="http://schemas.microsoft.com/office/drawing/2014/main" id="{7D138A35-3102-4C37-9E69-6591AD727300}"/>
                    </a:ext>
                  </a:extLst>
                </p:cNvPr>
                <p:cNvSpPr/>
                <p:nvPr/>
              </p:nvSpPr>
              <p:spPr>
                <a:xfrm>
                  <a:off x="13742542"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7" name="Freeform: Shape 6956">
                  <a:extLst>
                    <a:ext uri="{FF2B5EF4-FFF2-40B4-BE49-F238E27FC236}">
                      <a16:creationId xmlns:a16="http://schemas.microsoft.com/office/drawing/2014/main" id="{3E73BA5C-7849-4F98-B1AB-CEC2E707C6C0}"/>
                    </a:ext>
                  </a:extLst>
                </p:cNvPr>
                <p:cNvSpPr/>
                <p:nvPr/>
              </p:nvSpPr>
              <p:spPr>
                <a:xfrm>
                  <a:off x="14072297"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8" name="Freeform: Shape 6957">
                  <a:extLst>
                    <a:ext uri="{FF2B5EF4-FFF2-40B4-BE49-F238E27FC236}">
                      <a16:creationId xmlns:a16="http://schemas.microsoft.com/office/drawing/2014/main" id="{81DEECDB-5E93-4119-BCAB-3317E10EEFF4}"/>
                    </a:ext>
                  </a:extLst>
                </p:cNvPr>
                <p:cNvSpPr/>
                <p:nvPr/>
              </p:nvSpPr>
              <p:spPr>
                <a:xfrm>
                  <a:off x="14402053" y="7161275"/>
                  <a:ext cx="177832" cy="119157"/>
                </a:xfrm>
                <a:custGeom>
                  <a:avLst/>
                  <a:gdLst>
                    <a:gd name="connsiteX0" fmla="*/ 177832 w 177832"/>
                    <a:gd name="connsiteY0" fmla="*/ 119157 h 119157"/>
                    <a:gd name="connsiteX1" fmla="*/ 0 w 177832"/>
                    <a:gd name="connsiteY1" fmla="*/ 0 h 119157"/>
                    <a:gd name="connsiteX2" fmla="*/ 28575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9" name="Freeform: Shape 6958">
                  <a:extLst>
                    <a:ext uri="{FF2B5EF4-FFF2-40B4-BE49-F238E27FC236}">
                      <a16:creationId xmlns:a16="http://schemas.microsoft.com/office/drawing/2014/main" id="{F59FEFF2-0DB4-4414-810D-435B32F7195B}"/>
                    </a:ext>
                  </a:extLst>
                </p:cNvPr>
                <p:cNvSpPr/>
                <p:nvPr/>
              </p:nvSpPr>
              <p:spPr>
                <a:xfrm>
                  <a:off x="14731808" y="7161275"/>
                  <a:ext cx="177832" cy="119157"/>
                </a:xfrm>
                <a:custGeom>
                  <a:avLst/>
                  <a:gdLst>
                    <a:gd name="connsiteX0" fmla="*/ 177832 w 177832"/>
                    <a:gd name="connsiteY0" fmla="*/ 119157 h 119157"/>
                    <a:gd name="connsiteX1" fmla="*/ 0 w 177832"/>
                    <a:gd name="connsiteY1" fmla="*/ 0 h 119157"/>
                    <a:gd name="connsiteX2" fmla="*/ 28480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480" y="119157"/>
                      </a:lnTo>
                      <a:close/>
                    </a:path>
                  </a:pathLst>
                </a:custGeom>
                <a:solidFill>
                  <a:srgbClr val="6DA5AF"/>
                </a:solidFill>
                <a:ln w="9525" cap="flat">
                  <a:noFill/>
                  <a:prstDash val="solid"/>
                  <a:miter/>
                </a:ln>
              </p:spPr>
              <p:txBody>
                <a:bodyPr rtlCol="0" anchor="ctr"/>
                <a:lstStyle/>
                <a:p>
                  <a:endParaRPr lang="en-US" sz="900"/>
                </a:p>
              </p:txBody>
            </p:sp>
            <p:sp>
              <p:nvSpPr>
                <p:cNvPr id="6960" name="Freeform: Shape 6959">
                  <a:extLst>
                    <a:ext uri="{FF2B5EF4-FFF2-40B4-BE49-F238E27FC236}">
                      <a16:creationId xmlns:a16="http://schemas.microsoft.com/office/drawing/2014/main" id="{56EF2A9A-DA28-4925-8E6F-85CCAFDC6FF6}"/>
                    </a:ext>
                  </a:extLst>
                </p:cNvPr>
                <p:cNvSpPr/>
                <p:nvPr/>
              </p:nvSpPr>
              <p:spPr>
                <a:xfrm>
                  <a:off x="15061564" y="7161275"/>
                  <a:ext cx="177832" cy="119157"/>
                </a:xfrm>
                <a:custGeom>
                  <a:avLst/>
                  <a:gdLst>
                    <a:gd name="connsiteX0" fmla="*/ 177832 w 177832"/>
                    <a:gd name="connsiteY0" fmla="*/ 119157 h 119157"/>
                    <a:gd name="connsiteX1" fmla="*/ 0 w 177832"/>
                    <a:gd name="connsiteY1" fmla="*/ 0 h 119157"/>
                    <a:gd name="connsiteX2" fmla="*/ 28480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480" y="119157"/>
                      </a:lnTo>
                      <a:close/>
                    </a:path>
                  </a:pathLst>
                </a:custGeom>
                <a:solidFill>
                  <a:srgbClr val="6DA5AF"/>
                </a:solidFill>
                <a:ln w="9525" cap="flat">
                  <a:noFill/>
                  <a:prstDash val="solid"/>
                  <a:miter/>
                </a:ln>
              </p:spPr>
              <p:txBody>
                <a:bodyPr rtlCol="0" anchor="ctr"/>
                <a:lstStyle/>
                <a:p>
                  <a:endParaRPr lang="en-US" sz="900"/>
                </a:p>
              </p:txBody>
            </p:sp>
            <p:sp>
              <p:nvSpPr>
                <p:cNvPr id="6961" name="Freeform: Shape 6960">
                  <a:extLst>
                    <a:ext uri="{FF2B5EF4-FFF2-40B4-BE49-F238E27FC236}">
                      <a16:creationId xmlns:a16="http://schemas.microsoft.com/office/drawing/2014/main" id="{4DDFCB6F-C49F-4600-BD7D-23D2BA4B73CC}"/>
                    </a:ext>
                  </a:extLst>
                </p:cNvPr>
                <p:cNvSpPr/>
                <p:nvPr/>
              </p:nvSpPr>
              <p:spPr>
                <a:xfrm>
                  <a:off x="15391319" y="7161275"/>
                  <a:ext cx="177832" cy="119157"/>
                </a:xfrm>
                <a:custGeom>
                  <a:avLst/>
                  <a:gdLst>
                    <a:gd name="connsiteX0" fmla="*/ 177832 w 177832"/>
                    <a:gd name="connsiteY0" fmla="*/ 119157 h 119157"/>
                    <a:gd name="connsiteX1" fmla="*/ 0 w 177832"/>
                    <a:gd name="connsiteY1" fmla="*/ 0 h 119157"/>
                    <a:gd name="connsiteX2" fmla="*/ 28480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480" y="119157"/>
                      </a:lnTo>
                      <a:close/>
                    </a:path>
                  </a:pathLst>
                </a:custGeom>
                <a:solidFill>
                  <a:srgbClr val="6DA5AF"/>
                </a:solidFill>
                <a:ln w="9525" cap="flat">
                  <a:noFill/>
                  <a:prstDash val="solid"/>
                  <a:miter/>
                </a:ln>
              </p:spPr>
              <p:txBody>
                <a:bodyPr rtlCol="0" anchor="ctr"/>
                <a:lstStyle/>
                <a:p>
                  <a:endParaRPr lang="en-US" sz="900"/>
                </a:p>
              </p:txBody>
            </p:sp>
            <p:sp>
              <p:nvSpPr>
                <p:cNvPr id="6962" name="Freeform: Shape 6961">
                  <a:extLst>
                    <a:ext uri="{FF2B5EF4-FFF2-40B4-BE49-F238E27FC236}">
                      <a16:creationId xmlns:a16="http://schemas.microsoft.com/office/drawing/2014/main" id="{427C3CDF-A1F8-4F8D-96F5-D60CA21B0E60}"/>
                    </a:ext>
                  </a:extLst>
                </p:cNvPr>
                <p:cNvSpPr/>
                <p:nvPr/>
              </p:nvSpPr>
              <p:spPr>
                <a:xfrm>
                  <a:off x="15720980" y="7161275"/>
                  <a:ext cx="177926" cy="119157"/>
                </a:xfrm>
                <a:custGeom>
                  <a:avLst/>
                  <a:gdLst>
                    <a:gd name="connsiteX0" fmla="*/ 177927 w 177926"/>
                    <a:gd name="connsiteY0" fmla="*/ 119157 h 119157"/>
                    <a:gd name="connsiteX1" fmla="*/ 0 w 177926"/>
                    <a:gd name="connsiteY1" fmla="*/ 0 h 119157"/>
                    <a:gd name="connsiteX2" fmla="*/ 28575 w 177926"/>
                    <a:gd name="connsiteY2" fmla="*/ 119157 h 119157"/>
                  </a:gdLst>
                  <a:ahLst/>
                  <a:cxnLst>
                    <a:cxn ang="0">
                      <a:pos x="connsiteX0" y="connsiteY0"/>
                    </a:cxn>
                    <a:cxn ang="0">
                      <a:pos x="connsiteX1" y="connsiteY1"/>
                    </a:cxn>
                    <a:cxn ang="0">
                      <a:pos x="connsiteX2" y="connsiteY2"/>
                    </a:cxn>
                  </a:cxnLst>
                  <a:rect l="l" t="t" r="r" b="b"/>
                  <a:pathLst>
                    <a:path w="177926" h="119157">
                      <a:moveTo>
                        <a:pt x="177927"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3" name="Freeform: Shape 6962">
                  <a:extLst>
                    <a:ext uri="{FF2B5EF4-FFF2-40B4-BE49-F238E27FC236}">
                      <a16:creationId xmlns:a16="http://schemas.microsoft.com/office/drawing/2014/main" id="{11EAA7BD-DA44-4DEC-AEF8-C6C8D52669C4}"/>
                    </a:ext>
                  </a:extLst>
                </p:cNvPr>
                <p:cNvSpPr/>
                <p:nvPr/>
              </p:nvSpPr>
              <p:spPr>
                <a:xfrm>
                  <a:off x="16050735" y="7161275"/>
                  <a:ext cx="177926" cy="119157"/>
                </a:xfrm>
                <a:custGeom>
                  <a:avLst/>
                  <a:gdLst>
                    <a:gd name="connsiteX0" fmla="*/ 177927 w 177926"/>
                    <a:gd name="connsiteY0" fmla="*/ 119157 h 119157"/>
                    <a:gd name="connsiteX1" fmla="*/ 0 w 177926"/>
                    <a:gd name="connsiteY1" fmla="*/ 0 h 119157"/>
                    <a:gd name="connsiteX2" fmla="*/ 28575 w 177926"/>
                    <a:gd name="connsiteY2" fmla="*/ 119157 h 119157"/>
                  </a:gdLst>
                  <a:ahLst/>
                  <a:cxnLst>
                    <a:cxn ang="0">
                      <a:pos x="connsiteX0" y="connsiteY0"/>
                    </a:cxn>
                    <a:cxn ang="0">
                      <a:pos x="connsiteX1" y="connsiteY1"/>
                    </a:cxn>
                    <a:cxn ang="0">
                      <a:pos x="connsiteX2" y="connsiteY2"/>
                    </a:cxn>
                  </a:cxnLst>
                  <a:rect l="l" t="t" r="r" b="b"/>
                  <a:pathLst>
                    <a:path w="177926" h="119157">
                      <a:moveTo>
                        <a:pt x="177927"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4" name="Freeform: Shape 6963">
                  <a:extLst>
                    <a:ext uri="{FF2B5EF4-FFF2-40B4-BE49-F238E27FC236}">
                      <a16:creationId xmlns:a16="http://schemas.microsoft.com/office/drawing/2014/main" id="{1B4B72E0-E174-46BE-8E47-FE24FA4709EB}"/>
                    </a:ext>
                  </a:extLst>
                </p:cNvPr>
                <p:cNvSpPr/>
                <p:nvPr/>
              </p:nvSpPr>
              <p:spPr>
                <a:xfrm>
                  <a:off x="16380490" y="7161275"/>
                  <a:ext cx="177927" cy="119157"/>
                </a:xfrm>
                <a:custGeom>
                  <a:avLst/>
                  <a:gdLst>
                    <a:gd name="connsiteX0" fmla="*/ 177928 w 177927"/>
                    <a:gd name="connsiteY0" fmla="*/ 119157 h 119157"/>
                    <a:gd name="connsiteX1" fmla="*/ 0 w 177927"/>
                    <a:gd name="connsiteY1" fmla="*/ 0 h 119157"/>
                    <a:gd name="connsiteX2" fmla="*/ 28575 w 177927"/>
                    <a:gd name="connsiteY2" fmla="*/ 119157 h 119157"/>
                  </a:gdLst>
                  <a:ahLst/>
                  <a:cxnLst>
                    <a:cxn ang="0">
                      <a:pos x="connsiteX0" y="connsiteY0"/>
                    </a:cxn>
                    <a:cxn ang="0">
                      <a:pos x="connsiteX1" y="connsiteY1"/>
                    </a:cxn>
                    <a:cxn ang="0">
                      <a:pos x="connsiteX2" y="connsiteY2"/>
                    </a:cxn>
                  </a:cxnLst>
                  <a:rect l="l" t="t" r="r" b="b"/>
                  <a:pathLst>
                    <a:path w="177927" h="119157">
                      <a:moveTo>
                        <a:pt x="177928"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5" name="Freeform: Shape 6964">
                  <a:extLst>
                    <a:ext uri="{FF2B5EF4-FFF2-40B4-BE49-F238E27FC236}">
                      <a16:creationId xmlns:a16="http://schemas.microsoft.com/office/drawing/2014/main" id="{62D13CD8-D2B9-468B-9E46-5E3DAD6DACD4}"/>
                    </a:ext>
                  </a:extLst>
                </p:cNvPr>
                <p:cNvSpPr/>
                <p:nvPr/>
              </p:nvSpPr>
              <p:spPr>
                <a:xfrm>
                  <a:off x="16710246" y="7161275"/>
                  <a:ext cx="177927" cy="119157"/>
                </a:xfrm>
                <a:custGeom>
                  <a:avLst/>
                  <a:gdLst>
                    <a:gd name="connsiteX0" fmla="*/ 177928 w 177927"/>
                    <a:gd name="connsiteY0" fmla="*/ 119157 h 119157"/>
                    <a:gd name="connsiteX1" fmla="*/ 0 w 177927"/>
                    <a:gd name="connsiteY1" fmla="*/ 0 h 119157"/>
                    <a:gd name="connsiteX2" fmla="*/ 28575 w 177927"/>
                    <a:gd name="connsiteY2" fmla="*/ 119157 h 119157"/>
                  </a:gdLst>
                  <a:ahLst/>
                  <a:cxnLst>
                    <a:cxn ang="0">
                      <a:pos x="connsiteX0" y="connsiteY0"/>
                    </a:cxn>
                    <a:cxn ang="0">
                      <a:pos x="connsiteX1" y="connsiteY1"/>
                    </a:cxn>
                    <a:cxn ang="0">
                      <a:pos x="connsiteX2" y="connsiteY2"/>
                    </a:cxn>
                  </a:cxnLst>
                  <a:rect l="l" t="t" r="r" b="b"/>
                  <a:pathLst>
                    <a:path w="177927" h="119157">
                      <a:moveTo>
                        <a:pt x="177928"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6" name="Freeform: Shape 6965">
                  <a:extLst>
                    <a:ext uri="{FF2B5EF4-FFF2-40B4-BE49-F238E27FC236}">
                      <a16:creationId xmlns:a16="http://schemas.microsoft.com/office/drawing/2014/main" id="{F2F69DDF-00A2-4BB5-9387-1D2D13A2D4E4}"/>
                    </a:ext>
                  </a:extLst>
                </p:cNvPr>
                <p:cNvSpPr/>
                <p:nvPr/>
              </p:nvSpPr>
              <p:spPr>
                <a:xfrm>
                  <a:off x="17040002" y="7161275"/>
                  <a:ext cx="177831" cy="119157"/>
                </a:xfrm>
                <a:custGeom>
                  <a:avLst/>
                  <a:gdLst>
                    <a:gd name="connsiteX0" fmla="*/ 177831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1"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7" name="Freeform: Shape 6966">
                  <a:extLst>
                    <a:ext uri="{FF2B5EF4-FFF2-40B4-BE49-F238E27FC236}">
                      <a16:creationId xmlns:a16="http://schemas.microsoft.com/office/drawing/2014/main" id="{EAE249A7-4681-4EA1-9716-35B1605820C8}"/>
                    </a:ext>
                  </a:extLst>
                </p:cNvPr>
                <p:cNvSpPr/>
                <p:nvPr/>
              </p:nvSpPr>
              <p:spPr>
                <a:xfrm>
                  <a:off x="13412787"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68" name="Freeform: Shape 6967">
                  <a:extLst>
                    <a:ext uri="{FF2B5EF4-FFF2-40B4-BE49-F238E27FC236}">
                      <a16:creationId xmlns:a16="http://schemas.microsoft.com/office/drawing/2014/main" id="{6B2BBF49-4BFE-45F6-8B10-6219832B3546}"/>
                    </a:ext>
                  </a:extLst>
                </p:cNvPr>
                <p:cNvSpPr/>
                <p:nvPr/>
              </p:nvSpPr>
              <p:spPr>
                <a:xfrm>
                  <a:off x="13742542"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69" name="Freeform: Shape 6968">
                  <a:extLst>
                    <a:ext uri="{FF2B5EF4-FFF2-40B4-BE49-F238E27FC236}">
                      <a16:creationId xmlns:a16="http://schemas.microsoft.com/office/drawing/2014/main" id="{DD8C45AB-F778-4E39-AA3E-5F4A00F07B75}"/>
                    </a:ext>
                  </a:extLst>
                </p:cNvPr>
                <p:cNvSpPr/>
                <p:nvPr/>
              </p:nvSpPr>
              <p:spPr>
                <a:xfrm>
                  <a:off x="14072297"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0" name="Freeform: Shape 6969">
                  <a:extLst>
                    <a:ext uri="{FF2B5EF4-FFF2-40B4-BE49-F238E27FC236}">
                      <a16:creationId xmlns:a16="http://schemas.microsoft.com/office/drawing/2014/main" id="{CD7C4349-F814-4C43-975C-7E3B663E8401}"/>
                    </a:ext>
                  </a:extLst>
                </p:cNvPr>
                <p:cNvSpPr/>
                <p:nvPr/>
              </p:nvSpPr>
              <p:spPr>
                <a:xfrm>
                  <a:off x="14402053" y="686847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1" name="Freeform: Shape 6970">
                  <a:extLst>
                    <a:ext uri="{FF2B5EF4-FFF2-40B4-BE49-F238E27FC236}">
                      <a16:creationId xmlns:a16="http://schemas.microsoft.com/office/drawing/2014/main" id="{48084226-1E2D-49C3-9C98-640A6CC0831A}"/>
                    </a:ext>
                  </a:extLst>
                </p:cNvPr>
                <p:cNvSpPr/>
                <p:nvPr/>
              </p:nvSpPr>
              <p:spPr>
                <a:xfrm>
                  <a:off x="14731808" y="686847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72" name="Freeform: Shape 6971">
                  <a:extLst>
                    <a:ext uri="{FF2B5EF4-FFF2-40B4-BE49-F238E27FC236}">
                      <a16:creationId xmlns:a16="http://schemas.microsoft.com/office/drawing/2014/main" id="{9EA89E73-B72D-474A-A775-148C03100AFE}"/>
                    </a:ext>
                  </a:extLst>
                </p:cNvPr>
                <p:cNvSpPr/>
                <p:nvPr/>
              </p:nvSpPr>
              <p:spPr>
                <a:xfrm>
                  <a:off x="15061564" y="686847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73" name="Freeform: Shape 6972">
                  <a:extLst>
                    <a:ext uri="{FF2B5EF4-FFF2-40B4-BE49-F238E27FC236}">
                      <a16:creationId xmlns:a16="http://schemas.microsoft.com/office/drawing/2014/main" id="{EBA2A889-F44F-4333-B057-2C3027377F85}"/>
                    </a:ext>
                  </a:extLst>
                </p:cNvPr>
                <p:cNvSpPr/>
                <p:nvPr/>
              </p:nvSpPr>
              <p:spPr>
                <a:xfrm>
                  <a:off x="15391319" y="686847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74" name="Freeform: Shape 6973">
                  <a:extLst>
                    <a:ext uri="{FF2B5EF4-FFF2-40B4-BE49-F238E27FC236}">
                      <a16:creationId xmlns:a16="http://schemas.microsoft.com/office/drawing/2014/main" id="{45D1AF24-DAB0-4C46-B529-3B89DD733B78}"/>
                    </a:ext>
                  </a:extLst>
                </p:cNvPr>
                <p:cNvSpPr/>
                <p:nvPr/>
              </p:nvSpPr>
              <p:spPr>
                <a:xfrm>
                  <a:off x="15720980" y="686847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5" name="Freeform: Shape 6974">
                  <a:extLst>
                    <a:ext uri="{FF2B5EF4-FFF2-40B4-BE49-F238E27FC236}">
                      <a16:creationId xmlns:a16="http://schemas.microsoft.com/office/drawing/2014/main" id="{F506CAE8-8FB8-48C7-8A7C-711776AE9C82}"/>
                    </a:ext>
                  </a:extLst>
                </p:cNvPr>
                <p:cNvSpPr/>
                <p:nvPr/>
              </p:nvSpPr>
              <p:spPr>
                <a:xfrm>
                  <a:off x="16050735" y="686847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6" name="Freeform: Shape 6975">
                  <a:extLst>
                    <a:ext uri="{FF2B5EF4-FFF2-40B4-BE49-F238E27FC236}">
                      <a16:creationId xmlns:a16="http://schemas.microsoft.com/office/drawing/2014/main" id="{1091B227-CB44-4F42-9613-174E451125F7}"/>
                    </a:ext>
                  </a:extLst>
                </p:cNvPr>
                <p:cNvSpPr/>
                <p:nvPr/>
              </p:nvSpPr>
              <p:spPr>
                <a:xfrm>
                  <a:off x="16380490" y="686847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7" name="Freeform: Shape 6976">
                  <a:extLst>
                    <a:ext uri="{FF2B5EF4-FFF2-40B4-BE49-F238E27FC236}">
                      <a16:creationId xmlns:a16="http://schemas.microsoft.com/office/drawing/2014/main" id="{04C6AE78-2C95-4ADD-900A-310C0DB98EB4}"/>
                    </a:ext>
                  </a:extLst>
                </p:cNvPr>
                <p:cNvSpPr/>
                <p:nvPr/>
              </p:nvSpPr>
              <p:spPr>
                <a:xfrm>
                  <a:off x="16710246" y="686847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8" name="Freeform: Shape 6977">
                  <a:extLst>
                    <a:ext uri="{FF2B5EF4-FFF2-40B4-BE49-F238E27FC236}">
                      <a16:creationId xmlns:a16="http://schemas.microsoft.com/office/drawing/2014/main" id="{A0D14ADD-A4D0-4DDC-99F6-7D70F2A6D63F}"/>
                    </a:ext>
                  </a:extLst>
                </p:cNvPr>
                <p:cNvSpPr/>
                <p:nvPr/>
              </p:nvSpPr>
              <p:spPr>
                <a:xfrm>
                  <a:off x="17040002" y="6868476"/>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979" name="Graphic 6612">
                <a:extLst>
                  <a:ext uri="{FF2B5EF4-FFF2-40B4-BE49-F238E27FC236}">
                    <a16:creationId xmlns:a16="http://schemas.microsoft.com/office/drawing/2014/main" id="{199F8DB0-D6AB-40D7-9DD5-BB2B71951D83}"/>
                  </a:ext>
                </a:extLst>
              </p:cNvPr>
              <p:cNvGrpSpPr/>
              <p:nvPr/>
            </p:nvGrpSpPr>
            <p:grpSpPr>
              <a:xfrm>
                <a:off x="17371376" y="1897855"/>
                <a:ext cx="507587" cy="4804791"/>
                <a:chOff x="17371376" y="1897855"/>
                <a:chExt cx="507587" cy="4804791"/>
              </a:xfrm>
              <a:solidFill>
                <a:srgbClr val="6DA5AF"/>
              </a:solidFill>
            </p:grpSpPr>
            <p:sp>
              <p:nvSpPr>
                <p:cNvPr id="6980" name="Freeform: Shape 6979">
                  <a:extLst>
                    <a:ext uri="{FF2B5EF4-FFF2-40B4-BE49-F238E27FC236}">
                      <a16:creationId xmlns:a16="http://schemas.microsoft.com/office/drawing/2014/main" id="{6C90930F-731C-4F51-ACE5-81E0060C3CB2}"/>
                    </a:ext>
                  </a:extLst>
                </p:cNvPr>
                <p:cNvSpPr/>
                <p:nvPr/>
              </p:nvSpPr>
              <p:spPr>
                <a:xfrm>
                  <a:off x="17371472"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981" name="Freeform: Shape 6980">
                  <a:extLst>
                    <a:ext uri="{FF2B5EF4-FFF2-40B4-BE49-F238E27FC236}">
                      <a16:creationId xmlns:a16="http://schemas.microsoft.com/office/drawing/2014/main" id="{32386EAE-9F30-4A2A-9727-84FF70CFB178}"/>
                    </a:ext>
                  </a:extLst>
                </p:cNvPr>
                <p:cNvSpPr/>
                <p:nvPr/>
              </p:nvSpPr>
              <p:spPr>
                <a:xfrm>
                  <a:off x="17701132"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982" name="Freeform: Shape 6981">
                  <a:extLst>
                    <a:ext uri="{FF2B5EF4-FFF2-40B4-BE49-F238E27FC236}">
                      <a16:creationId xmlns:a16="http://schemas.microsoft.com/office/drawing/2014/main" id="{F5F9BF05-1394-44FB-8AE5-CC3B9AA3BED0}"/>
                    </a:ext>
                  </a:extLst>
                </p:cNvPr>
                <p:cNvSpPr/>
                <p:nvPr/>
              </p:nvSpPr>
              <p:spPr>
                <a:xfrm>
                  <a:off x="17371376" y="629069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3" name="Freeform: Shape 6982">
                  <a:extLst>
                    <a:ext uri="{FF2B5EF4-FFF2-40B4-BE49-F238E27FC236}">
                      <a16:creationId xmlns:a16="http://schemas.microsoft.com/office/drawing/2014/main" id="{143FEC60-706A-4940-B1B8-2823B2028D67}"/>
                    </a:ext>
                  </a:extLst>
                </p:cNvPr>
                <p:cNvSpPr/>
                <p:nvPr/>
              </p:nvSpPr>
              <p:spPr>
                <a:xfrm>
                  <a:off x="17701132" y="629069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4" name="Freeform: Shape 6983">
                  <a:extLst>
                    <a:ext uri="{FF2B5EF4-FFF2-40B4-BE49-F238E27FC236}">
                      <a16:creationId xmlns:a16="http://schemas.microsoft.com/office/drawing/2014/main" id="{0F52DB4B-80B6-402B-8D98-3E87D32A4D44}"/>
                    </a:ext>
                  </a:extLst>
                </p:cNvPr>
                <p:cNvSpPr/>
                <p:nvPr/>
              </p:nvSpPr>
              <p:spPr>
                <a:xfrm>
                  <a:off x="17371376" y="599789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5" name="Freeform: Shape 6984">
                  <a:extLst>
                    <a:ext uri="{FF2B5EF4-FFF2-40B4-BE49-F238E27FC236}">
                      <a16:creationId xmlns:a16="http://schemas.microsoft.com/office/drawing/2014/main" id="{EDE78853-3BFC-41B8-85BA-4789C75D2446}"/>
                    </a:ext>
                  </a:extLst>
                </p:cNvPr>
                <p:cNvSpPr/>
                <p:nvPr/>
              </p:nvSpPr>
              <p:spPr>
                <a:xfrm>
                  <a:off x="17701132" y="599789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6" name="Freeform: Shape 6985">
                  <a:extLst>
                    <a:ext uri="{FF2B5EF4-FFF2-40B4-BE49-F238E27FC236}">
                      <a16:creationId xmlns:a16="http://schemas.microsoft.com/office/drawing/2014/main" id="{18339C75-8652-4BC9-B739-886EA5C0B835}"/>
                    </a:ext>
                  </a:extLst>
                </p:cNvPr>
                <p:cNvSpPr/>
                <p:nvPr/>
              </p:nvSpPr>
              <p:spPr>
                <a:xfrm>
                  <a:off x="17371376" y="5704998"/>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7" name="Freeform: Shape 6986">
                  <a:extLst>
                    <a:ext uri="{FF2B5EF4-FFF2-40B4-BE49-F238E27FC236}">
                      <a16:creationId xmlns:a16="http://schemas.microsoft.com/office/drawing/2014/main" id="{F5A2BBC6-4BCA-4052-A859-7F047EE8B9FC}"/>
                    </a:ext>
                  </a:extLst>
                </p:cNvPr>
                <p:cNvSpPr/>
                <p:nvPr/>
              </p:nvSpPr>
              <p:spPr>
                <a:xfrm>
                  <a:off x="17701132" y="5704998"/>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8" name="Freeform: Shape 6987">
                  <a:extLst>
                    <a:ext uri="{FF2B5EF4-FFF2-40B4-BE49-F238E27FC236}">
                      <a16:creationId xmlns:a16="http://schemas.microsoft.com/office/drawing/2014/main" id="{020DF2CF-CC9A-4C99-A802-1FFFD9FC74F2}"/>
                    </a:ext>
                  </a:extLst>
                </p:cNvPr>
                <p:cNvSpPr/>
                <p:nvPr/>
              </p:nvSpPr>
              <p:spPr>
                <a:xfrm>
                  <a:off x="17371376" y="541210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89" name="Freeform: Shape 6988">
                  <a:extLst>
                    <a:ext uri="{FF2B5EF4-FFF2-40B4-BE49-F238E27FC236}">
                      <a16:creationId xmlns:a16="http://schemas.microsoft.com/office/drawing/2014/main" id="{D40F08F0-7188-4B94-8712-3AA8207FF43C}"/>
                    </a:ext>
                  </a:extLst>
                </p:cNvPr>
                <p:cNvSpPr/>
                <p:nvPr/>
              </p:nvSpPr>
              <p:spPr>
                <a:xfrm>
                  <a:off x="17701132" y="541210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90" name="Freeform: Shape 6989">
                  <a:extLst>
                    <a:ext uri="{FF2B5EF4-FFF2-40B4-BE49-F238E27FC236}">
                      <a16:creationId xmlns:a16="http://schemas.microsoft.com/office/drawing/2014/main" id="{3D702D6B-BD2D-4865-92F0-4064E8D30228}"/>
                    </a:ext>
                  </a:extLst>
                </p:cNvPr>
                <p:cNvSpPr/>
                <p:nvPr/>
              </p:nvSpPr>
              <p:spPr>
                <a:xfrm>
                  <a:off x="17371376" y="511930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1" name="Freeform: Shape 6990">
                  <a:extLst>
                    <a:ext uri="{FF2B5EF4-FFF2-40B4-BE49-F238E27FC236}">
                      <a16:creationId xmlns:a16="http://schemas.microsoft.com/office/drawing/2014/main" id="{E6ED2D45-2231-4979-9418-0EA206B22125}"/>
                    </a:ext>
                  </a:extLst>
                </p:cNvPr>
                <p:cNvSpPr/>
                <p:nvPr/>
              </p:nvSpPr>
              <p:spPr>
                <a:xfrm>
                  <a:off x="17701132" y="511930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2" name="Freeform: Shape 6991">
                  <a:extLst>
                    <a:ext uri="{FF2B5EF4-FFF2-40B4-BE49-F238E27FC236}">
                      <a16:creationId xmlns:a16="http://schemas.microsoft.com/office/drawing/2014/main" id="{AD686831-D464-4634-AD63-6983DEC20322}"/>
                    </a:ext>
                  </a:extLst>
                </p:cNvPr>
                <p:cNvSpPr/>
                <p:nvPr/>
              </p:nvSpPr>
              <p:spPr>
                <a:xfrm>
                  <a:off x="17371376" y="482641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3" name="Freeform: Shape 6992">
                  <a:extLst>
                    <a:ext uri="{FF2B5EF4-FFF2-40B4-BE49-F238E27FC236}">
                      <a16:creationId xmlns:a16="http://schemas.microsoft.com/office/drawing/2014/main" id="{7B6872E2-9C4A-430C-AEFC-99F169ABF040}"/>
                    </a:ext>
                  </a:extLst>
                </p:cNvPr>
                <p:cNvSpPr/>
                <p:nvPr/>
              </p:nvSpPr>
              <p:spPr>
                <a:xfrm>
                  <a:off x="17701132" y="482641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4" name="Freeform: Shape 6993">
                  <a:extLst>
                    <a:ext uri="{FF2B5EF4-FFF2-40B4-BE49-F238E27FC236}">
                      <a16:creationId xmlns:a16="http://schemas.microsoft.com/office/drawing/2014/main" id="{A967D37A-BE86-4A9C-98A4-41FAA0666466}"/>
                    </a:ext>
                  </a:extLst>
                </p:cNvPr>
                <p:cNvSpPr/>
                <p:nvPr/>
              </p:nvSpPr>
              <p:spPr>
                <a:xfrm>
                  <a:off x="17371376" y="4533518"/>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95" name="Freeform: Shape 6994">
                  <a:extLst>
                    <a:ext uri="{FF2B5EF4-FFF2-40B4-BE49-F238E27FC236}">
                      <a16:creationId xmlns:a16="http://schemas.microsoft.com/office/drawing/2014/main" id="{A2DB9DA9-CD61-4960-A16A-C8E44A090A19}"/>
                    </a:ext>
                  </a:extLst>
                </p:cNvPr>
                <p:cNvSpPr/>
                <p:nvPr/>
              </p:nvSpPr>
              <p:spPr>
                <a:xfrm>
                  <a:off x="17701132" y="4533518"/>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96" name="Freeform: Shape 6995">
                  <a:extLst>
                    <a:ext uri="{FF2B5EF4-FFF2-40B4-BE49-F238E27FC236}">
                      <a16:creationId xmlns:a16="http://schemas.microsoft.com/office/drawing/2014/main" id="{A576830F-F54C-4E0F-A01D-ECFFC30EC919}"/>
                    </a:ext>
                  </a:extLst>
                </p:cNvPr>
                <p:cNvSpPr/>
                <p:nvPr/>
              </p:nvSpPr>
              <p:spPr>
                <a:xfrm>
                  <a:off x="17371376" y="424072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7" name="Freeform: Shape 6996">
                  <a:extLst>
                    <a:ext uri="{FF2B5EF4-FFF2-40B4-BE49-F238E27FC236}">
                      <a16:creationId xmlns:a16="http://schemas.microsoft.com/office/drawing/2014/main" id="{3A276AE9-1339-4E29-9FAC-523B40936D82}"/>
                    </a:ext>
                  </a:extLst>
                </p:cNvPr>
                <p:cNvSpPr/>
                <p:nvPr/>
              </p:nvSpPr>
              <p:spPr>
                <a:xfrm>
                  <a:off x="17701132" y="424072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8" name="Freeform: Shape 6997">
                  <a:extLst>
                    <a:ext uri="{FF2B5EF4-FFF2-40B4-BE49-F238E27FC236}">
                      <a16:creationId xmlns:a16="http://schemas.microsoft.com/office/drawing/2014/main" id="{2F18788A-FCCA-4D39-B7A8-D62BA1E087E5}"/>
                    </a:ext>
                  </a:extLst>
                </p:cNvPr>
                <p:cNvSpPr/>
                <p:nvPr/>
              </p:nvSpPr>
              <p:spPr>
                <a:xfrm>
                  <a:off x="17371376" y="394782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9" name="Freeform: Shape 6998">
                  <a:extLst>
                    <a:ext uri="{FF2B5EF4-FFF2-40B4-BE49-F238E27FC236}">
                      <a16:creationId xmlns:a16="http://schemas.microsoft.com/office/drawing/2014/main" id="{8DA4B3F3-DB5D-494B-A888-8594FE420C96}"/>
                    </a:ext>
                  </a:extLst>
                </p:cNvPr>
                <p:cNvSpPr/>
                <p:nvPr/>
              </p:nvSpPr>
              <p:spPr>
                <a:xfrm>
                  <a:off x="17701132" y="394782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0" name="Freeform: Shape 6999">
                  <a:extLst>
                    <a:ext uri="{FF2B5EF4-FFF2-40B4-BE49-F238E27FC236}">
                      <a16:creationId xmlns:a16="http://schemas.microsoft.com/office/drawing/2014/main" id="{90997FB6-3568-46D9-AB03-C0F3C56FDA3D}"/>
                    </a:ext>
                  </a:extLst>
                </p:cNvPr>
                <p:cNvSpPr/>
                <p:nvPr/>
              </p:nvSpPr>
              <p:spPr>
                <a:xfrm>
                  <a:off x="17371376" y="3654932"/>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1" name="Freeform: Shape 7000">
                  <a:extLst>
                    <a:ext uri="{FF2B5EF4-FFF2-40B4-BE49-F238E27FC236}">
                      <a16:creationId xmlns:a16="http://schemas.microsoft.com/office/drawing/2014/main" id="{CABC60FF-5DFD-43C5-AC41-61C29F5E2230}"/>
                    </a:ext>
                  </a:extLst>
                </p:cNvPr>
                <p:cNvSpPr/>
                <p:nvPr/>
              </p:nvSpPr>
              <p:spPr>
                <a:xfrm>
                  <a:off x="17701132" y="3654932"/>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2" name="Freeform: Shape 7001">
                  <a:extLst>
                    <a:ext uri="{FF2B5EF4-FFF2-40B4-BE49-F238E27FC236}">
                      <a16:creationId xmlns:a16="http://schemas.microsoft.com/office/drawing/2014/main" id="{781742FA-76A4-4950-88B0-B5E45074F2C1}"/>
                    </a:ext>
                  </a:extLst>
                </p:cNvPr>
                <p:cNvSpPr/>
                <p:nvPr/>
              </p:nvSpPr>
              <p:spPr>
                <a:xfrm>
                  <a:off x="17371376" y="33621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3" name="Freeform: Shape 7002">
                  <a:extLst>
                    <a:ext uri="{FF2B5EF4-FFF2-40B4-BE49-F238E27FC236}">
                      <a16:creationId xmlns:a16="http://schemas.microsoft.com/office/drawing/2014/main" id="{034A11F8-4CCD-46BA-AB0A-63576309D605}"/>
                    </a:ext>
                  </a:extLst>
                </p:cNvPr>
                <p:cNvSpPr/>
                <p:nvPr/>
              </p:nvSpPr>
              <p:spPr>
                <a:xfrm>
                  <a:off x="17701132" y="336213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4" name="Freeform: Shape 7003">
                  <a:extLst>
                    <a:ext uri="{FF2B5EF4-FFF2-40B4-BE49-F238E27FC236}">
                      <a16:creationId xmlns:a16="http://schemas.microsoft.com/office/drawing/2014/main" id="{197C4F1A-43B8-4B54-BD06-7F0CA48D7F60}"/>
                    </a:ext>
                  </a:extLst>
                </p:cNvPr>
                <p:cNvSpPr/>
                <p:nvPr/>
              </p:nvSpPr>
              <p:spPr>
                <a:xfrm>
                  <a:off x="17371376" y="3069240"/>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5" name="Freeform: Shape 7004">
                  <a:extLst>
                    <a:ext uri="{FF2B5EF4-FFF2-40B4-BE49-F238E27FC236}">
                      <a16:creationId xmlns:a16="http://schemas.microsoft.com/office/drawing/2014/main" id="{2FA4FD0A-1650-4FC0-9BE4-F579F58BAFBE}"/>
                    </a:ext>
                  </a:extLst>
                </p:cNvPr>
                <p:cNvSpPr/>
                <p:nvPr/>
              </p:nvSpPr>
              <p:spPr>
                <a:xfrm>
                  <a:off x="17701132" y="3069240"/>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6" name="Freeform: Shape 7005">
                  <a:extLst>
                    <a:ext uri="{FF2B5EF4-FFF2-40B4-BE49-F238E27FC236}">
                      <a16:creationId xmlns:a16="http://schemas.microsoft.com/office/drawing/2014/main" id="{0CCA71CC-67A5-47D7-9401-BF559C202F3F}"/>
                    </a:ext>
                  </a:extLst>
                </p:cNvPr>
                <p:cNvSpPr/>
                <p:nvPr/>
              </p:nvSpPr>
              <p:spPr>
                <a:xfrm>
                  <a:off x="17371376" y="27764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7" name="Freeform: Shape 7006">
                  <a:extLst>
                    <a:ext uri="{FF2B5EF4-FFF2-40B4-BE49-F238E27FC236}">
                      <a16:creationId xmlns:a16="http://schemas.microsoft.com/office/drawing/2014/main" id="{D33436D5-BEBA-4FE2-8324-98DBCF8E596A}"/>
                    </a:ext>
                  </a:extLst>
                </p:cNvPr>
                <p:cNvSpPr/>
                <p:nvPr/>
              </p:nvSpPr>
              <p:spPr>
                <a:xfrm>
                  <a:off x="17701132" y="2776441"/>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8" name="Freeform: Shape 7007">
                  <a:extLst>
                    <a:ext uri="{FF2B5EF4-FFF2-40B4-BE49-F238E27FC236}">
                      <a16:creationId xmlns:a16="http://schemas.microsoft.com/office/drawing/2014/main" id="{D2BF2901-16E2-4444-B159-6323CA121FB0}"/>
                    </a:ext>
                  </a:extLst>
                </p:cNvPr>
                <p:cNvSpPr/>
                <p:nvPr/>
              </p:nvSpPr>
              <p:spPr>
                <a:xfrm>
                  <a:off x="17371376" y="24835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9" name="Freeform: Shape 7008">
                  <a:extLst>
                    <a:ext uri="{FF2B5EF4-FFF2-40B4-BE49-F238E27FC236}">
                      <a16:creationId xmlns:a16="http://schemas.microsoft.com/office/drawing/2014/main" id="{8538D225-155C-466C-A992-E5E7211EC545}"/>
                    </a:ext>
                  </a:extLst>
                </p:cNvPr>
                <p:cNvSpPr/>
                <p:nvPr/>
              </p:nvSpPr>
              <p:spPr>
                <a:xfrm>
                  <a:off x="17701132" y="248354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10" name="Freeform: Shape 7009">
                  <a:extLst>
                    <a:ext uri="{FF2B5EF4-FFF2-40B4-BE49-F238E27FC236}">
                      <a16:creationId xmlns:a16="http://schemas.microsoft.com/office/drawing/2014/main" id="{AAC8D486-3745-4597-8CDD-F5C67603BA25}"/>
                    </a:ext>
                  </a:extLst>
                </p:cNvPr>
                <p:cNvSpPr/>
                <p:nvPr/>
              </p:nvSpPr>
              <p:spPr>
                <a:xfrm>
                  <a:off x="17371376" y="219065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11" name="Freeform: Shape 7010">
                  <a:extLst>
                    <a:ext uri="{FF2B5EF4-FFF2-40B4-BE49-F238E27FC236}">
                      <a16:creationId xmlns:a16="http://schemas.microsoft.com/office/drawing/2014/main" id="{182E5DED-F3B8-4E30-A3C9-E2AB3C12008A}"/>
                    </a:ext>
                  </a:extLst>
                </p:cNvPr>
                <p:cNvSpPr/>
                <p:nvPr/>
              </p:nvSpPr>
              <p:spPr>
                <a:xfrm>
                  <a:off x="17701132" y="219065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12" name="Freeform: Shape 7011">
                  <a:extLst>
                    <a:ext uri="{FF2B5EF4-FFF2-40B4-BE49-F238E27FC236}">
                      <a16:creationId xmlns:a16="http://schemas.microsoft.com/office/drawing/2014/main" id="{E183441D-1151-45E2-8FA7-CA86770BCA59}"/>
                    </a:ext>
                  </a:extLst>
                </p:cNvPr>
                <p:cNvSpPr/>
                <p:nvPr/>
              </p:nvSpPr>
              <p:spPr>
                <a:xfrm>
                  <a:off x="17371376" y="18978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13" name="Freeform: Shape 7012">
                  <a:extLst>
                    <a:ext uri="{FF2B5EF4-FFF2-40B4-BE49-F238E27FC236}">
                      <a16:creationId xmlns:a16="http://schemas.microsoft.com/office/drawing/2014/main" id="{2661B8AD-FA71-4952-9D92-8369779B83E3}"/>
                    </a:ext>
                  </a:extLst>
                </p:cNvPr>
                <p:cNvSpPr/>
                <p:nvPr/>
              </p:nvSpPr>
              <p:spPr>
                <a:xfrm>
                  <a:off x="17701132" y="18978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7014" name="Graphic 6612">
                <a:extLst>
                  <a:ext uri="{FF2B5EF4-FFF2-40B4-BE49-F238E27FC236}">
                    <a16:creationId xmlns:a16="http://schemas.microsoft.com/office/drawing/2014/main" id="{199F8DB0-D6AB-40D7-9DD5-BB2B71951D83}"/>
                  </a:ext>
                </a:extLst>
              </p:cNvPr>
              <p:cNvGrpSpPr/>
              <p:nvPr/>
            </p:nvGrpSpPr>
            <p:grpSpPr>
              <a:xfrm>
                <a:off x="13412787" y="1897855"/>
                <a:ext cx="3805046" cy="4804791"/>
                <a:chOff x="13412787" y="1897855"/>
                <a:chExt cx="3805046" cy="4804791"/>
              </a:xfrm>
              <a:solidFill>
                <a:srgbClr val="6DA5AF"/>
              </a:solidFill>
            </p:grpSpPr>
            <p:sp>
              <p:nvSpPr>
                <p:cNvPr id="7015" name="Freeform: Shape 7014">
                  <a:extLst>
                    <a:ext uri="{FF2B5EF4-FFF2-40B4-BE49-F238E27FC236}">
                      <a16:creationId xmlns:a16="http://schemas.microsoft.com/office/drawing/2014/main" id="{9096F759-2D28-4CFE-8B74-1B1F874B346E}"/>
                    </a:ext>
                  </a:extLst>
                </p:cNvPr>
                <p:cNvSpPr/>
                <p:nvPr/>
              </p:nvSpPr>
              <p:spPr>
                <a:xfrm>
                  <a:off x="13412787"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6" name="Freeform: Shape 7015">
                  <a:extLst>
                    <a:ext uri="{FF2B5EF4-FFF2-40B4-BE49-F238E27FC236}">
                      <a16:creationId xmlns:a16="http://schemas.microsoft.com/office/drawing/2014/main" id="{59865CE5-6193-430B-96FB-61C8ADF51577}"/>
                    </a:ext>
                  </a:extLst>
                </p:cNvPr>
                <p:cNvSpPr/>
                <p:nvPr/>
              </p:nvSpPr>
              <p:spPr>
                <a:xfrm>
                  <a:off x="13742542"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7" name="Freeform: Shape 7016">
                  <a:extLst>
                    <a:ext uri="{FF2B5EF4-FFF2-40B4-BE49-F238E27FC236}">
                      <a16:creationId xmlns:a16="http://schemas.microsoft.com/office/drawing/2014/main" id="{655713C9-4452-4182-8598-6B116CE1983C}"/>
                    </a:ext>
                  </a:extLst>
                </p:cNvPr>
                <p:cNvSpPr/>
                <p:nvPr/>
              </p:nvSpPr>
              <p:spPr>
                <a:xfrm>
                  <a:off x="14072297"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8" name="Freeform: Shape 7017">
                  <a:extLst>
                    <a:ext uri="{FF2B5EF4-FFF2-40B4-BE49-F238E27FC236}">
                      <a16:creationId xmlns:a16="http://schemas.microsoft.com/office/drawing/2014/main" id="{E536D21F-0F08-4DB1-BC63-28800960ED75}"/>
                    </a:ext>
                  </a:extLst>
                </p:cNvPr>
                <p:cNvSpPr/>
                <p:nvPr/>
              </p:nvSpPr>
              <p:spPr>
                <a:xfrm>
                  <a:off x="14402053"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9" name="Freeform: Shape 7018">
                  <a:extLst>
                    <a:ext uri="{FF2B5EF4-FFF2-40B4-BE49-F238E27FC236}">
                      <a16:creationId xmlns:a16="http://schemas.microsoft.com/office/drawing/2014/main" id="{83300FEF-4841-4CEB-85F5-DEF398C0A0D6}"/>
                    </a:ext>
                  </a:extLst>
                </p:cNvPr>
                <p:cNvSpPr/>
                <p:nvPr/>
              </p:nvSpPr>
              <p:spPr>
                <a:xfrm>
                  <a:off x="14731808"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0" name="Freeform: Shape 7019">
                  <a:extLst>
                    <a:ext uri="{FF2B5EF4-FFF2-40B4-BE49-F238E27FC236}">
                      <a16:creationId xmlns:a16="http://schemas.microsoft.com/office/drawing/2014/main" id="{4B60E6DE-F179-4FE9-BCBE-A22045D70A92}"/>
                    </a:ext>
                  </a:extLst>
                </p:cNvPr>
                <p:cNvSpPr/>
                <p:nvPr/>
              </p:nvSpPr>
              <p:spPr>
                <a:xfrm>
                  <a:off x="15061564"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1" name="Freeform: Shape 7020">
                  <a:extLst>
                    <a:ext uri="{FF2B5EF4-FFF2-40B4-BE49-F238E27FC236}">
                      <a16:creationId xmlns:a16="http://schemas.microsoft.com/office/drawing/2014/main" id="{8F7B679B-8035-4C89-BBED-E606BDC32181}"/>
                    </a:ext>
                  </a:extLst>
                </p:cNvPr>
                <p:cNvSpPr/>
                <p:nvPr/>
              </p:nvSpPr>
              <p:spPr>
                <a:xfrm>
                  <a:off x="15391319"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2" name="Freeform: Shape 7021">
                  <a:extLst>
                    <a:ext uri="{FF2B5EF4-FFF2-40B4-BE49-F238E27FC236}">
                      <a16:creationId xmlns:a16="http://schemas.microsoft.com/office/drawing/2014/main" id="{D1CBC3A8-DEE2-4FF8-8B66-9AB6B1DE28B6}"/>
                    </a:ext>
                  </a:extLst>
                </p:cNvPr>
                <p:cNvSpPr/>
                <p:nvPr/>
              </p:nvSpPr>
              <p:spPr>
                <a:xfrm>
                  <a:off x="15721075"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3" name="Freeform: Shape 7022">
                  <a:extLst>
                    <a:ext uri="{FF2B5EF4-FFF2-40B4-BE49-F238E27FC236}">
                      <a16:creationId xmlns:a16="http://schemas.microsoft.com/office/drawing/2014/main" id="{25FE6C6E-EA40-4215-A0CC-6FDF8CCACC99}"/>
                    </a:ext>
                  </a:extLst>
                </p:cNvPr>
                <p:cNvSpPr/>
                <p:nvPr/>
              </p:nvSpPr>
              <p:spPr>
                <a:xfrm>
                  <a:off x="16050831"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4" name="Freeform: Shape 7023">
                  <a:extLst>
                    <a:ext uri="{FF2B5EF4-FFF2-40B4-BE49-F238E27FC236}">
                      <a16:creationId xmlns:a16="http://schemas.microsoft.com/office/drawing/2014/main" id="{C1641533-FF67-4832-8686-12492A9FA2CF}"/>
                    </a:ext>
                  </a:extLst>
                </p:cNvPr>
                <p:cNvSpPr/>
                <p:nvPr/>
              </p:nvSpPr>
              <p:spPr>
                <a:xfrm>
                  <a:off x="16380586"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5" name="Freeform: Shape 7024">
                  <a:extLst>
                    <a:ext uri="{FF2B5EF4-FFF2-40B4-BE49-F238E27FC236}">
                      <a16:creationId xmlns:a16="http://schemas.microsoft.com/office/drawing/2014/main" id="{14861F6E-00CE-468C-BB14-78E8AFD758B1}"/>
                    </a:ext>
                  </a:extLst>
                </p:cNvPr>
                <p:cNvSpPr/>
                <p:nvPr/>
              </p:nvSpPr>
              <p:spPr>
                <a:xfrm>
                  <a:off x="16710341"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6" name="Freeform: Shape 7025">
                  <a:extLst>
                    <a:ext uri="{FF2B5EF4-FFF2-40B4-BE49-F238E27FC236}">
                      <a16:creationId xmlns:a16="http://schemas.microsoft.com/office/drawing/2014/main" id="{7FF89BC3-FB07-4F43-8A56-7AF974C2A54D}"/>
                    </a:ext>
                  </a:extLst>
                </p:cNvPr>
                <p:cNvSpPr/>
                <p:nvPr/>
              </p:nvSpPr>
              <p:spPr>
                <a:xfrm>
                  <a:off x="17040002" y="6583584"/>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 name="connsiteX3" fmla="*/ 177831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1" y="119063"/>
                      </a:moveTo>
                      <a:lnTo>
                        <a:pt x="0" y="0"/>
                      </a:lnTo>
                      <a:lnTo>
                        <a:pt x="28575" y="119063"/>
                      </a:lnTo>
                      <a:lnTo>
                        <a:pt x="177831" y="119063"/>
                      </a:lnTo>
                      <a:close/>
                    </a:path>
                  </a:pathLst>
                </a:custGeom>
                <a:solidFill>
                  <a:srgbClr val="6DA5AF"/>
                </a:solidFill>
                <a:ln w="9525" cap="flat">
                  <a:noFill/>
                  <a:prstDash val="solid"/>
                  <a:miter/>
                </a:ln>
              </p:spPr>
              <p:txBody>
                <a:bodyPr rtlCol="0" anchor="ctr"/>
                <a:lstStyle/>
                <a:p>
                  <a:endParaRPr lang="en-US" sz="900"/>
                </a:p>
              </p:txBody>
            </p:sp>
            <p:sp>
              <p:nvSpPr>
                <p:cNvPr id="7027" name="Freeform: Shape 7026">
                  <a:extLst>
                    <a:ext uri="{FF2B5EF4-FFF2-40B4-BE49-F238E27FC236}">
                      <a16:creationId xmlns:a16="http://schemas.microsoft.com/office/drawing/2014/main" id="{51EBA9D5-012E-469C-A899-E890F82B29A4}"/>
                    </a:ext>
                  </a:extLst>
                </p:cNvPr>
                <p:cNvSpPr/>
                <p:nvPr/>
              </p:nvSpPr>
              <p:spPr>
                <a:xfrm>
                  <a:off x="13412787"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28" name="Freeform: Shape 7027">
                  <a:extLst>
                    <a:ext uri="{FF2B5EF4-FFF2-40B4-BE49-F238E27FC236}">
                      <a16:creationId xmlns:a16="http://schemas.microsoft.com/office/drawing/2014/main" id="{7A371861-D094-4958-8403-CE48D25A2243}"/>
                    </a:ext>
                  </a:extLst>
                </p:cNvPr>
                <p:cNvSpPr/>
                <p:nvPr/>
              </p:nvSpPr>
              <p:spPr>
                <a:xfrm>
                  <a:off x="13742542"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29" name="Freeform: Shape 7028">
                  <a:extLst>
                    <a:ext uri="{FF2B5EF4-FFF2-40B4-BE49-F238E27FC236}">
                      <a16:creationId xmlns:a16="http://schemas.microsoft.com/office/drawing/2014/main" id="{DA8BF0AA-A080-48A0-B61A-64738859694F}"/>
                    </a:ext>
                  </a:extLst>
                </p:cNvPr>
                <p:cNvSpPr/>
                <p:nvPr/>
              </p:nvSpPr>
              <p:spPr>
                <a:xfrm>
                  <a:off x="14072297"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0" name="Freeform: Shape 7029">
                  <a:extLst>
                    <a:ext uri="{FF2B5EF4-FFF2-40B4-BE49-F238E27FC236}">
                      <a16:creationId xmlns:a16="http://schemas.microsoft.com/office/drawing/2014/main" id="{466D74F8-8847-4E1A-8731-262EEB2141D5}"/>
                    </a:ext>
                  </a:extLst>
                </p:cNvPr>
                <p:cNvSpPr/>
                <p:nvPr/>
              </p:nvSpPr>
              <p:spPr>
                <a:xfrm>
                  <a:off x="14402053" y="629069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1" name="Freeform: Shape 7030">
                  <a:extLst>
                    <a:ext uri="{FF2B5EF4-FFF2-40B4-BE49-F238E27FC236}">
                      <a16:creationId xmlns:a16="http://schemas.microsoft.com/office/drawing/2014/main" id="{5676B947-5F91-414C-A645-419F0D97BBB2}"/>
                    </a:ext>
                  </a:extLst>
                </p:cNvPr>
                <p:cNvSpPr/>
                <p:nvPr/>
              </p:nvSpPr>
              <p:spPr>
                <a:xfrm>
                  <a:off x="14731808" y="629069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32" name="Freeform: Shape 7031">
                  <a:extLst>
                    <a:ext uri="{FF2B5EF4-FFF2-40B4-BE49-F238E27FC236}">
                      <a16:creationId xmlns:a16="http://schemas.microsoft.com/office/drawing/2014/main" id="{321FF49D-74A1-4109-ADC2-7EB7CA78DD1F}"/>
                    </a:ext>
                  </a:extLst>
                </p:cNvPr>
                <p:cNvSpPr/>
                <p:nvPr/>
              </p:nvSpPr>
              <p:spPr>
                <a:xfrm>
                  <a:off x="15061564" y="629069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33" name="Freeform: Shape 7032">
                  <a:extLst>
                    <a:ext uri="{FF2B5EF4-FFF2-40B4-BE49-F238E27FC236}">
                      <a16:creationId xmlns:a16="http://schemas.microsoft.com/office/drawing/2014/main" id="{8B0AA8EF-9593-41BE-83A8-08DF56490120}"/>
                    </a:ext>
                  </a:extLst>
                </p:cNvPr>
                <p:cNvSpPr/>
                <p:nvPr/>
              </p:nvSpPr>
              <p:spPr>
                <a:xfrm>
                  <a:off x="15391319" y="629069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34" name="Freeform: Shape 7033">
                  <a:extLst>
                    <a:ext uri="{FF2B5EF4-FFF2-40B4-BE49-F238E27FC236}">
                      <a16:creationId xmlns:a16="http://schemas.microsoft.com/office/drawing/2014/main" id="{3A67AFF3-8E70-491B-BAA4-D38FCD4A9B51}"/>
                    </a:ext>
                  </a:extLst>
                </p:cNvPr>
                <p:cNvSpPr/>
                <p:nvPr/>
              </p:nvSpPr>
              <p:spPr>
                <a:xfrm>
                  <a:off x="15720980"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5" name="Freeform: Shape 7034">
                  <a:extLst>
                    <a:ext uri="{FF2B5EF4-FFF2-40B4-BE49-F238E27FC236}">
                      <a16:creationId xmlns:a16="http://schemas.microsoft.com/office/drawing/2014/main" id="{72B5EFE6-B56E-4AAF-8372-62DF37667961}"/>
                    </a:ext>
                  </a:extLst>
                </p:cNvPr>
                <p:cNvSpPr/>
                <p:nvPr/>
              </p:nvSpPr>
              <p:spPr>
                <a:xfrm>
                  <a:off x="16050735"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6" name="Freeform: Shape 7035">
                  <a:extLst>
                    <a:ext uri="{FF2B5EF4-FFF2-40B4-BE49-F238E27FC236}">
                      <a16:creationId xmlns:a16="http://schemas.microsoft.com/office/drawing/2014/main" id="{231795FE-2F98-494E-98FC-FA74AD44611A}"/>
                    </a:ext>
                  </a:extLst>
                </p:cNvPr>
                <p:cNvSpPr/>
                <p:nvPr/>
              </p:nvSpPr>
              <p:spPr>
                <a:xfrm>
                  <a:off x="16380490" y="629069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7" name="Freeform: Shape 7036">
                  <a:extLst>
                    <a:ext uri="{FF2B5EF4-FFF2-40B4-BE49-F238E27FC236}">
                      <a16:creationId xmlns:a16="http://schemas.microsoft.com/office/drawing/2014/main" id="{E347A9BA-F9A4-424D-8325-DDB6E2F833D7}"/>
                    </a:ext>
                  </a:extLst>
                </p:cNvPr>
                <p:cNvSpPr/>
                <p:nvPr/>
              </p:nvSpPr>
              <p:spPr>
                <a:xfrm>
                  <a:off x="16710246" y="629069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8" name="Freeform: Shape 7037">
                  <a:extLst>
                    <a:ext uri="{FF2B5EF4-FFF2-40B4-BE49-F238E27FC236}">
                      <a16:creationId xmlns:a16="http://schemas.microsoft.com/office/drawing/2014/main" id="{87F20F23-9C79-4E70-9297-A00B66F414DC}"/>
                    </a:ext>
                  </a:extLst>
                </p:cNvPr>
                <p:cNvSpPr/>
                <p:nvPr/>
              </p:nvSpPr>
              <p:spPr>
                <a:xfrm>
                  <a:off x="17040002" y="6290690"/>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9" name="Freeform: Shape 7038">
                  <a:extLst>
                    <a:ext uri="{FF2B5EF4-FFF2-40B4-BE49-F238E27FC236}">
                      <a16:creationId xmlns:a16="http://schemas.microsoft.com/office/drawing/2014/main" id="{0592FA44-607F-4609-B2AE-AC92109E35D4}"/>
                    </a:ext>
                  </a:extLst>
                </p:cNvPr>
                <p:cNvSpPr/>
                <p:nvPr/>
              </p:nvSpPr>
              <p:spPr>
                <a:xfrm>
                  <a:off x="13412787"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0" name="Freeform: Shape 7039">
                  <a:extLst>
                    <a:ext uri="{FF2B5EF4-FFF2-40B4-BE49-F238E27FC236}">
                      <a16:creationId xmlns:a16="http://schemas.microsoft.com/office/drawing/2014/main" id="{9A61EB5A-2823-4CC9-A367-A1C3096C05E7}"/>
                    </a:ext>
                  </a:extLst>
                </p:cNvPr>
                <p:cNvSpPr/>
                <p:nvPr/>
              </p:nvSpPr>
              <p:spPr>
                <a:xfrm>
                  <a:off x="13742542"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1" name="Freeform: Shape 7040">
                  <a:extLst>
                    <a:ext uri="{FF2B5EF4-FFF2-40B4-BE49-F238E27FC236}">
                      <a16:creationId xmlns:a16="http://schemas.microsoft.com/office/drawing/2014/main" id="{0D83659B-9E66-4D66-9648-58C2CFBE1836}"/>
                    </a:ext>
                  </a:extLst>
                </p:cNvPr>
                <p:cNvSpPr/>
                <p:nvPr/>
              </p:nvSpPr>
              <p:spPr>
                <a:xfrm>
                  <a:off x="14072297"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2" name="Freeform: Shape 7041">
                  <a:extLst>
                    <a:ext uri="{FF2B5EF4-FFF2-40B4-BE49-F238E27FC236}">
                      <a16:creationId xmlns:a16="http://schemas.microsoft.com/office/drawing/2014/main" id="{E590EDAE-202A-48BF-977B-896E690BFCE0}"/>
                    </a:ext>
                  </a:extLst>
                </p:cNvPr>
                <p:cNvSpPr/>
                <p:nvPr/>
              </p:nvSpPr>
              <p:spPr>
                <a:xfrm>
                  <a:off x="14402053" y="599789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3" name="Freeform: Shape 7042">
                  <a:extLst>
                    <a:ext uri="{FF2B5EF4-FFF2-40B4-BE49-F238E27FC236}">
                      <a16:creationId xmlns:a16="http://schemas.microsoft.com/office/drawing/2014/main" id="{8C0A5111-4530-4400-9511-F90677349014}"/>
                    </a:ext>
                  </a:extLst>
                </p:cNvPr>
                <p:cNvSpPr/>
                <p:nvPr/>
              </p:nvSpPr>
              <p:spPr>
                <a:xfrm>
                  <a:off x="14731808" y="599789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44" name="Freeform: Shape 7043">
                  <a:extLst>
                    <a:ext uri="{FF2B5EF4-FFF2-40B4-BE49-F238E27FC236}">
                      <a16:creationId xmlns:a16="http://schemas.microsoft.com/office/drawing/2014/main" id="{834EEAE3-6CAC-490D-892E-4C06EF5000AA}"/>
                    </a:ext>
                  </a:extLst>
                </p:cNvPr>
                <p:cNvSpPr/>
                <p:nvPr/>
              </p:nvSpPr>
              <p:spPr>
                <a:xfrm>
                  <a:off x="15061564" y="599789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45" name="Freeform: Shape 7044">
                  <a:extLst>
                    <a:ext uri="{FF2B5EF4-FFF2-40B4-BE49-F238E27FC236}">
                      <a16:creationId xmlns:a16="http://schemas.microsoft.com/office/drawing/2014/main" id="{6640CAEA-9DDF-42EA-8CAF-22699D94CF89}"/>
                    </a:ext>
                  </a:extLst>
                </p:cNvPr>
                <p:cNvSpPr/>
                <p:nvPr/>
              </p:nvSpPr>
              <p:spPr>
                <a:xfrm>
                  <a:off x="15391319" y="599789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46" name="Freeform: Shape 7045">
                  <a:extLst>
                    <a:ext uri="{FF2B5EF4-FFF2-40B4-BE49-F238E27FC236}">
                      <a16:creationId xmlns:a16="http://schemas.microsoft.com/office/drawing/2014/main" id="{95844740-03FD-4CDB-B077-3292A6DEC93C}"/>
                    </a:ext>
                  </a:extLst>
                </p:cNvPr>
                <p:cNvSpPr/>
                <p:nvPr/>
              </p:nvSpPr>
              <p:spPr>
                <a:xfrm>
                  <a:off x="15720980"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7" name="Freeform: Shape 7046">
                  <a:extLst>
                    <a:ext uri="{FF2B5EF4-FFF2-40B4-BE49-F238E27FC236}">
                      <a16:creationId xmlns:a16="http://schemas.microsoft.com/office/drawing/2014/main" id="{DE516308-4173-4A06-B4C9-07CE924147B1}"/>
                    </a:ext>
                  </a:extLst>
                </p:cNvPr>
                <p:cNvSpPr/>
                <p:nvPr/>
              </p:nvSpPr>
              <p:spPr>
                <a:xfrm>
                  <a:off x="16050735"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8" name="Freeform: Shape 7047">
                  <a:extLst>
                    <a:ext uri="{FF2B5EF4-FFF2-40B4-BE49-F238E27FC236}">
                      <a16:creationId xmlns:a16="http://schemas.microsoft.com/office/drawing/2014/main" id="{9BE199B1-9999-4749-AE0B-3D637CBB39BF}"/>
                    </a:ext>
                  </a:extLst>
                </p:cNvPr>
                <p:cNvSpPr/>
                <p:nvPr/>
              </p:nvSpPr>
              <p:spPr>
                <a:xfrm>
                  <a:off x="16380490" y="599789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9" name="Freeform: Shape 7048">
                  <a:extLst>
                    <a:ext uri="{FF2B5EF4-FFF2-40B4-BE49-F238E27FC236}">
                      <a16:creationId xmlns:a16="http://schemas.microsoft.com/office/drawing/2014/main" id="{86A0A90A-5B81-4E70-A15C-B86ACB74FFD7}"/>
                    </a:ext>
                  </a:extLst>
                </p:cNvPr>
                <p:cNvSpPr/>
                <p:nvPr/>
              </p:nvSpPr>
              <p:spPr>
                <a:xfrm>
                  <a:off x="16710246" y="599789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0" name="Freeform: Shape 7049">
                  <a:extLst>
                    <a:ext uri="{FF2B5EF4-FFF2-40B4-BE49-F238E27FC236}">
                      <a16:creationId xmlns:a16="http://schemas.microsoft.com/office/drawing/2014/main" id="{874B3039-0F92-40F6-ADA8-8CD2A6A7141B}"/>
                    </a:ext>
                  </a:extLst>
                </p:cNvPr>
                <p:cNvSpPr/>
                <p:nvPr/>
              </p:nvSpPr>
              <p:spPr>
                <a:xfrm>
                  <a:off x="17040002" y="5997892"/>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1" name="Freeform: Shape 7050">
                  <a:extLst>
                    <a:ext uri="{FF2B5EF4-FFF2-40B4-BE49-F238E27FC236}">
                      <a16:creationId xmlns:a16="http://schemas.microsoft.com/office/drawing/2014/main" id="{92AF05C3-82A8-4541-B0C9-29EF8B075BEF}"/>
                    </a:ext>
                  </a:extLst>
                </p:cNvPr>
                <p:cNvSpPr/>
                <p:nvPr/>
              </p:nvSpPr>
              <p:spPr>
                <a:xfrm>
                  <a:off x="13412787"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2" name="Freeform: Shape 7051">
                  <a:extLst>
                    <a:ext uri="{FF2B5EF4-FFF2-40B4-BE49-F238E27FC236}">
                      <a16:creationId xmlns:a16="http://schemas.microsoft.com/office/drawing/2014/main" id="{B4A9EDEE-C32C-4671-A002-35B2217A0B03}"/>
                    </a:ext>
                  </a:extLst>
                </p:cNvPr>
                <p:cNvSpPr/>
                <p:nvPr/>
              </p:nvSpPr>
              <p:spPr>
                <a:xfrm>
                  <a:off x="13742542"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3" name="Freeform: Shape 7052">
                  <a:extLst>
                    <a:ext uri="{FF2B5EF4-FFF2-40B4-BE49-F238E27FC236}">
                      <a16:creationId xmlns:a16="http://schemas.microsoft.com/office/drawing/2014/main" id="{CC836E9C-68E9-49C1-ABC5-6DC780F4FED1}"/>
                    </a:ext>
                  </a:extLst>
                </p:cNvPr>
                <p:cNvSpPr/>
                <p:nvPr/>
              </p:nvSpPr>
              <p:spPr>
                <a:xfrm>
                  <a:off x="14072297"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4" name="Freeform: Shape 7053">
                  <a:extLst>
                    <a:ext uri="{FF2B5EF4-FFF2-40B4-BE49-F238E27FC236}">
                      <a16:creationId xmlns:a16="http://schemas.microsoft.com/office/drawing/2014/main" id="{455C0A47-2D11-4C8D-ADB0-970998DCCCCF}"/>
                    </a:ext>
                  </a:extLst>
                </p:cNvPr>
                <p:cNvSpPr/>
                <p:nvPr/>
              </p:nvSpPr>
              <p:spPr>
                <a:xfrm>
                  <a:off x="14402053" y="5704998"/>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5" name="Freeform: Shape 7054">
                  <a:extLst>
                    <a:ext uri="{FF2B5EF4-FFF2-40B4-BE49-F238E27FC236}">
                      <a16:creationId xmlns:a16="http://schemas.microsoft.com/office/drawing/2014/main" id="{D4AE74D5-7E55-4829-B7BD-539FCAC83783}"/>
                    </a:ext>
                  </a:extLst>
                </p:cNvPr>
                <p:cNvSpPr/>
                <p:nvPr/>
              </p:nvSpPr>
              <p:spPr>
                <a:xfrm>
                  <a:off x="14731808" y="5704998"/>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56" name="Freeform: Shape 7055">
                  <a:extLst>
                    <a:ext uri="{FF2B5EF4-FFF2-40B4-BE49-F238E27FC236}">
                      <a16:creationId xmlns:a16="http://schemas.microsoft.com/office/drawing/2014/main" id="{F4FFF2AB-65B6-468D-AFF6-33FA0C72A933}"/>
                    </a:ext>
                  </a:extLst>
                </p:cNvPr>
                <p:cNvSpPr/>
                <p:nvPr/>
              </p:nvSpPr>
              <p:spPr>
                <a:xfrm>
                  <a:off x="15061564" y="5704998"/>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57" name="Freeform: Shape 7056">
                  <a:extLst>
                    <a:ext uri="{FF2B5EF4-FFF2-40B4-BE49-F238E27FC236}">
                      <a16:creationId xmlns:a16="http://schemas.microsoft.com/office/drawing/2014/main" id="{50626762-6F13-4A40-A907-A5EDEBD71081}"/>
                    </a:ext>
                  </a:extLst>
                </p:cNvPr>
                <p:cNvSpPr/>
                <p:nvPr/>
              </p:nvSpPr>
              <p:spPr>
                <a:xfrm>
                  <a:off x="15391319" y="5704998"/>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58" name="Freeform: Shape 7057">
                  <a:extLst>
                    <a:ext uri="{FF2B5EF4-FFF2-40B4-BE49-F238E27FC236}">
                      <a16:creationId xmlns:a16="http://schemas.microsoft.com/office/drawing/2014/main" id="{FC1A4797-4EF0-496C-91EA-C9EB3AF6D8E4}"/>
                    </a:ext>
                  </a:extLst>
                </p:cNvPr>
                <p:cNvSpPr/>
                <p:nvPr/>
              </p:nvSpPr>
              <p:spPr>
                <a:xfrm>
                  <a:off x="15720980"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9" name="Freeform: Shape 7058">
                  <a:extLst>
                    <a:ext uri="{FF2B5EF4-FFF2-40B4-BE49-F238E27FC236}">
                      <a16:creationId xmlns:a16="http://schemas.microsoft.com/office/drawing/2014/main" id="{5BA12376-5FAA-4AE6-84FE-B0EA9700B59B}"/>
                    </a:ext>
                  </a:extLst>
                </p:cNvPr>
                <p:cNvSpPr/>
                <p:nvPr/>
              </p:nvSpPr>
              <p:spPr>
                <a:xfrm>
                  <a:off x="16050735"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0" name="Freeform: Shape 7059">
                  <a:extLst>
                    <a:ext uri="{FF2B5EF4-FFF2-40B4-BE49-F238E27FC236}">
                      <a16:creationId xmlns:a16="http://schemas.microsoft.com/office/drawing/2014/main" id="{3070BC93-97D5-45D8-B318-63864CEF8C8C}"/>
                    </a:ext>
                  </a:extLst>
                </p:cNvPr>
                <p:cNvSpPr/>
                <p:nvPr/>
              </p:nvSpPr>
              <p:spPr>
                <a:xfrm>
                  <a:off x="16380490" y="5704998"/>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1" name="Freeform: Shape 7060">
                  <a:extLst>
                    <a:ext uri="{FF2B5EF4-FFF2-40B4-BE49-F238E27FC236}">
                      <a16:creationId xmlns:a16="http://schemas.microsoft.com/office/drawing/2014/main" id="{DD4D5036-F555-481C-A806-CA0EF6361E3F}"/>
                    </a:ext>
                  </a:extLst>
                </p:cNvPr>
                <p:cNvSpPr/>
                <p:nvPr/>
              </p:nvSpPr>
              <p:spPr>
                <a:xfrm>
                  <a:off x="16710246" y="5704998"/>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2" name="Freeform: Shape 7061">
                  <a:extLst>
                    <a:ext uri="{FF2B5EF4-FFF2-40B4-BE49-F238E27FC236}">
                      <a16:creationId xmlns:a16="http://schemas.microsoft.com/office/drawing/2014/main" id="{93EB4C86-5182-4603-A9FC-71CCB3ED3A1E}"/>
                    </a:ext>
                  </a:extLst>
                </p:cNvPr>
                <p:cNvSpPr/>
                <p:nvPr/>
              </p:nvSpPr>
              <p:spPr>
                <a:xfrm>
                  <a:off x="17040002" y="5704998"/>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3" name="Freeform: Shape 7062">
                  <a:extLst>
                    <a:ext uri="{FF2B5EF4-FFF2-40B4-BE49-F238E27FC236}">
                      <a16:creationId xmlns:a16="http://schemas.microsoft.com/office/drawing/2014/main" id="{8B987ABC-B27C-4EC6-B085-4C6EC7F93B49}"/>
                    </a:ext>
                  </a:extLst>
                </p:cNvPr>
                <p:cNvSpPr/>
                <p:nvPr/>
              </p:nvSpPr>
              <p:spPr>
                <a:xfrm>
                  <a:off x="13412787"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4" name="Freeform: Shape 7063">
                  <a:extLst>
                    <a:ext uri="{FF2B5EF4-FFF2-40B4-BE49-F238E27FC236}">
                      <a16:creationId xmlns:a16="http://schemas.microsoft.com/office/drawing/2014/main" id="{91C57F1A-0F2C-4351-A02E-2B9DF4AE51DD}"/>
                    </a:ext>
                  </a:extLst>
                </p:cNvPr>
                <p:cNvSpPr/>
                <p:nvPr/>
              </p:nvSpPr>
              <p:spPr>
                <a:xfrm>
                  <a:off x="13742542"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5" name="Freeform: Shape 7064">
                  <a:extLst>
                    <a:ext uri="{FF2B5EF4-FFF2-40B4-BE49-F238E27FC236}">
                      <a16:creationId xmlns:a16="http://schemas.microsoft.com/office/drawing/2014/main" id="{5D5390AB-7889-407D-8F02-650379948872}"/>
                    </a:ext>
                  </a:extLst>
                </p:cNvPr>
                <p:cNvSpPr/>
                <p:nvPr/>
              </p:nvSpPr>
              <p:spPr>
                <a:xfrm>
                  <a:off x="14072297"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6" name="Freeform: Shape 7065">
                  <a:extLst>
                    <a:ext uri="{FF2B5EF4-FFF2-40B4-BE49-F238E27FC236}">
                      <a16:creationId xmlns:a16="http://schemas.microsoft.com/office/drawing/2014/main" id="{EA8D9712-5DAF-4C2C-9AB9-25E4E4A9E2DE}"/>
                    </a:ext>
                  </a:extLst>
                </p:cNvPr>
                <p:cNvSpPr/>
                <p:nvPr/>
              </p:nvSpPr>
              <p:spPr>
                <a:xfrm>
                  <a:off x="14402053" y="541210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7" name="Freeform: Shape 7066">
                  <a:extLst>
                    <a:ext uri="{FF2B5EF4-FFF2-40B4-BE49-F238E27FC236}">
                      <a16:creationId xmlns:a16="http://schemas.microsoft.com/office/drawing/2014/main" id="{A60B1A98-F784-4860-82EE-BC9FDD340EB8}"/>
                    </a:ext>
                  </a:extLst>
                </p:cNvPr>
                <p:cNvSpPr/>
                <p:nvPr/>
              </p:nvSpPr>
              <p:spPr>
                <a:xfrm>
                  <a:off x="14731808" y="541210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068" name="Freeform: Shape 7067">
                  <a:extLst>
                    <a:ext uri="{FF2B5EF4-FFF2-40B4-BE49-F238E27FC236}">
                      <a16:creationId xmlns:a16="http://schemas.microsoft.com/office/drawing/2014/main" id="{9069902D-1564-4159-9DB3-CBFAF3F5ADCF}"/>
                    </a:ext>
                  </a:extLst>
                </p:cNvPr>
                <p:cNvSpPr/>
                <p:nvPr/>
              </p:nvSpPr>
              <p:spPr>
                <a:xfrm>
                  <a:off x="15061564" y="541210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069" name="Freeform: Shape 7068">
                  <a:extLst>
                    <a:ext uri="{FF2B5EF4-FFF2-40B4-BE49-F238E27FC236}">
                      <a16:creationId xmlns:a16="http://schemas.microsoft.com/office/drawing/2014/main" id="{DEA620C6-FB8A-4BE0-9414-FCB146214C17}"/>
                    </a:ext>
                  </a:extLst>
                </p:cNvPr>
                <p:cNvSpPr/>
                <p:nvPr/>
              </p:nvSpPr>
              <p:spPr>
                <a:xfrm>
                  <a:off x="15391319" y="541210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070" name="Freeform: Shape 7069">
                  <a:extLst>
                    <a:ext uri="{FF2B5EF4-FFF2-40B4-BE49-F238E27FC236}">
                      <a16:creationId xmlns:a16="http://schemas.microsoft.com/office/drawing/2014/main" id="{50F6316F-A5CF-45D2-BB4A-295A90746276}"/>
                    </a:ext>
                  </a:extLst>
                </p:cNvPr>
                <p:cNvSpPr/>
                <p:nvPr/>
              </p:nvSpPr>
              <p:spPr>
                <a:xfrm>
                  <a:off x="15720980"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1" name="Freeform: Shape 7070">
                  <a:extLst>
                    <a:ext uri="{FF2B5EF4-FFF2-40B4-BE49-F238E27FC236}">
                      <a16:creationId xmlns:a16="http://schemas.microsoft.com/office/drawing/2014/main" id="{5D1892E5-DC65-4F4C-9A24-15D6072A9D49}"/>
                    </a:ext>
                  </a:extLst>
                </p:cNvPr>
                <p:cNvSpPr/>
                <p:nvPr/>
              </p:nvSpPr>
              <p:spPr>
                <a:xfrm>
                  <a:off x="16050735"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2" name="Freeform: Shape 7071">
                  <a:extLst>
                    <a:ext uri="{FF2B5EF4-FFF2-40B4-BE49-F238E27FC236}">
                      <a16:creationId xmlns:a16="http://schemas.microsoft.com/office/drawing/2014/main" id="{579F1EB9-EA1D-4FCB-B459-FD05659A5681}"/>
                    </a:ext>
                  </a:extLst>
                </p:cNvPr>
                <p:cNvSpPr/>
                <p:nvPr/>
              </p:nvSpPr>
              <p:spPr>
                <a:xfrm>
                  <a:off x="16380490" y="541210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3" name="Freeform: Shape 7072">
                  <a:extLst>
                    <a:ext uri="{FF2B5EF4-FFF2-40B4-BE49-F238E27FC236}">
                      <a16:creationId xmlns:a16="http://schemas.microsoft.com/office/drawing/2014/main" id="{C7D4F855-44A3-49A9-B765-CFB7960CBAE3}"/>
                    </a:ext>
                  </a:extLst>
                </p:cNvPr>
                <p:cNvSpPr/>
                <p:nvPr/>
              </p:nvSpPr>
              <p:spPr>
                <a:xfrm>
                  <a:off x="16710246" y="541210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4" name="Freeform: Shape 7073">
                  <a:extLst>
                    <a:ext uri="{FF2B5EF4-FFF2-40B4-BE49-F238E27FC236}">
                      <a16:creationId xmlns:a16="http://schemas.microsoft.com/office/drawing/2014/main" id="{2406A669-A3C8-411A-84CD-DBDD6141BEAD}"/>
                    </a:ext>
                  </a:extLst>
                </p:cNvPr>
                <p:cNvSpPr/>
                <p:nvPr/>
              </p:nvSpPr>
              <p:spPr>
                <a:xfrm>
                  <a:off x="17040002" y="5412104"/>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5" name="Freeform: Shape 7074">
                  <a:extLst>
                    <a:ext uri="{FF2B5EF4-FFF2-40B4-BE49-F238E27FC236}">
                      <a16:creationId xmlns:a16="http://schemas.microsoft.com/office/drawing/2014/main" id="{FBDEA0E0-3711-496C-A7BD-FBD9B305F1F9}"/>
                    </a:ext>
                  </a:extLst>
                </p:cNvPr>
                <p:cNvSpPr/>
                <p:nvPr/>
              </p:nvSpPr>
              <p:spPr>
                <a:xfrm>
                  <a:off x="13412787"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6" name="Freeform: Shape 7075">
                  <a:extLst>
                    <a:ext uri="{FF2B5EF4-FFF2-40B4-BE49-F238E27FC236}">
                      <a16:creationId xmlns:a16="http://schemas.microsoft.com/office/drawing/2014/main" id="{DFD471A3-8DDA-4CCF-8994-1B249CB57E7B}"/>
                    </a:ext>
                  </a:extLst>
                </p:cNvPr>
                <p:cNvSpPr/>
                <p:nvPr/>
              </p:nvSpPr>
              <p:spPr>
                <a:xfrm>
                  <a:off x="13742542"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7" name="Freeform: Shape 7076">
                  <a:extLst>
                    <a:ext uri="{FF2B5EF4-FFF2-40B4-BE49-F238E27FC236}">
                      <a16:creationId xmlns:a16="http://schemas.microsoft.com/office/drawing/2014/main" id="{A141D5D9-560D-41D7-A7F5-31C52D4BC582}"/>
                    </a:ext>
                  </a:extLst>
                </p:cNvPr>
                <p:cNvSpPr/>
                <p:nvPr/>
              </p:nvSpPr>
              <p:spPr>
                <a:xfrm>
                  <a:off x="14072297"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8" name="Freeform: Shape 7077">
                  <a:extLst>
                    <a:ext uri="{FF2B5EF4-FFF2-40B4-BE49-F238E27FC236}">
                      <a16:creationId xmlns:a16="http://schemas.microsoft.com/office/drawing/2014/main" id="{C41AB59F-C495-4EED-86A2-8896E69F58ED}"/>
                    </a:ext>
                  </a:extLst>
                </p:cNvPr>
                <p:cNvSpPr/>
                <p:nvPr/>
              </p:nvSpPr>
              <p:spPr>
                <a:xfrm>
                  <a:off x="14402053" y="511930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9" name="Freeform: Shape 7078">
                  <a:extLst>
                    <a:ext uri="{FF2B5EF4-FFF2-40B4-BE49-F238E27FC236}">
                      <a16:creationId xmlns:a16="http://schemas.microsoft.com/office/drawing/2014/main" id="{C140E6CA-3F55-4F9E-AEDE-2806DD330030}"/>
                    </a:ext>
                  </a:extLst>
                </p:cNvPr>
                <p:cNvSpPr/>
                <p:nvPr/>
              </p:nvSpPr>
              <p:spPr>
                <a:xfrm>
                  <a:off x="14731808" y="511930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80" name="Freeform: Shape 7079">
                  <a:extLst>
                    <a:ext uri="{FF2B5EF4-FFF2-40B4-BE49-F238E27FC236}">
                      <a16:creationId xmlns:a16="http://schemas.microsoft.com/office/drawing/2014/main" id="{851BE3C5-93F6-4ED8-B09D-6A7403F47AC5}"/>
                    </a:ext>
                  </a:extLst>
                </p:cNvPr>
                <p:cNvSpPr/>
                <p:nvPr/>
              </p:nvSpPr>
              <p:spPr>
                <a:xfrm>
                  <a:off x="15061564" y="511930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81" name="Freeform: Shape 7080">
                  <a:extLst>
                    <a:ext uri="{FF2B5EF4-FFF2-40B4-BE49-F238E27FC236}">
                      <a16:creationId xmlns:a16="http://schemas.microsoft.com/office/drawing/2014/main" id="{3B33085D-99DB-451C-9365-C95BFFBE7CFC}"/>
                    </a:ext>
                  </a:extLst>
                </p:cNvPr>
                <p:cNvSpPr/>
                <p:nvPr/>
              </p:nvSpPr>
              <p:spPr>
                <a:xfrm>
                  <a:off x="15391319" y="511930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82" name="Freeform: Shape 7081">
                  <a:extLst>
                    <a:ext uri="{FF2B5EF4-FFF2-40B4-BE49-F238E27FC236}">
                      <a16:creationId xmlns:a16="http://schemas.microsoft.com/office/drawing/2014/main" id="{EB88A20C-28F0-4CB7-B498-E90F11E1054E}"/>
                    </a:ext>
                  </a:extLst>
                </p:cNvPr>
                <p:cNvSpPr/>
                <p:nvPr/>
              </p:nvSpPr>
              <p:spPr>
                <a:xfrm>
                  <a:off x="15720980"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3" name="Freeform: Shape 7082">
                  <a:extLst>
                    <a:ext uri="{FF2B5EF4-FFF2-40B4-BE49-F238E27FC236}">
                      <a16:creationId xmlns:a16="http://schemas.microsoft.com/office/drawing/2014/main" id="{F6201DFA-B2C9-44A6-BF1E-84BEB06D0263}"/>
                    </a:ext>
                  </a:extLst>
                </p:cNvPr>
                <p:cNvSpPr/>
                <p:nvPr/>
              </p:nvSpPr>
              <p:spPr>
                <a:xfrm>
                  <a:off x="16050735"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4" name="Freeform: Shape 7083">
                  <a:extLst>
                    <a:ext uri="{FF2B5EF4-FFF2-40B4-BE49-F238E27FC236}">
                      <a16:creationId xmlns:a16="http://schemas.microsoft.com/office/drawing/2014/main" id="{F66054FF-8D5C-4818-9308-13A57D951B70}"/>
                    </a:ext>
                  </a:extLst>
                </p:cNvPr>
                <p:cNvSpPr/>
                <p:nvPr/>
              </p:nvSpPr>
              <p:spPr>
                <a:xfrm>
                  <a:off x="16380490" y="511930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5" name="Freeform: Shape 7084">
                  <a:extLst>
                    <a:ext uri="{FF2B5EF4-FFF2-40B4-BE49-F238E27FC236}">
                      <a16:creationId xmlns:a16="http://schemas.microsoft.com/office/drawing/2014/main" id="{2D52B553-8596-46CE-B9CE-94001A47D70F}"/>
                    </a:ext>
                  </a:extLst>
                </p:cNvPr>
                <p:cNvSpPr/>
                <p:nvPr/>
              </p:nvSpPr>
              <p:spPr>
                <a:xfrm>
                  <a:off x="16710246" y="511930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6" name="Freeform: Shape 7085">
                  <a:extLst>
                    <a:ext uri="{FF2B5EF4-FFF2-40B4-BE49-F238E27FC236}">
                      <a16:creationId xmlns:a16="http://schemas.microsoft.com/office/drawing/2014/main" id="{3D844C50-7B07-490B-955F-FA3786A441C2}"/>
                    </a:ext>
                  </a:extLst>
                </p:cNvPr>
                <p:cNvSpPr/>
                <p:nvPr/>
              </p:nvSpPr>
              <p:spPr>
                <a:xfrm>
                  <a:off x="17040002" y="5119305"/>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7" name="Freeform: Shape 7086">
                  <a:extLst>
                    <a:ext uri="{FF2B5EF4-FFF2-40B4-BE49-F238E27FC236}">
                      <a16:creationId xmlns:a16="http://schemas.microsoft.com/office/drawing/2014/main" id="{36E8C561-7C73-46B5-AF8B-3D68B4C3D7A7}"/>
                    </a:ext>
                  </a:extLst>
                </p:cNvPr>
                <p:cNvSpPr/>
                <p:nvPr/>
              </p:nvSpPr>
              <p:spPr>
                <a:xfrm>
                  <a:off x="13412787"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8" name="Freeform: Shape 7087">
                  <a:extLst>
                    <a:ext uri="{FF2B5EF4-FFF2-40B4-BE49-F238E27FC236}">
                      <a16:creationId xmlns:a16="http://schemas.microsoft.com/office/drawing/2014/main" id="{0AF0E195-232F-4F43-B128-94355864B2F6}"/>
                    </a:ext>
                  </a:extLst>
                </p:cNvPr>
                <p:cNvSpPr/>
                <p:nvPr/>
              </p:nvSpPr>
              <p:spPr>
                <a:xfrm>
                  <a:off x="13742542"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9" name="Freeform: Shape 7088">
                  <a:extLst>
                    <a:ext uri="{FF2B5EF4-FFF2-40B4-BE49-F238E27FC236}">
                      <a16:creationId xmlns:a16="http://schemas.microsoft.com/office/drawing/2014/main" id="{B0E37E04-1DF9-497F-A726-F9039BF6A7FE}"/>
                    </a:ext>
                  </a:extLst>
                </p:cNvPr>
                <p:cNvSpPr/>
                <p:nvPr/>
              </p:nvSpPr>
              <p:spPr>
                <a:xfrm>
                  <a:off x="14072297"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0" name="Freeform: Shape 7089">
                  <a:extLst>
                    <a:ext uri="{FF2B5EF4-FFF2-40B4-BE49-F238E27FC236}">
                      <a16:creationId xmlns:a16="http://schemas.microsoft.com/office/drawing/2014/main" id="{01562B2C-99C8-4B3A-AD7E-DBC2CDD865A7}"/>
                    </a:ext>
                  </a:extLst>
                </p:cNvPr>
                <p:cNvSpPr/>
                <p:nvPr/>
              </p:nvSpPr>
              <p:spPr>
                <a:xfrm>
                  <a:off x="14402053" y="482641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1" name="Freeform: Shape 7090">
                  <a:extLst>
                    <a:ext uri="{FF2B5EF4-FFF2-40B4-BE49-F238E27FC236}">
                      <a16:creationId xmlns:a16="http://schemas.microsoft.com/office/drawing/2014/main" id="{53E01A24-6D4E-40D7-90FA-B454AA38A736}"/>
                    </a:ext>
                  </a:extLst>
                </p:cNvPr>
                <p:cNvSpPr/>
                <p:nvPr/>
              </p:nvSpPr>
              <p:spPr>
                <a:xfrm>
                  <a:off x="14731808" y="482641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92" name="Freeform: Shape 7091">
                  <a:extLst>
                    <a:ext uri="{FF2B5EF4-FFF2-40B4-BE49-F238E27FC236}">
                      <a16:creationId xmlns:a16="http://schemas.microsoft.com/office/drawing/2014/main" id="{62C38E9C-8DDB-4ABC-A884-B46F28F838CF}"/>
                    </a:ext>
                  </a:extLst>
                </p:cNvPr>
                <p:cNvSpPr/>
                <p:nvPr/>
              </p:nvSpPr>
              <p:spPr>
                <a:xfrm>
                  <a:off x="15061564" y="482641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93" name="Freeform: Shape 7092">
                  <a:extLst>
                    <a:ext uri="{FF2B5EF4-FFF2-40B4-BE49-F238E27FC236}">
                      <a16:creationId xmlns:a16="http://schemas.microsoft.com/office/drawing/2014/main" id="{1EE36922-3102-4F65-8D1C-8D15A1B6909C}"/>
                    </a:ext>
                  </a:extLst>
                </p:cNvPr>
                <p:cNvSpPr/>
                <p:nvPr/>
              </p:nvSpPr>
              <p:spPr>
                <a:xfrm>
                  <a:off x="15391319" y="482641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94" name="Freeform: Shape 7093">
                  <a:extLst>
                    <a:ext uri="{FF2B5EF4-FFF2-40B4-BE49-F238E27FC236}">
                      <a16:creationId xmlns:a16="http://schemas.microsoft.com/office/drawing/2014/main" id="{B3C63BD7-D9B4-4542-BD99-E7456BCE1002}"/>
                    </a:ext>
                  </a:extLst>
                </p:cNvPr>
                <p:cNvSpPr/>
                <p:nvPr/>
              </p:nvSpPr>
              <p:spPr>
                <a:xfrm>
                  <a:off x="15720980"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5" name="Freeform: Shape 7094">
                  <a:extLst>
                    <a:ext uri="{FF2B5EF4-FFF2-40B4-BE49-F238E27FC236}">
                      <a16:creationId xmlns:a16="http://schemas.microsoft.com/office/drawing/2014/main" id="{F54E5902-96D8-4D16-87D0-F7E59E594C93}"/>
                    </a:ext>
                  </a:extLst>
                </p:cNvPr>
                <p:cNvSpPr/>
                <p:nvPr/>
              </p:nvSpPr>
              <p:spPr>
                <a:xfrm>
                  <a:off x="16050735"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6" name="Freeform: Shape 7095">
                  <a:extLst>
                    <a:ext uri="{FF2B5EF4-FFF2-40B4-BE49-F238E27FC236}">
                      <a16:creationId xmlns:a16="http://schemas.microsoft.com/office/drawing/2014/main" id="{9A329BC4-747D-41C5-9317-C4883453569E}"/>
                    </a:ext>
                  </a:extLst>
                </p:cNvPr>
                <p:cNvSpPr/>
                <p:nvPr/>
              </p:nvSpPr>
              <p:spPr>
                <a:xfrm>
                  <a:off x="16380490" y="482641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7" name="Freeform: Shape 7096">
                  <a:extLst>
                    <a:ext uri="{FF2B5EF4-FFF2-40B4-BE49-F238E27FC236}">
                      <a16:creationId xmlns:a16="http://schemas.microsoft.com/office/drawing/2014/main" id="{E29AEC86-1FEE-4893-8011-3C6E01B6D67B}"/>
                    </a:ext>
                  </a:extLst>
                </p:cNvPr>
                <p:cNvSpPr/>
                <p:nvPr/>
              </p:nvSpPr>
              <p:spPr>
                <a:xfrm>
                  <a:off x="16710246" y="482641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8" name="Freeform: Shape 7097">
                  <a:extLst>
                    <a:ext uri="{FF2B5EF4-FFF2-40B4-BE49-F238E27FC236}">
                      <a16:creationId xmlns:a16="http://schemas.microsoft.com/office/drawing/2014/main" id="{CA745654-D24D-4D57-823A-11D672C3B47F}"/>
                    </a:ext>
                  </a:extLst>
                </p:cNvPr>
                <p:cNvSpPr/>
                <p:nvPr/>
              </p:nvSpPr>
              <p:spPr>
                <a:xfrm>
                  <a:off x="17040002" y="4826412"/>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9" name="Freeform: Shape 7098">
                  <a:extLst>
                    <a:ext uri="{FF2B5EF4-FFF2-40B4-BE49-F238E27FC236}">
                      <a16:creationId xmlns:a16="http://schemas.microsoft.com/office/drawing/2014/main" id="{6F560BBF-3938-41FF-85D5-6B308292FF85}"/>
                    </a:ext>
                  </a:extLst>
                </p:cNvPr>
                <p:cNvSpPr/>
                <p:nvPr/>
              </p:nvSpPr>
              <p:spPr>
                <a:xfrm>
                  <a:off x="13412787"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0" name="Freeform: Shape 7099">
                  <a:extLst>
                    <a:ext uri="{FF2B5EF4-FFF2-40B4-BE49-F238E27FC236}">
                      <a16:creationId xmlns:a16="http://schemas.microsoft.com/office/drawing/2014/main" id="{FD8A3B07-F7A1-4CF4-8EC4-9B4EC3C151A5}"/>
                    </a:ext>
                  </a:extLst>
                </p:cNvPr>
                <p:cNvSpPr/>
                <p:nvPr/>
              </p:nvSpPr>
              <p:spPr>
                <a:xfrm>
                  <a:off x="13742542"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1" name="Freeform: Shape 7100">
                  <a:extLst>
                    <a:ext uri="{FF2B5EF4-FFF2-40B4-BE49-F238E27FC236}">
                      <a16:creationId xmlns:a16="http://schemas.microsoft.com/office/drawing/2014/main" id="{84AE03D5-04B2-48B7-A96E-8B5886EE4EF0}"/>
                    </a:ext>
                  </a:extLst>
                </p:cNvPr>
                <p:cNvSpPr/>
                <p:nvPr/>
              </p:nvSpPr>
              <p:spPr>
                <a:xfrm>
                  <a:off x="14072297"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2" name="Freeform: Shape 7101">
                  <a:extLst>
                    <a:ext uri="{FF2B5EF4-FFF2-40B4-BE49-F238E27FC236}">
                      <a16:creationId xmlns:a16="http://schemas.microsoft.com/office/drawing/2014/main" id="{3DF1F44F-3849-4A63-BC09-32DD23881907}"/>
                    </a:ext>
                  </a:extLst>
                </p:cNvPr>
                <p:cNvSpPr/>
                <p:nvPr/>
              </p:nvSpPr>
              <p:spPr>
                <a:xfrm>
                  <a:off x="14402053" y="4533518"/>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3" name="Freeform: Shape 7102">
                  <a:extLst>
                    <a:ext uri="{FF2B5EF4-FFF2-40B4-BE49-F238E27FC236}">
                      <a16:creationId xmlns:a16="http://schemas.microsoft.com/office/drawing/2014/main" id="{1E292CC2-C824-4FA3-9860-CE430D52C5A1}"/>
                    </a:ext>
                  </a:extLst>
                </p:cNvPr>
                <p:cNvSpPr/>
                <p:nvPr/>
              </p:nvSpPr>
              <p:spPr>
                <a:xfrm>
                  <a:off x="14731808" y="4533518"/>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04" name="Freeform: Shape 7103">
                  <a:extLst>
                    <a:ext uri="{FF2B5EF4-FFF2-40B4-BE49-F238E27FC236}">
                      <a16:creationId xmlns:a16="http://schemas.microsoft.com/office/drawing/2014/main" id="{77A52E50-0EC8-464E-9358-C71336CBD220}"/>
                    </a:ext>
                  </a:extLst>
                </p:cNvPr>
                <p:cNvSpPr/>
                <p:nvPr/>
              </p:nvSpPr>
              <p:spPr>
                <a:xfrm>
                  <a:off x="15061564" y="4533518"/>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05" name="Freeform: Shape 7104">
                  <a:extLst>
                    <a:ext uri="{FF2B5EF4-FFF2-40B4-BE49-F238E27FC236}">
                      <a16:creationId xmlns:a16="http://schemas.microsoft.com/office/drawing/2014/main" id="{8E4AC2E9-69F1-4474-AFE7-62E16DCEC87C}"/>
                    </a:ext>
                  </a:extLst>
                </p:cNvPr>
                <p:cNvSpPr/>
                <p:nvPr/>
              </p:nvSpPr>
              <p:spPr>
                <a:xfrm>
                  <a:off x="15391319" y="4533518"/>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06" name="Freeform: Shape 7105">
                  <a:extLst>
                    <a:ext uri="{FF2B5EF4-FFF2-40B4-BE49-F238E27FC236}">
                      <a16:creationId xmlns:a16="http://schemas.microsoft.com/office/drawing/2014/main" id="{81939CD7-F7A6-4D9E-92CA-548260017C34}"/>
                    </a:ext>
                  </a:extLst>
                </p:cNvPr>
                <p:cNvSpPr/>
                <p:nvPr/>
              </p:nvSpPr>
              <p:spPr>
                <a:xfrm>
                  <a:off x="15720980"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7" name="Freeform: Shape 7106">
                  <a:extLst>
                    <a:ext uri="{FF2B5EF4-FFF2-40B4-BE49-F238E27FC236}">
                      <a16:creationId xmlns:a16="http://schemas.microsoft.com/office/drawing/2014/main" id="{9794C543-3C7C-4462-AC96-49F78D248F07}"/>
                    </a:ext>
                  </a:extLst>
                </p:cNvPr>
                <p:cNvSpPr/>
                <p:nvPr/>
              </p:nvSpPr>
              <p:spPr>
                <a:xfrm>
                  <a:off x="16050735"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8" name="Freeform: Shape 7107">
                  <a:extLst>
                    <a:ext uri="{FF2B5EF4-FFF2-40B4-BE49-F238E27FC236}">
                      <a16:creationId xmlns:a16="http://schemas.microsoft.com/office/drawing/2014/main" id="{22CCC9AF-BDED-4C90-B7B4-9F71A61B4F7A}"/>
                    </a:ext>
                  </a:extLst>
                </p:cNvPr>
                <p:cNvSpPr/>
                <p:nvPr/>
              </p:nvSpPr>
              <p:spPr>
                <a:xfrm>
                  <a:off x="16380490" y="4533518"/>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9" name="Freeform: Shape 7108">
                  <a:extLst>
                    <a:ext uri="{FF2B5EF4-FFF2-40B4-BE49-F238E27FC236}">
                      <a16:creationId xmlns:a16="http://schemas.microsoft.com/office/drawing/2014/main" id="{8B2CBE67-E791-4541-94B8-78C8C512257A}"/>
                    </a:ext>
                  </a:extLst>
                </p:cNvPr>
                <p:cNvSpPr/>
                <p:nvPr/>
              </p:nvSpPr>
              <p:spPr>
                <a:xfrm>
                  <a:off x="16710246" y="4533518"/>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10" name="Freeform: Shape 7109">
                  <a:extLst>
                    <a:ext uri="{FF2B5EF4-FFF2-40B4-BE49-F238E27FC236}">
                      <a16:creationId xmlns:a16="http://schemas.microsoft.com/office/drawing/2014/main" id="{1B938F3A-2735-444F-89A9-37BADD434CED}"/>
                    </a:ext>
                  </a:extLst>
                </p:cNvPr>
                <p:cNvSpPr/>
                <p:nvPr/>
              </p:nvSpPr>
              <p:spPr>
                <a:xfrm>
                  <a:off x="17040002" y="4533518"/>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11" name="Freeform: Shape 7110">
                  <a:extLst>
                    <a:ext uri="{FF2B5EF4-FFF2-40B4-BE49-F238E27FC236}">
                      <a16:creationId xmlns:a16="http://schemas.microsoft.com/office/drawing/2014/main" id="{45EDCA5E-A4D5-4FF7-B897-CB582B77CAB5}"/>
                    </a:ext>
                  </a:extLst>
                </p:cNvPr>
                <p:cNvSpPr/>
                <p:nvPr/>
              </p:nvSpPr>
              <p:spPr>
                <a:xfrm>
                  <a:off x="13412787"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2" name="Freeform: Shape 7111">
                  <a:extLst>
                    <a:ext uri="{FF2B5EF4-FFF2-40B4-BE49-F238E27FC236}">
                      <a16:creationId xmlns:a16="http://schemas.microsoft.com/office/drawing/2014/main" id="{866BAE95-D298-4612-A2F5-A7C409B62E12}"/>
                    </a:ext>
                  </a:extLst>
                </p:cNvPr>
                <p:cNvSpPr/>
                <p:nvPr/>
              </p:nvSpPr>
              <p:spPr>
                <a:xfrm>
                  <a:off x="13742542"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3" name="Freeform: Shape 7112">
                  <a:extLst>
                    <a:ext uri="{FF2B5EF4-FFF2-40B4-BE49-F238E27FC236}">
                      <a16:creationId xmlns:a16="http://schemas.microsoft.com/office/drawing/2014/main" id="{499C1EBD-651D-40F2-830B-6DA81E5D4010}"/>
                    </a:ext>
                  </a:extLst>
                </p:cNvPr>
                <p:cNvSpPr/>
                <p:nvPr/>
              </p:nvSpPr>
              <p:spPr>
                <a:xfrm>
                  <a:off x="14072297"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4" name="Freeform: Shape 7113">
                  <a:extLst>
                    <a:ext uri="{FF2B5EF4-FFF2-40B4-BE49-F238E27FC236}">
                      <a16:creationId xmlns:a16="http://schemas.microsoft.com/office/drawing/2014/main" id="{CD03804B-5548-4FB3-8DD1-AE037D9A2606}"/>
                    </a:ext>
                  </a:extLst>
                </p:cNvPr>
                <p:cNvSpPr/>
                <p:nvPr/>
              </p:nvSpPr>
              <p:spPr>
                <a:xfrm>
                  <a:off x="14402053" y="424072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5" name="Freeform: Shape 7114">
                  <a:extLst>
                    <a:ext uri="{FF2B5EF4-FFF2-40B4-BE49-F238E27FC236}">
                      <a16:creationId xmlns:a16="http://schemas.microsoft.com/office/drawing/2014/main" id="{572B5904-20A3-43A0-AC23-FF81042E6647}"/>
                    </a:ext>
                  </a:extLst>
                </p:cNvPr>
                <p:cNvSpPr/>
                <p:nvPr/>
              </p:nvSpPr>
              <p:spPr>
                <a:xfrm>
                  <a:off x="14731808" y="424072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16" name="Freeform: Shape 7115">
                  <a:extLst>
                    <a:ext uri="{FF2B5EF4-FFF2-40B4-BE49-F238E27FC236}">
                      <a16:creationId xmlns:a16="http://schemas.microsoft.com/office/drawing/2014/main" id="{C011D8FF-1C60-4FE0-8012-A99164539A7C}"/>
                    </a:ext>
                  </a:extLst>
                </p:cNvPr>
                <p:cNvSpPr/>
                <p:nvPr/>
              </p:nvSpPr>
              <p:spPr>
                <a:xfrm>
                  <a:off x="15061564" y="424072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17" name="Freeform: Shape 7116">
                  <a:extLst>
                    <a:ext uri="{FF2B5EF4-FFF2-40B4-BE49-F238E27FC236}">
                      <a16:creationId xmlns:a16="http://schemas.microsoft.com/office/drawing/2014/main" id="{2878972F-CC00-4F7B-8D7D-988D2C948C46}"/>
                    </a:ext>
                  </a:extLst>
                </p:cNvPr>
                <p:cNvSpPr/>
                <p:nvPr/>
              </p:nvSpPr>
              <p:spPr>
                <a:xfrm>
                  <a:off x="15391319" y="424072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18" name="Freeform: Shape 7117">
                  <a:extLst>
                    <a:ext uri="{FF2B5EF4-FFF2-40B4-BE49-F238E27FC236}">
                      <a16:creationId xmlns:a16="http://schemas.microsoft.com/office/drawing/2014/main" id="{B1E10609-5340-4C45-80F6-CC766F542F77}"/>
                    </a:ext>
                  </a:extLst>
                </p:cNvPr>
                <p:cNvSpPr/>
                <p:nvPr/>
              </p:nvSpPr>
              <p:spPr>
                <a:xfrm>
                  <a:off x="15720980"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9" name="Freeform: Shape 7118">
                  <a:extLst>
                    <a:ext uri="{FF2B5EF4-FFF2-40B4-BE49-F238E27FC236}">
                      <a16:creationId xmlns:a16="http://schemas.microsoft.com/office/drawing/2014/main" id="{A2526697-7E22-47C5-BA3C-81D6B96354BD}"/>
                    </a:ext>
                  </a:extLst>
                </p:cNvPr>
                <p:cNvSpPr/>
                <p:nvPr/>
              </p:nvSpPr>
              <p:spPr>
                <a:xfrm>
                  <a:off x="16050735"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0" name="Freeform: Shape 7119">
                  <a:extLst>
                    <a:ext uri="{FF2B5EF4-FFF2-40B4-BE49-F238E27FC236}">
                      <a16:creationId xmlns:a16="http://schemas.microsoft.com/office/drawing/2014/main" id="{D5DEC1D6-E333-40EB-A8CE-F4FF9BB8B1D3}"/>
                    </a:ext>
                  </a:extLst>
                </p:cNvPr>
                <p:cNvSpPr/>
                <p:nvPr/>
              </p:nvSpPr>
              <p:spPr>
                <a:xfrm>
                  <a:off x="16380490" y="424072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1" name="Freeform: Shape 7120">
                  <a:extLst>
                    <a:ext uri="{FF2B5EF4-FFF2-40B4-BE49-F238E27FC236}">
                      <a16:creationId xmlns:a16="http://schemas.microsoft.com/office/drawing/2014/main" id="{B7D2B0F5-BDE4-4F17-BD2F-80073DDE8C08}"/>
                    </a:ext>
                  </a:extLst>
                </p:cNvPr>
                <p:cNvSpPr/>
                <p:nvPr/>
              </p:nvSpPr>
              <p:spPr>
                <a:xfrm>
                  <a:off x="16710246" y="424072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2" name="Freeform: Shape 7121">
                  <a:extLst>
                    <a:ext uri="{FF2B5EF4-FFF2-40B4-BE49-F238E27FC236}">
                      <a16:creationId xmlns:a16="http://schemas.microsoft.com/office/drawing/2014/main" id="{071DD3DC-27C9-4D11-B2CB-1C471DF75879}"/>
                    </a:ext>
                  </a:extLst>
                </p:cNvPr>
                <p:cNvSpPr/>
                <p:nvPr/>
              </p:nvSpPr>
              <p:spPr>
                <a:xfrm>
                  <a:off x="17040002" y="4240720"/>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3" name="Freeform: Shape 7122">
                  <a:extLst>
                    <a:ext uri="{FF2B5EF4-FFF2-40B4-BE49-F238E27FC236}">
                      <a16:creationId xmlns:a16="http://schemas.microsoft.com/office/drawing/2014/main" id="{EAB022E2-8341-460C-B783-42A00AC4B0B3}"/>
                    </a:ext>
                  </a:extLst>
                </p:cNvPr>
                <p:cNvSpPr/>
                <p:nvPr/>
              </p:nvSpPr>
              <p:spPr>
                <a:xfrm>
                  <a:off x="13412787"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4" name="Freeform: Shape 7123">
                  <a:extLst>
                    <a:ext uri="{FF2B5EF4-FFF2-40B4-BE49-F238E27FC236}">
                      <a16:creationId xmlns:a16="http://schemas.microsoft.com/office/drawing/2014/main" id="{353C0DE5-456F-4810-B12E-DB2870116A6A}"/>
                    </a:ext>
                  </a:extLst>
                </p:cNvPr>
                <p:cNvSpPr/>
                <p:nvPr/>
              </p:nvSpPr>
              <p:spPr>
                <a:xfrm>
                  <a:off x="13742542"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5" name="Freeform: Shape 7124">
                  <a:extLst>
                    <a:ext uri="{FF2B5EF4-FFF2-40B4-BE49-F238E27FC236}">
                      <a16:creationId xmlns:a16="http://schemas.microsoft.com/office/drawing/2014/main" id="{1399E6C4-4A61-4586-9C16-6C7BC35326BC}"/>
                    </a:ext>
                  </a:extLst>
                </p:cNvPr>
                <p:cNvSpPr/>
                <p:nvPr/>
              </p:nvSpPr>
              <p:spPr>
                <a:xfrm>
                  <a:off x="14072297"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6" name="Freeform: Shape 7125">
                  <a:extLst>
                    <a:ext uri="{FF2B5EF4-FFF2-40B4-BE49-F238E27FC236}">
                      <a16:creationId xmlns:a16="http://schemas.microsoft.com/office/drawing/2014/main" id="{0C250CFD-53AD-4FE8-B837-DDFF7E939B3B}"/>
                    </a:ext>
                  </a:extLst>
                </p:cNvPr>
                <p:cNvSpPr/>
                <p:nvPr/>
              </p:nvSpPr>
              <p:spPr>
                <a:xfrm>
                  <a:off x="14402053" y="394782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7" name="Freeform: Shape 7126">
                  <a:extLst>
                    <a:ext uri="{FF2B5EF4-FFF2-40B4-BE49-F238E27FC236}">
                      <a16:creationId xmlns:a16="http://schemas.microsoft.com/office/drawing/2014/main" id="{066780F5-009E-4A2A-A5A8-15621A179740}"/>
                    </a:ext>
                  </a:extLst>
                </p:cNvPr>
                <p:cNvSpPr/>
                <p:nvPr/>
              </p:nvSpPr>
              <p:spPr>
                <a:xfrm>
                  <a:off x="14731808" y="394782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28" name="Freeform: Shape 7127">
                  <a:extLst>
                    <a:ext uri="{FF2B5EF4-FFF2-40B4-BE49-F238E27FC236}">
                      <a16:creationId xmlns:a16="http://schemas.microsoft.com/office/drawing/2014/main" id="{3B13ACC8-A526-46FB-8905-DDD9D01CD536}"/>
                    </a:ext>
                  </a:extLst>
                </p:cNvPr>
                <p:cNvSpPr/>
                <p:nvPr/>
              </p:nvSpPr>
              <p:spPr>
                <a:xfrm>
                  <a:off x="15061564" y="394782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29" name="Freeform: Shape 7128">
                  <a:extLst>
                    <a:ext uri="{FF2B5EF4-FFF2-40B4-BE49-F238E27FC236}">
                      <a16:creationId xmlns:a16="http://schemas.microsoft.com/office/drawing/2014/main" id="{4367A016-F494-4C09-8CE7-2E907054DA8D}"/>
                    </a:ext>
                  </a:extLst>
                </p:cNvPr>
                <p:cNvSpPr/>
                <p:nvPr/>
              </p:nvSpPr>
              <p:spPr>
                <a:xfrm>
                  <a:off x="15391319" y="394782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30" name="Freeform: Shape 7129">
                  <a:extLst>
                    <a:ext uri="{FF2B5EF4-FFF2-40B4-BE49-F238E27FC236}">
                      <a16:creationId xmlns:a16="http://schemas.microsoft.com/office/drawing/2014/main" id="{E9843A4C-5FFA-4445-B3D0-AEBEA108F50D}"/>
                    </a:ext>
                  </a:extLst>
                </p:cNvPr>
                <p:cNvSpPr/>
                <p:nvPr/>
              </p:nvSpPr>
              <p:spPr>
                <a:xfrm>
                  <a:off x="15720980"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1" name="Freeform: Shape 7130">
                  <a:extLst>
                    <a:ext uri="{FF2B5EF4-FFF2-40B4-BE49-F238E27FC236}">
                      <a16:creationId xmlns:a16="http://schemas.microsoft.com/office/drawing/2014/main" id="{DBDCB813-7086-4E38-8787-76ED4DB870AB}"/>
                    </a:ext>
                  </a:extLst>
                </p:cNvPr>
                <p:cNvSpPr/>
                <p:nvPr/>
              </p:nvSpPr>
              <p:spPr>
                <a:xfrm>
                  <a:off x="16050735"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2" name="Freeform: Shape 7131">
                  <a:extLst>
                    <a:ext uri="{FF2B5EF4-FFF2-40B4-BE49-F238E27FC236}">
                      <a16:creationId xmlns:a16="http://schemas.microsoft.com/office/drawing/2014/main" id="{C0973BB1-B5AE-44F5-B5ED-3AB0FB29DCB6}"/>
                    </a:ext>
                  </a:extLst>
                </p:cNvPr>
                <p:cNvSpPr/>
                <p:nvPr/>
              </p:nvSpPr>
              <p:spPr>
                <a:xfrm>
                  <a:off x="16380490" y="394782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3" name="Freeform: Shape 7132">
                  <a:extLst>
                    <a:ext uri="{FF2B5EF4-FFF2-40B4-BE49-F238E27FC236}">
                      <a16:creationId xmlns:a16="http://schemas.microsoft.com/office/drawing/2014/main" id="{2AFBFFC3-6C1D-49EA-BB87-944513087BCC}"/>
                    </a:ext>
                  </a:extLst>
                </p:cNvPr>
                <p:cNvSpPr/>
                <p:nvPr/>
              </p:nvSpPr>
              <p:spPr>
                <a:xfrm>
                  <a:off x="16710246" y="394782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4" name="Freeform: Shape 7133">
                  <a:extLst>
                    <a:ext uri="{FF2B5EF4-FFF2-40B4-BE49-F238E27FC236}">
                      <a16:creationId xmlns:a16="http://schemas.microsoft.com/office/drawing/2014/main" id="{B89D8318-42D6-4B90-BE94-C9697B0E58D4}"/>
                    </a:ext>
                  </a:extLst>
                </p:cNvPr>
                <p:cNvSpPr/>
                <p:nvPr/>
              </p:nvSpPr>
              <p:spPr>
                <a:xfrm>
                  <a:off x="17040002" y="3947826"/>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5" name="Freeform: Shape 7134">
                  <a:extLst>
                    <a:ext uri="{FF2B5EF4-FFF2-40B4-BE49-F238E27FC236}">
                      <a16:creationId xmlns:a16="http://schemas.microsoft.com/office/drawing/2014/main" id="{65731959-DFFC-4936-99C3-D583B0A04D93}"/>
                    </a:ext>
                  </a:extLst>
                </p:cNvPr>
                <p:cNvSpPr/>
                <p:nvPr/>
              </p:nvSpPr>
              <p:spPr>
                <a:xfrm>
                  <a:off x="13412787"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6" name="Freeform: Shape 7135">
                  <a:extLst>
                    <a:ext uri="{FF2B5EF4-FFF2-40B4-BE49-F238E27FC236}">
                      <a16:creationId xmlns:a16="http://schemas.microsoft.com/office/drawing/2014/main" id="{13C87F0C-B9FD-47E2-8F8F-020B6DC687C8}"/>
                    </a:ext>
                  </a:extLst>
                </p:cNvPr>
                <p:cNvSpPr/>
                <p:nvPr/>
              </p:nvSpPr>
              <p:spPr>
                <a:xfrm>
                  <a:off x="13742542"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7" name="Freeform: Shape 7136">
                  <a:extLst>
                    <a:ext uri="{FF2B5EF4-FFF2-40B4-BE49-F238E27FC236}">
                      <a16:creationId xmlns:a16="http://schemas.microsoft.com/office/drawing/2014/main" id="{6531009F-2515-417C-8075-5301D8D519CC}"/>
                    </a:ext>
                  </a:extLst>
                </p:cNvPr>
                <p:cNvSpPr/>
                <p:nvPr/>
              </p:nvSpPr>
              <p:spPr>
                <a:xfrm>
                  <a:off x="14072297"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8" name="Freeform: Shape 7137">
                  <a:extLst>
                    <a:ext uri="{FF2B5EF4-FFF2-40B4-BE49-F238E27FC236}">
                      <a16:creationId xmlns:a16="http://schemas.microsoft.com/office/drawing/2014/main" id="{0D65FD93-1E49-4F81-B81D-190D601C158C}"/>
                    </a:ext>
                  </a:extLst>
                </p:cNvPr>
                <p:cNvSpPr/>
                <p:nvPr/>
              </p:nvSpPr>
              <p:spPr>
                <a:xfrm>
                  <a:off x="14402053" y="3654932"/>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9" name="Freeform: Shape 7138">
                  <a:extLst>
                    <a:ext uri="{FF2B5EF4-FFF2-40B4-BE49-F238E27FC236}">
                      <a16:creationId xmlns:a16="http://schemas.microsoft.com/office/drawing/2014/main" id="{D7EEE4F6-BC89-4425-8898-F14F43C8DAF8}"/>
                    </a:ext>
                  </a:extLst>
                </p:cNvPr>
                <p:cNvSpPr/>
                <p:nvPr/>
              </p:nvSpPr>
              <p:spPr>
                <a:xfrm>
                  <a:off x="14731808" y="3654932"/>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40" name="Freeform: Shape 7139">
                  <a:extLst>
                    <a:ext uri="{FF2B5EF4-FFF2-40B4-BE49-F238E27FC236}">
                      <a16:creationId xmlns:a16="http://schemas.microsoft.com/office/drawing/2014/main" id="{F94E8F98-343D-4C90-ACB4-440EF1BC3E1E}"/>
                    </a:ext>
                  </a:extLst>
                </p:cNvPr>
                <p:cNvSpPr/>
                <p:nvPr/>
              </p:nvSpPr>
              <p:spPr>
                <a:xfrm>
                  <a:off x="15061564" y="3654932"/>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41" name="Freeform: Shape 7140">
                  <a:extLst>
                    <a:ext uri="{FF2B5EF4-FFF2-40B4-BE49-F238E27FC236}">
                      <a16:creationId xmlns:a16="http://schemas.microsoft.com/office/drawing/2014/main" id="{57699A2D-3701-4F35-A27A-951A66AC762E}"/>
                    </a:ext>
                  </a:extLst>
                </p:cNvPr>
                <p:cNvSpPr/>
                <p:nvPr/>
              </p:nvSpPr>
              <p:spPr>
                <a:xfrm>
                  <a:off x="15391319" y="3654932"/>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42" name="Freeform: Shape 7141">
                  <a:extLst>
                    <a:ext uri="{FF2B5EF4-FFF2-40B4-BE49-F238E27FC236}">
                      <a16:creationId xmlns:a16="http://schemas.microsoft.com/office/drawing/2014/main" id="{BBB63DB2-6939-4F8D-B12C-0C0C7A0ACB37}"/>
                    </a:ext>
                  </a:extLst>
                </p:cNvPr>
                <p:cNvSpPr/>
                <p:nvPr/>
              </p:nvSpPr>
              <p:spPr>
                <a:xfrm>
                  <a:off x="15720980"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3" name="Freeform: Shape 7142">
                  <a:extLst>
                    <a:ext uri="{FF2B5EF4-FFF2-40B4-BE49-F238E27FC236}">
                      <a16:creationId xmlns:a16="http://schemas.microsoft.com/office/drawing/2014/main" id="{7A2A1E33-2D0E-43E5-9824-E2B03ABBA20F}"/>
                    </a:ext>
                  </a:extLst>
                </p:cNvPr>
                <p:cNvSpPr/>
                <p:nvPr/>
              </p:nvSpPr>
              <p:spPr>
                <a:xfrm>
                  <a:off x="16050735"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4" name="Freeform: Shape 7143">
                  <a:extLst>
                    <a:ext uri="{FF2B5EF4-FFF2-40B4-BE49-F238E27FC236}">
                      <a16:creationId xmlns:a16="http://schemas.microsoft.com/office/drawing/2014/main" id="{35386F0E-56E4-4B18-B333-46A1596826F5}"/>
                    </a:ext>
                  </a:extLst>
                </p:cNvPr>
                <p:cNvSpPr/>
                <p:nvPr/>
              </p:nvSpPr>
              <p:spPr>
                <a:xfrm>
                  <a:off x="16380490" y="3654932"/>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5" name="Freeform: Shape 7144">
                  <a:extLst>
                    <a:ext uri="{FF2B5EF4-FFF2-40B4-BE49-F238E27FC236}">
                      <a16:creationId xmlns:a16="http://schemas.microsoft.com/office/drawing/2014/main" id="{4CD02394-C66B-4652-812E-FA9EFFAD52C4}"/>
                    </a:ext>
                  </a:extLst>
                </p:cNvPr>
                <p:cNvSpPr/>
                <p:nvPr/>
              </p:nvSpPr>
              <p:spPr>
                <a:xfrm>
                  <a:off x="16710246" y="3654932"/>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6" name="Freeform: Shape 7145">
                  <a:extLst>
                    <a:ext uri="{FF2B5EF4-FFF2-40B4-BE49-F238E27FC236}">
                      <a16:creationId xmlns:a16="http://schemas.microsoft.com/office/drawing/2014/main" id="{36C3CE77-9642-4C92-BB81-CC64F07450DB}"/>
                    </a:ext>
                  </a:extLst>
                </p:cNvPr>
                <p:cNvSpPr/>
                <p:nvPr/>
              </p:nvSpPr>
              <p:spPr>
                <a:xfrm>
                  <a:off x="17040002" y="3654932"/>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7" name="Freeform: Shape 7146">
                  <a:extLst>
                    <a:ext uri="{FF2B5EF4-FFF2-40B4-BE49-F238E27FC236}">
                      <a16:creationId xmlns:a16="http://schemas.microsoft.com/office/drawing/2014/main" id="{FA7F3820-7D4B-4470-A7EA-9999E5EC99A2}"/>
                    </a:ext>
                  </a:extLst>
                </p:cNvPr>
                <p:cNvSpPr/>
                <p:nvPr/>
              </p:nvSpPr>
              <p:spPr>
                <a:xfrm>
                  <a:off x="13412787"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48" name="Freeform: Shape 7147">
                  <a:extLst>
                    <a:ext uri="{FF2B5EF4-FFF2-40B4-BE49-F238E27FC236}">
                      <a16:creationId xmlns:a16="http://schemas.microsoft.com/office/drawing/2014/main" id="{811514E9-8C58-4765-BEDE-81C901E0A865}"/>
                    </a:ext>
                  </a:extLst>
                </p:cNvPr>
                <p:cNvSpPr/>
                <p:nvPr/>
              </p:nvSpPr>
              <p:spPr>
                <a:xfrm>
                  <a:off x="13742542"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49" name="Freeform: Shape 7148">
                  <a:extLst>
                    <a:ext uri="{FF2B5EF4-FFF2-40B4-BE49-F238E27FC236}">
                      <a16:creationId xmlns:a16="http://schemas.microsoft.com/office/drawing/2014/main" id="{59F204CA-5E3D-43EF-9BEA-F9B39836448F}"/>
                    </a:ext>
                  </a:extLst>
                </p:cNvPr>
                <p:cNvSpPr/>
                <p:nvPr/>
              </p:nvSpPr>
              <p:spPr>
                <a:xfrm>
                  <a:off x="14072297"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0" name="Freeform: Shape 7149">
                  <a:extLst>
                    <a:ext uri="{FF2B5EF4-FFF2-40B4-BE49-F238E27FC236}">
                      <a16:creationId xmlns:a16="http://schemas.microsoft.com/office/drawing/2014/main" id="{0C91261C-10CA-4EF8-8C53-0EF514701DD0}"/>
                    </a:ext>
                  </a:extLst>
                </p:cNvPr>
                <p:cNvSpPr/>
                <p:nvPr/>
              </p:nvSpPr>
              <p:spPr>
                <a:xfrm>
                  <a:off x="14402053" y="336213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1" name="Freeform: Shape 7150">
                  <a:extLst>
                    <a:ext uri="{FF2B5EF4-FFF2-40B4-BE49-F238E27FC236}">
                      <a16:creationId xmlns:a16="http://schemas.microsoft.com/office/drawing/2014/main" id="{37F4AE3A-95EF-4394-ADC8-8E76DF788025}"/>
                    </a:ext>
                  </a:extLst>
                </p:cNvPr>
                <p:cNvSpPr/>
                <p:nvPr/>
              </p:nvSpPr>
              <p:spPr>
                <a:xfrm>
                  <a:off x="14731808" y="336213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52" name="Freeform: Shape 7151">
                  <a:extLst>
                    <a:ext uri="{FF2B5EF4-FFF2-40B4-BE49-F238E27FC236}">
                      <a16:creationId xmlns:a16="http://schemas.microsoft.com/office/drawing/2014/main" id="{09FDFCC9-BBBA-4DD2-8631-66B499F025A0}"/>
                    </a:ext>
                  </a:extLst>
                </p:cNvPr>
                <p:cNvSpPr/>
                <p:nvPr/>
              </p:nvSpPr>
              <p:spPr>
                <a:xfrm>
                  <a:off x="15061564" y="336213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53" name="Freeform: Shape 7152">
                  <a:extLst>
                    <a:ext uri="{FF2B5EF4-FFF2-40B4-BE49-F238E27FC236}">
                      <a16:creationId xmlns:a16="http://schemas.microsoft.com/office/drawing/2014/main" id="{BF7235A5-BB39-4580-A5C0-D0A77AF6DE28}"/>
                    </a:ext>
                  </a:extLst>
                </p:cNvPr>
                <p:cNvSpPr/>
                <p:nvPr/>
              </p:nvSpPr>
              <p:spPr>
                <a:xfrm>
                  <a:off x="15391319" y="336213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54" name="Freeform: Shape 7153">
                  <a:extLst>
                    <a:ext uri="{FF2B5EF4-FFF2-40B4-BE49-F238E27FC236}">
                      <a16:creationId xmlns:a16="http://schemas.microsoft.com/office/drawing/2014/main" id="{2B53104B-230E-47AA-8BDE-6023EEF69DBF}"/>
                    </a:ext>
                  </a:extLst>
                </p:cNvPr>
                <p:cNvSpPr/>
                <p:nvPr/>
              </p:nvSpPr>
              <p:spPr>
                <a:xfrm>
                  <a:off x="15720980"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5" name="Freeform: Shape 7154">
                  <a:extLst>
                    <a:ext uri="{FF2B5EF4-FFF2-40B4-BE49-F238E27FC236}">
                      <a16:creationId xmlns:a16="http://schemas.microsoft.com/office/drawing/2014/main" id="{0D9B34F5-09DB-40FD-968A-13529856B1E2}"/>
                    </a:ext>
                  </a:extLst>
                </p:cNvPr>
                <p:cNvSpPr/>
                <p:nvPr/>
              </p:nvSpPr>
              <p:spPr>
                <a:xfrm>
                  <a:off x="16050735"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6" name="Freeform: Shape 7155">
                  <a:extLst>
                    <a:ext uri="{FF2B5EF4-FFF2-40B4-BE49-F238E27FC236}">
                      <a16:creationId xmlns:a16="http://schemas.microsoft.com/office/drawing/2014/main" id="{B8E98AFE-9E82-4798-B8C2-436A21077B35}"/>
                    </a:ext>
                  </a:extLst>
                </p:cNvPr>
                <p:cNvSpPr/>
                <p:nvPr/>
              </p:nvSpPr>
              <p:spPr>
                <a:xfrm>
                  <a:off x="16380490" y="33621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7" name="Freeform: Shape 7156">
                  <a:extLst>
                    <a:ext uri="{FF2B5EF4-FFF2-40B4-BE49-F238E27FC236}">
                      <a16:creationId xmlns:a16="http://schemas.microsoft.com/office/drawing/2014/main" id="{2B3FF215-68C8-4A6D-98DA-780F0508A94B}"/>
                    </a:ext>
                  </a:extLst>
                </p:cNvPr>
                <p:cNvSpPr/>
                <p:nvPr/>
              </p:nvSpPr>
              <p:spPr>
                <a:xfrm>
                  <a:off x="16710246" y="33621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8" name="Freeform: Shape 7157">
                  <a:extLst>
                    <a:ext uri="{FF2B5EF4-FFF2-40B4-BE49-F238E27FC236}">
                      <a16:creationId xmlns:a16="http://schemas.microsoft.com/office/drawing/2014/main" id="{3A70F4F2-EDC1-4BF5-9420-916DBC0F9A63}"/>
                    </a:ext>
                  </a:extLst>
                </p:cNvPr>
                <p:cNvSpPr/>
                <p:nvPr/>
              </p:nvSpPr>
              <p:spPr>
                <a:xfrm>
                  <a:off x="17040002" y="336213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9" name="Freeform: Shape 7158">
                  <a:extLst>
                    <a:ext uri="{FF2B5EF4-FFF2-40B4-BE49-F238E27FC236}">
                      <a16:creationId xmlns:a16="http://schemas.microsoft.com/office/drawing/2014/main" id="{6CA83F6B-1193-4C74-A655-982C5715306D}"/>
                    </a:ext>
                  </a:extLst>
                </p:cNvPr>
                <p:cNvSpPr/>
                <p:nvPr/>
              </p:nvSpPr>
              <p:spPr>
                <a:xfrm>
                  <a:off x="13412787"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0" name="Freeform: Shape 7159">
                  <a:extLst>
                    <a:ext uri="{FF2B5EF4-FFF2-40B4-BE49-F238E27FC236}">
                      <a16:creationId xmlns:a16="http://schemas.microsoft.com/office/drawing/2014/main" id="{91101733-947C-4ED5-BFEF-697588DA1E29}"/>
                    </a:ext>
                  </a:extLst>
                </p:cNvPr>
                <p:cNvSpPr/>
                <p:nvPr/>
              </p:nvSpPr>
              <p:spPr>
                <a:xfrm>
                  <a:off x="13742542"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1" name="Freeform: Shape 7160">
                  <a:extLst>
                    <a:ext uri="{FF2B5EF4-FFF2-40B4-BE49-F238E27FC236}">
                      <a16:creationId xmlns:a16="http://schemas.microsoft.com/office/drawing/2014/main" id="{AEDD3094-65FD-4D66-B75F-71C5F404E795}"/>
                    </a:ext>
                  </a:extLst>
                </p:cNvPr>
                <p:cNvSpPr/>
                <p:nvPr/>
              </p:nvSpPr>
              <p:spPr>
                <a:xfrm>
                  <a:off x="14072297"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2" name="Freeform: Shape 7161">
                  <a:extLst>
                    <a:ext uri="{FF2B5EF4-FFF2-40B4-BE49-F238E27FC236}">
                      <a16:creationId xmlns:a16="http://schemas.microsoft.com/office/drawing/2014/main" id="{8915217D-8308-4583-A83D-92F1A22BDE27}"/>
                    </a:ext>
                  </a:extLst>
                </p:cNvPr>
                <p:cNvSpPr/>
                <p:nvPr/>
              </p:nvSpPr>
              <p:spPr>
                <a:xfrm>
                  <a:off x="14402053" y="3069240"/>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3" name="Freeform: Shape 7162">
                  <a:extLst>
                    <a:ext uri="{FF2B5EF4-FFF2-40B4-BE49-F238E27FC236}">
                      <a16:creationId xmlns:a16="http://schemas.microsoft.com/office/drawing/2014/main" id="{4B7FC7E8-7355-465B-8594-02B1EA68373C}"/>
                    </a:ext>
                  </a:extLst>
                </p:cNvPr>
                <p:cNvSpPr/>
                <p:nvPr/>
              </p:nvSpPr>
              <p:spPr>
                <a:xfrm>
                  <a:off x="14731808" y="3069240"/>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64" name="Freeform: Shape 7163">
                  <a:extLst>
                    <a:ext uri="{FF2B5EF4-FFF2-40B4-BE49-F238E27FC236}">
                      <a16:creationId xmlns:a16="http://schemas.microsoft.com/office/drawing/2014/main" id="{D0B605AF-4F5A-4CF3-8E4F-B2F332D08DE9}"/>
                    </a:ext>
                  </a:extLst>
                </p:cNvPr>
                <p:cNvSpPr/>
                <p:nvPr/>
              </p:nvSpPr>
              <p:spPr>
                <a:xfrm>
                  <a:off x="15061564" y="3069240"/>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65" name="Freeform: Shape 7164">
                  <a:extLst>
                    <a:ext uri="{FF2B5EF4-FFF2-40B4-BE49-F238E27FC236}">
                      <a16:creationId xmlns:a16="http://schemas.microsoft.com/office/drawing/2014/main" id="{E5C2F644-F9E3-41BF-A69B-903F44C636D0}"/>
                    </a:ext>
                  </a:extLst>
                </p:cNvPr>
                <p:cNvSpPr/>
                <p:nvPr/>
              </p:nvSpPr>
              <p:spPr>
                <a:xfrm>
                  <a:off x="15391319" y="3069240"/>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66" name="Freeform: Shape 7165">
                  <a:extLst>
                    <a:ext uri="{FF2B5EF4-FFF2-40B4-BE49-F238E27FC236}">
                      <a16:creationId xmlns:a16="http://schemas.microsoft.com/office/drawing/2014/main" id="{F51E6A24-1764-49F0-B11F-8C3154A7B83E}"/>
                    </a:ext>
                  </a:extLst>
                </p:cNvPr>
                <p:cNvSpPr/>
                <p:nvPr/>
              </p:nvSpPr>
              <p:spPr>
                <a:xfrm>
                  <a:off x="15720980"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7" name="Freeform: Shape 7166">
                  <a:extLst>
                    <a:ext uri="{FF2B5EF4-FFF2-40B4-BE49-F238E27FC236}">
                      <a16:creationId xmlns:a16="http://schemas.microsoft.com/office/drawing/2014/main" id="{DD0C72C3-55C7-49E7-8AC9-FC410B336880}"/>
                    </a:ext>
                  </a:extLst>
                </p:cNvPr>
                <p:cNvSpPr/>
                <p:nvPr/>
              </p:nvSpPr>
              <p:spPr>
                <a:xfrm>
                  <a:off x="16050735"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8" name="Freeform: Shape 7167">
                  <a:extLst>
                    <a:ext uri="{FF2B5EF4-FFF2-40B4-BE49-F238E27FC236}">
                      <a16:creationId xmlns:a16="http://schemas.microsoft.com/office/drawing/2014/main" id="{06ADBE7F-58E6-418C-9378-9C816334079C}"/>
                    </a:ext>
                  </a:extLst>
                </p:cNvPr>
                <p:cNvSpPr/>
                <p:nvPr/>
              </p:nvSpPr>
              <p:spPr>
                <a:xfrm>
                  <a:off x="16380490" y="3069240"/>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9" name="Freeform: Shape 7168">
                  <a:extLst>
                    <a:ext uri="{FF2B5EF4-FFF2-40B4-BE49-F238E27FC236}">
                      <a16:creationId xmlns:a16="http://schemas.microsoft.com/office/drawing/2014/main" id="{3804E2AF-AE67-41B8-99D2-BE33E97F1059}"/>
                    </a:ext>
                  </a:extLst>
                </p:cNvPr>
                <p:cNvSpPr/>
                <p:nvPr/>
              </p:nvSpPr>
              <p:spPr>
                <a:xfrm>
                  <a:off x="16710246" y="3069240"/>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70" name="Freeform: Shape 7169">
                  <a:extLst>
                    <a:ext uri="{FF2B5EF4-FFF2-40B4-BE49-F238E27FC236}">
                      <a16:creationId xmlns:a16="http://schemas.microsoft.com/office/drawing/2014/main" id="{21907A40-0AE9-4D6A-870B-0E1800969682}"/>
                    </a:ext>
                  </a:extLst>
                </p:cNvPr>
                <p:cNvSpPr/>
                <p:nvPr/>
              </p:nvSpPr>
              <p:spPr>
                <a:xfrm>
                  <a:off x="17040002" y="3069240"/>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71" name="Freeform: Shape 7170">
                  <a:extLst>
                    <a:ext uri="{FF2B5EF4-FFF2-40B4-BE49-F238E27FC236}">
                      <a16:creationId xmlns:a16="http://schemas.microsoft.com/office/drawing/2014/main" id="{BCDE432D-17E8-4139-936F-2457CF266B67}"/>
                    </a:ext>
                  </a:extLst>
                </p:cNvPr>
                <p:cNvSpPr/>
                <p:nvPr/>
              </p:nvSpPr>
              <p:spPr>
                <a:xfrm>
                  <a:off x="13412787"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2" name="Freeform: Shape 7171">
                  <a:extLst>
                    <a:ext uri="{FF2B5EF4-FFF2-40B4-BE49-F238E27FC236}">
                      <a16:creationId xmlns:a16="http://schemas.microsoft.com/office/drawing/2014/main" id="{77DC7D59-57FE-4E14-A1AA-6FF10B5B511D}"/>
                    </a:ext>
                  </a:extLst>
                </p:cNvPr>
                <p:cNvSpPr/>
                <p:nvPr/>
              </p:nvSpPr>
              <p:spPr>
                <a:xfrm>
                  <a:off x="13742542"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3" name="Freeform: Shape 7172">
                  <a:extLst>
                    <a:ext uri="{FF2B5EF4-FFF2-40B4-BE49-F238E27FC236}">
                      <a16:creationId xmlns:a16="http://schemas.microsoft.com/office/drawing/2014/main" id="{C5165470-AF1C-4D75-8F9D-A475A7013D0B}"/>
                    </a:ext>
                  </a:extLst>
                </p:cNvPr>
                <p:cNvSpPr/>
                <p:nvPr/>
              </p:nvSpPr>
              <p:spPr>
                <a:xfrm>
                  <a:off x="14072297"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4" name="Freeform: Shape 7173">
                  <a:extLst>
                    <a:ext uri="{FF2B5EF4-FFF2-40B4-BE49-F238E27FC236}">
                      <a16:creationId xmlns:a16="http://schemas.microsoft.com/office/drawing/2014/main" id="{91E5EC39-821B-4B19-9E1D-3DE0F76C8281}"/>
                    </a:ext>
                  </a:extLst>
                </p:cNvPr>
                <p:cNvSpPr/>
                <p:nvPr/>
              </p:nvSpPr>
              <p:spPr>
                <a:xfrm>
                  <a:off x="14402053" y="2776441"/>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5" name="Freeform: Shape 7174">
                  <a:extLst>
                    <a:ext uri="{FF2B5EF4-FFF2-40B4-BE49-F238E27FC236}">
                      <a16:creationId xmlns:a16="http://schemas.microsoft.com/office/drawing/2014/main" id="{8ECEA80D-BE78-46B2-BE36-313EDF3EE1A5}"/>
                    </a:ext>
                  </a:extLst>
                </p:cNvPr>
                <p:cNvSpPr/>
                <p:nvPr/>
              </p:nvSpPr>
              <p:spPr>
                <a:xfrm>
                  <a:off x="14731808" y="27764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76" name="Freeform: Shape 7175">
                  <a:extLst>
                    <a:ext uri="{FF2B5EF4-FFF2-40B4-BE49-F238E27FC236}">
                      <a16:creationId xmlns:a16="http://schemas.microsoft.com/office/drawing/2014/main" id="{1E00DC8A-58F0-4E69-A092-5D2E7B947B21}"/>
                    </a:ext>
                  </a:extLst>
                </p:cNvPr>
                <p:cNvSpPr/>
                <p:nvPr/>
              </p:nvSpPr>
              <p:spPr>
                <a:xfrm>
                  <a:off x="15061564" y="27764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77" name="Freeform: Shape 7176">
                  <a:extLst>
                    <a:ext uri="{FF2B5EF4-FFF2-40B4-BE49-F238E27FC236}">
                      <a16:creationId xmlns:a16="http://schemas.microsoft.com/office/drawing/2014/main" id="{A3EB237F-0580-490E-BFAD-2C3200B1A928}"/>
                    </a:ext>
                  </a:extLst>
                </p:cNvPr>
                <p:cNvSpPr/>
                <p:nvPr/>
              </p:nvSpPr>
              <p:spPr>
                <a:xfrm>
                  <a:off x="15391319" y="27764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78" name="Freeform: Shape 7177">
                  <a:extLst>
                    <a:ext uri="{FF2B5EF4-FFF2-40B4-BE49-F238E27FC236}">
                      <a16:creationId xmlns:a16="http://schemas.microsoft.com/office/drawing/2014/main" id="{8A9FC7B1-A3B9-48BC-A7D2-36C09E7AA35B}"/>
                    </a:ext>
                  </a:extLst>
                </p:cNvPr>
                <p:cNvSpPr/>
                <p:nvPr/>
              </p:nvSpPr>
              <p:spPr>
                <a:xfrm>
                  <a:off x="15720980"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9" name="Freeform: Shape 7178">
                  <a:extLst>
                    <a:ext uri="{FF2B5EF4-FFF2-40B4-BE49-F238E27FC236}">
                      <a16:creationId xmlns:a16="http://schemas.microsoft.com/office/drawing/2014/main" id="{7FDD5C71-77E8-4366-8E77-D0204CDAA3AE}"/>
                    </a:ext>
                  </a:extLst>
                </p:cNvPr>
                <p:cNvSpPr/>
                <p:nvPr/>
              </p:nvSpPr>
              <p:spPr>
                <a:xfrm>
                  <a:off x="16050735"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0" name="Freeform: Shape 7179">
                  <a:extLst>
                    <a:ext uri="{FF2B5EF4-FFF2-40B4-BE49-F238E27FC236}">
                      <a16:creationId xmlns:a16="http://schemas.microsoft.com/office/drawing/2014/main" id="{8CF1B97D-1D6C-451F-AFD3-67C0E2FD08AA}"/>
                    </a:ext>
                  </a:extLst>
                </p:cNvPr>
                <p:cNvSpPr/>
                <p:nvPr/>
              </p:nvSpPr>
              <p:spPr>
                <a:xfrm>
                  <a:off x="16380490" y="27764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1" name="Freeform: Shape 7180">
                  <a:extLst>
                    <a:ext uri="{FF2B5EF4-FFF2-40B4-BE49-F238E27FC236}">
                      <a16:creationId xmlns:a16="http://schemas.microsoft.com/office/drawing/2014/main" id="{9F98997C-D3C3-4728-A04C-82C9865347B6}"/>
                    </a:ext>
                  </a:extLst>
                </p:cNvPr>
                <p:cNvSpPr/>
                <p:nvPr/>
              </p:nvSpPr>
              <p:spPr>
                <a:xfrm>
                  <a:off x="16710246" y="27764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2" name="Freeform: Shape 7181">
                  <a:extLst>
                    <a:ext uri="{FF2B5EF4-FFF2-40B4-BE49-F238E27FC236}">
                      <a16:creationId xmlns:a16="http://schemas.microsoft.com/office/drawing/2014/main" id="{FD415676-7AD5-428B-AEAF-DC2204AB6000}"/>
                    </a:ext>
                  </a:extLst>
                </p:cNvPr>
                <p:cNvSpPr/>
                <p:nvPr/>
              </p:nvSpPr>
              <p:spPr>
                <a:xfrm>
                  <a:off x="17040002" y="2776441"/>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3" name="Freeform: Shape 7182">
                  <a:extLst>
                    <a:ext uri="{FF2B5EF4-FFF2-40B4-BE49-F238E27FC236}">
                      <a16:creationId xmlns:a16="http://schemas.microsoft.com/office/drawing/2014/main" id="{C731887C-0A57-49E0-A99D-97A81EA1F871}"/>
                    </a:ext>
                  </a:extLst>
                </p:cNvPr>
                <p:cNvSpPr/>
                <p:nvPr/>
              </p:nvSpPr>
              <p:spPr>
                <a:xfrm>
                  <a:off x="13412787"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4" name="Freeform: Shape 7183">
                  <a:extLst>
                    <a:ext uri="{FF2B5EF4-FFF2-40B4-BE49-F238E27FC236}">
                      <a16:creationId xmlns:a16="http://schemas.microsoft.com/office/drawing/2014/main" id="{D7F3BE19-48FB-4437-8F5B-CB66F6D65098}"/>
                    </a:ext>
                  </a:extLst>
                </p:cNvPr>
                <p:cNvSpPr/>
                <p:nvPr/>
              </p:nvSpPr>
              <p:spPr>
                <a:xfrm>
                  <a:off x="13742542"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5" name="Freeform: Shape 7184">
                  <a:extLst>
                    <a:ext uri="{FF2B5EF4-FFF2-40B4-BE49-F238E27FC236}">
                      <a16:creationId xmlns:a16="http://schemas.microsoft.com/office/drawing/2014/main" id="{873334D0-36A7-40CD-B8B9-282215084E85}"/>
                    </a:ext>
                  </a:extLst>
                </p:cNvPr>
                <p:cNvSpPr/>
                <p:nvPr/>
              </p:nvSpPr>
              <p:spPr>
                <a:xfrm>
                  <a:off x="14072297"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6" name="Freeform: Shape 7185">
                  <a:extLst>
                    <a:ext uri="{FF2B5EF4-FFF2-40B4-BE49-F238E27FC236}">
                      <a16:creationId xmlns:a16="http://schemas.microsoft.com/office/drawing/2014/main" id="{8E22C53B-1A33-45B8-888C-00991F5BCF22}"/>
                    </a:ext>
                  </a:extLst>
                </p:cNvPr>
                <p:cNvSpPr/>
                <p:nvPr/>
              </p:nvSpPr>
              <p:spPr>
                <a:xfrm>
                  <a:off x="14402053" y="248354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7" name="Freeform: Shape 7186">
                  <a:extLst>
                    <a:ext uri="{FF2B5EF4-FFF2-40B4-BE49-F238E27FC236}">
                      <a16:creationId xmlns:a16="http://schemas.microsoft.com/office/drawing/2014/main" id="{F3FE9E04-A706-4DCA-A5A0-52EDB2E4E779}"/>
                    </a:ext>
                  </a:extLst>
                </p:cNvPr>
                <p:cNvSpPr/>
                <p:nvPr/>
              </p:nvSpPr>
              <p:spPr>
                <a:xfrm>
                  <a:off x="14731808" y="24835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88" name="Freeform: Shape 7187">
                  <a:extLst>
                    <a:ext uri="{FF2B5EF4-FFF2-40B4-BE49-F238E27FC236}">
                      <a16:creationId xmlns:a16="http://schemas.microsoft.com/office/drawing/2014/main" id="{B0C44E63-2F0D-4820-973F-590787CDC949}"/>
                    </a:ext>
                  </a:extLst>
                </p:cNvPr>
                <p:cNvSpPr/>
                <p:nvPr/>
              </p:nvSpPr>
              <p:spPr>
                <a:xfrm>
                  <a:off x="15061564" y="24835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89" name="Freeform: Shape 7188">
                  <a:extLst>
                    <a:ext uri="{FF2B5EF4-FFF2-40B4-BE49-F238E27FC236}">
                      <a16:creationId xmlns:a16="http://schemas.microsoft.com/office/drawing/2014/main" id="{8C02B98D-420B-44EC-8C95-4D53D3D801A1}"/>
                    </a:ext>
                  </a:extLst>
                </p:cNvPr>
                <p:cNvSpPr/>
                <p:nvPr/>
              </p:nvSpPr>
              <p:spPr>
                <a:xfrm>
                  <a:off x="15391319" y="24835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90" name="Freeform: Shape 7189">
                  <a:extLst>
                    <a:ext uri="{FF2B5EF4-FFF2-40B4-BE49-F238E27FC236}">
                      <a16:creationId xmlns:a16="http://schemas.microsoft.com/office/drawing/2014/main" id="{65752BE9-7076-4C80-BE35-A4C1423B4DBF}"/>
                    </a:ext>
                  </a:extLst>
                </p:cNvPr>
                <p:cNvSpPr/>
                <p:nvPr/>
              </p:nvSpPr>
              <p:spPr>
                <a:xfrm>
                  <a:off x="15720980"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1" name="Freeform: Shape 7190">
                  <a:extLst>
                    <a:ext uri="{FF2B5EF4-FFF2-40B4-BE49-F238E27FC236}">
                      <a16:creationId xmlns:a16="http://schemas.microsoft.com/office/drawing/2014/main" id="{EA46610D-7C86-42CB-BE60-F4F7446A7686}"/>
                    </a:ext>
                  </a:extLst>
                </p:cNvPr>
                <p:cNvSpPr/>
                <p:nvPr/>
              </p:nvSpPr>
              <p:spPr>
                <a:xfrm>
                  <a:off x="16050735"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2" name="Freeform: Shape 7191">
                  <a:extLst>
                    <a:ext uri="{FF2B5EF4-FFF2-40B4-BE49-F238E27FC236}">
                      <a16:creationId xmlns:a16="http://schemas.microsoft.com/office/drawing/2014/main" id="{7AC22623-D777-4615-AD42-B6BCF6897B18}"/>
                    </a:ext>
                  </a:extLst>
                </p:cNvPr>
                <p:cNvSpPr/>
                <p:nvPr/>
              </p:nvSpPr>
              <p:spPr>
                <a:xfrm>
                  <a:off x="16380490" y="24835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3" name="Freeform: Shape 7192">
                  <a:extLst>
                    <a:ext uri="{FF2B5EF4-FFF2-40B4-BE49-F238E27FC236}">
                      <a16:creationId xmlns:a16="http://schemas.microsoft.com/office/drawing/2014/main" id="{0CFC8DDB-D1E8-4441-A6EF-BB38020A9889}"/>
                    </a:ext>
                  </a:extLst>
                </p:cNvPr>
                <p:cNvSpPr/>
                <p:nvPr/>
              </p:nvSpPr>
              <p:spPr>
                <a:xfrm>
                  <a:off x="16710246" y="24835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4" name="Freeform: Shape 7193">
                  <a:extLst>
                    <a:ext uri="{FF2B5EF4-FFF2-40B4-BE49-F238E27FC236}">
                      <a16:creationId xmlns:a16="http://schemas.microsoft.com/office/drawing/2014/main" id="{CC813A15-543D-490C-BF34-DB565EC188C1}"/>
                    </a:ext>
                  </a:extLst>
                </p:cNvPr>
                <p:cNvSpPr/>
                <p:nvPr/>
              </p:nvSpPr>
              <p:spPr>
                <a:xfrm>
                  <a:off x="17040002" y="2483547"/>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5" name="Freeform: Shape 7194">
                  <a:extLst>
                    <a:ext uri="{FF2B5EF4-FFF2-40B4-BE49-F238E27FC236}">
                      <a16:creationId xmlns:a16="http://schemas.microsoft.com/office/drawing/2014/main" id="{FE43A5DD-5A8F-4086-AD79-4AC96521F64D}"/>
                    </a:ext>
                  </a:extLst>
                </p:cNvPr>
                <p:cNvSpPr/>
                <p:nvPr/>
              </p:nvSpPr>
              <p:spPr>
                <a:xfrm>
                  <a:off x="13412787"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6" name="Freeform: Shape 7195">
                  <a:extLst>
                    <a:ext uri="{FF2B5EF4-FFF2-40B4-BE49-F238E27FC236}">
                      <a16:creationId xmlns:a16="http://schemas.microsoft.com/office/drawing/2014/main" id="{1360DB96-6542-45D3-B617-6FC2D1B7030C}"/>
                    </a:ext>
                  </a:extLst>
                </p:cNvPr>
                <p:cNvSpPr/>
                <p:nvPr/>
              </p:nvSpPr>
              <p:spPr>
                <a:xfrm>
                  <a:off x="13742542"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7" name="Freeform: Shape 7196">
                  <a:extLst>
                    <a:ext uri="{FF2B5EF4-FFF2-40B4-BE49-F238E27FC236}">
                      <a16:creationId xmlns:a16="http://schemas.microsoft.com/office/drawing/2014/main" id="{890FC2EE-39E3-4E18-8CE0-7518810C8ACD}"/>
                    </a:ext>
                  </a:extLst>
                </p:cNvPr>
                <p:cNvSpPr/>
                <p:nvPr/>
              </p:nvSpPr>
              <p:spPr>
                <a:xfrm>
                  <a:off x="14072297"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8" name="Freeform: Shape 7197">
                  <a:extLst>
                    <a:ext uri="{FF2B5EF4-FFF2-40B4-BE49-F238E27FC236}">
                      <a16:creationId xmlns:a16="http://schemas.microsoft.com/office/drawing/2014/main" id="{91DC432C-C16C-4E05-875F-030BB9BFEC5F}"/>
                    </a:ext>
                  </a:extLst>
                </p:cNvPr>
                <p:cNvSpPr/>
                <p:nvPr/>
              </p:nvSpPr>
              <p:spPr>
                <a:xfrm>
                  <a:off x="14402053" y="219065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9" name="Freeform: Shape 7198">
                  <a:extLst>
                    <a:ext uri="{FF2B5EF4-FFF2-40B4-BE49-F238E27FC236}">
                      <a16:creationId xmlns:a16="http://schemas.microsoft.com/office/drawing/2014/main" id="{1CB9380D-C789-4862-ADFE-221B1BEC494D}"/>
                    </a:ext>
                  </a:extLst>
                </p:cNvPr>
                <p:cNvSpPr/>
                <p:nvPr/>
              </p:nvSpPr>
              <p:spPr>
                <a:xfrm>
                  <a:off x="14731808" y="219065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200" name="Freeform: Shape 7199">
                  <a:extLst>
                    <a:ext uri="{FF2B5EF4-FFF2-40B4-BE49-F238E27FC236}">
                      <a16:creationId xmlns:a16="http://schemas.microsoft.com/office/drawing/2014/main" id="{8E4F0D75-0D46-45C5-BA39-685242AAD65A}"/>
                    </a:ext>
                  </a:extLst>
                </p:cNvPr>
                <p:cNvSpPr/>
                <p:nvPr/>
              </p:nvSpPr>
              <p:spPr>
                <a:xfrm>
                  <a:off x="15061564" y="219065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201" name="Freeform: Shape 7200">
                  <a:extLst>
                    <a:ext uri="{FF2B5EF4-FFF2-40B4-BE49-F238E27FC236}">
                      <a16:creationId xmlns:a16="http://schemas.microsoft.com/office/drawing/2014/main" id="{C8E7A557-5C67-4928-A6EC-7AA302759B54}"/>
                    </a:ext>
                  </a:extLst>
                </p:cNvPr>
                <p:cNvSpPr/>
                <p:nvPr/>
              </p:nvSpPr>
              <p:spPr>
                <a:xfrm>
                  <a:off x="15391319" y="219065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202" name="Freeform: Shape 7201">
                  <a:extLst>
                    <a:ext uri="{FF2B5EF4-FFF2-40B4-BE49-F238E27FC236}">
                      <a16:creationId xmlns:a16="http://schemas.microsoft.com/office/drawing/2014/main" id="{E998E36B-FA9C-42F4-BF39-926FE60081E7}"/>
                    </a:ext>
                  </a:extLst>
                </p:cNvPr>
                <p:cNvSpPr/>
                <p:nvPr/>
              </p:nvSpPr>
              <p:spPr>
                <a:xfrm>
                  <a:off x="15720980"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3" name="Freeform: Shape 7202">
                  <a:extLst>
                    <a:ext uri="{FF2B5EF4-FFF2-40B4-BE49-F238E27FC236}">
                      <a16:creationId xmlns:a16="http://schemas.microsoft.com/office/drawing/2014/main" id="{5B096CD0-101C-4B8C-B420-8132C104DB5F}"/>
                    </a:ext>
                  </a:extLst>
                </p:cNvPr>
                <p:cNvSpPr/>
                <p:nvPr/>
              </p:nvSpPr>
              <p:spPr>
                <a:xfrm>
                  <a:off x="16050735"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4" name="Freeform: Shape 7203">
                  <a:extLst>
                    <a:ext uri="{FF2B5EF4-FFF2-40B4-BE49-F238E27FC236}">
                      <a16:creationId xmlns:a16="http://schemas.microsoft.com/office/drawing/2014/main" id="{1C02C922-DC08-4A6B-9EF5-E2676EF45C43}"/>
                    </a:ext>
                  </a:extLst>
                </p:cNvPr>
                <p:cNvSpPr/>
                <p:nvPr/>
              </p:nvSpPr>
              <p:spPr>
                <a:xfrm>
                  <a:off x="16380490" y="219065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5" name="Freeform: Shape 7204">
                  <a:extLst>
                    <a:ext uri="{FF2B5EF4-FFF2-40B4-BE49-F238E27FC236}">
                      <a16:creationId xmlns:a16="http://schemas.microsoft.com/office/drawing/2014/main" id="{D063F944-7843-499D-AEBD-2B79E52D048E}"/>
                    </a:ext>
                  </a:extLst>
                </p:cNvPr>
                <p:cNvSpPr/>
                <p:nvPr/>
              </p:nvSpPr>
              <p:spPr>
                <a:xfrm>
                  <a:off x="16710246" y="219065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6" name="Freeform: Shape 7205">
                  <a:extLst>
                    <a:ext uri="{FF2B5EF4-FFF2-40B4-BE49-F238E27FC236}">
                      <a16:creationId xmlns:a16="http://schemas.microsoft.com/office/drawing/2014/main" id="{1E4221F6-6837-4603-A6CA-D7ACFC23B6D5}"/>
                    </a:ext>
                  </a:extLst>
                </p:cNvPr>
                <p:cNvSpPr/>
                <p:nvPr/>
              </p:nvSpPr>
              <p:spPr>
                <a:xfrm>
                  <a:off x="17040002" y="2190654"/>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7" name="Freeform: Shape 7206">
                  <a:extLst>
                    <a:ext uri="{FF2B5EF4-FFF2-40B4-BE49-F238E27FC236}">
                      <a16:creationId xmlns:a16="http://schemas.microsoft.com/office/drawing/2014/main" id="{85365236-9B01-40C9-A87A-742E31378D21}"/>
                    </a:ext>
                  </a:extLst>
                </p:cNvPr>
                <p:cNvSpPr/>
                <p:nvPr/>
              </p:nvSpPr>
              <p:spPr>
                <a:xfrm>
                  <a:off x="13412787"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08" name="Freeform: Shape 7207">
                  <a:extLst>
                    <a:ext uri="{FF2B5EF4-FFF2-40B4-BE49-F238E27FC236}">
                      <a16:creationId xmlns:a16="http://schemas.microsoft.com/office/drawing/2014/main" id="{BF29B432-A9DC-4729-9DF5-3DF898F29D79}"/>
                    </a:ext>
                  </a:extLst>
                </p:cNvPr>
                <p:cNvSpPr/>
                <p:nvPr/>
              </p:nvSpPr>
              <p:spPr>
                <a:xfrm>
                  <a:off x="13742542"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09" name="Freeform: Shape 7208">
                  <a:extLst>
                    <a:ext uri="{FF2B5EF4-FFF2-40B4-BE49-F238E27FC236}">
                      <a16:creationId xmlns:a16="http://schemas.microsoft.com/office/drawing/2014/main" id="{2B42CB23-D1B7-4F97-BD44-921C21881509}"/>
                    </a:ext>
                  </a:extLst>
                </p:cNvPr>
                <p:cNvSpPr/>
                <p:nvPr/>
              </p:nvSpPr>
              <p:spPr>
                <a:xfrm>
                  <a:off x="14072297"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0" name="Freeform: Shape 7209">
                  <a:extLst>
                    <a:ext uri="{FF2B5EF4-FFF2-40B4-BE49-F238E27FC236}">
                      <a16:creationId xmlns:a16="http://schemas.microsoft.com/office/drawing/2014/main" id="{99AC20AF-CA28-4665-8DA6-27CC820CC5D1}"/>
                    </a:ext>
                  </a:extLst>
                </p:cNvPr>
                <p:cNvSpPr/>
                <p:nvPr/>
              </p:nvSpPr>
              <p:spPr>
                <a:xfrm>
                  <a:off x="14402053" y="18978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1" name="Freeform: Shape 7210">
                  <a:extLst>
                    <a:ext uri="{FF2B5EF4-FFF2-40B4-BE49-F238E27FC236}">
                      <a16:creationId xmlns:a16="http://schemas.microsoft.com/office/drawing/2014/main" id="{D2E4E25D-53C7-4739-91B4-F1FD7C3B960D}"/>
                    </a:ext>
                  </a:extLst>
                </p:cNvPr>
                <p:cNvSpPr/>
                <p:nvPr/>
              </p:nvSpPr>
              <p:spPr>
                <a:xfrm>
                  <a:off x="14731808" y="18978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212" name="Freeform: Shape 7211">
                  <a:extLst>
                    <a:ext uri="{FF2B5EF4-FFF2-40B4-BE49-F238E27FC236}">
                      <a16:creationId xmlns:a16="http://schemas.microsoft.com/office/drawing/2014/main" id="{A1A5EACD-0826-4420-9C8E-5248D18E6766}"/>
                    </a:ext>
                  </a:extLst>
                </p:cNvPr>
                <p:cNvSpPr/>
                <p:nvPr/>
              </p:nvSpPr>
              <p:spPr>
                <a:xfrm>
                  <a:off x="15061564" y="18978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213" name="Freeform: Shape 7212">
                  <a:extLst>
                    <a:ext uri="{FF2B5EF4-FFF2-40B4-BE49-F238E27FC236}">
                      <a16:creationId xmlns:a16="http://schemas.microsoft.com/office/drawing/2014/main" id="{D60387F3-AF0A-4E5B-9AD1-54691227E912}"/>
                    </a:ext>
                  </a:extLst>
                </p:cNvPr>
                <p:cNvSpPr/>
                <p:nvPr/>
              </p:nvSpPr>
              <p:spPr>
                <a:xfrm>
                  <a:off x="15391319" y="18978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214" name="Freeform: Shape 7213">
                  <a:extLst>
                    <a:ext uri="{FF2B5EF4-FFF2-40B4-BE49-F238E27FC236}">
                      <a16:creationId xmlns:a16="http://schemas.microsoft.com/office/drawing/2014/main" id="{2775B63C-9518-403C-9C53-4E16FE4AF39A}"/>
                    </a:ext>
                  </a:extLst>
                </p:cNvPr>
                <p:cNvSpPr/>
                <p:nvPr/>
              </p:nvSpPr>
              <p:spPr>
                <a:xfrm>
                  <a:off x="15720980"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5" name="Freeform: Shape 7214">
                  <a:extLst>
                    <a:ext uri="{FF2B5EF4-FFF2-40B4-BE49-F238E27FC236}">
                      <a16:creationId xmlns:a16="http://schemas.microsoft.com/office/drawing/2014/main" id="{77769324-8A8C-441F-B9AD-D8AA20D15D57}"/>
                    </a:ext>
                  </a:extLst>
                </p:cNvPr>
                <p:cNvSpPr/>
                <p:nvPr/>
              </p:nvSpPr>
              <p:spPr>
                <a:xfrm>
                  <a:off x="16050735"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6" name="Freeform: Shape 7215">
                  <a:extLst>
                    <a:ext uri="{FF2B5EF4-FFF2-40B4-BE49-F238E27FC236}">
                      <a16:creationId xmlns:a16="http://schemas.microsoft.com/office/drawing/2014/main" id="{26F56AB2-D545-46DB-9872-170FC3420263}"/>
                    </a:ext>
                  </a:extLst>
                </p:cNvPr>
                <p:cNvSpPr/>
                <p:nvPr/>
              </p:nvSpPr>
              <p:spPr>
                <a:xfrm>
                  <a:off x="16380490" y="18978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7" name="Freeform: Shape 7216">
                  <a:extLst>
                    <a:ext uri="{FF2B5EF4-FFF2-40B4-BE49-F238E27FC236}">
                      <a16:creationId xmlns:a16="http://schemas.microsoft.com/office/drawing/2014/main" id="{F258894B-AAA0-45A6-BC70-A47F5A8BFDEB}"/>
                    </a:ext>
                  </a:extLst>
                </p:cNvPr>
                <p:cNvSpPr/>
                <p:nvPr/>
              </p:nvSpPr>
              <p:spPr>
                <a:xfrm>
                  <a:off x="16710246" y="18978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8" name="Freeform: Shape 7217">
                  <a:extLst>
                    <a:ext uri="{FF2B5EF4-FFF2-40B4-BE49-F238E27FC236}">
                      <a16:creationId xmlns:a16="http://schemas.microsoft.com/office/drawing/2014/main" id="{979E98F0-1D19-4A9E-8877-2D5BF00AB4BE}"/>
                    </a:ext>
                  </a:extLst>
                </p:cNvPr>
                <p:cNvSpPr/>
                <p:nvPr/>
              </p:nvSpPr>
              <p:spPr>
                <a:xfrm>
                  <a:off x="17040002" y="1897855"/>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grpSp>
      <p:pic>
        <p:nvPicPr>
          <p:cNvPr id="611" name="Picture 610">
            <a:extLst>
              <a:ext uri="{FF2B5EF4-FFF2-40B4-BE49-F238E27FC236}">
                <a16:creationId xmlns:a16="http://schemas.microsoft.com/office/drawing/2014/main" id="{2A3E3F03-A3E6-4570-862B-486648997C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Tree>
    <p:extLst>
      <p:ext uri="{BB962C8B-B14F-4D97-AF65-F5344CB8AC3E}">
        <p14:creationId xmlns:p14="http://schemas.microsoft.com/office/powerpoint/2010/main" val="329235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614"/>
                                        </p:tgtEl>
                                        <p:attrNameLst>
                                          <p:attrName>style.visibility</p:attrName>
                                        </p:attrNameLst>
                                      </p:cBhvr>
                                      <p:to>
                                        <p:strVal val="visible"/>
                                      </p:to>
                                    </p:set>
                                    <p:animEffect transition="in" filter="strips(downLeft)">
                                      <p:cBhvr>
                                        <p:cTn id="7" dur="1000"/>
                                        <p:tgtEl>
                                          <p:spTgt spid="661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tmplLst>
          <p:tmpl lvl="1">
            <p:tnLst>
              <p:par>
                <p:cTn presetID="10"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Headwinds of Healthca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EA58A-6646-48B7-A7EA-C50E6C7A4B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2093" r="-83"/>
          <a:stretch/>
        </p:blipFill>
        <p:spPr>
          <a:xfrm>
            <a:off x="0" y="0"/>
            <a:ext cx="12263120" cy="6858000"/>
          </a:xfrm>
          <a:prstGeom prst="rect">
            <a:avLst/>
          </a:prstGeom>
        </p:spPr>
      </p:pic>
      <p:sp>
        <p:nvSpPr>
          <p:cNvPr id="4" name="Slide Number Placeholder 3"/>
          <p:cNvSpPr>
            <a:spLocks noGrp="1"/>
          </p:cNvSpPr>
          <p:nvPr>
            <p:ph type="sldNum" sz="quarter" idx="12"/>
          </p:nvPr>
        </p:nvSpPr>
        <p:spPr/>
        <p:txBody>
          <a:bodyPr/>
          <a:lstStyle>
            <a:lvl1pPr>
              <a:defRPr>
                <a:solidFill>
                  <a:schemeClr val="bg1"/>
                </a:solidFill>
              </a:defRPr>
            </a:lvl1pPr>
          </a:lstStyle>
          <a:p>
            <a:fld id="{966E150A-D23A-419D-BACC-3F2CA0633B62}" type="slidenum">
              <a:rPr lang="en-US" smtClean="0"/>
              <a:pPr/>
              <a:t>‹#›</a:t>
            </a:fld>
            <a:endParaRPr lang="en-US" dirty="0"/>
          </a:p>
        </p:txBody>
      </p:sp>
      <p:sp>
        <p:nvSpPr>
          <p:cNvPr id="5" name="Title 2">
            <a:extLst>
              <a:ext uri="{FF2B5EF4-FFF2-40B4-BE49-F238E27FC236}">
                <a16:creationId xmlns:a16="http://schemas.microsoft.com/office/drawing/2014/main" id="{4CD97B76-27CE-4933-A850-253F99BB9501}"/>
              </a:ext>
            </a:extLst>
          </p:cNvPr>
          <p:cNvSpPr>
            <a:spLocks noGrp="1"/>
          </p:cNvSpPr>
          <p:nvPr>
            <p:ph type="title" idx="4294967295"/>
          </p:nvPr>
        </p:nvSpPr>
        <p:spPr>
          <a:xfrm>
            <a:off x="747490" y="545855"/>
            <a:ext cx="4289898" cy="1524000"/>
          </a:xfrm>
        </p:spPr>
        <p:txBody>
          <a:bodyPr>
            <a:normAutofit/>
          </a:bodyPr>
          <a:lstStyle/>
          <a:p>
            <a:r>
              <a:rPr lang="en-US" sz="3200" dirty="0">
                <a:solidFill>
                  <a:schemeClr val="bg1"/>
                </a:solidFill>
              </a:rPr>
              <a:t>The Headwinds </a:t>
            </a:r>
            <a:br>
              <a:rPr lang="en-US" sz="3200" dirty="0">
                <a:solidFill>
                  <a:schemeClr val="bg1"/>
                </a:solidFill>
              </a:rPr>
            </a:br>
            <a:r>
              <a:rPr lang="en-US" sz="3200" dirty="0">
                <a:solidFill>
                  <a:schemeClr val="bg1"/>
                </a:solidFill>
              </a:rPr>
              <a:t>of Healthcare</a:t>
            </a:r>
          </a:p>
        </p:txBody>
      </p:sp>
    </p:spTree>
    <p:extLst>
      <p:ext uri="{BB962C8B-B14F-4D97-AF65-F5344CB8AC3E}">
        <p14:creationId xmlns:p14="http://schemas.microsoft.com/office/powerpoint/2010/main" val="390060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9" name="Rectangle 8"/>
          <p:cNvSpPr/>
          <p:nvPr/>
        </p:nvSpPr>
        <p:spPr>
          <a:xfrm>
            <a:off x="0" y="3"/>
            <a:ext cx="12192000" cy="914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76E5FA79-2217-784D-9D00-C2B21D927670}"/>
              </a:ext>
            </a:extLst>
          </p:cNvPr>
          <p:cNvSpPr>
            <a:spLocks noGrp="1"/>
          </p:cNvSpPr>
          <p:nvPr>
            <p:ph type="ctrTitle"/>
          </p:nvPr>
        </p:nvSpPr>
        <p:spPr>
          <a:xfrm>
            <a:off x="711200" y="304800"/>
            <a:ext cx="10363200" cy="535623"/>
          </a:xfrm>
          <a:prstGeom prst="rect">
            <a:avLst/>
          </a:prstGeom>
        </p:spPr>
        <p:txBody>
          <a:bodyPr lIns="0" anchor="t">
            <a:noAutofit/>
          </a:bodyPr>
          <a:lstStyle>
            <a:lvl1pPr algn="l">
              <a:defRPr sz="2800" b="0" i="0">
                <a:solidFill>
                  <a:srgbClr val="1FBDC9"/>
                </a:solidFill>
                <a:latin typeface="Raleway Lining" panose="020B0503030101060003" pitchFamily="34" charset="0"/>
                <a:ea typeface="Raleway Lining" panose="020B0503030101060003" pitchFamily="34" charset="0"/>
                <a:cs typeface="Raleway Lining" panose="020B0503030101060003"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9BAEA289-0161-854E-A3AA-511542D6A2A1}"/>
              </a:ext>
            </a:extLst>
          </p:cNvPr>
          <p:cNvSpPr>
            <a:spLocks noGrp="1"/>
          </p:cNvSpPr>
          <p:nvPr>
            <p:ph type="body" sz="quarter" idx="12"/>
          </p:nvPr>
        </p:nvSpPr>
        <p:spPr>
          <a:xfrm>
            <a:off x="711200" y="1349115"/>
            <a:ext cx="10871199" cy="4816793"/>
          </a:xfrm>
          <a:prstGeom prst="rect">
            <a:avLst/>
          </a:prstGeom>
        </p:spPr>
        <p:txBody>
          <a:bodyPr>
            <a:noAutofit/>
          </a:bodyPr>
          <a:lstStyle>
            <a:lvl1pPr>
              <a:lnSpc>
                <a:spcPct val="100000"/>
              </a:lnSpc>
              <a:spcBef>
                <a:spcPts val="600"/>
              </a:spcBef>
              <a:spcAft>
                <a:spcPts val="600"/>
              </a:spcAft>
              <a:buClr>
                <a:schemeClr val="bg2"/>
              </a:buClr>
              <a:defRPr/>
            </a:lvl1pPr>
            <a:lvl2pPr>
              <a:lnSpc>
                <a:spcPct val="100000"/>
              </a:lnSpc>
              <a:spcBef>
                <a:spcPts val="600"/>
              </a:spcBef>
              <a:spcAft>
                <a:spcPts val="600"/>
              </a:spcAft>
              <a:buClr>
                <a:schemeClr val="bg2"/>
              </a:buClr>
              <a:defRPr sz="1600">
                <a:solidFill>
                  <a:schemeClr val="accent1"/>
                </a:solidFill>
              </a:defRPr>
            </a:lvl2pPr>
            <a:lvl3pPr>
              <a:lnSpc>
                <a:spcPct val="100000"/>
              </a:lnSpc>
              <a:spcBef>
                <a:spcPts val="600"/>
              </a:spcBef>
              <a:spcAft>
                <a:spcPts val="600"/>
              </a:spcAft>
              <a:buClr>
                <a:schemeClr val="bg2"/>
              </a:buClr>
              <a:defRPr sz="1400">
                <a:solidFill>
                  <a:schemeClr val="accent1"/>
                </a:solidFill>
              </a:defRPr>
            </a:lvl3pPr>
            <a:lvl4pPr>
              <a:lnSpc>
                <a:spcPct val="100000"/>
              </a:lnSpc>
              <a:spcBef>
                <a:spcPts val="600"/>
              </a:spcBef>
              <a:spcAft>
                <a:spcPts val="600"/>
              </a:spcAft>
              <a:buClr>
                <a:schemeClr val="bg2"/>
              </a:buClr>
              <a:defRPr sz="1400">
                <a:solidFill>
                  <a:schemeClr val="accent1"/>
                </a:solidFill>
              </a:defRPr>
            </a:lvl4pPr>
            <a:lvl5pPr>
              <a:lnSpc>
                <a:spcPct val="100000"/>
              </a:lnSpc>
              <a:spcBef>
                <a:spcPts val="600"/>
              </a:spcBef>
              <a:spcAft>
                <a:spcPts val="600"/>
              </a:spcAft>
              <a:buClr>
                <a:schemeClr val="bg2"/>
              </a:buClr>
              <a:defRPr sz="14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2">
            <a:extLst>
              <a:ext uri="{FF2B5EF4-FFF2-40B4-BE49-F238E27FC236}">
                <a16:creationId xmlns:a16="http://schemas.microsoft.com/office/drawing/2014/main" id="{0B4B5FAD-2AD4-B846-B324-7871736E17F0}"/>
              </a:ext>
            </a:extLst>
          </p:cNvPr>
          <p:cNvSpPr>
            <a:spLocks noGrp="1"/>
          </p:cNvSpPr>
          <p:nvPr>
            <p:ph type="sldNum" sz="quarter" idx="14"/>
          </p:nvPr>
        </p:nvSpPr>
        <p:spPr>
          <a:xfrm>
            <a:off x="9296107" y="6526410"/>
            <a:ext cx="2743200" cy="230832"/>
          </a:xfrm>
          <a:prstGeom prst="rect">
            <a:avLst/>
          </a:prstGeom>
        </p:spPr>
        <p:txBody>
          <a:bodyPr/>
          <a:lstStyle/>
          <a:p>
            <a:fld id="{36BAA9E2-B66E-B641-BA1D-59E3B208EB18}" type="slidenum">
              <a:rPr lang="en-US" smtClean="0"/>
              <a:pPr/>
              <a:t>‹#›</a:t>
            </a:fld>
            <a:endParaRPr lang="en-US" dirty="0"/>
          </a:p>
        </p:txBody>
      </p:sp>
      <p:pic>
        <p:nvPicPr>
          <p:cNvPr id="2" name="Picture 1" descr="A picture containing traffic, light&#10;&#10;Description automatically generated">
            <a:extLst>
              <a:ext uri="{FF2B5EF4-FFF2-40B4-BE49-F238E27FC236}">
                <a16:creationId xmlns:a16="http://schemas.microsoft.com/office/drawing/2014/main" id="{163A97B8-2A89-7DE8-0CC6-36FA133548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5347" y="179756"/>
            <a:ext cx="1627424" cy="466345"/>
          </a:xfrm>
          <a:prstGeom prst="rect">
            <a:avLst/>
          </a:prstGeom>
        </p:spPr>
      </p:pic>
    </p:spTree>
    <p:extLst>
      <p:ext uri="{BB962C8B-B14F-4D97-AF65-F5344CB8AC3E}">
        <p14:creationId xmlns:p14="http://schemas.microsoft.com/office/powerpoint/2010/main" val="1630094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Large Title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631168" y="6460854"/>
            <a:ext cx="532530" cy="365125"/>
          </a:xfrm>
        </p:spPr>
        <p:txBody>
          <a:bodyPr/>
          <a:lstStyle/>
          <a:p>
            <a:fld id="{966E150A-D23A-419D-BACC-3F2CA0633B62}" type="slidenum">
              <a:rPr lang="en-US" smtClean="0"/>
              <a:t>‹#›</a:t>
            </a:fld>
            <a:endParaRPr lang="en-US" dirty="0"/>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8476" y="183714"/>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465429" y="183714"/>
            <a:ext cx="9730132"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179576"/>
            <a:ext cx="5283530" cy="5019806"/>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1179576"/>
            <a:ext cx="5266311" cy="5019806"/>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862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Picture with Caption">
    <p:spTree>
      <p:nvGrpSpPr>
        <p:cNvPr id="1" name=""/>
        <p:cNvGrpSpPr/>
        <p:nvPr/>
      </p:nvGrpSpPr>
      <p:grpSpPr>
        <a:xfrm>
          <a:off x="0" y="0"/>
          <a:ext cx="0" cy="0"/>
          <a:chOff x="0" y="0"/>
          <a:chExt cx="0" cy="0"/>
        </a:xfrm>
      </p:grpSpPr>
      <p:sp>
        <p:nvSpPr>
          <p:cNvPr id="9" name="Rectangle 8"/>
          <p:cNvSpPr/>
          <p:nvPr/>
        </p:nvSpPr>
        <p:spPr>
          <a:xfrm>
            <a:off x="0" y="9"/>
            <a:ext cx="12192000" cy="914399"/>
          </a:xfrm>
          <a:prstGeom prst="rect">
            <a:avLst/>
          </a:prstGeom>
          <a:solidFill>
            <a:srgbClr val="00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9249"/>
            <a:endParaRPr lang="en-US" sz="737" dirty="0">
              <a:solidFill>
                <a:srgbClr val="FFFFFF"/>
              </a:solidFill>
            </a:endParaRPr>
          </a:p>
        </p:txBody>
      </p:sp>
      <p:sp>
        <p:nvSpPr>
          <p:cNvPr id="6" name="Slide Number Placeholder 5"/>
          <p:cNvSpPr>
            <a:spLocks noGrp="1"/>
          </p:cNvSpPr>
          <p:nvPr>
            <p:ph type="sldNum" sz="quarter" idx="4"/>
          </p:nvPr>
        </p:nvSpPr>
        <p:spPr>
          <a:xfrm>
            <a:off x="11519731" y="6356359"/>
            <a:ext cx="497556" cy="365125"/>
          </a:xfrm>
          <a:prstGeom prst="rect">
            <a:avLst/>
          </a:prstGeom>
        </p:spPr>
        <p:txBody>
          <a:bodyPr vert="horz" lIns="91440" tIns="45720" rIns="91440" bIns="45720" rtlCol="0" anchor="ctr"/>
          <a:lstStyle>
            <a:lvl1pPr algn="r">
              <a:defRPr sz="750">
                <a:solidFill>
                  <a:schemeClr val="accent2"/>
                </a:solidFill>
              </a:defRPr>
            </a:lvl1pPr>
          </a:lstStyle>
          <a:p>
            <a:fld id="{99F02ED6-E03B-AE49-8079-591821839ED6}" type="slidenum">
              <a:rPr lang="en-US" smtClean="0">
                <a:solidFill>
                  <a:srgbClr val="002D41"/>
                </a:solidFill>
              </a:rPr>
              <a:pPr/>
              <a:t>‹#›</a:t>
            </a:fld>
            <a:endParaRPr lang="en-US" dirty="0">
              <a:solidFill>
                <a:srgbClr val="002D41"/>
              </a:solidFill>
            </a:endParaRPr>
          </a:p>
        </p:txBody>
      </p:sp>
      <p:sp>
        <p:nvSpPr>
          <p:cNvPr id="7" name="Rectangle 6">
            <a:extLst>
              <a:ext uri="{FF2B5EF4-FFF2-40B4-BE49-F238E27FC236}">
                <a16:creationId xmlns:a16="http://schemas.microsoft.com/office/drawing/2014/main" id="{F170D080-83C8-FD4B-9533-05B5BDCCD7E0}"/>
              </a:ext>
            </a:extLst>
          </p:cNvPr>
          <p:cNvSpPr/>
          <p:nvPr/>
        </p:nvSpPr>
        <p:spPr>
          <a:xfrm>
            <a:off x="711200" y="-155"/>
            <a:ext cx="7315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9249"/>
            <a:endParaRPr lang="en-US" sz="737" dirty="0">
              <a:solidFill>
                <a:srgbClr val="FFFFFF"/>
              </a:solidFill>
            </a:endParaRPr>
          </a:p>
        </p:txBody>
      </p:sp>
      <p:sp>
        <p:nvSpPr>
          <p:cNvPr id="10" name="Title 1">
            <a:extLst>
              <a:ext uri="{FF2B5EF4-FFF2-40B4-BE49-F238E27FC236}">
                <a16:creationId xmlns:a16="http://schemas.microsoft.com/office/drawing/2014/main" id="{76E5FA79-2217-784D-9D00-C2B21D927670}"/>
              </a:ext>
            </a:extLst>
          </p:cNvPr>
          <p:cNvSpPr>
            <a:spLocks noGrp="1"/>
          </p:cNvSpPr>
          <p:nvPr>
            <p:ph type="ctrTitle"/>
          </p:nvPr>
        </p:nvSpPr>
        <p:spPr>
          <a:xfrm>
            <a:off x="685800" y="304807"/>
            <a:ext cx="10363200" cy="535623"/>
          </a:xfrm>
          <a:prstGeom prst="rect">
            <a:avLst/>
          </a:prstGeom>
        </p:spPr>
        <p:txBody>
          <a:bodyPr anchor="t">
            <a:noAutofit/>
          </a:bodyPr>
          <a:lstStyle>
            <a:lvl1pPr algn="l" defTabSz="374427" rtl="0" eaLnBrk="1" latinLnBrk="0" hangingPunct="1">
              <a:spcBef>
                <a:spcPct val="0"/>
              </a:spcBef>
              <a:buNone/>
              <a:defRPr lang="en-US" sz="1800" b="1" i="0" kern="1200" dirty="0">
                <a:solidFill>
                  <a:schemeClr val="bg1"/>
                </a:solidFill>
                <a:latin typeface="Raleway Lining" panose="020B0503030101060003" pitchFamily="34" charset="0"/>
                <a:ea typeface="Raleway Lining" panose="020B0503030101060003" pitchFamily="34" charset="0"/>
                <a:cs typeface="Raleway Lining" panose="020B0503030101060003"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82EC5AC4-39BC-C04E-8C3A-B1C9E8ACB473}"/>
              </a:ext>
            </a:extLst>
          </p:cNvPr>
          <p:cNvSpPr>
            <a:spLocks noGrp="1"/>
          </p:cNvSpPr>
          <p:nvPr>
            <p:ph type="body" sz="quarter" idx="12"/>
          </p:nvPr>
        </p:nvSpPr>
        <p:spPr>
          <a:xfrm>
            <a:off x="711201" y="1219200"/>
            <a:ext cx="10871200" cy="4939562"/>
          </a:xfrm>
          <a:prstGeom prst="rect">
            <a:avLst/>
          </a:prstGeom>
        </p:spPr>
        <p:txBody>
          <a:bodyPr>
            <a:noAutofit/>
          </a:bodyPr>
          <a:lstStyle>
            <a:lvl1pPr>
              <a:lnSpc>
                <a:spcPct val="100000"/>
              </a:lnSpc>
              <a:spcBef>
                <a:spcPts val="328"/>
              </a:spcBef>
              <a:spcAft>
                <a:spcPts val="328"/>
              </a:spcAft>
              <a:buClr>
                <a:schemeClr val="bg2"/>
              </a:buClr>
              <a:defRPr>
                <a:solidFill>
                  <a:schemeClr val="accent2"/>
                </a:solidFill>
              </a:defRPr>
            </a:lvl1pPr>
            <a:lvl2pPr>
              <a:lnSpc>
                <a:spcPct val="100000"/>
              </a:lnSpc>
              <a:spcBef>
                <a:spcPts val="328"/>
              </a:spcBef>
              <a:spcAft>
                <a:spcPts val="328"/>
              </a:spcAft>
              <a:buClr>
                <a:schemeClr val="bg2"/>
              </a:buClr>
              <a:defRPr sz="874">
                <a:solidFill>
                  <a:schemeClr val="accent2"/>
                </a:solidFill>
              </a:defRPr>
            </a:lvl2pPr>
            <a:lvl3pPr>
              <a:lnSpc>
                <a:spcPct val="100000"/>
              </a:lnSpc>
              <a:spcBef>
                <a:spcPts val="328"/>
              </a:spcBef>
              <a:spcAft>
                <a:spcPts val="328"/>
              </a:spcAft>
              <a:buClr>
                <a:schemeClr val="bg2"/>
              </a:buClr>
              <a:defRPr sz="764">
                <a:solidFill>
                  <a:schemeClr val="accent2"/>
                </a:solidFill>
              </a:defRPr>
            </a:lvl3pPr>
            <a:lvl4pPr>
              <a:lnSpc>
                <a:spcPct val="100000"/>
              </a:lnSpc>
              <a:spcBef>
                <a:spcPts val="328"/>
              </a:spcBef>
              <a:spcAft>
                <a:spcPts val="328"/>
              </a:spcAft>
              <a:buClr>
                <a:schemeClr val="bg2"/>
              </a:buClr>
              <a:defRPr sz="764">
                <a:solidFill>
                  <a:schemeClr val="accent2"/>
                </a:solidFill>
              </a:defRPr>
            </a:lvl4pPr>
            <a:lvl5pPr>
              <a:lnSpc>
                <a:spcPct val="100000"/>
              </a:lnSpc>
              <a:spcBef>
                <a:spcPts val="328"/>
              </a:spcBef>
              <a:spcAft>
                <a:spcPts val="328"/>
              </a:spcAft>
              <a:buClr>
                <a:schemeClr val="bg2"/>
              </a:buClr>
              <a:defRPr sz="764">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105794"/>
      </p:ext>
    </p:extLst>
  </p:cSld>
  <p:clrMapOvr>
    <a:masterClrMapping/>
  </p:clrMapOvr>
  <p:extLst>
    <p:ext uri="{DCECCB84-F9BA-43D5-87BE-67443E8EF086}">
      <p15:sldGuideLst xmlns:p15="http://schemas.microsoft.com/office/powerpoint/2012/main">
        <p15:guide id="1" orient="horz" pos="2160">
          <p15:clr>
            <a:srgbClr val="FBAE40"/>
          </p15:clr>
        </p15:guide>
        <p15:guide id="2" pos="395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0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lIns="0" tIns="0" rIns="0" bIns="0"/>
          <a:lstStyle>
            <a:lvl1pPr>
              <a:defRPr sz="2500">
                <a:solidFill>
                  <a:srgbClr val="3E441D"/>
                </a:solidFill>
              </a:defRPr>
            </a:lvl1pPr>
            <a:lvl2pPr>
              <a:defRPr sz="2300">
                <a:solidFill>
                  <a:srgbClr val="3E441D"/>
                </a:solidFill>
              </a:defRPr>
            </a:lvl2pPr>
            <a:lvl3pPr>
              <a:defRPr sz="2200">
                <a:solidFill>
                  <a:srgbClr val="3E441D"/>
                </a:solidFill>
              </a:defRPr>
            </a:lvl3pPr>
            <a:lvl4pPr>
              <a:defRPr>
                <a:solidFill>
                  <a:srgbClr val="3E441D"/>
                </a:solidFill>
              </a:defRPr>
            </a:lvl4pPr>
            <a:lvl5pPr>
              <a:defRPr>
                <a:solidFill>
                  <a:srgbClr val="3E44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lIns="91407" tIns="45704" rIns="91407" bIns="45704"/>
          <a:lstStyle/>
          <a:p>
            <a:fld id="{72748176-7635-489C-BB2F-5A60251DC79E}" type="datetimeFigureOut">
              <a:rPr lang="en-US" smtClean="0">
                <a:solidFill>
                  <a:srgbClr val="000000"/>
                </a:solidFill>
              </a:rPr>
              <a:pPr/>
              <a:t>9/15/2024</a:t>
            </a:fld>
            <a:endParaRPr lang="en-US" dirty="0">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lIns="91407" tIns="45704" rIns="91407" bIns="45704"/>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91407" tIns="45704" rIns="91407" bIns="45704"/>
          <a:lstStyle/>
          <a:p>
            <a:fld id="{CCB97E93-02E8-4B5A-AF8A-F72C85C817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4816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BF4F-BDAF-154C-9718-F8897AD33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1334B-E0B1-88E9-FB47-AD58642517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002D77-4F57-97E4-DD9C-0117F12C8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6CCEE-CD16-DA21-9ABB-83BA5B942C83}"/>
              </a:ext>
            </a:extLst>
          </p:cNvPr>
          <p:cNvSpPr>
            <a:spLocks noGrp="1"/>
          </p:cNvSpPr>
          <p:nvPr>
            <p:ph type="dt" sz="half" idx="10"/>
          </p:nvPr>
        </p:nvSpPr>
        <p:spPr/>
        <p:txBody>
          <a:bodyPr/>
          <a:lstStyle/>
          <a:p>
            <a:fld id="{9A7D1436-06DA-4A1A-82E6-11EAD1903401}" type="datetimeFigureOut">
              <a:rPr lang="en-US" smtClean="0"/>
              <a:t>9/15/2024</a:t>
            </a:fld>
            <a:endParaRPr lang="en-US"/>
          </a:p>
        </p:txBody>
      </p:sp>
      <p:sp>
        <p:nvSpPr>
          <p:cNvPr id="6" name="Footer Placeholder 5">
            <a:extLst>
              <a:ext uri="{FF2B5EF4-FFF2-40B4-BE49-F238E27FC236}">
                <a16:creationId xmlns:a16="http://schemas.microsoft.com/office/drawing/2014/main" id="{8775C2C6-A4E4-9AE0-BA96-E3CFB9883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947A1-58AB-4091-6D1F-B046F344BB3A}"/>
              </a:ext>
            </a:extLst>
          </p:cNvPr>
          <p:cNvSpPr>
            <a:spLocks noGrp="1"/>
          </p:cNvSpPr>
          <p:nvPr>
            <p:ph type="sldNum" sz="quarter" idx="12"/>
          </p:nvPr>
        </p:nvSpPr>
        <p:spPr/>
        <p:txBody>
          <a:bodyPr/>
          <a:lstStyle/>
          <a:p>
            <a:fld id="{9C1FB916-F602-4005-AB2B-B83DA06D3766}" type="slidenum">
              <a:rPr lang="en-US" smtClean="0"/>
              <a:t>‹#›</a:t>
            </a:fld>
            <a:endParaRPr lang="en-US"/>
          </a:p>
        </p:txBody>
      </p:sp>
    </p:spTree>
    <p:extLst>
      <p:ext uri="{BB962C8B-B14F-4D97-AF65-F5344CB8AC3E}">
        <p14:creationId xmlns:p14="http://schemas.microsoft.com/office/powerpoint/2010/main" val="820357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89033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image" Target="../media/image7.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theme" Target="../theme/theme2.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9/15/2024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7" r:id="rId19"/>
    <p:sldLayoutId id="2147483730" r:id="rId20"/>
    <p:sldLayoutId id="2147483774" r:id="rId2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BA044-25CD-C34F-9B02-457D2E0CFFAB}"/>
              </a:ext>
            </a:extLst>
          </p:cNvPr>
          <p:cNvSpPr>
            <a:spLocks noGrp="1"/>
          </p:cNvSpPr>
          <p:nvPr>
            <p:ph type="title"/>
          </p:nvPr>
        </p:nvSpPr>
        <p:spPr>
          <a:xfrm>
            <a:off x="716643" y="1001486"/>
            <a:ext cx="10758714" cy="689202"/>
          </a:xfrm>
          <a:prstGeom prst="rect">
            <a:avLst/>
          </a:prstGeom>
        </p:spPr>
        <p:txBody>
          <a:bodyPr vert="horz" lIns="0" tIns="45720" rIns="91440" bIns="45720" rtlCol="0" anchor="t">
            <a:norm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1B0D3AA-A241-0B44-BF0E-441B4E398503}"/>
              </a:ext>
            </a:extLst>
          </p:cNvPr>
          <p:cNvSpPr>
            <a:spLocks noGrp="1"/>
          </p:cNvSpPr>
          <p:nvPr>
            <p:ph type="sldNum" sz="quarter" idx="4"/>
          </p:nvPr>
        </p:nvSpPr>
        <p:spPr>
          <a:xfrm>
            <a:off x="9420498" y="64608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1CBA8-F573-CA48-84B9-DE09EE8AE097}" type="slidenum">
              <a:rPr lang="en-US" smtClean="0"/>
              <a:t>‹#›</a:t>
            </a:fld>
            <a:endParaRPr lang="en-US"/>
          </a:p>
        </p:txBody>
      </p:sp>
      <p:sp>
        <p:nvSpPr>
          <p:cNvPr id="9" name="Text Placeholder 8">
            <a:extLst>
              <a:ext uri="{FF2B5EF4-FFF2-40B4-BE49-F238E27FC236}">
                <a16:creationId xmlns:a16="http://schemas.microsoft.com/office/drawing/2014/main" id="{CC039034-5D77-5949-B337-BC981B9F01F6}"/>
              </a:ext>
            </a:extLst>
          </p:cNvPr>
          <p:cNvSpPr>
            <a:spLocks noGrp="1"/>
          </p:cNvSpPr>
          <p:nvPr>
            <p:ph type="body" idx="1"/>
          </p:nvPr>
        </p:nvSpPr>
        <p:spPr>
          <a:xfrm>
            <a:off x="716644" y="2052198"/>
            <a:ext cx="10758713" cy="389140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00574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Lst>
  <p:hf hdr="0" ftr="0"/>
  <p:txStyles>
    <p:titleStyle>
      <a:lvl1pPr algn="l" defTabSz="914400" rtl="0" eaLnBrk="1" latinLnBrk="0" hangingPunct="1">
        <a:lnSpc>
          <a:spcPct val="90000"/>
        </a:lnSpc>
        <a:spcBef>
          <a:spcPct val="0"/>
        </a:spcBef>
        <a:buNone/>
        <a:defRPr sz="4400" kern="1200">
          <a:solidFill>
            <a:schemeClr val="tx1"/>
          </a:solidFill>
          <a:latin typeface="Raleway Lining" panose="020B0503030101060003" pitchFamily="34" charset="77"/>
          <a:ea typeface="+mj-ea"/>
          <a:cs typeface="+mj-cs"/>
        </a:defRPr>
      </a:lvl1pPr>
    </p:titleStyle>
    <p:bodyStyle>
      <a:lvl1pPr marL="344488" indent="-344488" algn="l" defTabSz="914400" rtl="0" eaLnBrk="1" latinLnBrk="0" hangingPunct="1">
        <a:lnSpc>
          <a:spcPct val="100000"/>
        </a:lnSpc>
        <a:spcBef>
          <a:spcPts val="0"/>
        </a:spcBef>
        <a:spcAft>
          <a:spcPts val="1200"/>
        </a:spcAft>
        <a:buSzPct val="55000"/>
        <a:buFontTx/>
        <a:buBlip>
          <a:blip r:embed="rId44"/>
        </a:buBlip>
        <a:tabLst/>
        <a:defRPr sz="1600" kern="1200">
          <a:solidFill>
            <a:schemeClr val="tx1"/>
          </a:solidFill>
          <a:latin typeface="Raleway Lining" panose="020B0503030101060003" pitchFamily="34" charset="77"/>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notesSlide" Target="../notesSlides/notesSlide6.xml"/><Relationship Id="rId16" Type="http://schemas.openxmlformats.org/officeDocument/2006/relationships/image" Target="../media/image74.png"/><Relationship Id="rId1" Type="http://schemas.openxmlformats.org/officeDocument/2006/relationships/slideLayout" Target="../slideLayouts/slideLayout3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jpeg"/><Relationship Id="rId4" Type="http://schemas.openxmlformats.org/officeDocument/2006/relationships/image" Target="../media/image62.svg"/><Relationship Id="rId9" Type="http://schemas.openxmlformats.org/officeDocument/2006/relationships/image" Target="../media/image67.svg"/><Relationship Id="rId14" Type="http://schemas.openxmlformats.org/officeDocument/2006/relationships/image" Target="../media/image7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hyperlink" Target="https://assets.aarp.org/rgcenter/health/rx_midlife_plus.pdf" TargetMode="External"/><Relationship Id="rId4" Type="http://schemas.openxmlformats.org/officeDocument/2006/relationships/hyperlink" Target="https://hpi.georgetown.edu/rxdrug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8.png"/><Relationship Id="rId9"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82.sv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4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e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18" Type="http://schemas.openxmlformats.org/officeDocument/2006/relationships/image" Target="../media/image106.svg"/><Relationship Id="rId26" Type="http://schemas.openxmlformats.org/officeDocument/2006/relationships/image" Target="../media/image112.svg"/><Relationship Id="rId3" Type="http://schemas.openxmlformats.org/officeDocument/2006/relationships/image" Target="../media/image95.png"/><Relationship Id="rId21" Type="http://schemas.openxmlformats.org/officeDocument/2006/relationships/image" Target="../media/image85.png"/><Relationship Id="rId7" Type="http://schemas.openxmlformats.org/officeDocument/2006/relationships/image" Target="../media/image84.sv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1.png"/><Relationship Id="rId2" Type="http://schemas.openxmlformats.org/officeDocument/2006/relationships/notesSlide" Target="../notesSlides/notesSlide12.xml"/><Relationship Id="rId16" Type="http://schemas.openxmlformats.org/officeDocument/2006/relationships/image" Target="../media/image104.svg"/><Relationship Id="rId20" Type="http://schemas.openxmlformats.org/officeDocument/2006/relationships/image" Target="../media/image108.svg"/><Relationship Id="rId1" Type="http://schemas.openxmlformats.org/officeDocument/2006/relationships/slideLayout" Target="../slideLayouts/slideLayout47.xml"/><Relationship Id="rId6" Type="http://schemas.openxmlformats.org/officeDocument/2006/relationships/image" Target="../media/image83.png"/><Relationship Id="rId11" Type="http://schemas.openxmlformats.org/officeDocument/2006/relationships/image" Target="../media/image99.svg"/><Relationship Id="rId24" Type="http://schemas.openxmlformats.org/officeDocument/2006/relationships/image" Target="../media/image110.svg"/><Relationship Id="rId5" Type="http://schemas.openxmlformats.org/officeDocument/2006/relationships/image" Target="../media/image82.svg"/><Relationship Id="rId15" Type="http://schemas.openxmlformats.org/officeDocument/2006/relationships/image" Target="../media/image103.png"/><Relationship Id="rId23" Type="http://schemas.openxmlformats.org/officeDocument/2006/relationships/image" Target="../media/image109.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81.png"/><Relationship Id="rId9" Type="http://schemas.openxmlformats.org/officeDocument/2006/relationships/image" Target="../media/image97.svg"/><Relationship Id="rId14" Type="http://schemas.openxmlformats.org/officeDocument/2006/relationships/image" Target="../media/image102.png"/><Relationship Id="rId22" Type="http://schemas.openxmlformats.org/officeDocument/2006/relationships/image" Target="../media/image86.svg"/><Relationship Id="rId27"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116.svg"/><Relationship Id="rId18" Type="http://schemas.openxmlformats.org/officeDocument/2006/relationships/image" Target="../media/image121.png"/><Relationship Id="rId3" Type="http://schemas.openxmlformats.org/officeDocument/2006/relationships/image" Target="../media/image81.png"/><Relationship Id="rId21" Type="http://schemas.openxmlformats.org/officeDocument/2006/relationships/image" Target="../media/image124.svg"/><Relationship Id="rId7" Type="http://schemas.openxmlformats.org/officeDocument/2006/relationships/image" Target="../media/image85.png"/><Relationship Id="rId12" Type="http://schemas.openxmlformats.org/officeDocument/2006/relationships/image" Target="../media/image115.png"/><Relationship Id="rId17" Type="http://schemas.openxmlformats.org/officeDocument/2006/relationships/image" Target="../media/image120.svg"/><Relationship Id="rId2" Type="http://schemas.openxmlformats.org/officeDocument/2006/relationships/notesSlide" Target="../notesSlides/notesSlide13.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47.xml"/><Relationship Id="rId6" Type="http://schemas.openxmlformats.org/officeDocument/2006/relationships/image" Target="../media/image84.svg"/><Relationship Id="rId11" Type="http://schemas.openxmlformats.org/officeDocument/2006/relationships/image" Target="../media/image114.svg"/><Relationship Id="rId5" Type="http://schemas.openxmlformats.org/officeDocument/2006/relationships/image" Target="../media/image83.png"/><Relationship Id="rId15" Type="http://schemas.openxmlformats.org/officeDocument/2006/relationships/image" Target="../media/image118.svg"/><Relationship Id="rId23" Type="http://schemas.openxmlformats.org/officeDocument/2006/relationships/image" Target="../media/image126.svg"/><Relationship Id="rId10" Type="http://schemas.openxmlformats.org/officeDocument/2006/relationships/image" Target="../media/image113.png"/><Relationship Id="rId19" Type="http://schemas.openxmlformats.org/officeDocument/2006/relationships/image" Target="../media/image122.svg"/><Relationship Id="rId4" Type="http://schemas.openxmlformats.org/officeDocument/2006/relationships/image" Target="../media/image82.svg"/><Relationship Id="rId9" Type="http://schemas.openxmlformats.org/officeDocument/2006/relationships/image" Target="../media/image7.png"/><Relationship Id="rId14" Type="http://schemas.openxmlformats.org/officeDocument/2006/relationships/image" Target="../media/image117.png"/><Relationship Id="rId22" Type="http://schemas.openxmlformats.org/officeDocument/2006/relationships/image" Target="../media/image12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128.svg"/></Relationships>
</file>

<file path=ppt/slides/_rels/slide2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diagramColors" Target="../diagrams/colors2.xml"/><Relationship Id="rId11" Type="http://schemas.openxmlformats.org/officeDocument/2006/relationships/image" Target="../media/image132.svg"/><Relationship Id="rId5" Type="http://schemas.openxmlformats.org/officeDocument/2006/relationships/diagramQuickStyle" Target="../diagrams/quickStyle2.xml"/><Relationship Id="rId15" Type="http://schemas.openxmlformats.org/officeDocument/2006/relationships/image" Target="../media/image136.svg"/><Relationship Id="rId10" Type="http://schemas.openxmlformats.org/officeDocument/2006/relationships/image" Target="../media/image131.png"/><Relationship Id="rId4" Type="http://schemas.openxmlformats.org/officeDocument/2006/relationships/diagramLayout" Target="../diagrams/layout2.xml"/><Relationship Id="rId9" Type="http://schemas.openxmlformats.org/officeDocument/2006/relationships/image" Target="../media/image130.svg"/><Relationship Id="rId14" Type="http://schemas.openxmlformats.org/officeDocument/2006/relationships/image" Target="../media/image135.png"/></Relationships>
</file>

<file path=ppt/slides/_rels/slide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svg"/><Relationship Id="rId12" Type="http://schemas.openxmlformats.org/officeDocument/2006/relationships/image" Target="../media/image146.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chart" Target="../charts/chart4.xml"/><Relationship Id="rId9" Type="http://schemas.openxmlformats.org/officeDocument/2006/relationships/image" Target="../media/image143.png"/></Relationships>
</file>

<file path=ppt/slides/_rels/slide28.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image" Target="../media/image147.pn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50.jpe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image" Target="../media/image149.png"/><Relationship Id="rId1" Type="http://schemas.openxmlformats.org/officeDocument/2006/relationships/slideLayout" Target="../slideLayouts/slideLayout55.xml"/><Relationship Id="rId6" Type="http://schemas.microsoft.com/office/2007/relationships/hdphoto" Target="../media/hdphoto2.wdp"/><Relationship Id="rId11" Type="http://schemas.openxmlformats.org/officeDocument/2006/relationships/image" Target="../media/image157.png"/><Relationship Id="rId5" Type="http://schemas.openxmlformats.org/officeDocument/2006/relationships/image" Target="../media/image152.png"/><Relationship Id="rId10" Type="http://schemas.openxmlformats.org/officeDocument/2006/relationships/image" Target="../media/image156.png"/><Relationship Id="rId4" Type="http://schemas.openxmlformats.org/officeDocument/2006/relationships/image" Target="../media/image151.png"/><Relationship Id="rId9" Type="http://schemas.openxmlformats.org/officeDocument/2006/relationships/image" Target="../media/image155.png"/><Relationship Id="rId14" Type="http://schemas.openxmlformats.org/officeDocument/2006/relationships/image" Target="../media/image16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64.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slides/_rels/slide39.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svg"/><Relationship Id="rId3" Type="http://schemas.openxmlformats.org/officeDocument/2006/relationships/image" Target="../media/image22.jpg"/><Relationship Id="rId7" Type="http://schemas.openxmlformats.org/officeDocument/2006/relationships/image" Target="../media/image179.svg"/><Relationship Id="rId12"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78.png"/><Relationship Id="rId11" Type="http://schemas.openxmlformats.org/officeDocument/2006/relationships/image" Target="../media/image183.sv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24.png"/><Relationship Id="rId9" Type="http://schemas.openxmlformats.org/officeDocument/2006/relationships/image" Target="../media/image181.sv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image" Target="../media/image29.jp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55.xml"/><Relationship Id="rId6" Type="http://schemas.openxmlformats.org/officeDocument/2006/relationships/image" Target="../media/image28.jpe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5" Type="http://schemas.openxmlformats.org/officeDocument/2006/relationships/image" Target="../media/image27.jpe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8" Type="http://schemas.openxmlformats.org/officeDocument/2006/relationships/image" Target="../media/image30.jpg"/><Relationship Id="rId3"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21C1CB6-3472-ADF2-29F9-F6C51C0A6E5B}"/>
              </a:ext>
            </a:extLst>
          </p:cNvPr>
          <p:cNvGrpSpPr/>
          <p:nvPr/>
        </p:nvGrpSpPr>
        <p:grpSpPr>
          <a:xfrm>
            <a:off x="6273581" y="4687117"/>
            <a:ext cx="5560354" cy="1690888"/>
            <a:chOff x="6273581" y="4687117"/>
            <a:chExt cx="5560354" cy="1690888"/>
          </a:xfrm>
        </p:grpSpPr>
        <p:sp>
          <p:nvSpPr>
            <p:cNvPr id="150" name="Rectangle 149">
              <a:extLst>
                <a:ext uri="{FF2B5EF4-FFF2-40B4-BE49-F238E27FC236}">
                  <a16:creationId xmlns:a16="http://schemas.microsoft.com/office/drawing/2014/main" id="{13247C22-E34B-88DE-CC90-4E5A01E24E39}"/>
                </a:ext>
              </a:extLst>
            </p:cNvPr>
            <p:cNvSpPr/>
            <p:nvPr/>
          </p:nvSpPr>
          <p:spPr>
            <a:xfrm>
              <a:off x="6285011" y="5001966"/>
              <a:ext cx="5548924" cy="137603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5" name="TextBox 14">
              <a:extLst>
                <a:ext uri="{FF2B5EF4-FFF2-40B4-BE49-F238E27FC236}">
                  <a16:creationId xmlns:a16="http://schemas.microsoft.com/office/drawing/2014/main" id="{1A23DD1E-3642-F28D-C3EB-F703CBFF8DA2}"/>
                </a:ext>
              </a:extLst>
            </p:cNvPr>
            <p:cNvSpPr txBox="1"/>
            <p:nvPr/>
          </p:nvSpPr>
          <p:spPr>
            <a:xfrm>
              <a:off x="6273581" y="4687117"/>
              <a:ext cx="2916936" cy="322659"/>
            </a:xfrm>
            <a:prstGeom prst="round2Same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EXTENSIVE DRUG PIPELINE</a:t>
              </a:r>
            </a:p>
          </p:txBody>
        </p:sp>
      </p:grpSp>
      <p:sp>
        <p:nvSpPr>
          <p:cNvPr id="2" name="Slide Number Placeholder 1">
            <a:extLst>
              <a:ext uri="{FF2B5EF4-FFF2-40B4-BE49-F238E27FC236}">
                <a16:creationId xmlns:a16="http://schemas.microsoft.com/office/drawing/2014/main" id="{B2BFD783-E732-ADDB-F277-F186E4549257}"/>
              </a:ext>
            </a:extLst>
          </p:cNvPr>
          <p:cNvSpPr>
            <a:spLocks noGrp="1"/>
          </p:cNvSpPr>
          <p:nvPr>
            <p:ph type="sldNum" sz="quarter" idx="12"/>
          </p:nvPr>
        </p:nvSpPr>
        <p:spPr>
          <a:xfrm>
            <a:off x="919051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898989"/>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898989"/>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45384F59-364E-7414-CABE-BAEA4DE67669}"/>
              </a:ext>
            </a:extLst>
          </p:cNvPr>
          <p:cNvSpPr>
            <a:spLocks noGrp="1"/>
          </p:cNvSpPr>
          <p:nvPr>
            <p:ph type="title"/>
          </p:nvPr>
        </p:nvSpPr>
        <p:spPr/>
        <p:txBody>
          <a:bodyPr>
            <a:noAutofit/>
          </a:bodyPr>
          <a:lstStyle/>
          <a:p>
            <a:r>
              <a:rPr lang="en-US" sz="2800" dirty="0"/>
              <a:t>Pharmacy industry landscape</a:t>
            </a:r>
          </a:p>
        </p:txBody>
      </p:sp>
      <p:sp>
        <p:nvSpPr>
          <p:cNvPr id="16" name="Rectangle 15">
            <a:extLst>
              <a:ext uri="{FF2B5EF4-FFF2-40B4-BE49-F238E27FC236}">
                <a16:creationId xmlns:a16="http://schemas.microsoft.com/office/drawing/2014/main" id="{108E62A1-3CA8-DF56-6E49-E0F206DE86B2}"/>
              </a:ext>
            </a:extLst>
          </p:cNvPr>
          <p:cNvSpPr/>
          <p:nvPr/>
        </p:nvSpPr>
        <p:spPr>
          <a:xfrm>
            <a:off x="431667" y="1309196"/>
            <a:ext cx="1677969" cy="13760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grpSp>
        <p:nvGrpSpPr>
          <p:cNvPr id="24" name="Group 23">
            <a:extLst>
              <a:ext uri="{FF2B5EF4-FFF2-40B4-BE49-F238E27FC236}">
                <a16:creationId xmlns:a16="http://schemas.microsoft.com/office/drawing/2014/main" id="{068911EE-B525-9EDE-0B67-9CA5113FAEF7}"/>
              </a:ext>
            </a:extLst>
          </p:cNvPr>
          <p:cNvGrpSpPr/>
          <p:nvPr/>
        </p:nvGrpSpPr>
        <p:grpSpPr>
          <a:xfrm>
            <a:off x="419430" y="992833"/>
            <a:ext cx="5561161" cy="1692402"/>
            <a:chOff x="419430" y="992833"/>
            <a:chExt cx="5561161" cy="1692402"/>
          </a:xfrm>
        </p:grpSpPr>
        <p:sp>
          <p:nvSpPr>
            <p:cNvPr id="20" name="Rectangle 19">
              <a:extLst>
                <a:ext uri="{FF2B5EF4-FFF2-40B4-BE49-F238E27FC236}">
                  <a16:creationId xmlns:a16="http://schemas.microsoft.com/office/drawing/2014/main" id="{15392837-B394-B384-E7F8-4BE762A3E907}"/>
                </a:ext>
              </a:extLst>
            </p:cNvPr>
            <p:cNvSpPr/>
            <p:nvPr/>
          </p:nvSpPr>
          <p:spPr>
            <a:xfrm>
              <a:off x="431667" y="1309196"/>
              <a:ext cx="5548924" cy="137603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3" name="TextBox 22">
              <a:extLst>
                <a:ext uri="{FF2B5EF4-FFF2-40B4-BE49-F238E27FC236}">
                  <a16:creationId xmlns:a16="http://schemas.microsoft.com/office/drawing/2014/main" id="{102D01C9-6FA6-A28B-174D-03D26B950D6E}"/>
                </a:ext>
              </a:extLst>
            </p:cNvPr>
            <p:cNvSpPr txBox="1"/>
            <p:nvPr/>
          </p:nvSpPr>
          <p:spPr>
            <a:xfrm>
              <a:off x="419430" y="992833"/>
              <a:ext cx="2916936" cy="322659"/>
            </a:xfrm>
            <a:prstGeom prst="round2Same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HUMIRA BIOSIMILARS </a:t>
              </a:r>
            </a:p>
          </p:txBody>
        </p:sp>
      </p:grpSp>
      <p:sp>
        <p:nvSpPr>
          <p:cNvPr id="26" name="TextBox 25">
            <a:extLst>
              <a:ext uri="{FF2B5EF4-FFF2-40B4-BE49-F238E27FC236}">
                <a16:creationId xmlns:a16="http://schemas.microsoft.com/office/drawing/2014/main" id="{7A6D4B79-03A0-C9F1-32EF-70BD373EDA23}"/>
              </a:ext>
            </a:extLst>
          </p:cNvPr>
          <p:cNvSpPr txBox="1"/>
          <p:nvPr/>
        </p:nvSpPr>
        <p:spPr>
          <a:xfrm>
            <a:off x="1353711" y="1334972"/>
            <a:ext cx="4670650" cy="154503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Entry of first biosimilar under pharmacy benefit - Humira</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How will PBMs cover, prefer and price?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Will reference products be less expensive with rebate?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Will biosimilars receive rebates or manufacturer discount program?</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Physician willingness to prescribe </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04" name="TextBox 103">
            <a:extLst>
              <a:ext uri="{FF2B5EF4-FFF2-40B4-BE49-F238E27FC236}">
                <a16:creationId xmlns:a16="http://schemas.microsoft.com/office/drawing/2014/main" id="{A962CFF1-C460-EB2A-3984-998552FDD74C}"/>
              </a:ext>
            </a:extLst>
          </p:cNvPr>
          <p:cNvSpPr txBox="1"/>
          <p:nvPr/>
        </p:nvSpPr>
        <p:spPr>
          <a:xfrm>
            <a:off x="1353711" y="5019200"/>
            <a:ext cx="4626879" cy="14927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Increasing anti-PBM laws focused on:</a:t>
            </a:r>
          </a:p>
          <a:p>
            <a:pPr marL="2286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Elimination of spread pricing</a:t>
            </a:r>
          </a:p>
          <a:p>
            <a:pPr marL="2286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Prevention of steerage to one pharmacy over another</a:t>
            </a:r>
          </a:p>
          <a:p>
            <a:pPr marL="2286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J&amp;J lawsuit : Fiduciary responsibilities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aleway Linin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7" name="TextBox 116">
            <a:extLst>
              <a:ext uri="{FF2B5EF4-FFF2-40B4-BE49-F238E27FC236}">
                <a16:creationId xmlns:a16="http://schemas.microsoft.com/office/drawing/2014/main" id="{69ACBA83-D353-B8BF-0AEA-4B4E138F6211}"/>
              </a:ext>
            </a:extLst>
          </p:cNvPr>
          <p:cNvSpPr txBox="1"/>
          <p:nvPr/>
        </p:nvSpPr>
        <p:spPr>
          <a:xfrm>
            <a:off x="555679" y="3216935"/>
            <a:ext cx="5424911" cy="81560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Continued emergence of new PBMs and point solution vendors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Will anyone build a better mousetrap?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Employer fatigue of market over saturation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p:txBody>
      </p:sp>
      <p:pic>
        <p:nvPicPr>
          <p:cNvPr id="120" name="Graphic 119" descr="Court outline">
            <a:extLst>
              <a:ext uri="{FF2B5EF4-FFF2-40B4-BE49-F238E27FC236}">
                <a16:creationId xmlns:a16="http://schemas.microsoft.com/office/drawing/2014/main" id="{E7F4A11A-6D89-2DAB-17D1-581A7EE49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615" y="5165229"/>
            <a:ext cx="672816" cy="672816"/>
          </a:xfrm>
          <a:prstGeom prst="rect">
            <a:avLst/>
          </a:prstGeom>
        </p:spPr>
      </p:pic>
      <p:sp>
        <p:nvSpPr>
          <p:cNvPr id="170" name="TextBox 169">
            <a:extLst>
              <a:ext uri="{FF2B5EF4-FFF2-40B4-BE49-F238E27FC236}">
                <a16:creationId xmlns:a16="http://schemas.microsoft.com/office/drawing/2014/main" id="{3F9C5A68-4C9B-01B2-6CA0-EFDBA0E74EE6}"/>
              </a:ext>
            </a:extLst>
          </p:cNvPr>
          <p:cNvSpPr txBox="1"/>
          <p:nvPr/>
        </p:nvSpPr>
        <p:spPr>
          <a:xfrm>
            <a:off x="6326684" y="3174396"/>
            <a:ext cx="5372700"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Reduction of pharmacy staffing at major chains leads to pharmacy staff burnout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Strikes at CVS and Walgreens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Bankruptcy of RiteAid and closures of other pharmacies</a:t>
            </a:r>
          </a:p>
        </p:txBody>
      </p:sp>
      <p:sp>
        <p:nvSpPr>
          <p:cNvPr id="172" name="TextBox 171">
            <a:extLst>
              <a:ext uri="{FF2B5EF4-FFF2-40B4-BE49-F238E27FC236}">
                <a16:creationId xmlns:a16="http://schemas.microsoft.com/office/drawing/2014/main" id="{F04A601F-03D0-22F6-81C9-56F9096FF9A3}"/>
              </a:ext>
            </a:extLst>
          </p:cNvPr>
          <p:cNvSpPr txBox="1"/>
          <p:nvPr/>
        </p:nvSpPr>
        <p:spPr>
          <a:xfrm>
            <a:off x="6326684" y="1348881"/>
            <a:ext cx="5487141"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Continued growth of utilization and cost for diabetes and weight loss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Extensive drug pipeline for weight loss drugs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Ensuring right utilization and lifestyle management programs are in place to prevent off label use and maximize results</a:t>
            </a:r>
          </a:p>
        </p:txBody>
      </p:sp>
      <p:sp>
        <p:nvSpPr>
          <p:cNvPr id="174" name="TextBox 173">
            <a:extLst>
              <a:ext uri="{FF2B5EF4-FFF2-40B4-BE49-F238E27FC236}">
                <a16:creationId xmlns:a16="http://schemas.microsoft.com/office/drawing/2014/main" id="{A63D72A1-9ECB-6B68-7C45-47E269136CDE}"/>
              </a:ext>
            </a:extLst>
          </p:cNvPr>
          <p:cNvSpPr txBox="1"/>
          <p:nvPr/>
        </p:nvSpPr>
        <p:spPr>
          <a:xfrm>
            <a:off x="7254388" y="5029915"/>
            <a:ext cx="4579547" cy="13388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Exploding drug pipeline for 2023-2025</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Includes gene therapies and multiple specialty drugs, including new drug for Alzheimer's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Non-specialty continued focus on weight loss drugs, RSV vaccines and many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1" u="none" strike="noStrike" kern="1200" cap="none" spc="0" normalizeH="0" baseline="0" noProof="0" dirty="0">
              <a:ln>
                <a:noFill/>
              </a:ln>
              <a:solidFill>
                <a:srgbClr val="000000"/>
              </a:solidFill>
              <a:effectLst/>
              <a:uLnTx/>
              <a:uFillTx/>
              <a:latin typeface="Raleway Lining"/>
              <a:ea typeface="+mn-ea"/>
              <a:cs typeface="+mn-cs"/>
            </a:endParaRPr>
          </a:p>
        </p:txBody>
      </p:sp>
      <p:pic>
        <p:nvPicPr>
          <p:cNvPr id="56" name="Picture 55">
            <a:extLst>
              <a:ext uri="{FF2B5EF4-FFF2-40B4-BE49-F238E27FC236}">
                <a16:creationId xmlns:a16="http://schemas.microsoft.com/office/drawing/2014/main" id="{4D044F61-7682-45A0-8588-7BF3E04FD0F6}"/>
              </a:ext>
            </a:extLst>
          </p:cNvPr>
          <p:cNvPicPr>
            <a:picLocks noChangeAspect="1"/>
          </p:cNvPicPr>
          <p:nvPr/>
        </p:nvPicPr>
        <p:blipFill>
          <a:blip r:embed="rId5"/>
          <a:stretch>
            <a:fillRect/>
          </a:stretch>
        </p:blipFill>
        <p:spPr>
          <a:xfrm>
            <a:off x="6721173" y="4159453"/>
            <a:ext cx="474490" cy="167309"/>
          </a:xfrm>
          <a:prstGeom prst="rect">
            <a:avLst/>
          </a:prstGeom>
        </p:spPr>
      </p:pic>
      <p:pic>
        <p:nvPicPr>
          <p:cNvPr id="5" name="Picture 4"/>
          <p:cNvPicPr>
            <a:picLocks noChangeAspect="1"/>
          </p:cNvPicPr>
          <p:nvPr/>
        </p:nvPicPr>
        <p:blipFill>
          <a:blip r:embed="rId6"/>
          <a:stretch>
            <a:fillRect/>
          </a:stretch>
        </p:blipFill>
        <p:spPr>
          <a:xfrm>
            <a:off x="8725062" y="4084702"/>
            <a:ext cx="668821" cy="316810"/>
          </a:xfrm>
          <a:prstGeom prst="rect">
            <a:avLst/>
          </a:prstGeom>
        </p:spPr>
      </p:pic>
      <p:pic>
        <p:nvPicPr>
          <p:cNvPr id="8" name="Picture 7"/>
          <p:cNvPicPr>
            <a:picLocks noChangeAspect="1"/>
          </p:cNvPicPr>
          <p:nvPr/>
        </p:nvPicPr>
        <p:blipFill>
          <a:blip r:embed="rId7"/>
          <a:stretch>
            <a:fillRect/>
          </a:stretch>
        </p:blipFill>
        <p:spPr>
          <a:xfrm>
            <a:off x="7728699" y="4132998"/>
            <a:ext cx="412164" cy="220219"/>
          </a:xfrm>
          <a:prstGeom prst="rect">
            <a:avLst/>
          </a:prstGeom>
        </p:spPr>
      </p:pic>
      <p:grpSp>
        <p:nvGrpSpPr>
          <p:cNvPr id="22" name="Group 21">
            <a:extLst>
              <a:ext uri="{FF2B5EF4-FFF2-40B4-BE49-F238E27FC236}">
                <a16:creationId xmlns:a16="http://schemas.microsoft.com/office/drawing/2014/main" id="{E28A96E7-B86E-9228-4EEA-2CE8E1F84DAE}"/>
              </a:ext>
            </a:extLst>
          </p:cNvPr>
          <p:cNvGrpSpPr/>
          <p:nvPr/>
        </p:nvGrpSpPr>
        <p:grpSpPr>
          <a:xfrm>
            <a:off x="6273580" y="996860"/>
            <a:ext cx="5560355" cy="1688375"/>
            <a:chOff x="6273580" y="996860"/>
            <a:chExt cx="5560355" cy="1688375"/>
          </a:xfrm>
        </p:grpSpPr>
        <p:sp>
          <p:nvSpPr>
            <p:cNvPr id="143" name="Rectangle 142">
              <a:extLst>
                <a:ext uri="{FF2B5EF4-FFF2-40B4-BE49-F238E27FC236}">
                  <a16:creationId xmlns:a16="http://schemas.microsoft.com/office/drawing/2014/main" id="{AEE10A8E-BB8D-EAB4-194C-E1BE2B459965}"/>
                </a:ext>
              </a:extLst>
            </p:cNvPr>
            <p:cNvSpPr/>
            <p:nvPr/>
          </p:nvSpPr>
          <p:spPr>
            <a:xfrm>
              <a:off x="6285011" y="1309196"/>
              <a:ext cx="5548924" cy="1376039"/>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9" name="TextBox 8">
              <a:extLst>
                <a:ext uri="{FF2B5EF4-FFF2-40B4-BE49-F238E27FC236}">
                  <a16:creationId xmlns:a16="http://schemas.microsoft.com/office/drawing/2014/main" id="{A00BAD67-94A1-2A92-3DFE-F1C717E2AB8A}"/>
                </a:ext>
              </a:extLst>
            </p:cNvPr>
            <p:cNvSpPr txBox="1"/>
            <p:nvPr/>
          </p:nvSpPr>
          <p:spPr>
            <a:xfrm>
              <a:off x="6273580" y="996860"/>
              <a:ext cx="2916936" cy="322659"/>
            </a:xfrm>
            <a:prstGeom prst="round2Same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INSURGENCE OF GLP-1s</a:t>
              </a:r>
            </a:p>
          </p:txBody>
        </p:sp>
      </p:grpSp>
      <p:pic>
        <p:nvPicPr>
          <p:cNvPr id="11" name="Graphic 10" descr="Needle outline">
            <a:extLst>
              <a:ext uri="{FF2B5EF4-FFF2-40B4-BE49-F238E27FC236}">
                <a16:creationId xmlns:a16="http://schemas.microsoft.com/office/drawing/2014/main" id="{FE0D4B08-132E-08BD-73F6-E2439DF2CB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517" y="1588083"/>
            <a:ext cx="731520" cy="731520"/>
          </a:xfrm>
          <a:prstGeom prst="rect">
            <a:avLst/>
          </a:prstGeom>
        </p:spPr>
      </p:pic>
      <p:grpSp>
        <p:nvGrpSpPr>
          <p:cNvPr id="25" name="Group 24">
            <a:extLst>
              <a:ext uri="{FF2B5EF4-FFF2-40B4-BE49-F238E27FC236}">
                <a16:creationId xmlns:a16="http://schemas.microsoft.com/office/drawing/2014/main" id="{C21DC353-DA0F-6191-E0C2-CAE8808C013E}"/>
              </a:ext>
            </a:extLst>
          </p:cNvPr>
          <p:cNvGrpSpPr/>
          <p:nvPr/>
        </p:nvGrpSpPr>
        <p:grpSpPr>
          <a:xfrm>
            <a:off x="413198" y="2851737"/>
            <a:ext cx="5567393" cy="1687720"/>
            <a:chOff x="413198" y="2851737"/>
            <a:chExt cx="5567393" cy="1687720"/>
          </a:xfrm>
        </p:grpSpPr>
        <p:sp>
          <p:nvSpPr>
            <p:cNvPr id="112" name="Rectangle 111">
              <a:extLst>
                <a:ext uri="{FF2B5EF4-FFF2-40B4-BE49-F238E27FC236}">
                  <a16:creationId xmlns:a16="http://schemas.microsoft.com/office/drawing/2014/main" id="{A83787FC-C7CD-AB6A-1282-8909079E31CA}"/>
                </a:ext>
              </a:extLst>
            </p:cNvPr>
            <p:cNvSpPr/>
            <p:nvPr/>
          </p:nvSpPr>
          <p:spPr>
            <a:xfrm>
              <a:off x="424628" y="3163418"/>
              <a:ext cx="5555963" cy="1376039"/>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2" name="TextBox 11">
              <a:extLst>
                <a:ext uri="{FF2B5EF4-FFF2-40B4-BE49-F238E27FC236}">
                  <a16:creationId xmlns:a16="http://schemas.microsoft.com/office/drawing/2014/main" id="{730BB201-A69A-33AC-BED8-EC8B930E9A26}"/>
                </a:ext>
              </a:extLst>
            </p:cNvPr>
            <p:cNvSpPr txBox="1"/>
            <p:nvPr/>
          </p:nvSpPr>
          <p:spPr>
            <a:xfrm>
              <a:off x="413198" y="2851737"/>
              <a:ext cx="2916936" cy="322659"/>
            </a:xfrm>
            <a:prstGeom prst="round2Same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POTENTIAL DISRUPTORS</a:t>
              </a:r>
            </a:p>
          </p:txBody>
        </p:sp>
      </p:grpSp>
      <p:grpSp>
        <p:nvGrpSpPr>
          <p:cNvPr id="18" name="Group 17">
            <a:extLst>
              <a:ext uri="{FF2B5EF4-FFF2-40B4-BE49-F238E27FC236}">
                <a16:creationId xmlns:a16="http://schemas.microsoft.com/office/drawing/2014/main" id="{47424D3D-BAC1-B8F7-04A7-4339267C2BEE}"/>
              </a:ext>
            </a:extLst>
          </p:cNvPr>
          <p:cNvGrpSpPr/>
          <p:nvPr/>
        </p:nvGrpSpPr>
        <p:grpSpPr>
          <a:xfrm>
            <a:off x="6273580" y="2845801"/>
            <a:ext cx="5560355" cy="1693656"/>
            <a:chOff x="6273580" y="2845801"/>
            <a:chExt cx="5560355" cy="1693656"/>
          </a:xfrm>
        </p:grpSpPr>
        <p:sp>
          <p:nvSpPr>
            <p:cNvPr id="156" name="Rectangle 155">
              <a:extLst>
                <a:ext uri="{FF2B5EF4-FFF2-40B4-BE49-F238E27FC236}">
                  <a16:creationId xmlns:a16="http://schemas.microsoft.com/office/drawing/2014/main" id="{C4BFA055-DE16-861B-A10C-0089173A3AC2}"/>
                </a:ext>
              </a:extLst>
            </p:cNvPr>
            <p:cNvSpPr/>
            <p:nvPr/>
          </p:nvSpPr>
          <p:spPr>
            <a:xfrm>
              <a:off x="6285011" y="3163418"/>
              <a:ext cx="5548924" cy="137603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3" name="TextBox 12">
              <a:extLst>
                <a:ext uri="{FF2B5EF4-FFF2-40B4-BE49-F238E27FC236}">
                  <a16:creationId xmlns:a16="http://schemas.microsoft.com/office/drawing/2014/main" id="{953EDD1C-C956-8CBC-111C-199BB19E33C7}"/>
                </a:ext>
              </a:extLst>
            </p:cNvPr>
            <p:cNvSpPr txBox="1"/>
            <p:nvPr/>
          </p:nvSpPr>
          <p:spPr>
            <a:xfrm>
              <a:off x="6273580" y="2845801"/>
              <a:ext cx="2916139" cy="322659"/>
            </a:xfrm>
            <a:prstGeom prst="round2Same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RETAIL PHARMACY BURNOUT</a:t>
              </a:r>
            </a:p>
          </p:txBody>
        </p:sp>
      </p:grpSp>
      <p:grpSp>
        <p:nvGrpSpPr>
          <p:cNvPr id="27" name="Group 26">
            <a:extLst>
              <a:ext uri="{FF2B5EF4-FFF2-40B4-BE49-F238E27FC236}">
                <a16:creationId xmlns:a16="http://schemas.microsoft.com/office/drawing/2014/main" id="{BA3109DA-4CF9-7B22-F344-AF2C5C1B7469}"/>
              </a:ext>
            </a:extLst>
          </p:cNvPr>
          <p:cNvGrpSpPr/>
          <p:nvPr/>
        </p:nvGrpSpPr>
        <p:grpSpPr>
          <a:xfrm>
            <a:off x="436855" y="4679051"/>
            <a:ext cx="5495646" cy="1698954"/>
            <a:chOff x="436855" y="4679051"/>
            <a:chExt cx="5495646" cy="1698954"/>
          </a:xfrm>
        </p:grpSpPr>
        <p:sp>
          <p:nvSpPr>
            <p:cNvPr id="84" name="Rectangle 83">
              <a:extLst>
                <a:ext uri="{FF2B5EF4-FFF2-40B4-BE49-F238E27FC236}">
                  <a16:creationId xmlns:a16="http://schemas.microsoft.com/office/drawing/2014/main" id="{EA224D25-5567-CEB4-500C-83B32303153A}"/>
                </a:ext>
              </a:extLst>
            </p:cNvPr>
            <p:cNvSpPr/>
            <p:nvPr/>
          </p:nvSpPr>
          <p:spPr>
            <a:xfrm>
              <a:off x="446051" y="5001966"/>
              <a:ext cx="5486450" cy="137603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4" name="TextBox 13">
              <a:extLst>
                <a:ext uri="{FF2B5EF4-FFF2-40B4-BE49-F238E27FC236}">
                  <a16:creationId xmlns:a16="http://schemas.microsoft.com/office/drawing/2014/main" id="{38B87652-35A0-810A-4E5F-AD4E86B179CC}"/>
                </a:ext>
              </a:extLst>
            </p:cNvPr>
            <p:cNvSpPr txBox="1"/>
            <p:nvPr/>
          </p:nvSpPr>
          <p:spPr>
            <a:xfrm>
              <a:off x="436855" y="4679051"/>
              <a:ext cx="2916139" cy="322659"/>
            </a:xfrm>
            <a:prstGeom prst="round2Same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REGULATORY LANDSCAPE</a:t>
              </a:r>
            </a:p>
          </p:txBody>
        </p:sp>
      </p:grpSp>
      <p:pic>
        <p:nvPicPr>
          <p:cNvPr id="1028" name="Picture 4" descr="Mark Cuban CostPlus Drug Company Logo PNG vector in SVG, PDF, AI, CDR format">
            <a:extLst>
              <a:ext uri="{FF2B5EF4-FFF2-40B4-BE49-F238E27FC236}">
                <a16:creationId xmlns:a16="http://schemas.microsoft.com/office/drawing/2014/main" id="{3AA34415-0489-6A93-007E-DA47FF611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877475" y="4049961"/>
            <a:ext cx="1416045" cy="418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njaro – prescription medicine">
            <a:extLst>
              <a:ext uri="{FF2B5EF4-FFF2-40B4-BE49-F238E27FC236}">
                <a16:creationId xmlns:a16="http://schemas.microsoft.com/office/drawing/2014/main" id="{4778EB34-7951-B654-E182-9CA7FB24029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682411" y="2179878"/>
            <a:ext cx="948427" cy="3863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Ozempic logo has a clever but controversial secret">
            <a:extLst>
              <a:ext uri="{FF2B5EF4-FFF2-40B4-BE49-F238E27FC236}">
                <a16:creationId xmlns:a16="http://schemas.microsoft.com/office/drawing/2014/main" id="{EEE2854C-D69F-6950-EBA5-36B196058BF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10064925" y="2267094"/>
            <a:ext cx="1015356" cy="365760"/>
          </a:xfrm>
          <a:prstGeom prst="rect">
            <a:avLst/>
          </a:prstGeom>
          <a:noFill/>
          <a:extLst>
            <a:ext uri="{909E8E84-426E-40DD-AFC4-6F175D3DCCD1}">
              <a14:hiddenFill xmlns:a14="http://schemas.microsoft.com/office/drawing/2010/main">
                <a:solidFill>
                  <a:srgbClr val="FFFFFF"/>
                </a:solidFill>
              </a14:hiddenFill>
            </a:ext>
          </a:extLst>
        </p:spPr>
      </p:pic>
      <p:pic>
        <p:nvPicPr>
          <p:cNvPr id="30" name="Graphic 29" descr="Medicine outline">
            <a:extLst>
              <a:ext uri="{FF2B5EF4-FFF2-40B4-BE49-F238E27FC236}">
                <a16:creationId xmlns:a16="http://schemas.microsoft.com/office/drawing/2014/main" id="{43CB4833-DA9A-D91E-D17D-D85EC2D75A5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370658" y="5106525"/>
            <a:ext cx="731520" cy="731520"/>
          </a:xfrm>
          <a:prstGeom prst="rect">
            <a:avLst/>
          </a:prstGeom>
        </p:spPr>
      </p:pic>
      <p:pic>
        <p:nvPicPr>
          <p:cNvPr id="4" name="Picture 3"/>
          <p:cNvPicPr>
            <a:picLocks noChangeAspect="1"/>
          </p:cNvPicPr>
          <p:nvPr/>
        </p:nvPicPr>
        <p:blipFill>
          <a:blip r:embed="rId15"/>
          <a:stretch>
            <a:fillRect/>
          </a:stretch>
        </p:blipFill>
        <p:spPr>
          <a:xfrm>
            <a:off x="6721173" y="2260128"/>
            <a:ext cx="1522104" cy="318258"/>
          </a:xfrm>
          <a:prstGeom prst="rect">
            <a:avLst/>
          </a:prstGeom>
        </p:spPr>
      </p:pic>
      <p:pic>
        <p:nvPicPr>
          <p:cNvPr id="6" name="Picture 5"/>
          <p:cNvPicPr>
            <a:picLocks noChangeAspect="1"/>
          </p:cNvPicPr>
          <p:nvPr/>
        </p:nvPicPr>
        <p:blipFill>
          <a:blip r:embed="rId16"/>
          <a:stretch>
            <a:fillRect/>
          </a:stretch>
        </p:blipFill>
        <p:spPr>
          <a:xfrm>
            <a:off x="2453897" y="4116037"/>
            <a:ext cx="1508504" cy="360439"/>
          </a:xfrm>
          <a:prstGeom prst="rect">
            <a:avLst/>
          </a:prstGeom>
        </p:spPr>
      </p:pic>
    </p:spTree>
    <p:extLst>
      <p:ext uri="{BB962C8B-B14F-4D97-AF65-F5344CB8AC3E}">
        <p14:creationId xmlns:p14="http://schemas.microsoft.com/office/powerpoint/2010/main" val="415949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Cost Drivers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2243636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ssorted pills and capsules">
            <a:extLst>
              <a:ext uri="{FF2B5EF4-FFF2-40B4-BE49-F238E27FC236}">
                <a16:creationId xmlns:a16="http://schemas.microsoft.com/office/drawing/2014/main" id="{7972AD5B-B07E-8E68-7283-EA2685B2BF8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3" name="Title 2">
            <a:extLst>
              <a:ext uri="{FF2B5EF4-FFF2-40B4-BE49-F238E27FC236}">
                <a16:creationId xmlns:a16="http://schemas.microsoft.com/office/drawing/2014/main" id="{0A92054D-708A-8A7F-37CB-EACAAF70249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latin typeface="+mj-lt"/>
              </a:rPr>
              <a:t>Health Status Declining</a:t>
            </a:r>
          </a:p>
        </p:txBody>
      </p:sp>
      <p:sp>
        <p:nvSpPr>
          <p:cNvPr id="11" name="TextBox 10">
            <a:extLst>
              <a:ext uri="{FF2B5EF4-FFF2-40B4-BE49-F238E27FC236}">
                <a16:creationId xmlns:a16="http://schemas.microsoft.com/office/drawing/2014/main" id="{9F107647-F432-3102-358F-8D29B77E483F}"/>
              </a:ext>
            </a:extLst>
          </p:cNvPr>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Raleway Lining"/>
                <a:ea typeface="+mn-ea"/>
                <a:cs typeface="+mn-cs"/>
              </a:rPr>
              <a:t>11.2% of U.S. adults, had three or more of the following chronic health conditions</a:t>
            </a:r>
            <a:r>
              <a:rPr kumimoji="0" lang="en-US" sz="1100" b="0" i="0" u="none" strike="noStrike" kern="1200" cap="none" spc="0" normalizeH="0" baseline="0" noProof="0" dirty="0">
                <a:ln>
                  <a:noFill/>
                </a:ln>
                <a:solidFill>
                  <a:srgbClr val="000000"/>
                </a:solidFill>
                <a:effectLst/>
                <a:uLnTx/>
                <a:uFillTx/>
                <a:latin typeface="Raleway Lining"/>
                <a:ea typeface="+mn-ea"/>
                <a:cs typeface="+mn-cs"/>
              </a:rPr>
              <a:t>: arthritis, asthma, chronic kidney disease (CKD), chronic obstructive pulmonary disease (COPD), cardiovascular diseases (CVDs), cancer (excluding non-melanoma skin), depression and diabetes.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A recent Blue Cross Blue Shield Association (BCBSA) survey found that </a:t>
            </a:r>
            <a:r>
              <a:rPr kumimoji="0" lang="en-US" sz="1100" b="1" i="0" u="none" strike="noStrike" kern="1200" cap="none" spc="0" normalizeH="0" baseline="0" noProof="0" dirty="0">
                <a:ln>
                  <a:noFill/>
                </a:ln>
                <a:solidFill>
                  <a:srgbClr val="000000"/>
                </a:solidFill>
                <a:effectLst/>
                <a:uLnTx/>
                <a:uFillTx/>
                <a:latin typeface="Raleway Lining"/>
                <a:ea typeface="+mn-ea"/>
                <a:cs typeface="+mn-cs"/>
              </a:rPr>
              <a:t>millennials had substantially higher diagnoses for eight of the top 10 health conditions than Generation X</a:t>
            </a:r>
            <a:r>
              <a:rPr kumimoji="0" lang="en-US" sz="1100" b="0" i="0" u="none" strike="noStrike" kern="1200" cap="none" spc="0" normalizeH="0" baseline="0" noProof="0" dirty="0">
                <a:ln>
                  <a:noFill/>
                </a:ln>
                <a:solidFill>
                  <a:srgbClr val="000000"/>
                </a:solidFill>
                <a:effectLst/>
                <a:uLnTx/>
                <a:uFillTx/>
                <a:latin typeface="Raleway Lining"/>
                <a:ea typeface="+mn-ea"/>
                <a:cs typeface="+mn-cs"/>
              </a:rPr>
              <a:t>, and based on their current health status, millennials are more likely to be less healthy when they’re older, compared to Gen Xers. </a:t>
            </a:r>
            <a:r>
              <a:rPr kumimoji="0" lang="en-US" sz="1100" b="0" i="0" u="none" strike="noStrike" kern="1200" cap="none" spc="0" normalizeH="0" baseline="30000" noProof="0" dirty="0">
                <a:ln>
                  <a:noFill/>
                </a:ln>
                <a:solidFill>
                  <a:srgbClr val="000000"/>
                </a:solidFill>
                <a:effectLst/>
                <a:uLnTx/>
                <a:uFillTx/>
                <a:latin typeface="Raleway Lining"/>
                <a:ea typeface="+mn-ea"/>
                <a:cs typeface="+mn-cs"/>
              </a:rPr>
              <a:t>1</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It’s estimated that about </a:t>
            </a:r>
            <a:r>
              <a:rPr kumimoji="0" lang="en-US" sz="1100" b="0" i="0" u="sng" strike="noStrike" kern="1200" cap="none" spc="0" normalizeH="0" baseline="0" noProof="0" dirty="0">
                <a:ln>
                  <a:noFill/>
                </a:ln>
                <a:solidFill>
                  <a:srgbClr val="000000"/>
                </a:solidFill>
                <a:effectLst/>
                <a:uLnTx/>
                <a:uFillTx/>
                <a:latin typeface="Raleway Lining"/>
                <a:ea typeface="+mn-ea"/>
                <a:cs typeface="+mn-cs"/>
                <a:hlinkClick r:id="rId4">
                  <a:extLst>
                    <a:ext uri="{A12FA001-AC4F-418D-AE19-62706E023703}">
                      <ahyp:hlinkClr xmlns:ahyp="http://schemas.microsoft.com/office/drawing/2018/hyperlinkcolor" val="tx"/>
                    </a:ext>
                  </a:extLst>
                </a:hlinkClick>
              </a:rPr>
              <a:t>66%</a:t>
            </a:r>
            <a:r>
              <a:rPr kumimoji="0" lang="en-US" sz="1100" b="0" i="0" u="none" strike="noStrike" kern="1200" cap="none" spc="0" normalizeH="0" baseline="0" noProof="0" dirty="0">
                <a:ln>
                  <a:noFill/>
                </a:ln>
                <a:solidFill>
                  <a:srgbClr val="000000"/>
                </a:solidFill>
                <a:effectLst/>
                <a:uLnTx/>
                <a:uFillTx/>
                <a:latin typeface="Raleway Lining"/>
                <a:ea typeface="+mn-ea"/>
                <a:cs typeface="+mn-cs"/>
              </a:rPr>
              <a:t> of the U.S. population takes one or more prescription drugs. </a:t>
            </a:r>
            <a:r>
              <a:rPr kumimoji="0" lang="en-US" sz="1100" b="1" i="0" u="none" strike="noStrike" kern="1200" cap="none" spc="0" normalizeH="0" baseline="0" noProof="0" dirty="0">
                <a:ln>
                  <a:noFill/>
                </a:ln>
                <a:solidFill>
                  <a:srgbClr val="000000"/>
                </a:solidFill>
                <a:effectLst/>
                <a:uLnTx/>
                <a:uFillTx/>
                <a:latin typeface="Raleway Lining"/>
                <a:ea typeface="+mn-ea"/>
                <a:cs typeface="+mn-cs"/>
              </a:rPr>
              <a:t>Of those that who take prescription medications, the average number of medications taken is </a:t>
            </a:r>
            <a:r>
              <a:rPr kumimoji="0" lang="en-US" sz="1100" b="1" i="0" u="sng" strike="noStrike" kern="1200" cap="none" spc="0" normalizeH="0" baseline="0" noProof="0" dirty="0">
                <a:ln>
                  <a:noFill/>
                </a:ln>
                <a:solidFill>
                  <a:srgbClr val="000000"/>
                </a:solidFill>
                <a:effectLst/>
                <a:uLnTx/>
                <a:uFillTx/>
                <a:latin typeface="Raleway Lining"/>
                <a:ea typeface="+mn-ea"/>
                <a:cs typeface="+mn-cs"/>
                <a:hlinkClick r:id="rId5">
                  <a:extLst>
                    <a:ext uri="{A12FA001-AC4F-418D-AE19-62706E023703}">
                      <ahyp:hlinkClr xmlns:ahyp="http://schemas.microsoft.com/office/drawing/2018/hyperlinkcolor" val="tx"/>
                    </a:ext>
                  </a:extLst>
                </a:hlinkClick>
              </a:rPr>
              <a:t>four</a:t>
            </a:r>
            <a:r>
              <a:rPr kumimoji="0" lang="en-US" sz="1100" b="0" i="0" u="none" strike="noStrike" kern="1200" cap="none" spc="0" normalizeH="0" baseline="0" noProof="0" dirty="0">
                <a:ln>
                  <a:noFill/>
                </a:ln>
                <a:solidFill>
                  <a:srgbClr val="000000"/>
                </a:solidFill>
                <a:effectLst/>
                <a:uLnTx/>
                <a:uFillTx/>
                <a:latin typeface="Raleway Lining"/>
                <a:ea typeface="+mn-ea"/>
                <a:cs typeface="+mn-cs"/>
              </a:rPr>
              <a:t>.  50% are non-compliant with medications.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 name="Slide Number Placeholder 1">
            <a:extLst>
              <a:ext uri="{FF2B5EF4-FFF2-40B4-BE49-F238E27FC236}">
                <a16:creationId xmlns:a16="http://schemas.microsoft.com/office/drawing/2014/main" id="{A5DAEB1E-8F88-C7ED-0DD1-8BF635374550}"/>
              </a:ext>
            </a:extLst>
          </p:cNvPr>
          <p:cNvSpPr>
            <a:spLocks noGrp="1"/>
          </p:cNvSpPr>
          <p:nvPr>
            <p:ph type="sldNum" sz="quarter" idx="12"/>
          </p:nvPr>
        </p:nvSpPr>
        <p:spPr>
          <a:xfrm>
            <a:off x="8610600" y="6377214"/>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66E150A-D23A-419D-BACC-3F2CA0633B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377E-BC9E-88B9-A64B-D489A52778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3" name="Text Placeholder 2">
            <a:extLst>
              <a:ext uri="{FF2B5EF4-FFF2-40B4-BE49-F238E27FC236}">
                <a16:creationId xmlns:a16="http://schemas.microsoft.com/office/drawing/2014/main" id="{7A4E1998-EC40-3F04-822E-4578863E10B3}"/>
              </a:ext>
            </a:extLst>
          </p:cNvPr>
          <p:cNvSpPr>
            <a:spLocks noGrp="1"/>
          </p:cNvSpPr>
          <p:nvPr>
            <p:ph type="body" sz="quarter" idx="11"/>
          </p:nvPr>
        </p:nvSpPr>
        <p:spPr>
          <a:xfrm>
            <a:off x="3761530" y="623581"/>
            <a:ext cx="7922470" cy="4940970"/>
          </a:xfrm>
        </p:spPr>
        <p:txBody>
          <a:bodyPr/>
          <a:lstStyle/>
          <a:p>
            <a:r>
              <a:rPr lang="en-US" dirty="0"/>
              <a:t>There are 7,000 “special conditions” that had no cure 15 years ago. </a:t>
            </a:r>
          </a:p>
          <a:p>
            <a:pPr marL="0" indent="0">
              <a:buNone/>
            </a:pPr>
            <a:endParaRPr lang="en-US" dirty="0"/>
          </a:p>
          <a:p>
            <a:r>
              <a:rPr lang="en-US" dirty="0"/>
              <a:t>Gene therapy drugs inject viruses into the body to correct the genes causing the condition. </a:t>
            </a:r>
          </a:p>
          <a:p>
            <a:pPr marL="0" indent="0">
              <a:buNone/>
            </a:pPr>
            <a:endParaRPr lang="en-US" dirty="0"/>
          </a:p>
          <a:p>
            <a:r>
              <a:rPr lang="en-US" dirty="0"/>
              <a:t>FDA has approved 18 gene/cell therapy drugs for 26 conditions. </a:t>
            </a:r>
          </a:p>
          <a:p>
            <a:pPr marL="0" indent="0">
              <a:buNone/>
            </a:pPr>
            <a:endParaRPr lang="en-US" dirty="0"/>
          </a:p>
          <a:p>
            <a:r>
              <a:rPr lang="en-US" dirty="0"/>
              <a:t>The most expensive gene therapy drug is currently $2.1 million per patient. </a:t>
            </a:r>
          </a:p>
          <a:p>
            <a:pPr marL="0" indent="0">
              <a:buNone/>
            </a:pPr>
            <a:endParaRPr lang="en-US" dirty="0"/>
          </a:p>
          <a:p>
            <a:r>
              <a:rPr lang="en-US" dirty="0"/>
              <a:t>There are 109 clinical trials underway. </a:t>
            </a:r>
          </a:p>
          <a:p>
            <a:pPr marL="0" indent="0">
              <a:buNone/>
            </a:pPr>
            <a:endParaRPr lang="en-US" dirty="0"/>
          </a:p>
          <a:p>
            <a:r>
              <a:rPr lang="en-US" dirty="0"/>
              <a:t>By 2035 there will be over 1 million people taking one of these drugs. </a:t>
            </a:r>
          </a:p>
          <a:p>
            <a:pPr marL="0" indent="0">
              <a:buNone/>
            </a:pPr>
            <a:endParaRPr lang="en-US" dirty="0"/>
          </a:p>
          <a:p>
            <a:r>
              <a:rPr lang="en-US" dirty="0"/>
              <a:t>Cost will be over $7 billion. </a:t>
            </a:r>
          </a:p>
          <a:p>
            <a:endParaRPr lang="en-US" dirty="0"/>
          </a:p>
          <a:p>
            <a:endParaRPr lang="en-US" dirty="0"/>
          </a:p>
        </p:txBody>
      </p:sp>
      <p:sp>
        <p:nvSpPr>
          <p:cNvPr id="5" name="Title 4">
            <a:extLst>
              <a:ext uri="{FF2B5EF4-FFF2-40B4-BE49-F238E27FC236}">
                <a16:creationId xmlns:a16="http://schemas.microsoft.com/office/drawing/2014/main" id="{0EEE58CC-D071-75B8-858F-128C439E29B0}"/>
              </a:ext>
            </a:extLst>
          </p:cNvPr>
          <p:cNvSpPr>
            <a:spLocks noGrp="1"/>
          </p:cNvSpPr>
          <p:nvPr>
            <p:ph type="title"/>
          </p:nvPr>
        </p:nvSpPr>
        <p:spPr>
          <a:xfrm>
            <a:off x="508000" y="1458950"/>
            <a:ext cx="2335742" cy="1563624"/>
          </a:xfrm>
        </p:spPr>
        <p:txBody>
          <a:bodyPr/>
          <a:lstStyle/>
          <a:p>
            <a:r>
              <a:rPr lang="en-US" dirty="0">
                <a:solidFill>
                  <a:schemeClr val="bg1"/>
                </a:solidFill>
              </a:rPr>
              <a:t>Gene Therapy </a:t>
            </a:r>
          </a:p>
        </p:txBody>
      </p:sp>
      <p:pic>
        <p:nvPicPr>
          <p:cNvPr id="9" name="Graphic 8" descr="Needle outline">
            <a:extLst>
              <a:ext uri="{FF2B5EF4-FFF2-40B4-BE49-F238E27FC236}">
                <a16:creationId xmlns:a16="http://schemas.microsoft.com/office/drawing/2014/main" id="{AA0FC750-77DD-CDCB-5A4D-5808AC6128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4378" y="3022574"/>
            <a:ext cx="1678574" cy="1678574"/>
          </a:xfrm>
          <a:prstGeom prst="rect">
            <a:avLst/>
          </a:prstGeom>
        </p:spPr>
      </p:pic>
      <p:pic>
        <p:nvPicPr>
          <p:cNvPr id="10" name="Graphic 9" descr="Needle outline">
            <a:extLst>
              <a:ext uri="{FF2B5EF4-FFF2-40B4-BE49-F238E27FC236}">
                <a16:creationId xmlns:a16="http://schemas.microsoft.com/office/drawing/2014/main" id="{0B09EF62-1FF8-3E5D-EE4A-C058753F37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963" y="3753533"/>
            <a:ext cx="1183989" cy="1183989"/>
          </a:xfrm>
          <a:prstGeom prst="rect">
            <a:avLst/>
          </a:prstGeom>
        </p:spPr>
      </p:pic>
    </p:spTree>
    <p:extLst>
      <p:ext uri="{BB962C8B-B14F-4D97-AF65-F5344CB8AC3E}">
        <p14:creationId xmlns:p14="http://schemas.microsoft.com/office/powerpoint/2010/main" val="29833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3FD61C-D3DA-EA20-D2BE-8DF4ADA8AF2B}"/>
              </a:ext>
            </a:extLst>
          </p:cNvPr>
          <p:cNvSpPr/>
          <p:nvPr/>
        </p:nvSpPr>
        <p:spPr>
          <a:xfrm>
            <a:off x="8081010" y="0"/>
            <a:ext cx="41109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7" name="Text Placeholder 6">
            <a:extLst>
              <a:ext uri="{FF2B5EF4-FFF2-40B4-BE49-F238E27FC236}">
                <a16:creationId xmlns:a16="http://schemas.microsoft.com/office/drawing/2014/main" id="{A71046D9-10CA-9B8E-D6DD-F3576D2A02F6}"/>
              </a:ext>
            </a:extLst>
          </p:cNvPr>
          <p:cNvSpPr>
            <a:spLocks noGrp="1"/>
          </p:cNvSpPr>
          <p:nvPr>
            <p:ph type="body" sz="quarter" idx="11"/>
          </p:nvPr>
        </p:nvSpPr>
        <p:spPr>
          <a:xfrm>
            <a:off x="4390601" y="958515"/>
            <a:ext cx="3410797" cy="4940970"/>
          </a:xfrm>
        </p:spPr>
        <p:txBody>
          <a:bodyPr/>
          <a:lstStyle/>
          <a:p>
            <a:pPr marL="0" marR="0" indent="0">
              <a:spcAft>
                <a:spcPts val="3000"/>
              </a:spcAft>
              <a:buNone/>
            </a:pPr>
            <a:r>
              <a:rPr lang="en-US" dirty="0">
                <a:latin typeface="+mn-lt"/>
              </a:rPr>
              <a:t>The U.S. obesity prevalence in adults is now </a:t>
            </a:r>
            <a:r>
              <a:rPr lang="en-US" b="1" dirty="0">
                <a:latin typeface="+mn-lt"/>
              </a:rPr>
              <a:t>42.5%</a:t>
            </a:r>
          </a:p>
          <a:p>
            <a:pPr marL="0" marR="0" indent="0">
              <a:spcAft>
                <a:spcPts val="3000"/>
              </a:spcAft>
              <a:buNone/>
            </a:pPr>
            <a:r>
              <a:rPr lang="en-US" dirty="0">
                <a:latin typeface="+mn-lt"/>
              </a:rPr>
              <a:t>The percent of the population noted as morbidly obese as nearly </a:t>
            </a:r>
            <a:r>
              <a:rPr lang="en-US" b="1" dirty="0">
                <a:latin typeface="+mn-lt"/>
              </a:rPr>
              <a:t>doubled over the past 20 years</a:t>
            </a:r>
          </a:p>
          <a:p>
            <a:pPr marL="0" marR="0" indent="0">
              <a:spcAft>
                <a:spcPts val="3000"/>
              </a:spcAft>
              <a:buNone/>
            </a:pPr>
            <a:r>
              <a:rPr lang="en-US" dirty="0">
                <a:latin typeface="+mn-lt"/>
              </a:rPr>
              <a:t>Three-quarters of every dollar spent on medical costs in the U.S. are used to treat and manage chronic conditions associated with obesity</a:t>
            </a:r>
          </a:p>
          <a:p>
            <a:pPr marL="0" indent="0">
              <a:spcAft>
                <a:spcPts val="3000"/>
              </a:spcAft>
              <a:buNone/>
            </a:pPr>
            <a:r>
              <a:rPr lang="en-US" dirty="0">
                <a:latin typeface="+mn-lt"/>
              </a:rPr>
              <a:t>Obesity is associated with numerous comorbidities including cancer, diabetes, high blood pressure, osteoarthritis and mental heath issues  </a:t>
            </a:r>
          </a:p>
          <a:p>
            <a:pPr marL="0" indent="0">
              <a:spcAft>
                <a:spcPts val="3000"/>
              </a:spcAft>
              <a:buNone/>
            </a:pPr>
            <a:endParaRPr lang="en-US" dirty="0"/>
          </a:p>
        </p:txBody>
      </p:sp>
      <p:sp>
        <p:nvSpPr>
          <p:cNvPr id="4" name="Text Placeholder 3">
            <a:extLst>
              <a:ext uri="{FF2B5EF4-FFF2-40B4-BE49-F238E27FC236}">
                <a16:creationId xmlns:a16="http://schemas.microsoft.com/office/drawing/2014/main" id="{B13EACF4-0CB1-370B-85FC-116C3AC4CDB3}"/>
              </a:ext>
            </a:extLst>
          </p:cNvPr>
          <p:cNvSpPr>
            <a:spLocks noGrp="1"/>
          </p:cNvSpPr>
          <p:nvPr>
            <p:ph type="body" sz="quarter" idx="16"/>
          </p:nvPr>
        </p:nvSpPr>
        <p:spPr>
          <a:xfrm>
            <a:off x="465515" y="2995863"/>
            <a:ext cx="2609155" cy="3164307"/>
          </a:xfrm>
        </p:spPr>
        <p:txBody>
          <a:bodyPr/>
          <a:lstStyle/>
          <a:p>
            <a:r>
              <a:rPr lang="en-US" dirty="0">
                <a:solidFill>
                  <a:schemeClr val="accent2"/>
                </a:solidFill>
              </a:rPr>
              <a:t>Research shows obesity will continue to be a population-wide issue</a:t>
            </a:r>
          </a:p>
        </p:txBody>
      </p:sp>
      <p:sp>
        <p:nvSpPr>
          <p:cNvPr id="6" name="Title 5">
            <a:extLst>
              <a:ext uri="{FF2B5EF4-FFF2-40B4-BE49-F238E27FC236}">
                <a16:creationId xmlns:a16="http://schemas.microsoft.com/office/drawing/2014/main" id="{44C0E234-55F7-DA86-F775-22042154EC63}"/>
              </a:ext>
            </a:extLst>
          </p:cNvPr>
          <p:cNvSpPr>
            <a:spLocks noGrp="1"/>
          </p:cNvSpPr>
          <p:nvPr>
            <p:ph type="title"/>
          </p:nvPr>
        </p:nvSpPr>
        <p:spPr/>
        <p:txBody>
          <a:bodyPr>
            <a:normAutofit/>
          </a:bodyPr>
          <a:lstStyle/>
          <a:p>
            <a:r>
              <a:rPr lang="en-US" dirty="0"/>
              <a:t>The State </a:t>
            </a:r>
            <a:br>
              <a:rPr lang="en-US" dirty="0"/>
            </a:br>
            <a:r>
              <a:rPr lang="en-US" dirty="0"/>
              <a:t>of Obesity </a:t>
            </a:r>
          </a:p>
        </p:txBody>
      </p:sp>
      <p:sp>
        <p:nvSpPr>
          <p:cNvPr id="3" name="TextBox 2">
            <a:extLst>
              <a:ext uri="{FF2B5EF4-FFF2-40B4-BE49-F238E27FC236}">
                <a16:creationId xmlns:a16="http://schemas.microsoft.com/office/drawing/2014/main" id="{9BDCD62E-AB0E-0DC8-3E34-554E5C03CFCD}"/>
              </a:ext>
            </a:extLst>
          </p:cNvPr>
          <p:cNvSpPr txBox="1"/>
          <p:nvPr/>
        </p:nvSpPr>
        <p:spPr>
          <a:xfrm>
            <a:off x="10293292" y="6581001"/>
            <a:ext cx="17944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98989"/>
                </a:solidFill>
                <a:effectLst/>
                <a:uLnTx/>
                <a:uFillTx/>
                <a:latin typeface="Raleway Lining"/>
                <a:ea typeface="+mn-ea"/>
                <a:cs typeface="+mn-cs"/>
              </a:rPr>
              <a:t>4</a:t>
            </a:r>
          </a:p>
        </p:txBody>
      </p:sp>
      <p:pic>
        <p:nvPicPr>
          <p:cNvPr id="17" name="Picture 16" descr="Map of diagnosed diabetes vs obesity by county among US adults, 2004. Data from CDC's Behavioral Risk Factor Surveillance System (BRFSS) and from the US Census Bureau's Population Estimates Program were used for county-level estimates of diagnosed diabetes and obesity.&#10;&#10;&#10;">
            <a:extLst>
              <a:ext uri="{FF2B5EF4-FFF2-40B4-BE49-F238E27FC236}">
                <a16:creationId xmlns:a16="http://schemas.microsoft.com/office/drawing/2014/main" id="{42A9A876-325A-BDE8-D546-CD657C4817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3087" y="889226"/>
            <a:ext cx="3113427" cy="2014149"/>
          </a:xfrm>
          <a:prstGeom prst="rect">
            <a:avLst/>
          </a:prstGeom>
          <a:solidFill>
            <a:schemeClr val="accent1"/>
          </a:solidFill>
        </p:spPr>
      </p:pic>
      <p:pic>
        <p:nvPicPr>
          <p:cNvPr id="18" name="Picture 17" descr="Map of diagnosed diabetes vs obesity by county among US adults, 2019. Data from CDC's Behavioral Risk Factor Surveillance System (BRFSS) and from the US Census Bureau's Population Estimates Program were used for county-level estimates of diagnosed diabetes and obesity.&#10;&#10;&#10;">
            <a:extLst>
              <a:ext uri="{FF2B5EF4-FFF2-40B4-BE49-F238E27FC236}">
                <a16:creationId xmlns:a16="http://schemas.microsoft.com/office/drawing/2014/main" id="{DBF065BF-E821-7AD2-DC57-AE79053B20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3086" y="4409666"/>
            <a:ext cx="3113428" cy="2005447"/>
          </a:xfrm>
          <a:prstGeom prst="rect">
            <a:avLst/>
          </a:prstGeom>
          <a:solidFill>
            <a:schemeClr val="accent1"/>
          </a:solidFill>
        </p:spPr>
      </p:pic>
      <p:sp>
        <p:nvSpPr>
          <p:cNvPr id="9" name="TextBox 8">
            <a:extLst>
              <a:ext uri="{FF2B5EF4-FFF2-40B4-BE49-F238E27FC236}">
                <a16:creationId xmlns:a16="http://schemas.microsoft.com/office/drawing/2014/main" id="{6D74F3EC-9390-8E28-D451-F3B03AD26627}"/>
              </a:ext>
            </a:extLst>
          </p:cNvPr>
          <p:cNvSpPr txBox="1"/>
          <p:nvPr/>
        </p:nvSpPr>
        <p:spPr>
          <a:xfrm>
            <a:off x="8573086" y="354330"/>
            <a:ext cx="11160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BDC9"/>
                </a:solidFill>
                <a:effectLst/>
                <a:uLnTx/>
                <a:uFillTx/>
                <a:latin typeface="Raleway Lining"/>
                <a:ea typeface="+mn-ea"/>
                <a:cs typeface="+mn-cs"/>
              </a:rPr>
              <a:t>2004</a:t>
            </a:r>
          </a:p>
        </p:txBody>
      </p:sp>
      <p:sp>
        <p:nvSpPr>
          <p:cNvPr id="10" name="TextBox 9">
            <a:extLst>
              <a:ext uri="{FF2B5EF4-FFF2-40B4-BE49-F238E27FC236}">
                <a16:creationId xmlns:a16="http://schemas.microsoft.com/office/drawing/2014/main" id="{E35771A8-6930-66E8-28F5-0B16B94805E6}"/>
              </a:ext>
            </a:extLst>
          </p:cNvPr>
          <p:cNvSpPr txBox="1"/>
          <p:nvPr/>
        </p:nvSpPr>
        <p:spPr>
          <a:xfrm>
            <a:off x="8573085" y="3769960"/>
            <a:ext cx="10486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BDC9"/>
                </a:solidFill>
                <a:effectLst/>
                <a:uLnTx/>
                <a:uFillTx/>
                <a:latin typeface="Raleway Lining"/>
                <a:ea typeface="+mn-ea"/>
                <a:cs typeface="+mn-cs"/>
              </a:rPr>
              <a:t>2019</a:t>
            </a:r>
          </a:p>
        </p:txBody>
      </p:sp>
      <p:graphicFrame>
        <p:nvGraphicFramePr>
          <p:cNvPr id="15" name="Chart 14">
            <a:extLst>
              <a:ext uri="{FF2B5EF4-FFF2-40B4-BE49-F238E27FC236}">
                <a16:creationId xmlns:a16="http://schemas.microsoft.com/office/drawing/2014/main" id="{9F879A9F-0C3F-E983-F90F-49D437A22C16}"/>
              </a:ext>
            </a:extLst>
          </p:cNvPr>
          <p:cNvGraphicFramePr/>
          <p:nvPr/>
        </p:nvGraphicFramePr>
        <p:xfrm>
          <a:off x="3355605" y="636591"/>
          <a:ext cx="993880" cy="11338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E13659B7-43AA-C329-57A5-027EE808CF91}"/>
              </a:ext>
            </a:extLst>
          </p:cNvPr>
          <p:cNvGraphicFramePr/>
          <p:nvPr/>
        </p:nvGraphicFramePr>
        <p:xfrm>
          <a:off x="3328736" y="1434070"/>
          <a:ext cx="993880" cy="11338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8B858671-B5BD-8B49-62B0-B3FC57D900BE}"/>
              </a:ext>
            </a:extLst>
          </p:cNvPr>
          <p:cNvGraphicFramePr/>
          <p:nvPr/>
        </p:nvGraphicFramePr>
        <p:xfrm>
          <a:off x="3362729" y="2957965"/>
          <a:ext cx="993880" cy="1133884"/>
        </p:xfrm>
        <a:graphic>
          <a:graphicData uri="http://schemas.openxmlformats.org/drawingml/2006/chart">
            <c:chart xmlns:c="http://schemas.openxmlformats.org/drawingml/2006/chart" xmlns:r="http://schemas.openxmlformats.org/officeDocument/2006/relationships" r:id="rId7"/>
          </a:graphicData>
        </a:graphic>
      </p:graphicFrame>
      <p:pic>
        <p:nvPicPr>
          <p:cNvPr id="25" name="Graphic 24" descr="Scatterplot outline">
            <a:extLst>
              <a:ext uri="{FF2B5EF4-FFF2-40B4-BE49-F238E27FC236}">
                <a16:creationId xmlns:a16="http://schemas.microsoft.com/office/drawing/2014/main" id="{199EF779-F119-C796-AA3A-189CAB86777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00000" y="4578016"/>
            <a:ext cx="914400" cy="914400"/>
          </a:xfrm>
          <a:prstGeom prst="rect">
            <a:avLst/>
          </a:prstGeom>
        </p:spPr>
      </p:pic>
    </p:spTree>
    <p:extLst>
      <p:ext uri="{BB962C8B-B14F-4D97-AF65-F5344CB8AC3E}">
        <p14:creationId xmlns:p14="http://schemas.microsoft.com/office/powerpoint/2010/main" val="29157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3EA953-4DBA-789B-F7AE-9A7D02D7BD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5" name="Title 4">
            <a:extLst>
              <a:ext uri="{FF2B5EF4-FFF2-40B4-BE49-F238E27FC236}">
                <a16:creationId xmlns:a16="http://schemas.microsoft.com/office/drawing/2014/main" id="{3BDFCEDC-DDD0-D231-3C23-420A21434334}"/>
              </a:ext>
            </a:extLst>
          </p:cNvPr>
          <p:cNvSpPr>
            <a:spLocks noGrp="1"/>
          </p:cNvSpPr>
          <p:nvPr>
            <p:ph type="title"/>
          </p:nvPr>
        </p:nvSpPr>
        <p:spPr>
          <a:xfrm>
            <a:off x="465515" y="1475728"/>
            <a:ext cx="2335742" cy="1563624"/>
          </a:xfrm>
        </p:spPr>
        <p:txBody>
          <a:bodyPr>
            <a:normAutofit/>
          </a:bodyPr>
          <a:lstStyle/>
          <a:p>
            <a:r>
              <a:rPr lang="en-US" dirty="0">
                <a:solidFill>
                  <a:schemeClr val="bg1"/>
                </a:solidFill>
              </a:rPr>
              <a:t>GLP-1’s</a:t>
            </a:r>
          </a:p>
        </p:txBody>
      </p:sp>
      <p:sp>
        <p:nvSpPr>
          <p:cNvPr id="16" name="TextBox 15">
            <a:extLst>
              <a:ext uri="{FF2B5EF4-FFF2-40B4-BE49-F238E27FC236}">
                <a16:creationId xmlns:a16="http://schemas.microsoft.com/office/drawing/2014/main" id="{535C53D1-B494-763C-8EEE-53A33C0DEC0D}"/>
              </a:ext>
            </a:extLst>
          </p:cNvPr>
          <p:cNvSpPr txBox="1"/>
          <p:nvPr/>
        </p:nvSpPr>
        <p:spPr>
          <a:xfrm>
            <a:off x="7773891" y="736387"/>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Pharma Marketing</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18" name="Graphic 17" descr="Disconnected outline">
            <a:extLst>
              <a:ext uri="{FF2B5EF4-FFF2-40B4-BE49-F238E27FC236}">
                <a16:creationId xmlns:a16="http://schemas.microsoft.com/office/drawing/2014/main" id="{D10B9BE4-F625-5B14-D156-FC7CA6FD5F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6200000">
            <a:off x="7234027" y="4723068"/>
            <a:ext cx="872649" cy="872649"/>
          </a:xfrm>
          <a:prstGeom prst="rect">
            <a:avLst/>
          </a:prstGeom>
        </p:spPr>
      </p:pic>
      <p:sp>
        <p:nvSpPr>
          <p:cNvPr id="20" name="TextBox 19">
            <a:extLst>
              <a:ext uri="{FF2B5EF4-FFF2-40B4-BE49-F238E27FC236}">
                <a16:creationId xmlns:a16="http://schemas.microsoft.com/office/drawing/2014/main" id="{B057001B-41FB-DC10-49F2-C99309001639}"/>
              </a:ext>
            </a:extLst>
          </p:cNvPr>
          <p:cNvSpPr txBox="1"/>
          <p:nvPr/>
        </p:nvSpPr>
        <p:spPr>
          <a:xfrm>
            <a:off x="6379924" y="774214"/>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$4.7 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Market</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27" name="Graphic 26" descr="Stopwatch 66% outline">
            <a:extLst>
              <a:ext uri="{FF2B5EF4-FFF2-40B4-BE49-F238E27FC236}">
                <a16:creationId xmlns:a16="http://schemas.microsoft.com/office/drawing/2014/main" id="{EE41DB43-84F3-A8FB-658D-D886F2ECC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3418" y="4820005"/>
            <a:ext cx="763568" cy="763568"/>
          </a:xfrm>
          <a:prstGeom prst="rect">
            <a:avLst/>
          </a:prstGeom>
        </p:spPr>
      </p:pic>
      <p:pic>
        <p:nvPicPr>
          <p:cNvPr id="62" name="Graphic 61" descr="Marketing outline">
            <a:extLst>
              <a:ext uri="{FF2B5EF4-FFF2-40B4-BE49-F238E27FC236}">
                <a16:creationId xmlns:a16="http://schemas.microsoft.com/office/drawing/2014/main" id="{8AD18C55-0985-9910-C8DF-FDEA3867B8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94660" y="1211223"/>
            <a:ext cx="750547" cy="750547"/>
          </a:xfrm>
          <a:prstGeom prst="rect">
            <a:avLst/>
          </a:prstGeom>
        </p:spPr>
      </p:pic>
      <p:sp>
        <p:nvSpPr>
          <p:cNvPr id="3" name="Text Placeholder 3">
            <a:extLst>
              <a:ext uri="{FF2B5EF4-FFF2-40B4-BE49-F238E27FC236}">
                <a16:creationId xmlns:a16="http://schemas.microsoft.com/office/drawing/2014/main" id="{47335290-EA50-6095-47B1-989E44FB7CC7}"/>
              </a:ext>
            </a:extLst>
          </p:cNvPr>
          <p:cNvSpPr>
            <a:spLocks noGrp="1"/>
          </p:cNvSpPr>
          <p:nvPr/>
        </p:nvSpPr>
        <p:spPr>
          <a:xfrm>
            <a:off x="3609387" y="756550"/>
            <a:ext cx="6507736" cy="3186174"/>
          </a:xfrm>
          <a:prstGeom prst="rect">
            <a:avLst/>
          </a:prstGeom>
        </p:spPr>
        <p:txBody>
          <a:bodyPr vert="horz" lIns="0" tIns="0" rIns="0" bIns="0" rtlCol="0" anchor="t">
            <a:noAutofit/>
          </a:bodyPr>
          <a:lstStyle>
            <a:lvl1pPr marL="344488" indent="-344488" algn="l" defTabSz="914400" rtl="0" eaLnBrk="1" latinLnBrk="0" hangingPunct="1">
              <a:lnSpc>
                <a:spcPct val="100000"/>
              </a:lnSpc>
              <a:spcBef>
                <a:spcPts val="0"/>
              </a:spcBef>
              <a:spcAft>
                <a:spcPts val="1200"/>
              </a:spcAft>
              <a:buSzPct val="55000"/>
              <a:buFontTx/>
              <a:buBlip>
                <a:blip r:embed="rId9"/>
              </a:buBlip>
              <a:tabLst/>
              <a:defRPr sz="1600" kern="1200">
                <a:solidFill>
                  <a:schemeClr val="tx1"/>
                </a:solidFill>
                <a:latin typeface="Raleway Lining" panose="020B0503030101060003" pitchFamily="34" charset="77"/>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Prescriptions have gone up 40x in 5 years. </a:t>
            </a: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In 2020, 90% of scripts were for type 2 diabetics. </a:t>
            </a: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In 2023, 58% of scripts were for type 2 diabetics. </a:t>
            </a: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Retail price for Ozempic is $1,200 to $1,500 per month </a:t>
            </a:r>
          </a:p>
        </p:txBody>
      </p:sp>
      <p:pic>
        <p:nvPicPr>
          <p:cNvPr id="9" name="Picture 8">
            <a:extLst>
              <a:ext uri="{FF2B5EF4-FFF2-40B4-BE49-F238E27FC236}">
                <a16:creationId xmlns:a16="http://schemas.microsoft.com/office/drawing/2014/main" id="{5F90A506-5321-3F0A-EAC1-FEB7DCF350CE}"/>
              </a:ext>
            </a:extLst>
          </p:cNvPr>
          <p:cNvPicPr>
            <a:picLocks noChangeAspect="1"/>
          </p:cNvPicPr>
          <p:nvPr/>
        </p:nvPicPr>
        <p:blipFill>
          <a:blip r:embed="rId10"/>
          <a:stretch>
            <a:fillRect/>
          </a:stretch>
        </p:blipFill>
        <p:spPr>
          <a:xfrm>
            <a:off x="4924337" y="2416443"/>
            <a:ext cx="5381755" cy="4254912"/>
          </a:xfrm>
          <a:prstGeom prst="rect">
            <a:avLst/>
          </a:prstGeom>
        </p:spPr>
      </p:pic>
      <p:sp>
        <p:nvSpPr>
          <p:cNvPr id="10" name="TextBox 27">
            <a:extLst>
              <a:ext uri="{FF2B5EF4-FFF2-40B4-BE49-F238E27FC236}">
                <a16:creationId xmlns:a16="http://schemas.microsoft.com/office/drawing/2014/main" id="{AB18BD3D-0823-E535-12A4-EB913988296F}"/>
              </a:ext>
            </a:extLst>
          </p:cNvPr>
          <p:cNvSpPr txBox="1"/>
          <p:nvPr/>
        </p:nvSpPr>
        <p:spPr>
          <a:xfrm>
            <a:off x="3326471" y="203386"/>
            <a:ext cx="8894839" cy="4001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4763"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aleway Lining SemiBold" panose="020B0703030101060003" pitchFamily="34" charset="0"/>
                <a:ea typeface="+mn-ea"/>
                <a:cs typeface="+mn-cs"/>
              </a:rPr>
              <a:t>What Is Happening In The Market Today?</a:t>
            </a:r>
            <a:endParaRPr kumimoji="0" lang="en-US" sz="1800" b="0" i="0" u="none" strike="noStrike" kern="1200" cap="none" spc="0" normalizeH="0" baseline="0" noProof="0" dirty="0">
              <a:ln>
                <a:noFill/>
              </a:ln>
              <a:solidFill>
                <a:srgbClr val="000000"/>
              </a:solidFill>
              <a:effectLst/>
              <a:uLnTx/>
              <a:uFillTx/>
              <a:latin typeface="Raleway Lining SemiBold" panose="020B0703030101060003" pitchFamily="34" charset="0"/>
              <a:ea typeface="+mn-ea"/>
              <a:cs typeface="+mn-cs"/>
            </a:endParaRPr>
          </a:p>
        </p:txBody>
      </p:sp>
      <p:sp>
        <p:nvSpPr>
          <p:cNvPr id="13" name="Text Placeholder 3">
            <a:extLst>
              <a:ext uri="{FF2B5EF4-FFF2-40B4-BE49-F238E27FC236}">
                <a16:creationId xmlns:a16="http://schemas.microsoft.com/office/drawing/2014/main" id="{6A666DA2-50E8-DE41-EBFB-D071B688483D}"/>
              </a:ext>
            </a:extLst>
          </p:cNvPr>
          <p:cNvSpPr txBox="1">
            <a:spLocks/>
          </p:cNvSpPr>
          <p:nvPr/>
        </p:nvSpPr>
        <p:spPr>
          <a:xfrm>
            <a:off x="465515" y="2702156"/>
            <a:ext cx="2335742" cy="316430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SzPct val="55000"/>
              <a:buFont typeface="Arial" panose="020B0604020202020204" pitchFamily="34" charset="0"/>
              <a:buNone/>
              <a:tabLst/>
              <a:defRPr sz="1600" kern="1200">
                <a:solidFill>
                  <a:schemeClr val="bg1"/>
                </a:solidFill>
                <a:latin typeface="Raleway Lining" panose="020B0503030101060003" pitchFamily="34" charset="77"/>
                <a:ea typeface="+mn-ea"/>
                <a:cs typeface="+mn-cs"/>
              </a:defRPr>
            </a:lvl1pPr>
            <a:lvl2pPr marL="4572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2pPr>
            <a:lvl3pPr marL="9144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3pPr>
            <a:lvl4pPr marL="13716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4pPr>
            <a:lvl5pPr marL="18288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55000"/>
              <a:buFont typeface="Arial" panose="020B0604020202020204" pitchFamily="34" charset="0"/>
              <a:buNone/>
              <a:tabLst/>
              <a:defRPr/>
            </a:pPr>
            <a:r>
              <a:rPr kumimoji="0" lang="en-US" sz="16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How has GLP-1 usage changed?</a:t>
            </a:r>
            <a:endParaRPr kumimoji="0" lang="en-US" sz="1600" b="0" i="1"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endParaRPr>
          </a:p>
        </p:txBody>
      </p:sp>
    </p:spTree>
    <p:extLst>
      <p:ext uri="{BB962C8B-B14F-4D97-AF65-F5344CB8AC3E}">
        <p14:creationId xmlns:p14="http://schemas.microsoft.com/office/powerpoint/2010/main" val="358074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59DAA-67FE-414E-80CD-08F0B55FA019}"/>
              </a:ext>
            </a:extLst>
          </p:cNvPr>
          <p:cNvSpPr>
            <a:spLocks noGrp="1"/>
          </p:cNvSpPr>
          <p:nvPr>
            <p:ph type="sldNum" sz="quarter" idx="12"/>
          </p:nvPr>
        </p:nvSpPr>
        <p:spPr>
          <a:xfrm>
            <a:off x="9510319" y="6492875"/>
            <a:ext cx="268168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7" name="Title 6">
            <a:extLst>
              <a:ext uri="{FF2B5EF4-FFF2-40B4-BE49-F238E27FC236}">
                <a16:creationId xmlns:a16="http://schemas.microsoft.com/office/drawing/2014/main" id="{F8B23FB2-1BC6-E479-036A-F07C04415CC3}"/>
              </a:ext>
            </a:extLst>
          </p:cNvPr>
          <p:cNvSpPr>
            <a:spLocks noGrp="1"/>
          </p:cNvSpPr>
          <p:nvPr>
            <p:ph type="title"/>
          </p:nvPr>
        </p:nvSpPr>
        <p:spPr>
          <a:xfrm>
            <a:off x="465513" y="1011738"/>
            <a:ext cx="2996659" cy="1850333"/>
          </a:xfrm>
        </p:spPr>
        <p:txBody>
          <a:bodyPr>
            <a:normAutofit fontScale="90000"/>
          </a:bodyPr>
          <a:lstStyle/>
          <a:p>
            <a:br>
              <a:rPr lang="en-US" sz="3100" dirty="0"/>
            </a:br>
            <a:r>
              <a:rPr lang="en-US" sz="3100" dirty="0">
                <a:solidFill>
                  <a:schemeClr val="bg1"/>
                </a:solidFill>
              </a:rPr>
              <a:t>Watch GLP-1 </a:t>
            </a:r>
            <a:br>
              <a:rPr lang="en-US" sz="3100" dirty="0">
                <a:solidFill>
                  <a:schemeClr val="bg1"/>
                </a:solidFill>
              </a:rPr>
            </a:br>
            <a:r>
              <a:rPr lang="en-US" sz="3100" dirty="0">
                <a:solidFill>
                  <a:schemeClr val="bg1"/>
                </a:solidFill>
              </a:rPr>
              <a:t>Utilization </a:t>
            </a:r>
            <a:br>
              <a:rPr lang="en-US" sz="3100" dirty="0">
                <a:solidFill>
                  <a:schemeClr val="bg1"/>
                </a:solidFill>
              </a:rPr>
            </a:br>
            <a:r>
              <a:rPr lang="en-US" sz="3100" dirty="0">
                <a:solidFill>
                  <a:schemeClr val="bg1"/>
                </a:solidFill>
              </a:rPr>
              <a:t>Trends</a:t>
            </a:r>
            <a:br>
              <a:rPr lang="en-US" dirty="0">
                <a:solidFill>
                  <a:schemeClr val="bg1"/>
                </a:solidFill>
              </a:rPr>
            </a:br>
            <a:br>
              <a:rPr lang="en-US" dirty="0"/>
            </a:br>
            <a:endParaRPr lang="en-US" dirty="0"/>
          </a:p>
        </p:txBody>
      </p:sp>
      <p:pic>
        <p:nvPicPr>
          <p:cNvPr id="11" name="Picture 10">
            <a:extLst>
              <a:ext uri="{FF2B5EF4-FFF2-40B4-BE49-F238E27FC236}">
                <a16:creationId xmlns:a16="http://schemas.microsoft.com/office/drawing/2014/main" id="{4E12731A-E18F-6A83-DC79-E3D561620DEE}"/>
              </a:ext>
            </a:extLst>
          </p:cNvPr>
          <p:cNvPicPr>
            <a:picLocks noChangeAspect="1"/>
          </p:cNvPicPr>
          <p:nvPr/>
        </p:nvPicPr>
        <p:blipFill rotWithShape="1">
          <a:blip r:embed="rId2"/>
          <a:srcRect r="18474"/>
          <a:stretch/>
        </p:blipFill>
        <p:spPr>
          <a:xfrm>
            <a:off x="3462173" y="103307"/>
            <a:ext cx="5660526" cy="3555875"/>
          </a:xfrm>
          <a:prstGeom prst="rect">
            <a:avLst/>
          </a:prstGeom>
          <a:ln>
            <a:solidFill>
              <a:schemeClr val="accent4">
                <a:lumMod val="75000"/>
              </a:schemeClr>
            </a:solidFill>
          </a:ln>
        </p:spPr>
      </p:pic>
      <p:pic>
        <p:nvPicPr>
          <p:cNvPr id="12" name="Picture 11">
            <a:extLst>
              <a:ext uri="{FF2B5EF4-FFF2-40B4-BE49-F238E27FC236}">
                <a16:creationId xmlns:a16="http://schemas.microsoft.com/office/drawing/2014/main" id="{C95F56DA-55FB-AF30-5C29-27727E5CAB7F}"/>
              </a:ext>
            </a:extLst>
          </p:cNvPr>
          <p:cNvPicPr>
            <a:picLocks noChangeAspect="1"/>
          </p:cNvPicPr>
          <p:nvPr/>
        </p:nvPicPr>
        <p:blipFill rotWithShape="1">
          <a:blip r:embed="rId3"/>
          <a:srcRect r="48338"/>
          <a:stretch/>
        </p:blipFill>
        <p:spPr>
          <a:xfrm>
            <a:off x="8189714" y="865216"/>
            <a:ext cx="3825293" cy="2143376"/>
          </a:xfrm>
          <a:prstGeom prst="rect">
            <a:avLst/>
          </a:prstGeom>
          <a:ln>
            <a:solidFill>
              <a:schemeClr val="accent4">
                <a:lumMod val="75000"/>
              </a:schemeClr>
            </a:solidFill>
          </a:ln>
        </p:spPr>
      </p:pic>
      <p:pic>
        <p:nvPicPr>
          <p:cNvPr id="14" name="Picture 13">
            <a:extLst>
              <a:ext uri="{FF2B5EF4-FFF2-40B4-BE49-F238E27FC236}">
                <a16:creationId xmlns:a16="http://schemas.microsoft.com/office/drawing/2014/main" id="{291297FF-673D-AAF8-A55C-14A300CA7A7B}"/>
              </a:ext>
            </a:extLst>
          </p:cNvPr>
          <p:cNvPicPr>
            <a:picLocks noChangeAspect="1"/>
          </p:cNvPicPr>
          <p:nvPr/>
        </p:nvPicPr>
        <p:blipFill>
          <a:blip r:embed="rId4"/>
          <a:stretch>
            <a:fillRect/>
          </a:stretch>
        </p:blipFill>
        <p:spPr>
          <a:xfrm>
            <a:off x="6512594" y="3136287"/>
            <a:ext cx="5396198" cy="3555876"/>
          </a:xfrm>
          <a:prstGeom prst="rect">
            <a:avLst/>
          </a:prstGeom>
          <a:ln>
            <a:solidFill>
              <a:schemeClr val="accent4">
                <a:lumMod val="75000"/>
              </a:schemeClr>
            </a:solidFill>
          </a:ln>
        </p:spPr>
      </p:pic>
      <p:pic>
        <p:nvPicPr>
          <p:cNvPr id="13" name="Picture 12">
            <a:extLst>
              <a:ext uri="{FF2B5EF4-FFF2-40B4-BE49-F238E27FC236}">
                <a16:creationId xmlns:a16="http://schemas.microsoft.com/office/drawing/2014/main" id="{E2EF5D12-7734-183D-8D43-58FA05759C9A}"/>
              </a:ext>
            </a:extLst>
          </p:cNvPr>
          <p:cNvPicPr>
            <a:picLocks noChangeAspect="1"/>
          </p:cNvPicPr>
          <p:nvPr/>
        </p:nvPicPr>
        <p:blipFill rotWithShape="1">
          <a:blip r:embed="rId5"/>
          <a:srcRect l="52043" r="5161"/>
          <a:stretch/>
        </p:blipFill>
        <p:spPr>
          <a:xfrm>
            <a:off x="3465671" y="3841236"/>
            <a:ext cx="3167407" cy="2145978"/>
          </a:xfrm>
          <a:prstGeom prst="rect">
            <a:avLst/>
          </a:prstGeom>
          <a:ln>
            <a:solidFill>
              <a:schemeClr val="accent4">
                <a:lumMod val="75000"/>
              </a:schemeClr>
            </a:solidFill>
          </a:ln>
        </p:spPr>
      </p:pic>
      <p:pic>
        <p:nvPicPr>
          <p:cNvPr id="4" name="Graphic 3" descr="Magnifying glass with solid fill">
            <a:extLst>
              <a:ext uri="{FF2B5EF4-FFF2-40B4-BE49-F238E27FC236}">
                <a16:creationId xmlns:a16="http://schemas.microsoft.com/office/drawing/2014/main" id="{F633C913-3D82-60C3-5FE0-B6D5B4E9BB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557" y="3938592"/>
            <a:ext cx="1567141" cy="1567141"/>
          </a:xfrm>
          <a:prstGeom prst="rect">
            <a:avLst/>
          </a:prstGeom>
        </p:spPr>
      </p:pic>
    </p:spTree>
    <p:extLst>
      <p:ext uri="{BB962C8B-B14F-4D97-AF65-F5344CB8AC3E}">
        <p14:creationId xmlns:p14="http://schemas.microsoft.com/office/powerpoint/2010/main" val="29943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23" name="Title 1"/>
          <p:cNvSpPr>
            <a:spLocks noGrp="1"/>
          </p:cNvSpPr>
          <p:nvPr>
            <p:ph type="title"/>
          </p:nvPr>
        </p:nvSpPr>
        <p:spPr/>
        <p:txBody>
          <a:bodyPr>
            <a:noAutofit/>
          </a:bodyPr>
          <a:lstStyle/>
          <a:p>
            <a:r>
              <a:rPr lang="en-US" sz="2800" dirty="0">
                <a:solidFill>
                  <a:schemeClr val="bg1"/>
                </a:solidFill>
              </a:rPr>
              <a:t>Best practices in managing GLP-1s</a:t>
            </a:r>
          </a:p>
        </p:txBody>
      </p:sp>
      <p:sp>
        <p:nvSpPr>
          <p:cNvPr id="5" name="Text Placeholder 4">
            <a:extLst>
              <a:ext uri="{FF2B5EF4-FFF2-40B4-BE49-F238E27FC236}">
                <a16:creationId xmlns:a16="http://schemas.microsoft.com/office/drawing/2014/main" id="{596262BC-F9DA-6DD8-44E2-90E86C189C79}"/>
              </a:ext>
            </a:extLst>
          </p:cNvPr>
          <p:cNvSpPr>
            <a:spLocks noGrp="1"/>
          </p:cNvSpPr>
          <p:nvPr>
            <p:ph type="body" sz="quarter" idx="11"/>
          </p:nvPr>
        </p:nvSpPr>
        <p:spPr/>
        <p:txBody>
          <a:bodyPr/>
          <a:lstStyle/>
          <a:p>
            <a:endParaRPr lang="en-US"/>
          </a:p>
        </p:txBody>
      </p:sp>
      <p:grpSp>
        <p:nvGrpSpPr>
          <p:cNvPr id="15" name="Group 14">
            <a:extLst>
              <a:ext uri="{FF2B5EF4-FFF2-40B4-BE49-F238E27FC236}">
                <a16:creationId xmlns:a16="http://schemas.microsoft.com/office/drawing/2014/main" id="{4294F17D-8FC5-4542-F202-B7845F8327EF}"/>
              </a:ext>
            </a:extLst>
          </p:cNvPr>
          <p:cNvGrpSpPr/>
          <p:nvPr/>
        </p:nvGrpSpPr>
        <p:grpSpPr>
          <a:xfrm>
            <a:off x="464982" y="1025038"/>
            <a:ext cx="3583044" cy="5501219"/>
            <a:chOff x="464982" y="1025038"/>
            <a:chExt cx="3583044" cy="5501219"/>
          </a:xfrm>
        </p:grpSpPr>
        <p:sp>
          <p:nvSpPr>
            <p:cNvPr id="3" name="Rectangle 2">
              <a:extLst>
                <a:ext uri="{FF2B5EF4-FFF2-40B4-BE49-F238E27FC236}">
                  <a16:creationId xmlns:a16="http://schemas.microsoft.com/office/drawing/2014/main" id="{44796123-E7C0-6C51-FC88-58A314339282}"/>
                </a:ext>
              </a:extLst>
            </p:cNvPr>
            <p:cNvSpPr/>
            <p:nvPr/>
          </p:nvSpPr>
          <p:spPr>
            <a:xfrm>
              <a:off x="465430" y="1749241"/>
              <a:ext cx="3580604" cy="4777016"/>
            </a:xfrm>
            <a:prstGeom prst="rect">
              <a:avLst/>
            </a:prstGeom>
            <a:noFill/>
            <a:ln>
              <a:solidFill>
                <a:srgbClr val="3E828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All plans </a:t>
              </a:r>
              <a:r>
                <a:rPr kumimoji="0" lang="en-US" sz="1600" b="1" i="0" u="none" strike="noStrike" kern="1200" cap="none" spc="0" normalizeH="0" baseline="0" noProof="0" dirty="0">
                  <a:ln>
                    <a:noFill/>
                  </a:ln>
                  <a:solidFill>
                    <a:srgbClr val="000000"/>
                  </a:solidFill>
                  <a:effectLst/>
                  <a:uLnTx/>
                  <a:uFillTx/>
                  <a:latin typeface="Raleway Lining"/>
                  <a:ea typeface="+mn-ea"/>
                  <a:cs typeface="+mn-cs"/>
                </a:rPr>
                <a:t>must</a:t>
              </a:r>
              <a:r>
                <a:rPr kumimoji="0" lang="en-US" sz="1600" b="0" i="0" u="none" strike="noStrike" kern="1200" cap="none" spc="0" normalizeH="0" baseline="0" noProof="0" dirty="0">
                  <a:ln>
                    <a:noFill/>
                  </a:ln>
                  <a:solidFill>
                    <a:srgbClr val="000000"/>
                  </a:solidFill>
                  <a:effectLst/>
                  <a:uLnTx/>
                  <a:uFillTx/>
                  <a:latin typeface="Raleway Lining"/>
                  <a:ea typeface="+mn-ea"/>
                  <a:cs typeface="+mn-cs"/>
                </a:rPr>
                <a:t> cover</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Ensure you have utilization management (UM) on these products </a:t>
              </a:r>
            </a:p>
            <a:p>
              <a:pPr marL="801688" marR="0" lvl="2"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Can include step therapy, prior authorization (PA), and/or quantity limits​</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Require PA to include documentation of diagnosis of diabetes</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Confirm approvals are not granted indefinitely</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Place 30-day supply</a:t>
              </a:r>
              <a:endParaRPr kumimoji="0" lang="en-US" sz="10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 name="Rectangle: Top Corners Rounded 3">
              <a:extLst>
                <a:ext uri="{FF2B5EF4-FFF2-40B4-BE49-F238E27FC236}">
                  <a16:creationId xmlns:a16="http://schemas.microsoft.com/office/drawing/2014/main" id="{CDF786EF-C7A0-1180-D616-360484F58EF7}"/>
                </a:ext>
              </a:extLst>
            </p:cNvPr>
            <p:cNvSpPr/>
            <p:nvPr/>
          </p:nvSpPr>
          <p:spPr>
            <a:xfrm>
              <a:off x="464982" y="1025038"/>
              <a:ext cx="3583044" cy="6557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aleway Lining"/>
                  <a:ea typeface="+mn-ea"/>
                  <a:cs typeface="+mn-cs"/>
                </a:rPr>
                <a:t>For Diabetes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aleway Lining"/>
                  <a:ea typeface="+mn-ea"/>
                  <a:cs typeface="+mn-cs"/>
                </a:rPr>
                <a:t>e.g., Mounjaro, Ozempic</a:t>
              </a:r>
            </a:p>
          </p:txBody>
        </p:sp>
      </p:grpSp>
      <p:grpSp>
        <p:nvGrpSpPr>
          <p:cNvPr id="16" name="Group 15">
            <a:extLst>
              <a:ext uri="{FF2B5EF4-FFF2-40B4-BE49-F238E27FC236}">
                <a16:creationId xmlns:a16="http://schemas.microsoft.com/office/drawing/2014/main" id="{579847B9-A9B2-4692-CCB1-C0871D166835}"/>
              </a:ext>
            </a:extLst>
          </p:cNvPr>
          <p:cNvGrpSpPr/>
          <p:nvPr/>
        </p:nvGrpSpPr>
        <p:grpSpPr>
          <a:xfrm>
            <a:off x="8015602" y="1025038"/>
            <a:ext cx="3583044" cy="5501219"/>
            <a:chOff x="8015602" y="1025038"/>
            <a:chExt cx="3583044" cy="5501219"/>
          </a:xfrm>
        </p:grpSpPr>
        <p:sp>
          <p:nvSpPr>
            <p:cNvPr id="6" name="Rectangle: Top Corners Rounded 5">
              <a:extLst>
                <a:ext uri="{FF2B5EF4-FFF2-40B4-BE49-F238E27FC236}">
                  <a16:creationId xmlns:a16="http://schemas.microsoft.com/office/drawing/2014/main" id="{77FEE374-366A-2638-E7A4-EDC360EBD49F}"/>
                </a:ext>
              </a:extLst>
            </p:cNvPr>
            <p:cNvSpPr/>
            <p:nvPr/>
          </p:nvSpPr>
          <p:spPr>
            <a:xfrm>
              <a:off x="8015602" y="1025038"/>
              <a:ext cx="3583044" cy="6557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aleway Lining"/>
                  <a:ea typeface="+mn-ea"/>
                  <a:cs typeface="+mn-cs"/>
                </a:rPr>
                <a:t>For Weight Loss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aleway Lining"/>
                  <a:ea typeface="+mn-ea"/>
                  <a:cs typeface="+mn-cs"/>
                </a:rPr>
                <a:t>e.g., Saxenda, Wegovy</a:t>
              </a:r>
            </a:p>
          </p:txBody>
        </p:sp>
        <p:sp>
          <p:nvSpPr>
            <p:cNvPr id="14" name="Rectangle 13">
              <a:extLst>
                <a:ext uri="{FF2B5EF4-FFF2-40B4-BE49-F238E27FC236}">
                  <a16:creationId xmlns:a16="http://schemas.microsoft.com/office/drawing/2014/main" id="{E24685DC-B97D-D00C-2FD5-DF94E9BDEE20}"/>
                </a:ext>
              </a:extLst>
            </p:cNvPr>
            <p:cNvSpPr/>
            <p:nvPr/>
          </p:nvSpPr>
          <p:spPr>
            <a:xfrm>
              <a:off x="8018042" y="1749241"/>
              <a:ext cx="3580604" cy="4777016"/>
            </a:xfrm>
            <a:prstGeom prst="rect">
              <a:avLst/>
            </a:prstGeom>
            <a:noFill/>
            <a:ln>
              <a:solidFill>
                <a:srgbClr val="3E828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4488" marR="0" lvl="0"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If you </a:t>
              </a:r>
              <a:r>
                <a:rPr kumimoji="0" lang="en-US" sz="1600" b="1" i="0" u="none" strike="noStrike" kern="1200" cap="none" spc="0" normalizeH="0" baseline="0" noProof="0" dirty="0">
                  <a:ln>
                    <a:noFill/>
                  </a:ln>
                  <a:solidFill>
                    <a:srgbClr val="000000"/>
                  </a:solidFill>
                  <a:effectLst/>
                  <a:uLnTx/>
                  <a:uFillTx/>
                  <a:latin typeface="Raleway Lining"/>
                  <a:ea typeface="+mn-ea"/>
                  <a:cs typeface="+mn-cs"/>
                </a:rPr>
                <a:t>do not </a:t>
              </a:r>
              <a:r>
                <a:rPr kumimoji="0" lang="en-US" sz="1600" b="0" i="0" u="none" strike="noStrike" kern="1200" cap="none" spc="0" normalizeH="0" baseline="0" noProof="0" dirty="0">
                  <a:ln>
                    <a:noFill/>
                  </a:ln>
                  <a:solidFill>
                    <a:srgbClr val="000000"/>
                  </a:solidFill>
                  <a:effectLst/>
                  <a:uLnTx/>
                  <a:uFillTx/>
                  <a:latin typeface="Raleway Lining"/>
                  <a:ea typeface="+mn-ea"/>
                  <a:cs typeface="+mn-cs"/>
                </a:rPr>
                <a:t>cover:</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Do not add coverage at this time​</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Eliminate pathway to cover through medical necessity to align with intent </a:t>
              </a:r>
            </a:p>
            <a:p>
              <a:pPr marL="344488" marR="0" lvl="0"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If you </a:t>
              </a:r>
              <a:r>
                <a:rPr kumimoji="0" lang="en-US" sz="1600" b="1" i="0" u="none" strike="noStrike" kern="1200" cap="none" spc="0" normalizeH="0" baseline="0" noProof="0" dirty="0">
                  <a:ln>
                    <a:noFill/>
                  </a:ln>
                  <a:solidFill>
                    <a:srgbClr val="000000"/>
                  </a:solidFill>
                  <a:effectLst/>
                  <a:uLnTx/>
                  <a:uFillTx/>
                  <a:latin typeface="Raleway Lining"/>
                  <a:ea typeface="+mn-ea"/>
                  <a:cs typeface="+mn-cs"/>
                </a:rPr>
                <a:t>do</a:t>
              </a:r>
              <a:r>
                <a:rPr kumimoji="0" lang="en-US" sz="1600" b="0" i="0" u="none" strike="noStrike" kern="1200" cap="none" spc="0" normalizeH="0" baseline="0" noProof="0" dirty="0">
                  <a:ln>
                    <a:noFill/>
                  </a:ln>
                  <a:solidFill>
                    <a:srgbClr val="000000"/>
                  </a:solidFill>
                  <a:effectLst/>
                  <a:uLnTx/>
                  <a:uFillTx/>
                  <a:latin typeface="Raleway Lining"/>
                  <a:ea typeface="+mn-ea"/>
                  <a:cs typeface="+mn-cs"/>
                </a:rPr>
                <a:t> cover:</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Consider excluding</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Ensure you have PA ​</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Ask your PBM if they offer “enhanced” or more stringent PA criteria</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Require PA to include engagement in a lifestyle management program</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Limit to a 30-day supply</a:t>
              </a:r>
            </a:p>
            <a:p>
              <a:pPr marL="171450" marR="0" lvl="0" indent="-171450" algn="l" defTabSz="914400" rtl="0" eaLnBrk="1" fontAlgn="auto" latinLnBrk="0" hangingPunct="1">
                <a:lnSpc>
                  <a:spcPts val="12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Raleway Lining"/>
                <a:ea typeface="+mn-ea"/>
                <a:cs typeface="+mn-cs"/>
              </a:endParaRPr>
            </a:p>
          </p:txBody>
        </p:sp>
      </p:grpSp>
      <p:grpSp>
        <p:nvGrpSpPr>
          <p:cNvPr id="22" name="Group 21">
            <a:extLst>
              <a:ext uri="{FF2B5EF4-FFF2-40B4-BE49-F238E27FC236}">
                <a16:creationId xmlns:a16="http://schemas.microsoft.com/office/drawing/2014/main" id="{98D491BB-4795-9108-A3DB-D56E57BF3116}"/>
              </a:ext>
            </a:extLst>
          </p:cNvPr>
          <p:cNvGrpSpPr/>
          <p:nvPr/>
        </p:nvGrpSpPr>
        <p:grpSpPr>
          <a:xfrm>
            <a:off x="3931076" y="2047600"/>
            <a:ext cx="4201924" cy="2123658"/>
            <a:chOff x="3931076" y="2303239"/>
            <a:chExt cx="4201924" cy="2123658"/>
          </a:xfrm>
        </p:grpSpPr>
        <p:sp>
          <p:nvSpPr>
            <p:cNvPr id="7" name="Rectangle 6">
              <a:extLst>
                <a:ext uri="{FF2B5EF4-FFF2-40B4-BE49-F238E27FC236}">
                  <a16:creationId xmlns:a16="http://schemas.microsoft.com/office/drawing/2014/main" id="{60CCAAA8-1277-BF64-524B-F5006DF19492}"/>
                </a:ext>
              </a:extLst>
            </p:cNvPr>
            <p:cNvSpPr/>
            <p:nvPr/>
          </p:nvSpPr>
          <p:spPr>
            <a:xfrm>
              <a:off x="4488374" y="2303239"/>
              <a:ext cx="3087328" cy="2123658"/>
            </a:xfrm>
            <a:prstGeom prst="rect">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While medication is extremely important for managing diabetes and weight loss, a cornerstone of success for both is </a:t>
              </a:r>
              <a:br>
                <a:rPr kumimoji="0" lang="en-US" sz="1800" b="0" i="0" u="none" strike="noStrike" kern="1200" cap="none" spc="0" normalizeH="0" baseline="0" noProof="0" dirty="0">
                  <a:ln>
                    <a:noFill/>
                  </a:ln>
                  <a:solidFill>
                    <a:srgbClr val="000000"/>
                  </a:solidFill>
                  <a:effectLst/>
                  <a:uLnTx/>
                  <a:uFillTx/>
                  <a:latin typeface="Raleway Lining"/>
                  <a:ea typeface="+mn-ea"/>
                  <a:cs typeface="+mn-cs"/>
                </a:rPr>
              </a:br>
              <a:r>
                <a:rPr kumimoji="0" lang="en-US" sz="1800" b="1" i="0" u="none" strike="noStrike" kern="1200" cap="none" spc="0" normalizeH="0" baseline="0" noProof="0" dirty="0">
                  <a:ln>
                    <a:noFill/>
                  </a:ln>
                  <a:solidFill>
                    <a:srgbClr val="000000"/>
                  </a:solidFill>
                  <a:effectLst/>
                  <a:uLnTx/>
                  <a:uFillTx/>
                  <a:latin typeface="Raleway Lining"/>
                  <a:ea typeface="+mn-ea"/>
                  <a:cs typeface="+mn-cs"/>
                </a:rPr>
                <a:t>long term lifestyle management</a:t>
              </a:r>
            </a:p>
          </p:txBody>
        </p:sp>
        <p:sp>
          <p:nvSpPr>
            <p:cNvPr id="20" name="Arrow: Right 19">
              <a:extLst>
                <a:ext uri="{FF2B5EF4-FFF2-40B4-BE49-F238E27FC236}">
                  <a16:creationId xmlns:a16="http://schemas.microsoft.com/office/drawing/2014/main" id="{1915E8C8-0AAA-BB4A-2A4C-DD0727C7D30D}"/>
                </a:ext>
              </a:extLst>
            </p:cNvPr>
            <p:cNvSpPr/>
            <p:nvPr/>
          </p:nvSpPr>
          <p:spPr>
            <a:xfrm>
              <a:off x="7547928" y="3060269"/>
              <a:ext cx="585072" cy="557956"/>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1" name="Arrow: Right 20">
              <a:extLst>
                <a:ext uri="{FF2B5EF4-FFF2-40B4-BE49-F238E27FC236}">
                  <a16:creationId xmlns:a16="http://schemas.microsoft.com/office/drawing/2014/main" id="{CB2ABC89-FF60-1A5C-B0B4-1C84838CF066}"/>
                </a:ext>
              </a:extLst>
            </p:cNvPr>
            <p:cNvSpPr/>
            <p:nvPr/>
          </p:nvSpPr>
          <p:spPr>
            <a:xfrm flipH="1">
              <a:off x="3931076" y="3060269"/>
              <a:ext cx="585072" cy="557956"/>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grpSp>
      <p:sp>
        <p:nvSpPr>
          <p:cNvPr id="24" name="Rectangle 23">
            <a:extLst>
              <a:ext uri="{FF2B5EF4-FFF2-40B4-BE49-F238E27FC236}">
                <a16:creationId xmlns:a16="http://schemas.microsoft.com/office/drawing/2014/main" id="{4E89DED7-A766-B99C-6CD2-1645F0E6ACB4}"/>
              </a:ext>
            </a:extLst>
          </p:cNvPr>
          <p:cNvSpPr/>
          <p:nvPr/>
        </p:nvSpPr>
        <p:spPr>
          <a:xfrm>
            <a:off x="4552336" y="4550628"/>
            <a:ext cx="3087328" cy="2123658"/>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Raleway Lining"/>
                <a:ea typeface="+mn-ea"/>
                <a:cs typeface="+mn-cs"/>
              </a:rPr>
              <a:t>We can help you determine which PBM or third-party programs might be a good fit for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BDC9"/>
                </a:solidFill>
                <a:effectLst/>
                <a:uLnTx/>
                <a:uFillTx/>
                <a:latin typeface="Raleway Lining"/>
                <a:ea typeface="+mn-ea"/>
                <a:cs typeface="+mn-cs"/>
              </a:rPr>
              <a:t>We’re here to help!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Raleway Lining"/>
              <a:ea typeface="+mn-ea"/>
              <a:cs typeface="+mn-cs"/>
            </a:endParaRPr>
          </a:p>
        </p:txBody>
      </p:sp>
    </p:spTree>
    <p:extLst>
      <p:ext uri="{BB962C8B-B14F-4D97-AF65-F5344CB8AC3E}">
        <p14:creationId xmlns:p14="http://schemas.microsoft.com/office/powerpoint/2010/main" val="42143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10D9B5-7074-6782-1A9E-5B7059A55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AA9E2-B66E-B641-BA1D-59E3B208EB18}" type="slidenum">
              <a:rPr kumimoji="0" lang="en-US" sz="1200" b="0" i="0" u="none" strike="noStrike" kern="1200" cap="none" spc="0" normalizeH="0" baseline="0" noProof="0" smtClean="0">
                <a:ln>
                  <a:noFill/>
                </a:ln>
                <a:solidFill>
                  <a:srgbClr val="898989"/>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898989"/>
              </a:solidFill>
              <a:effectLst/>
              <a:uLnTx/>
              <a:uFillTx/>
              <a:latin typeface="Raleway Lining" panose="020B0503030101060003" pitchFamily="34" charset="0"/>
              <a:ea typeface="+mn-ea"/>
              <a:cs typeface="+mn-cs"/>
            </a:endParaRPr>
          </a:p>
        </p:txBody>
      </p:sp>
      <p:sp>
        <p:nvSpPr>
          <p:cNvPr id="2" name="Title 1">
            <a:extLst>
              <a:ext uri="{FF2B5EF4-FFF2-40B4-BE49-F238E27FC236}">
                <a16:creationId xmlns:a16="http://schemas.microsoft.com/office/drawing/2014/main" id="{CA461D1F-A645-AF23-E0E7-0A0F00AC9DD1}"/>
              </a:ext>
            </a:extLst>
          </p:cNvPr>
          <p:cNvSpPr>
            <a:spLocks noGrp="1"/>
          </p:cNvSpPr>
          <p:nvPr>
            <p:ph type="title"/>
          </p:nvPr>
        </p:nvSpPr>
        <p:spPr/>
        <p:txBody>
          <a:bodyPr>
            <a:normAutofit fontScale="90000"/>
          </a:bodyPr>
          <a:lstStyle/>
          <a:p>
            <a:r>
              <a:rPr lang="en-US" dirty="0">
                <a:solidFill>
                  <a:schemeClr val="bg1"/>
                </a:solidFill>
              </a:rPr>
              <a:t>2023-2025 GLP 1 Pipeline </a:t>
            </a:r>
            <a:endParaRPr lang="en-US" dirty="0">
              <a:solidFill>
                <a:schemeClr val="bg1"/>
              </a:solidFill>
              <a:highlight>
                <a:srgbClr val="FFFF00"/>
              </a:highlight>
            </a:endParaRPr>
          </a:p>
        </p:txBody>
      </p:sp>
      <p:pic>
        <p:nvPicPr>
          <p:cNvPr id="5" name="Picture 4">
            <a:extLst>
              <a:ext uri="{FF2B5EF4-FFF2-40B4-BE49-F238E27FC236}">
                <a16:creationId xmlns:a16="http://schemas.microsoft.com/office/drawing/2014/main" id="{ABFD0A84-4464-F1A6-B386-96E65D835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87" y="948868"/>
            <a:ext cx="10706322" cy="5808374"/>
          </a:xfrm>
          <a:prstGeom prst="rect">
            <a:avLst/>
          </a:prstGeom>
          <a:ln>
            <a:solidFill>
              <a:schemeClr val="accent1"/>
            </a:solidFill>
          </a:ln>
        </p:spPr>
      </p:pic>
    </p:spTree>
    <p:extLst>
      <p:ext uri="{BB962C8B-B14F-4D97-AF65-F5344CB8AC3E}">
        <p14:creationId xmlns:p14="http://schemas.microsoft.com/office/powerpoint/2010/main" val="22946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The Doctor’s Role</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188442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
        <p:nvSpPr>
          <p:cNvPr id="11" name="Title 1">
            <a:extLst>
              <a:ext uri="{FF2B5EF4-FFF2-40B4-BE49-F238E27FC236}">
                <a16:creationId xmlns:a16="http://schemas.microsoft.com/office/drawing/2014/main" id="{3182E9B0-827F-4227-73F2-60AC946317D5}"/>
              </a:ext>
            </a:extLst>
          </p:cNvPr>
          <p:cNvSpPr txBox="1">
            <a:spLocks/>
          </p:cNvSpPr>
          <p:nvPr/>
        </p:nvSpPr>
        <p:spPr>
          <a:xfrm>
            <a:off x="0" y="2279225"/>
            <a:ext cx="12192000" cy="2209800"/>
          </a:xfrm>
          <a:prstGeom prst="rect">
            <a:avLst/>
          </a:prstGeom>
        </p:spPr>
        <p:txBody>
          <a:bodyPr vert="horz" lIns="91440" tIns="45720" rIns="91440" bIns="45720" rtlCol="0" anchor="t">
            <a:normAutofit fontScale="75000" lnSpcReduction="20000"/>
          </a:bodyPr>
          <a:lstStyle>
            <a:lvl1pPr algn="l" defTabSz="457200" rtl="0" eaLnBrk="1" latinLnBrk="0" hangingPunct="1">
              <a:spcBef>
                <a:spcPct val="0"/>
              </a:spcBef>
              <a:buNone/>
              <a:defRPr sz="5400" b="0" i="0" kern="1200">
                <a:solidFill>
                  <a:schemeClr val="tx2"/>
                </a:solidFill>
                <a:latin typeface="Decotura ICG" panose="000004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bg1"/>
                </a:solidFill>
              </a:rPr>
              <a:t>Is the Whole Thing Broken or Are We Just Going Broke?</a:t>
            </a:r>
            <a:br>
              <a:rPr lang="en-US" dirty="0">
                <a:solidFill>
                  <a:schemeClr val="bg1"/>
                </a:solidFill>
              </a:rPr>
            </a:br>
            <a:br>
              <a:rPr lang="en-US" sz="2700" dirty="0">
                <a:solidFill>
                  <a:schemeClr val="bg1"/>
                </a:solidFill>
              </a:rPr>
            </a:br>
            <a:r>
              <a:rPr lang="en-US" sz="3700" dirty="0">
                <a:solidFill>
                  <a:schemeClr val="bg1"/>
                </a:solidFill>
              </a:rPr>
              <a:t>Managing Rx Costs and HR</a:t>
            </a:r>
            <a:br>
              <a:rPr lang="en-US" sz="3100"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5807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BFD783-E732-ADDB-F277-F186E4549257}"/>
              </a:ext>
            </a:extLst>
          </p:cNvPr>
          <p:cNvSpPr>
            <a:spLocks noGrp="1"/>
          </p:cNvSpPr>
          <p:nvPr>
            <p:ph type="sldNum" sz="quarter" idx="12"/>
          </p:nvPr>
        </p:nvSpPr>
        <p:spPr>
          <a:xfrm>
            <a:off x="919051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898989"/>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898989"/>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45384F59-364E-7414-CABE-BAEA4DE67669}"/>
              </a:ext>
            </a:extLst>
          </p:cNvPr>
          <p:cNvSpPr>
            <a:spLocks noGrp="1"/>
          </p:cNvSpPr>
          <p:nvPr>
            <p:ph type="title"/>
          </p:nvPr>
        </p:nvSpPr>
        <p:spPr/>
        <p:txBody>
          <a:bodyPr>
            <a:noAutofit/>
          </a:bodyPr>
          <a:lstStyle/>
          <a:p>
            <a:r>
              <a:rPr lang="en-US" sz="2800" dirty="0"/>
              <a:t>Doctor Shortages</a:t>
            </a:r>
          </a:p>
        </p:txBody>
      </p:sp>
      <p:graphicFrame>
        <p:nvGraphicFramePr>
          <p:cNvPr id="47" name="Diagram 46">
            <a:extLst>
              <a:ext uri="{FF2B5EF4-FFF2-40B4-BE49-F238E27FC236}">
                <a16:creationId xmlns:a16="http://schemas.microsoft.com/office/drawing/2014/main" id="{0533FFC5-6D6D-7618-542B-292DDE586E46}"/>
              </a:ext>
            </a:extLst>
          </p:cNvPr>
          <p:cNvGraphicFramePr/>
          <p:nvPr/>
        </p:nvGraphicFramePr>
        <p:xfrm>
          <a:off x="1484852" y="1157681"/>
          <a:ext cx="8833608" cy="4848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63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3EA953-4DBA-789B-F7AE-9A7D02D7BD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5" name="Title 4">
            <a:extLst>
              <a:ext uri="{FF2B5EF4-FFF2-40B4-BE49-F238E27FC236}">
                <a16:creationId xmlns:a16="http://schemas.microsoft.com/office/drawing/2014/main" id="{3BDFCEDC-DDD0-D231-3C23-420A21434334}"/>
              </a:ext>
            </a:extLst>
          </p:cNvPr>
          <p:cNvSpPr>
            <a:spLocks noGrp="1"/>
          </p:cNvSpPr>
          <p:nvPr>
            <p:ph type="title"/>
          </p:nvPr>
        </p:nvSpPr>
        <p:spPr/>
        <p:txBody>
          <a:bodyPr>
            <a:normAutofit fontScale="90000"/>
          </a:bodyPr>
          <a:lstStyle/>
          <a:p>
            <a:r>
              <a:rPr lang="en-US" dirty="0">
                <a:solidFill>
                  <a:schemeClr val="bg1"/>
                </a:solidFill>
              </a:rPr>
              <a:t>Factors Influencing Provider Prescribing</a:t>
            </a:r>
          </a:p>
        </p:txBody>
      </p:sp>
      <p:grpSp>
        <p:nvGrpSpPr>
          <p:cNvPr id="6" name="Group 5">
            <a:extLst>
              <a:ext uri="{FF2B5EF4-FFF2-40B4-BE49-F238E27FC236}">
                <a16:creationId xmlns:a16="http://schemas.microsoft.com/office/drawing/2014/main" id="{268FDCB5-C529-53AA-A1DE-900F25882447}"/>
              </a:ext>
            </a:extLst>
          </p:cNvPr>
          <p:cNvGrpSpPr/>
          <p:nvPr/>
        </p:nvGrpSpPr>
        <p:grpSpPr>
          <a:xfrm>
            <a:off x="4922944" y="613425"/>
            <a:ext cx="5779350" cy="5760991"/>
            <a:chOff x="4916326" y="476360"/>
            <a:chExt cx="5779350" cy="5760991"/>
          </a:xfrm>
        </p:grpSpPr>
        <p:pic>
          <p:nvPicPr>
            <p:cNvPr id="9" name="Picture 8">
              <a:extLst>
                <a:ext uri="{FF2B5EF4-FFF2-40B4-BE49-F238E27FC236}">
                  <a16:creationId xmlns:a16="http://schemas.microsoft.com/office/drawing/2014/main" id="{D54E14FC-8A01-1CF7-3876-167032C8D7A9}"/>
                </a:ext>
              </a:extLst>
            </p:cNvPr>
            <p:cNvPicPr>
              <a:picLocks noChangeAspect="1"/>
            </p:cNvPicPr>
            <p:nvPr/>
          </p:nvPicPr>
          <p:blipFill rotWithShape="1">
            <a:blip r:embed="rId3"/>
            <a:srcRect l="1731" t="1994"/>
            <a:stretch/>
          </p:blipFill>
          <p:spPr>
            <a:xfrm>
              <a:off x="4964890" y="476360"/>
              <a:ext cx="5730786" cy="5760991"/>
            </a:xfrm>
            <a:prstGeom prst="rect">
              <a:avLst/>
            </a:prstGeom>
          </p:spPr>
        </p:pic>
        <p:sp>
          <p:nvSpPr>
            <p:cNvPr id="13" name="TextBox 12">
              <a:extLst>
                <a:ext uri="{FF2B5EF4-FFF2-40B4-BE49-F238E27FC236}">
                  <a16:creationId xmlns:a16="http://schemas.microsoft.com/office/drawing/2014/main" id="{7A47A330-7494-EC50-717F-155F40EA07A5}"/>
                </a:ext>
              </a:extLst>
            </p:cNvPr>
            <p:cNvSpPr txBox="1"/>
            <p:nvPr/>
          </p:nvSpPr>
          <p:spPr>
            <a:xfrm>
              <a:off x="9119379" y="3146434"/>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Patient Satisfaction</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6" name="TextBox 15">
              <a:extLst>
                <a:ext uri="{FF2B5EF4-FFF2-40B4-BE49-F238E27FC236}">
                  <a16:creationId xmlns:a16="http://schemas.microsoft.com/office/drawing/2014/main" id="{535C53D1-B494-763C-8EEE-53A33C0DEC0D}"/>
                </a:ext>
              </a:extLst>
            </p:cNvPr>
            <p:cNvSpPr txBox="1"/>
            <p:nvPr/>
          </p:nvSpPr>
          <p:spPr>
            <a:xfrm>
              <a:off x="7831039" y="744551"/>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Pharma Marketing</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18" name="Graphic 17" descr="Disconnected outline">
              <a:extLst>
                <a:ext uri="{FF2B5EF4-FFF2-40B4-BE49-F238E27FC236}">
                  <a16:creationId xmlns:a16="http://schemas.microsoft.com/office/drawing/2014/main" id="{D10B9BE4-F625-5B14-D156-FC7CA6FD5F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6200000">
              <a:off x="7280065" y="5174926"/>
              <a:ext cx="872649" cy="872649"/>
            </a:xfrm>
            <a:prstGeom prst="rect">
              <a:avLst/>
            </a:prstGeom>
          </p:spPr>
        </p:pic>
        <p:sp>
          <p:nvSpPr>
            <p:cNvPr id="19" name="TextBox 18">
              <a:extLst>
                <a:ext uri="{FF2B5EF4-FFF2-40B4-BE49-F238E27FC236}">
                  <a16:creationId xmlns:a16="http://schemas.microsoft.com/office/drawing/2014/main" id="{2E95A7FF-6696-135E-A064-0468F8AE7D28}"/>
                </a:ext>
              </a:extLst>
            </p:cNvPr>
            <p:cNvSpPr txBox="1"/>
            <p:nvPr/>
          </p:nvSpPr>
          <p:spPr>
            <a:xfrm>
              <a:off x="8910993" y="1664699"/>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Media Influence</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0" name="TextBox 19">
              <a:extLst>
                <a:ext uri="{FF2B5EF4-FFF2-40B4-BE49-F238E27FC236}">
                  <a16:creationId xmlns:a16="http://schemas.microsoft.com/office/drawing/2014/main" id="{B057001B-41FB-DC10-49F2-C99309001639}"/>
                </a:ext>
              </a:extLst>
            </p:cNvPr>
            <p:cNvSpPr txBox="1"/>
            <p:nvPr/>
          </p:nvSpPr>
          <p:spPr>
            <a:xfrm>
              <a:off x="6306448" y="790542"/>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$4.7 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Market</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4" name="TextBox 23">
              <a:extLst>
                <a:ext uri="{FF2B5EF4-FFF2-40B4-BE49-F238E27FC236}">
                  <a16:creationId xmlns:a16="http://schemas.microsoft.com/office/drawing/2014/main" id="{E9A6BC24-8C70-105D-5A24-547662328D42}"/>
                </a:ext>
              </a:extLst>
            </p:cNvPr>
            <p:cNvSpPr txBox="1"/>
            <p:nvPr/>
          </p:nvSpPr>
          <p:spPr>
            <a:xfrm>
              <a:off x="8356400" y="4496707"/>
              <a:ext cx="1539878"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Lack of Time</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27" name="Graphic 26" descr="Stopwatch 66% outline">
              <a:extLst>
                <a:ext uri="{FF2B5EF4-FFF2-40B4-BE49-F238E27FC236}">
                  <a16:creationId xmlns:a16="http://schemas.microsoft.com/office/drawing/2014/main" id="{EE41DB43-84F3-A8FB-658D-D886F2ECC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93418" y="4820005"/>
              <a:ext cx="763568" cy="763568"/>
            </a:xfrm>
            <a:prstGeom prst="rect">
              <a:avLst/>
            </a:prstGeom>
          </p:spPr>
        </p:pic>
        <p:sp>
          <p:nvSpPr>
            <p:cNvPr id="28" name="TextBox 27">
              <a:extLst>
                <a:ext uri="{FF2B5EF4-FFF2-40B4-BE49-F238E27FC236}">
                  <a16:creationId xmlns:a16="http://schemas.microsoft.com/office/drawing/2014/main" id="{45C0C856-473C-B3B4-AA3E-71F42971495B}"/>
                </a:ext>
              </a:extLst>
            </p:cNvPr>
            <p:cNvSpPr txBox="1"/>
            <p:nvPr/>
          </p:nvSpPr>
          <p:spPr>
            <a:xfrm>
              <a:off x="6979811" y="4799153"/>
              <a:ext cx="153987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Interests Misaligned</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29" name="Graphic 28" descr="Rating 1 Star with solid fill">
              <a:extLst>
                <a:ext uri="{FF2B5EF4-FFF2-40B4-BE49-F238E27FC236}">
                  <a16:creationId xmlns:a16="http://schemas.microsoft.com/office/drawing/2014/main" id="{F7DDB020-937D-34BF-5FD4-E196F46C40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43256" y="3435689"/>
              <a:ext cx="872649" cy="872649"/>
            </a:xfrm>
            <a:prstGeom prst="rect">
              <a:avLst/>
            </a:prstGeom>
          </p:spPr>
        </p:pic>
        <p:sp>
          <p:nvSpPr>
            <p:cNvPr id="31" name="TextBox 30">
              <a:extLst>
                <a:ext uri="{FF2B5EF4-FFF2-40B4-BE49-F238E27FC236}">
                  <a16:creationId xmlns:a16="http://schemas.microsoft.com/office/drawing/2014/main" id="{4C76B773-03AC-5A9B-DDC0-1082FA58C713}"/>
                </a:ext>
              </a:extLst>
            </p:cNvPr>
            <p:cNvSpPr txBox="1"/>
            <p:nvPr/>
          </p:nvSpPr>
          <p:spPr>
            <a:xfrm>
              <a:off x="5683089" y="4502418"/>
              <a:ext cx="1539878"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70% Employed</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33" name="TextBox 32">
              <a:extLst>
                <a:ext uri="{FF2B5EF4-FFF2-40B4-BE49-F238E27FC236}">
                  <a16:creationId xmlns:a16="http://schemas.microsoft.com/office/drawing/2014/main" id="{05240580-CE9F-D5FA-3328-E66DEC0EFF89}"/>
                </a:ext>
              </a:extLst>
            </p:cNvPr>
            <p:cNvSpPr txBox="1"/>
            <p:nvPr/>
          </p:nvSpPr>
          <p:spPr>
            <a:xfrm>
              <a:off x="4916326" y="3186144"/>
              <a:ext cx="1539878"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Data Overload</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37" name="TextBox 36">
              <a:extLst>
                <a:ext uri="{FF2B5EF4-FFF2-40B4-BE49-F238E27FC236}">
                  <a16:creationId xmlns:a16="http://schemas.microsoft.com/office/drawing/2014/main" id="{506866D3-778F-BD0A-604F-F353F09D2B38}"/>
                </a:ext>
              </a:extLst>
            </p:cNvPr>
            <p:cNvSpPr txBox="1"/>
            <p:nvPr/>
          </p:nvSpPr>
          <p:spPr>
            <a:xfrm>
              <a:off x="5102300" y="2437576"/>
              <a:ext cx="1539878"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Complacency</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50" name="Graphic 49" descr="Money outline">
              <a:extLst>
                <a:ext uri="{FF2B5EF4-FFF2-40B4-BE49-F238E27FC236}">
                  <a16:creationId xmlns:a16="http://schemas.microsoft.com/office/drawing/2014/main" id="{16E8DA28-180A-DE4E-66A4-4163FFAB11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0331" y="1243572"/>
              <a:ext cx="736480" cy="736480"/>
            </a:xfrm>
            <a:prstGeom prst="rect">
              <a:avLst/>
            </a:prstGeom>
          </p:spPr>
        </p:pic>
        <p:grpSp>
          <p:nvGrpSpPr>
            <p:cNvPr id="1028" name="Group 1027">
              <a:extLst>
                <a:ext uri="{FF2B5EF4-FFF2-40B4-BE49-F238E27FC236}">
                  <a16:creationId xmlns:a16="http://schemas.microsoft.com/office/drawing/2014/main" id="{FD946D91-2163-32D1-DCEC-BD06575C90F6}"/>
                </a:ext>
              </a:extLst>
            </p:cNvPr>
            <p:cNvGrpSpPr/>
            <p:nvPr/>
          </p:nvGrpSpPr>
          <p:grpSpPr>
            <a:xfrm>
              <a:off x="6863982" y="2621352"/>
              <a:ext cx="1791938" cy="1409485"/>
              <a:chOff x="6863982" y="2512792"/>
              <a:chExt cx="1791938" cy="1409485"/>
            </a:xfrm>
          </p:grpSpPr>
          <p:pic>
            <p:nvPicPr>
              <p:cNvPr id="10" name="Graphic 9" descr="Doctor male outline">
                <a:extLst>
                  <a:ext uri="{FF2B5EF4-FFF2-40B4-BE49-F238E27FC236}">
                    <a16:creationId xmlns:a16="http://schemas.microsoft.com/office/drawing/2014/main" id="{97FF563B-3BC5-F1CE-9519-F4F5F7A379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63982" y="3107365"/>
                <a:ext cx="793490" cy="793490"/>
              </a:xfrm>
              <a:prstGeom prst="rect">
                <a:avLst/>
              </a:prstGeom>
            </p:spPr>
          </p:pic>
          <p:pic>
            <p:nvPicPr>
              <p:cNvPr id="52" name="Picture 51">
                <a:extLst>
                  <a:ext uri="{FF2B5EF4-FFF2-40B4-BE49-F238E27FC236}">
                    <a16:creationId xmlns:a16="http://schemas.microsoft.com/office/drawing/2014/main" id="{0B623985-1216-66E5-9D04-B4DE4E19C7CE}"/>
                  </a:ext>
                </a:extLst>
              </p:cNvPr>
              <p:cNvPicPr>
                <a:picLocks noChangeAspect="1"/>
              </p:cNvPicPr>
              <p:nvPr/>
            </p:nvPicPr>
            <p:blipFill>
              <a:blip r:embed="rId14"/>
              <a:stretch>
                <a:fillRect/>
              </a:stretch>
            </p:blipFill>
            <p:spPr>
              <a:xfrm>
                <a:off x="7453122" y="2512792"/>
                <a:ext cx="641538" cy="856326"/>
              </a:xfrm>
              <a:prstGeom prst="rect">
                <a:avLst/>
              </a:prstGeom>
            </p:spPr>
          </p:pic>
          <p:pic>
            <p:nvPicPr>
              <p:cNvPr id="40" name="Graphic 39" descr="Doctor female outline">
                <a:extLst>
                  <a:ext uri="{FF2B5EF4-FFF2-40B4-BE49-F238E27FC236}">
                    <a16:creationId xmlns:a16="http://schemas.microsoft.com/office/drawing/2014/main" id="{299A5CE7-05B6-50C2-4BF1-9C51925F92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62430" y="3128787"/>
                <a:ext cx="793490" cy="793490"/>
              </a:xfrm>
              <a:prstGeom prst="rect">
                <a:avLst/>
              </a:prstGeom>
            </p:spPr>
          </p:pic>
        </p:grpSp>
        <p:pic>
          <p:nvPicPr>
            <p:cNvPr id="56" name="Graphic 55" descr="Dance outline">
              <a:extLst>
                <a:ext uri="{FF2B5EF4-FFF2-40B4-BE49-F238E27FC236}">
                  <a16:creationId xmlns:a16="http://schemas.microsoft.com/office/drawing/2014/main" id="{B08C04A3-97AF-2B5B-70C9-4F7BF2AB7F9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14236" y="2120010"/>
              <a:ext cx="793489" cy="793489"/>
            </a:xfrm>
            <a:prstGeom prst="rect">
              <a:avLst/>
            </a:prstGeom>
          </p:spPr>
        </p:pic>
        <p:pic>
          <p:nvPicPr>
            <p:cNvPr id="60" name="Graphic 59" descr="Children outline">
              <a:extLst>
                <a:ext uri="{FF2B5EF4-FFF2-40B4-BE49-F238E27FC236}">
                  <a16:creationId xmlns:a16="http://schemas.microsoft.com/office/drawing/2014/main" id="{5EFDACD2-F421-3D86-1D8C-66D9C83622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87459" y="4733599"/>
              <a:ext cx="784929" cy="784929"/>
            </a:xfrm>
            <a:prstGeom prst="rect">
              <a:avLst/>
            </a:prstGeom>
          </p:spPr>
        </p:pic>
        <p:pic>
          <p:nvPicPr>
            <p:cNvPr id="62" name="Graphic 61" descr="Marketing outline">
              <a:extLst>
                <a:ext uri="{FF2B5EF4-FFF2-40B4-BE49-F238E27FC236}">
                  <a16:creationId xmlns:a16="http://schemas.microsoft.com/office/drawing/2014/main" id="{8AD18C55-0985-9910-C8DF-FDEA3867B8C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94660" y="1211223"/>
              <a:ext cx="750547" cy="750547"/>
            </a:xfrm>
            <a:prstGeom prst="rect">
              <a:avLst/>
            </a:prstGeom>
          </p:spPr>
        </p:pic>
        <p:pic>
          <p:nvPicPr>
            <p:cNvPr id="1024" name="Graphic 1023" descr="Document outline">
              <a:extLst>
                <a:ext uri="{FF2B5EF4-FFF2-40B4-BE49-F238E27FC236}">
                  <a16:creationId xmlns:a16="http://schemas.microsoft.com/office/drawing/2014/main" id="{FEFE63BB-9D8D-707A-0D6B-5C4D89F4AE5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373467" y="3535889"/>
              <a:ext cx="650660" cy="650660"/>
            </a:xfrm>
            <a:prstGeom prst="rect">
              <a:avLst/>
            </a:prstGeom>
          </p:spPr>
        </p:pic>
        <p:pic>
          <p:nvPicPr>
            <p:cNvPr id="1027" name="Graphic 1026" descr="Playbook outline">
              <a:extLst>
                <a:ext uri="{FF2B5EF4-FFF2-40B4-BE49-F238E27FC236}">
                  <a16:creationId xmlns:a16="http://schemas.microsoft.com/office/drawing/2014/main" id="{5C619000-0E04-0C44-816D-8B8BC4DBCAB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492608" y="1698950"/>
              <a:ext cx="772103" cy="772103"/>
            </a:xfrm>
            <a:prstGeom prst="rect">
              <a:avLst/>
            </a:prstGeom>
          </p:spPr>
        </p:pic>
      </p:grpSp>
      <p:sp>
        <p:nvSpPr>
          <p:cNvPr id="7" name="TextBox 30">
            <a:extLst>
              <a:ext uri="{FF2B5EF4-FFF2-40B4-BE49-F238E27FC236}">
                <a16:creationId xmlns:a16="http://schemas.microsoft.com/office/drawing/2014/main" id="{D46C2E09-9B07-BDAE-4D14-AE5ACAEE8CF8}"/>
              </a:ext>
            </a:extLst>
          </p:cNvPr>
          <p:cNvSpPr txBox="1"/>
          <p:nvPr/>
        </p:nvSpPr>
        <p:spPr>
          <a:xfrm>
            <a:off x="373877" y="3456614"/>
            <a:ext cx="2817025" cy="30162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4488" marR="0" lvl="0" indent="-344488" algn="l" defTabSz="914400" rtl="0" eaLnBrk="1" fontAlgn="auto" latinLnBrk="0" hangingPunct="1">
              <a:lnSpc>
                <a:spcPct val="100000"/>
              </a:lnSpc>
              <a:spcBef>
                <a:spcPts val="0"/>
              </a:spcBef>
              <a:spcAft>
                <a:spcPts val="1800"/>
              </a:spcAft>
              <a:buClrTx/>
              <a:buSzPct val="55000"/>
              <a:buFontTx/>
              <a:buBlip>
                <a:blip r:embed="rId27"/>
              </a:buBlip>
              <a:tabLst/>
              <a:defRPr/>
            </a:pPr>
            <a:r>
              <a:rPr kumimoji="0" lang="en-US" sz="14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Clinical </a:t>
            </a:r>
          </a:p>
          <a:p>
            <a:pPr marL="344488" marR="0" lvl="0" indent="-344488" algn="l" defTabSz="914400" rtl="0" eaLnBrk="1" fontAlgn="auto" latinLnBrk="0" hangingPunct="1">
              <a:lnSpc>
                <a:spcPct val="100000"/>
              </a:lnSpc>
              <a:spcBef>
                <a:spcPts val="0"/>
              </a:spcBef>
              <a:spcAft>
                <a:spcPts val="1800"/>
              </a:spcAft>
              <a:buClrTx/>
              <a:buSzPct val="55000"/>
              <a:buFontTx/>
              <a:buBlip>
                <a:blip r:embed="rId27"/>
              </a:buBlip>
              <a:tabLst/>
              <a:defRPr/>
            </a:pPr>
            <a:r>
              <a:rPr kumimoji="0" lang="en-US" sz="14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Social</a:t>
            </a:r>
          </a:p>
          <a:p>
            <a:pPr marL="344488" marR="0" lvl="0" indent="-344488" algn="l" defTabSz="914400" rtl="0" eaLnBrk="1" fontAlgn="auto" latinLnBrk="0" hangingPunct="1">
              <a:lnSpc>
                <a:spcPct val="100000"/>
              </a:lnSpc>
              <a:spcBef>
                <a:spcPts val="0"/>
              </a:spcBef>
              <a:spcAft>
                <a:spcPts val="1800"/>
              </a:spcAft>
              <a:buClrTx/>
              <a:buSzPct val="55000"/>
              <a:buFontTx/>
              <a:buBlip>
                <a:blip r:embed="rId27"/>
              </a:buBlip>
              <a:tabLst/>
              <a:defRPr/>
            </a:pPr>
            <a:r>
              <a:rPr kumimoji="0" lang="en-US" sz="14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Behavioral</a:t>
            </a:r>
          </a:p>
          <a:p>
            <a:pPr marL="344488" marR="0" lvl="0" indent="-344488" algn="l" defTabSz="914400" rtl="0" eaLnBrk="1" fontAlgn="auto" latinLnBrk="0" hangingPunct="1">
              <a:lnSpc>
                <a:spcPct val="100000"/>
              </a:lnSpc>
              <a:spcBef>
                <a:spcPts val="0"/>
              </a:spcBef>
              <a:spcAft>
                <a:spcPts val="1800"/>
              </a:spcAft>
              <a:buClrTx/>
              <a:buSzPct val="55000"/>
              <a:buFontTx/>
              <a:buBlip>
                <a:blip r:embed="rId27"/>
              </a:buBlip>
              <a:tabLst/>
              <a:defRPr/>
            </a:pPr>
            <a:r>
              <a:rPr kumimoji="0" lang="en-US" sz="14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Financial </a:t>
            </a:r>
          </a:p>
          <a:p>
            <a:pPr marL="344488" marR="0" lvl="0" indent="-344488" algn="l" defTabSz="914400" rtl="0" eaLnBrk="1" fontAlgn="auto" latinLnBrk="0" hangingPunct="1">
              <a:lnSpc>
                <a:spcPct val="100000"/>
              </a:lnSpc>
              <a:spcBef>
                <a:spcPts val="0"/>
              </a:spcBef>
              <a:spcAft>
                <a:spcPts val="1800"/>
              </a:spcAft>
              <a:buClrTx/>
              <a:buSzPct val="55000"/>
              <a:buFontTx/>
              <a:buBlip>
                <a:blip r:embed="rId27"/>
              </a:buBlip>
              <a:tabLst/>
              <a:defRPr/>
            </a:pPr>
            <a:r>
              <a:rPr kumimoji="0" lang="en-US" sz="14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Operational</a:t>
            </a:r>
          </a:p>
          <a:p>
            <a:pPr marL="344488" marR="0" lvl="0" indent="-344488" algn="l" defTabSz="914400" rtl="0" eaLnBrk="1" fontAlgn="auto" latinLnBrk="0" hangingPunct="1">
              <a:lnSpc>
                <a:spcPct val="100000"/>
              </a:lnSpc>
              <a:spcBef>
                <a:spcPts val="0"/>
              </a:spcBef>
              <a:spcAft>
                <a:spcPts val="1800"/>
              </a:spcAft>
              <a:buClrTx/>
              <a:buSzPct val="55000"/>
              <a:buFontTx/>
              <a:buBlip>
                <a:blip r:embed="rId27"/>
              </a:buBlip>
              <a:tabLst/>
              <a:defRPr/>
            </a:pPr>
            <a:r>
              <a:rPr kumimoji="0" lang="en-US" sz="14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Organizational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Tree>
    <p:extLst>
      <p:ext uri="{BB962C8B-B14F-4D97-AF65-F5344CB8AC3E}">
        <p14:creationId xmlns:p14="http://schemas.microsoft.com/office/powerpoint/2010/main" val="35767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3EA953-4DBA-789B-F7AE-9A7D02D7BD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5" name="Title 4">
            <a:extLst>
              <a:ext uri="{FF2B5EF4-FFF2-40B4-BE49-F238E27FC236}">
                <a16:creationId xmlns:a16="http://schemas.microsoft.com/office/drawing/2014/main" id="{3BDFCEDC-DDD0-D231-3C23-420A21434334}"/>
              </a:ext>
            </a:extLst>
          </p:cNvPr>
          <p:cNvSpPr>
            <a:spLocks noGrp="1"/>
          </p:cNvSpPr>
          <p:nvPr>
            <p:ph type="title"/>
          </p:nvPr>
        </p:nvSpPr>
        <p:spPr/>
        <p:txBody>
          <a:bodyPr>
            <a:normAutofit fontScale="90000"/>
          </a:bodyPr>
          <a:lstStyle/>
          <a:p>
            <a:r>
              <a:rPr lang="en-US" dirty="0">
                <a:solidFill>
                  <a:schemeClr val="bg1"/>
                </a:solidFill>
              </a:rPr>
              <a:t>Sponsoring Primary Care to Get More Value</a:t>
            </a:r>
          </a:p>
        </p:txBody>
      </p:sp>
      <p:sp>
        <p:nvSpPr>
          <p:cNvPr id="16" name="TextBox 15">
            <a:extLst>
              <a:ext uri="{FF2B5EF4-FFF2-40B4-BE49-F238E27FC236}">
                <a16:creationId xmlns:a16="http://schemas.microsoft.com/office/drawing/2014/main" id="{535C53D1-B494-763C-8EEE-53A33C0DEC0D}"/>
              </a:ext>
            </a:extLst>
          </p:cNvPr>
          <p:cNvSpPr txBox="1"/>
          <p:nvPr/>
        </p:nvSpPr>
        <p:spPr>
          <a:xfrm>
            <a:off x="7773891" y="736387"/>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Pharma Marketing</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18" name="Graphic 17" descr="Disconnected outline">
            <a:extLst>
              <a:ext uri="{FF2B5EF4-FFF2-40B4-BE49-F238E27FC236}">
                <a16:creationId xmlns:a16="http://schemas.microsoft.com/office/drawing/2014/main" id="{D10B9BE4-F625-5B14-D156-FC7CA6FD5F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6200000">
            <a:off x="7234027" y="4723068"/>
            <a:ext cx="872649" cy="872649"/>
          </a:xfrm>
          <a:prstGeom prst="rect">
            <a:avLst/>
          </a:prstGeom>
        </p:spPr>
      </p:pic>
      <p:sp>
        <p:nvSpPr>
          <p:cNvPr id="20" name="TextBox 19">
            <a:extLst>
              <a:ext uri="{FF2B5EF4-FFF2-40B4-BE49-F238E27FC236}">
                <a16:creationId xmlns:a16="http://schemas.microsoft.com/office/drawing/2014/main" id="{B057001B-41FB-DC10-49F2-C99309001639}"/>
              </a:ext>
            </a:extLst>
          </p:cNvPr>
          <p:cNvSpPr txBox="1"/>
          <p:nvPr/>
        </p:nvSpPr>
        <p:spPr>
          <a:xfrm>
            <a:off x="6379924" y="774214"/>
            <a:ext cx="13327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$4.7 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Market</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pic>
        <p:nvPicPr>
          <p:cNvPr id="27" name="Graphic 26" descr="Stopwatch 66% outline">
            <a:extLst>
              <a:ext uri="{FF2B5EF4-FFF2-40B4-BE49-F238E27FC236}">
                <a16:creationId xmlns:a16="http://schemas.microsoft.com/office/drawing/2014/main" id="{EE41DB43-84F3-A8FB-658D-D886F2ECC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3418" y="4820005"/>
            <a:ext cx="763568" cy="763568"/>
          </a:xfrm>
          <a:prstGeom prst="rect">
            <a:avLst/>
          </a:prstGeom>
        </p:spPr>
      </p:pic>
      <p:pic>
        <p:nvPicPr>
          <p:cNvPr id="62" name="Graphic 61" descr="Marketing outline">
            <a:extLst>
              <a:ext uri="{FF2B5EF4-FFF2-40B4-BE49-F238E27FC236}">
                <a16:creationId xmlns:a16="http://schemas.microsoft.com/office/drawing/2014/main" id="{8AD18C55-0985-9910-C8DF-FDEA3867B8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94660" y="1211223"/>
            <a:ext cx="750547" cy="750547"/>
          </a:xfrm>
          <a:prstGeom prst="rect">
            <a:avLst/>
          </a:prstGeom>
        </p:spPr>
      </p:pic>
      <p:sp>
        <p:nvSpPr>
          <p:cNvPr id="3" name="Text Placeholder 3">
            <a:extLst>
              <a:ext uri="{FF2B5EF4-FFF2-40B4-BE49-F238E27FC236}">
                <a16:creationId xmlns:a16="http://schemas.microsoft.com/office/drawing/2014/main" id="{47335290-EA50-6095-47B1-989E44FB7CC7}"/>
              </a:ext>
            </a:extLst>
          </p:cNvPr>
          <p:cNvSpPr>
            <a:spLocks noGrp="1"/>
          </p:cNvSpPr>
          <p:nvPr/>
        </p:nvSpPr>
        <p:spPr>
          <a:xfrm>
            <a:off x="3792823" y="1599276"/>
            <a:ext cx="3982675" cy="2410026"/>
          </a:xfrm>
          <a:prstGeom prst="rect">
            <a:avLst/>
          </a:prstGeom>
        </p:spPr>
        <p:txBody>
          <a:bodyPr vert="horz" lIns="0" tIns="0" rIns="0" bIns="0" rtlCol="0" anchor="t">
            <a:noAutofit/>
          </a:bodyPr>
          <a:lstStyle>
            <a:lvl1pPr marL="344488" indent="-344488" algn="l" defTabSz="914400" rtl="0" eaLnBrk="1" latinLnBrk="0" hangingPunct="1">
              <a:lnSpc>
                <a:spcPct val="100000"/>
              </a:lnSpc>
              <a:spcBef>
                <a:spcPts val="0"/>
              </a:spcBef>
              <a:spcAft>
                <a:spcPts val="1200"/>
              </a:spcAft>
              <a:buSzPct val="55000"/>
              <a:buFontTx/>
              <a:buBlip>
                <a:blip r:embed="rId9"/>
              </a:buBlip>
              <a:tabLst/>
              <a:defRPr sz="1600" kern="1200">
                <a:solidFill>
                  <a:schemeClr val="tx1"/>
                </a:solidFill>
                <a:latin typeface="Raleway Lining" panose="020B0503030101060003" pitchFamily="34" charset="77"/>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55000"/>
              <a:buFontTx/>
              <a:buNone/>
              <a:tabLst/>
              <a:defRPr/>
            </a:pPr>
            <a:r>
              <a:rPr kumimoji="0" lang="en-US" sz="1600" b="1" i="0" u="none" strike="noStrike" kern="1200" cap="none" spc="0" normalizeH="0" baseline="0" noProof="0" dirty="0">
                <a:ln>
                  <a:noFill/>
                </a:ln>
                <a:solidFill>
                  <a:srgbClr val="000000"/>
                </a:solidFill>
                <a:effectLst/>
                <a:uLnTx/>
                <a:uFillTx/>
                <a:latin typeface="Raleway Lining"/>
                <a:ea typeface="+mn-ea"/>
                <a:cs typeface="+mn-cs"/>
              </a:rPr>
              <a:t>Why is this important?</a:t>
            </a: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Healthcare </a:t>
            </a:r>
            <a:r>
              <a:rPr kumimoji="0" lang="en-US" sz="1400" b="1" i="1" u="none" strike="noStrike" kern="1200" cap="none" spc="0" normalizeH="0" baseline="0" noProof="0" dirty="0">
                <a:ln>
                  <a:noFill/>
                </a:ln>
                <a:solidFill>
                  <a:srgbClr val="000000"/>
                </a:solidFill>
                <a:effectLst/>
                <a:uLnTx/>
                <a:uFillTx/>
                <a:latin typeface="Raleway Lining"/>
                <a:ea typeface="+mn-ea"/>
                <a:cs typeface="+mn-cs"/>
              </a:rPr>
              <a:t>costs continue to grow </a:t>
            </a: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400" b="1" i="1" u="none" strike="noStrike" kern="1200" cap="none" spc="0" normalizeH="0" baseline="0" noProof="0" dirty="0">
                <a:ln>
                  <a:noFill/>
                </a:ln>
                <a:solidFill>
                  <a:srgbClr val="000000"/>
                </a:solidFill>
                <a:effectLst/>
                <a:uLnTx/>
                <a:uFillTx/>
                <a:latin typeface="Raleway Lining"/>
                <a:ea typeface="+mn-ea"/>
                <a:cs typeface="+mn-cs"/>
              </a:rPr>
              <a:t>Point solutions </a:t>
            </a: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alone aren’t solving the problem</a:t>
            </a: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Community </a:t>
            </a:r>
            <a:r>
              <a:rPr kumimoji="0" lang="en-US" sz="1400" b="1" i="1" u="none" strike="noStrike" kern="1200" cap="none" spc="0" normalizeH="0" baseline="0" noProof="0" dirty="0">
                <a:ln>
                  <a:noFill/>
                </a:ln>
                <a:solidFill>
                  <a:srgbClr val="000000"/>
                </a:solidFill>
                <a:effectLst/>
                <a:uLnTx/>
                <a:uFillTx/>
                <a:latin typeface="Raleway Lining"/>
                <a:ea typeface="+mn-ea"/>
                <a:cs typeface="+mn-cs"/>
              </a:rPr>
              <a:t>primary care is broken </a:t>
            </a:r>
            <a:r>
              <a:rPr kumimoji="0" lang="en-US" sz="1400" b="0" i="0" u="none" strike="noStrike" kern="1200" cap="none" spc="0" normalizeH="0" baseline="0" noProof="0" dirty="0">
                <a:ln>
                  <a:noFill/>
                </a:ln>
                <a:solidFill>
                  <a:srgbClr val="000000"/>
                </a:solidFill>
                <a:effectLst/>
                <a:uLnTx/>
                <a:uFillTx/>
                <a:latin typeface="Raleway Lining"/>
                <a:ea typeface="+mn-ea"/>
                <a:cs typeface="+mn-cs"/>
              </a:rPr>
              <a:t>and getting worse</a:t>
            </a: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The U.S. has </a:t>
            </a:r>
            <a:r>
              <a:rPr kumimoji="0" lang="en-US" sz="1400" b="1" i="1" u="none" strike="noStrike" kern="1200" cap="none" spc="0" normalizeH="0" baseline="0" noProof="0" dirty="0">
                <a:ln>
                  <a:noFill/>
                </a:ln>
                <a:solidFill>
                  <a:srgbClr val="000000"/>
                </a:solidFill>
                <a:effectLst/>
                <a:uLnTx/>
                <a:uFillTx/>
                <a:latin typeface="Raleway Lining"/>
                <a:ea typeface="+mn-ea"/>
                <a:cs typeface="+mn-cs"/>
              </a:rPr>
              <a:t>underinvested</a:t>
            </a:r>
            <a:r>
              <a:rPr kumimoji="0" lang="en-US" sz="1400" b="0" i="0" u="none" strike="noStrike" kern="1200" cap="none" spc="0" normalizeH="0" baseline="0" noProof="0" dirty="0">
                <a:ln>
                  <a:noFill/>
                </a:ln>
                <a:solidFill>
                  <a:srgbClr val="000000"/>
                </a:solidFill>
                <a:effectLst/>
                <a:uLnTx/>
                <a:uFillTx/>
                <a:latin typeface="Raleway Lining"/>
                <a:ea typeface="+mn-ea"/>
                <a:cs typeface="+mn-cs"/>
              </a:rPr>
              <a:t> in primary care</a:t>
            </a:r>
          </a:p>
          <a:p>
            <a:pPr marL="174308" marR="0" lvl="0" indent="-171450" algn="l" defTabSz="914400" rtl="0" eaLnBrk="1" fontAlgn="auto" latinLnBrk="0" hangingPunct="1">
              <a:lnSpc>
                <a:spcPct val="100000"/>
              </a:lnSpc>
              <a:spcBef>
                <a:spcPts val="0"/>
              </a:spcBef>
              <a:spcAft>
                <a:spcPts val="1100"/>
              </a:spcAft>
              <a:buClrTx/>
              <a:buSzPct val="55000"/>
              <a:buFontTx/>
              <a:buBlip>
                <a:blip r:embed="rId9"/>
              </a:buBlip>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60% of large employers said they were implementing an </a:t>
            </a:r>
            <a:r>
              <a:rPr kumimoji="0" lang="en-US" sz="1400" b="1" i="1" u="none" strike="noStrike" kern="1200" cap="none" spc="0" normalizeH="0" baseline="0" noProof="0" dirty="0">
                <a:ln>
                  <a:noFill/>
                </a:ln>
                <a:solidFill>
                  <a:srgbClr val="000000"/>
                </a:solidFill>
                <a:effectLst/>
                <a:uLnTx/>
                <a:uFillTx/>
                <a:latin typeface="Raleway Lining"/>
                <a:ea typeface="+mn-ea"/>
                <a:cs typeface="+mn-cs"/>
              </a:rPr>
              <a:t>advanced primary care </a:t>
            </a:r>
            <a:r>
              <a:rPr kumimoji="0" lang="en-US" sz="1400" b="0" i="0" u="none" strike="noStrike" kern="1200" cap="none" spc="0" normalizeH="0" baseline="0" noProof="0" dirty="0">
                <a:ln>
                  <a:noFill/>
                </a:ln>
                <a:solidFill>
                  <a:srgbClr val="000000"/>
                </a:solidFill>
                <a:effectLst/>
                <a:uLnTx/>
                <a:uFillTx/>
                <a:latin typeface="Raleway Lining"/>
                <a:ea typeface="+mn-ea"/>
                <a:cs typeface="+mn-cs"/>
              </a:rPr>
              <a:t>model in 2023 </a:t>
            </a:r>
            <a:br>
              <a:rPr kumimoji="0" lang="en-US" sz="1400" b="0" i="0" u="none" strike="noStrike" kern="1200" cap="none" spc="0" normalizeH="0" baseline="0" noProof="0" dirty="0">
                <a:ln>
                  <a:noFill/>
                </a:ln>
                <a:solidFill>
                  <a:srgbClr val="000000"/>
                </a:solidFill>
                <a:effectLst/>
                <a:uLnTx/>
                <a:uFillTx/>
                <a:latin typeface="Raleway Lining"/>
                <a:ea typeface="+mn-ea"/>
                <a:cs typeface="+mn-cs"/>
              </a:rPr>
            </a:br>
            <a:r>
              <a:rPr kumimoji="0" lang="en-US" sz="800" b="0" i="0" u="none" strike="noStrike" kern="1200" cap="none" spc="0" normalizeH="0" baseline="0" noProof="0" dirty="0">
                <a:ln>
                  <a:noFill/>
                </a:ln>
                <a:solidFill>
                  <a:srgbClr val="000000"/>
                </a:solidFill>
                <a:effectLst/>
                <a:uLnTx/>
                <a:uFillTx/>
                <a:latin typeface="Raleway Lining"/>
                <a:ea typeface="+mn-ea"/>
                <a:cs typeface="+mn-cs"/>
              </a:rPr>
              <a:t>(Business Group On Health Survey)</a:t>
            </a:r>
          </a:p>
        </p:txBody>
      </p:sp>
      <p:grpSp>
        <p:nvGrpSpPr>
          <p:cNvPr id="6" name="Group 5">
            <a:extLst>
              <a:ext uri="{FF2B5EF4-FFF2-40B4-BE49-F238E27FC236}">
                <a16:creationId xmlns:a16="http://schemas.microsoft.com/office/drawing/2014/main" id="{A67600D2-3CDD-2E0C-1A90-4F8A6A50E3A3}"/>
              </a:ext>
            </a:extLst>
          </p:cNvPr>
          <p:cNvGrpSpPr/>
          <p:nvPr/>
        </p:nvGrpSpPr>
        <p:grpSpPr>
          <a:xfrm>
            <a:off x="3563351" y="5487094"/>
            <a:ext cx="8329498" cy="980535"/>
            <a:chOff x="3663188" y="5170784"/>
            <a:chExt cx="8329498" cy="980535"/>
          </a:xfrm>
        </p:grpSpPr>
        <p:sp>
          <p:nvSpPr>
            <p:cNvPr id="7" name="TextBox 6">
              <a:extLst>
                <a:ext uri="{FF2B5EF4-FFF2-40B4-BE49-F238E27FC236}">
                  <a16:creationId xmlns:a16="http://schemas.microsoft.com/office/drawing/2014/main" id="{EF102635-6315-C5A6-8EDD-CA29078DF49C}"/>
                </a:ext>
              </a:extLst>
            </p:cNvPr>
            <p:cNvSpPr txBox="1"/>
            <p:nvPr/>
          </p:nvSpPr>
          <p:spPr>
            <a:xfrm>
              <a:off x="8079782" y="5843542"/>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56D70"/>
                  </a:solidFill>
                  <a:effectLst/>
                  <a:uLnTx/>
                  <a:uFillTx/>
                  <a:latin typeface="Raleway Lining"/>
                  <a:ea typeface="+mn-ea"/>
                  <a:cs typeface="+mn-cs"/>
                </a:rPr>
                <a:t>Mobile</a:t>
              </a:r>
            </a:p>
          </p:txBody>
        </p:sp>
        <p:sp>
          <p:nvSpPr>
            <p:cNvPr id="8" name="TextBox 7">
              <a:extLst>
                <a:ext uri="{FF2B5EF4-FFF2-40B4-BE49-F238E27FC236}">
                  <a16:creationId xmlns:a16="http://schemas.microsoft.com/office/drawing/2014/main" id="{7A14AB1A-37F2-7384-B556-CB4CA78D423E}"/>
                </a:ext>
              </a:extLst>
            </p:cNvPr>
            <p:cNvSpPr txBox="1"/>
            <p:nvPr/>
          </p:nvSpPr>
          <p:spPr>
            <a:xfrm>
              <a:off x="3663188" y="5826257"/>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6D70"/>
                  </a:solidFill>
                  <a:effectLst/>
                  <a:uLnTx/>
                  <a:uFillTx/>
                  <a:latin typeface="Raleway Lining"/>
                  <a:ea typeface="+mn-ea"/>
                  <a:cs typeface="+mn-cs"/>
                </a:rPr>
                <a:t>Onsite</a:t>
              </a:r>
            </a:p>
          </p:txBody>
        </p:sp>
        <p:sp>
          <p:nvSpPr>
            <p:cNvPr id="11" name="TextBox 10">
              <a:extLst>
                <a:ext uri="{FF2B5EF4-FFF2-40B4-BE49-F238E27FC236}">
                  <a16:creationId xmlns:a16="http://schemas.microsoft.com/office/drawing/2014/main" id="{DAA46E21-7F4B-9DCF-99DF-6D2B47F9A9EC}"/>
                </a:ext>
              </a:extLst>
            </p:cNvPr>
            <p:cNvSpPr txBox="1"/>
            <p:nvPr/>
          </p:nvSpPr>
          <p:spPr>
            <a:xfrm>
              <a:off x="5975176" y="5843542"/>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6D70"/>
                  </a:solidFill>
                  <a:effectLst/>
                  <a:uLnTx/>
                  <a:uFillTx/>
                  <a:latin typeface="Raleway Lining"/>
                  <a:ea typeface="+mn-ea"/>
                  <a:cs typeface="+mn-cs"/>
                </a:rPr>
                <a:t>Retail</a:t>
              </a:r>
            </a:p>
          </p:txBody>
        </p:sp>
        <p:sp>
          <p:nvSpPr>
            <p:cNvPr id="12" name="TextBox 11">
              <a:extLst>
                <a:ext uri="{FF2B5EF4-FFF2-40B4-BE49-F238E27FC236}">
                  <a16:creationId xmlns:a16="http://schemas.microsoft.com/office/drawing/2014/main" id="{E96AB5CC-7B12-32B8-1142-8476E2A2AE1B}"/>
                </a:ext>
              </a:extLst>
            </p:cNvPr>
            <p:cNvSpPr txBox="1"/>
            <p:nvPr/>
          </p:nvSpPr>
          <p:spPr>
            <a:xfrm>
              <a:off x="10391772" y="5842564"/>
              <a:ext cx="160091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6D70"/>
                  </a:solidFill>
                  <a:effectLst/>
                  <a:uLnTx/>
                  <a:uFillTx/>
                  <a:latin typeface="Raleway Lining"/>
                  <a:ea typeface="+mn-ea"/>
                  <a:cs typeface="+mn-cs"/>
                </a:rPr>
                <a:t>Marketplace</a:t>
              </a:r>
            </a:p>
          </p:txBody>
        </p:sp>
        <p:sp>
          <p:nvSpPr>
            <p:cNvPr id="14" name="TextBox 13">
              <a:extLst>
                <a:ext uri="{FF2B5EF4-FFF2-40B4-BE49-F238E27FC236}">
                  <a16:creationId xmlns:a16="http://schemas.microsoft.com/office/drawing/2014/main" id="{977E4F31-5E19-8CD1-F620-2C1C471098ED}"/>
                </a:ext>
              </a:extLst>
            </p:cNvPr>
            <p:cNvSpPr txBox="1"/>
            <p:nvPr/>
          </p:nvSpPr>
          <p:spPr>
            <a:xfrm>
              <a:off x="9132085" y="5829649"/>
              <a:ext cx="143375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6D70"/>
                  </a:solidFill>
                  <a:effectLst/>
                  <a:uLnTx/>
                  <a:uFillTx/>
                  <a:latin typeface="Raleway Lining"/>
                  <a:ea typeface="+mn-ea"/>
                  <a:cs typeface="+mn-cs"/>
                </a:rPr>
                <a:t>Virtual</a:t>
              </a:r>
            </a:p>
          </p:txBody>
        </p:sp>
        <p:sp>
          <p:nvSpPr>
            <p:cNvPr id="15" name="TextBox 14">
              <a:extLst>
                <a:ext uri="{FF2B5EF4-FFF2-40B4-BE49-F238E27FC236}">
                  <a16:creationId xmlns:a16="http://schemas.microsoft.com/office/drawing/2014/main" id="{624FB890-C70B-80F1-993D-3D32E70BB22C}"/>
                </a:ext>
              </a:extLst>
            </p:cNvPr>
            <p:cNvSpPr txBox="1"/>
            <p:nvPr/>
          </p:nvSpPr>
          <p:spPr>
            <a:xfrm>
              <a:off x="4715491" y="5843542"/>
              <a:ext cx="143375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6D70"/>
                  </a:solidFill>
                  <a:effectLst/>
                  <a:uLnTx/>
                  <a:uFillTx/>
                  <a:latin typeface="Raleway Lining"/>
                  <a:ea typeface="+mn-ea"/>
                  <a:cs typeface="+mn-cs"/>
                </a:rPr>
                <a:t>Near-site</a:t>
              </a:r>
            </a:p>
          </p:txBody>
        </p:sp>
        <p:pic>
          <p:nvPicPr>
            <p:cNvPr id="17" name="Graphic 16" descr="Factory outline">
              <a:extLst>
                <a:ext uri="{FF2B5EF4-FFF2-40B4-BE49-F238E27FC236}">
                  <a16:creationId xmlns:a16="http://schemas.microsoft.com/office/drawing/2014/main" id="{8467337B-C030-F0BD-9AFD-A4A248B404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6334" y="5170784"/>
              <a:ext cx="640080" cy="640080"/>
            </a:xfrm>
            <a:prstGeom prst="rect">
              <a:avLst/>
            </a:prstGeom>
          </p:spPr>
        </p:pic>
        <p:pic>
          <p:nvPicPr>
            <p:cNvPr id="21" name="Graphic 20" descr="Store outline">
              <a:extLst>
                <a:ext uri="{FF2B5EF4-FFF2-40B4-BE49-F238E27FC236}">
                  <a16:creationId xmlns:a16="http://schemas.microsoft.com/office/drawing/2014/main" id="{8B0CA98B-4EE8-BB14-3D3F-43151DBB81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68322" y="5243658"/>
              <a:ext cx="640080" cy="640080"/>
            </a:xfrm>
            <a:prstGeom prst="rect">
              <a:avLst/>
            </a:prstGeom>
          </p:spPr>
        </p:pic>
        <p:pic>
          <p:nvPicPr>
            <p:cNvPr id="22" name="Graphic 21" descr="City outline">
              <a:extLst>
                <a:ext uri="{FF2B5EF4-FFF2-40B4-BE49-F238E27FC236}">
                  <a16:creationId xmlns:a16="http://schemas.microsoft.com/office/drawing/2014/main" id="{76F6ACF7-4CFE-13D1-C97B-4DBE401580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12328" y="5209194"/>
              <a:ext cx="640080" cy="640080"/>
            </a:xfrm>
            <a:prstGeom prst="rect">
              <a:avLst/>
            </a:prstGeom>
          </p:spPr>
        </p:pic>
        <p:pic>
          <p:nvPicPr>
            <p:cNvPr id="23" name="Graphic 22" descr="Laptop outline">
              <a:extLst>
                <a:ext uri="{FF2B5EF4-FFF2-40B4-BE49-F238E27FC236}">
                  <a16:creationId xmlns:a16="http://schemas.microsoft.com/office/drawing/2014/main" id="{6175A505-7BD8-B763-D069-50ABB3C14F4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28922" y="5262983"/>
              <a:ext cx="640080" cy="640080"/>
            </a:xfrm>
            <a:prstGeom prst="rect">
              <a:avLst/>
            </a:prstGeom>
          </p:spPr>
        </p:pic>
        <p:pic>
          <p:nvPicPr>
            <p:cNvPr id="25" name="Graphic 24" descr="Connections outline">
              <a:extLst>
                <a:ext uri="{FF2B5EF4-FFF2-40B4-BE49-F238E27FC236}">
                  <a16:creationId xmlns:a16="http://schemas.microsoft.com/office/drawing/2014/main" id="{2A8D682F-51A9-F3B6-2D67-230D8E3FB9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0872189" y="5288813"/>
              <a:ext cx="640080" cy="640080"/>
            </a:xfrm>
            <a:prstGeom prst="rect">
              <a:avLst/>
            </a:prstGeom>
          </p:spPr>
        </p:pic>
        <p:pic>
          <p:nvPicPr>
            <p:cNvPr id="26" name="Graphic 25" descr="Truck outline">
              <a:extLst>
                <a:ext uri="{FF2B5EF4-FFF2-40B4-BE49-F238E27FC236}">
                  <a16:creationId xmlns:a16="http://schemas.microsoft.com/office/drawing/2014/main" id="{460B59D7-AFF0-FD00-9673-95393C27179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72928" y="5299120"/>
              <a:ext cx="640080" cy="640080"/>
            </a:xfrm>
            <a:prstGeom prst="rect">
              <a:avLst/>
            </a:prstGeom>
          </p:spPr>
        </p:pic>
        <p:sp>
          <p:nvSpPr>
            <p:cNvPr id="30" name="TextBox 29">
              <a:extLst>
                <a:ext uri="{FF2B5EF4-FFF2-40B4-BE49-F238E27FC236}">
                  <a16:creationId xmlns:a16="http://schemas.microsoft.com/office/drawing/2014/main" id="{4988F2CF-B36E-C85E-E94B-CF20EF14A697}"/>
                </a:ext>
              </a:extLst>
            </p:cNvPr>
            <p:cNvSpPr txBox="1"/>
            <p:nvPr/>
          </p:nvSpPr>
          <p:spPr>
            <a:xfrm>
              <a:off x="7027479" y="5826257"/>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6D70"/>
                  </a:solidFill>
                  <a:effectLst/>
                  <a:uLnTx/>
                  <a:uFillTx/>
                  <a:latin typeface="Raleway Lining"/>
                  <a:ea typeface="+mn-ea"/>
                  <a:cs typeface="+mn-cs"/>
                </a:rPr>
                <a:t>Home</a:t>
              </a:r>
            </a:p>
          </p:txBody>
        </p:sp>
        <p:pic>
          <p:nvPicPr>
            <p:cNvPr id="32" name="Graphic 31" descr="House outline">
              <a:extLst>
                <a:ext uri="{FF2B5EF4-FFF2-40B4-BE49-F238E27FC236}">
                  <a16:creationId xmlns:a16="http://schemas.microsoft.com/office/drawing/2014/main" id="{D0776C1E-F7FA-CE28-0DC5-AA3EA77EEBD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320625" y="5179880"/>
              <a:ext cx="640080" cy="640080"/>
            </a:xfrm>
            <a:prstGeom prst="rect">
              <a:avLst/>
            </a:prstGeom>
          </p:spPr>
        </p:pic>
      </p:grpSp>
      <p:sp>
        <p:nvSpPr>
          <p:cNvPr id="34" name="TextBox 27">
            <a:extLst>
              <a:ext uri="{FF2B5EF4-FFF2-40B4-BE49-F238E27FC236}">
                <a16:creationId xmlns:a16="http://schemas.microsoft.com/office/drawing/2014/main" id="{830929E5-3489-5859-253A-810999B113B6}"/>
              </a:ext>
            </a:extLst>
          </p:cNvPr>
          <p:cNvSpPr txBox="1"/>
          <p:nvPr/>
        </p:nvSpPr>
        <p:spPr>
          <a:xfrm>
            <a:off x="3297160" y="393350"/>
            <a:ext cx="8894839"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4763"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aleway Lining SemiBold" panose="020B0703030101060003" pitchFamily="34" charset="0"/>
                <a:ea typeface="+mn-ea"/>
                <a:cs typeface="+mn-cs"/>
              </a:rPr>
              <a:t>Patients engaged in independent, high-quality primary care </a:t>
            </a:r>
            <a:br>
              <a:rPr kumimoji="0" lang="en-US" sz="2000" b="0" i="0" u="none" strike="noStrike" kern="1200" cap="none" spc="0" normalizeH="0" baseline="0" noProof="0" dirty="0">
                <a:ln>
                  <a:noFill/>
                </a:ln>
                <a:solidFill>
                  <a:srgbClr val="000000"/>
                </a:solidFill>
                <a:effectLst/>
                <a:uLnTx/>
                <a:uFillTx/>
                <a:latin typeface="Raleway Lining SemiBold" panose="020B0703030101060003"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Raleway Lining SemiBold" panose="020B0703030101060003" pitchFamily="34" charset="0"/>
                <a:ea typeface="+mn-ea"/>
                <a:cs typeface="+mn-cs"/>
              </a:rPr>
              <a:t>cost </a:t>
            </a:r>
            <a:r>
              <a:rPr kumimoji="0" lang="en-US" sz="2000" b="0" i="0" u="none" strike="noStrike" kern="1200" cap="none" spc="0" normalizeH="0" baseline="0" noProof="0" dirty="0">
                <a:ln>
                  <a:noFill/>
                </a:ln>
                <a:solidFill>
                  <a:srgbClr val="1FBDC9"/>
                </a:solidFill>
                <a:effectLst/>
                <a:uLnTx/>
                <a:uFillTx/>
                <a:latin typeface="Raleway Lining SemiBold" panose="020B0703030101060003" pitchFamily="34" charset="0"/>
                <a:ea typeface="+mn-ea"/>
                <a:cs typeface="+mn-cs"/>
              </a:rPr>
              <a:t>5-10% less </a:t>
            </a:r>
            <a:r>
              <a:rPr kumimoji="0" lang="en-US" sz="2000" b="0" i="0" u="none" strike="noStrike" kern="1200" cap="none" spc="0" normalizeH="0" baseline="0" noProof="0" dirty="0">
                <a:ln>
                  <a:noFill/>
                </a:ln>
                <a:solidFill>
                  <a:srgbClr val="000000"/>
                </a:solidFill>
                <a:effectLst/>
                <a:uLnTx/>
                <a:uFillTx/>
                <a:latin typeface="Raleway Lining SemiBold" panose="020B0703030101060003" pitchFamily="34" charset="0"/>
                <a:ea typeface="+mn-ea"/>
                <a:cs typeface="+mn-cs"/>
              </a:rPr>
              <a:t>(total medical and pharmacy)</a:t>
            </a:r>
            <a:endParaRPr kumimoji="0" lang="en-US" sz="1800" b="0" i="0" u="none" strike="noStrike" kern="1200" cap="none" spc="0" normalizeH="0" baseline="0" noProof="0" dirty="0">
              <a:ln>
                <a:noFill/>
              </a:ln>
              <a:solidFill>
                <a:srgbClr val="000000"/>
              </a:solidFill>
              <a:effectLst/>
              <a:uLnTx/>
              <a:uFillTx/>
              <a:latin typeface="Raleway Lining SemiBold" panose="020B0703030101060003" pitchFamily="34" charset="0"/>
              <a:ea typeface="+mn-ea"/>
              <a:cs typeface="+mn-cs"/>
            </a:endParaRPr>
          </a:p>
        </p:txBody>
      </p:sp>
      <p:sp>
        <p:nvSpPr>
          <p:cNvPr id="35" name="TextBox 34">
            <a:extLst>
              <a:ext uri="{FF2B5EF4-FFF2-40B4-BE49-F238E27FC236}">
                <a16:creationId xmlns:a16="http://schemas.microsoft.com/office/drawing/2014/main" id="{D24506E0-803B-BC13-7B20-C8F7823DC4AD}"/>
              </a:ext>
            </a:extLst>
          </p:cNvPr>
          <p:cNvSpPr txBox="1"/>
          <p:nvPr/>
        </p:nvSpPr>
        <p:spPr>
          <a:xfrm>
            <a:off x="7979945" y="1535296"/>
            <a:ext cx="4094748" cy="418576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55000"/>
              <a:buFontTx/>
              <a:buNone/>
              <a:tabLst/>
              <a:defRPr/>
            </a:pPr>
            <a:r>
              <a:rPr kumimoji="0" lang="en-US" sz="1600" b="1" i="0" u="none" strike="noStrike" kern="1200" cap="none" spc="0" normalizeH="0" baseline="0" noProof="0" dirty="0">
                <a:ln>
                  <a:noFill/>
                </a:ln>
                <a:solidFill>
                  <a:srgbClr val="000000"/>
                </a:solidFill>
                <a:effectLst/>
                <a:uLnTx/>
                <a:uFillTx/>
                <a:latin typeface="Raleway Lining"/>
                <a:ea typeface="+mn-ea"/>
                <a:cs typeface="+mn-cs"/>
              </a:rPr>
              <a:t>Value to Employees</a:t>
            </a:r>
          </a:p>
          <a:p>
            <a:pPr marL="342900" marR="0" lvl="0" indent="-3429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lt"/>
                <a:cs typeface="+mn-lt"/>
              </a:rPr>
              <a:t>High satisfaction</a:t>
            </a:r>
            <a:endParaRPr kumimoji="0" lang="en-US" sz="1800" b="0" i="0" u="none" strike="noStrike" kern="1200" cap="none" spc="0" normalizeH="0" baseline="0" noProof="0" dirty="0">
              <a:ln>
                <a:noFill/>
              </a:ln>
              <a:solidFill>
                <a:srgbClr val="000000"/>
              </a:solidFill>
              <a:effectLst/>
              <a:uLnTx/>
              <a:uFillTx/>
              <a:latin typeface="Raleway Lining"/>
              <a:ea typeface="+mn-lt"/>
              <a:cs typeface="+mn-lt"/>
            </a:endParaRPr>
          </a:p>
          <a:p>
            <a:pPr marL="342900" marR="0" lvl="0" indent="-3429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lt"/>
                <a:cs typeface="+mn-lt"/>
              </a:rPr>
              <a:t>Lower out-of-pocket cost</a:t>
            </a:r>
            <a:endParaRPr kumimoji="0" lang="en-US" sz="1800" b="0" i="0" u="none" strike="noStrike" kern="1200" cap="none" spc="0" normalizeH="0" baseline="0" noProof="0" dirty="0">
              <a:ln>
                <a:noFill/>
              </a:ln>
              <a:solidFill>
                <a:srgbClr val="000000"/>
              </a:solidFill>
              <a:effectLst/>
              <a:uLnTx/>
              <a:uFillTx/>
              <a:latin typeface="Raleway Lining"/>
              <a:ea typeface="+mn-lt"/>
              <a:cs typeface="+mn-lt"/>
            </a:endParaRPr>
          </a:p>
          <a:p>
            <a:pPr marL="342900" marR="0" lvl="0" indent="-34290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lt"/>
                <a:cs typeface="+mn-lt"/>
              </a:rPr>
              <a:t>Convenient access to high-quality providers</a:t>
            </a:r>
            <a:endParaRPr kumimoji="0" lang="en-US" sz="1800" b="0" i="0" u="none" strike="noStrike" kern="1200" cap="none" spc="0" normalizeH="0" baseline="0" noProof="0" dirty="0">
              <a:ln>
                <a:noFill/>
              </a:ln>
              <a:solidFill>
                <a:srgbClr val="000000"/>
              </a:solidFill>
              <a:effectLst/>
              <a:uLnTx/>
              <a:uFillTx/>
              <a:latin typeface="Raleway Lining"/>
              <a:ea typeface="+mn-lt"/>
              <a:cs typeface="+mn-lt"/>
            </a:endParaRPr>
          </a:p>
          <a:p>
            <a:pPr marL="342900" marR="0" lvl="0" indent="-342900" algn="l" defTabSz="914400" rtl="0" eaLnBrk="1" fontAlgn="auto" latinLnBrk="0" hangingPunct="1">
              <a:lnSpc>
                <a:spcPct val="100000"/>
              </a:lnSpc>
              <a:spcBef>
                <a:spcPts val="0"/>
              </a:spcBef>
              <a:spcAft>
                <a:spcPts val="600"/>
              </a:spcAft>
              <a:buClrTx/>
              <a:buSzPct val="55000"/>
              <a:buFontTx/>
              <a:buNone/>
              <a:tabLst/>
              <a:defRPr/>
            </a:pPr>
            <a:r>
              <a:rPr kumimoji="0" lang="en-US" sz="1600" b="1" i="0" u="none" strike="noStrike" kern="1200" cap="none" spc="0" normalizeH="0" baseline="0" noProof="0" dirty="0">
                <a:ln>
                  <a:noFill/>
                </a:ln>
                <a:solidFill>
                  <a:srgbClr val="000000"/>
                </a:solidFill>
                <a:effectLst/>
                <a:uLnTx/>
                <a:uFillTx/>
                <a:latin typeface="Raleway Lining"/>
                <a:ea typeface="+mn-ea"/>
                <a:cs typeface="+mn-cs"/>
              </a:rPr>
              <a:t>Value to Employer </a:t>
            </a:r>
          </a:p>
          <a:p>
            <a:pPr marL="342900" marR="0" lvl="0" indent="-3429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lt"/>
                <a:cs typeface="+mn-lt"/>
              </a:rPr>
              <a:t>Access to higher-quality medical services</a:t>
            </a:r>
            <a:endParaRPr kumimoji="0" lang="en-US" sz="1800" b="0" i="0" u="none" strike="noStrike" kern="1200" cap="none" spc="0" normalizeH="0" baseline="0" noProof="0" dirty="0">
              <a:ln>
                <a:noFill/>
              </a:ln>
              <a:solidFill>
                <a:srgbClr val="000000"/>
              </a:solidFill>
              <a:effectLst/>
              <a:uLnTx/>
              <a:uFillTx/>
              <a:latin typeface="Raleway Lining"/>
              <a:ea typeface="+mn-lt"/>
              <a:cs typeface="+mn-lt"/>
            </a:endParaRPr>
          </a:p>
          <a:p>
            <a:pPr marL="342900" marR="0" lvl="0" indent="-3429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lt"/>
                <a:cs typeface="+mn-lt"/>
              </a:rPr>
              <a:t>Lower total cost of care</a:t>
            </a:r>
            <a:endParaRPr kumimoji="0" lang="en-US" sz="1800" b="0" i="0" u="none" strike="noStrike" kern="1200" cap="none" spc="0" normalizeH="0" baseline="0" noProof="0" dirty="0">
              <a:ln>
                <a:noFill/>
              </a:ln>
              <a:solidFill>
                <a:srgbClr val="000000"/>
              </a:solidFill>
              <a:effectLst/>
              <a:uLnTx/>
              <a:uFillTx/>
              <a:latin typeface="Raleway Lining"/>
              <a:ea typeface="+mn-lt"/>
              <a:cs typeface="+mn-lt"/>
            </a:endParaRPr>
          </a:p>
          <a:p>
            <a:pPr marL="342900" marR="0" lvl="0" indent="-3429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lt"/>
                <a:cs typeface="+mn-lt"/>
              </a:rPr>
              <a:t>Increased prevention</a:t>
            </a:r>
            <a:endParaRPr kumimoji="0" lang="en-US" sz="1800" b="0" i="0" u="none" strike="noStrike" kern="1200" cap="none" spc="0" normalizeH="0" baseline="0" noProof="0" dirty="0">
              <a:ln>
                <a:noFill/>
              </a:ln>
              <a:solidFill>
                <a:srgbClr val="000000"/>
              </a:solidFill>
              <a:effectLst/>
              <a:uLnTx/>
              <a:uFillTx/>
              <a:latin typeface="Raleway Lining"/>
              <a:ea typeface="+mn-lt"/>
              <a:cs typeface="+mn-lt"/>
            </a:endParaRPr>
          </a:p>
          <a:p>
            <a:pPr marL="342900" marR="0" lvl="0" indent="-3429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lt"/>
                <a:cs typeface="+mn-lt"/>
              </a:rPr>
              <a:t>Increased productivity and lower turnover</a:t>
            </a:r>
            <a:endParaRPr kumimoji="0" lang="en-US" sz="1800" b="0" i="0" u="none" strike="noStrike" kern="1200" cap="none" spc="0" normalizeH="0" baseline="0" noProof="0" dirty="0">
              <a:ln>
                <a:noFill/>
              </a:ln>
              <a:solidFill>
                <a:srgbClr val="000000"/>
              </a:solidFill>
              <a:effectLst/>
              <a:uLnTx/>
              <a:uFillTx/>
              <a:latin typeface="Raleway Lining"/>
              <a:ea typeface="+mn-lt"/>
              <a:cs typeface="+mn-lt"/>
            </a:endParaRPr>
          </a:p>
          <a:p>
            <a:pPr marL="342900" marR="0" lvl="0" indent="-3429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FBDC9">
                    <a:lumMod val="75000"/>
                  </a:srgbClr>
                </a:solidFill>
                <a:effectLst/>
                <a:uLnTx/>
                <a:uFillTx/>
                <a:latin typeface="Wingdings"/>
                <a:ea typeface="+mn-ea"/>
                <a:cs typeface="+mn-cs"/>
                <a:sym typeface="Wingdings"/>
              </a:rPr>
              <a:t>ü </a:t>
            </a:r>
            <a:r>
              <a:rPr kumimoji="0" lang="en-US" sz="1400" b="0" i="0" u="none" strike="noStrike" kern="1200" cap="none" spc="0" normalizeH="0" baseline="0" noProof="0" dirty="0">
                <a:ln>
                  <a:noFill/>
                </a:ln>
                <a:solidFill>
                  <a:srgbClr val="000000"/>
                </a:solidFill>
                <a:effectLst/>
                <a:uLnTx/>
                <a:uFillTx/>
                <a:latin typeface="Raleway Lining"/>
                <a:ea typeface="+mn-ea"/>
                <a:cs typeface="+mn-cs"/>
              </a:rPr>
              <a:t>Improved worker-well-being &amp; health equity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srgbClr val="1FBDC9">
                  <a:lumMod val="75000"/>
                </a:srgbClr>
              </a:solidFill>
              <a:effectLst/>
              <a:uLnTx/>
              <a:uFillTx/>
              <a:latin typeface="Raleway Linin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DA5AF">
                  <a:lumMod val="75000"/>
                </a:srgbClr>
              </a:solidFill>
              <a:effectLst/>
              <a:uLnTx/>
              <a:uFillTx/>
              <a:latin typeface="Raleway Lining"/>
              <a:ea typeface="+mn-ea"/>
              <a:cs typeface="+mn-cs"/>
            </a:endParaRPr>
          </a:p>
        </p:txBody>
      </p:sp>
      <p:grpSp>
        <p:nvGrpSpPr>
          <p:cNvPr id="36" name="Group 35">
            <a:extLst>
              <a:ext uri="{FF2B5EF4-FFF2-40B4-BE49-F238E27FC236}">
                <a16:creationId xmlns:a16="http://schemas.microsoft.com/office/drawing/2014/main" id="{2132DADA-6FC0-18C5-0A36-D1BDE91E2924}"/>
              </a:ext>
            </a:extLst>
          </p:cNvPr>
          <p:cNvGrpSpPr/>
          <p:nvPr/>
        </p:nvGrpSpPr>
        <p:grpSpPr>
          <a:xfrm>
            <a:off x="412095" y="3523272"/>
            <a:ext cx="2817025" cy="702490"/>
            <a:chOff x="132686" y="3839318"/>
            <a:chExt cx="3125447" cy="702490"/>
          </a:xfrm>
        </p:grpSpPr>
        <p:sp>
          <p:nvSpPr>
            <p:cNvPr id="38" name="TextBox 21">
              <a:extLst>
                <a:ext uri="{FF2B5EF4-FFF2-40B4-BE49-F238E27FC236}">
                  <a16:creationId xmlns:a16="http://schemas.microsoft.com/office/drawing/2014/main" id="{9BF9DD0D-77A2-3EB1-5269-10F7339E3A28}"/>
                </a:ext>
              </a:extLst>
            </p:cNvPr>
            <p:cNvSpPr txBox="1"/>
            <p:nvPr/>
          </p:nvSpPr>
          <p:spPr>
            <a:xfrm>
              <a:off x="132686" y="3976958"/>
              <a:ext cx="312544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BDC9"/>
                  </a:solidFill>
                  <a:effectLst/>
                  <a:uLnTx/>
                  <a:uFillTx/>
                  <a:latin typeface="Raleway Lining"/>
                  <a:ea typeface="+mn-ea"/>
                  <a:cs typeface="+mn-cs"/>
                </a:rPr>
                <a:t>Value</a:t>
              </a:r>
              <a:r>
                <a:rPr kumimoji="0" lang="en-US" sz="1800" b="1" i="0" u="none" strike="noStrike" kern="1200" cap="none" spc="0" normalizeH="0" baseline="0" noProof="0" dirty="0">
                  <a:ln>
                    <a:noFill/>
                  </a:ln>
                  <a:solidFill>
                    <a:srgbClr val="FFFFFF"/>
                  </a:solidFill>
                  <a:effectLst/>
                  <a:uLnTx/>
                  <a:uFillTx/>
                  <a:latin typeface="Raleway Lining"/>
                  <a:ea typeface="+mn-ea"/>
                  <a:cs typeface="+mn-cs"/>
                </a:rPr>
                <a:t> </a:t>
              </a:r>
              <a:r>
                <a:rPr kumimoji="0" lang="en-US" sz="1800" b="0" i="0" u="none" strike="noStrike" kern="1200" cap="none" spc="0" normalizeH="0" baseline="0" noProof="0" dirty="0">
                  <a:ln>
                    <a:noFill/>
                  </a:ln>
                  <a:solidFill>
                    <a:srgbClr val="FFFFFF"/>
                  </a:solidFill>
                  <a:effectLst/>
                  <a:uLnTx/>
                  <a:uFillTx/>
                  <a:latin typeface="Raleway Lining"/>
                  <a:ea typeface="+mn-ea"/>
                  <a:cs typeface="+mn-cs"/>
                </a:rPr>
                <a:t>=</a:t>
              </a:r>
            </a:p>
          </p:txBody>
        </p:sp>
        <p:sp>
          <p:nvSpPr>
            <p:cNvPr id="39" name="TextBox 22">
              <a:extLst>
                <a:ext uri="{FF2B5EF4-FFF2-40B4-BE49-F238E27FC236}">
                  <a16:creationId xmlns:a16="http://schemas.microsoft.com/office/drawing/2014/main" id="{AC4ACD19-44B1-2BBF-080B-7B6DBBC0FE7E}"/>
                </a:ext>
              </a:extLst>
            </p:cNvPr>
            <p:cNvSpPr txBox="1"/>
            <p:nvPr/>
          </p:nvSpPr>
          <p:spPr>
            <a:xfrm>
              <a:off x="1259751" y="3839318"/>
              <a:ext cx="120598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mn-cs"/>
                </a:rPr>
                <a:t>Quality</a:t>
              </a:r>
            </a:p>
          </p:txBody>
        </p:sp>
        <p:sp>
          <p:nvSpPr>
            <p:cNvPr id="41" name="TextBox 23">
              <a:extLst>
                <a:ext uri="{FF2B5EF4-FFF2-40B4-BE49-F238E27FC236}">
                  <a16:creationId xmlns:a16="http://schemas.microsoft.com/office/drawing/2014/main" id="{7CA7D6A7-FD6B-1C7D-86B4-0895D4202B11}"/>
                </a:ext>
              </a:extLst>
            </p:cNvPr>
            <p:cNvSpPr txBox="1"/>
            <p:nvPr/>
          </p:nvSpPr>
          <p:spPr>
            <a:xfrm>
              <a:off x="1259751" y="4203254"/>
              <a:ext cx="120598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mn-cs"/>
                </a:rPr>
                <a:t>Cost</a:t>
              </a:r>
            </a:p>
          </p:txBody>
        </p:sp>
        <p:cxnSp>
          <p:nvCxnSpPr>
            <p:cNvPr id="42" name="Straight Connector 41">
              <a:extLst>
                <a:ext uri="{FF2B5EF4-FFF2-40B4-BE49-F238E27FC236}">
                  <a16:creationId xmlns:a16="http://schemas.microsoft.com/office/drawing/2014/main" id="{44EE7D21-28A2-DA2C-96EE-0674B6D3139A}"/>
                </a:ext>
              </a:extLst>
            </p:cNvPr>
            <p:cNvCxnSpPr>
              <a:cxnSpLocks/>
            </p:cNvCxnSpPr>
            <p:nvPr/>
          </p:nvCxnSpPr>
          <p:spPr>
            <a:xfrm>
              <a:off x="1259750" y="4184528"/>
              <a:ext cx="1205986" cy="6809"/>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A4BEB74-890C-D1D2-521A-647B489A71DF}"/>
              </a:ext>
            </a:extLst>
          </p:cNvPr>
          <p:cNvGrpSpPr/>
          <p:nvPr/>
        </p:nvGrpSpPr>
        <p:grpSpPr>
          <a:xfrm>
            <a:off x="480136" y="4503907"/>
            <a:ext cx="2817025" cy="1446550"/>
            <a:chOff x="-132727" y="5118675"/>
            <a:chExt cx="6157353" cy="1446550"/>
          </a:xfrm>
        </p:grpSpPr>
        <p:sp>
          <p:nvSpPr>
            <p:cNvPr id="44" name="TextBox 29">
              <a:extLst>
                <a:ext uri="{FF2B5EF4-FFF2-40B4-BE49-F238E27FC236}">
                  <a16:creationId xmlns:a16="http://schemas.microsoft.com/office/drawing/2014/main" id="{DB5F97B0-EC93-D1C5-7823-C96A9935E032}"/>
                </a:ext>
              </a:extLst>
            </p:cNvPr>
            <p:cNvSpPr txBox="1"/>
            <p:nvPr/>
          </p:nvSpPr>
          <p:spPr>
            <a:xfrm>
              <a:off x="-124572" y="5118675"/>
              <a:ext cx="349312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BDC9"/>
                  </a:solidFill>
                  <a:effectLst/>
                  <a:uLnTx/>
                  <a:uFillTx/>
                  <a:latin typeface="Raleway Lining"/>
                  <a:ea typeface="+mn-ea"/>
                  <a:cs typeface="+mn-cs"/>
                </a:rPr>
                <a:t>Quality</a:t>
              </a:r>
              <a:r>
                <a:rPr kumimoji="0" lang="en-US" sz="1800" b="0" i="0" u="none" strike="noStrike" kern="1200" cap="none" spc="0" normalizeH="0" baseline="0" noProof="0" dirty="0">
                  <a:ln>
                    <a:noFill/>
                  </a:ln>
                  <a:solidFill>
                    <a:srgbClr val="FFFFFF"/>
                  </a:solidFill>
                  <a:effectLst/>
                  <a:uLnTx/>
                  <a:uFillTx/>
                  <a:latin typeface="Raleway Lining"/>
                  <a:ea typeface="+mn-ea"/>
                  <a:cs typeface="+mn-cs"/>
                </a:rPr>
                <a:t> =</a:t>
              </a:r>
            </a:p>
          </p:txBody>
        </p:sp>
        <p:sp>
          <p:nvSpPr>
            <p:cNvPr id="45" name="TextBox 30">
              <a:extLst>
                <a:ext uri="{FF2B5EF4-FFF2-40B4-BE49-F238E27FC236}">
                  <a16:creationId xmlns:a16="http://schemas.microsoft.com/office/drawing/2014/main" id="{43D3A28A-0CAD-E4AF-597E-F39760286075}"/>
                </a:ext>
              </a:extLst>
            </p:cNvPr>
            <p:cNvSpPr txBox="1"/>
            <p:nvPr/>
          </p:nvSpPr>
          <p:spPr>
            <a:xfrm>
              <a:off x="-132727" y="5488007"/>
              <a:ext cx="6157353"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mn-cs"/>
                </a:rPr>
                <a:t>Access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mn-cs"/>
                </a:rPr>
                <a:t>Outcomes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mn-cs"/>
                </a:rPr>
                <a:t>Appropriateness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mn-cs"/>
                </a:rPr>
                <a:t>Experience</a:t>
              </a: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sp>
        <p:nvSpPr>
          <p:cNvPr id="46" name="Text Placeholder 3">
            <a:extLst>
              <a:ext uri="{FF2B5EF4-FFF2-40B4-BE49-F238E27FC236}">
                <a16:creationId xmlns:a16="http://schemas.microsoft.com/office/drawing/2014/main" id="{BE0BF3D3-CAB0-C6C5-A0C6-B01FA526D16A}"/>
              </a:ext>
            </a:extLst>
          </p:cNvPr>
          <p:cNvSpPr txBox="1">
            <a:spLocks/>
          </p:cNvSpPr>
          <p:nvPr/>
        </p:nvSpPr>
        <p:spPr>
          <a:xfrm>
            <a:off x="3297159" y="5087495"/>
            <a:ext cx="8894839" cy="393502"/>
          </a:xfrm>
          <a:prstGeom prst="rect">
            <a:avLst/>
          </a:prstGeom>
          <a:noFill/>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1FBDC9"/>
                </a:solidFill>
                <a:effectLst/>
                <a:uLnTx/>
                <a:uFillTx/>
                <a:latin typeface="Raleway Lining"/>
                <a:ea typeface="+mn-ea"/>
                <a:cs typeface="+mn-cs"/>
              </a:rPr>
              <a:t>Primary care model options for every employer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Tree>
    <p:extLst>
      <p:ext uri="{BB962C8B-B14F-4D97-AF65-F5344CB8AC3E}">
        <p14:creationId xmlns:p14="http://schemas.microsoft.com/office/powerpoint/2010/main" val="379482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Employer Strategies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1865369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4" name="Title 3"/>
          <p:cNvSpPr>
            <a:spLocks noGrp="1"/>
          </p:cNvSpPr>
          <p:nvPr>
            <p:ph type="title"/>
          </p:nvPr>
        </p:nvSpPr>
        <p:spPr/>
        <p:txBody>
          <a:bodyPr>
            <a:noAutofit/>
          </a:bodyPr>
          <a:lstStyle/>
          <a:p>
            <a:r>
              <a:rPr lang="en-US" dirty="0">
                <a:solidFill>
                  <a:schemeClr val="bg1"/>
                </a:solidFill>
                <a:latin typeface="+mj-lt"/>
                <a:cs typeface="Arial" panose="020B0604020202020204" pitchFamily="34" charset="0"/>
              </a:rPr>
              <a:t>Pharmacy benefit </a:t>
            </a:r>
            <a:r>
              <a:rPr lang="en-US" dirty="0">
                <a:solidFill>
                  <a:schemeClr val="bg1"/>
                </a:solidFill>
                <a:cs typeface="Arial" panose="020B0604020202020204" pitchFamily="34" charset="0"/>
              </a:rPr>
              <a:t>m</a:t>
            </a:r>
            <a:r>
              <a:rPr lang="en-US" dirty="0">
                <a:solidFill>
                  <a:schemeClr val="bg1"/>
                </a:solidFill>
                <a:latin typeface="+mj-lt"/>
                <a:cs typeface="Arial" panose="020B0604020202020204" pitchFamily="34" charset="0"/>
              </a:rPr>
              <a:t>anagement </a:t>
            </a:r>
            <a:r>
              <a:rPr lang="en-US" dirty="0">
                <a:solidFill>
                  <a:schemeClr val="bg1"/>
                </a:solidFill>
                <a:cs typeface="Arial" panose="020B0604020202020204" pitchFamily="34" charset="0"/>
              </a:rPr>
              <a:t>a</a:t>
            </a:r>
            <a:r>
              <a:rPr lang="en-US" dirty="0">
                <a:solidFill>
                  <a:schemeClr val="bg1"/>
                </a:solidFill>
                <a:latin typeface="+mj-lt"/>
                <a:cs typeface="Arial" panose="020B0604020202020204" pitchFamily="34" charset="0"/>
              </a:rPr>
              <a:t>pproach</a:t>
            </a:r>
            <a:endParaRPr lang="en-US" dirty="0">
              <a:solidFill>
                <a:schemeClr val="bg1"/>
              </a:solidFill>
              <a:latin typeface="+mj-lt"/>
            </a:endParaRPr>
          </a:p>
        </p:txBody>
      </p:sp>
      <p:grpSp>
        <p:nvGrpSpPr>
          <p:cNvPr id="5" name="Group 4"/>
          <p:cNvGrpSpPr/>
          <p:nvPr/>
        </p:nvGrpSpPr>
        <p:grpSpPr>
          <a:xfrm>
            <a:off x="1337960" y="949318"/>
            <a:ext cx="10703811" cy="5093291"/>
            <a:chOff x="286443" y="1111045"/>
            <a:chExt cx="11655533" cy="5562804"/>
          </a:xfrm>
        </p:grpSpPr>
        <p:sp>
          <p:nvSpPr>
            <p:cNvPr id="6" name="Rectangle 5">
              <a:extLst>
                <a:ext uri="{FF2B5EF4-FFF2-40B4-BE49-F238E27FC236}">
                  <a16:creationId xmlns:a16="http://schemas.microsoft.com/office/drawing/2014/main" id="{58EE9F17-41E7-A849-D233-2B70AA103DF8}"/>
                </a:ext>
              </a:extLst>
            </p:cNvPr>
            <p:cNvSpPr/>
            <p:nvPr/>
          </p:nvSpPr>
          <p:spPr>
            <a:xfrm>
              <a:off x="2896353" y="1208858"/>
              <a:ext cx="4854244" cy="897255"/>
            </a:xfrm>
            <a:prstGeom prst="rect">
              <a:avLst/>
            </a:prstGeom>
            <a:gradFill flip="none" rotWithShape="1">
              <a:gsLst>
                <a:gs pos="0">
                  <a:schemeClr val="accent1"/>
                </a:gs>
                <a:gs pos="97000">
                  <a:schemeClr val="accent1">
                    <a:lumMod val="50000"/>
                  </a:schemeClr>
                </a:gs>
              </a:gsLst>
              <a:lin ang="108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7" name="Rectangle 6">
              <a:extLst>
                <a:ext uri="{FF2B5EF4-FFF2-40B4-BE49-F238E27FC236}">
                  <a16:creationId xmlns:a16="http://schemas.microsoft.com/office/drawing/2014/main" id="{D96CAAC4-2808-88C7-9088-17B14FD80404}"/>
                </a:ext>
              </a:extLst>
            </p:cNvPr>
            <p:cNvSpPr/>
            <p:nvPr/>
          </p:nvSpPr>
          <p:spPr>
            <a:xfrm>
              <a:off x="2782044" y="2207623"/>
              <a:ext cx="5904656" cy="897255"/>
            </a:xfrm>
            <a:prstGeom prst="rect">
              <a:avLst/>
            </a:prstGeom>
            <a:gradFill flip="none" rotWithShape="1">
              <a:gsLst>
                <a:gs pos="0">
                  <a:schemeClr val="accent2"/>
                </a:gs>
                <a:gs pos="97000">
                  <a:schemeClr val="accent2">
                    <a:lumMod val="50000"/>
                  </a:schemeClr>
                </a:gs>
              </a:gsLst>
              <a:lin ang="108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8" name="Rectangle 7">
              <a:extLst>
                <a:ext uri="{FF2B5EF4-FFF2-40B4-BE49-F238E27FC236}">
                  <a16:creationId xmlns:a16="http://schemas.microsoft.com/office/drawing/2014/main" id="{0120EEB4-2706-5516-2DF3-1CA5BCE03D77}"/>
                </a:ext>
              </a:extLst>
            </p:cNvPr>
            <p:cNvSpPr/>
            <p:nvPr/>
          </p:nvSpPr>
          <p:spPr>
            <a:xfrm>
              <a:off x="3398218" y="3230880"/>
              <a:ext cx="6217730" cy="928165"/>
            </a:xfrm>
            <a:prstGeom prst="rect">
              <a:avLst/>
            </a:prstGeom>
            <a:gradFill>
              <a:gsLst>
                <a:gs pos="0">
                  <a:schemeClr val="accent3"/>
                </a:gs>
                <a:gs pos="100000">
                  <a:schemeClr val="accent3">
                    <a:lumMod val="60000"/>
                  </a:schemeClr>
                </a:gs>
              </a:gsLst>
              <a:lin ang="108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9" name="Rectangle 8">
              <a:extLst>
                <a:ext uri="{FF2B5EF4-FFF2-40B4-BE49-F238E27FC236}">
                  <a16:creationId xmlns:a16="http://schemas.microsoft.com/office/drawing/2014/main" id="{6A795BE7-7A90-8887-005D-F7E2FB0BA67D}"/>
                </a:ext>
              </a:extLst>
            </p:cNvPr>
            <p:cNvSpPr/>
            <p:nvPr/>
          </p:nvSpPr>
          <p:spPr>
            <a:xfrm>
              <a:off x="4250025" y="4296697"/>
              <a:ext cx="6290156" cy="911845"/>
            </a:xfrm>
            <a:prstGeom prst="rect">
              <a:avLst/>
            </a:prstGeom>
            <a:gradFill>
              <a:gsLst>
                <a:gs pos="0">
                  <a:schemeClr val="accent5">
                    <a:lumMod val="50000"/>
                  </a:schemeClr>
                </a:gs>
                <a:gs pos="100000">
                  <a:schemeClr val="accent5"/>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0" name="Rectangle 9">
              <a:extLst>
                <a:ext uri="{FF2B5EF4-FFF2-40B4-BE49-F238E27FC236}">
                  <a16:creationId xmlns:a16="http://schemas.microsoft.com/office/drawing/2014/main" id="{B943B5B8-2F30-266B-3BD0-EAAAF2394A19}"/>
                </a:ext>
              </a:extLst>
            </p:cNvPr>
            <p:cNvSpPr/>
            <p:nvPr/>
          </p:nvSpPr>
          <p:spPr>
            <a:xfrm>
              <a:off x="4945830" y="5312326"/>
              <a:ext cx="6433612" cy="897255"/>
            </a:xfrm>
            <a:prstGeom prst="rect">
              <a:avLst/>
            </a:prstGeom>
            <a:gradFill>
              <a:gsLst>
                <a:gs pos="0">
                  <a:schemeClr val="accent6">
                    <a:lumMod val="50000"/>
                  </a:schemeClr>
                </a:gs>
                <a:gs pos="100000">
                  <a:schemeClr val="accent6"/>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nvGrpSpPr>
            <p:cNvPr id="11" name="Group 10">
              <a:extLst>
                <a:ext uri="{FF2B5EF4-FFF2-40B4-BE49-F238E27FC236}">
                  <a16:creationId xmlns:a16="http://schemas.microsoft.com/office/drawing/2014/main" id="{554EEFC8-80CE-E9A1-FC95-8996CA56B414}"/>
                </a:ext>
              </a:extLst>
            </p:cNvPr>
            <p:cNvGrpSpPr/>
            <p:nvPr/>
          </p:nvGrpSpPr>
          <p:grpSpPr>
            <a:xfrm>
              <a:off x="286443" y="4852447"/>
              <a:ext cx="5237137" cy="1821402"/>
              <a:chOff x="556593" y="4503870"/>
              <a:chExt cx="5537820" cy="1925976"/>
            </a:xfrm>
          </p:grpSpPr>
          <p:sp>
            <p:nvSpPr>
              <p:cNvPr id="55" name="Rectangle 23">
                <a:extLst>
                  <a:ext uri="{FF2B5EF4-FFF2-40B4-BE49-F238E27FC236}">
                    <a16:creationId xmlns:a16="http://schemas.microsoft.com/office/drawing/2014/main" id="{435E0A9F-A1A3-C4A7-2C7E-66035AF72132}"/>
                  </a:ext>
                </a:extLst>
              </p:cNvPr>
              <p:cNvSpPr/>
              <p:nvPr/>
            </p:nvSpPr>
            <p:spPr>
              <a:xfrm>
                <a:off x="1120509" y="4503870"/>
                <a:ext cx="4419404" cy="882078"/>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486230"/>
                  <a:gd name="connsiteY0" fmla="*/ 0 h 498079"/>
                  <a:gd name="connsiteX1" fmla="*/ 2486230 w 2486230"/>
                  <a:gd name="connsiteY1" fmla="*/ 282708 h 498079"/>
                  <a:gd name="connsiteX2" fmla="*/ 1232362 w 2486230"/>
                  <a:gd name="connsiteY2" fmla="*/ 498079 h 498079"/>
                  <a:gd name="connsiteX3" fmla="*/ 0 w 2486230"/>
                  <a:gd name="connsiteY3" fmla="*/ 288758 h 498079"/>
                  <a:gd name="connsiteX4" fmla="*/ 1255923 w 2486230"/>
                  <a:gd name="connsiteY4" fmla="*/ 0 h 498079"/>
                  <a:gd name="connsiteX0" fmla="*/ 1255923 w 2495484"/>
                  <a:gd name="connsiteY0" fmla="*/ 0 h 498079"/>
                  <a:gd name="connsiteX1" fmla="*/ 2495484 w 2495484"/>
                  <a:gd name="connsiteY1" fmla="*/ 282708 h 498079"/>
                  <a:gd name="connsiteX2" fmla="*/ 1232362 w 2495484"/>
                  <a:gd name="connsiteY2" fmla="*/ 498079 h 498079"/>
                  <a:gd name="connsiteX3" fmla="*/ 0 w 2495484"/>
                  <a:gd name="connsiteY3" fmla="*/ 288758 h 498079"/>
                  <a:gd name="connsiteX4" fmla="*/ 1255923 w 2495484"/>
                  <a:gd name="connsiteY4" fmla="*/ 0 h 49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484" h="498079">
                    <a:moveTo>
                      <a:pt x="1255923" y="0"/>
                    </a:moveTo>
                    <a:lnTo>
                      <a:pt x="2495484" y="282708"/>
                    </a:lnTo>
                    <a:lnTo>
                      <a:pt x="1232362" y="498079"/>
                    </a:lnTo>
                    <a:lnTo>
                      <a:pt x="0" y="288758"/>
                    </a:lnTo>
                    <a:lnTo>
                      <a:pt x="1255923"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6" name="Rectangle 14">
                <a:extLst>
                  <a:ext uri="{FF2B5EF4-FFF2-40B4-BE49-F238E27FC236}">
                    <a16:creationId xmlns:a16="http://schemas.microsoft.com/office/drawing/2014/main" id="{3110122C-DE07-B6B9-647E-50BD7BA8C734}"/>
                  </a:ext>
                </a:extLst>
              </p:cNvPr>
              <p:cNvSpPr/>
              <p:nvPr/>
            </p:nvSpPr>
            <p:spPr>
              <a:xfrm>
                <a:off x="556593" y="5007607"/>
                <a:ext cx="2764329" cy="1422239"/>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7768 w 1560921"/>
                  <a:gd name="connsiteY1" fmla="*/ 207045 h 803089"/>
                  <a:gd name="connsiteX2" fmla="*/ 1560921 w 1560921"/>
                  <a:gd name="connsiteY2" fmla="*/ 803089 h 803089"/>
                  <a:gd name="connsiteX3" fmla="*/ 0 w 1560921"/>
                  <a:gd name="connsiteY3" fmla="*/ 535011 h 803089"/>
                  <a:gd name="connsiteX4" fmla="*/ 315817 w 1560921"/>
                  <a:gd name="connsiteY4" fmla="*/ 0 h 80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21" h="803089">
                    <a:moveTo>
                      <a:pt x="315817" y="0"/>
                    </a:moveTo>
                    <a:lnTo>
                      <a:pt x="1557768" y="207045"/>
                    </a:lnTo>
                    <a:lnTo>
                      <a:pt x="1560921" y="803089"/>
                    </a:lnTo>
                    <a:lnTo>
                      <a:pt x="0" y="535011"/>
                    </a:lnTo>
                    <a:lnTo>
                      <a:pt x="315817" y="0"/>
                    </a:lnTo>
                    <a:close/>
                  </a:path>
                </a:pathLst>
              </a:custGeom>
              <a:gradFill flip="none" rotWithShape="1">
                <a:gsLst>
                  <a:gs pos="0">
                    <a:schemeClr val="accent6">
                      <a:lumMod val="60000"/>
                      <a:lumOff val="40000"/>
                    </a:schemeClr>
                  </a:gs>
                  <a:gs pos="100000">
                    <a:schemeClr val="accent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7" name="Rectangle 14">
                <a:extLst>
                  <a:ext uri="{FF2B5EF4-FFF2-40B4-BE49-F238E27FC236}">
                    <a16:creationId xmlns:a16="http://schemas.microsoft.com/office/drawing/2014/main" id="{E5C3CD87-AB3B-95CA-F50A-D181E9B0AC11}"/>
                  </a:ext>
                </a:extLst>
              </p:cNvPr>
              <p:cNvSpPr/>
              <p:nvPr/>
            </p:nvSpPr>
            <p:spPr>
              <a:xfrm flipH="1">
                <a:off x="3315524" y="5005062"/>
                <a:ext cx="2778889" cy="1424252"/>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4593"/>
                  <a:gd name="connsiteY0" fmla="*/ 0 h 803089"/>
                  <a:gd name="connsiteX1" fmla="*/ 1564593 w 1564593"/>
                  <a:gd name="connsiteY1" fmla="*/ 209320 h 803089"/>
                  <a:gd name="connsiteX2" fmla="*/ 1564593 w 1564593"/>
                  <a:gd name="connsiteY2" fmla="*/ 803089 h 803089"/>
                  <a:gd name="connsiteX3" fmla="*/ 0 w 1564593"/>
                  <a:gd name="connsiteY3" fmla="*/ 535011 h 803089"/>
                  <a:gd name="connsiteX4" fmla="*/ 315817 w 1564593"/>
                  <a:gd name="connsiteY4" fmla="*/ 0 h 803089"/>
                  <a:gd name="connsiteX0" fmla="*/ 315817 w 1568005"/>
                  <a:gd name="connsiteY0" fmla="*/ 0 h 804226"/>
                  <a:gd name="connsiteX1" fmla="*/ 1564593 w 1568005"/>
                  <a:gd name="connsiteY1" fmla="*/ 209320 h 804226"/>
                  <a:gd name="connsiteX2" fmla="*/ 1568005 w 1568005"/>
                  <a:gd name="connsiteY2" fmla="*/ 804226 h 804226"/>
                  <a:gd name="connsiteX3" fmla="*/ 0 w 1568005"/>
                  <a:gd name="connsiteY3" fmla="*/ 535011 h 804226"/>
                  <a:gd name="connsiteX4" fmla="*/ 315817 w 1568005"/>
                  <a:gd name="connsiteY4" fmla="*/ 0 h 804226"/>
                  <a:gd name="connsiteX0" fmla="*/ 315817 w 1569378"/>
                  <a:gd name="connsiteY0" fmla="*/ 0 h 804226"/>
                  <a:gd name="connsiteX1" fmla="*/ 1569143 w 1569378"/>
                  <a:gd name="connsiteY1" fmla="*/ 208183 h 804226"/>
                  <a:gd name="connsiteX2" fmla="*/ 1568005 w 1569378"/>
                  <a:gd name="connsiteY2" fmla="*/ 804226 h 804226"/>
                  <a:gd name="connsiteX3" fmla="*/ 0 w 1569378"/>
                  <a:gd name="connsiteY3" fmla="*/ 535011 h 804226"/>
                  <a:gd name="connsiteX4" fmla="*/ 315817 w 1569378"/>
                  <a:gd name="connsiteY4" fmla="*/ 0 h 804226"/>
                  <a:gd name="connsiteX0" fmla="*/ 315817 w 1569143"/>
                  <a:gd name="connsiteY0" fmla="*/ 0 h 804226"/>
                  <a:gd name="connsiteX1" fmla="*/ 1569143 w 1569143"/>
                  <a:gd name="connsiteY1" fmla="*/ 208183 h 804226"/>
                  <a:gd name="connsiteX2" fmla="*/ 1568005 w 1569143"/>
                  <a:gd name="connsiteY2" fmla="*/ 804226 h 804226"/>
                  <a:gd name="connsiteX3" fmla="*/ 0 w 1569143"/>
                  <a:gd name="connsiteY3" fmla="*/ 535011 h 804226"/>
                  <a:gd name="connsiteX4" fmla="*/ 315817 w 1569143"/>
                  <a:gd name="connsiteY4" fmla="*/ 0 h 80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143" h="804226">
                    <a:moveTo>
                      <a:pt x="315817" y="0"/>
                    </a:moveTo>
                    <a:lnTo>
                      <a:pt x="1569143" y="208183"/>
                    </a:lnTo>
                    <a:cubicBezTo>
                      <a:pt x="1568005" y="406485"/>
                      <a:pt x="1566868" y="605924"/>
                      <a:pt x="1568005" y="804226"/>
                    </a:cubicBezTo>
                    <a:lnTo>
                      <a:pt x="0" y="535011"/>
                    </a:lnTo>
                    <a:lnTo>
                      <a:pt x="315817" y="0"/>
                    </a:lnTo>
                    <a:close/>
                  </a:path>
                </a:pathLst>
              </a:custGeom>
              <a:gradFill>
                <a:gsLst>
                  <a:gs pos="0">
                    <a:schemeClr val="accent6">
                      <a:lumMod val="50000"/>
                    </a:schemeClr>
                  </a:gs>
                  <a:gs pos="100000">
                    <a:schemeClr val="accent6">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2" name="Group 11">
              <a:extLst>
                <a:ext uri="{FF2B5EF4-FFF2-40B4-BE49-F238E27FC236}">
                  <a16:creationId xmlns:a16="http://schemas.microsoft.com/office/drawing/2014/main" id="{B4133B76-6B44-E5BA-E466-5BA5AB395DE1}"/>
                </a:ext>
              </a:extLst>
            </p:cNvPr>
            <p:cNvGrpSpPr/>
            <p:nvPr/>
          </p:nvGrpSpPr>
          <p:grpSpPr>
            <a:xfrm>
              <a:off x="818370" y="4042428"/>
              <a:ext cx="4213663" cy="1546812"/>
              <a:chOff x="2186801" y="3842515"/>
              <a:chExt cx="2463297" cy="904262"/>
            </a:xfrm>
          </p:grpSpPr>
          <p:sp>
            <p:nvSpPr>
              <p:cNvPr id="52" name="Rectangle 14">
                <a:extLst>
                  <a:ext uri="{FF2B5EF4-FFF2-40B4-BE49-F238E27FC236}">
                    <a16:creationId xmlns:a16="http://schemas.microsoft.com/office/drawing/2014/main" id="{11843742-3ABB-090B-E917-FBC7FC0E3F78}"/>
                  </a:ext>
                </a:extLst>
              </p:cNvPr>
              <p:cNvSpPr/>
              <p:nvPr/>
            </p:nvSpPr>
            <p:spPr>
              <a:xfrm>
                <a:off x="2186801" y="3999122"/>
                <a:ext cx="1216983" cy="747309"/>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78560"/>
                  <a:gd name="connsiteY0" fmla="*/ 0 h 947413"/>
                  <a:gd name="connsiteX1" fmla="*/ 1578560 w 1578560"/>
                  <a:gd name="connsiteY1" fmla="*/ 162764 h 947413"/>
                  <a:gd name="connsiteX2" fmla="*/ 1542849 w 1578560"/>
                  <a:gd name="connsiteY2" fmla="*/ 947413 h 947413"/>
                  <a:gd name="connsiteX3" fmla="*/ 0 w 1578560"/>
                  <a:gd name="connsiteY3" fmla="*/ 679335 h 947413"/>
                  <a:gd name="connsiteX4" fmla="*/ 380995 w 1578560"/>
                  <a:gd name="connsiteY4" fmla="*/ 0 h 947413"/>
                  <a:gd name="connsiteX0" fmla="*/ 380995 w 1542849"/>
                  <a:gd name="connsiteY0" fmla="*/ 0 h 947413"/>
                  <a:gd name="connsiteX1" fmla="*/ 1537898 w 1542849"/>
                  <a:gd name="connsiteY1" fmla="*/ 162764 h 947413"/>
                  <a:gd name="connsiteX2" fmla="*/ 1542849 w 1542849"/>
                  <a:gd name="connsiteY2" fmla="*/ 947413 h 947413"/>
                  <a:gd name="connsiteX3" fmla="*/ 0 w 1542849"/>
                  <a:gd name="connsiteY3" fmla="*/ 679335 h 947413"/>
                  <a:gd name="connsiteX4" fmla="*/ 380995 w 1542849"/>
                  <a:gd name="connsiteY4" fmla="*/ 0 h 947413"/>
                  <a:gd name="connsiteX0" fmla="*/ 380995 w 1542849"/>
                  <a:gd name="connsiteY0" fmla="*/ 0 h 947413"/>
                  <a:gd name="connsiteX1" fmla="*/ 1542134 w 1542849"/>
                  <a:gd name="connsiteY1" fmla="*/ 164176 h 947413"/>
                  <a:gd name="connsiteX2" fmla="*/ 1542849 w 1542849"/>
                  <a:gd name="connsiteY2" fmla="*/ 947413 h 947413"/>
                  <a:gd name="connsiteX3" fmla="*/ 0 w 1542849"/>
                  <a:gd name="connsiteY3" fmla="*/ 679335 h 947413"/>
                  <a:gd name="connsiteX4" fmla="*/ 380995 w 1542849"/>
                  <a:gd name="connsiteY4" fmla="*/ 0 h 94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849" h="947413">
                    <a:moveTo>
                      <a:pt x="380995" y="0"/>
                    </a:moveTo>
                    <a:lnTo>
                      <a:pt x="1542134" y="164176"/>
                    </a:lnTo>
                    <a:cubicBezTo>
                      <a:pt x="1543784" y="425726"/>
                      <a:pt x="1541199" y="685863"/>
                      <a:pt x="1542849" y="947413"/>
                    </a:cubicBezTo>
                    <a:lnTo>
                      <a:pt x="0" y="679335"/>
                    </a:lnTo>
                    <a:lnTo>
                      <a:pt x="380995" y="0"/>
                    </a:lnTo>
                    <a:close/>
                  </a:path>
                </a:pathLst>
              </a:custGeom>
              <a:gradFill flip="none" rotWithShape="1">
                <a:gsLst>
                  <a:gs pos="0">
                    <a:schemeClr val="accent5">
                      <a:lumMod val="60000"/>
                      <a:lumOff val="40000"/>
                    </a:schemeClr>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3" name="Rectangle 14">
                <a:extLst>
                  <a:ext uri="{FF2B5EF4-FFF2-40B4-BE49-F238E27FC236}">
                    <a16:creationId xmlns:a16="http://schemas.microsoft.com/office/drawing/2014/main" id="{9FE6F8CD-6018-B0B0-4CCF-054AD266C78D}"/>
                  </a:ext>
                </a:extLst>
              </p:cNvPr>
              <p:cNvSpPr/>
              <p:nvPr/>
            </p:nvSpPr>
            <p:spPr>
              <a:xfrm flipH="1">
                <a:off x="3401646" y="3988106"/>
                <a:ext cx="1248452" cy="758671"/>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84557"/>
                  <a:gd name="connsiteY0" fmla="*/ 0 h 961740"/>
                  <a:gd name="connsiteX1" fmla="*/ 1584557 w 1584557"/>
                  <a:gd name="connsiteY1" fmla="*/ 183313 h 961740"/>
                  <a:gd name="connsiteX2" fmla="*/ 1560921 w 1584557"/>
                  <a:gd name="connsiteY2" fmla="*/ 961740 h 961740"/>
                  <a:gd name="connsiteX3" fmla="*/ 0 w 1584557"/>
                  <a:gd name="connsiteY3" fmla="*/ 693662 h 961740"/>
                  <a:gd name="connsiteX4" fmla="*/ 381144 w 1584557"/>
                  <a:gd name="connsiteY4" fmla="*/ 0 h 961740"/>
                  <a:gd name="connsiteX0" fmla="*/ 381144 w 1585826"/>
                  <a:gd name="connsiteY0" fmla="*/ 0 h 964004"/>
                  <a:gd name="connsiteX1" fmla="*/ 1584557 w 1585826"/>
                  <a:gd name="connsiteY1" fmla="*/ 183313 h 964004"/>
                  <a:gd name="connsiteX2" fmla="*/ 1585826 w 1585826"/>
                  <a:gd name="connsiteY2" fmla="*/ 964004 h 964004"/>
                  <a:gd name="connsiteX3" fmla="*/ 0 w 1585826"/>
                  <a:gd name="connsiteY3" fmla="*/ 693662 h 964004"/>
                  <a:gd name="connsiteX4" fmla="*/ 381144 w 1585826"/>
                  <a:gd name="connsiteY4" fmla="*/ 0 h 964004"/>
                  <a:gd name="connsiteX0" fmla="*/ 381144 w 1591350"/>
                  <a:gd name="connsiteY0" fmla="*/ 0 h 964004"/>
                  <a:gd name="connsiteX1" fmla="*/ 1591350 w 1591350"/>
                  <a:gd name="connsiteY1" fmla="*/ 183313 h 964004"/>
                  <a:gd name="connsiteX2" fmla="*/ 1585826 w 1591350"/>
                  <a:gd name="connsiteY2" fmla="*/ 964004 h 964004"/>
                  <a:gd name="connsiteX3" fmla="*/ 0 w 1591350"/>
                  <a:gd name="connsiteY3" fmla="*/ 693662 h 964004"/>
                  <a:gd name="connsiteX4" fmla="*/ 381144 w 1591350"/>
                  <a:gd name="connsiteY4" fmla="*/ 0 h 964004"/>
                  <a:gd name="connsiteX0" fmla="*/ 381144 w 1586342"/>
                  <a:gd name="connsiteY0" fmla="*/ 0 h 964004"/>
                  <a:gd name="connsiteX1" fmla="*/ 1585690 w 1586342"/>
                  <a:gd name="connsiteY1" fmla="*/ 183313 h 964004"/>
                  <a:gd name="connsiteX2" fmla="*/ 1585826 w 1586342"/>
                  <a:gd name="connsiteY2" fmla="*/ 964004 h 964004"/>
                  <a:gd name="connsiteX3" fmla="*/ 0 w 1586342"/>
                  <a:gd name="connsiteY3" fmla="*/ 693662 h 964004"/>
                  <a:gd name="connsiteX4" fmla="*/ 381144 w 1586342"/>
                  <a:gd name="connsiteY4" fmla="*/ 0 h 964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42" h="964004">
                    <a:moveTo>
                      <a:pt x="381144" y="0"/>
                    </a:moveTo>
                    <a:lnTo>
                      <a:pt x="1585690" y="183313"/>
                    </a:lnTo>
                    <a:cubicBezTo>
                      <a:pt x="1583849" y="443543"/>
                      <a:pt x="1587667" y="703774"/>
                      <a:pt x="1585826" y="964004"/>
                    </a:cubicBezTo>
                    <a:lnTo>
                      <a:pt x="0" y="693662"/>
                    </a:lnTo>
                    <a:lnTo>
                      <a:pt x="381144" y="0"/>
                    </a:lnTo>
                    <a:close/>
                  </a:path>
                </a:pathLst>
              </a:custGeom>
              <a:gradFill>
                <a:gsLst>
                  <a:gs pos="0">
                    <a:schemeClr val="accent5">
                      <a:lumMod val="50000"/>
                    </a:schemeClr>
                  </a:gs>
                  <a:gs pos="100000">
                    <a:schemeClr val="accent5">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4" name="Rectangle 23">
                <a:extLst>
                  <a:ext uri="{FF2B5EF4-FFF2-40B4-BE49-F238E27FC236}">
                    <a16:creationId xmlns:a16="http://schemas.microsoft.com/office/drawing/2014/main" id="{D90A3D36-C90A-0368-7726-3FA663245F7A}"/>
                  </a:ext>
                </a:extLst>
              </p:cNvPr>
              <p:cNvSpPr/>
              <p:nvPr/>
            </p:nvSpPr>
            <p:spPr>
              <a:xfrm>
                <a:off x="2483238" y="3842515"/>
                <a:ext cx="1866103" cy="292100"/>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165124"/>
                  <a:gd name="connsiteY0" fmla="*/ 0 h 498079"/>
                  <a:gd name="connsiteX1" fmla="*/ 2165124 w 2165124"/>
                  <a:gd name="connsiteY1" fmla="*/ 352539 h 498079"/>
                  <a:gd name="connsiteX2" fmla="*/ 1232362 w 2165124"/>
                  <a:gd name="connsiteY2" fmla="*/ 498079 h 498079"/>
                  <a:gd name="connsiteX3" fmla="*/ 0 w 2165124"/>
                  <a:gd name="connsiteY3" fmla="*/ 288758 h 498079"/>
                  <a:gd name="connsiteX4" fmla="*/ 1255923 w 2165124"/>
                  <a:gd name="connsiteY4" fmla="*/ 0 h 498079"/>
                  <a:gd name="connsiteX0" fmla="*/ 965812 w 1875013"/>
                  <a:gd name="connsiteY0" fmla="*/ 0 h 498079"/>
                  <a:gd name="connsiteX1" fmla="*/ 1875013 w 1875013"/>
                  <a:gd name="connsiteY1" fmla="*/ 352539 h 498079"/>
                  <a:gd name="connsiteX2" fmla="*/ 942251 w 1875013"/>
                  <a:gd name="connsiteY2" fmla="*/ 498079 h 498079"/>
                  <a:gd name="connsiteX3" fmla="*/ 0 w 1875013"/>
                  <a:gd name="connsiteY3" fmla="*/ 365876 h 498079"/>
                  <a:gd name="connsiteX4" fmla="*/ 965812 w 1875013"/>
                  <a:gd name="connsiteY4" fmla="*/ 0 h 498079"/>
                  <a:gd name="connsiteX0" fmla="*/ 965812 w 1875013"/>
                  <a:gd name="connsiteY0" fmla="*/ 0 h 314465"/>
                  <a:gd name="connsiteX1" fmla="*/ 1875013 w 1875013"/>
                  <a:gd name="connsiteY1" fmla="*/ 168925 h 314465"/>
                  <a:gd name="connsiteX2" fmla="*/ 942251 w 1875013"/>
                  <a:gd name="connsiteY2" fmla="*/ 314465 h 314465"/>
                  <a:gd name="connsiteX3" fmla="*/ 0 w 1875013"/>
                  <a:gd name="connsiteY3" fmla="*/ 182262 h 314465"/>
                  <a:gd name="connsiteX4" fmla="*/ 965812 w 1875013"/>
                  <a:gd name="connsiteY4" fmla="*/ 0 h 314465"/>
                  <a:gd name="connsiteX0" fmla="*/ 965812 w 1875013"/>
                  <a:gd name="connsiteY0" fmla="*/ 0 h 288759"/>
                  <a:gd name="connsiteX1" fmla="*/ 1875013 w 1875013"/>
                  <a:gd name="connsiteY1" fmla="*/ 143219 h 288759"/>
                  <a:gd name="connsiteX2" fmla="*/ 942251 w 1875013"/>
                  <a:gd name="connsiteY2" fmla="*/ 288759 h 288759"/>
                  <a:gd name="connsiteX3" fmla="*/ 0 w 1875013"/>
                  <a:gd name="connsiteY3" fmla="*/ 156556 h 288759"/>
                  <a:gd name="connsiteX4" fmla="*/ 965812 w 1875013"/>
                  <a:gd name="connsiteY4" fmla="*/ 0 h 288759"/>
                  <a:gd name="connsiteX0" fmla="*/ 965812 w 1875013"/>
                  <a:gd name="connsiteY0" fmla="*/ 0 h 264259"/>
                  <a:gd name="connsiteX1" fmla="*/ 1875013 w 1875013"/>
                  <a:gd name="connsiteY1" fmla="*/ 143219 h 264259"/>
                  <a:gd name="connsiteX2" fmla="*/ 908841 w 1875013"/>
                  <a:gd name="connsiteY2" fmla="*/ 264259 h 264259"/>
                  <a:gd name="connsiteX3" fmla="*/ 0 w 1875013"/>
                  <a:gd name="connsiteY3" fmla="*/ 156556 h 264259"/>
                  <a:gd name="connsiteX4" fmla="*/ 965812 w 1875013"/>
                  <a:gd name="connsiteY4" fmla="*/ 0 h 264259"/>
                  <a:gd name="connsiteX0" fmla="*/ 965812 w 1875013"/>
                  <a:gd name="connsiteY0" fmla="*/ 0 h 292100"/>
                  <a:gd name="connsiteX1" fmla="*/ 1875013 w 1875013"/>
                  <a:gd name="connsiteY1" fmla="*/ 143219 h 292100"/>
                  <a:gd name="connsiteX2" fmla="*/ 918864 w 1875013"/>
                  <a:gd name="connsiteY2" fmla="*/ 292100 h 292100"/>
                  <a:gd name="connsiteX3" fmla="*/ 0 w 1875013"/>
                  <a:gd name="connsiteY3" fmla="*/ 156556 h 292100"/>
                  <a:gd name="connsiteX4" fmla="*/ 965812 w 1875013"/>
                  <a:gd name="connsiteY4" fmla="*/ 0 h 292100"/>
                  <a:gd name="connsiteX0" fmla="*/ 965812 w 1863876"/>
                  <a:gd name="connsiteY0" fmla="*/ 0 h 292100"/>
                  <a:gd name="connsiteX1" fmla="*/ 1863876 w 1863876"/>
                  <a:gd name="connsiteY1" fmla="*/ 148787 h 292100"/>
                  <a:gd name="connsiteX2" fmla="*/ 918864 w 1863876"/>
                  <a:gd name="connsiteY2" fmla="*/ 292100 h 292100"/>
                  <a:gd name="connsiteX3" fmla="*/ 0 w 1863876"/>
                  <a:gd name="connsiteY3" fmla="*/ 156556 h 292100"/>
                  <a:gd name="connsiteX4" fmla="*/ 965812 w 1863876"/>
                  <a:gd name="connsiteY4" fmla="*/ 0 h 292100"/>
                  <a:gd name="connsiteX0" fmla="*/ 965812 w 1866103"/>
                  <a:gd name="connsiteY0" fmla="*/ 0 h 292100"/>
                  <a:gd name="connsiteX1" fmla="*/ 1866103 w 1866103"/>
                  <a:gd name="connsiteY1" fmla="*/ 146560 h 292100"/>
                  <a:gd name="connsiteX2" fmla="*/ 918864 w 1866103"/>
                  <a:gd name="connsiteY2" fmla="*/ 292100 h 292100"/>
                  <a:gd name="connsiteX3" fmla="*/ 0 w 1866103"/>
                  <a:gd name="connsiteY3" fmla="*/ 156556 h 292100"/>
                  <a:gd name="connsiteX4" fmla="*/ 965812 w 1866103"/>
                  <a:gd name="connsiteY4" fmla="*/ 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103" h="292100">
                    <a:moveTo>
                      <a:pt x="965812" y="0"/>
                    </a:moveTo>
                    <a:lnTo>
                      <a:pt x="1866103" y="146560"/>
                    </a:lnTo>
                    <a:lnTo>
                      <a:pt x="918864" y="292100"/>
                    </a:lnTo>
                    <a:lnTo>
                      <a:pt x="0" y="156556"/>
                    </a:lnTo>
                    <a:lnTo>
                      <a:pt x="96581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3" name="Group 12">
              <a:extLst>
                <a:ext uri="{FF2B5EF4-FFF2-40B4-BE49-F238E27FC236}">
                  <a16:creationId xmlns:a16="http://schemas.microsoft.com/office/drawing/2014/main" id="{BED03D4E-7C30-2CCB-F94E-014389A5F3E8}"/>
                </a:ext>
              </a:extLst>
            </p:cNvPr>
            <p:cNvGrpSpPr/>
            <p:nvPr/>
          </p:nvGrpSpPr>
          <p:grpSpPr>
            <a:xfrm>
              <a:off x="1317554" y="3010823"/>
              <a:ext cx="3174174" cy="1426289"/>
              <a:chOff x="2186800" y="3641364"/>
              <a:chExt cx="2463297" cy="1106863"/>
            </a:xfrm>
          </p:grpSpPr>
          <p:sp>
            <p:nvSpPr>
              <p:cNvPr id="49" name="Rectangle 14">
                <a:extLst>
                  <a:ext uri="{FF2B5EF4-FFF2-40B4-BE49-F238E27FC236}">
                    <a16:creationId xmlns:a16="http://schemas.microsoft.com/office/drawing/2014/main" id="{D0C1ADDC-8DE3-CD7D-D499-77FB5879A24D}"/>
                  </a:ext>
                </a:extLst>
              </p:cNvPr>
              <p:cNvSpPr/>
              <p:nvPr/>
            </p:nvSpPr>
            <p:spPr>
              <a:xfrm>
                <a:off x="2186800" y="3815312"/>
                <a:ext cx="1225530" cy="932736"/>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69767"/>
                  <a:gd name="connsiteY0" fmla="*/ 83456 h 1030869"/>
                  <a:gd name="connsiteX1" fmla="*/ 1569767 w 1569767"/>
                  <a:gd name="connsiteY1" fmla="*/ 0 h 1030869"/>
                  <a:gd name="connsiteX2" fmla="*/ 1560921 w 1569767"/>
                  <a:gd name="connsiteY2" fmla="*/ 1030869 h 1030869"/>
                  <a:gd name="connsiteX3" fmla="*/ 0 w 1569767"/>
                  <a:gd name="connsiteY3" fmla="*/ 762791 h 1030869"/>
                  <a:gd name="connsiteX4" fmla="*/ 380995 w 1569767"/>
                  <a:gd name="connsiteY4" fmla="*/ 83456 h 1030869"/>
                  <a:gd name="connsiteX0" fmla="*/ 519494 w 1569767"/>
                  <a:gd name="connsiteY0" fmla="*/ 0 h 1180443"/>
                  <a:gd name="connsiteX1" fmla="*/ 1569767 w 1569767"/>
                  <a:gd name="connsiteY1" fmla="*/ 149574 h 1180443"/>
                  <a:gd name="connsiteX2" fmla="*/ 1560921 w 1569767"/>
                  <a:gd name="connsiteY2" fmla="*/ 1180443 h 1180443"/>
                  <a:gd name="connsiteX3" fmla="*/ 0 w 1569767"/>
                  <a:gd name="connsiteY3" fmla="*/ 912365 h 1180443"/>
                  <a:gd name="connsiteX4" fmla="*/ 519494 w 1569767"/>
                  <a:gd name="connsiteY4" fmla="*/ 0 h 1180443"/>
                  <a:gd name="connsiteX0" fmla="*/ 519494 w 1561412"/>
                  <a:gd name="connsiteY0" fmla="*/ 0 h 1180443"/>
                  <a:gd name="connsiteX1" fmla="*/ 1555423 w 1561412"/>
                  <a:gd name="connsiteY1" fmla="*/ 149574 h 1180443"/>
                  <a:gd name="connsiteX2" fmla="*/ 1560921 w 1561412"/>
                  <a:gd name="connsiteY2" fmla="*/ 1180443 h 1180443"/>
                  <a:gd name="connsiteX3" fmla="*/ 0 w 1561412"/>
                  <a:gd name="connsiteY3" fmla="*/ 912365 h 1180443"/>
                  <a:gd name="connsiteX4" fmla="*/ 519494 w 1561412"/>
                  <a:gd name="connsiteY4" fmla="*/ 0 h 1180443"/>
                  <a:gd name="connsiteX0" fmla="*/ 519494 w 1555423"/>
                  <a:gd name="connsiteY0" fmla="*/ 0 h 1182492"/>
                  <a:gd name="connsiteX1" fmla="*/ 1555423 w 1555423"/>
                  <a:gd name="connsiteY1" fmla="*/ 149574 h 1182492"/>
                  <a:gd name="connsiteX2" fmla="*/ 1552725 w 1555423"/>
                  <a:gd name="connsiteY2" fmla="*/ 1182492 h 1182492"/>
                  <a:gd name="connsiteX3" fmla="*/ 0 w 1555423"/>
                  <a:gd name="connsiteY3" fmla="*/ 912365 h 1182492"/>
                  <a:gd name="connsiteX4" fmla="*/ 519494 w 1555423"/>
                  <a:gd name="connsiteY4" fmla="*/ 0 h 1182492"/>
                  <a:gd name="connsiteX0" fmla="*/ 519494 w 1553683"/>
                  <a:gd name="connsiteY0" fmla="*/ 0 h 1182492"/>
                  <a:gd name="connsiteX1" fmla="*/ 1553549 w 1553683"/>
                  <a:gd name="connsiteY1" fmla="*/ 149574 h 1182492"/>
                  <a:gd name="connsiteX2" fmla="*/ 1552725 w 1553683"/>
                  <a:gd name="connsiteY2" fmla="*/ 1182492 h 1182492"/>
                  <a:gd name="connsiteX3" fmla="*/ 0 w 1553683"/>
                  <a:gd name="connsiteY3" fmla="*/ 912365 h 1182492"/>
                  <a:gd name="connsiteX4" fmla="*/ 519494 w 1553683"/>
                  <a:gd name="connsiteY4" fmla="*/ 0 h 118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683" h="1182492">
                    <a:moveTo>
                      <a:pt x="519494" y="0"/>
                    </a:moveTo>
                    <a:lnTo>
                      <a:pt x="1553549" y="149574"/>
                    </a:lnTo>
                    <a:cubicBezTo>
                      <a:pt x="1550600" y="493197"/>
                      <a:pt x="1555674" y="838869"/>
                      <a:pt x="1552725" y="1182492"/>
                    </a:cubicBezTo>
                    <a:lnTo>
                      <a:pt x="0" y="912365"/>
                    </a:lnTo>
                    <a:lnTo>
                      <a:pt x="519494" y="0"/>
                    </a:lnTo>
                    <a:close/>
                  </a:path>
                </a:pathLst>
              </a:custGeom>
              <a:gradFill flip="none" rotWithShape="1">
                <a:gsLst>
                  <a:gs pos="0">
                    <a:schemeClr val="accent3">
                      <a:lumMod val="60000"/>
                      <a:lumOff val="4000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0" name="Rectangle 14">
                <a:extLst>
                  <a:ext uri="{FF2B5EF4-FFF2-40B4-BE49-F238E27FC236}">
                    <a16:creationId xmlns:a16="http://schemas.microsoft.com/office/drawing/2014/main" id="{43345AAC-D997-0AB3-EE51-F210C2C8276A}"/>
                  </a:ext>
                </a:extLst>
              </p:cNvPr>
              <p:cNvSpPr/>
              <p:nvPr/>
            </p:nvSpPr>
            <p:spPr>
              <a:xfrm flipH="1">
                <a:off x="3408818" y="3806026"/>
                <a:ext cx="1241279" cy="942201"/>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60921"/>
                  <a:gd name="connsiteY0" fmla="*/ 74789 h 1036529"/>
                  <a:gd name="connsiteX1" fmla="*/ 1559410 w 1560921"/>
                  <a:gd name="connsiteY1" fmla="*/ 0 h 1036529"/>
                  <a:gd name="connsiteX2" fmla="*/ 1560921 w 1560921"/>
                  <a:gd name="connsiteY2" fmla="*/ 1036529 h 1036529"/>
                  <a:gd name="connsiteX3" fmla="*/ 0 w 1560921"/>
                  <a:gd name="connsiteY3" fmla="*/ 768451 h 1036529"/>
                  <a:gd name="connsiteX4" fmla="*/ 381144 w 1560921"/>
                  <a:gd name="connsiteY4" fmla="*/ 74789 h 1036529"/>
                  <a:gd name="connsiteX0" fmla="*/ 535381 w 1560921"/>
                  <a:gd name="connsiteY0" fmla="*/ 0 h 1193097"/>
                  <a:gd name="connsiteX1" fmla="*/ 1559410 w 1560921"/>
                  <a:gd name="connsiteY1" fmla="*/ 156568 h 1193097"/>
                  <a:gd name="connsiteX2" fmla="*/ 1560921 w 1560921"/>
                  <a:gd name="connsiteY2" fmla="*/ 1193097 h 1193097"/>
                  <a:gd name="connsiteX3" fmla="*/ 0 w 1560921"/>
                  <a:gd name="connsiteY3" fmla="*/ 925019 h 1193097"/>
                  <a:gd name="connsiteX4" fmla="*/ 535381 w 1560921"/>
                  <a:gd name="connsiteY4" fmla="*/ 0 h 1193097"/>
                  <a:gd name="connsiteX0" fmla="*/ 535381 w 1569697"/>
                  <a:gd name="connsiteY0" fmla="*/ 0 h 1193097"/>
                  <a:gd name="connsiteX1" fmla="*/ 1569679 w 1569697"/>
                  <a:gd name="connsiteY1" fmla="*/ 162730 h 1193097"/>
                  <a:gd name="connsiteX2" fmla="*/ 1560921 w 1569697"/>
                  <a:gd name="connsiteY2" fmla="*/ 1193097 h 1193097"/>
                  <a:gd name="connsiteX3" fmla="*/ 0 w 1569697"/>
                  <a:gd name="connsiteY3" fmla="*/ 925019 h 1193097"/>
                  <a:gd name="connsiteX4" fmla="*/ 535381 w 1569697"/>
                  <a:gd name="connsiteY4" fmla="*/ 0 h 1193097"/>
                  <a:gd name="connsiteX0" fmla="*/ 535381 w 1573244"/>
                  <a:gd name="connsiteY0" fmla="*/ 0 h 1197205"/>
                  <a:gd name="connsiteX1" fmla="*/ 1569679 w 1573244"/>
                  <a:gd name="connsiteY1" fmla="*/ 162730 h 1197205"/>
                  <a:gd name="connsiteX2" fmla="*/ 1573244 w 1573244"/>
                  <a:gd name="connsiteY2" fmla="*/ 1197205 h 1197205"/>
                  <a:gd name="connsiteX3" fmla="*/ 0 w 1573244"/>
                  <a:gd name="connsiteY3" fmla="*/ 925019 h 1197205"/>
                  <a:gd name="connsiteX4" fmla="*/ 535381 w 1573244"/>
                  <a:gd name="connsiteY4" fmla="*/ 0 h 1197205"/>
                  <a:gd name="connsiteX0" fmla="*/ 535381 w 1577229"/>
                  <a:gd name="connsiteY0" fmla="*/ 0 h 1197205"/>
                  <a:gd name="connsiteX1" fmla="*/ 1577193 w 1577229"/>
                  <a:gd name="connsiteY1" fmla="*/ 162730 h 1197205"/>
                  <a:gd name="connsiteX2" fmla="*/ 1573244 w 1577229"/>
                  <a:gd name="connsiteY2" fmla="*/ 1197205 h 1197205"/>
                  <a:gd name="connsiteX3" fmla="*/ 0 w 1577229"/>
                  <a:gd name="connsiteY3" fmla="*/ 925019 h 1197205"/>
                  <a:gd name="connsiteX4" fmla="*/ 535381 w 1577229"/>
                  <a:gd name="connsiteY4" fmla="*/ 0 h 1197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229" h="1197205">
                    <a:moveTo>
                      <a:pt x="535381" y="0"/>
                    </a:moveTo>
                    <a:lnTo>
                      <a:pt x="1577193" y="162730"/>
                    </a:lnTo>
                    <a:cubicBezTo>
                      <a:pt x="1577697" y="508240"/>
                      <a:pt x="1572740" y="851695"/>
                      <a:pt x="1573244" y="1197205"/>
                    </a:cubicBezTo>
                    <a:lnTo>
                      <a:pt x="0" y="925019"/>
                    </a:lnTo>
                    <a:lnTo>
                      <a:pt x="535381" y="0"/>
                    </a:lnTo>
                    <a:close/>
                  </a:path>
                </a:pathLst>
              </a:custGeom>
              <a:gradFill>
                <a:gsLst>
                  <a:gs pos="0">
                    <a:schemeClr val="accent3">
                      <a:lumMod val="75000"/>
                    </a:schemeClr>
                  </a:gs>
                  <a:gs pos="100000">
                    <a:schemeClr val="accent3">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1" name="Rectangle 23">
                <a:extLst>
                  <a:ext uri="{FF2B5EF4-FFF2-40B4-BE49-F238E27FC236}">
                    <a16:creationId xmlns:a16="http://schemas.microsoft.com/office/drawing/2014/main" id="{DC5A8332-0392-11F7-8D9E-E61BCB327289}"/>
                  </a:ext>
                </a:extLst>
              </p:cNvPr>
              <p:cNvSpPr/>
              <p:nvPr/>
            </p:nvSpPr>
            <p:spPr>
              <a:xfrm>
                <a:off x="2592486" y="3641364"/>
                <a:ext cx="1636166" cy="293961"/>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165124"/>
                  <a:gd name="connsiteY0" fmla="*/ 0 h 498079"/>
                  <a:gd name="connsiteX1" fmla="*/ 2165124 w 2165124"/>
                  <a:gd name="connsiteY1" fmla="*/ 352539 h 498079"/>
                  <a:gd name="connsiteX2" fmla="*/ 1232362 w 2165124"/>
                  <a:gd name="connsiteY2" fmla="*/ 498079 h 498079"/>
                  <a:gd name="connsiteX3" fmla="*/ 0 w 2165124"/>
                  <a:gd name="connsiteY3" fmla="*/ 288758 h 498079"/>
                  <a:gd name="connsiteX4" fmla="*/ 1255923 w 2165124"/>
                  <a:gd name="connsiteY4" fmla="*/ 0 h 498079"/>
                  <a:gd name="connsiteX0" fmla="*/ 965812 w 1875013"/>
                  <a:gd name="connsiteY0" fmla="*/ 0 h 498079"/>
                  <a:gd name="connsiteX1" fmla="*/ 1875013 w 1875013"/>
                  <a:gd name="connsiteY1" fmla="*/ 352539 h 498079"/>
                  <a:gd name="connsiteX2" fmla="*/ 942251 w 1875013"/>
                  <a:gd name="connsiteY2" fmla="*/ 498079 h 498079"/>
                  <a:gd name="connsiteX3" fmla="*/ 0 w 1875013"/>
                  <a:gd name="connsiteY3" fmla="*/ 365876 h 498079"/>
                  <a:gd name="connsiteX4" fmla="*/ 965812 w 1875013"/>
                  <a:gd name="connsiteY4" fmla="*/ 0 h 498079"/>
                  <a:gd name="connsiteX0" fmla="*/ 965812 w 1875013"/>
                  <a:gd name="connsiteY0" fmla="*/ 0 h 314465"/>
                  <a:gd name="connsiteX1" fmla="*/ 1875013 w 1875013"/>
                  <a:gd name="connsiteY1" fmla="*/ 168925 h 314465"/>
                  <a:gd name="connsiteX2" fmla="*/ 942251 w 1875013"/>
                  <a:gd name="connsiteY2" fmla="*/ 314465 h 314465"/>
                  <a:gd name="connsiteX3" fmla="*/ 0 w 1875013"/>
                  <a:gd name="connsiteY3" fmla="*/ 182262 h 314465"/>
                  <a:gd name="connsiteX4" fmla="*/ 965812 w 1875013"/>
                  <a:gd name="connsiteY4" fmla="*/ 0 h 314465"/>
                  <a:gd name="connsiteX0" fmla="*/ 965812 w 1875013"/>
                  <a:gd name="connsiteY0" fmla="*/ 0 h 288759"/>
                  <a:gd name="connsiteX1" fmla="*/ 1875013 w 1875013"/>
                  <a:gd name="connsiteY1" fmla="*/ 143219 h 288759"/>
                  <a:gd name="connsiteX2" fmla="*/ 942251 w 1875013"/>
                  <a:gd name="connsiteY2" fmla="*/ 288759 h 288759"/>
                  <a:gd name="connsiteX3" fmla="*/ 0 w 1875013"/>
                  <a:gd name="connsiteY3" fmla="*/ 156556 h 288759"/>
                  <a:gd name="connsiteX4" fmla="*/ 965812 w 1875013"/>
                  <a:gd name="connsiteY4" fmla="*/ 0 h 288759"/>
                  <a:gd name="connsiteX0" fmla="*/ 965812 w 1732819"/>
                  <a:gd name="connsiteY0" fmla="*/ 0 h 288759"/>
                  <a:gd name="connsiteX1" fmla="*/ 1732819 w 1732819"/>
                  <a:gd name="connsiteY1" fmla="*/ 162294 h 288759"/>
                  <a:gd name="connsiteX2" fmla="*/ 942251 w 1732819"/>
                  <a:gd name="connsiteY2" fmla="*/ 288759 h 288759"/>
                  <a:gd name="connsiteX3" fmla="*/ 0 w 1732819"/>
                  <a:gd name="connsiteY3" fmla="*/ 156556 h 288759"/>
                  <a:gd name="connsiteX4" fmla="*/ 965812 w 1732819"/>
                  <a:gd name="connsiteY4" fmla="*/ 0 h 288759"/>
                  <a:gd name="connsiteX0" fmla="*/ 965812 w 1738021"/>
                  <a:gd name="connsiteY0" fmla="*/ 0 h 288759"/>
                  <a:gd name="connsiteX1" fmla="*/ 1738021 w 1738021"/>
                  <a:gd name="connsiteY1" fmla="*/ 164028 h 288759"/>
                  <a:gd name="connsiteX2" fmla="*/ 942251 w 1738021"/>
                  <a:gd name="connsiteY2" fmla="*/ 288759 h 288759"/>
                  <a:gd name="connsiteX3" fmla="*/ 0 w 1738021"/>
                  <a:gd name="connsiteY3" fmla="*/ 156556 h 288759"/>
                  <a:gd name="connsiteX4" fmla="*/ 965812 w 1738021"/>
                  <a:gd name="connsiteY4" fmla="*/ 0 h 288759"/>
                  <a:gd name="connsiteX0" fmla="*/ 820150 w 1592359"/>
                  <a:gd name="connsiteY0" fmla="*/ 0 h 288759"/>
                  <a:gd name="connsiteX1" fmla="*/ 1592359 w 1592359"/>
                  <a:gd name="connsiteY1" fmla="*/ 164028 h 288759"/>
                  <a:gd name="connsiteX2" fmla="*/ 796589 w 1592359"/>
                  <a:gd name="connsiteY2" fmla="*/ 288759 h 288759"/>
                  <a:gd name="connsiteX3" fmla="*/ 0 w 1592359"/>
                  <a:gd name="connsiteY3" fmla="*/ 153088 h 288759"/>
                  <a:gd name="connsiteX4" fmla="*/ 820150 w 1592359"/>
                  <a:gd name="connsiteY4" fmla="*/ 0 h 288759"/>
                  <a:gd name="connsiteX0" fmla="*/ 856565 w 1628774"/>
                  <a:gd name="connsiteY0" fmla="*/ 0 h 288759"/>
                  <a:gd name="connsiteX1" fmla="*/ 1628774 w 1628774"/>
                  <a:gd name="connsiteY1" fmla="*/ 164028 h 288759"/>
                  <a:gd name="connsiteX2" fmla="*/ 833004 w 1628774"/>
                  <a:gd name="connsiteY2" fmla="*/ 288759 h 288759"/>
                  <a:gd name="connsiteX3" fmla="*/ 0 w 1628774"/>
                  <a:gd name="connsiteY3" fmla="*/ 172162 h 288759"/>
                  <a:gd name="connsiteX4" fmla="*/ 856565 w 1628774"/>
                  <a:gd name="connsiteY4" fmla="*/ 0 h 288759"/>
                  <a:gd name="connsiteX0" fmla="*/ 856565 w 1628774"/>
                  <a:gd name="connsiteY0" fmla="*/ 0 h 293962"/>
                  <a:gd name="connsiteX1" fmla="*/ 1628774 w 1628774"/>
                  <a:gd name="connsiteY1" fmla="*/ 164028 h 293962"/>
                  <a:gd name="connsiteX2" fmla="*/ 829536 w 1628774"/>
                  <a:gd name="connsiteY2" fmla="*/ 293962 h 293962"/>
                  <a:gd name="connsiteX3" fmla="*/ 0 w 1628774"/>
                  <a:gd name="connsiteY3" fmla="*/ 172162 h 293962"/>
                  <a:gd name="connsiteX4" fmla="*/ 856565 w 1628774"/>
                  <a:gd name="connsiteY4" fmla="*/ 0 h 293962"/>
                  <a:gd name="connsiteX0" fmla="*/ 856565 w 1633209"/>
                  <a:gd name="connsiteY0" fmla="*/ 0 h 293962"/>
                  <a:gd name="connsiteX1" fmla="*/ 1633209 w 1633209"/>
                  <a:gd name="connsiteY1" fmla="*/ 168463 h 293962"/>
                  <a:gd name="connsiteX2" fmla="*/ 829536 w 1633209"/>
                  <a:gd name="connsiteY2" fmla="*/ 293962 h 293962"/>
                  <a:gd name="connsiteX3" fmla="*/ 0 w 1633209"/>
                  <a:gd name="connsiteY3" fmla="*/ 172162 h 293962"/>
                  <a:gd name="connsiteX4" fmla="*/ 856565 w 1633209"/>
                  <a:gd name="connsiteY4" fmla="*/ 0 h 293962"/>
                  <a:gd name="connsiteX0" fmla="*/ 856565 w 1636166"/>
                  <a:gd name="connsiteY0" fmla="*/ 0 h 293962"/>
                  <a:gd name="connsiteX1" fmla="*/ 1636166 w 1636166"/>
                  <a:gd name="connsiteY1" fmla="*/ 165506 h 293962"/>
                  <a:gd name="connsiteX2" fmla="*/ 829536 w 1636166"/>
                  <a:gd name="connsiteY2" fmla="*/ 293962 h 293962"/>
                  <a:gd name="connsiteX3" fmla="*/ 0 w 1636166"/>
                  <a:gd name="connsiteY3" fmla="*/ 172162 h 293962"/>
                  <a:gd name="connsiteX4" fmla="*/ 856565 w 1636166"/>
                  <a:gd name="connsiteY4" fmla="*/ 0 h 29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166" h="293962">
                    <a:moveTo>
                      <a:pt x="856565" y="0"/>
                    </a:moveTo>
                    <a:lnTo>
                      <a:pt x="1636166" y="165506"/>
                    </a:lnTo>
                    <a:lnTo>
                      <a:pt x="829536" y="293962"/>
                    </a:lnTo>
                    <a:lnTo>
                      <a:pt x="0" y="172162"/>
                    </a:lnTo>
                    <a:lnTo>
                      <a:pt x="856565"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4" name="Group 13">
              <a:extLst>
                <a:ext uri="{FF2B5EF4-FFF2-40B4-BE49-F238E27FC236}">
                  <a16:creationId xmlns:a16="http://schemas.microsoft.com/office/drawing/2014/main" id="{00AAF275-1A44-A89A-EB71-58E8CDA2147C}"/>
                </a:ext>
              </a:extLst>
            </p:cNvPr>
            <p:cNvGrpSpPr/>
            <p:nvPr/>
          </p:nvGrpSpPr>
          <p:grpSpPr>
            <a:xfrm>
              <a:off x="1842233" y="2082335"/>
              <a:ext cx="2111678" cy="1202649"/>
              <a:chOff x="2142537" y="3323667"/>
              <a:chExt cx="2507561" cy="1428115"/>
            </a:xfrm>
          </p:grpSpPr>
          <p:sp>
            <p:nvSpPr>
              <p:cNvPr id="46" name="Rectangle 14">
                <a:extLst>
                  <a:ext uri="{FF2B5EF4-FFF2-40B4-BE49-F238E27FC236}">
                    <a16:creationId xmlns:a16="http://schemas.microsoft.com/office/drawing/2014/main" id="{65417C93-FB0E-0556-E235-3255BD130783}"/>
                  </a:ext>
                </a:extLst>
              </p:cNvPr>
              <p:cNvSpPr/>
              <p:nvPr/>
            </p:nvSpPr>
            <p:spPr>
              <a:xfrm>
                <a:off x="2142537" y="3474497"/>
                <a:ext cx="1254203" cy="1276671"/>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69767"/>
                  <a:gd name="connsiteY0" fmla="*/ 83456 h 1030869"/>
                  <a:gd name="connsiteX1" fmla="*/ 1569767 w 1569767"/>
                  <a:gd name="connsiteY1" fmla="*/ 0 h 1030869"/>
                  <a:gd name="connsiteX2" fmla="*/ 1560921 w 1569767"/>
                  <a:gd name="connsiteY2" fmla="*/ 1030869 h 1030869"/>
                  <a:gd name="connsiteX3" fmla="*/ 0 w 1569767"/>
                  <a:gd name="connsiteY3" fmla="*/ 762791 h 1030869"/>
                  <a:gd name="connsiteX4" fmla="*/ 380995 w 1569767"/>
                  <a:gd name="connsiteY4" fmla="*/ 83456 h 1030869"/>
                  <a:gd name="connsiteX0" fmla="*/ 519494 w 1569767"/>
                  <a:gd name="connsiteY0" fmla="*/ 0 h 1180443"/>
                  <a:gd name="connsiteX1" fmla="*/ 1569767 w 1569767"/>
                  <a:gd name="connsiteY1" fmla="*/ 149574 h 1180443"/>
                  <a:gd name="connsiteX2" fmla="*/ 1560921 w 1569767"/>
                  <a:gd name="connsiteY2" fmla="*/ 1180443 h 1180443"/>
                  <a:gd name="connsiteX3" fmla="*/ 0 w 1569767"/>
                  <a:gd name="connsiteY3" fmla="*/ 912365 h 1180443"/>
                  <a:gd name="connsiteX4" fmla="*/ 519494 w 1569767"/>
                  <a:gd name="connsiteY4" fmla="*/ 0 h 1180443"/>
                  <a:gd name="connsiteX0" fmla="*/ 519494 w 1575379"/>
                  <a:gd name="connsiteY0" fmla="*/ 304945 h 1485388"/>
                  <a:gd name="connsiteX1" fmla="*/ 1575379 w 1575379"/>
                  <a:gd name="connsiteY1" fmla="*/ 0 h 1485388"/>
                  <a:gd name="connsiteX2" fmla="*/ 1560921 w 1575379"/>
                  <a:gd name="connsiteY2" fmla="*/ 1485388 h 1485388"/>
                  <a:gd name="connsiteX3" fmla="*/ 0 w 1575379"/>
                  <a:gd name="connsiteY3" fmla="*/ 1217310 h 1485388"/>
                  <a:gd name="connsiteX4" fmla="*/ 519494 w 1575379"/>
                  <a:gd name="connsiteY4" fmla="*/ 304945 h 1485388"/>
                  <a:gd name="connsiteX0" fmla="*/ 755171 w 1575379"/>
                  <a:gd name="connsiteY0" fmla="*/ 0 h 1612516"/>
                  <a:gd name="connsiteX1" fmla="*/ 1575379 w 1575379"/>
                  <a:gd name="connsiteY1" fmla="*/ 127128 h 1612516"/>
                  <a:gd name="connsiteX2" fmla="*/ 1560921 w 1575379"/>
                  <a:gd name="connsiteY2" fmla="*/ 1612516 h 1612516"/>
                  <a:gd name="connsiteX3" fmla="*/ 0 w 1575379"/>
                  <a:gd name="connsiteY3" fmla="*/ 1344438 h 1612516"/>
                  <a:gd name="connsiteX4" fmla="*/ 755171 w 1575379"/>
                  <a:gd name="connsiteY4" fmla="*/ 0 h 1612516"/>
                  <a:gd name="connsiteX0" fmla="*/ 811283 w 1631491"/>
                  <a:gd name="connsiteY0" fmla="*/ 0 h 1612516"/>
                  <a:gd name="connsiteX1" fmla="*/ 1631491 w 1631491"/>
                  <a:gd name="connsiteY1" fmla="*/ 127128 h 1612516"/>
                  <a:gd name="connsiteX2" fmla="*/ 1617033 w 1631491"/>
                  <a:gd name="connsiteY2" fmla="*/ 1612516 h 1612516"/>
                  <a:gd name="connsiteX3" fmla="*/ 0 w 1631491"/>
                  <a:gd name="connsiteY3" fmla="*/ 1366882 h 1612516"/>
                  <a:gd name="connsiteX4" fmla="*/ 811283 w 1631491"/>
                  <a:gd name="connsiteY4" fmla="*/ 0 h 1612516"/>
                  <a:gd name="connsiteX0" fmla="*/ 811283 w 1631491"/>
                  <a:gd name="connsiteY0" fmla="*/ 0 h 1615652"/>
                  <a:gd name="connsiteX1" fmla="*/ 1631491 w 1631491"/>
                  <a:gd name="connsiteY1" fmla="*/ 127128 h 1615652"/>
                  <a:gd name="connsiteX2" fmla="*/ 1595083 w 1631491"/>
                  <a:gd name="connsiteY2" fmla="*/ 1615652 h 1615652"/>
                  <a:gd name="connsiteX3" fmla="*/ 0 w 1631491"/>
                  <a:gd name="connsiteY3" fmla="*/ 1366882 h 1615652"/>
                  <a:gd name="connsiteX4" fmla="*/ 811283 w 1631491"/>
                  <a:gd name="connsiteY4" fmla="*/ 0 h 1615652"/>
                  <a:gd name="connsiteX0" fmla="*/ 811283 w 1595510"/>
                  <a:gd name="connsiteY0" fmla="*/ 0 h 1615652"/>
                  <a:gd name="connsiteX1" fmla="*/ 1587591 w 1595510"/>
                  <a:gd name="connsiteY1" fmla="*/ 120857 h 1615652"/>
                  <a:gd name="connsiteX2" fmla="*/ 1595083 w 1595510"/>
                  <a:gd name="connsiteY2" fmla="*/ 1615652 h 1615652"/>
                  <a:gd name="connsiteX3" fmla="*/ 0 w 1595510"/>
                  <a:gd name="connsiteY3" fmla="*/ 1366882 h 1615652"/>
                  <a:gd name="connsiteX4" fmla="*/ 811283 w 1595510"/>
                  <a:gd name="connsiteY4" fmla="*/ 0 h 1615652"/>
                  <a:gd name="connsiteX0" fmla="*/ 811283 w 1590036"/>
                  <a:gd name="connsiteY0" fmla="*/ 0 h 1618520"/>
                  <a:gd name="connsiteX1" fmla="*/ 1587591 w 1590036"/>
                  <a:gd name="connsiteY1" fmla="*/ 120857 h 1618520"/>
                  <a:gd name="connsiteX2" fmla="*/ 1589347 w 1590036"/>
                  <a:gd name="connsiteY2" fmla="*/ 1618520 h 1618520"/>
                  <a:gd name="connsiteX3" fmla="*/ 0 w 1590036"/>
                  <a:gd name="connsiteY3" fmla="*/ 1366882 h 1618520"/>
                  <a:gd name="connsiteX4" fmla="*/ 811283 w 1590036"/>
                  <a:gd name="connsiteY4" fmla="*/ 0 h 161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036" h="1618520">
                    <a:moveTo>
                      <a:pt x="811283" y="0"/>
                    </a:moveTo>
                    <a:lnTo>
                      <a:pt x="1587591" y="120857"/>
                    </a:lnTo>
                    <a:cubicBezTo>
                      <a:pt x="1584642" y="464480"/>
                      <a:pt x="1592296" y="1274897"/>
                      <a:pt x="1589347" y="1618520"/>
                    </a:cubicBezTo>
                    <a:lnTo>
                      <a:pt x="0" y="1366882"/>
                    </a:lnTo>
                    <a:lnTo>
                      <a:pt x="811283" y="0"/>
                    </a:lnTo>
                    <a:close/>
                  </a:path>
                </a:pathLst>
              </a:custGeom>
              <a:gradFill flip="none" rotWithShape="1">
                <a:gsLst>
                  <a:gs pos="0">
                    <a:schemeClr val="accent2">
                      <a:lumMod val="60000"/>
                      <a:lumOff val="40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47" name="Rectangle 14">
                <a:extLst>
                  <a:ext uri="{FF2B5EF4-FFF2-40B4-BE49-F238E27FC236}">
                    <a16:creationId xmlns:a16="http://schemas.microsoft.com/office/drawing/2014/main" id="{5F46ED7D-BAFA-8779-B340-1636BBEA3779}"/>
                  </a:ext>
                </a:extLst>
              </p:cNvPr>
              <p:cNvSpPr/>
              <p:nvPr/>
            </p:nvSpPr>
            <p:spPr>
              <a:xfrm flipH="1">
                <a:off x="3394508" y="3465213"/>
                <a:ext cx="1255590" cy="1286569"/>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60921"/>
                  <a:gd name="connsiteY0" fmla="*/ 74789 h 1036529"/>
                  <a:gd name="connsiteX1" fmla="*/ 1559410 w 1560921"/>
                  <a:gd name="connsiteY1" fmla="*/ 0 h 1036529"/>
                  <a:gd name="connsiteX2" fmla="*/ 1560921 w 1560921"/>
                  <a:gd name="connsiteY2" fmla="*/ 1036529 h 1036529"/>
                  <a:gd name="connsiteX3" fmla="*/ 0 w 1560921"/>
                  <a:gd name="connsiteY3" fmla="*/ 768451 h 1036529"/>
                  <a:gd name="connsiteX4" fmla="*/ 381144 w 1560921"/>
                  <a:gd name="connsiteY4" fmla="*/ 74789 h 1036529"/>
                  <a:gd name="connsiteX0" fmla="*/ 535381 w 1560921"/>
                  <a:gd name="connsiteY0" fmla="*/ 0 h 1193097"/>
                  <a:gd name="connsiteX1" fmla="*/ 1559410 w 1560921"/>
                  <a:gd name="connsiteY1" fmla="*/ 156568 h 1193097"/>
                  <a:gd name="connsiteX2" fmla="*/ 1560921 w 1560921"/>
                  <a:gd name="connsiteY2" fmla="*/ 1193097 h 1193097"/>
                  <a:gd name="connsiteX3" fmla="*/ 0 w 1560921"/>
                  <a:gd name="connsiteY3" fmla="*/ 925019 h 1193097"/>
                  <a:gd name="connsiteX4" fmla="*/ 535381 w 1560921"/>
                  <a:gd name="connsiteY4" fmla="*/ 0 h 1193097"/>
                  <a:gd name="connsiteX0" fmla="*/ 535381 w 1560921"/>
                  <a:gd name="connsiteY0" fmla="*/ 293361 h 1486458"/>
                  <a:gd name="connsiteX1" fmla="*/ 1559410 w 1560921"/>
                  <a:gd name="connsiteY1" fmla="*/ 0 h 1486458"/>
                  <a:gd name="connsiteX2" fmla="*/ 1560921 w 1560921"/>
                  <a:gd name="connsiteY2" fmla="*/ 1486458 h 1486458"/>
                  <a:gd name="connsiteX3" fmla="*/ 0 w 1560921"/>
                  <a:gd name="connsiteY3" fmla="*/ 1218380 h 1486458"/>
                  <a:gd name="connsiteX4" fmla="*/ 535381 w 1560921"/>
                  <a:gd name="connsiteY4" fmla="*/ 293361 h 1486458"/>
                  <a:gd name="connsiteX0" fmla="*/ 782842 w 1560921"/>
                  <a:gd name="connsiteY0" fmla="*/ 0 h 1626152"/>
                  <a:gd name="connsiteX1" fmla="*/ 1559410 w 1560921"/>
                  <a:gd name="connsiteY1" fmla="*/ 139694 h 1626152"/>
                  <a:gd name="connsiteX2" fmla="*/ 1560921 w 1560921"/>
                  <a:gd name="connsiteY2" fmla="*/ 1626152 h 1626152"/>
                  <a:gd name="connsiteX3" fmla="*/ 0 w 1560921"/>
                  <a:gd name="connsiteY3" fmla="*/ 1358074 h 1626152"/>
                  <a:gd name="connsiteX4" fmla="*/ 782842 w 1560921"/>
                  <a:gd name="connsiteY4" fmla="*/ 0 h 1626152"/>
                  <a:gd name="connsiteX0" fmla="*/ 782842 w 1595414"/>
                  <a:gd name="connsiteY0" fmla="*/ 0 h 1634775"/>
                  <a:gd name="connsiteX1" fmla="*/ 1559410 w 1595414"/>
                  <a:gd name="connsiteY1" fmla="*/ 139694 h 1634775"/>
                  <a:gd name="connsiteX2" fmla="*/ 1595414 w 1595414"/>
                  <a:gd name="connsiteY2" fmla="*/ 1634775 h 1634775"/>
                  <a:gd name="connsiteX3" fmla="*/ 0 w 1595414"/>
                  <a:gd name="connsiteY3" fmla="*/ 1358074 h 1634775"/>
                  <a:gd name="connsiteX4" fmla="*/ 782842 w 1595414"/>
                  <a:gd name="connsiteY4" fmla="*/ 0 h 1634775"/>
                  <a:gd name="connsiteX0" fmla="*/ 782842 w 1595414"/>
                  <a:gd name="connsiteY0" fmla="*/ 0 h 1634775"/>
                  <a:gd name="connsiteX1" fmla="*/ 1593902 w 1595414"/>
                  <a:gd name="connsiteY1" fmla="*/ 139693 h 1634775"/>
                  <a:gd name="connsiteX2" fmla="*/ 1595414 w 1595414"/>
                  <a:gd name="connsiteY2" fmla="*/ 1634775 h 1634775"/>
                  <a:gd name="connsiteX3" fmla="*/ 0 w 1595414"/>
                  <a:gd name="connsiteY3" fmla="*/ 1358074 h 1634775"/>
                  <a:gd name="connsiteX4" fmla="*/ 782842 w 1595414"/>
                  <a:gd name="connsiteY4" fmla="*/ 0 h 163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14" h="1634775">
                    <a:moveTo>
                      <a:pt x="782842" y="0"/>
                    </a:moveTo>
                    <a:lnTo>
                      <a:pt x="1593902" y="139693"/>
                    </a:lnTo>
                    <a:cubicBezTo>
                      <a:pt x="1594406" y="485203"/>
                      <a:pt x="1594910" y="1289265"/>
                      <a:pt x="1595414" y="1634775"/>
                    </a:cubicBezTo>
                    <a:lnTo>
                      <a:pt x="0" y="1358074"/>
                    </a:lnTo>
                    <a:lnTo>
                      <a:pt x="782842" y="0"/>
                    </a:lnTo>
                    <a:close/>
                  </a:path>
                </a:pathLst>
              </a:custGeom>
              <a:gradFill>
                <a:gsLst>
                  <a:gs pos="0">
                    <a:schemeClr val="accent2">
                      <a:lumMod val="75000"/>
                    </a:schemeClr>
                  </a:gs>
                  <a:gs pos="100000">
                    <a:schemeClr val="accent2">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48" name="Rectangle 23">
                <a:extLst>
                  <a:ext uri="{FF2B5EF4-FFF2-40B4-BE49-F238E27FC236}">
                    <a16:creationId xmlns:a16="http://schemas.microsoft.com/office/drawing/2014/main" id="{C3C12A82-760C-3C47-5A5B-ACB18FAE9664}"/>
                  </a:ext>
                </a:extLst>
              </p:cNvPr>
              <p:cNvSpPr/>
              <p:nvPr/>
            </p:nvSpPr>
            <p:spPr>
              <a:xfrm>
                <a:off x="2785846" y="3323667"/>
                <a:ext cx="1249515" cy="254047"/>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165124"/>
                  <a:gd name="connsiteY0" fmla="*/ 0 h 498079"/>
                  <a:gd name="connsiteX1" fmla="*/ 2165124 w 2165124"/>
                  <a:gd name="connsiteY1" fmla="*/ 352539 h 498079"/>
                  <a:gd name="connsiteX2" fmla="*/ 1232362 w 2165124"/>
                  <a:gd name="connsiteY2" fmla="*/ 498079 h 498079"/>
                  <a:gd name="connsiteX3" fmla="*/ 0 w 2165124"/>
                  <a:gd name="connsiteY3" fmla="*/ 288758 h 498079"/>
                  <a:gd name="connsiteX4" fmla="*/ 1255923 w 2165124"/>
                  <a:gd name="connsiteY4" fmla="*/ 0 h 498079"/>
                  <a:gd name="connsiteX0" fmla="*/ 965812 w 1875013"/>
                  <a:gd name="connsiteY0" fmla="*/ 0 h 498079"/>
                  <a:gd name="connsiteX1" fmla="*/ 1875013 w 1875013"/>
                  <a:gd name="connsiteY1" fmla="*/ 352539 h 498079"/>
                  <a:gd name="connsiteX2" fmla="*/ 942251 w 1875013"/>
                  <a:gd name="connsiteY2" fmla="*/ 498079 h 498079"/>
                  <a:gd name="connsiteX3" fmla="*/ 0 w 1875013"/>
                  <a:gd name="connsiteY3" fmla="*/ 365876 h 498079"/>
                  <a:gd name="connsiteX4" fmla="*/ 965812 w 1875013"/>
                  <a:gd name="connsiteY4" fmla="*/ 0 h 498079"/>
                  <a:gd name="connsiteX0" fmla="*/ 965812 w 1875013"/>
                  <a:gd name="connsiteY0" fmla="*/ 0 h 314465"/>
                  <a:gd name="connsiteX1" fmla="*/ 1875013 w 1875013"/>
                  <a:gd name="connsiteY1" fmla="*/ 168925 h 314465"/>
                  <a:gd name="connsiteX2" fmla="*/ 942251 w 1875013"/>
                  <a:gd name="connsiteY2" fmla="*/ 314465 h 314465"/>
                  <a:gd name="connsiteX3" fmla="*/ 0 w 1875013"/>
                  <a:gd name="connsiteY3" fmla="*/ 182262 h 314465"/>
                  <a:gd name="connsiteX4" fmla="*/ 965812 w 1875013"/>
                  <a:gd name="connsiteY4" fmla="*/ 0 h 314465"/>
                  <a:gd name="connsiteX0" fmla="*/ 965812 w 1875013"/>
                  <a:gd name="connsiteY0" fmla="*/ 0 h 288759"/>
                  <a:gd name="connsiteX1" fmla="*/ 1875013 w 1875013"/>
                  <a:gd name="connsiteY1" fmla="*/ 143219 h 288759"/>
                  <a:gd name="connsiteX2" fmla="*/ 942251 w 1875013"/>
                  <a:gd name="connsiteY2" fmla="*/ 288759 h 288759"/>
                  <a:gd name="connsiteX3" fmla="*/ 0 w 1875013"/>
                  <a:gd name="connsiteY3" fmla="*/ 156556 h 288759"/>
                  <a:gd name="connsiteX4" fmla="*/ 965812 w 1875013"/>
                  <a:gd name="connsiteY4" fmla="*/ 0 h 288759"/>
                  <a:gd name="connsiteX0" fmla="*/ 965812 w 1732819"/>
                  <a:gd name="connsiteY0" fmla="*/ 0 h 288759"/>
                  <a:gd name="connsiteX1" fmla="*/ 1732819 w 1732819"/>
                  <a:gd name="connsiteY1" fmla="*/ 162294 h 288759"/>
                  <a:gd name="connsiteX2" fmla="*/ 942251 w 1732819"/>
                  <a:gd name="connsiteY2" fmla="*/ 288759 h 288759"/>
                  <a:gd name="connsiteX3" fmla="*/ 0 w 1732819"/>
                  <a:gd name="connsiteY3" fmla="*/ 156556 h 288759"/>
                  <a:gd name="connsiteX4" fmla="*/ 965812 w 1732819"/>
                  <a:gd name="connsiteY4" fmla="*/ 0 h 288759"/>
                  <a:gd name="connsiteX0" fmla="*/ 965812 w 1738021"/>
                  <a:gd name="connsiteY0" fmla="*/ 0 h 288759"/>
                  <a:gd name="connsiteX1" fmla="*/ 1738021 w 1738021"/>
                  <a:gd name="connsiteY1" fmla="*/ 164028 h 288759"/>
                  <a:gd name="connsiteX2" fmla="*/ 942251 w 1738021"/>
                  <a:gd name="connsiteY2" fmla="*/ 288759 h 288759"/>
                  <a:gd name="connsiteX3" fmla="*/ 0 w 1738021"/>
                  <a:gd name="connsiteY3" fmla="*/ 156556 h 288759"/>
                  <a:gd name="connsiteX4" fmla="*/ 965812 w 1738021"/>
                  <a:gd name="connsiteY4" fmla="*/ 0 h 288759"/>
                  <a:gd name="connsiteX0" fmla="*/ 820150 w 1592359"/>
                  <a:gd name="connsiteY0" fmla="*/ 0 h 288759"/>
                  <a:gd name="connsiteX1" fmla="*/ 1592359 w 1592359"/>
                  <a:gd name="connsiteY1" fmla="*/ 164028 h 288759"/>
                  <a:gd name="connsiteX2" fmla="*/ 796589 w 1592359"/>
                  <a:gd name="connsiteY2" fmla="*/ 288759 h 288759"/>
                  <a:gd name="connsiteX3" fmla="*/ 0 w 1592359"/>
                  <a:gd name="connsiteY3" fmla="*/ 153088 h 288759"/>
                  <a:gd name="connsiteX4" fmla="*/ 820150 w 1592359"/>
                  <a:gd name="connsiteY4" fmla="*/ 0 h 288759"/>
                  <a:gd name="connsiteX0" fmla="*/ 856565 w 1628774"/>
                  <a:gd name="connsiteY0" fmla="*/ 0 h 288759"/>
                  <a:gd name="connsiteX1" fmla="*/ 1628774 w 1628774"/>
                  <a:gd name="connsiteY1" fmla="*/ 164028 h 288759"/>
                  <a:gd name="connsiteX2" fmla="*/ 833004 w 1628774"/>
                  <a:gd name="connsiteY2" fmla="*/ 288759 h 288759"/>
                  <a:gd name="connsiteX3" fmla="*/ 0 w 1628774"/>
                  <a:gd name="connsiteY3" fmla="*/ 172162 h 288759"/>
                  <a:gd name="connsiteX4" fmla="*/ 856565 w 1628774"/>
                  <a:gd name="connsiteY4" fmla="*/ 0 h 288759"/>
                  <a:gd name="connsiteX0" fmla="*/ 856565 w 1628774"/>
                  <a:gd name="connsiteY0" fmla="*/ 0 h 293962"/>
                  <a:gd name="connsiteX1" fmla="*/ 1628774 w 1628774"/>
                  <a:gd name="connsiteY1" fmla="*/ 164028 h 293962"/>
                  <a:gd name="connsiteX2" fmla="*/ 829536 w 1628774"/>
                  <a:gd name="connsiteY2" fmla="*/ 293962 h 293962"/>
                  <a:gd name="connsiteX3" fmla="*/ 0 w 1628774"/>
                  <a:gd name="connsiteY3" fmla="*/ 172162 h 293962"/>
                  <a:gd name="connsiteX4" fmla="*/ 856565 w 1628774"/>
                  <a:gd name="connsiteY4" fmla="*/ 0 h 293962"/>
                  <a:gd name="connsiteX0" fmla="*/ 856565 w 1628774"/>
                  <a:gd name="connsiteY0" fmla="*/ 0 h 307240"/>
                  <a:gd name="connsiteX1" fmla="*/ 1628774 w 1628774"/>
                  <a:gd name="connsiteY1" fmla="*/ 164028 h 307240"/>
                  <a:gd name="connsiteX2" fmla="*/ 842815 w 1628774"/>
                  <a:gd name="connsiteY2" fmla="*/ 307240 h 307240"/>
                  <a:gd name="connsiteX3" fmla="*/ 0 w 1628774"/>
                  <a:gd name="connsiteY3" fmla="*/ 172162 h 307240"/>
                  <a:gd name="connsiteX4" fmla="*/ 856565 w 1628774"/>
                  <a:gd name="connsiteY4" fmla="*/ 0 h 307240"/>
                  <a:gd name="connsiteX0" fmla="*/ 856565 w 1305664"/>
                  <a:gd name="connsiteY0" fmla="*/ 0 h 307240"/>
                  <a:gd name="connsiteX1" fmla="*/ 1305664 w 1305664"/>
                  <a:gd name="connsiteY1" fmla="*/ 159602 h 307240"/>
                  <a:gd name="connsiteX2" fmla="*/ 842815 w 1305664"/>
                  <a:gd name="connsiteY2" fmla="*/ 307240 h 307240"/>
                  <a:gd name="connsiteX3" fmla="*/ 0 w 1305664"/>
                  <a:gd name="connsiteY3" fmla="*/ 172162 h 307240"/>
                  <a:gd name="connsiteX4" fmla="*/ 856565 w 1305664"/>
                  <a:gd name="connsiteY4" fmla="*/ 0 h 307240"/>
                  <a:gd name="connsiteX0" fmla="*/ 856565 w 1442875"/>
                  <a:gd name="connsiteY0" fmla="*/ 0 h 307240"/>
                  <a:gd name="connsiteX1" fmla="*/ 1442875 w 1442875"/>
                  <a:gd name="connsiteY1" fmla="*/ 195012 h 307240"/>
                  <a:gd name="connsiteX2" fmla="*/ 842815 w 1442875"/>
                  <a:gd name="connsiteY2" fmla="*/ 307240 h 307240"/>
                  <a:gd name="connsiteX3" fmla="*/ 0 w 1442875"/>
                  <a:gd name="connsiteY3" fmla="*/ 172162 h 307240"/>
                  <a:gd name="connsiteX4" fmla="*/ 856565 w 1442875"/>
                  <a:gd name="connsiteY4" fmla="*/ 0 h 307240"/>
                  <a:gd name="connsiteX0" fmla="*/ 506898 w 1093208"/>
                  <a:gd name="connsiteY0" fmla="*/ 0 h 307240"/>
                  <a:gd name="connsiteX1" fmla="*/ 1093208 w 1093208"/>
                  <a:gd name="connsiteY1" fmla="*/ 195012 h 307240"/>
                  <a:gd name="connsiteX2" fmla="*/ 493148 w 1093208"/>
                  <a:gd name="connsiteY2" fmla="*/ 307240 h 307240"/>
                  <a:gd name="connsiteX3" fmla="*/ 0 w 1093208"/>
                  <a:gd name="connsiteY3" fmla="*/ 176588 h 307240"/>
                  <a:gd name="connsiteX4" fmla="*/ 506898 w 1093208"/>
                  <a:gd name="connsiteY4" fmla="*/ 0 h 307240"/>
                  <a:gd name="connsiteX0" fmla="*/ 654157 w 1240467"/>
                  <a:gd name="connsiteY0" fmla="*/ 0 h 307240"/>
                  <a:gd name="connsiteX1" fmla="*/ 1240467 w 1240467"/>
                  <a:gd name="connsiteY1" fmla="*/ 195012 h 307240"/>
                  <a:gd name="connsiteX2" fmla="*/ 640407 w 1240467"/>
                  <a:gd name="connsiteY2" fmla="*/ 307240 h 307240"/>
                  <a:gd name="connsiteX3" fmla="*/ 0 w 1240467"/>
                  <a:gd name="connsiteY3" fmla="*/ 196004 h 307240"/>
                  <a:gd name="connsiteX4" fmla="*/ 147259 w 1240467"/>
                  <a:gd name="connsiteY4" fmla="*/ 176588 h 307240"/>
                  <a:gd name="connsiteX5" fmla="*/ 654157 w 1240467"/>
                  <a:gd name="connsiteY5" fmla="*/ 0 h 307240"/>
                  <a:gd name="connsiteX0" fmla="*/ 636454 w 1240467"/>
                  <a:gd name="connsiteY0" fmla="*/ 0 h 665760"/>
                  <a:gd name="connsiteX1" fmla="*/ 1240467 w 1240467"/>
                  <a:gd name="connsiteY1" fmla="*/ 553532 h 665760"/>
                  <a:gd name="connsiteX2" fmla="*/ 640407 w 1240467"/>
                  <a:gd name="connsiteY2" fmla="*/ 665760 h 665760"/>
                  <a:gd name="connsiteX3" fmla="*/ 0 w 1240467"/>
                  <a:gd name="connsiteY3" fmla="*/ 554524 h 665760"/>
                  <a:gd name="connsiteX4" fmla="*/ 147259 w 1240467"/>
                  <a:gd name="connsiteY4" fmla="*/ 535108 h 665760"/>
                  <a:gd name="connsiteX5" fmla="*/ 636454 w 1240467"/>
                  <a:gd name="connsiteY5" fmla="*/ 0 h 665760"/>
                  <a:gd name="connsiteX0" fmla="*/ 636454 w 1240467"/>
                  <a:gd name="connsiteY0" fmla="*/ 0 h 665760"/>
                  <a:gd name="connsiteX1" fmla="*/ 1240467 w 1240467"/>
                  <a:gd name="connsiteY1" fmla="*/ 553532 h 665760"/>
                  <a:gd name="connsiteX2" fmla="*/ 640407 w 1240467"/>
                  <a:gd name="connsiteY2" fmla="*/ 665760 h 665760"/>
                  <a:gd name="connsiteX3" fmla="*/ 0 w 1240467"/>
                  <a:gd name="connsiteY3" fmla="*/ 554524 h 665760"/>
                  <a:gd name="connsiteX4" fmla="*/ 636454 w 1240467"/>
                  <a:gd name="connsiteY4" fmla="*/ 0 h 665760"/>
                  <a:gd name="connsiteX0" fmla="*/ 636454 w 1240467"/>
                  <a:gd name="connsiteY0" fmla="*/ 0 h 663498"/>
                  <a:gd name="connsiteX1" fmla="*/ 1240467 w 1240467"/>
                  <a:gd name="connsiteY1" fmla="*/ 553532 h 663498"/>
                  <a:gd name="connsiteX2" fmla="*/ 601951 w 1240467"/>
                  <a:gd name="connsiteY2" fmla="*/ 663498 h 663498"/>
                  <a:gd name="connsiteX3" fmla="*/ 0 w 1240467"/>
                  <a:gd name="connsiteY3" fmla="*/ 554524 h 663498"/>
                  <a:gd name="connsiteX4" fmla="*/ 636454 w 1240467"/>
                  <a:gd name="connsiteY4" fmla="*/ 0 h 663498"/>
                  <a:gd name="connsiteX0" fmla="*/ 645503 w 1249516"/>
                  <a:gd name="connsiteY0" fmla="*/ 0 h 663498"/>
                  <a:gd name="connsiteX1" fmla="*/ 1249516 w 1249516"/>
                  <a:gd name="connsiteY1" fmla="*/ 553532 h 663498"/>
                  <a:gd name="connsiteX2" fmla="*/ 611000 w 1249516"/>
                  <a:gd name="connsiteY2" fmla="*/ 663498 h 663498"/>
                  <a:gd name="connsiteX3" fmla="*/ 0 w 1249516"/>
                  <a:gd name="connsiteY3" fmla="*/ 565835 h 663498"/>
                  <a:gd name="connsiteX4" fmla="*/ 645503 w 1249516"/>
                  <a:gd name="connsiteY4" fmla="*/ 0 h 663498"/>
                  <a:gd name="connsiteX0" fmla="*/ 645503 w 1249516"/>
                  <a:gd name="connsiteY0" fmla="*/ 0 h 663498"/>
                  <a:gd name="connsiteX1" fmla="*/ 1249516 w 1249516"/>
                  <a:gd name="connsiteY1" fmla="*/ 553532 h 663498"/>
                  <a:gd name="connsiteX2" fmla="*/ 611000 w 1249516"/>
                  <a:gd name="connsiteY2" fmla="*/ 663498 h 663498"/>
                  <a:gd name="connsiteX3" fmla="*/ 0 w 1249516"/>
                  <a:gd name="connsiteY3" fmla="*/ 565835 h 663498"/>
                  <a:gd name="connsiteX4" fmla="*/ 645503 w 1249516"/>
                  <a:gd name="connsiteY4" fmla="*/ 0 h 663498"/>
                  <a:gd name="connsiteX0" fmla="*/ 645503 w 1249516"/>
                  <a:gd name="connsiteY0" fmla="*/ 0 h 663498"/>
                  <a:gd name="connsiteX1" fmla="*/ 1249516 w 1249516"/>
                  <a:gd name="connsiteY1" fmla="*/ 553532 h 663498"/>
                  <a:gd name="connsiteX2" fmla="*/ 611000 w 1249516"/>
                  <a:gd name="connsiteY2" fmla="*/ 663498 h 663498"/>
                  <a:gd name="connsiteX3" fmla="*/ 0 w 1249516"/>
                  <a:gd name="connsiteY3" fmla="*/ 565835 h 663498"/>
                  <a:gd name="connsiteX4" fmla="*/ 645503 w 1249516"/>
                  <a:gd name="connsiteY4" fmla="*/ 0 h 663498"/>
                  <a:gd name="connsiteX0" fmla="*/ 609308 w 1249516"/>
                  <a:gd name="connsiteY0" fmla="*/ 0 h 292505"/>
                  <a:gd name="connsiteX1" fmla="*/ 1249516 w 1249516"/>
                  <a:gd name="connsiteY1" fmla="*/ 182539 h 292505"/>
                  <a:gd name="connsiteX2" fmla="*/ 611000 w 1249516"/>
                  <a:gd name="connsiteY2" fmla="*/ 292505 h 292505"/>
                  <a:gd name="connsiteX3" fmla="*/ 0 w 1249516"/>
                  <a:gd name="connsiteY3" fmla="*/ 194842 h 292505"/>
                  <a:gd name="connsiteX4" fmla="*/ 609308 w 1249516"/>
                  <a:gd name="connsiteY4" fmla="*/ 0 h 292505"/>
                  <a:gd name="connsiteX0" fmla="*/ 613833 w 1249516"/>
                  <a:gd name="connsiteY0" fmla="*/ 0 h 254048"/>
                  <a:gd name="connsiteX1" fmla="*/ 1249516 w 1249516"/>
                  <a:gd name="connsiteY1" fmla="*/ 144082 h 254048"/>
                  <a:gd name="connsiteX2" fmla="*/ 611000 w 1249516"/>
                  <a:gd name="connsiteY2" fmla="*/ 254048 h 254048"/>
                  <a:gd name="connsiteX3" fmla="*/ 0 w 1249516"/>
                  <a:gd name="connsiteY3" fmla="*/ 156385 h 254048"/>
                  <a:gd name="connsiteX4" fmla="*/ 613833 w 1249516"/>
                  <a:gd name="connsiteY4" fmla="*/ 0 h 25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16" h="254048">
                    <a:moveTo>
                      <a:pt x="613833" y="0"/>
                    </a:moveTo>
                    <a:lnTo>
                      <a:pt x="1249516" y="144082"/>
                    </a:lnTo>
                    <a:lnTo>
                      <a:pt x="611000" y="254048"/>
                    </a:lnTo>
                    <a:cubicBezTo>
                      <a:pt x="428614" y="227592"/>
                      <a:pt x="162026" y="185103"/>
                      <a:pt x="0" y="156385"/>
                    </a:cubicBezTo>
                    <a:lnTo>
                      <a:pt x="613833"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5" name="Group 14">
              <a:extLst>
                <a:ext uri="{FF2B5EF4-FFF2-40B4-BE49-F238E27FC236}">
                  <a16:creationId xmlns:a16="http://schemas.microsoft.com/office/drawing/2014/main" id="{7D520EAB-436D-84BD-1AA1-57CEECAD61B4}"/>
                </a:ext>
              </a:extLst>
            </p:cNvPr>
            <p:cNvGrpSpPr/>
            <p:nvPr/>
          </p:nvGrpSpPr>
          <p:grpSpPr>
            <a:xfrm>
              <a:off x="2368568" y="1199496"/>
              <a:ext cx="1048194" cy="1005368"/>
              <a:chOff x="2142536" y="2458374"/>
              <a:chExt cx="2507562" cy="2405111"/>
            </a:xfrm>
          </p:grpSpPr>
          <p:sp>
            <p:nvSpPr>
              <p:cNvPr id="44" name="Rectangle 14">
                <a:extLst>
                  <a:ext uri="{FF2B5EF4-FFF2-40B4-BE49-F238E27FC236}">
                    <a16:creationId xmlns:a16="http://schemas.microsoft.com/office/drawing/2014/main" id="{75976BA7-ABC6-A04E-7092-5BAE472CB680}"/>
                  </a:ext>
                </a:extLst>
              </p:cNvPr>
              <p:cNvSpPr/>
              <p:nvPr/>
            </p:nvSpPr>
            <p:spPr>
              <a:xfrm>
                <a:off x="2142536" y="2458374"/>
                <a:ext cx="1268281" cy="2397434"/>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69767"/>
                  <a:gd name="connsiteY0" fmla="*/ 83456 h 1030869"/>
                  <a:gd name="connsiteX1" fmla="*/ 1569767 w 1569767"/>
                  <a:gd name="connsiteY1" fmla="*/ 0 h 1030869"/>
                  <a:gd name="connsiteX2" fmla="*/ 1560921 w 1569767"/>
                  <a:gd name="connsiteY2" fmla="*/ 1030869 h 1030869"/>
                  <a:gd name="connsiteX3" fmla="*/ 0 w 1569767"/>
                  <a:gd name="connsiteY3" fmla="*/ 762791 h 1030869"/>
                  <a:gd name="connsiteX4" fmla="*/ 380995 w 1569767"/>
                  <a:gd name="connsiteY4" fmla="*/ 83456 h 1030869"/>
                  <a:gd name="connsiteX0" fmla="*/ 519494 w 1569767"/>
                  <a:gd name="connsiteY0" fmla="*/ 0 h 1180443"/>
                  <a:gd name="connsiteX1" fmla="*/ 1569767 w 1569767"/>
                  <a:gd name="connsiteY1" fmla="*/ 149574 h 1180443"/>
                  <a:gd name="connsiteX2" fmla="*/ 1560921 w 1569767"/>
                  <a:gd name="connsiteY2" fmla="*/ 1180443 h 1180443"/>
                  <a:gd name="connsiteX3" fmla="*/ 0 w 1569767"/>
                  <a:gd name="connsiteY3" fmla="*/ 912365 h 1180443"/>
                  <a:gd name="connsiteX4" fmla="*/ 519494 w 1569767"/>
                  <a:gd name="connsiteY4" fmla="*/ 0 h 1180443"/>
                  <a:gd name="connsiteX0" fmla="*/ 519494 w 1575379"/>
                  <a:gd name="connsiteY0" fmla="*/ 304945 h 1485388"/>
                  <a:gd name="connsiteX1" fmla="*/ 1575379 w 1575379"/>
                  <a:gd name="connsiteY1" fmla="*/ 0 h 1485388"/>
                  <a:gd name="connsiteX2" fmla="*/ 1560921 w 1575379"/>
                  <a:gd name="connsiteY2" fmla="*/ 1485388 h 1485388"/>
                  <a:gd name="connsiteX3" fmla="*/ 0 w 1575379"/>
                  <a:gd name="connsiteY3" fmla="*/ 1217310 h 1485388"/>
                  <a:gd name="connsiteX4" fmla="*/ 519494 w 1575379"/>
                  <a:gd name="connsiteY4" fmla="*/ 304945 h 1485388"/>
                  <a:gd name="connsiteX0" fmla="*/ 755171 w 1575379"/>
                  <a:gd name="connsiteY0" fmla="*/ 0 h 1612516"/>
                  <a:gd name="connsiteX1" fmla="*/ 1575379 w 1575379"/>
                  <a:gd name="connsiteY1" fmla="*/ 127128 h 1612516"/>
                  <a:gd name="connsiteX2" fmla="*/ 1560921 w 1575379"/>
                  <a:gd name="connsiteY2" fmla="*/ 1612516 h 1612516"/>
                  <a:gd name="connsiteX3" fmla="*/ 0 w 1575379"/>
                  <a:gd name="connsiteY3" fmla="*/ 1344438 h 1612516"/>
                  <a:gd name="connsiteX4" fmla="*/ 755171 w 1575379"/>
                  <a:gd name="connsiteY4" fmla="*/ 0 h 1612516"/>
                  <a:gd name="connsiteX0" fmla="*/ 811283 w 1631491"/>
                  <a:gd name="connsiteY0" fmla="*/ 0 h 1612516"/>
                  <a:gd name="connsiteX1" fmla="*/ 1631491 w 1631491"/>
                  <a:gd name="connsiteY1" fmla="*/ 127128 h 1612516"/>
                  <a:gd name="connsiteX2" fmla="*/ 1617033 w 1631491"/>
                  <a:gd name="connsiteY2" fmla="*/ 1612516 h 1612516"/>
                  <a:gd name="connsiteX3" fmla="*/ 0 w 1631491"/>
                  <a:gd name="connsiteY3" fmla="*/ 1366882 h 1612516"/>
                  <a:gd name="connsiteX4" fmla="*/ 811283 w 1631491"/>
                  <a:gd name="connsiteY4" fmla="*/ 0 h 1612516"/>
                  <a:gd name="connsiteX0" fmla="*/ 811283 w 1654101"/>
                  <a:gd name="connsiteY0" fmla="*/ 1444203 h 3056719"/>
                  <a:gd name="connsiteX1" fmla="*/ 1654101 w 1654101"/>
                  <a:gd name="connsiteY1" fmla="*/ 0 h 3056719"/>
                  <a:gd name="connsiteX2" fmla="*/ 1617033 w 1654101"/>
                  <a:gd name="connsiteY2" fmla="*/ 3056719 h 3056719"/>
                  <a:gd name="connsiteX3" fmla="*/ 0 w 1654101"/>
                  <a:gd name="connsiteY3" fmla="*/ 2811085 h 3056719"/>
                  <a:gd name="connsiteX4" fmla="*/ 811283 w 1654101"/>
                  <a:gd name="connsiteY4" fmla="*/ 1444203 h 3056719"/>
                  <a:gd name="connsiteX0" fmla="*/ 0 w 1654101"/>
                  <a:gd name="connsiteY0" fmla="*/ 2811085 h 3056719"/>
                  <a:gd name="connsiteX1" fmla="*/ 1654101 w 1654101"/>
                  <a:gd name="connsiteY1" fmla="*/ 0 h 3056719"/>
                  <a:gd name="connsiteX2" fmla="*/ 1617033 w 1654101"/>
                  <a:gd name="connsiteY2" fmla="*/ 3056719 h 3056719"/>
                  <a:gd name="connsiteX3" fmla="*/ 0 w 1654101"/>
                  <a:gd name="connsiteY3" fmla="*/ 2811085 h 3056719"/>
                  <a:gd name="connsiteX0" fmla="*/ 0 w 1617419"/>
                  <a:gd name="connsiteY0" fmla="*/ 2787975 h 3033609"/>
                  <a:gd name="connsiteX1" fmla="*/ 1607881 w 1617419"/>
                  <a:gd name="connsiteY1" fmla="*/ 0 h 3033609"/>
                  <a:gd name="connsiteX2" fmla="*/ 1617033 w 1617419"/>
                  <a:gd name="connsiteY2" fmla="*/ 3033609 h 3033609"/>
                  <a:gd name="connsiteX3" fmla="*/ 0 w 1617419"/>
                  <a:gd name="connsiteY3" fmla="*/ 2787975 h 3033609"/>
                  <a:gd name="connsiteX0" fmla="*/ 0 w 1607881"/>
                  <a:gd name="connsiteY0" fmla="*/ 2787975 h 3039387"/>
                  <a:gd name="connsiteX1" fmla="*/ 1607881 w 1607881"/>
                  <a:gd name="connsiteY1" fmla="*/ 0 h 3039387"/>
                  <a:gd name="connsiteX2" fmla="*/ 1599701 w 1607881"/>
                  <a:gd name="connsiteY2" fmla="*/ 3039387 h 3039387"/>
                  <a:gd name="connsiteX3" fmla="*/ 0 w 1607881"/>
                  <a:gd name="connsiteY3" fmla="*/ 2787975 h 3039387"/>
                </a:gdLst>
                <a:ahLst/>
                <a:cxnLst>
                  <a:cxn ang="0">
                    <a:pos x="connsiteX0" y="connsiteY0"/>
                  </a:cxn>
                  <a:cxn ang="0">
                    <a:pos x="connsiteX1" y="connsiteY1"/>
                  </a:cxn>
                  <a:cxn ang="0">
                    <a:pos x="connsiteX2" y="connsiteY2"/>
                  </a:cxn>
                  <a:cxn ang="0">
                    <a:pos x="connsiteX3" y="connsiteY3"/>
                  </a:cxn>
                </a:cxnLst>
                <a:rect l="l" t="t" r="r" b="b"/>
                <a:pathLst>
                  <a:path w="1607881" h="3039387">
                    <a:moveTo>
                      <a:pt x="0" y="2787975"/>
                    </a:moveTo>
                    <a:lnTo>
                      <a:pt x="1607881" y="0"/>
                    </a:lnTo>
                    <a:cubicBezTo>
                      <a:pt x="1604932" y="343623"/>
                      <a:pt x="1602650" y="2695764"/>
                      <a:pt x="1599701" y="3039387"/>
                    </a:cubicBezTo>
                    <a:lnTo>
                      <a:pt x="0" y="2787975"/>
                    </a:lnTo>
                    <a:close/>
                  </a:path>
                </a:pathLst>
              </a:custGeom>
              <a:gradFill flip="none" rotWithShape="1">
                <a:gsLst>
                  <a:gs pos="0">
                    <a:schemeClr val="accent1">
                      <a:lumMod val="60000"/>
                      <a:lumOff val="40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45" name="Rectangle 14">
                <a:extLst>
                  <a:ext uri="{FF2B5EF4-FFF2-40B4-BE49-F238E27FC236}">
                    <a16:creationId xmlns:a16="http://schemas.microsoft.com/office/drawing/2014/main" id="{A45422E6-7E1D-4FBD-06E3-79239C3F1F5D}"/>
                  </a:ext>
                </a:extLst>
              </p:cNvPr>
              <p:cNvSpPr/>
              <p:nvPr/>
            </p:nvSpPr>
            <p:spPr>
              <a:xfrm flipH="1">
                <a:off x="3406652" y="2462915"/>
                <a:ext cx="1243446" cy="2400570"/>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60921"/>
                  <a:gd name="connsiteY0" fmla="*/ 74789 h 1036529"/>
                  <a:gd name="connsiteX1" fmla="*/ 1559410 w 1560921"/>
                  <a:gd name="connsiteY1" fmla="*/ 0 h 1036529"/>
                  <a:gd name="connsiteX2" fmla="*/ 1560921 w 1560921"/>
                  <a:gd name="connsiteY2" fmla="*/ 1036529 h 1036529"/>
                  <a:gd name="connsiteX3" fmla="*/ 0 w 1560921"/>
                  <a:gd name="connsiteY3" fmla="*/ 768451 h 1036529"/>
                  <a:gd name="connsiteX4" fmla="*/ 381144 w 1560921"/>
                  <a:gd name="connsiteY4" fmla="*/ 74789 h 1036529"/>
                  <a:gd name="connsiteX0" fmla="*/ 535381 w 1560921"/>
                  <a:gd name="connsiteY0" fmla="*/ 0 h 1193097"/>
                  <a:gd name="connsiteX1" fmla="*/ 1559410 w 1560921"/>
                  <a:gd name="connsiteY1" fmla="*/ 156568 h 1193097"/>
                  <a:gd name="connsiteX2" fmla="*/ 1560921 w 1560921"/>
                  <a:gd name="connsiteY2" fmla="*/ 1193097 h 1193097"/>
                  <a:gd name="connsiteX3" fmla="*/ 0 w 1560921"/>
                  <a:gd name="connsiteY3" fmla="*/ 925019 h 1193097"/>
                  <a:gd name="connsiteX4" fmla="*/ 535381 w 1560921"/>
                  <a:gd name="connsiteY4" fmla="*/ 0 h 1193097"/>
                  <a:gd name="connsiteX0" fmla="*/ 535381 w 1560921"/>
                  <a:gd name="connsiteY0" fmla="*/ 293361 h 1486458"/>
                  <a:gd name="connsiteX1" fmla="*/ 1559410 w 1560921"/>
                  <a:gd name="connsiteY1" fmla="*/ 0 h 1486458"/>
                  <a:gd name="connsiteX2" fmla="*/ 1560921 w 1560921"/>
                  <a:gd name="connsiteY2" fmla="*/ 1486458 h 1486458"/>
                  <a:gd name="connsiteX3" fmla="*/ 0 w 1560921"/>
                  <a:gd name="connsiteY3" fmla="*/ 1218380 h 1486458"/>
                  <a:gd name="connsiteX4" fmla="*/ 535381 w 1560921"/>
                  <a:gd name="connsiteY4" fmla="*/ 293361 h 1486458"/>
                  <a:gd name="connsiteX0" fmla="*/ 782842 w 1560921"/>
                  <a:gd name="connsiteY0" fmla="*/ 0 h 1626152"/>
                  <a:gd name="connsiteX1" fmla="*/ 1559410 w 1560921"/>
                  <a:gd name="connsiteY1" fmla="*/ 139694 h 1626152"/>
                  <a:gd name="connsiteX2" fmla="*/ 1560921 w 1560921"/>
                  <a:gd name="connsiteY2" fmla="*/ 1626152 h 1626152"/>
                  <a:gd name="connsiteX3" fmla="*/ 0 w 1560921"/>
                  <a:gd name="connsiteY3" fmla="*/ 1358074 h 1626152"/>
                  <a:gd name="connsiteX4" fmla="*/ 782842 w 1560921"/>
                  <a:gd name="connsiteY4" fmla="*/ 0 h 1626152"/>
                  <a:gd name="connsiteX0" fmla="*/ 782842 w 1560921"/>
                  <a:gd name="connsiteY0" fmla="*/ 1412546 h 3038698"/>
                  <a:gd name="connsiteX1" fmla="*/ 1514087 w 1560921"/>
                  <a:gd name="connsiteY1" fmla="*/ 0 h 3038698"/>
                  <a:gd name="connsiteX2" fmla="*/ 1560921 w 1560921"/>
                  <a:gd name="connsiteY2" fmla="*/ 3038698 h 3038698"/>
                  <a:gd name="connsiteX3" fmla="*/ 0 w 1560921"/>
                  <a:gd name="connsiteY3" fmla="*/ 2770620 h 3038698"/>
                  <a:gd name="connsiteX4" fmla="*/ 782842 w 1560921"/>
                  <a:gd name="connsiteY4" fmla="*/ 1412546 h 3038698"/>
                  <a:gd name="connsiteX0" fmla="*/ 0 w 1560921"/>
                  <a:gd name="connsiteY0" fmla="*/ 2770620 h 3038698"/>
                  <a:gd name="connsiteX1" fmla="*/ 1514087 w 1560921"/>
                  <a:gd name="connsiteY1" fmla="*/ 0 h 3038698"/>
                  <a:gd name="connsiteX2" fmla="*/ 1560921 w 1560921"/>
                  <a:gd name="connsiteY2" fmla="*/ 3038698 h 3038698"/>
                  <a:gd name="connsiteX3" fmla="*/ 0 w 1560921"/>
                  <a:gd name="connsiteY3" fmla="*/ 2770620 h 3038698"/>
                  <a:gd name="connsiteX0" fmla="*/ 0 w 1572010"/>
                  <a:gd name="connsiteY0" fmla="*/ 2764829 h 3032907"/>
                  <a:gd name="connsiteX1" fmla="*/ 1571995 w 1572010"/>
                  <a:gd name="connsiteY1" fmla="*/ 0 h 3032907"/>
                  <a:gd name="connsiteX2" fmla="*/ 1560921 w 1572010"/>
                  <a:gd name="connsiteY2" fmla="*/ 3032907 h 3032907"/>
                  <a:gd name="connsiteX3" fmla="*/ 0 w 1572010"/>
                  <a:gd name="connsiteY3" fmla="*/ 2764829 h 3032907"/>
                  <a:gd name="connsiteX0" fmla="*/ 0 w 1572502"/>
                  <a:gd name="connsiteY0" fmla="*/ 2764829 h 3050279"/>
                  <a:gd name="connsiteX1" fmla="*/ 1571995 w 1572502"/>
                  <a:gd name="connsiteY1" fmla="*/ 0 h 3050279"/>
                  <a:gd name="connsiteX2" fmla="*/ 1572502 w 1572502"/>
                  <a:gd name="connsiteY2" fmla="*/ 3050279 h 3050279"/>
                  <a:gd name="connsiteX3" fmla="*/ 0 w 1572502"/>
                  <a:gd name="connsiteY3" fmla="*/ 2764829 h 3050279"/>
                  <a:gd name="connsiteX0" fmla="*/ 0 w 1579980"/>
                  <a:gd name="connsiteY0" fmla="*/ 2764829 h 3050279"/>
                  <a:gd name="connsiteX1" fmla="*/ 1571995 w 1579980"/>
                  <a:gd name="connsiteY1" fmla="*/ 0 h 3050279"/>
                  <a:gd name="connsiteX2" fmla="*/ 1572502 w 1579980"/>
                  <a:gd name="connsiteY2" fmla="*/ 3050279 h 3050279"/>
                  <a:gd name="connsiteX3" fmla="*/ 0 w 1579980"/>
                  <a:gd name="connsiteY3" fmla="*/ 2764829 h 3050279"/>
                </a:gdLst>
                <a:ahLst/>
                <a:cxnLst>
                  <a:cxn ang="0">
                    <a:pos x="connsiteX0" y="connsiteY0"/>
                  </a:cxn>
                  <a:cxn ang="0">
                    <a:pos x="connsiteX1" y="connsiteY1"/>
                  </a:cxn>
                  <a:cxn ang="0">
                    <a:pos x="connsiteX2" y="connsiteY2"/>
                  </a:cxn>
                  <a:cxn ang="0">
                    <a:pos x="connsiteX3" y="connsiteY3"/>
                  </a:cxn>
                </a:cxnLst>
                <a:rect l="l" t="t" r="r" b="b"/>
                <a:pathLst>
                  <a:path w="1579980" h="3050279">
                    <a:moveTo>
                      <a:pt x="0" y="2764829"/>
                    </a:moveTo>
                    <a:lnTo>
                      <a:pt x="1571995" y="0"/>
                    </a:lnTo>
                    <a:cubicBezTo>
                      <a:pt x="1572499" y="345510"/>
                      <a:pt x="1589369" y="2681605"/>
                      <a:pt x="1572502" y="3050279"/>
                    </a:cubicBezTo>
                    <a:lnTo>
                      <a:pt x="0" y="2764829"/>
                    </a:lnTo>
                    <a:close/>
                  </a:path>
                </a:pathLst>
              </a:custGeom>
              <a:gradFill>
                <a:gsLst>
                  <a:gs pos="0">
                    <a:schemeClr val="accent1">
                      <a:lumMod val="75000"/>
                    </a:schemeClr>
                  </a:gs>
                  <a:gs pos="100000">
                    <a:schemeClr val="accent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sp>
          <p:nvSpPr>
            <p:cNvPr id="16" name="TextBox 15">
              <a:extLst>
                <a:ext uri="{FF2B5EF4-FFF2-40B4-BE49-F238E27FC236}">
                  <a16:creationId xmlns:a16="http://schemas.microsoft.com/office/drawing/2014/main" id="{B49D0750-9D1C-47B7-5CEF-07D2DE70F6DC}"/>
                </a:ext>
              </a:extLst>
            </p:cNvPr>
            <p:cNvSpPr txBox="1"/>
            <p:nvPr/>
          </p:nvSpPr>
          <p:spPr>
            <a:xfrm>
              <a:off x="3137780" y="1173448"/>
              <a:ext cx="18614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Due Diligence</a:t>
              </a:r>
            </a:p>
          </p:txBody>
        </p:sp>
        <p:sp>
          <p:nvSpPr>
            <p:cNvPr id="17" name="TextBox 16">
              <a:extLst>
                <a:ext uri="{FF2B5EF4-FFF2-40B4-BE49-F238E27FC236}">
                  <a16:creationId xmlns:a16="http://schemas.microsoft.com/office/drawing/2014/main" id="{23EE16BF-364E-4DCD-67D6-3E3B3FB83E62}"/>
                </a:ext>
              </a:extLst>
            </p:cNvPr>
            <p:cNvSpPr txBox="1"/>
            <p:nvPr/>
          </p:nvSpPr>
          <p:spPr>
            <a:xfrm>
              <a:off x="3664555" y="2231732"/>
              <a:ext cx="3724763" cy="3950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Continuous Rx Plan Monitoring</a:t>
              </a:r>
            </a:p>
          </p:txBody>
        </p:sp>
        <p:sp>
          <p:nvSpPr>
            <p:cNvPr id="19" name="TextBox 18">
              <a:extLst>
                <a:ext uri="{FF2B5EF4-FFF2-40B4-BE49-F238E27FC236}">
                  <a16:creationId xmlns:a16="http://schemas.microsoft.com/office/drawing/2014/main" id="{77804A0E-95FD-F667-1B9C-9BC24AC3A58F}"/>
                </a:ext>
              </a:extLst>
            </p:cNvPr>
            <p:cNvSpPr txBox="1"/>
            <p:nvPr/>
          </p:nvSpPr>
          <p:spPr>
            <a:xfrm>
              <a:off x="4300394" y="3248158"/>
              <a:ext cx="40950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Deliver Channel and Plan Design</a:t>
              </a:r>
            </a:p>
          </p:txBody>
        </p:sp>
        <p:sp>
          <p:nvSpPr>
            <p:cNvPr id="20" name="TextBox 19">
              <a:extLst>
                <a:ext uri="{FF2B5EF4-FFF2-40B4-BE49-F238E27FC236}">
                  <a16:creationId xmlns:a16="http://schemas.microsoft.com/office/drawing/2014/main" id="{77508708-B429-3EF8-9E6B-A3C3B6ADE64A}"/>
                </a:ext>
              </a:extLst>
            </p:cNvPr>
            <p:cNvSpPr txBox="1"/>
            <p:nvPr/>
          </p:nvSpPr>
          <p:spPr>
            <a:xfrm>
              <a:off x="4852560" y="4299376"/>
              <a:ext cx="40845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Clinical/Formulary Management</a:t>
              </a:r>
            </a:p>
          </p:txBody>
        </p:sp>
        <p:sp>
          <p:nvSpPr>
            <p:cNvPr id="21" name="TextBox 20">
              <a:extLst>
                <a:ext uri="{FF2B5EF4-FFF2-40B4-BE49-F238E27FC236}">
                  <a16:creationId xmlns:a16="http://schemas.microsoft.com/office/drawing/2014/main" id="{EA0C64D6-A35B-5871-AFA4-EB952D1A2387}"/>
                </a:ext>
              </a:extLst>
            </p:cNvPr>
            <p:cNvSpPr txBox="1"/>
            <p:nvPr/>
          </p:nvSpPr>
          <p:spPr>
            <a:xfrm>
              <a:off x="5238440" y="5269796"/>
              <a:ext cx="32009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PBM Pricing/Contracting</a:t>
              </a:r>
            </a:p>
          </p:txBody>
        </p:sp>
        <p:sp>
          <p:nvSpPr>
            <p:cNvPr id="22" name="TextBox 21">
              <a:extLst>
                <a:ext uri="{FF2B5EF4-FFF2-40B4-BE49-F238E27FC236}">
                  <a16:creationId xmlns:a16="http://schemas.microsoft.com/office/drawing/2014/main" id="{422A03CF-F84D-DE2D-0EB5-DCF0E53EB6CC}"/>
                </a:ext>
              </a:extLst>
            </p:cNvPr>
            <p:cNvSpPr txBox="1"/>
            <p:nvPr/>
          </p:nvSpPr>
          <p:spPr>
            <a:xfrm>
              <a:off x="3239968" y="1475343"/>
              <a:ext cx="461501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Performance guarantees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Market checks and audits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Concierge member support for issues or escalations</a:t>
              </a:r>
            </a:p>
          </p:txBody>
        </p:sp>
        <p:sp>
          <p:nvSpPr>
            <p:cNvPr id="23" name="TextBox 22">
              <a:extLst>
                <a:ext uri="{FF2B5EF4-FFF2-40B4-BE49-F238E27FC236}">
                  <a16:creationId xmlns:a16="http://schemas.microsoft.com/office/drawing/2014/main" id="{0F9B160B-3A5F-425E-5BFB-5AA6EB0F8B52}"/>
                </a:ext>
              </a:extLst>
            </p:cNvPr>
            <p:cNvSpPr txBox="1"/>
            <p:nvPr/>
          </p:nvSpPr>
          <p:spPr>
            <a:xfrm>
              <a:off x="3945360" y="2550387"/>
              <a:ext cx="4588263"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Ongoing plan review and team meetings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Close monitoring of drug pipelines &amp; high cost claimants</a:t>
              </a:r>
            </a:p>
          </p:txBody>
        </p:sp>
        <p:sp>
          <p:nvSpPr>
            <p:cNvPr id="24" name="TextBox 23">
              <a:extLst>
                <a:ext uri="{FF2B5EF4-FFF2-40B4-BE49-F238E27FC236}">
                  <a16:creationId xmlns:a16="http://schemas.microsoft.com/office/drawing/2014/main" id="{F3B72F7D-6B2E-DEE5-E488-43471C1548CB}"/>
                </a:ext>
              </a:extLst>
            </p:cNvPr>
            <p:cNvSpPr txBox="1"/>
            <p:nvPr/>
          </p:nvSpPr>
          <p:spPr>
            <a:xfrm>
              <a:off x="4672260" y="3524757"/>
              <a:ext cx="3096344" cy="6463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Medial and Rx data integration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Retail/Mail and Rx/Medical programs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Pros and cons of R90 and Mail</a:t>
              </a:r>
            </a:p>
          </p:txBody>
        </p:sp>
        <p:sp>
          <p:nvSpPr>
            <p:cNvPr id="25" name="TextBox 24">
              <a:extLst>
                <a:ext uri="{FF2B5EF4-FFF2-40B4-BE49-F238E27FC236}">
                  <a16:creationId xmlns:a16="http://schemas.microsoft.com/office/drawing/2014/main" id="{42F2B8FA-C683-7263-A3BC-194C08278EE9}"/>
                </a:ext>
              </a:extLst>
            </p:cNvPr>
            <p:cNvSpPr txBox="1"/>
            <p:nvPr/>
          </p:nvSpPr>
          <p:spPr>
            <a:xfrm>
              <a:off x="5122955" y="4625675"/>
              <a:ext cx="4830271"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Suite of UM, PA, QL, Step Therapy Options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Focus on medication adherence/outcomes</a:t>
              </a:r>
            </a:p>
          </p:txBody>
        </p:sp>
        <p:sp>
          <p:nvSpPr>
            <p:cNvPr id="26" name="TextBox 25">
              <a:extLst>
                <a:ext uri="{FF2B5EF4-FFF2-40B4-BE49-F238E27FC236}">
                  <a16:creationId xmlns:a16="http://schemas.microsoft.com/office/drawing/2014/main" id="{B960217A-D45D-EAE5-D730-9979DD7F07E3}"/>
                </a:ext>
              </a:extLst>
            </p:cNvPr>
            <p:cNvSpPr txBox="1"/>
            <p:nvPr/>
          </p:nvSpPr>
          <p:spPr>
            <a:xfrm>
              <a:off x="5553198" y="5565660"/>
              <a:ext cx="4568704" cy="65548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Maximal rebate and discount guarantees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Includes provisions for biosimilars</a:t>
              </a:r>
            </a:p>
          </p:txBody>
        </p:sp>
        <p:sp>
          <p:nvSpPr>
            <p:cNvPr id="27" name="Diamond 26">
              <a:extLst>
                <a:ext uri="{FF2B5EF4-FFF2-40B4-BE49-F238E27FC236}">
                  <a16:creationId xmlns:a16="http://schemas.microsoft.com/office/drawing/2014/main" id="{F996968D-2177-B4BF-658A-716895CDEAD8}"/>
                </a:ext>
              </a:extLst>
            </p:cNvPr>
            <p:cNvSpPr/>
            <p:nvPr/>
          </p:nvSpPr>
          <p:spPr>
            <a:xfrm>
              <a:off x="7174532" y="1111045"/>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8" name="Diamond 27">
              <a:extLst>
                <a:ext uri="{FF2B5EF4-FFF2-40B4-BE49-F238E27FC236}">
                  <a16:creationId xmlns:a16="http://schemas.microsoft.com/office/drawing/2014/main" id="{5141A239-2DDD-4BD9-9BAE-206F803E4ADC}"/>
                </a:ext>
              </a:extLst>
            </p:cNvPr>
            <p:cNvSpPr/>
            <p:nvPr/>
          </p:nvSpPr>
          <p:spPr>
            <a:xfrm>
              <a:off x="8110636" y="2096450"/>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9" name="Diamond 28">
              <a:extLst>
                <a:ext uri="{FF2B5EF4-FFF2-40B4-BE49-F238E27FC236}">
                  <a16:creationId xmlns:a16="http://schemas.microsoft.com/office/drawing/2014/main" id="{46C8FDDA-CDCA-18E6-47E4-341222059459}"/>
                </a:ext>
              </a:extLst>
            </p:cNvPr>
            <p:cNvSpPr/>
            <p:nvPr/>
          </p:nvSpPr>
          <p:spPr>
            <a:xfrm>
              <a:off x="9046740" y="3145039"/>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30" name="Diamond 29">
              <a:extLst>
                <a:ext uri="{FF2B5EF4-FFF2-40B4-BE49-F238E27FC236}">
                  <a16:creationId xmlns:a16="http://schemas.microsoft.com/office/drawing/2014/main" id="{5CF9B496-3F4E-0231-52EA-521CA224AF29}"/>
                </a:ext>
              </a:extLst>
            </p:cNvPr>
            <p:cNvSpPr/>
            <p:nvPr/>
          </p:nvSpPr>
          <p:spPr>
            <a:xfrm>
              <a:off x="9982844" y="4216029"/>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31" name="Diamond 30">
              <a:extLst>
                <a:ext uri="{FF2B5EF4-FFF2-40B4-BE49-F238E27FC236}">
                  <a16:creationId xmlns:a16="http://schemas.microsoft.com/office/drawing/2014/main" id="{CB6EA210-43C8-46B7-9ABD-2E66813253DA}"/>
                </a:ext>
              </a:extLst>
            </p:cNvPr>
            <p:cNvSpPr/>
            <p:nvPr/>
          </p:nvSpPr>
          <p:spPr>
            <a:xfrm>
              <a:off x="10866814" y="5237002"/>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nvGrpSpPr>
            <p:cNvPr id="32" name="Graphic 1113">
              <a:extLst>
                <a:ext uri="{FF2B5EF4-FFF2-40B4-BE49-F238E27FC236}">
                  <a16:creationId xmlns:a16="http://schemas.microsoft.com/office/drawing/2014/main" id="{78497B6E-0C34-8392-C4C2-D10E953B4609}"/>
                </a:ext>
              </a:extLst>
            </p:cNvPr>
            <p:cNvGrpSpPr/>
            <p:nvPr/>
          </p:nvGrpSpPr>
          <p:grpSpPr>
            <a:xfrm>
              <a:off x="10281230" y="4534483"/>
              <a:ext cx="494868" cy="445036"/>
              <a:chOff x="10281230" y="4534483"/>
              <a:chExt cx="494868" cy="445036"/>
            </a:xfrm>
            <a:solidFill>
              <a:schemeClr val="accent5"/>
            </a:solidFill>
          </p:grpSpPr>
          <p:sp>
            <p:nvSpPr>
              <p:cNvPr id="41" name="Freeform: Shape 1560">
                <a:extLst>
                  <a:ext uri="{FF2B5EF4-FFF2-40B4-BE49-F238E27FC236}">
                    <a16:creationId xmlns:a16="http://schemas.microsoft.com/office/drawing/2014/main" id="{8FE25500-4424-4907-EFCF-BAE4586354AC}"/>
                  </a:ext>
                </a:extLst>
              </p:cNvPr>
              <p:cNvSpPr/>
              <p:nvPr/>
            </p:nvSpPr>
            <p:spPr>
              <a:xfrm>
                <a:off x="10281230" y="4764919"/>
                <a:ext cx="494868" cy="214599"/>
              </a:xfrm>
              <a:custGeom>
                <a:avLst/>
                <a:gdLst>
                  <a:gd name="connsiteX0" fmla="*/ 6 w 494868"/>
                  <a:gd name="connsiteY0" fmla="*/ 0 h 214599"/>
                  <a:gd name="connsiteX1" fmla="*/ 55548 w 494868"/>
                  <a:gd name="connsiteY1" fmla="*/ 168 h 214599"/>
                  <a:gd name="connsiteX2" fmla="*/ 102341 w 494868"/>
                  <a:gd name="connsiteY2" fmla="*/ 32343 h 214599"/>
                  <a:gd name="connsiteX3" fmla="*/ 111130 w 494868"/>
                  <a:gd name="connsiteY3" fmla="*/ 27665 h 214599"/>
                  <a:gd name="connsiteX4" fmla="*/ 228101 w 494868"/>
                  <a:gd name="connsiteY4" fmla="*/ 43833 h 214599"/>
                  <a:gd name="connsiteX5" fmla="*/ 234823 w 494868"/>
                  <a:gd name="connsiteY5" fmla="*/ 46366 h 214599"/>
                  <a:gd name="connsiteX6" fmla="*/ 307287 w 494868"/>
                  <a:gd name="connsiteY6" fmla="*/ 46461 h 214599"/>
                  <a:gd name="connsiteX7" fmla="*/ 352103 w 494868"/>
                  <a:gd name="connsiteY7" fmla="*/ 72857 h 214599"/>
                  <a:gd name="connsiteX8" fmla="*/ 353394 w 494868"/>
                  <a:gd name="connsiteY8" fmla="*/ 74721 h 214599"/>
                  <a:gd name="connsiteX9" fmla="*/ 389949 w 494868"/>
                  <a:gd name="connsiteY9" fmla="*/ 41547 h 214599"/>
                  <a:gd name="connsiteX10" fmla="*/ 417973 w 494868"/>
                  <a:gd name="connsiteY10" fmla="*/ 16371 h 214599"/>
                  <a:gd name="connsiteX11" fmla="*/ 493138 w 494868"/>
                  <a:gd name="connsiteY11" fmla="*/ 40733 h 214599"/>
                  <a:gd name="connsiteX12" fmla="*/ 479255 w 494868"/>
                  <a:gd name="connsiteY12" fmla="*/ 87784 h 214599"/>
                  <a:gd name="connsiteX13" fmla="*/ 404180 w 494868"/>
                  <a:gd name="connsiteY13" fmla="*/ 160259 h 214599"/>
                  <a:gd name="connsiteX14" fmla="*/ 351580 w 494868"/>
                  <a:gd name="connsiteY14" fmla="*/ 210798 h 214599"/>
                  <a:gd name="connsiteX15" fmla="*/ 343651 w 494868"/>
                  <a:gd name="connsiteY15" fmla="*/ 214044 h 214599"/>
                  <a:gd name="connsiteX16" fmla="*/ 171676 w 494868"/>
                  <a:gd name="connsiteY16" fmla="*/ 214128 h 214599"/>
                  <a:gd name="connsiteX17" fmla="*/ 163679 w 494868"/>
                  <a:gd name="connsiteY17" fmla="*/ 212791 h 214599"/>
                  <a:gd name="connsiteX18" fmla="*/ 104722 w 494868"/>
                  <a:gd name="connsiteY18" fmla="*/ 192956 h 214599"/>
                  <a:gd name="connsiteX19" fmla="*/ 99095 w 494868"/>
                  <a:gd name="connsiteY19" fmla="*/ 191108 h 214599"/>
                  <a:gd name="connsiteX20" fmla="*/ 96843 w 494868"/>
                  <a:gd name="connsiteY20" fmla="*/ 194371 h 214599"/>
                  <a:gd name="connsiteX21" fmla="*/ 64180 w 494868"/>
                  <a:gd name="connsiteY21" fmla="*/ 213813 h 214599"/>
                  <a:gd name="connsiteX22" fmla="*/ 6223 w 494868"/>
                  <a:gd name="connsiteY22" fmla="*/ 214195 h 214599"/>
                  <a:gd name="connsiteX23" fmla="*/ 0 w 494868"/>
                  <a:gd name="connsiteY23" fmla="*/ 214600 h 214599"/>
                  <a:gd name="connsiteX24" fmla="*/ 6 w 494868"/>
                  <a:gd name="connsiteY24" fmla="*/ 0 h 214599"/>
                  <a:gd name="connsiteX25" fmla="*/ 227399 w 494868"/>
                  <a:gd name="connsiteY25" fmla="*/ 111815 h 214599"/>
                  <a:gd name="connsiteX26" fmla="*/ 233329 w 494868"/>
                  <a:gd name="connsiteY26" fmla="*/ 111815 h 214599"/>
                  <a:gd name="connsiteX27" fmla="*/ 306276 w 494868"/>
                  <a:gd name="connsiteY27" fmla="*/ 111793 h 214599"/>
                  <a:gd name="connsiteX28" fmla="*/ 313476 w 494868"/>
                  <a:gd name="connsiteY28" fmla="*/ 111248 h 214599"/>
                  <a:gd name="connsiteX29" fmla="*/ 327825 w 494868"/>
                  <a:gd name="connsiteY29" fmla="*/ 94697 h 214599"/>
                  <a:gd name="connsiteX30" fmla="*/ 308449 w 494868"/>
                  <a:gd name="connsiteY30" fmla="*/ 75457 h 214599"/>
                  <a:gd name="connsiteX31" fmla="*/ 226809 w 494868"/>
                  <a:gd name="connsiteY31" fmla="*/ 75581 h 214599"/>
                  <a:gd name="connsiteX32" fmla="*/ 211668 w 494868"/>
                  <a:gd name="connsiteY32" fmla="*/ 68892 h 214599"/>
                  <a:gd name="connsiteX33" fmla="*/ 106587 w 494868"/>
                  <a:gd name="connsiteY33" fmla="*/ 66578 h 214599"/>
                  <a:gd name="connsiteX34" fmla="*/ 103313 w 494868"/>
                  <a:gd name="connsiteY34" fmla="*/ 73525 h 214599"/>
                  <a:gd name="connsiteX35" fmla="*/ 103099 w 494868"/>
                  <a:gd name="connsiteY35" fmla="*/ 158080 h 214599"/>
                  <a:gd name="connsiteX36" fmla="*/ 106856 w 494868"/>
                  <a:gd name="connsiteY36" fmla="*/ 163134 h 214599"/>
                  <a:gd name="connsiteX37" fmla="*/ 168571 w 494868"/>
                  <a:gd name="connsiteY37" fmla="*/ 183835 h 214599"/>
                  <a:gd name="connsiteX38" fmla="*/ 175636 w 494868"/>
                  <a:gd name="connsiteY38" fmla="*/ 184998 h 214599"/>
                  <a:gd name="connsiteX39" fmla="*/ 332638 w 494868"/>
                  <a:gd name="connsiteY39" fmla="*/ 184936 h 214599"/>
                  <a:gd name="connsiteX40" fmla="*/ 339371 w 494868"/>
                  <a:gd name="connsiteY40" fmla="*/ 182291 h 214599"/>
                  <a:gd name="connsiteX41" fmla="*/ 459066 w 494868"/>
                  <a:gd name="connsiteY41" fmla="*/ 66999 h 214599"/>
                  <a:gd name="connsiteX42" fmla="*/ 460925 w 494868"/>
                  <a:gd name="connsiteY42" fmla="*/ 40351 h 214599"/>
                  <a:gd name="connsiteX43" fmla="*/ 434232 w 494868"/>
                  <a:gd name="connsiteY43" fmla="*/ 40514 h 214599"/>
                  <a:gd name="connsiteX44" fmla="*/ 354130 w 494868"/>
                  <a:gd name="connsiteY44" fmla="*/ 113270 h 214599"/>
                  <a:gd name="connsiteX45" fmla="*/ 350654 w 494868"/>
                  <a:gd name="connsiteY45" fmla="*/ 117223 h 214599"/>
                  <a:gd name="connsiteX46" fmla="*/ 306989 w 494868"/>
                  <a:gd name="connsiteY46" fmla="*/ 140828 h 214599"/>
                  <a:gd name="connsiteX47" fmla="*/ 232594 w 494868"/>
                  <a:gd name="connsiteY47" fmla="*/ 140805 h 214599"/>
                  <a:gd name="connsiteX48" fmla="*/ 227399 w 494868"/>
                  <a:gd name="connsiteY48" fmla="*/ 140805 h 214599"/>
                  <a:gd name="connsiteX49" fmla="*/ 227399 w 494868"/>
                  <a:gd name="connsiteY49" fmla="*/ 111815 h 214599"/>
                  <a:gd name="connsiteX50" fmla="*/ 29187 w 494868"/>
                  <a:gd name="connsiteY50" fmla="*/ 185059 h 214599"/>
                  <a:gd name="connsiteX51" fmla="*/ 57581 w 494868"/>
                  <a:gd name="connsiteY51" fmla="*/ 185059 h 214599"/>
                  <a:gd name="connsiteX52" fmla="*/ 74177 w 494868"/>
                  <a:gd name="connsiteY52" fmla="*/ 168604 h 214599"/>
                  <a:gd name="connsiteX53" fmla="*/ 74165 w 494868"/>
                  <a:gd name="connsiteY53" fmla="*/ 45860 h 214599"/>
                  <a:gd name="connsiteX54" fmla="*/ 73750 w 494868"/>
                  <a:gd name="connsiteY54" fmla="*/ 39615 h 214599"/>
                  <a:gd name="connsiteX55" fmla="*/ 63927 w 494868"/>
                  <a:gd name="connsiteY55" fmla="*/ 29759 h 214599"/>
                  <a:gd name="connsiteX56" fmla="*/ 29181 w 494868"/>
                  <a:gd name="connsiteY56" fmla="*/ 29591 h 214599"/>
                  <a:gd name="connsiteX57" fmla="*/ 29187 w 494868"/>
                  <a:gd name="connsiteY57" fmla="*/ 185059 h 2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94868" h="214599">
                    <a:moveTo>
                      <a:pt x="6" y="0"/>
                    </a:moveTo>
                    <a:cubicBezTo>
                      <a:pt x="18522" y="56"/>
                      <a:pt x="37032" y="146"/>
                      <a:pt x="55548" y="168"/>
                    </a:cubicBezTo>
                    <a:cubicBezTo>
                      <a:pt x="80691" y="197"/>
                      <a:pt x="93198" y="8682"/>
                      <a:pt x="102341" y="32343"/>
                    </a:cubicBezTo>
                    <a:cubicBezTo>
                      <a:pt x="105301" y="30765"/>
                      <a:pt x="108193" y="29175"/>
                      <a:pt x="111130" y="27665"/>
                    </a:cubicBezTo>
                    <a:cubicBezTo>
                      <a:pt x="150077" y="7593"/>
                      <a:pt x="196235" y="14051"/>
                      <a:pt x="228101" y="43833"/>
                    </a:cubicBezTo>
                    <a:cubicBezTo>
                      <a:pt x="229735" y="45361"/>
                      <a:pt x="232549" y="46349"/>
                      <a:pt x="234823" y="46366"/>
                    </a:cubicBezTo>
                    <a:cubicBezTo>
                      <a:pt x="258978" y="46546"/>
                      <a:pt x="283132" y="46529"/>
                      <a:pt x="307287" y="46461"/>
                    </a:cubicBezTo>
                    <a:cubicBezTo>
                      <a:pt x="327482" y="46405"/>
                      <a:pt x="342516" y="54964"/>
                      <a:pt x="352103" y="72857"/>
                    </a:cubicBezTo>
                    <a:cubicBezTo>
                      <a:pt x="352400" y="73407"/>
                      <a:pt x="352816" y="73896"/>
                      <a:pt x="353394" y="74721"/>
                    </a:cubicBezTo>
                    <a:cubicBezTo>
                      <a:pt x="365654" y="63590"/>
                      <a:pt x="377790" y="52560"/>
                      <a:pt x="389949" y="41547"/>
                    </a:cubicBezTo>
                    <a:cubicBezTo>
                      <a:pt x="399260" y="33118"/>
                      <a:pt x="408308" y="24368"/>
                      <a:pt x="417973" y="16371"/>
                    </a:cubicBezTo>
                    <a:cubicBezTo>
                      <a:pt x="444419" y="-5504"/>
                      <a:pt x="484512" y="7503"/>
                      <a:pt x="493138" y="40733"/>
                    </a:cubicBezTo>
                    <a:cubicBezTo>
                      <a:pt x="497884" y="59019"/>
                      <a:pt x="492745" y="74738"/>
                      <a:pt x="479255" y="87784"/>
                    </a:cubicBezTo>
                    <a:cubicBezTo>
                      <a:pt x="454253" y="111967"/>
                      <a:pt x="429211" y="136104"/>
                      <a:pt x="404180" y="160259"/>
                    </a:cubicBezTo>
                    <a:cubicBezTo>
                      <a:pt x="386681" y="177141"/>
                      <a:pt x="369243" y="194096"/>
                      <a:pt x="351580" y="210798"/>
                    </a:cubicBezTo>
                    <a:cubicBezTo>
                      <a:pt x="349620" y="212651"/>
                      <a:pt x="346329" y="214033"/>
                      <a:pt x="343651" y="214044"/>
                    </a:cubicBezTo>
                    <a:cubicBezTo>
                      <a:pt x="286328" y="214229"/>
                      <a:pt x="228999" y="214201"/>
                      <a:pt x="171676" y="214128"/>
                    </a:cubicBezTo>
                    <a:cubicBezTo>
                      <a:pt x="169003" y="214122"/>
                      <a:pt x="166218" y="213639"/>
                      <a:pt x="163679" y="212791"/>
                    </a:cubicBezTo>
                    <a:cubicBezTo>
                      <a:pt x="144001" y="206260"/>
                      <a:pt x="124373" y="199582"/>
                      <a:pt x="104722" y="192956"/>
                    </a:cubicBezTo>
                    <a:cubicBezTo>
                      <a:pt x="102914" y="192343"/>
                      <a:pt x="101094" y="191765"/>
                      <a:pt x="99095" y="191108"/>
                    </a:cubicBezTo>
                    <a:cubicBezTo>
                      <a:pt x="98269" y="192304"/>
                      <a:pt x="97528" y="193321"/>
                      <a:pt x="96843" y="194371"/>
                    </a:cubicBezTo>
                    <a:cubicBezTo>
                      <a:pt x="89121" y="206181"/>
                      <a:pt x="78355" y="213392"/>
                      <a:pt x="64180" y="213813"/>
                    </a:cubicBezTo>
                    <a:cubicBezTo>
                      <a:pt x="44872" y="214392"/>
                      <a:pt x="25542" y="214083"/>
                      <a:pt x="6223" y="214195"/>
                    </a:cubicBezTo>
                    <a:cubicBezTo>
                      <a:pt x="4150" y="214207"/>
                      <a:pt x="2078" y="214459"/>
                      <a:pt x="0" y="214600"/>
                    </a:cubicBezTo>
                    <a:cubicBezTo>
                      <a:pt x="6" y="143074"/>
                      <a:pt x="6" y="71537"/>
                      <a:pt x="6" y="0"/>
                    </a:cubicBezTo>
                    <a:close/>
                    <a:moveTo>
                      <a:pt x="227399" y="111815"/>
                    </a:moveTo>
                    <a:cubicBezTo>
                      <a:pt x="229550" y="111815"/>
                      <a:pt x="231442" y="111815"/>
                      <a:pt x="233329" y="111815"/>
                    </a:cubicBezTo>
                    <a:cubicBezTo>
                      <a:pt x="257647" y="111815"/>
                      <a:pt x="281958" y="111832"/>
                      <a:pt x="306276" y="111793"/>
                    </a:cubicBezTo>
                    <a:cubicBezTo>
                      <a:pt x="308680" y="111787"/>
                      <a:pt x="311123" y="111686"/>
                      <a:pt x="313476" y="111248"/>
                    </a:cubicBezTo>
                    <a:cubicBezTo>
                      <a:pt x="321523" y="109765"/>
                      <a:pt x="327448" y="102835"/>
                      <a:pt x="327825" y="94697"/>
                    </a:cubicBezTo>
                    <a:cubicBezTo>
                      <a:pt x="328347" y="83533"/>
                      <a:pt x="320367" y="75491"/>
                      <a:pt x="308449" y="75457"/>
                    </a:cubicBezTo>
                    <a:cubicBezTo>
                      <a:pt x="281234" y="75390"/>
                      <a:pt x="254019" y="75232"/>
                      <a:pt x="226809" y="75581"/>
                    </a:cubicBezTo>
                    <a:cubicBezTo>
                      <a:pt x="220328" y="75665"/>
                      <a:pt x="216071" y="73828"/>
                      <a:pt x="211668" y="68892"/>
                    </a:cubicBezTo>
                    <a:cubicBezTo>
                      <a:pt x="184161" y="38043"/>
                      <a:pt x="135549" y="37099"/>
                      <a:pt x="106587" y="66578"/>
                    </a:cubicBezTo>
                    <a:cubicBezTo>
                      <a:pt x="104868" y="68325"/>
                      <a:pt x="103329" y="71178"/>
                      <a:pt x="103313" y="73525"/>
                    </a:cubicBezTo>
                    <a:cubicBezTo>
                      <a:pt x="103088" y="101706"/>
                      <a:pt x="103211" y="129893"/>
                      <a:pt x="103099" y="158080"/>
                    </a:cubicBezTo>
                    <a:cubicBezTo>
                      <a:pt x="103088" y="161045"/>
                      <a:pt x="104144" y="162236"/>
                      <a:pt x="106856" y="163134"/>
                    </a:cubicBezTo>
                    <a:cubicBezTo>
                      <a:pt x="127450" y="169964"/>
                      <a:pt x="147982" y="176984"/>
                      <a:pt x="168571" y="183835"/>
                    </a:cubicBezTo>
                    <a:cubicBezTo>
                      <a:pt x="170812" y="184582"/>
                      <a:pt x="173271" y="184998"/>
                      <a:pt x="175636" y="184998"/>
                    </a:cubicBezTo>
                    <a:cubicBezTo>
                      <a:pt x="227972" y="185059"/>
                      <a:pt x="280302" y="185082"/>
                      <a:pt x="332638" y="184936"/>
                    </a:cubicBezTo>
                    <a:cubicBezTo>
                      <a:pt x="334912" y="184930"/>
                      <a:pt x="337743" y="183852"/>
                      <a:pt x="339371" y="182291"/>
                    </a:cubicBezTo>
                    <a:cubicBezTo>
                      <a:pt x="379352" y="143944"/>
                      <a:pt x="419220" y="105486"/>
                      <a:pt x="459066" y="66999"/>
                    </a:cubicBezTo>
                    <a:cubicBezTo>
                      <a:pt x="467445" y="58907"/>
                      <a:pt x="468107" y="48051"/>
                      <a:pt x="460925" y="40351"/>
                    </a:cubicBezTo>
                    <a:cubicBezTo>
                      <a:pt x="453803" y="32713"/>
                      <a:pt x="442841" y="32713"/>
                      <a:pt x="434232" y="40514"/>
                    </a:cubicBezTo>
                    <a:cubicBezTo>
                      <a:pt x="407499" y="64730"/>
                      <a:pt x="380812" y="88997"/>
                      <a:pt x="354130" y="113270"/>
                    </a:cubicBezTo>
                    <a:cubicBezTo>
                      <a:pt x="352838" y="114443"/>
                      <a:pt x="351564" y="115746"/>
                      <a:pt x="350654" y="117223"/>
                    </a:cubicBezTo>
                    <a:cubicBezTo>
                      <a:pt x="340584" y="133431"/>
                      <a:pt x="325881" y="140895"/>
                      <a:pt x="306989" y="140828"/>
                    </a:cubicBezTo>
                    <a:cubicBezTo>
                      <a:pt x="282189" y="140743"/>
                      <a:pt x="257394" y="140805"/>
                      <a:pt x="232594" y="140805"/>
                    </a:cubicBezTo>
                    <a:cubicBezTo>
                      <a:pt x="230875" y="140805"/>
                      <a:pt x="229162" y="140805"/>
                      <a:pt x="227399" y="140805"/>
                    </a:cubicBezTo>
                    <a:cubicBezTo>
                      <a:pt x="227399" y="130859"/>
                      <a:pt x="227399" y="121581"/>
                      <a:pt x="227399" y="111815"/>
                    </a:cubicBezTo>
                    <a:close/>
                    <a:moveTo>
                      <a:pt x="29187" y="185059"/>
                    </a:moveTo>
                    <a:cubicBezTo>
                      <a:pt x="38942" y="185059"/>
                      <a:pt x="48264" y="185065"/>
                      <a:pt x="57581" y="185059"/>
                    </a:cubicBezTo>
                    <a:cubicBezTo>
                      <a:pt x="69948" y="185048"/>
                      <a:pt x="74177" y="180870"/>
                      <a:pt x="74177" y="168604"/>
                    </a:cubicBezTo>
                    <a:cubicBezTo>
                      <a:pt x="74182" y="127692"/>
                      <a:pt x="74188" y="86779"/>
                      <a:pt x="74165" y="45860"/>
                    </a:cubicBezTo>
                    <a:cubicBezTo>
                      <a:pt x="74165" y="43777"/>
                      <a:pt x="74132" y="41654"/>
                      <a:pt x="73750" y="39615"/>
                    </a:cubicBezTo>
                    <a:cubicBezTo>
                      <a:pt x="72728" y="34145"/>
                      <a:pt x="69369" y="30029"/>
                      <a:pt x="63927" y="29759"/>
                    </a:cubicBezTo>
                    <a:cubicBezTo>
                      <a:pt x="52431" y="29198"/>
                      <a:pt x="40890" y="29591"/>
                      <a:pt x="29181" y="29591"/>
                    </a:cubicBezTo>
                    <a:cubicBezTo>
                      <a:pt x="29187" y="81315"/>
                      <a:pt x="29187" y="132808"/>
                      <a:pt x="29187" y="185059"/>
                    </a:cubicBezTo>
                    <a:close/>
                  </a:path>
                </a:pathLst>
              </a:custGeom>
              <a:grpFill/>
              <a:ln w="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2" name="Freeform: Shape 1561">
                <a:extLst>
                  <a:ext uri="{FF2B5EF4-FFF2-40B4-BE49-F238E27FC236}">
                    <a16:creationId xmlns:a16="http://schemas.microsoft.com/office/drawing/2014/main" id="{E992FFC1-D473-75C4-B427-56311422F163}"/>
                  </a:ext>
                </a:extLst>
              </p:cNvPr>
              <p:cNvSpPr/>
              <p:nvPr/>
            </p:nvSpPr>
            <p:spPr>
              <a:xfrm>
                <a:off x="10483885" y="4534483"/>
                <a:ext cx="193124" cy="245327"/>
              </a:xfrm>
              <a:custGeom>
                <a:avLst/>
                <a:gdLst>
                  <a:gd name="connsiteX0" fmla="*/ 193124 w 193124"/>
                  <a:gd name="connsiteY0" fmla="*/ 96129 h 245327"/>
                  <a:gd name="connsiteX1" fmla="*/ 190569 w 193124"/>
                  <a:gd name="connsiteY1" fmla="*/ 146224 h 245327"/>
                  <a:gd name="connsiteX2" fmla="*/ 98786 w 193124"/>
                  <a:gd name="connsiteY2" fmla="*/ 245050 h 245327"/>
                  <a:gd name="connsiteX3" fmla="*/ 93647 w 193124"/>
                  <a:gd name="connsiteY3" fmla="*/ 245061 h 245327"/>
                  <a:gd name="connsiteX4" fmla="*/ 191 w 193124"/>
                  <a:gd name="connsiteY4" fmla="*/ 129522 h 245327"/>
                  <a:gd name="connsiteX5" fmla="*/ 39 w 193124"/>
                  <a:gd name="connsiteY5" fmla="*/ 53183 h 245327"/>
                  <a:gd name="connsiteX6" fmla="*/ 3330 w 193124"/>
                  <a:gd name="connsiteY6" fmla="*/ 47584 h 245327"/>
                  <a:gd name="connsiteX7" fmla="*/ 93114 w 193124"/>
                  <a:gd name="connsiteY7" fmla="*/ 657 h 245327"/>
                  <a:gd name="connsiteX8" fmla="*/ 99213 w 193124"/>
                  <a:gd name="connsiteY8" fmla="*/ 612 h 245327"/>
                  <a:gd name="connsiteX9" fmla="*/ 189002 w 193124"/>
                  <a:gd name="connsiteY9" fmla="*/ 47523 h 245327"/>
                  <a:gd name="connsiteX10" fmla="*/ 192461 w 193124"/>
                  <a:gd name="connsiteY10" fmla="*/ 53571 h 245327"/>
                  <a:gd name="connsiteX11" fmla="*/ 192405 w 193124"/>
                  <a:gd name="connsiteY11" fmla="*/ 96090 h 245327"/>
                  <a:gd name="connsiteX12" fmla="*/ 193124 w 193124"/>
                  <a:gd name="connsiteY12" fmla="*/ 96129 h 245327"/>
                  <a:gd name="connsiteX13" fmla="*/ 29085 w 193124"/>
                  <a:gd name="connsiteY13" fmla="*/ 102773 h 245327"/>
                  <a:gd name="connsiteX14" fmla="*/ 29203 w 193124"/>
                  <a:gd name="connsiteY14" fmla="*/ 102773 h 245327"/>
                  <a:gd name="connsiteX15" fmla="*/ 29254 w 193124"/>
                  <a:gd name="connsiteY15" fmla="*/ 132229 h 245327"/>
                  <a:gd name="connsiteX16" fmla="*/ 93226 w 193124"/>
                  <a:gd name="connsiteY16" fmla="*/ 214931 h 245327"/>
                  <a:gd name="connsiteX17" fmla="*/ 98758 w 193124"/>
                  <a:gd name="connsiteY17" fmla="*/ 215009 h 245327"/>
                  <a:gd name="connsiteX18" fmla="*/ 162578 w 193124"/>
                  <a:gd name="connsiteY18" fmla="*/ 136913 h 245327"/>
                  <a:gd name="connsiteX19" fmla="*/ 163286 w 193124"/>
                  <a:gd name="connsiteY19" fmla="*/ 69818 h 245327"/>
                  <a:gd name="connsiteX20" fmla="*/ 160506 w 193124"/>
                  <a:gd name="connsiteY20" fmla="*/ 65511 h 245327"/>
                  <a:gd name="connsiteX21" fmla="*/ 98994 w 193124"/>
                  <a:gd name="connsiteY21" fmla="*/ 33263 h 245327"/>
                  <a:gd name="connsiteX22" fmla="*/ 93322 w 193124"/>
                  <a:gd name="connsiteY22" fmla="*/ 33308 h 245327"/>
                  <a:gd name="connsiteX23" fmla="*/ 32264 w 193124"/>
                  <a:gd name="connsiteY23" fmla="*/ 65359 h 245327"/>
                  <a:gd name="connsiteX24" fmla="*/ 29220 w 193124"/>
                  <a:gd name="connsiteY24" fmla="*/ 70413 h 245327"/>
                  <a:gd name="connsiteX25" fmla="*/ 29085 w 193124"/>
                  <a:gd name="connsiteY25" fmla="*/ 102773 h 24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3124" h="245327">
                    <a:moveTo>
                      <a:pt x="193124" y="96129"/>
                    </a:moveTo>
                    <a:cubicBezTo>
                      <a:pt x="192343" y="112837"/>
                      <a:pt x="192664" y="129685"/>
                      <a:pt x="190569" y="146224"/>
                    </a:cubicBezTo>
                    <a:cubicBezTo>
                      <a:pt x="184554" y="193730"/>
                      <a:pt x="145680" y="235053"/>
                      <a:pt x="98786" y="245050"/>
                    </a:cubicBezTo>
                    <a:cubicBezTo>
                      <a:pt x="97140" y="245398"/>
                      <a:pt x="95282" y="245437"/>
                      <a:pt x="93647" y="245061"/>
                    </a:cubicBezTo>
                    <a:cubicBezTo>
                      <a:pt x="39441" y="232548"/>
                      <a:pt x="1022" y="185216"/>
                      <a:pt x="191" y="129522"/>
                    </a:cubicBezTo>
                    <a:cubicBezTo>
                      <a:pt x="-191" y="104082"/>
                      <a:pt x="135" y="78630"/>
                      <a:pt x="39" y="53183"/>
                    </a:cubicBezTo>
                    <a:cubicBezTo>
                      <a:pt x="28" y="50465"/>
                      <a:pt x="764" y="48921"/>
                      <a:pt x="3330" y="47584"/>
                    </a:cubicBezTo>
                    <a:cubicBezTo>
                      <a:pt x="33286" y="31994"/>
                      <a:pt x="63141" y="16213"/>
                      <a:pt x="93114" y="657"/>
                    </a:cubicBezTo>
                    <a:cubicBezTo>
                      <a:pt x="94754" y="-191"/>
                      <a:pt x="97590" y="-231"/>
                      <a:pt x="99213" y="612"/>
                    </a:cubicBezTo>
                    <a:cubicBezTo>
                      <a:pt x="129191" y="16157"/>
                      <a:pt x="159046" y="31932"/>
                      <a:pt x="189002" y="47523"/>
                    </a:cubicBezTo>
                    <a:cubicBezTo>
                      <a:pt x="191742" y="48949"/>
                      <a:pt x="192489" y="50668"/>
                      <a:pt x="192461" y="53571"/>
                    </a:cubicBezTo>
                    <a:cubicBezTo>
                      <a:pt x="192332" y="67740"/>
                      <a:pt x="192405" y="81915"/>
                      <a:pt x="192405" y="96090"/>
                    </a:cubicBezTo>
                    <a:cubicBezTo>
                      <a:pt x="192641" y="96107"/>
                      <a:pt x="192883" y="96118"/>
                      <a:pt x="193124" y="96129"/>
                    </a:cubicBezTo>
                    <a:close/>
                    <a:moveTo>
                      <a:pt x="29085" y="102773"/>
                    </a:moveTo>
                    <a:cubicBezTo>
                      <a:pt x="29125" y="102773"/>
                      <a:pt x="29164" y="102773"/>
                      <a:pt x="29203" y="102773"/>
                    </a:cubicBezTo>
                    <a:cubicBezTo>
                      <a:pt x="29203" y="112595"/>
                      <a:pt x="28934" y="122424"/>
                      <a:pt x="29254" y="132229"/>
                    </a:cubicBezTo>
                    <a:cubicBezTo>
                      <a:pt x="30484" y="169885"/>
                      <a:pt x="57143" y="204288"/>
                      <a:pt x="93226" y="214931"/>
                    </a:cubicBezTo>
                    <a:cubicBezTo>
                      <a:pt x="94939" y="215436"/>
                      <a:pt x="97045" y="215492"/>
                      <a:pt x="98758" y="215009"/>
                    </a:cubicBezTo>
                    <a:cubicBezTo>
                      <a:pt x="133094" y="205232"/>
                      <a:pt x="160523" y="172423"/>
                      <a:pt x="162578" y="136913"/>
                    </a:cubicBezTo>
                    <a:cubicBezTo>
                      <a:pt x="163870" y="114606"/>
                      <a:pt x="163252" y="92187"/>
                      <a:pt x="163286" y="69818"/>
                    </a:cubicBezTo>
                    <a:cubicBezTo>
                      <a:pt x="163286" y="68352"/>
                      <a:pt x="161854" y="66230"/>
                      <a:pt x="160506" y="65511"/>
                    </a:cubicBezTo>
                    <a:cubicBezTo>
                      <a:pt x="140069" y="54616"/>
                      <a:pt x="119571" y="43861"/>
                      <a:pt x="98994" y="33263"/>
                    </a:cubicBezTo>
                    <a:cubicBezTo>
                      <a:pt x="97477" y="32483"/>
                      <a:pt x="94849" y="32522"/>
                      <a:pt x="93322" y="33308"/>
                    </a:cubicBezTo>
                    <a:cubicBezTo>
                      <a:pt x="72890" y="43833"/>
                      <a:pt x="52527" y="54503"/>
                      <a:pt x="32264" y="65359"/>
                    </a:cubicBezTo>
                    <a:cubicBezTo>
                      <a:pt x="30742" y="66173"/>
                      <a:pt x="29265" y="68661"/>
                      <a:pt x="29220" y="70413"/>
                    </a:cubicBezTo>
                    <a:cubicBezTo>
                      <a:pt x="28945" y="81196"/>
                      <a:pt x="29085" y="91985"/>
                      <a:pt x="29085" y="102773"/>
                    </a:cubicBezTo>
                    <a:close/>
                  </a:path>
                </a:pathLst>
              </a:custGeom>
              <a:grpFill/>
              <a:ln w="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3" name="Freeform: Shape 1562">
                <a:extLst>
                  <a:ext uri="{FF2B5EF4-FFF2-40B4-BE49-F238E27FC236}">
                    <a16:creationId xmlns:a16="http://schemas.microsoft.com/office/drawing/2014/main" id="{FC950F63-044D-CA36-6AB5-4D47303313DB}"/>
                  </a:ext>
                </a:extLst>
              </p:cNvPr>
              <p:cNvSpPr/>
              <p:nvPr/>
            </p:nvSpPr>
            <p:spPr>
              <a:xfrm>
                <a:off x="10534451" y="4625675"/>
                <a:ext cx="91209" cy="73811"/>
              </a:xfrm>
              <a:custGeom>
                <a:avLst/>
                <a:gdLst>
                  <a:gd name="connsiteX0" fmla="*/ 36920 w 91209"/>
                  <a:gd name="connsiteY0" fmla="*/ 73811 h 73811"/>
                  <a:gd name="connsiteX1" fmla="*/ 0 w 91209"/>
                  <a:gd name="connsiteY1" fmla="*/ 35257 h 73811"/>
                  <a:gd name="connsiteX2" fmla="*/ 20487 w 91209"/>
                  <a:gd name="connsiteY2" fmla="*/ 15511 h 73811"/>
                  <a:gd name="connsiteX3" fmla="*/ 37684 w 91209"/>
                  <a:gd name="connsiteY3" fmla="*/ 34179 h 73811"/>
                  <a:gd name="connsiteX4" fmla="*/ 71717 w 91209"/>
                  <a:gd name="connsiteY4" fmla="*/ 0 h 73811"/>
                  <a:gd name="connsiteX5" fmla="*/ 91210 w 91209"/>
                  <a:gd name="connsiteY5" fmla="*/ 19533 h 73811"/>
                  <a:gd name="connsiteX6" fmla="*/ 36920 w 91209"/>
                  <a:gd name="connsiteY6" fmla="*/ 73811 h 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09" h="73811">
                    <a:moveTo>
                      <a:pt x="36920" y="73811"/>
                    </a:moveTo>
                    <a:cubicBezTo>
                      <a:pt x="24986" y="61355"/>
                      <a:pt x="12440" y="48253"/>
                      <a:pt x="0" y="35257"/>
                    </a:cubicBezTo>
                    <a:cubicBezTo>
                      <a:pt x="6099" y="29377"/>
                      <a:pt x="12883" y="22846"/>
                      <a:pt x="20487" y="15511"/>
                    </a:cubicBezTo>
                    <a:cubicBezTo>
                      <a:pt x="25598" y="21060"/>
                      <a:pt x="31444" y="27412"/>
                      <a:pt x="37684" y="34179"/>
                    </a:cubicBezTo>
                    <a:cubicBezTo>
                      <a:pt x="49590" y="22217"/>
                      <a:pt x="60782" y="10985"/>
                      <a:pt x="71717" y="0"/>
                    </a:cubicBezTo>
                    <a:cubicBezTo>
                      <a:pt x="78512" y="6812"/>
                      <a:pt x="85077" y="13389"/>
                      <a:pt x="91210" y="19533"/>
                    </a:cubicBezTo>
                    <a:cubicBezTo>
                      <a:pt x="73592" y="37156"/>
                      <a:pt x="55571" y="55166"/>
                      <a:pt x="36920" y="73811"/>
                    </a:cubicBezTo>
                    <a:close/>
                  </a:path>
                </a:pathLst>
              </a:custGeom>
              <a:grpFill/>
              <a:ln w="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grpSp>
          <p:nvGrpSpPr>
            <p:cNvPr id="33" name="Graphic 1115">
              <a:extLst>
                <a:ext uri="{FF2B5EF4-FFF2-40B4-BE49-F238E27FC236}">
                  <a16:creationId xmlns:a16="http://schemas.microsoft.com/office/drawing/2014/main" id="{EC39A4DD-DA5D-5973-C935-4A6EE5096397}"/>
                </a:ext>
              </a:extLst>
            </p:cNvPr>
            <p:cNvGrpSpPr/>
            <p:nvPr/>
          </p:nvGrpSpPr>
          <p:grpSpPr>
            <a:xfrm>
              <a:off x="7465748" y="1422312"/>
              <a:ext cx="470303" cy="457597"/>
              <a:chOff x="7465748" y="1422312"/>
              <a:chExt cx="470303" cy="457597"/>
            </a:xfrm>
            <a:solidFill>
              <a:schemeClr val="accent1"/>
            </a:solidFill>
          </p:grpSpPr>
          <p:sp>
            <p:nvSpPr>
              <p:cNvPr id="39" name="Freeform: Shape 2226">
                <a:extLst>
                  <a:ext uri="{FF2B5EF4-FFF2-40B4-BE49-F238E27FC236}">
                    <a16:creationId xmlns:a16="http://schemas.microsoft.com/office/drawing/2014/main" id="{505F3BDC-B800-2CCA-B7C5-65690DBC8033}"/>
                  </a:ext>
                </a:extLst>
              </p:cNvPr>
              <p:cNvSpPr/>
              <p:nvPr/>
            </p:nvSpPr>
            <p:spPr>
              <a:xfrm>
                <a:off x="7465748" y="1422312"/>
                <a:ext cx="470303" cy="457597"/>
              </a:xfrm>
              <a:custGeom>
                <a:avLst/>
                <a:gdLst>
                  <a:gd name="connsiteX0" fmla="*/ 0 w 470303"/>
                  <a:gd name="connsiteY0" fmla="*/ 61025 h 457597"/>
                  <a:gd name="connsiteX1" fmla="*/ 1625 w 470303"/>
                  <a:gd name="connsiteY1" fmla="*/ 51992 h 457597"/>
                  <a:gd name="connsiteX2" fmla="*/ 1640 w 470303"/>
                  <a:gd name="connsiteY2" fmla="*/ 51950 h 457597"/>
                  <a:gd name="connsiteX3" fmla="*/ 22852 w 470303"/>
                  <a:gd name="connsiteY3" fmla="*/ 36796 h 457597"/>
                  <a:gd name="connsiteX4" fmla="*/ 81182 w 470303"/>
                  <a:gd name="connsiteY4" fmla="*/ 36782 h 457597"/>
                  <a:gd name="connsiteX5" fmla="*/ 86659 w 470303"/>
                  <a:gd name="connsiteY5" fmla="*/ 36782 h 457597"/>
                  <a:gd name="connsiteX6" fmla="*/ 86664 w 470303"/>
                  <a:gd name="connsiteY6" fmla="*/ 22687 h 457597"/>
                  <a:gd name="connsiteX7" fmla="*/ 109258 w 470303"/>
                  <a:gd name="connsiteY7" fmla="*/ 7 h 457597"/>
                  <a:gd name="connsiteX8" fmla="*/ 354515 w 470303"/>
                  <a:gd name="connsiteY8" fmla="*/ 11 h 457597"/>
                  <a:gd name="connsiteX9" fmla="*/ 377210 w 470303"/>
                  <a:gd name="connsiteY9" fmla="*/ 22587 h 457597"/>
                  <a:gd name="connsiteX10" fmla="*/ 377219 w 470303"/>
                  <a:gd name="connsiteY10" fmla="*/ 36782 h 457597"/>
                  <a:gd name="connsiteX11" fmla="*/ 382596 w 470303"/>
                  <a:gd name="connsiteY11" fmla="*/ 36782 h 457597"/>
                  <a:gd name="connsiteX12" fmla="*/ 445974 w 470303"/>
                  <a:gd name="connsiteY12" fmla="*/ 36787 h 457597"/>
                  <a:gd name="connsiteX13" fmla="*/ 470246 w 470303"/>
                  <a:gd name="connsiteY13" fmla="*/ 60916 h 457597"/>
                  <a:gd name="connsiteX14" fmla="*/ 469360 w 470303"/>
                  <a:gd name="connsiteY14" fmla="*/ 113683 h 457597"/>
                  <a:gd name="connsiteX15" fmla="*/ 384998 w 470303"/>
                  <a:gd name="connsiteY15" fmla="*/ 209466 h 457597"/>
                  <a:gd name="connsiteX16" fmla="*/ 382315 w 470303"/>
                  <a:gd name="connsiteY16" fmla="*/ 210033 h 457597"/>
                  <a:gd name="connsiteX17" fmla="*/ 363181 w 470303"/>
                  <a:gd name="connsiteY17" fmla="*/ 224753 h 457597"/>
                  <a:gd name="connsiteX18" fmla="*/ 279630 w 470303"/>
                  <a:gd name="connsiteY18" fmla="*/ 300172 h 457597"/>
                  <a:gd name="connsiteX19" fmla="*/ 274658 w 470303"/>
                  <a:gd name="connsiteY19" fmla="*/ 301926 h 457597"/>
                  <a:gd name="connsiteX20" fmla="*/ 274677 w 470303"/>
                  <a:gd name="connsiteY20" fmla="*/ 343296 h 457597"/>
                  <a:gd name="connsiteX21" fmla="*/ 275621 w 470303"/>
                  <a:gd name="connsiteY21" fmla="*/ 361238 h 457597"/>
                  <a:gd name="connsiteX22" fmla="*/ 291123 w 470303"/>
                  <a:gd name="connsiteY22" fmla="*/ 369404 h 457597"/>
                  <a:gd name="connsiteX23" fmla="*/ 346936 w 470303"/>
                  <a:gd name="connsiteY23" fmla="*/ 396178 h 457597"/>
                  <a:gd name="connsiteX24" fmla="*/ 361479 w 470303"/>
                  <a:gd name="connsiteY24" fmla="*/ 406350 h 457597"/>
                  <a:gd name="connsiteX25" fmla="*/ 369440 w 470303"/>
                  <a:gd name="connsiteY25" fmla="*/ 425265 h 457597"/>
                  <a:gd name="connsiteX26" fmla="*/ 369440 w 470303"/>
                  <a:gd name="connsiteY26" fmla="*/ 437205 h 457597"/>
                  <a:gd name="connsiteX27" fmla="*/ 349982 w 470303"/>
                  <a:gd name="connsiteY27" fmla="*/ 457516 h 457597"/>
                  <a:gd name="connsiteX28" fmla="*/ 345849 w 470303"/>
                  <a:gd name="connsiteY28" fmla="*/ 457593 h 457597"/>
                  <a:gd name="connsiteX29" fmla="*/ 118505 w 470303"/>
                  <a:gd name="connsiteY29" fmla="*/ 457588 h 457597"/>
                  <a:gd name="connsiteX30" fmla="*/ 96431 w 470303"/>
                  <a:gd name="connsiteY30" fmla="*/ 443550 h 457597"/>
                  <a:gd name="connsiteX31" fmla="*/ 115865 w 470303"/>
                  <a:gd name="connsiteY31" fmla="*/ 397027 h 457597"/>
                  <a:gd name="connsiteX32" fmla="*/ 187046 w 470303"/>
                  <a:gd name="connsiteY32" fmla="*/ 363064 h 457597"/>
                  <a:gd name="connsiteX33" fmla="*/ 191165 w 470303"/>
                  <a:gd name="connsiteY33" fmla="*/ 356548 h 457597"/>
                  <a:gd name="connsiteX34" fmla="*/ 191136 w 470303"/>
                  <a:gd name="connsiteY34" fmla="*/ 306030 h 457597"/>
                  <a:gd name="connsiteX35" fmla="*/ 187713 w 470303"/>
                  <a:gd name="connsiteY35" fmla="*/ 301187 h 457597"/>
                  <a:gd name="connsiteX36" fmla="*/ 96312 w 470303"/>
                  <a:gd name="connsiteY36" fmla="*/ 214633 h 457597"/>
                  <a:gd name="connsiteX37" fmla="*/ 88952 w 470303"/>
                  <a:gd name="connsiteY37" fmla="*/ 210543 h 457597"/>
                  <a:gd name="connsiteX38" fmla="*/ 37657 w 470303"/>
                  <a:gd name="connsiteY38" fmla="*/ 187401 h 457597"/>
                  <a:gd name="connsiteX39" fmla="*/ 1845 w 470303"/>
                  <a:gd name="connsiteY39" fmla="*/ 121568 h 457597"/>
                  <a:gd name="connsiteX40" fmla="*/ 5 w 470303"/>
                  <a:gd name="connsiteY40" fmla="*/ 110299 h 457597"/>
                  <a:gd name="connsiteX41" fmla="*/ 0 w 470303"/>
                  <a:gd name="connsiteY41" fmla="*/ 61025 h 457597"/>
                  <a:gd name="connsiteX42" fmla="*/ 108595 w 470303"/>
                  <a:gd name="connsiteY42" fmla="*/ 22167 h 457597"/>
                  <a:gd name="connsiteX43" fmla="*/ 108595 w 470303"/>
                  <a:gd name="connsiteY43" fmla="*/ 27992 h 457597"/>
                  <a:gd name="connsiteX44" fmla="*/ 108681 w 470303"/>
                  <a:gd name="connsiteY44" fmla="*/ 159325 h 457597"/>
                  <a:gd name="connsiteX45" fmla="*/ 110545 w 470303"/>
                  <a:gd name="connsiteY45" fmla="*/ 184002 h 457597"/>
                  <a:gd name="connsiteX46" fmla="*/ 258175 w 470303"/>
                  <a:gd name="connsiteY46" fmla="*/ 283498 h 457597"/>
                  <a:gd name="connsiteX47" fmla="*/ 354615 w 470303"/>
                  <a:gd name="connsiteY47" fmla="*/ 162652 h 457597"/>
                  <a:gd name="connsiteX48" fmla="*/ 354644 w 470303"/>
                  <a:gd name="connsiteY48" fmla="*/ 26267 h 457597"/>
                  <a:gd name="connsiteX49" fmla="*/ 354372 w 470303"/>
                  <a:gd name="connsiteY49" fmla="*/ 22167 h 457597"/>
                  <a:gd name="connsiteX50" fmla="*/ 108595 w 470303"/>
                  <a:gd name="connsiteY50" fmla="*/ 22167 h 457597"/>
                  <a:gd name="connsiteX51" fmla="*/ 347070 w 470303"/>
                  <a:gd name="connsiteY51" fmla="*/ 435018 h 457597"/>
                  <a:gd name="connsiteX52" fmla="*/ 337269 w 470303"/>
                  <a:gd name="connsiteY52" fmla="*/ 415922 h 457597"/>
                  <a:gd name="connsiteX53" fmla="*/ 265096 w 470303"/>
                  <a:gd name="connsiteY53" fmla="*/ 382016 h 457597"/>
                  <a:gd name="connsiteX54" fmla="*/ 257694 w 470303"/>
                  <a:gd name="connsiteY54" fmla="*/ 380219 h 457597"/>
                  <a:gd name="connsiteX55" fmla="*/ 206285 w 470303"/>
                  <a:gd name="connsiteY55" fmla="*/ 380215 h 457597"/>
                  <a:gd name="connsiteX56" fmla="*/ 199306 w 470303"/>
                  <a:gd name="connsiteY56" fmla="*/ 381864 h 457597"/>
                  <a:gd name="connsiteX57" fmla="*/ 125860 w 470303"/>
                  <a:gd name="connsiteY57" fmla="*/ 416284 h 457597"/>
                  <a:gd name="connsiteX58" fmla="*/ 117104 w 470303"/>
                  <a:gd name="connsiteY58" fmla="*/ 435022 h 457597"/>
                  <a:gd name="connsiteX59" fmla="*/ 347070 w 470303"/>
                  <a:gd name="connsiteY59" fmla="*/ 435022 h 457597"/>
                  <a:gd name="connsiteX60" fmla="*/ 375894 w 470303"/>
                  <a:gd name="connsiteY60" fmla="*/ 189245 h 457597"/>
                  <a:gd name="connsiteX61" fmla="*/ 377948 w 470303"/>
                  <a:gd name="connsiteY61" fmla="*/ 189141 h 457597"/>
                  <a:gd name="connsiteX62" fmla="*/ 445583 w 470303"/>
                  <a:gd name="connsiteY62" fmla="*/ 125128 h 457597"/>
                  <a:gd name="connsiteX63" fmla="*/ 448167 w 470303"/>
                  <a:gd name="connsiteY63" fmla="*/ 59734 h 457597"/>
                  <a:gd name="connsiteX64" fmla="*/ 447700 w 470303"/>
                  <a:gd name="connsiteY64" fmla="*/ 59100 h 457597"/>
                  <a:gd name="connsiteX65" fmla="*/ 377295 w 470303"/>
                  <a:gd name="connsiteY65" fmla="*/ 59100 h 457597"/>
                  <a:gd name="connsiteX66" fmla="*/ 377295 w 470303"/>
                  <a:gd name="connsiteY66" fmla="*/ 64853 h 457597"/>
                  <a:gd name="connsiteX67" fmla="*/ 377233 w 470303"/>
                  <a:gd name="connsiteY67" fmla="*/ 150697 h 457597"/>
                  <a:gd name="connsiteX68" fmla="*/ 375894 w 470303"/>
                  <a:gd name="connsiteY68" fmla="*/ 189245 h 457597"/>
                  <a:gd name="connsiteX69" fmla="*/ 22089 w 470303"/>
                  <a:gd name="connsiteY69" fmla="*/ 58933 h 457597"/>
                  <a:gd name="connsiteX70" fmla="*/ 22232 w 470303"/>
                  <a:gd name="connsiteY70" fmla="*/ 110652 h 457597"/>
                  <a:gd name="connsiteX71" fmla="*/ 79690 w 470303"/>
                  <a:gd name="connsiteY71" fmla="*/ 185818 h 457597"/>
                  <a:gd name="connsiteX72" fmla="*/ 88442 w 470303"/>
                  <a:gd name="connsiteY72" fmla="*/ 188373 h 457597"/>
                  <a:gd name="connsiteX73" fmla="*/ 86330 w 470303"/>
                  <a:gd name="connsiteY73" fmla="*/ 58938 h 457597"/>
                  <a:gd name="connsiteX74" fmla="*/ 22089 w 470303"/>
                  <a:gd name="connsiteY74" fmla="*/ 58938 h 457597"/>
                  <a:gd name="connsiteX75" fmla="*/ 213206 w 470303"/>
                  <a:gd name="connsiteY75" fmla="*/ 357878 h 457597"/>
                  <a:gd name="connsiteX76" fmla="*/ 251788 w 470303"/>
                  <a:gd name="connsiteY76" fmla="*/ 357878 h 457597"/>
                  <a:gd name="connsiteX77" fmla="*/ 251788 w 470303"/>
                  <a:gd name="connsiteY77" fmla="*/ 308676 h 457597"/>
                  <a:gd name="connsiteX78" fmla="*/ 213206 w 470303"/>
                  <a:gd name="connsiteY78" fmla="*/ 308676 h 457597"/>
                  <a:gd name="connsiteX79" fmla="*/ 213206 w 470303"/>
                  <a:gd name="connsiteY79" fmla="*/ 357878 h 45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0303" h="457597">
                    <a:moveTo>
                      <a:pt x="0" y="61025"/>
                    </a:moveTo>
                    <a:cubicBezTo>
                      <a:pt x="0" y="57941"/>
                      <a:pt x="591" y="54895"/>
                      <a:pt x="1625" y="51992"/>
                    </a:cubicBezTo>
                    <a:cubicBezTo>
                      <a:pt x="1630" y="51978"/>
                      <a:pt x="1635" y="51964"/>
                      <a:pt x="1640" y="51950"/>
                    </a:cubicBezTo>
                    <a:cubicBezTo>
                      <a:pt x="5077" y="42278"/>
                      <a:pt x="12608" y="36825"/>
                      <a:pt x="22852" y="36796"/>
                    </a:cubicBezTo>
                    <a:cubicBezTo>
                      <a:pt x="42295" y="36749"/>
                      <a:pt x="61739" y="36782"/>
                      <a:pt x="81182" y="36782"/>
                    </a:cubicBezTo>
                    <a:cubicBezTo>
                      <a:pt x="82827" y="36782"/>
                      <a:pt x="84471" y="36782"/>
                      <a:pt x="86659" y="36782"/>
                    </a:cubicBezTo>
                    <a:cubicBezTo>
                      <a:pt x="86659" y="31777"/>
                      <a:pt x="86626" y="27234"/>
                      <a:pt x="86664" y="22687"/>
                    </a:cubicBezTo>
                    <a:cubicBezTo>
                      <a:pt x="86792" y="8601"/>
                      <a:pt x="95311" y="11"/>
                      <a:pt x="109258" y="7"/>
                    </a:cubicBezTo>
                    <a:cubicBezTo>
                      <a:pt x="191012" y="-3"/>
                      <a:pt x="272761" y="-3"/>
                      <a:pt x="354515" y="11"/>
                    </a:cubicBezTo>
                    <a:cubicBezTo>
                      <a:pt x="368525" y="16"/>
                      <a:pt x="377052" y="8530"/>
                      <a:pt x="377210" y="22587"/>
                    </a:cubicBezTo>
                    <a:cubicBezTo>
                      <a:pt x="377262" y="27144"/>
                      <a:pt x="377219" y="31701"/>
                      <a:pt x="377219" y="36782"/>
                    </a:cubicBezTo>
                    <a:cubicBezTo>
                      <a:pt x="379321" y="36782"/>
                      <a:pt x="380961" y="36782"/>
                      <a:pt x="382596" y="36782"/>
                    </a:cubicBezTo>
                    <a:cubicBezTo>
                      <a:pt x="403722" y="36782"/>
                      <a:pt x="424848" y="36772"/>
                      <a:pt x="445974" y="36787"/>
                    </a:cubicBezTo>
                    <a:cubicBezTo>
                      <a:pt x="460465" y="36796"/>
                      <a:pt x="470313" y="46439"/>
                      <a:pt x="470246" y="60916"/>
                    </a:cubicBezTo>
                    <a:cubicBezTo>
                      <a:pt x="470165" y="78510"/>
                      <a:pt x="470757" y="96180"/>
                      <a:pt x="469360" y="113683"/>
                    </a:cubicBezTo>
                    <a:cubicBezTo>
                      <a:pt x="465370" y="163767"/>
                      <a:pt x="434029" y="198860"/>
                      <a:pt x="384998" y="209466"/>
                    </a:cubicBezTo>
                    <a:cubicBezTo>
                      <a:pt x="384102" y="209661"/>
                      <a:pt x="383201" y="210057"/>
                      <a:pt x="382315" y="210033"/>
                    </a:cubicBezTo>
                    <a:cubicBezTo>
                      <a:pt x="371861" y="209723"/>
                      <a:pt x="367486" y="215701"/>
                      <a:pt x="363181" y="224753"/>
                    </a:cubicBezTo>
                    <a:cubicBezTo>
                      <a:pt x="345845" y="261204"/>
                      <a:pt x="317783" y="286448"/>
                      <a:pt x="279630" y="300172"/>
                    </a:cubicBezTo>
                    <a:cubicBezTo>
                      <a:pt x="278071" y="300734"/>
                      <a:pt x="276508" y="301273"/>
                      <a:pt x="274658" y="301926"/>
                    </a:cubicBezTo>
                    <a:cubicBezTo>
                      <a:pt x="274658" y="315783"/>
                      <a:pt x="274620" y="329540"/>
                      <a:pt x="274677" y="343296"/>
                    </a:cubicBezTo>
                    <a:cubicBezTo>
                      <a:pt x="274701" y="349398"/>
                      <a:pt x="272861" y="356758"/>
                      <a:pt x="275621" y="361238"/>
                    </a:cubicBezTo>
                    <a:cubicBezTo>
                      <a:pt x="278253" y="365519"/>
                      <a:pt x="285741" y="366834"/>
                      <a:pt x="291123" y="369404"/>
                    </a:cubicBezTo>
                    <a:cubicBezTo>
                      <a:pt x="309741" y="378298"/>
                      <a:pt x="328460" y="386988"/>
                      <a:pt x="346936" y="396178"/>
                    </a:cubicBezTo>
                    <a:cubicBezTo>
                      <a:pt x="352184" y="398790"/>
                      <a:pt x="357127" y="402394"/>
                      <a:pt x="361479" y="406350"/>
                    </a:cubicBezTo>
                    <a:cubicBezTo>
                      <a:pt x="366866" y="411251"/>
                      <a:pt x="369449" y="417838"/>
                      <a:pt x="369440" y="425265"/>
                    </a:cubicBezTo>
                    <a:cubicBezTo>
                      <a:pt x="369435" y="429245"/>
                      <a:pt x="369521" y="433225"/>
                      <a:pt x="369440" y="437205"/>
                    </a:cubicBezTo>
                    <a:cubicBezTo>
                      <a:pt x="369197" y="448736"/>
                      <a:pt x="361475" y="456773"/>
                      <a:pt x="349982" y="457516"/>
                    </a:cubicBezTo>
                    <a:cubicBezTo>
                      <a:pt x="348609" y="457607"/>
                      <a:pt x="347227" y="457593"/>
                      <a:pt x="345849" y="457593"/>
                    </a:cubicBezTo>
                    <a:cubicBezTo>
                      <a:pt x="270068" y="457597"/>
                      <a:pt x="194287" y="457602"/>
                      <a:pt x="118505" y="457588"/>
                    </a:cubicBezTo>
                    <a:cubicBezTo>
                      <a:pt x="106684" y="457588"/>
                      <a:pt x="98385" y="453169"/>
                      <a:pt x="96431" y="443550"/>
                    </a:cubicBezTo>
                    <a:cubicBezTo>
                      <a:pt x="91855" y="421075"/>
                      <a:pt x="95330" y="407237"/>
                      <a:pt x="115865" y="397027"/>
                    </a:cubicBezTo>
                    <a:cubicBezTo>
                      <a:pt x="139403" y="385324"/>
                      <a:pt x="163255" y="374247"/>
                      <a:pt x="187046" y="363064"/>
                    </a:cubicBezTo>
                    <a:cubicBezTo>
                      <a:pt x="190106" y="361624"/>
                      <a:pt x="191203" y="359975"/>
                      <a:pt x="191165" y="356548"/>
                    </a:cubicBezTo>
                    <a:cubicBezTo>
                      <a:pt x="190969" y="339712"/>
                      <a:pt x="191017" y="322866"/>
                      <a:pt x="191136" y="306030"/>
                    </a:cubicBezTo>
                    <a:cubicBezTo>
                      <a:pt x="191155" y="303313"/>
                      <a:pt x="190378" y="302078"/>
                      <a:pt x="187713" y="301187"/>
                    </a:cubicBezTo>
                    <a:cubicBezTo>
                      <a:pt x="143855" y="286510"/>
                      <a:pt x="113381" y="257572"/>
                      <a:pt x="96312" y="214633"/>
                    </a:cubicBezTo>
                    <a:cubicBezTo>
                      <a:pt x="94762" y="210729"/>
                      <a:pt x="91731" y="211096"/>
                      <a:pt x="88952" y="210543"/>
                    </a:cubicBezTo>
                    <a:cubicBezTo>
                      <a:pt x="70042" y="206811"/>
                      <a:pt x="52582" y="199837"/>
                      <a:pt x="37657" y="187401"/>
                    </a:cubicBezTo>
                    <a:cubicBezTo>
                      <a:pt x="17041" y="170221"/>
                      <a:pt x="6268" y="147599"/>
                      <a:pt x="1845" y="121568"/>
                    </a:cubicBezTo>
                    <a:cubicBezTo>
                      <a:pt x="1206" y="117816"/>
                      <a:pt x="615" y="114055"/>
                      <a:pt x="5" y="110299"/>
                    </a:cubicBezTo>
                    <a:cubicBezTo>
                      <a:pt x="0" y="93878"/>
                      <a:pt x="0" y="77452"/>
                      <a:pt x="0" y="61025"/>
                    </a:cubicBezTo>
                    <a:close/>
                    <a:moveTo>
                      <a:pt x="108595" y="22167"/>
                    </a:moveTo>
                    <a:cubicBezTo>
                      <a:pt x="108595" y="24388"/>
                      <a:pt x="108595" y="26190"/>
                      <a:pt x="108595" y="27992"/>
                    </a:cubicBezTo>
                    <a:cubicBezTo>
                      <a:pt x="108595" y="71770"/>
                      <a:pt x="108500" y="115547"/>
                      <a:pt x="108681" y="159325"/>
                    </a:cubicBezTo>
                    <a:cubicBezTo>
                      <a:pt x="108715" y="167557"/>
                      <a:pt x="109296" y="175870"/>
                      <a:pt x="110545" y="184002"/>
                    </a:cubicBezTo>
                    <a:cubicBezTo>
                      <a:pt x="120975" y="252157"/>
                      <a:pt x="190874" y="299180"/>
                      <a:pt x="258175" y="283498"/>
                    </a:cubicBezTo>
                    <a:cubicBezTo>
                      <a:pt x="314880" y="270284"/>
                      <a:pt x="354382" y="220949"/>
                      <a:pt x="354615" y="162652"/>
                    </a:cubicBezTo>
                    <a:cubicBezTo>
                      <a:pt x="354801" y="117192"/>
                      <a:pt x="354658" y="71727"/>
                      <a:pt x="354644" y="26267"/>
                    </a:cubicBezTo>
                    <a:cubicBezTo>
                      <a:pt x="354644" y="24946"/>
                      <a:pt x="354472" y="23626"/>
                      <a:pt x="354372" y="22167"/>
                    </a:cubicBezTo>
                    <a:lnTo>
                      <a:pt x="108595" y="22167"/>
                    </a:lnTo>
                    <a:close/>
                    <a:moveTo>
                      <a:pt x="347070" y="435018"/>
                    </a:moveTo>
                    <a:cubicBezTo>
                      <a:pt x="348643" y="422581"/>
                      <a:pt x="347708" y="420837"/>
                      <a:pt x="337269" y="415922"/>
                    </a:cubicBezTo>
                    <a:cubicBezTo>
                      <a:pt x="313216" y="404606"/>
                      <a:pt x="289187" y="393242"/>
                      <a:pt x="265096" y="382016"/>
                    </a:cubicBezTo>
                    <a:cubicBezTo>
                      <a:pt x="262827" y="380958"/>
                      <a:pt x="260172" y="380238"/>
                      <a:pt x="257694" y="380219"/>
                    </a:cubicBezTo>
                    <a:cubicBezTo>
                      <a:pt x="240557" y="380067"/>
                      <a:pt x="223421" y="380076"/>
                      <a:pt x="206285" y="380215"/>
                    </a:cubicBezTo>
                    <a:cubicBezTo>
                      <a:pt x="203944" y="380234"/>
                      <a:pt x="201437" y="380872"/>
                      <a:pt x="199306" y="381864"/>
                    </a:cubicBezTo>
                    <a:cubicBezTo>
                      <a:pt x="174791" y="393266"/>
                      <a:pt x="150333" y="404792"/>
                      <a:pt x="125860" y="416284"/>
                    </a:cubicBezTo>
                    <a:cubicBezTo>
                      <a:pt x="116070" y="420884"/>
                      <a:pt x="115388" y="422724"/>
                      <a:pt x="117104" y="435022"/>
                    </a:cubicBezTo>
                    <a:lnTo>
                      <a:pt x="347070" y="435022"/>
                    </a:lnTo>
                    <a:close/>
                    <a:moveTo>
                      <a:pt x="375894" y="189245"/>
                    </a:moveTo>
                    <a:cubicBezTo>
                      <a:pt x="376190" y="189231"/>
                      <a:pt x="377086" y="189293"/>
                      <a:pt x="377948" y="189141"/>
                    </a:cubicBezTo>
                    <a:cubicBezTo>
                      <a:pt x="413017" y="182996"/>
                      <a:pt x="437547" y="159830"/>
                      <a:pt x="445583" y="125128"/>
                    </a:cubicBezTo>
                    <a:cubicBezTo>
                      <a:pt x="450589" y="103511"/>
                      <a:pt x="447614" y="81546"/>
                      <a:pt x="448167" y="59734"/>
                    </a:cubicBezTo>
                    <a:cubicBezTo>
                      <a:pt x="448172" y="59505"/>
                      <a:pt x="447829" y="59267"/>
                      <a:pt x="447700" y="59100"/>
                    </a:cubicBezTo>
                    <a:cubicBezTo>
                      <a:pt x="424305" y="59100"/>
                      <a:pt x="400967" y="59100"/>
                      <a:pt x="377295" y="59100"/>
                    </a:cubicBezTo>
                    <a:cubicBezTo>
                      <a:pt x="377295" y="61226"/>
                      <a:pt x="377295" y="63037"/>
                      <a:pt x="377295" y="64853"/>
                    </a:cubicBezTo>
                    <a:cubicBezTo>
                      <a:pt x="377295" y="93468"/>
                      <a:pt x="377434" y="122082"/>
                      <a:pt x="377233" y="150697"/>
                    </a:cubicBezTo>
                    <a:cubicBezTo>
                      <a:pt x="377138" y="163362"/>
                      <a:pt x="376371" y="176018"/>
                      <a:pt x="375894" y="189245"/>
                    </a:cubicBezTo>
                    <a:close/>
                    <a:moveTo>
                      <a:pt x="22089" y="58933"/>
                    </a:moveTo>
                    <a:cubicBezTo>
                      <a:pt x="22089" y="76446"/>
                      <a:pt x="21398" y="93587"/>
                      <a:pt x="22232" y="110652"/>
                    </a:cubicBezTo>
                    <a:cubicBezTo>
                      <a:pt x="24000" y="146755"/>
                      <a:pt x="45556" y="174454"/>
                      <a:pt x="79690" y="185818"/>
                    </a:cubicBezTo>
                    <a:cubicBezTo>
                      <a:pt x="82617" y="186791"/>
                      <a:pt x="85610" y="187553"/>
                      <a:pt x="88442" y="188373"/>
                    </a:cubicBezTo>
                    <a:cubicBezTo>
                      <a:pt x="84652" y="144915"/>
                      <a:pt x="87860" y="101962"/>
                      <a:pt x="86330" y="58938"/>
                    </a:cubicBezTo>
                    <a:lnTo>
                      <a:pt x="22089" y="58938"/>
                    </a:lnTo>
                    <a:close/>
                    <a:moveTo>
                      <a:pt x="213206" y="357878"/>
                    </a:moveTo>
                    <a:lnTo>
                      <a:pt x="251788" y="357878"/>
                    </a:lnTo>
                    <a:lnTo>
                      <a:pt x="251788" y="308676"/>
                    </a:lnTo>
                    <a:lnTo>
                      <a:pt x="213206" y="308676"/>
                    </a:lnTo>
                    <a:lnTo>
                      <a:pt x="213206" y="357878"/>
                    </a:lnTo>
                    <a:close/>
                  </a:path>
                </a:pathLst>
              </a:custGeom>
              <a:grpFill/>
              <a:ln w="4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0" name="Freeform: Shape 2227">
                <a:extLst>
                  <a:ext uri="{FF2B5EF4-FFF2-40B4-BE49-F238E27FC236}">
                    <a16:creationId xmlns:a16="http://schemas.microsoft.com/office/drawing/2014/main" id="{0A2331A8-79BC-0FA2-8BE0-CBBA7CF257D3}"/>
                  </a:ext>
                </a:extLst>
              </p:cNvPr>
              <p:cNvSpPr/>
              <p:nvPr/>
            </p:nvSpPr>
            <p:spPr>
              <a:xfrm>
                <a:off x="7617497" y="1480481"/>
                <a:ext cx="58477" cy="183640"/>
              </a:xfrm>
              <a:custGeom>
                <a:avLst/>
                <a:gdLst>
                  <a:gd name="connsiteX0" fmla="*/ 21445 w 58477"/>
                  <a:gd name="connsiteY0" fmla="*/ 69633 h 183640"/>
                  <a:gd name="connsiteX1" fmla="*/ 21445 w 58477"/>
                  <a:gd name="connsiteY1" fmla="*/ 119665 h 183640"/>
                  <a:gd name="connsiteX2" fmla="*/ 50693 w 58477"/>
                  <a:gd name="connsiteY2" fmla="*/ 163118 h 183640"/>
                  <a:gd name="connsiteX3" fmla="*/ 56413 w 58477"/>
                  <a:gd name="connsiteY3" fmla="*/ 178777 h 183640"/>
                  <a:gd name="connsiteX4" fmla="*/ 42590 w 58477"/>
                  <a:gd name="connsiteY4" fmla="*/ 182781 h 183640"/>
                  <a:gd name="connsiteX5" fmla="*/ 80 w 58477"/>
                  <a:gd name="connsiteY5" fmla="*/ 123507 h 183640"/>
                  <a:gd name="connsiteX6" fmla="*/ 61 w 58477"/>
                  <a:gd name="connsiteY6" fmla="*/ 12890 h 183640"/>
                  <a:gd name="connsiteX7" fmla="*/ 11139 w 58477"/>
                  <a:gd name="connsiteY7" fmla="*/ 11 h 183640"/>
                  <a:gd name="connsiteX8" fmla="*/ 21368 w 58477"/>
                  <a:gd name="connsiteY8" fmla="*/ 11341 h 183640"/>
                  <a:gd name="connsiteX9" fmla="*/ 21435 w 58477"/>
                  <a:gd name="connsiteY9" fmla="*/ 34288 h 183640"/>
                  <a:gd name="connsiteX10" fmla="*/ 21445 w 58477"/>
                  <a:gd name="connsiteY10" fmla="*/ 69633 h 1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77" h="183640">
                    <a:moveTo>
                      <a:pt x="21445" y="69633"/>
                    </a:moveTo>
                    <a:cubicBezTo>
                      <a:pt x="21445" y="86312"/>
                      <a:pt x="21440" y="102986"/>
                      <a:pt x="21445" y="119665"/>
                    </a:cubicBezTo>
                    <a:cubicBezTo>
                      <a:pt x="21454" y="141606"/>
                      <a:pt x="30392" y="154872"/>
                      <a:pt x="50693" y="163118"/>
                    </a:cubicBezTo>
                    <a:cubicBezTo>
                      <a:pt x="58220" y="166174"/>
                      <a:pt x="60632" y="172771"/>
                      <a:pt x="56413" y="178777"/>
                    </a:cubicBezTo>
                    <a:cubicBezTo>
                      <a:pt x="53248" y="183282"/>
                      <a:pt x="48143" y="184759"/>
                      <a:pt x="42590" y="182781"/>
                    </a:cubicBezTo>
                    <a:cubicBezTo>
                      <a:pt x="17841" y="173963"/>
                      <a:pt x="185" y="149590"/>
                      <a:pt x="80" y="123507"/>
                    </a:cubicBezTo>
                    <a:cubicBezTo>
                      <a:pt x="-68" y="86636"/>
                      <a:pt x="28" y="49761"/>
                      <a:pt x="61" y="12890"/>
                    </a:cubicBezTo>
                    <a:cubicBezTo>
                      <a:pt x="71" y="4830"/>
                      <a:pt x="4537" y="-266"/>
                      <a:pt x="11139" y="11"/>
                    </a:cubicBezTo>
                    <a:cubicBezTo>
                      <a:pt x="17069" y="259"/>
                      <a:pt x="21197" y="4625"/>
                      <a:pt x="21368" y="11341"/>
                    </a:cubicBezTo>
                    <a:cubicBezTo>
                      <a:pt x="21564" y="18987"/>
                      <a:pt x="21435" y="26638"/>
                      <a:pt x="21435" y="34288"/>
                    </a:cubicBezTo>
                    <a:cubicBezTo>
                      <a:pt x="21445" y="46076"/>
                      <a:pt x="21445" y="57855"/>
                      <a:pt x="21445" y="69633"/>
                    </a:cubicBezTo>
                    <a:close/>
                  </a:path>
                </a:pathLst>
              </a:custGeom>
              <a:grpFill/>
              <a:ln w="4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sp>
          <p:nvSpPr>
            <p:cNvPr id="34" name="Freeform: Shape 1770">
              <a:extLst>
                <a:ext uri="{FF2B5EF4-FFF2-40B4-BE49-F238E27FC236}">
                  <a16:creationId xmlns:a16="http://schemas.microsoft.com/office/drawing/2014/main" id="{87B967A2-EE90-BD84-5B39-D838307A2522}"/>
                </a:ext>
              </a:extLst>
            </p:cNvPr>
            <p:cNvSpPr/>
            <p:nvPr/>
          </p:nvSpPr>
          <p:spPr>
            <a:xfrm>
              <a:off x="9351414" y="3470975"/>
              <a:ext cx="463405" cy="465926"/>
            </a:xfrm>
            <a:custGeom>
              <a:avLst/>
              <a:gdLst>
                <a:gd name="connsiteX0" fmla="*/ 378194 w 463405"/>
                <a:gd name="connsiteY0" fmla="*/ 19 h 465926"/>
                <a:gd name="connsiteX1" fmla="*/ 390269 w 463405"/>
                <a:gd name="connsiteY1" fmla="*/ 3504 h 465926"/>
                <a:gd name="connsiteX2" fmla="*/ 429016 w 463405"/>
                <a:gd name="connsiteY2" fmla="*/ 51416 h 465926"/>
                <a:gd name="connsiteX3" fmla="*/ 401822 w 463405"/>
                <a:gd name="connsiteY3" fmla="*/ 109300 h 465926"/>
                <a:gd name="connsiteX4" fmla="*/ 398180 w 463405"/>
                <a:gd name="connsiteY4" fmla="*/ 111859 h 465926"/>
                <a:gd name="connsiteX5" fmla="*/ 415896 w 463405"/>
                <a:gd name="connsiteY5" fmla="*/ 111859 h 465926"/>
                <a:gd name="connsiteX6" fmla="*/ 454012 w 463405"/>
                <a:gd name="connsiteY6" fmla="*/ 142634 h 465926"/>
                <a:gd name="connsiteX7" fmla="*/ 463077 w 463405"/>
                <a:gd name="connsiteY7" fmla="*/ 188076 h 465926"/>
                <a:gd name="connsiteX8" fmla="*/ 450712 w 463405"/>
                <a:gd name="connsiteY8" fmla="*/ 202958 h 465926"/>
                <a:gd name="connsiteX9" fmla="*/ 397473 w 463405"/>
                <a:gd name="connsiteY9" fmla="*/ 202929 h 465926"/>
                <a:gd name="connsiteX10" fmla="*/ 392335 w 463405"/>
                <a:gd name="connsiteY10" fmla="*/ 206097 h 465926"/>
                <a:gd name="connsiteX11" fmla="*/ 309655 w 463405"/>
                <a:gd name="connsiteY11" fmla="*/ 386571 h 465926"/>
                <a:gd name="connsiteX12" fmla="*/ 309104 w 463405"/>
                <a:gd name="connsiteY12" fmla="*/ 390683 h 465926"/>
                <a:gd name="connsiteX13" fmla="*/ 317794 w 463405"/>
                <a:gd name="connsiteY13" fmla="*/ 419620 h 465926"/>
                <a:gd name="connsiteX14" fmla="*/ 324009 w 463405"/>
                <a:gd name="connsiteY14" fmla="*/ 450807 h 465926"/>
                <a:gd name="connsiteX15" fmla="*/ 311754 w 463405"/>
                <a:gd name="connsiteY15" fmla="*/ 465884 h 465926"/>
                <a:gd name="connsiteX16" fmla="*/ 151575 w 463405"/>
                <a:gd name="connsiteY16" fmla="*/ 465884 h 465926"/>
                <a:gd name="connsiteX17" fmla="*/ 139333 w 463405"/>
                <a:gd name="connsiteY17" fmla="*/ 450803 h 465926"/>
                <a:gd name="connsiteX18" fmla="*/ 148782 w 463405"/>
                <a:gd name="connsiteY18" fmla="*/ 404045 h 465926"/>
                <a:gd name="connsiteX19" fmla="*/ 152838 w 463405"/>
                <a:gd name="connsiteY19" fmla="*/ 393555 h 465926"/>
                <a:gd name="connsiteX20" fmla="*/ 153255 w 463405"/>
                <a:gd name="connsiteY20" fmla="*/ 385255 h 465926"/>
                <a:gd name="connsiteX21" fmla="*/ 83848 w 463405"/>
                <a:gd name="connsiteY21" fmla="*/ 234179 h 465926"/>
                <a:gd name="connsiteX22" fmla="*/ 71829 w 463405"/>
                <a:gd name="connsiteY22" fmla="*/ 207711 h 465926"/>
                <a:gd name="connsiteX23" fmla="*/ 64047 w 463405"/>
                <a:gd name="connsiteY23" fmla="*/ 202887 h 465926"/>
                <a:gd name="connsiteX24" fmla="*/ 13537 w 463405"/>
                <a:gd name="connsiteY24" fmla="*/ 202967 h 465926"/>
                <a:gd name="connsiteX25" fmla="*/ 422 w 463405"/>
                <a:gd name="connsiteY25" fmla="*/ 187184 h 465926"/>
                <a:gd name="connsiteX26" fmla="*/ 9587 w 463405"/>
                <a:gd name="connsiteY26" fmla="*/ 141295 h 465926"/>
                <a:gd name="connsiteX27" fmla="*/ 46064 w 463405"/>
                <a:gd name="connsiteY27" fmla="*/ 111859 h 465926"/>
                <a:gd name="connsiteX28" fmla="*/ 64825 w 463405"/>
                <a:gd name="connsiteY28" fmla="*/ 111850 h 465926"/>
                <a:gd name="connsiteX29" fmla="*/ 55276 w 463405"/>
                <a:gd name="connsiteY29" fmla="*/ 104760 h 465926"/>
                <a:gd name="connsiteX30" fmla="*/ 35580 w 463405"/>
                <a:gd name="connsiteY30" fmla="*/ 44740 h 465926"/>
                <a:gd name="connsiteX31" fmla="*/ 82679 w 463405"/>
                <a:gd name="connsiteY31" fmla="*/ 888 h 465926"/>
                <a:gd name="connsiteX32" fmla="*/ 85134 w 463405"/>
                <a:gd name="connsiteY32" fmla="*/ 5 h 465926"/>
                <a:gd name="connsiteX33" fmla="*/ 99698 w 463405"/>
                <a:gd name="connsiteY33" fmla="*/ 5 h 465926"/>
                <a:gd name="connsiteX34" fmla="*/ 101735 w 463405"/>
                <a:gd name="connsiteY34" fmla="*/ 812 h 465926"/>
                <a:gd name="connsiteX35" fmla="*/ 150444 w 463405"/>
                <a:gd name="connsiteY35" fmla="*/ 47494 h 465926"/>
                <a:gd name="connsiteX36" fmla="*/ 123497 w 463405"/>
                <a:gd name="connsiteY36" fmla="*/ 109371 h 465926"/>
                <a:gd name="connsiteX37" fmla="*/ 120273 w 463405"/>
                <a:gd name="connsiteY37" fmla="*/ 111845 h 465926"/>
                <a:gd name="connsiteX38" fmla="*/ 138075 w 463405"/>
                <a:gd name="connsiteY38" fmla="*/ 111850 h 465926"/>
                <a:gd name="connsiteX39" fmla="*/ 176081 w 463405"/>
                <a:gd name="connsiteY39" fmla="*/ 143403 h 465926"/>
                <a:gd name="connsiteX40" fmla="*/ 177819 w 463405"/>
                <a:gd name="connsiteY40" fmla="*/ 151774 h 465926"/>
                <a:gd name="connsiteX41" fmla="*/ 285509 w 463405"/>
                <a:gd name="connsiteY41" fmla="*/ 151774 h 465926"/>
                <a:gd name="connsiteX42" fmla="*/ 287252 w 463405"/>
                <a:gd name="connsiteY42" fmla="*/ 143398 h 465926"/>
                <a:gd name="connsiteX43" fmla="*/ 325258 w 463405"/>
                <a:gd name="connsiteY43" fmla="*/ 111850 h 465926"/>
                <a:gd name="connsiteX44" fmla="*/ 339356 w 463405"/>
                <a:gd name="connsiteY44" fmla="*/ 111826 h 465926"/>
                <a:gd name="connsiteX45" fmla="*/ 342794 w 463405"/>
                <a:gd name="connsiteY45" fmla="*/ 111303 h 465926"/>
                <a:gd name="connsiteX46" fmla="*/ 339841 w 463405"/>
                <a:gd name="connsiteY46" fmla="*/ 109361 h 465926"/>
                <a:gd name="connsiteX47" fmla="*/ 341683 w 463405"/>
                <a:gd name="connsiteY47" fmla="*/ 8006 h 465926"/>
                <a:gd name="connsiteX48" fmla="*/ 363635 w 463405"/>
                <a:gd name="connsiteY48" fmla="*/ 0 h 465926"/>
                <a:gd name="connsiteX49" fmla="*/ 378194 w 463405"/>
                <a:gd name="connsiteY49" fmla="*/ 19 h 465926"/>
                <a:gd name="connsiteX50" fmla="*/ 182525 w 463405"/>
                <a:gd name="connsiteY50" fmla="*/ 175612 h 465926"/>
                <a:gd name="connsiteX51" fmla="*/ 184657 w 463405"/>
                <a:gd name="connsiteY51" fmla="*/ 186832 h 465926"/>
                <a:gd name="connsiteX52" fmla="*/ 171499 w 463405"/>
                <a:gd name="connsiteY52" fmla="*/ 202982 h 465926"/>
                <a:gd name="connsiteX53" fmla="*/ 100989 w 463405"/>
                <a:gd name="connsiteY53" fmla="*/ 202991 h 465926"/>
                <a:gd name="connsiteX54" fmla="*/ 95306 w 463405"/>
                <a:gd name="connsiteY54" fmla="*/ 202991 h 465926"/>
                <a:gd name="connsiteX55" fmla="*/ 174239 w 463405"/>
                <a:gd name="connsiteY55" fmla="*/ 375041 h 465926"/>
                <a:gd name="connsiteX56" fmla="*/ 202962 w 463405"/>
                <a:gd name="connsiteY56" fmla="*/ 375041 h 465926"/>
                <a:gd name="connsiteX57" fmla="*/ 203447 w 463405"/>
                <a:gd name="connsiteY57" fmla="*/ 374025 h 465926"/>
                <a:gd name="connsiteX58" fmla="*/ 173446 w 463405"/>
                <a:gd name="connsiteY58" fmla="*/ 330829 h 465926"/>
                <a:gd name="connsiteX59" fmla="*/ 189875 w 463405"/>
                <a:gd name="connsiteY59" fmla="*/ 280481 h 465926"/>
                <a:gd name="connsiteX60" fmla="*/ 273192 w 463405"/>
                <a:gd name="connsiteY60" fmla="*/ 280172 h 465926"/>
                <a:gd name="connsiteX61" fmla="*/ 290590 w 463405"/>
                <a:gd name="connsiteY61" fmla="*/ 321826 h 465926"/>
                <a:gd name="connsiteX62" fmla="*/ 260376 w 463405"/>
                <a:gd name="connsiteY62" fmla="*/ 375065 h 465926"/>
                <a:gd name="connsiteX63" fmla="*/ 289080 w 463405"/>
                <a:gd name="connsiteY63" fmla="*/ 375065 h 465926"/>
                <a:gd name="connsiteX64" fmla="*/ 368018 w 463405"/>
                <a:gd name="connsiteY64" fmla="*/ 202991 h 465926"/>
                <a:gd name="connsiteX65" fmla="*/ 362296 w 463405"/>
                <a:gd name="connsiteY65" fmla="*/ 202991 h 465926"/>
                <a:gd name="connsiteX66" fmla="*/ 290875 w 463405"/>
                <a:gd name="connsiteY66" fmla="*/ 202967 h 465926"/>
                <a:gd name="connsiteX67" fmla="*/ 278443 w 463405"/>
                <a:gd name="connsiteY67" fmla="*/ 187663 h 465926"/>
                <a:gd name="connsiteX68" fmla="*/ 280784 w 463405"/>
                <a:gd name="connsiteY68" fmla="*/ 175612 h 465926"/>
                <a:gd name="connsiteX69" fmla="*/ 182525 w 463405"/>
                <a:gd name="connsiteY69" fmla="*/ 175612 h 465926"/>
                <a:gd name="connsiteX70" fmla="*/ 298396 w 463405"/>
                <a:gd name="connsiteY70" fmla="*/ 442213 h 465926"/>
                <a:gd name="connsiteX71" fmla="*/ 291829 w 463405"/>
                <a:gd name="connsiteY71" fmla="*/ 409634 h 465926"/>
                <a:gd name="connsiteX72" fmla="*/ 278149 w 463405"/>
                <a:gd name="connsiteY72" fmla="*/ 398176 h 465926"/>
                <a:gd name="connsiteX73" fmla="*/ 267251 w 463405"/>
                <a:gd name="connsiteY73" fmla="*/ 398256 h 465926"/>
                <a:gd name="connsiteX74" fmla="*/ 260974 w 463405"/>
                <a:gd name="connsiteY74" fmla="*/ 400859 h 465926"/>
                <a:gd name="connsiteX75" fmla="*/ 240665 w 463405"/>
                <a:gd name="connsiteY75" fmla="*/ 421039 h 465926"/>
                <a:gd name="connsiteX76" fmla="*/ 222640 w 463405"/>
                <a:gd name="connsiteY76" fmla="*/ 421025 h 465926"/>
                <a:gd name="connsiteX77" fmla="*/ 207654 w 463405"/>
                <a:gd name="connsiteY77" fmla="*/ 405821 h 465926"/>
                <a:gd name="connsiteX78" fmla="*/ 188779 w 463405"/>
                <a:gd name="connsiteY78" fmla="*/ 397962 h 465926"/>
                <a:gd name="connsiteX79" fmla="*/ 170711 w 463405"/>
                <a:gd name="connsiteY79" fmla="*/ 413209 h 465926"/>
                <a:gd name="connsiteX80" fmla="*/ 170179 w 463405"/>
                <a:gd name="connsiteY80" fmla="*/ 415878 h 465926"/>
                <a:gd name="connsiteX81" fmla="*/ 164994 w 463405"/>
                <a:gd name="connsiteY81" fmla="*/ 442213 h 465926"/>
                <a:gd name="connsiteX82" fmla="*/ 298396 w 463405"/>
                <a:gd name="connsiteY82" fmla="*/ 442213 h 465926"/>
                <a:gd name="connsiteX83" fmla="*/ 159457 w 463405"/>
                <a:gd name="connsiteY83" fmla="*/ 179239 h 465926"/>
                <a:gd name="connsiteX84" fmla="*/ 151442 w 463405"/>
                <a:gd name="connsiteY84" fmla="*/ 143161 h 465926"/>
                <a:gd name="connsiteX85" fmla="*/ 140221 w 463405"/>
                <a:gd name="connsiteY85" fmla="*/ 135388 h 465926"/>
                <a:gd name="connsiteX86" fmla="*/ 127505 w 463405"/>
                <a:gd name="connsiteY86" fmla="*/ 135407 h 465926"/>
                <a:gd name="connsiteX87" fmla="*/ 122044 w 463405"/>
                <a:gd name="connsiteY87" fmla="*/ 137748 h 465926"/>
                <a:gd name="connsiteX88" fmla="*/ 102091 w 463405"/>
                <a:gd name="connsiteY88" fmla="*/ 157639 h 465926"/>
                <a:gd name="connsiteX89" fmla="*/ 83078 w 463405"/>
                <a:gd name="connsiteY89" fmla="*/ 157715 h 465926"/>
                <a:gd name="connsiteX90" fmla="*/ 63116 w 463405"/>
                <a:gd name="connsiteY90" fmla="*/ 137838 h 465926"/>
                <a:gd name="connsiteX91" fmla="*/ 57237 w 463405"/>
                <a:gd name="connsiteY91" fmla="*/ 135411 h 465926"/>
                <a:gd name="connsiteX92" fmla="*/ 45433 w 463405"/>
                <a:gd name="connsiteY92" fmla="*/ 135354 h 465926"/>
                <a:gd name="connsiteX93" fmla="*/ 32754 w 463405"/>
                <a:gd name="connsiteY93" fmla="*/ 145155 h 465926"/>
                <a:gd name="connsiteX94" fmla="*/ 25836 w 463405"/>
                <a:gd name="connsiteY94" fmla="*/ 179239 h 465926"/>
                <a:gd name="connsiteX95" fmla="*/ 159457 w 463405"/>
                <a:gd name="connsiteY95" fmla="*/ 179239 h 465926"/>
                <a:gd name="connsiteX96" fmla="*/ 304128 w 463405"/>
                <a:gd name="connsiteY96" fmla="*/ 179235 h 465926"/>
                <a:gd name="connsiteX97" fmla="*/ 437431 w 463405"/>
                <a:gd name="connsiteY97" fmla="*/ 179235 h 465926"/>
                <a:gd name="connsiteX98" fmla="*/ 431714 w 463405"/>
                <a:gd name="connsiteY98" fmla="*/ 150003 h 465926"/>
                <a:gd name="connsiteX99" fmla="*/ 430631 w 463405"/>
                <a:gd name="connsiteY99" fmla="*/ 145136 h 465926"/>
                <a:gd name="connsiteX100" fmla="*/ 417881 w 463405"/>
                <a:gd name="connsiteY100" fmla="*/ 135354 h 465926"/>
                <a:gd name="connsiteX101" fmla="*/ 406077 w 463405"/>
                <a:gd name="connsiteY101" fmla="*/ 135411 h 465926"/>
                <a:gd name="connsiteX102" fmla="*/ 400203 w 463405"/>
                <a:gd name="connsiteY102" fmla="*/ 137847 h 465926"/>
                <a:gd name="connsiteX103" fmla="*/ 380240 w 463405"/>
                <a:gd name="connsiteY103" fmla="*/ 157724 h 465926"/>
                <a:gd name="connsiteX104" fmla="*/ 361228 w 463405"/>
                <a:gd name="connsiteY104" fmla="*/ 157639 h 465926"/>
                <a:gd name="connsiteX105" fmla="*/ 341298 w 463405"/>
                <a:gd name="connsiteY105" fmla="*/ 137724 h 465926"/>
                <a:gd name="connsiteX106" fmla="*/ 336726 w 463405"/>
                <a:gd name="connsiteY106" fmla="*/ 135416 h 465926"/>
                <a:gd name="connsiteX107" fmla="*/ 323102 w 463405"/>
                <a:gd name="connsiteY107" fmla="*/ 135402 h 465926"/>
                <a:gd name="connsiteX108" fmla="*/ 310923 w 463405"/>
                <a:gd name="connsiteY108" fmla="*/ 145241 h 465926"/>
                <a:gd name="connsiteX109" fmla="*/ 309403 w 463405"/>
                <a:gd name="connsiteY109" fmla="*/ 152339 h 465926"/>
                <a:gd name="connsiteX110" fmla="*/ 304128 w 463405"/>
                <a:gd name="connsiteY110" fmla="*/ 179235 h 465926"/>
                <a:gd name="connsiteX111" fmla="*/ 231662 w 463405"/>
                <a:gd name="connsiteY111" fmla="*/ 286488 h 465926"/>
                <a:gd name="connsiteX112" fmla="*/ 196158 w 463405"/>
                <a:gd name="connsiteY112" fmla="*/ 322072 h 465926"/>
                <a:gd name="connsiteX113" fmla="*/ 231666 w 463405"/>
                <a:gd name="connsiteY113" fmla="*/ 357691 h 465926"/>
                <a:gd name="connsiteX114" fmla="*/ 267171 w 463405"/>
                <a:gd name="connsiteY114" fmla="*/ 322063 h 465926"/>
                <a:gd name="connsiteX115" fmla="*/ 231662 w 463405"/>
                <a:gd name="connsiteY115" fmla="*/ 286488 h 465926"/>
                <a:gd name="connsiteX116" fmla="*/ 92157 w 463405"/>
                <a:gd name="connsiteY116" fmla="*/ 94774 h 465926"/>
                <a:gd name="connsiteX117" fmla="*/ 128008 w 463405"/>
                <a:gd name="connsiteY117" fmla="*/ 59588 h 465926"/>
                <a:gd name="connsiteX118" fmla="*/ 92941 w 463405"/>
                <a:gd name="connsiteY118" fmla="*/ 23581 h 465926"/>
                <a:gd name="connsiteX119" fmla="*/ 56990 w 463405"/>
                <a:gd name="connsiteY119" fmla="*/ 58805 h 465926"/>
                <a:gd name="connsiteX120" fmla="*/ 92157 w 463405"/>
                <a:gd name="connsiteY120" fmla="*/ 94774 h 465926"/>
                <a:gd name="connsiteX121" fmla="*/ 370739 w 463405"/>
                <a:gd name="connsiteY121" fmla="*/ 94779 h 465926"/>
                <a:gd name="connsiteX122" fmla="*/ 406333 w 463405"/>
                <a:gd name="connsiteY122" fmla="*/ 59232 h 465926"/>
                <a:gd name="connsiteX123" fmla="*/ 370810 w 463405"/>
                <a:gd name="connsiteY123" fmla="*/ 23581 h 465926"/>
                <a:gd name="connsiteX124" fmla="*/ 335315 w 463405"/>
                <a:gd name="connsiteY124" fmla="*/ 59156 h 465926"/>
                <a:gd name="connsiteX125" fmla="*/ 370739 w 463405"/>
                <a:gd name="connsiteY125" fmla="*/ 94779 h 465926"/>
                <a:gd name="connsiteX126" fmla="*/ 231562 w 463405"/>
                <a:gd name="connsiteY126" fmla="*/ 395293 h 465926"/>
                <a:gd name="connsiteX127" fmla="*/ 247654 w 463405"/>
                <a:gd name="connsiteY127" fmla="*/ 379244 h 465926"/>
                <a:gd name="connsiteX128" fmla="*/ 231866 w 463405"/>
                <a:gd name="connsiteY128" fmla="*/ 381077 h 465926"/>
                <a:gd name="connsiteX129" fmla="*/ 215569 w 463405"/>
                <a:gd name="connsiteY129" fmla="*/ 379263 h 465926"/>
                <a:gd name="connsiteX130" fmla="*/ 231562 w 463405"/>
                <a:gd name="connsiteY130" fmla="*/ 395293 h 465926"/>
                <a:gd name="connsiteX131" fmla="*/ 370952 w 463405"/>
                <a:gd name="connsiteY131" fmla="*/ 132671 h 465926"/>
                <a:gd name="connsiteX132" fmla="*/ 388199 w 463405"/>
                <a:gd name="connsiteY132" fmla="*/ 115568 h 465926"/>
                <a:gd name="connsiteX133" fmla="*/ 353768 w 463405"/>
                <a:gd name="connsiteY133" fmla="*/ 115705 h 465926"/>
                <a:gd name="connsiteX134" fmla="*/ 370952 w 463405"/>
                <a:gd name="connsiteY134" fmla="*/ 132671 h 465926"/>
                <a:gd name="connsiteX135" fmla="*/ 110235 w 463405"/>
                <a:gd name="connsiteY135" fmla="*/ 115496 h 465926"/>
                <a:gd name="connsiteX136" fmla="*/ 76079 w 463405"/>
                <a:gd name="connsiteY136" fmla="*/ 115919 h 465926"/>
                <a:gd name="connsiteX137" fmla="*/ 92827 w 463405"/>
                <a:gd name="connsiteY137" fmla="*/ 132700 h 465926"/>
                <a:gd name="connsiteX138" fmla="*/ 110235 w 463405"/>
                <a:gd name="connsiteY138" fmla="*/ 115496 h 46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463405" h="465926">
                  <a:moveTo>
                    <a:pt x="378194" y="19"/>
                  </a:moveTo>
                  <a:cubicBezTo>
                    <a:pt x="382225" y="1163"/>
                    <a:pt x="386371" y="2018"/>
                    <a:pt x="390269" y="3504"/>
                  </a:cubicBezTo>
                  <a:cubicBezTo>
                    <a:pt x="412435" y="11952"/>
                    <a:pt x="426006" y="27911"/>
                    <a:pt x="429016" y="51416"/>
                  </a:cubicBezTo>
                  <a:cubicBezTo>
                    <a:pt x="432169" y="76051"/>
                    <a:pt x="422506" y="95458"/>
                    <a:pt x="401822" y="109300"/>
                  </a:cubicBezTo>
                  <a:cubicBezTo>
                    <a:pt x="400967" y="109869"/>
                    <a:pt x="400141" y="110477"/>
                    <a:pt x="398180" y="111859"/>
                  </a:cubicBezTo>
                  <a:cubicBezTo>
                    <a:pt x="404904" y="111859"/>
                    <a:pt x="410398" y="111850"/>
                    <a:pt x="415896" y="111859"/>
                  </a:cubicBezTo>
                  <a:cubicBezTo>
                    <a:pt x="435935" y="111902"/>
                    <a:pt x="449862" y="123023"/>
                    <a:pt x="454012" y="142634"/>
                  </a:cubicBezTo>
                  <a:cubicBezTo>
                    <a:pt x="457213" y="157743"/>
                    <a:pt x="460152" y="172910"/>
                    <a:pt x="463077" y="188076"/>
                  </a:cubicBezTo>
                  <a:cubicBezTo>
                    <a:pt x="464777" y="196894"/>
                    <a:pt x="459758" y="202920"/>
                    <a:pt x="450712" y="202958"/>
                  </a:cubicBezTo>
                  <a:cubicBezTo>
                    <a:pt x="432967" y="203034"/>
                    <a:pt x="415217" y="203034"/>
                    <a:pt x="397473" y="202929"/>
                  </a:cubicBezTo>
                  <a:cubicBezTo>
                    <a:pt x="394875" y="202915"/>
                    <a:pt x="393465" y="203623"/>
                    <a:pt x="392335" y="206097"/>
                  </a:cubicBezTo>
                  <a:cubicBezTo>
                    <a:pt x="364813" y="266274"/>
                    <a:pt x="337196" y="326403"/>
                    <a:pt x="309655" y="386571"/>
                  </a:cubicBezTo>
                  <a:cubicBezTo>
                    <a:pt x="309090" y="387810"/>
                    <a:pt x="308511" y="389837"/>
                    <a:pt x="309104" y="390683"/>
                  </a:cubicBezTo>
                  <a:cubicBezTo>
                    <a:pt x="315196" y="399406"/>
                    <a:pt x="315605" y="409790"/>
                    <a:pt x="317794" y="419620"/>
                  </a:cubicBezTo>
                  <a:cubicBezTo>
                    <a:pt x="320097" y="429966"/>
                    <a:pt x="321987" y="440404"/>
                    <a:pt x="324009" y="450807"/>
                  </a:cubicBezTo>
                  <a:cubicBezTo>
                    <a:pt x="325705" y="459507"/>
                    <a:pt x="320648" y="465874"/>
                    <a:pt x="311754" y="465884"/>
                  </a:cubicBezTo>
                  <a:cubicBezTo>
                    <a:pt x="258362" y="465941"/>
                    <a:pt x="204971" y="465941"/>
                    <a:pt x="151575" y="465884"/>
                  </a:cubicBezTo>
                  <a:cubicBezTo>
                    <a:pt x="142685" y="465874"/>
                    <a:pt x="137614" y="459497"/>
                    <a:pt x="139333" y="450803"/>
                  </a:cubicBezTo>
                  <a:cubicBezTo>
                    <a:pt x="142420" y="435204"/>
                    <a:pt x="145463" y="419596"/>
                    <a:pt x="148782" y="404045"/>
                  </a:cubicBezTo>
                  <a:cubicBezTo>
                    <a:pt x="149556" y="400407"/>
                    <a:pt x="150929" y="396732"/>
                    <a:pt x="152838" y="393555"/>
                  </a:cubicBezTo>
                  <a:cubicBezTo>
                    <a:pt x="154618" y="390592"/>
                    <a:pt x="154675" y="388332"/>
                    <a:pt x="153255" y="385255"/>
                  </a:cubicBezTo>
                  <a:cubicBezTo>
                    <a:pt x="130050" y="334926"/>
                    <a:pt x="106963" y="284546"/>
                    <a:pt x="83848" y="234179"/>
                  </a:cubicBezTo>
                  <a:cubicBezTo>
                    <a:pt x="79807" y="225370"/>
                    <a:pt x="75462" y="216686"/>
                    <a:pt x="71829" y="207711"/>
                  </a:cubicBezTo>
                  <a:cubicBezTo>
                    <a:pt x="70210" y="203708"/>
                    <a:pt x="68016" y="202839"/>
                    <a:pt x="64047" y="202887"/>
                  </a:cubicBezTo>
                  <a:cubicBezTo>
                    <a:pt x="47213" y="203100"/>
                    <a:pt x="30375" y="203001"/>
                    <a:pt x="13537" y="202967"/>
                  </a:cubicBezTo>
                  <a:cubicBezTo>
                    <a:pt x="3276" y="202948"/>
                    <a:pt x="-1515" y="197269"/>
                    <a:pt x="422" y="187184"/>
                  </a:cubicBezTo>
                  <a:cubicBezTo>
                    <a:pt x="3366" y="171865"/>
                    <a:pt x="6334" y="156551"/>
                    <a:pt x="9587" y="141295"/>
                  </a:cubicBezTo>
                  <a:cubicBezTo>
                    <a:pt x="13381" y="123497"/>
                    <a:pt x="27764" y="112025"/>
                    <a:pt x="46064" y="111859"/>
                  </a:cubicBezTo>
                  <a:cubicBezTo>
                    <a:pt x="51971" y="111802"/>
                    <a:pt x="57878" y="111850"/>
                    <a:pt x="64825" y="111850"/>
                  </a:cubicBezTo>
                  <a:cubicBezTo>
                    <a:pt x="61141" y="109129"/>
                    <a:pt x="58035" y="107144"/>
                    <a:pt x="55276" y="104760"/>
                  </a:cubicBezTo>
                  <a:cubicBezTo>
                    <a:pt x="36719" y="88710"/>
                    <a:pt x="29620" y="68382"/>
                    <a:pt x="35580" y="44740"/>
                  </a:cubicBezTo>
                  <a:cubicBezTo>
                    <a:pt x="41696" y="20490"/>
                    <a:pt x="58135" y="6021"/>
                    <a:pt x="82679" y="888"/>
                  </a:cubicBezTo>
                  <a:cubicBezTo>
                    <a:pt x="83525" y="712"/>
                    <a:pt x="84318" y="304"/>
                    <a:pt x="85134" y="5"/>
                  </a:cubicBezTo>
                  <a:cubicBezTo>
                    <a:pt x="89987" y="5"/>
                    <a:pt x="94840" y="5"/>
                    <a:pt x="99698" y="5"/>
                  </a:cubicBezTo>
                  <a:cubicBezTo>
                    <a:pt x="100377" y="280"/>
                    <a:pt x="101032" y="698"/>
                    <a:pt x="101735" y="812"/>
                  </a:cubicBezTo>
                  <a:cubicBezTo>
                    <a:pt x="126213" y="4834"/>
                    <a:pt x="145644" y="23438"/>
                    <a:pt x="150444" y="47494"/>
                  </a:cubicBezTo>
                  <a:cubicBezTo>
                    <a:pt x="155255" y="71611"/>
                    <a:pt x="144528" y="96232"/>
                    <a:pt x="123497" y="109371"/>
                  </a:cubicBezTo>
                  <a:cubicBezTo>
                    <a:pt x="122685" y="109879"/>
                    <a:pt x="121968" y="110534"/>
                    <a:pt x="120273" y="111845"/>
                  </a:cubicBezTo>
                  <a:cubicBezTo>
                    <a:pt x="126982" y="111845"/>
                    <a:pt x="132529" y="111826"/>
                    <a:pt x="138075" y="111850"/>
                  </a:cubicBezTo>
                  <a:cubicBezTo>
                    <a:pt x="157966" y="111925"/>
                    <a:pt x="172278" y="123816"/>
                    <a:pt x="176081" y="143403"/>
                  </a:cubicBezTo>
                  <a:cubicBezTo>
                    <a:pt x="176623" y="146190"/>
                    <a:pt x="177235" y="148968"/>
                    <a:pt x="177819" y="151774"/>
                  </a:cubicBezTo>
                  <a:cubicBezTo>
                    <a:pt x="213860" y="151774"/>
                    <a:pt x="249473" y="151774"/>
                    <a:pt x="285509" y="151774"/>
                  </a:cubicBezTo>
                  <a:cubicBezTo>
                    <a:pt x="286093" y="148963"/>
                    <a:pt x="286706" y="146185"/>
                    <a:pt x="287252" y="143398"/>
                  </a:cubicBezTo>
                  <a:cubicBezTo>
                    <a:pt x="291084" y="123782"/>
                    <a:pt x="305358" y="111921"/>
                    <a:pt x="325258" y="111850"/>
                  </a:cubicBezTo>
                  <a:cubicBezTo>
                    <a:pt x="329959" y="111831"/>
                    <a:pt x="334660" y="111869"/>
                    <a:pt x="339356" y="111826"/>
                  </a:cubicBezTo>
                  <a:cubicBezTo>
                    <a:pt x="340249" y="111816"/>
                    <a:pt x="341142" y="111565"/>
                    <a:pt x="342794" y="111303"/>
                  </a:cubicBezTo>
                  <a:cubicBezTo>
                    <a:pt x="341332" y="110340"/>
                    <a:pt x="340596" y="109836"/>
                    <a:pt x="339841" y="109361"/>
                  </a:cubicBezTo>
                  <a:cubicBezTo>
                    <a:pt x="301744" y="85591"/>
                    <a:pt x="302589" y="30343"/>
                    <a:pt x="341683" y="8006"/>
                  </a:cubicBezTo>
                  <a:cubicBezTo>
                    <a:pt x="348350" y="4198"/>
                    <a:pt x="356285" y="2612"/>
                    <a:pt x="363635" y="0"/>
                  </a:cubicBezTo>
                  <a:cubicBezTo>
                    <a:pt x="368483" y="19"/>
                    <a:pt x="373341" y="19"/>
                    <a:pt x="378194" y="19"/>
                  </a:cubicBezTo>
                  <a:close/>
                  <a:moveTo>
                    <a:pt x="182525" y="175612"/>
                  </a:moveTo>
                  <a:cubicBezTo>
                    <a:pt x="183304" y="179709"/>
                    <a:pt x="183945" y="183280"/>
                    <a:pt x="184657" y="186832"/>
                  </a:cubicBezTo>
                  <a:cubicBezTo>
                    <a:pt x="186708" y="197041"/>
                    <a:pt x="181927" y="202967"/>
                    <a:pt x="171499" y="202982"/>
                  </a:cubicBezTo>
                  <a:cubicBezTo>
                    <a:pt x="147994" y="203010"/>
                    <a:pt x="124489" y="202991"/>
                    <a:pt x="100989" y="202991"/>
                  </a:cubicBezTo>
                  <a:cubicBezTo>
                    <a:pt x="99361" y="202991"/>
                    <a:pt x="97732" y="202991"/>
                    <a:pt x="95306" y="202991"/>
                  </a:cubicBezTo>
                  <a:cubicBezTo>
                    <a:pt x="121930" y="261031"/>
                    <a:pt x="148274" y="318449"/>
                    <a:pt x="174239" y="375041"/>
                  </a:cubicBezTo>
                  <a:cubicBezTo>
                    <a:pt x="184367" y="375041"/>
                    <a:pt x="193665" y="375041"/>
                    <a:pt x="202962" y="375041"/>
                  </a:cubicBezTo>
                  <a:cubicBezTo>
                    <a:pt x="203124" y="374704"/>
                    <a:pt x="203285" y="374362"/>
                    <a:pt x="203447" y="374025"/>
                  </a:cubicBezTo>
                  <a:cubicBezTo>
                    <a:pt x="186713" y="364191"/>
                    <a:pt x="176309" y="349908"/>
                    <a:pt x="173446" y="330829"/>
                  </a:cubicBezTo>
                  <a:cubicBezTo>
                    <a:pt x="170540" y="311450"/>
                    <a:pt x="176209" y="294508"/>
                    <a:pt x="189875" y="280481"/>
                  </a:cubicBezTo>
                  <a:cubicBezTo>
                    <a:pt x="212573" y="257176"/>
                    <a:pt x="250062" y="257076"/>
                    <a:pt x="273192" y="280172"/>
                  </a:cubicBezTo>
                  <a:cubicBezTo>
                    <a:pt x="284673" y="291635"/>
                    <a:pt x="290766" y="305671"/>
                    <a:pt x="290590" y="321826"/>
                  </a:cubicBezTo>
                  <a:cubicBezTo>
                    <a:pt x="290343" y="344780"/>
                    <a:pt x="279635" y="362149"/>
                    <a:pt x="260376" y="375065"/>
                  </a:cubicBezTo>
                  <a:cubicBezTo>
                    <a:pt x="269820" y="375065"/>
                    <a:pt x="279260" y="375065"/>
                    <a:pt x="289080" y="375065"/>
                  </a:cubicBezTo>
                  <a:cubicBezTo>
                    <a:pt x="315163" y="318212"/>
                    <a:pt x="341455" y="260898"/>
                    <a:pt x="368018" y="202991"/>
                  </a:cubicBezTo>
                  <a:cubicBezTo>
                    <a:pt x="365577" y="202991"/>
                    <a:pt x="363934" y="202991"/>
                    <a:pt x="362296" y="202991"/>
                  </a:cubicBezTo>
                  <a:cubicBezTo>
                    <a:pt x="338487" y="202991"/>
                    <a:pt x="314683" y="203034"/>
                    <a:pt x="290875" y="202967"/>
                  </a:cubicBezTo>
                  <a:cubicBezTo>
                    <a:pt x="281706" y="202944"/>
                    <a:pt x="276696" y="196657"/>
                    <a:pt x="278443" y="187663"/>
                  </a:cubicBezTo>
                  <a:cubicBezTo>
                    <a:pt x="279208" y="183731"/>
                    <a:pt x="279972" y="179804"/>
                    <a:pt x="280784" y="175612"/>
                  </a:cubicBezTo>
                  <a:cubicBezTo>
                    <a:pt x="247840" y="175612"/>
                    <a:pt x="215446" y="175612"/>
                    <a:pt x="182525" y="175612"/>
                  </a:cubicBezTo>
                  <a:close/>
                  <a:moveTo>
                    <a:pt x="298396" y="442213"/>
                  </a:moveTo>
                  <a:cubicBezTo>
                    <a:pt x="296136" y="430959"/>
                    <a:pt x="294075" y="420275"/>
                    <a:pt x="291829" y="409634"/>
                  </a:cubicBezTo>
                  <a:cubicBezTo>
                    <a:pt x="290281" y="402307"/>
                    <a:pt x="285609" y="398456"/>
                    <a:pt x="278149" y="398176"/>
                  </a:cubicBezTo>
                  <a:cubicBezTo>
                    <a:pt x="274516" y="398038"/>
                    <a:pt x="270841" y="397834"/>
                    <a:pt x="267251" y="398256"/>
                  </a:cubicBezTo>
                  <a:cubicBezTo>
                    <a:pt x="265062" y="398513"/>
                    <a:pt x="262527" y="399387"/>
                    <a:pt x="260974" y="400859"/>
                  </a:cubicBezTo>
                  <a:cubicBezTo>
                    <a:pt x="254046" y="407421"/>
                    <a:pt x="247474" y="414354"/>
                    <a:pt x="240665" y="421039"/>
                  </a:cubicBezTo>
                  <a:cubicBezTo>
                    <a:pt x="234834" y="426766"/>
                    <a:pt x="228495" y="426742"/>
                    <a:pt x="222640" y="421025"/>
                  </a:cubicBezTo>
                  <a:cubicBezTo>
                    <a:pt x="217545" y="416054"/>
                    <a:pt x="212146" y="411300"/>
                    <a:pt x="207654" y="405821"/>
                  </a:cubicBezTo>
                  <a:cubicBezTo>
                    <a:pt x="202578" y="399624"/>
                    <a:pt x="196737" y="397501"/>
                    <a:pt x="188779" y="397962"/>
                  </a:cubicBezTo>
                  <a:cubicBezTo>
                    <a:pt x="176779" y="398655"/>
                    <a:pt x="172952" y="401319"/>
                    <a:pt x="170711" y="413209"/>
                  </a:cubicBezTo>
                  <a:cubicBezTo>
                    <a:pt x="170545" y="414102"/>
                    <a:pt x="170355" y="414990"/>
                    <a:pt x="170179" y="415878"/>
                  </a:cubicBezTo>
                  <a:cubicBezTo>
                    <a:pt x="168470" y="424563"/>
                    <a:pt x="166760" y="433243"/>
                    <a:pt x="164994" y="442213"/>
                  </a:cubicBezTo>
                  <a:cubicBezTo>
                    <a:pt x="209653" y="442213"/>
                    <a:pt x="253695" y="442213"/>
                    <a:pt x="298396" y="442213"/>
                  </a:cubicBezTo>
                  <a:close/>
                  <a:moveTo>
                    <a:pt x="159457" y="179239"/>
                  </a:moveTo>
                  <a:cubicBezTo>
                    <a:pt x="156784" y="166941"/>
                    <a:pt x="154547" y="154937"/>
                    <a:pt x="151442" y="143161"/>
                  </a:cubicBezTo>
                  <a:cubicBezTo>
                    <a:pt x="150117" y="138137"/>
                    <a:pt x="145525" y="135625"/>
                    <a:pt x="140221" y="135388"/>
                  </a:cubicBezTo>
                  <a:cubicBezTo>
                    <a:pt x="135985" y="135198"/>
                    <a:pt x="131721" y="135079"/>
                    <a:pt x="127505" y="135407"/>
                  </a:cubicBezTo>
                  <a:cubicBezTo>
                    <a:pt x="125615" y="135554"/>
                    <a:pt x="123397" y="136446"/>
                    <a:pt x="122044" y="137748"/>
                  </a:cubicBezTo>
                  <a:cubicBezTo>
                    <a:pt x="115268" y="144248"/>
                    <a:pt x="108763" y="151024"/>
                    <a:pt x="102091" y="157639"/>
                  </a:cubicBezTo>
                  <a:cubicBezTo>
                    <a:pt x="95709" y="163968"/>
                    <a:pt x="89408" y="163992"/>
                    <a:pt x="83078" y="157715"/>
                  </a:cubicBezTo>
                  <a:cubicBezTo>
                    <a:pt x="76411" y="151100"/>
                    <a:pt x="69916" y="144310"/>
                    <a:pt x="63116" y="137838"/>
                  </a:cubicBezTo>
                  <a:cubicBezTo>
                    <a:pt x="61668" y="136461"/>
                    <a:pt x="59279" y="135601"/>
                    <a:pt x="57237" y="135411"/>
                  </a:cubicBezTo>
                  <a:cubicBezTo>
                    <a:pt x="53334" y="135041"/>
                    <a:pt x="49364" y="135188"/>
                    <a:pt x="45433" y="135354"/>
                  </a:cubicBezTo>
                  <a:cubicBezTo>
                    <a:pt x="39108" y="135620"/>
                    <a:pt x="34131" y="139134"/>
                    <a:pt x="32754" y="145155"/>
                  </a:cubicBezTo>
                  <a:cubicBezTo>
                    <a:pt x="30200" y="156342"/>
                    <a:pt x="28158" y="167648"/>
                    <a:pt x="25836" y="179239"/>
                  </a:cubicBezTo>
                  <a:cubicBezTo>
                    <a:pt x="70352" y="179239"/>
                    <a:pt x="114503" y="179239"/>
                    <a:pt x="159457" y="179239"/>
                  </a:cubicBezTo>
                  <a:close/>
                  <a:moveTo>
                    <a:pt x="304128" y="179235"/>
                  </a:moveTo>
                  <a:cubicBezTo>
                    <a:pt x="348830" y="179235"/>
                    <a:pt x="392981" y="179235"/>
                    <a:pt x="437431" y="179235"/>
                  </a:cubicBezTo>
                  <a:cubicBezTo>
                    <a:pt x="435484" y="169268"/>
                    <a:pt x="433603" y="159633"/>
                    <a:pt x="431714" y="150003"/>
                  </a:cubicBezTo>
                  <a:cubicBezTo>
                    <a:pt x="431391" y="148370"/>
                    <a:pt x="431115" y="146722"/>
                    <a:pt x="430631" y="145136"/>
                  </a:cubicBezTo>
                  <a:cubicBezTo>
                    <a:pt x="428822" y="139210"/>
                    <a:pt x="424211" y="135620"/>
                    <a:pt x="417881" y="135354"/>
                  </a:cubicBezTo>
                  <a:cubicBezTo>
                    <a:pt x="413950" y="135193"/>
                    <a:pt x="409980" y="135041"/>
                    <a:pt x="406077" y="135411"/>
                  </a:cubicBezTo>
                  <a:cubicBezTo>
                    <a:pt x="404035" y="135606"/>
                    <a:pt x="401651" y="136465"/>
                    <a:pt x="400203" y="137847"/>
                  </a:cubicBezTo>
                  <a:cubicBezTo>
                    <a:pt x="393403" y="144319"/>
                    <a:pt x="386907" y="151110"/>
                    <a:pt x="380240" y="157724"/>
                  </a:cubicBezTo>
                  <a:cubicBezTo>
                    <a:pt x="373916" y="164002"/>
                    <a:pt x="367614" y="163973"/>
                    <a:pt x="361228" y="157639"/>
                  </a:cubicBezTo>
                  <a:cubicBezTo>
                    <a:pt x="354561" y="151024"/>
                    <a:pt x="348022" y="144277"/>
                    <a:pt x="341298" y="137724"/>
                  </a:cubicBezTo>
                  <a:cubicBezTo>
                    <a:pt x="340116" y="136570"/>
                    <a:pt x="338307" y="135520"/>
                    <a:pt x="336726" y="135416"/>
                  </a:cubicBezTo>
                  <a:cubicBezTo>
                    <a:pt x="332200" y="135122"/>
                    <a:pt x="327637" y="135164"/>
                    <a:pt x="323102" y="135402"/>
                  </a:cubicBezTo>
                  <a:cubicBezTo>
                    <a:pt x="317062" y="135715"/>
                    <a:pt x="312561" y="139433"/>
                    <a:pt x="310923" y="145241"/>
                  </a:cubicBezTo>
                  <a:cubicBezTo>
                    <a:pt x="310267" y="147563"/>
                    <a:pt x="309873" y="149965"/>
                    <a:pt x="309403" y="152339"/>
                  </a:cubicBezTo>
                  <a:cubicBezTo>
                    <a:pt x="307651" y="161195"/>
                    <a:pt x="305923" y="170056"/>
                    <a:pt x="304128" y="179235"/>
                  </a:cubicBezTo>
                  <a:close/>
                  <a:moveTo>
                    <a:pt x="231662" y="286488"/>
                  </a:moveTo>
                  <a:cubicBezTo>
                    <a:pt x="212141" y="286488"/>
                    <a:pt x="196153" y="302514"/>
                    <a:pt x="196158" y="322072"/>
                  </a:cubicBezTo>
                  <a:cubicBezTo>
                    <a:pt x="196162" y="341612"/>
                    <a:pt x="212198" y="357695"/>
                    <a:pt x="231666" y="357691"/>
                  </a:cubicBezTo>
                  <a:cubicBezTo>
                    <a:pt x="251135" y="357691"/>
                    <a:pt x="267166" y="341603"/>
                    <a:pt x="267171" y="322063"/>
                  </a:cubicBezTo>
                  <a:cubicBezTo>
                    <a:pt x="267171" y="302509"/>
                    <a:pt x="251178" y="286488"/>
                    <a:pt x="231662" y="286488"/>
                  </a:cubicBezTo>
                  <a:close/>
                  <a:moveTo>
                    <a:pt x="92157" y="94774"/>
                  </a:moveTo>
                  <a:cubicBezTo>
                    <a:pt x="111716" y="95031"/>
                    <a:pt x="127756" y="79289"/>
                    <a:pt x="128008" y="59588"/>
                  </a:cubicBezTo>
                  <a:cubicBezTo>
                    <a:pt x="128260" y="39996"/>
                    <a:pt x="112514" y="23832"/>
                    <a:pt x="92941" y="23581"/>
                  </a:cubicBezTo>
                  <a:cubicBezTo>
                    <a:pt x="73524" y="23334"/>
                    <a:pt x="57403" y="39127"/>
                    <a:pt x="56990" y="58805"/>
                  </a:cubicBezTo>
                  <a:cubicBezTo>
                    <a:pt x="56582" y="78121"/>
                    <a:pt x="72613" y="94518"/>
                    <a:pt x="92157" y="94774"/>
                  </a:cubicBezTo>
                  <a:close/>
                  <a:moveTo>
                    <a:pt x="370739" y="94779"/>
                  </a:moveTo>
                  <a:cubicBezTo>
                    <a:pt x="390264" y="94788"/>
                    <a:pt x="406295" y="78777"/>
                    <a:pt x="406333" y="59232"/>
                  </a:cubicBezTo>
                  <a:cubicBezTo>
                    <a:pt x="406376" y="39759"/>
                    <a:pt x="390279" y="23604"/>
                    <a:pt x="370810" y="23581"/>
                  </a:cubicBezTo>
                  <a:cubicBezTo>
                    <a:pt x="351261" y="23557"/>
                    <a:pt x="335334" y="39521"/>
                    <a:pt x="335315" y="59156"/>
                  </a:cubicBezTo>
                  <a:cubicBezTo>
                    <a:pt x="335301" y="78819"/>
                    <a:pt x="351161" y="94774"/>
                    <a:pt x="370739" y="94779"/>
                  </a:cubicBezTo>
                  <a:close/>
                  <a:moveTo>
                    <a:pt x="231562" y="395293"/>
                  </a:moveTo>
                  <a:cubicBezTo>
                    <a:pt x="236871" y="389999"/>
                    <a:pt x="242654" y="384234"/>
                    <a:pt x="247654" y="379244"/>
                  </a:cubicBezTo>
                  <a:cubicBezTo>
                    <a:pt x="243181" y="379809"/>
                    <a:pt x="237521" y="381081"/>
                    <a:pt x="231866" y="381077"/>
                  </a:cubicBezTo>
                  <a:cubicBezTo>
                    <a:pt x="226059" y="381077"/>
                    <a:pt x="220246" y="379828"/>
                    <a:pt x="215569" y="379263"/>
                  </a:cubicBezTo>
                  <a:cubicBezTo>
                    <a:pt x="220603" y="384310"/>
                    <a:pt x="226381" y="390103"/>
                    <a:pt x="231562" y="395293"/>
                  </a:cubicBezTo>
                  <a:close/>
                  <a:moveTo>
                    <a:pt x="370952" y="132671"/>
                  </a:moveTo>
                  <a:cubicBezTo>
                    <a:pt x="376404" y="127268"/>
                    <a:pt x="382168" y="121546"/>
                    <a:pt x="388199" y="115568"/>
                  </a:cubicBezTo>
                  <a:cubicBezTo>
                    <a:pt x="376570" y="119176"/>
                    <a:pt x="364998" y="119110"/>
                    <a:pt x="353768" y="115705"/>
                  </a:cubicBezTo>
                  <a:cubicBezTo>
                    <a:pt x="359556" y="121413"/>
                    <a:pt x="365402" y="127187"/>
                    <a:pt x="370952" y="132671"/>
                  </a:cubicBezTo>
                  <a:close/>
                  <a:moveTo>
                    <a:pt x="110235" y="115496"/>
                  </a:moveTo>
                  <a:cubicBezTo>
                    <a:pt x="98240" y="119200"/>
                    <a:pt x="86744" y="119015"/>
                    <a:pt x="76079" y="115919"/>
                  </a:cubicBezTo>
                  <a:cubicBezTo>
                    <a:pt x="81640" y="121494"/>
                    <a:pt x="87452" y="127315"/>
                    <a:pt x="92827" y="132700"/>
                  </a:cubicBezTo>
                  <a:cubicBezTo>
                    <a:pt x="98245" y="127344"/>
                    <a:pt x="104033" y="121627"/>
                    <a:pt x="110235" y="115496"/>
                  </a:cubicBezTo>
                  <a:close/>
                </a:path>
              </a:pathLst>
            </a:custGeom>
            <a:solidFill>
              <a:schemeClr val="accent3">
                <a:lumMod val="50000"/>
              </a:schemeClr>
            </a:solidFill>
            <a:ln w="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nvGrpSpPr>
            <p:cNvPr id="35" name="Graphic 1121">
              <a:extLst>
                <a:ext uri="{FF2B5EF4-FFF2-40B4-BE49-F238E27FC236}">
                  <a16:creationId xmlns:a16="http://schemas.microsoft.com/office/drawing/2014/main" id="{6D446FF8-9037-0A76-485E-75476C34929F}"/>
                </a:ext>
              </a:extLst>
            </p:cNvPr>
            <p:cNvGrpSpPr/>
            <p:nvPr/>
          </p:nvGrpSpPr>
          <p:grpSpPr>
            <a:xfrm>
              <a:off x="8387787" y="2379538"/>
              <a:ext cx="517998" cy="517718"/>
              <a:chOff x="8387787" y="2379538"/>
              <a:chExt cx="517998" cy="517718"/>
            </a:xfrm>
            <a:solidFill>
              <a:schemeClr val="accent2"/>
            </a:solidFill>
          </p:grpSpPr>
          <p:sp>
            <p:nvSpPr>
              <p:cNvPr id="37" name="Freeform: Shape 1989">
                <a:extLst>
                  <a:ext uri="{FF2B5EF4-FFF2-40B4-BE49-F238E27FC236}">
                    <a16:creationId xmlns:a16="http://schemas.microsoft.com/office/drawing/2014/main" id="{123F7861-E646-D5B3-284A-B8638483FC6B}"/>
                  </a:ext>
                </a:extLst>
              </p:cNvPr>
              <p:cNvSpPr/>
              <p:nvPr/>
            </p:nvSpPr>
            <p:spPr>
              <a:xfrm>
                <a:off x="8387787" y="2379538"/>
                <a:ext cx="517998" cy="517718"/>
              </a:xfrm>
              <a:custGeom>
                <a:avLst/>
                <a:gdLst>
                  <a:gd name="connsiteX0" fmla="*/ 0 w 517998"/>
                  <a:gd name="connsiteY0" fmla="*/ 418913 h 517718"/>
                  <a:gd name="connsiteX1" fmla="*/ 2915 w 517998"/>
                  <a:gd name="connsiteY1" fmla="*/ 414955 h 517718"/>
                  <a:gd name="connsiteX2" fmla="*/ 78383 w 517998"/>
                  <a:gd name="connsiteY2" fmla="*/ 286318 h 517718"/>
                  <a:gd name="connsiteX3" fmla="*/ 78893 w 517998"/>
                  <a:gd name="connsiteY3" fmla="*/ 277984 h 517718"/>
                  <a:gd name="connsiteX4" fmla="*/ 69227 w 517998"/>
                  <a:gd name="connsiteY4" fmla="*/ 138128 h 517718"/>
                  <a:gd name="connsiteX5" fmla="*/ 153550 w 517998"/>
                  <a:gd name="connsiteY5" fmla="*/ 30080 h 517718"/>
                  <a:gd name="connsiteX6" fmla="*/ 265655 w 517998"/>
                  <a:gd name="connsiteY6" fmla="*/ 247 h 517718"/>
                  <a:gd name="connsiteX7" fmla="*/ 433786 w 517998"/>
                  <a:gd name="connsiteY7" fmla="*/ 102871 h 517718"/>
                  <a:gd name="connsiteX8" fmla="*/ 439708 w 517998"/>
                  <a:gd name="connsiteY8" fmla="*/ 277388 h 517718"/>
                  <a:gd name="connsiteX9" fmla="*/ 440102 w 517998"/>
                  <a:gd name="connsiteY9" fmla="*/ 286631 h 517718"/>
                  <a:gd name="connsiteX10" fmla="*/ 514794 w 517998"/>
                  <a:gd name="connsiteY10" fmla="*/ 413964 h 517718"/>
                  <a:gd name="connsiteX11" fmla="*/ 517999 w 517998"/>
                  <a:gd name="connsiteY11" fmla="*/ 419504 h 517718"/>
                  <a:gd name="connsiteX12" fmla="*/ 514672 w 517998"/>
                  <a:gd name="connsiteY12" fmla="*/ 420762 h 517718"/>
                  <a:gd name="connsiteX13" fmla="*/ 419617 w 517998"/>
                  <a:gd name="connsiteY13" fmla="*/ 440216 h 517718"/>
                  <a:gd name="connsiteX14" fmla="*/ 412112 w 517998"/>
                  <a:gd name="connsiteY14" fmla="*/ 444545 h 517718"/>
                  <a:gd name="connsiteX15" fmla="*/ 350158 w 517998"/>
                  <a:gd name="connsiteY15" fmla="*/ 513372 h 517718"/>
                  <a:gd name="connsiteX16" fmla="*/ 345980 w 517998"/>
                  <a:gd name="connsiteY16" fmla="*/ 517527 h 517718"/>
                  <a:gd name="connsiteX17" fmla="*/ 342989 w 517998"/>
                  <a:gd name="connsiteY17" fmla="*/ 512717 h 517718"/>
                  <a:gd name="connsiteX18" fmla="*/ 274550 w 517998"/>
                  <a:gd name="connsiteY18" fmla="*/ 395780 h 517718"/>
                  <a:gd name="connsiteX19" fmla="*/ 266611 w 517998"/>
                  <a:gd name="connsiteY19" fmla="*/ 391491 h 517718"/>
                  <a:gd name="connsiteX20" fmla="*/ 257536 w 517998"/>
                  <a:gd name="connsiteY20" fmla="*/ 391654 h 517718"/>
                  <a:gd name="connsiteX21" fmla="*/ 240707 w 517998"/>
                  <a:gd name="connsiteY21" fmla="*/ 400717 h 517718"/>
                  <a:gd name="connsiteX22" fmla="*/ 175212 w 517998"/>
                  <a:gd name="connsiteY22" fmla="*/ 512926 h 517718"/>
                  <a:gd name="connsiteX23" fmla="*/ 172263 w 517998"/>
                  <a:gd name="connsiteY23" fmla="*/ 517718 h 517718"/>
                  <a:gd name="connsiteX24" fmla="*/ 168322 w 517998"/>
                  <a:gd name="connsiteY24" fmla="*/ 513569 h 517718"/>
                  <a:gd name="connsiteX25" fmla="*/ 106379 w 517998"/>
                  <a:gd name="connsiteY25" fmla="*/ 444730 h 517718"/>
                  <a:gd name="connsiteX26" fmla="*/ 98480 w 517998"/>
                  <a:gd name="connsiteY26" fmla="*/ 440158 h 517718"/>
                  <a:gd name="connsiteX27" fmla="*/ 0 w 517998"/>
                  <a:gd name="connsiteY27" fmla="*/ 419922 h 517718"/>
                  <a:gd name="connsiteX28" fmla="*/ 0 w 517998"/>
                  <a:gd name="connsiteY28" fmla="*/ 418913 h 517718"/>
                  <a:gd name="connsiteX29" fmla="*/ 259402 w 517998"/>
                  <a:gd name="connsiteY29" fmla="*/ 356159 h 517718"/>
                  <a:gd name="connsiteX30" fmla="*/ 420822 w 517998"/>
                  <a:gd name="connsiteY30" fmla="*/ 194304 h 517718"/>
                  <a:gd name="connsiteX31" fmla="*/ 259176 w 517998"/>
                  <a:gd name="connsiteY31" fmla="*/ 32264 h 517718"/>
                  <a:gd name="connsiteX32" fmla="*/ 97501 w 517998"/>
                  <a:gd name="connsiteY32" fmla="*/ 194276 h 517718"/>
                  <a:gd name="connsiteX33" fmla="*/ 259402 w 517998"/>
                  <a:gd name="connsiteY33" fmla="*/ 356159 h 517718"/>
                  <a:gd name="connsiteX34" fmla="*/ 53685 w 517998"/>
                  <a:gd name="connsiteY34" fmla="*/ 393688 h 517718"/>
                  <a:gd name="connsiteX35" fmla="*/ 58918 w 517998"/>
                  <a:gd name="connsiteY35" fmla="*/ 395449 h 517718"/>
                  <a:gd name="connsiteX36" fmla="*/ 116167 w 517998"/>
                  <a:gd name="connsiteY36" fmla="*/ 411855 h 517718"/>
                  <a:gd name="connsiteX37" fmla="*/ 122988 w 517998"/>
                  <a:gd name="connsiteY37" fmla="*/ 415738 h 517718"/>
                  <a:gd name="connsiteX38" fmla="*/ 164294 w 517998"/>
                  <a:gd name="connsiteY38" fmla="*/ 455207 h 517718"/>
                  <a:gd name="connsiteX39" fmla="*/ 168525 w 517998"/>
                  <a:gd name="connsiteY39" fmla="*/ 459061 h 517718"/>
                  <a:gd name="connsiteX40" fmla="*/ 211321 w 517998"/>
                  <a:gd name="connsiteY40" fmla="*/ 385917 h 517718"/>
                  <a:gd name="connsiteX41" fmla="*/ 100532 w 517998"/>
                  <a:gd name="connsiteY41" fmla="*/ 313763 h 517718"/>
                  <a:gd name="connsiteX42" fmla="*/ 53685 w 517998"/>
                  <a:gd name="connsiteY42" fmla="*/ 393688 h 517718"/>
                  <a:gd name="connsiteX43" fmla="*/ 417786 w 517998"/>
                  <a:gd name="connsiteY43" fmla="*/ 313780 h 517718"/>
                  <a:gd name="connsiteX44" fmla="*/ 306968 w 517998"/>
                  <a:gd name="connsiteY44" fmla="*/ 385980 h 517718"/>
                  <a:gd name="connsiteX45" fmla="*/ 349822 w 517998"/>
                  <a:gd name="connsiteY45" fmla="*/ 459067 h 517718"/>
                  <a:gd name="connsiteX46" fmla="*/ 354029 w 517998"/>
                  <a:gd name="connsiteY46" fmla="*/ 455219 h 517718"/>
                  <a:gd name="connsiteX47" fmla="*/ 395011 w 517998"/>
                  <a:gd name="connsiteY47" fmla="*/ 416068 h 517718"/>
                  <a:gd name="connsiteX48" fmla="*/ 402707 w 517998"/>
                  <a:gd name="connsiteY48" fmla="*/ 411739 h 517718"/>
                  <a:gd name="connsiteX49" fmla="*/ 456108 w 517998"/>
                  <a:gd name="connsiteY49" fmla="*/ 396388 h 517718"/>
                  <a:gd name="connsiteX50" fmla="*/ 464644 w 517998"/>
                  <a:gd name="connsiteY50" fmla="*/ 393757 h 517718"/>
                  <a:gd name="connsiteX51" fmla="*/ 417786 w 517998"/>
                  <a:gd name="connsiteY51" fmla="*/ 313780 h 51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7998" h="517718">
                    <a:moveTo>
                      <a:pt x="0" y="418913"/>
                    </a:moveTo>
                    <a:cubicBezTo>
                      <a:pt x="979" y="417598"/>
                      <a:pt x="2092" y="416364"/>
                      <a:pt x="2915" y="414955"/>
                    </a:cubicBezTo>
                    <a:cubicBezTo>
                      <a:pt x="28065" y="372072"/>
                      <a:pt x="53152" y="329154"/>
                      <a:pt x="78383" y="286318"/>
                    </a:cubicBezTo>
                    <a:cubicBezTo>
                      <a:pt x="80110" y="283380"/>
                      <a:pt x="80359" y="281108"/>
                      <a:pt x="78893" y="277984"/>
                    </a:cubicBezTo>
                    <a:cubicBezTo>
                      <a:pt x="57626" y="232633"/>
                      <a:pt x="54346" y="185722"/>
                      <a:pt x="69227" y="138128"/>
                    </a:cubicBezTo>
                    <a:cubicBezTo>
                      <a:pt x="83709" y="91820"/>
                      <a:pt x="112273" y="55781"/>
                      <a:pt x="153550" y="30080"/>
                    </a:cubicBezTo>
                    <a:cubicBezTo>
                      <a:pt x="187857" y="8731"/>
                      <a:pt x="225443" y="-1781"/>
                      <a:pt x="265655" y="247"/>
                    </a:cubicBezTo>
                    <a:cubicBezTo>
                      <a:pt x="339947" y="3996"/>
                      <a:pt x="397451" y="37810"/>
                      <a:pt x="433786" y="102871"/>
                    </a:cubicBezTo>
                    <a:cubicBezTo>
                      <a:pt x="465270" y="159245"/>
                      <a:pt x="466325" y="218267"/>
                      <a:pt x="439708" y="277388"/>
                    </a:cubicBezTo>
                    <a:cubicBezTo>
                      <a:pt x="438161" y="280818"/>
                      <a:pt x="438138" y="283298"/>
                      <a:pt x="440102" y="286631"/>
                    </a:cubicBezTo>
                    <a:cubicBezTo>
                      <a:pt x="465102" y="329015"/>
                      <a:pt x="489928" y="371499"/>
                      <a:pt x="514794" y="413964"/>
                    </a:cubicBezTo>
                    <a:cubicBezTo>
                      <a:pt x="515814" y="415703"/>
                      <a:pt x="516811" y="417447"/>
                      <a:pt x="517999" y="419504"/>
                    </a:cubicBezTo>
                    <a:cubicBezTo>
                      <a:pt x="516730" y="419991"/>
                      <a:pt x="515733" y="420542"/>
                      <a:pt x="514672" y="420762"/>
                    </a:cubicBezTo>
                    <a:cubicBezTo>
                      <a:pt x="482985" y="427229"/>
                      <a:pt x="451275" y="433598"/>
                      <a:pt x="419617" y="440216"/>
                    </a:cubicBezTo>
                    <a:cubicBezTo>
                      <a:pt x="416910" y="440784"/>
                      <a:pt x="413978" y="442487"/>
                      <a:pt x="412112" y="444545"/>
                    </a:cubicBezTo>
                    <a:cubicBezTo>
                      <a:pt x="391355" y="467389"/>
                      <a:pt x="370788" y="490412"/>
                      <a:pt x="350158" y="513372"/>
                    </a:cubicBezTo>
                    <a:cubicBezTo>
                      <a:pt x="348947" y="514722"/>
                      <a:pt x="347585" y="515933"/>
                      <a:pt x="345980" y="517527"/>
                    </a:cubicBezTo>
                    <a:cubicBezTo>
                      <a:pt x="344879" y="515760"/>
                      <a:pt x="343893" y="514264"/>
                      <a:pt x="342989" y="512717"/>
                    </a:cubicBezTo>
                    <a:cubicBezTo>
                      <a:pt x="320140" y="473757"/>
                      <a:pt x="297244" y="434832"/>
                      <a:pt x="274550" y="395780"/>
                    </a:cubicBezTo>
                    <a:cubicBezTo>
                      <a:pt x="272551" y="392337"/>
                      <a:pt x="270482" y="390964"/>
                      <a:pt x="266611" y="391491"/>
                    </a:cubicBezTo>
                    <a:cubicBezTo>
                      <a:pt x="263621" y="391903"/>
                      <a:pt x="260451" y="392216"/>
                      <a:pt x="257536" y="391654"/>
                    </a:cubicBezTo>
                    <a:cubicBezTo>
                      <a:pt x="249267" y="390066"/>
                      <a:pt x="244886" y="393386"/>
                      <a:pt x="240707" y="400717"/>
                    </a:cubicBezTo>
                    <a:cubicBezTo>
                      <a:pt x="219260" y="438338"/>
                      <a:pt x="197117" y="475565"/>
                      <a:pt x="175212" y="512926"/>
                    </a:cubicBezTo>
                    <a:cubicBezTo>
                      <a:pt x="174372" y="514357"/>
                      <a:pt x="173474" y="515760"/>
                      <a:pt x="172263" y="517718"/>
                    </a:cubicBezTo>
                    <a:cubicBezTo>
                      <a:pt x="170779" y="516159"/>
                      <a:pt x="169516" y="514896"/>
                      <a:pt x="168322" y="513569"/>
                    </a:cubicBezTo>
                    <a:cubicBezTo>
                      <a:pt x="147697" y="490598"/>
                      <a:pt x="127143" y="467574"/>
                      <a:pt x="106379" y="444730"/>
                    </a:cubicBezTo>
                    <a:cubicBezTo>
                      <a:pt x="104415" y="442569"/>
                      <a:pt x="101332" y="440755"/>
                      <a:pt x="98480" y="440158"/>
                    </a:cubicBezTo>
                    <a:cubicBezTo>
                      <a:pt x="65692" y="433262"/>
                      <a:pt x="32840" y="426626"/>
                      <a:pt x="0" y="419922"/>
                    </a:cubicBezTo>
                    <a:cubicBezTo>
                      <a:pt x="0" y="419586"/>
                      <a:pt x="0" y="419249"/>
                      <a:pt x="0" y="418913"/>
                    </a:cubicBezTo>
                    <a:close/>
                    <a:moveTo>
                      <a:pt x="259402" y="356159"/>
                    </a:moveTo>
                    <a:cubicBezTo>
                      <a:pt x="348425" y="355898"/>
                      <a:pt x="421013" y="283582"/>
                      <a:pt x="420822" y="194304"/>
                    </a:cubicBezTo>
                    <a:cubicBezTo>
                      <a:pt x="420619" y="103868"/>
                      <a:pt x="348547" y="32276"/>
                      <a:pt x="259176" y="32264"/>
                    </a:cubicBezTo>
                    <a:cubicBezTo>
                      <a:pt x="169869" y="32253"/>
                      <a:pt x="97744" y="103775"/>
                      <a:pt x="97501" y="194276"/>
                    </a:cubicBezTo>
                    <a:cubicBezTo>
                      <a:pt x="97258" y="283664"/>
                      <a:pt x="170466" y="356420"/>
                      <a:pt x="259402" y="356159"/>
                    </a:cubicBezTo>
                    <a:close/>
                    <a:moveTo>
                      <a:pt x="53685" y="393688"/>
                    </a:moveTo>
                    <a:cubicBezTo>
                      <a:pt x="55812" y="394406"/>
                      <a:pt x="57342" y="394997"/>
                      <a:pt x="58918" y="395449"/>
                    </a:cubicBezTo>
                    <a:cubicBezTo>
                      <a:pt x="78007" y="400902"/>
                      <a:pt x="97119" y="406274"/>
                      <a:pt x="116167" y="411855"/>
                    </a:cubicBezTo>
                    <a:cubicBezTo>
                      <a:pt x="118624" y="412574"/>
                      <a:pt x="121127" y="413988"/>
                      <a:pt x="122988" y="415738"/>
                    </a:cubicBezTo>
                    <a:cubicBezTo>
                      <a:pt x="136843" y="428805"/>
                      <a:pt x="150537" y="442035"/>
                      <a:pt x="164294" y="455207"/>
                    </a:cubicBezTo>
                    <a:cubicBezTo>
                      <a:pt x="165581" y="456436"/>
                      <a:pt x="166925" y="457607"/>
                      <a:pt x="168525" y="459061"/>
                    </a:cubicBezTo>
                    <a:cubicBezTo>
                      <a:pt x="182920" y="434461"/>
                      <a:pt x="197001" y="410395"/>
                      <a:pt x="211321" y="385917"/>
                    </a:cubicBezTo>
                    <a:cubicBezTo>
                      <a:pt x="166097" y="374245"/>
                      <a:pt x="129478" y="350451"/>
                      <a:pt x="100532" y="313763"/>
                    </a:cubicBezTo>
                    <a:cubicBezTo>
                      <a:pt x="84781" y="340640"/>
                      <a:pt x="69337" y="366984"/>
                      <a:pt x="53685" y="393688"/>
                    </a:cubicBezTo>
                    <a:close/>
                    <a:moveTo>
                      <a:pt x="417786" y="313780"/>
                    </a:moveTo>
                    <a:cubicBezTo>
                      <a:pt x="388683" y="350665"/>
                      <a:pt x="351960" y="374280"/>
                      <a:pt x="306968" y="385980"/>
                    </a:cubicBezTo>
                    <a:cubicBezTo>
                      <a:pt x="321461" y="410690"/>
                      <a:pt x="335543" y="434716"/>
                      <a:pt x="349822" y="459067"/>
                    </a:cubicBezTo>
                    <a:cubicBezTo>
                      <a:pt x="351578" y="457462"/>
                      <a:pt x="352829" y="456366"/>
                      <a:pt x="354029" y="455219"/>
                    </a:cubicBezTo>
                    <a:cubicBezTo>
                      <a:pt x="367670" y="442151"/>
                      <a:pt x="381242" y="429002"/>
                      <a:pt x="395011" y="416068"/>
                    </a:cubicBezTo>
                    <a:cubicBezTo>
                      <a:pt x="397103" y="414103"/>
                      <a:pt x="399937" y="412556"/>
                      <a:pt x="402707" y="411739"/>
                    </a:cubicBezTo>
                    <a:cubicBezTo>
                      <a:pt x="420469" y="406483"/>
                      <a:pt x="438306" y="401488"/>
                      <a:pt x="456108" y="396388"/>
                    </a:cubicBezTo>
                    <a:cubicBezTo>
                      <a:pt x="458797" y="395617"/>
                      <a:pt x="461457" y="394742"/>
                      <a:pt x="464644" y="393757"/>
                    </a:cubicBezTo>
                    <a:cubicBezTo>
                      <a:pt x="448963" y="366984"/>
                      <a:pt x="433577" y="340727"/>
                      <a:pt x="417786" y="313780"/>
                    </a:cubicBezTo>
                    <a:close/>
                  </a:path>
                </a:pathLst>
              </a:custGeom>
              <a:grpFill/>
              <a:ln w="5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8" name="Freeform: Shape 1990">
                <a:extLst>
                  <a:ext uri="{FF2B5EF4-FFF2-40B4-BE49-F238E27FC236}">
                    <a16:creationId xmlns:a16="http://schemas.microsoft.com/office/drawing/2014/main" id="{C886675E-13FC-8DDE-0B0A-23377957D27C}"/>
                  </a:ext>
                </a:extLst>
              </p:cNvPr>
              <p:cNvSpPr/>
              <p:nvPr/>
            </p:nvSpPr>
            <p:spPr>
              <a:xfrm>
                <a:off x="8533624" y="2460399"/>
                <a:ext cx="226654" cy="226654"/>
              </a:xfrm>
              <a:custGeom>
                <a:avLst/>
                <a:gdLst>
                  <a:gd name="connsiteX0" fmla="*/ 113333 w 226654"/>
                  <a:gd name="connsiteY0" fmla="*/ 0 h 226654"/>
                  <a:gd name="connsiteX1" fmla="*/ 226654 w 226654"/>
                  <a:gd name="connsiteY1" fmla="*/ 113350 h 226654"/>
                  <a:gd name="connsiteX2" fmla="*/ 113321 w 226654"/>
                  <a:gd name="connsiteY2" fmla="*/ 226654 h 226654"/>
                  <a:gd name="connsiteX3" fmla="*/ 0 w 226654"/>
                  <a:gd name="connsiteY3" fmla="*/ 113333 h 226654"/>
                  <a:gd name="connsiteX4" fmla="*/ 113333 w 226654"/>
                  <a:gd name="connsiteY4" fmla="*/ 0 h 226654"/>
                  <a:gd name="connsiteX5" fmla="*/ 113037 w 226654"/>
                  <a:gd name="connsiteY5" fmla="*/ 194278 h 226654"/>
                  <a:gd name="connsiteX6" fmla="*/ 194272 w 226654"/>
                  <a:gd name="connsiteY6" fmla="*/ 113889 h 226654"/>
                  <a:gd name="connsiteX7" fmla="*/ 113611 w 226654"/>
                  <a:gd name="connsiteY7" fmla="*/ 32394 h 226654"/>
                  <a:gd name="connsiteX8" fmla="*/ 32377 w 226654"/>
                  <a:gd name="connsiteY8" fmla="*/ 112811 h 226654"/>
                  <a:gd name="connsiteX9" fmla="*/ 113037 w 226654"/>
                  <a:gd name="connsiteY9" fmla="*/ 194278 h 22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54" h="226654">
                    <a:moveTo>
                      <a:pt x="113333" y="0"/>
                    </a:moveTo>
                    <a:cubicBezTo>
                      <a:pt x="175647" y="12"/>
                      <a:pt x="226672" y="51048"/>
                      <a:pt x="226654" y="113350"/>
                    </a:cubicBezTo>
                    <a:cubicBezTo>
                      <a:pt x="226637" y="175705"/>
                      <a:pt x="175664" y="226660"/>
                      <a:pt x="113321" y="226654"/>
                    </a:cubicBezTo>
                    <a:cubicBezTo>
                      <a:pt x="50967" y="226649"/>
                      <a:pt x="0" y="175682"/>
                      <a:pt x="0" y="113333"/>
                    </a:cubicBezTo>
                    <a:cubicBezTo>
                      <a:pt x="-6" y="51025"/>
                      <a:pt x="51031" y="-12"/>
                      <a:pt x="113333" y="0"/>
                    </a:cubicBezTo>
                    <a:close/>
                    <a:moveTo>
                      <a:pt x="113037" y="194278"/>
                    </a:moveTo>
                    <a:cubicBezTo>
                      <a:pt x="157416" y="194486"/>
                      <a:pt x="193855" y="158418"/>
                      <a:pt x="194272" y="113889"/>
                    </a:cubicBezTo>
                    <a:cubicBezTo>
                      <a:pt x="194689" y="69413"/>
                      <a:pt x="158273" y="32626"/>
                      <a:pt x="113611" y="32394"/>
                    </a:cubicBezTo>
                    <a:cubicBezTo>
                      <a:pt x="69279" y="32168"/>
                      <a:pt x="32777" y="68306"/>
                      <a:pt x="32377" y="112811"/>
                    </a:cubicBezTo>
                    <a:cubicBezTo>
                      <a:pt x="31971" y="157311"/>
                      <a:pt x="68370" y="194069"/>
                      <a:pt x="113037" y="194278"/>
                    </a:cubicBezTo>
                    <a:close/>
                  </a:path>
                </a:pathLst>
              </a:custGeom>
              <a:grpFill/>
              <a:ln w="5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pic>
          <p:nvPicPr>
            <p:cNvPr id="36" name="Graphic 9" descr="Water Bottle with solid fill">
              <a:extLst>
                <a:ext uri="{FF2B5EF4-FFF2-40B4-BE49-F238E27FC236}">
                  <a16:creationId xmlns:a16="http://schemas.microsoft.com/office/drawing/2014/main" id="{01D1B448-DCD9-5F98-7170-2CA08453C3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96520" y="5442547"/>
              <a:ext cx="624548" cy="624548"/>
            </a:xfrm>
            <a:prstGeom prst="rect">
              <a:avLst/>
            </a:prstGeom>
          </p:spPr>
        </p:pic>
      </p:grpSp>
      <p:sp>
        <p:nvSpPr>
          <p:cNvPr id="61" name="TextBox 60"/>
          <p:cNvSpPr txBox="1"/>
          <p:nvPr/>
        </p:nvSpPr>
        <p:spPr>
          <a:xfrm>
            <a:off x="6034924" y="5751398"/>
            <a:ext cx="5319085" cy="338554"/>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Total Cost Profile = Unit Cost* Utilization* Mix/Intensity</a:t>
            </a:r>
          </a:p>
        </p:txBody>
      </p:sp>
      <p:sp>
        <p:nvSpPr>
          <p:cNvPr id="65" name="Left Brace 64"/>
          <p:cNvSpPr/>
          <p:nvPr/>
        </p:nvSpPr>
        <p:spPr>
          <a:xfrm rot="16200000">
            <a:off x="10066064" y="5113333"/>
            <a:ext cx="173985" cy="2284307"/>
          </a:xfrm>
          <a:prstGeom prst="leftBrace">
            <a:avLst>
              <a:gd name="adj1" fmla="val 8333"/>
              <a:gd name="adj2" fmla="val 46494"/>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6" name="Left Brace 65"/>
          <p:cNvSpPr/>
          <p:nvPr/>
        </p:nvSpPr>
        <p:spPr>
          <a:xfrm rot="16200000">
            <a:off x="8329931" y="5897911"/>
            <a:ext cx="180919" cy="743865"/>
          </a:xfrm>
          <a:prstGeom prst="leftBrace">
            <a:avLst>
              <a:gd name="adj1" fmla="val 8333"/>
              <a:gd name="adj2" fmla="val 46494"/>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7" name="TextBox 66"/>
          <p:cNvSpPr txBox="1"/>
          <p:nvPr/>
        </p:nvSpPr>
        <p:spPr>
          <a:xfrm>
            <a:off x="6863000" y="6378663"/>
            <a:ext cx="1782860" cy="338554"/>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Raleway Lining"/>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35%-45% of spend</a:t>
            </a:r>
          </a:p>
        </p:txBody>
      </p:sp>
      <p:sp>
        <p:nvSpPr>
          <p:cNvPr id="68" name="TextBox 67"/>
          <p:cNvSpPr txBox="1"/>
          <p:nvPr/>
        </p:nvSpPr>
        <p:spPr>
          <a:xfrm>
            <a:off x="9785105" y="6375098"/>
            <a:ext cx="1917513" cy="338554"/>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Raleway Lining"/>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55%-65% of spend</a:t>
            </a:r>
          </a:p>
        </p:txBody>
      </p:sp>
    </p:spTree>
    <p:extLst>
      <p:ext uri="{BB962C8B-B14F-4D97-AF65-F5344CB8AC3E}">
        <p14:creationId xmlns:p14="http://schemas.microsoft.com/office/powerpoint/2010/main" val="36826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Diagram 42">
            <a:extLst>
              <a:ext uri="{FF2B5EF4-FFF2-40B4-BE49-F238E27FC236}">
                <a16:creationId xmlns:a16="http://schemas.microsoft.com/office/drawing/2014/main" id="{471EFDF8-7B6B-09C2-C3B8-2FF7A3951C2C}"/>
              </a:ext>
            </a:extLst>
          </p:cNvPr>
          <p:cNvGraphicFramePr/>
          <p:nvPr/>
        </p:nvGraphicFramePr>
        <p:xfrm>
          <a:off x="399848" y="1463437"/>
          <a:ext cx="113959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B434FB9A-04C2-A7CD-0E52-475A0DAC730F}"/>
              </a:ext>
            </a:extLst>
          </p:cNvPr>
          <p:cNvSpPr>
            <a:spLocks noGrp="1"/>
          </p:cNvSpPr>
          <p:nvPr>
            <p:ph type="sldNum" sz="quarter" idx="12"/>
          </p:nvPr>
        </p:nvSpPr>
        <p:spPr>
          <a:xfrm>
            <a:off x="931019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30D4F8C2-D869-0F50-3387-356181950498}"/>
              </a:ext>
            </a:extLst>
          </p:cNvPr>
          <p:cNvSpPr>
            <a:spLocks noGrp="1"/>
          </p:cNvSpPr>
          <p:nvPr>
            <p:ph type="title"/>
          </p:nvPr>
        </p:nvSpPr>
        <p:spPr>
          <a:xfrm>
            <a:off x="538549" y="255143"/>
            <a:ext cx="9445597" cy="474904"/>
          </a:xfrm>
        </p:spPr>
        <p:txBody>
          <a:bodyPr>
            <a:noAutofit/>
          </a:bodyPr>
          <a:lstStyle/>
          <a:p>
            <a:r>
              <a:rPr lang="en-US" sz="2800" dirty="0"/>
              <a:t>Finding the best fit: PBM configuration options</a:t>
            </a:r>
          </a:p>
        </p:txBody>
      </p:sp>
      <p:sp>
        <p:nvSpPr>
          <p:cNvPr id="51" name="TextBox 50">
            <a:extLst>
              <a:ext uri="{FF2B5EF4-FFF2-40B4-BE49-F238E27FC236}">
                <a16:creationId xmlns:a16="http://schemas.microsoft.com/office/drawing/2014/main" id="{F32B16F2-46AB-237C-AA84-71DF6539A0D0}"/>
              </a:ext>
            </a:extLst>
          </p:cNvPr>
          <p:cNvSpPr txBox="1"/>
          <p:nvPr/>
        </p:nvSpPr>
        <p:spPr>
          <a:xfrm>
            <a:off x="9885781" y="3434106"/>
            <a:ext cx="1812634" cy="41549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Ultimate Goal: Ensure the Right Fit for Client </a:t>
            </a:r>
          </a:p>
        </p:txBody>
      </p:sp>
      <p:sp>
        <p:nvSpPr>
          <p:cNvPr id="92" name="TextBox 91">
            <a:extLst>
              <a:ext uri="{FF2B5EF4-FFF2-40B4-BE49-F238E27FC236}">
                <a16:creationId xmlns:a16="http://schemas.microsoft.com/office/drawing/2014/main" id="{72004425-E1AB-6928-F977-3628F6E18C1E}"/>
              </a:ext>
            </a:extLst>
          </p:cNvPr>
          <p:cNvSpPr txBox="1"/>
          <p:nvPr/>
        </p:nvSpPr>
        <p:spPr>
          <a:xfrm>
            <a:off x="7607864" y="3911160"/>
            <a:ext cx="1812634"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Leverage organizations that focus on one particular area, such as carve out specialty and lifestyle management vendors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Increased administration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Potential of greater savings/results</a:t>
            </a:r>
          </a:p>
        </p:txBody>
      </p:sp>
      <p:sp>
        <p:nvSpPr>
          <p:cNvPr id="93" name="TextBox 92">
            <a:extLst>
              <a:ext uri="{FF2B5EF4-FFF2-40B4-BE49-F238E27FC236}">
                <a16:creationId xmlns:a16="http://schemas.microsoft.com/office/drawing/2014/main" id="{010E8EF1-92BA-7AFA-318C-4E2F2CD38848}"/>
              </a:ext>
            </a:extLst>
          </p:cNvPr>
          <p:cNvSpPr txBox="1"/>
          <p:nvPr/>
        </p:nvSpPr>
        <p:spPr>
          <a:xfrm>
            <a:off x="5261348" y="4505772"/>
            <a:ext cx="1812634" cy="15465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Best for large market clients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Benefit from better pricing and focus on Rx than carve in, but single employer contract requires individual maintenance</a:t>
            </a:r>
          </a:p>
        </p:txBody>
      </p:sp>
      <p:sp>
        <p:nvSpPr>
          <p:cNvPr id="94" name="TextBox 93">
            <a:extLst>
              <a:ext uri="{FF2B5EF4-FFF2-40B4-BE49-F238E27FC236}">
                <a16:creationId xmlns:a16="http://schemas.microsoft.com/office/drawing/2014/main" id="{BB93E24D-328B-4C61-7309-5A2B44048B6C}"/>
              </a:ext>
            </a:extLst>
          </p:cNvPr>
          <p:cNvSpPr txBox="1"/>
          <p:nvPr/>
        </p:nvSpPr>
        <p:spPr>
          <a:xfrm>
            <a:off x="2933438" y="5058014"/>
            <a:ext cx="1812634" cy="15465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Ability to leverage better pricing and rebates from larger group of employers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Leverage best in class group contract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Pharmacy strategy as key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95" name="TextBox 94">
            <a:extLst>
              <a:ext uri="{FF2B5EF4-FFF2-40B4-BE49-F238E27FC236}">
                <a16:creationId xmlns:a16="http://schemas.microsoft.com/office/drawing/2014/main" id="{D6FDDBD5-77E6-9B1E-5061-8D49BBB1FE94}"/>
              </a:ext>
            </a:extLst>
          </p:cNvPr>
          <p:cNvSpPr txBox="1"/>
          <p:nvPr/>
        </p:nvSpPr>
        <p:spPr>
          <a:xfrm>
            <a:off x="670298" y="5581234"/>
            <a:ext cx="1812634" cy="10618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Greater ease of administration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Less insight into pharmacy nuances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Less favorable pricing</a:t>
            </a:r>
          </a:p>
        </p:txBody>
      </p:sp>
      <p:pic>
        <p:nvPicPr>
          <p:cNvPr id="97" name="Graphic 96" descr="Playbook with solid fill">
            <a:extLst>
              <a:ext uri="{FF2B5EF4-FFF2-40B4-BE49-F238E27FC236}">
                <a16:creationId xmlns:a16="http://schemas.microsoft.com/office/drawing/2014/main" id="{9AD19B05-010C-66F5-FFD4-3DFE9C24DB3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334898" y="1174999"/>
            <a:ext cx="914400" cy="914400"/>
          </a:xfrm>
          <a:prstGeom prst="rect">
            <a:avLst/>
          </a:prstGeom>
        </p:spPr>
      </p:pic>
      <p:grpSp>
        <p:nvGrpSpPr>
          <p:cNvPr id="143" name="Group 142">
            <a:extLst>
              <a:ext uri="{FF2B5EF4-FFF2-40B4-BE49-F238E27FC236}">
                <a16:creationId xmlns:a16="http://schemas.microsoft.com/office/drawing/2014/main" id="{D85F8B27-AA8B-20E9-D470-836B55CEF98E}"/>
              </a:ext>
            </a:extLst>
          </p:cNvPr>
          <p:cNvGrpSpPr/>
          <p:nvPr/>
        </p:nvGrpSpPr>
        <p:grpSpPr>
          <a:xfrm>
            <a:off x="879170" y="3359625"/>
            <a:ext cx="914400" cy="914400"/>
            <a:chOff x="1277092" y="1121333"/>
            <a:chExt cx="914400" cy="914400"/>
          </a:xfrm>
        </p:grpSpPr>
        <p:sp>
          <p:nvSpPr>
            <p:cNvPr id="101" name="Flowchart: Connector 100">
              <a:extLst>
                <a:ext uri="{FF2B5EF4-FFF2-40B4-BE49-F238E27FC236}">
                  <a16:creationId xmlns:a16="http://schemas.microsoft.com/office/drawing/2014/main" id="{98B96C1E-9600-6703-1ED7-E84EAA412C53}"/>
                </a:ext>
              </a:extLst>
            </p:cNvPr>
            <p:cNvSpPr/>
            <p:nvPr/>
          </p:nvSpPr>
          <p:spPr>
            <a:xfrm>
              <a:off x="1277092" y="1121333"/>
              <a:ext cx="914400" cy="914400"/>
            </a:xfrm>
            <a:prstGeom prst="flowChartConnector">
              <a:avLst/>
            </a:prstGeom>
            <a:solidFill>
              <a:schemeClr val="accent2">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36" name="Flowchart: Connector 135">
              <a:extLst>
                <a:ext uri="{FF2B5EF4-FFF2-40B4-BE49-F238E27FC236}">
                  <a16:creationId xmlns:a16="http://schemas.microsoft.com/office/drawing/2014/main" id="{BDD166E4-1492-80F8-3138-E1F3033582BF}"/>
                </a:ext>
              </a:extLst>
            </p:cNvPr>
            <p:cNvSpPr/>
            <p:nvPr/>
          </p:nvSpPr>
          <p:spPr>
            <a:xfrm flipH="1">
              <a:off x="1336370" y="1266439"/>
              <a:ext cx="731520" cy="731520"/>
            </a:xfrm>
            <a:prstGeom prst="flowChartConnector">
              <a:avLst/>
            </a:prstGeom>
            <a:solidFill>
              <a:schemeClr val="accent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19" name="Graphic 118" descr="Medicine with solid fill">
              <a:extLst>
                <a:ext uri="{FF2B5EF4-FFF2-40B4-BE49-F238E27FC236}">
                  <a16:creationId xmlns:a16="http://schemas.microsoft.com/office/drawing/2014/main" id="{A4BD974E-26A6-3304-8708-2957473F71E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68802" y="1359321"/>
              <a:ext cx="545755" cy="545755"/>
            </a:xfrm>
            <a:prstGeom prst="rect">
              <a:avLst/>
            </a:prstGeom>
          </p:spPr>
        </p:pic>
      </p:grpSp>
      <p:grpSp>
        <p:nvGrpSpPr>
          <p:cNvPr id="130" name="Group 129">
            <a:extLst>
              <a:ext uri="{FF2B5EF4-FFF2-40B4-BE49-F238E27FC236}">
                <a16:creationId xmlns:a16="http://schemas.microsoft.com/office/drawing/2014/main" id="{816A2189-54B7-F2F3-9448-668F56520E65}"/>
              </a:ext>
            </a:extLst>
          </p:cNvPr>
          <p:cNvGrpSpPr/>
          <p:nvPr/>
        </p:nvGrpSpPr>
        <p:grpSpPr>
          <a:xfrm>
            <a:off x="7852719" y="1864522"/>
            <a:ext cx="1046757" cy="731520"/>
            <a:chOff x="7852719" y="2115982"/>
            <a:chExt cx="1046757" cy="731520"/>
          </a:xfrm>
        </p:grpSpPr>
        <p:sp>
          <p:nvSpPr>
            <p:cNvPr id="127" name="Flowchart: Connector 126">
              <a:extLst>
                <a:ext uri="{FF2B5EF4-FFF2-40B4-BE49-F238E27FC236}">
                  <a16:creationId xmlns:a16="http://schemas.microsoft.com/office/drawing/2014/main" id="{58EFEAEC-D2D1-725B-D85D-0991BC20870F}"/>
                </a:ext>
              </a:extLst>
            </p:cNvPr>
            <p:cNvSpPr/>
            <p:nvPr/>
          </p:nvSpPr>
          <p:spPr>
            <a:xfrm flipH="1">
              <a:off x="7852719" y="2115982"/>
              <a:ext cx="731520" cy="731520"/>
            </a:xfrm>
            <a:prstGeom prst="flowChartConnector">
              <a:avLst/>
            </a:prstGeom>
            <a:solidFill>
              <a:schemeClr val="accent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128" name="Flowchart: Connector 127">
              <a:extLst>
                <a:ext uri="{FF2B5EF4-FFF2-40B4-BE49-F238E27FC236}">
                  <a16:creationId xmlns:a16="http://schemas.microsoft.com/office/drawing/2014/main" id="{1628CB0A-BD15-B536-C80F-13F66BE4D39C}"/>
                </a:ext>
              </a:extLst>
            </p:cNvPr>
            <p:cNvSpPr/>
            <p:nvPr/>
          </p:nvSpPr>
          <p:spPr>
            <a:xfrm flipH="1">
              <a:off x="8167956" y="2115982"/>
              <a:ext cx="731520" cy="731520"/>
            </a:xfrm>
            <a:prstGeom prst="flowChartConnector">
              <a:avLst/>
            </a:prstGeom>
            <a:solidFill>
              <a:srgbClr val="6EE0E9">
                <a:alpha val="25098"/>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29" name="Graphic 128" descr="Medicine with solid fill">
              <a:extLst>
                <a:ext uri="{FF2B5EF4-FFF2-40B4-BE49-F238E27FC236}">
                  <a16:creationId xmlns:a16="http://schemas.microsoft.com/office/drawing/2014/main" id="{B481D9F5-E1E8-89CC-475C-9F412A90B52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161516" y="2266014"/>
              <a:ext cx="457200" cy="457200"/>
            </a:xfrm>
            <a:prstGeom prst="rect">
              <a:avLst/>
            </a:prstGeom>
          </p:spPr>
        </p:pic>
      </p:grpSp>
      <p:grpSp>
        <p:nvGrpSpPr>
          <p:cNvPr id="137" name="Group 136">
            <a:extLst>
              <a:ext uri="{FF2B5EF4-FFF2-40B4-BE49-F238E27FC236}">
                <a16:creationId xmlns:a16="http://schemas.microsoft.com/office/drawing/2014/main" id="{75C6B1A5-41AB-9EDC-E027-BDEDF3A7B85D}"/>
              </a:ext>
            </a:extLst>
          </p:cNvPr>
          <p:cNvGrpSpPr/>
          <p:nvPr/>
        </p:nvGrpSpPr>
        <p:grpSpPr>
          <a:xfrm>
            <a:off x="3079668" y="2796067"/>
            <a:ext cx="1168352" cy="929318"/>
            <a:chOff x="2565952" y="1160081"/>
            <a:chExt cx="1168352" cy="929318"/>
          </a:xfrm>
        </p:grpSpPr>
        <p:sp>
          <p:nvSpPr>
            <p:cNvPr id="132" name="Flowchart: Connector 131">
              <a:extLst>
                <a:ext uri="{FF2B5EF4-FFF2-40B4-BE49-F238E27FC236}">
                  <a16:creationId xmlns:a16="http://schemas.microsoft.com/office/drawing/2014/main" id="{FA2D8635-BD36-D0D7-D5E4-454EA1A1E41D}"/>
                </a:ext>
              </a:extLst>
            </p:cNvPr>
            <p:cNvSpPr/>
            <p:nvPr/>
          </p:nvSpPr>
          <p:spPr>
            <a:xfrm flipH="1">
              <a:off x="2565952" y="1160081"/>
              <a:ext cx="731520" cy="731520"/>
            </a:xfrm>
            <a:prstGeom prst="flowChartConnector">
              <a:avLst/>
            </a:prstGeom>
            <a:solidFill>
              <a:schemeClr val="accent2">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34" name="Graphic 133" descr="Network with solid fill">
              <a:extLst>
                <a:ext uri="{FF2B5EF4-FFF2-40B4-BE49-F238E27FC236}">
                  <a16:creationId xmlns:a16="http://schemas.microsoft.com/office/drawing/2014/main" id="{EC8BE666-36F3-86A8-4FB3-37744E50138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627247" y="1214940"/>
              <a:ext cx="640080" cy="640080"/>
            </a:xfrm>
            <a:prstGeom prst="rect">
              <a:avLst/>
            </a:prstGeom>
          </p:spPr>
        </p:pic>
        <p:sp>
          <p:nvSpPr>
            <p:cNvPr id="135" name="Flowchart: Connector 134">
              <a:extLst>
                <a:ext uri="{FF2B5EF4-FFF2-40B4-BE49-F238E27FC236}">
                  <a16:creationId xmlns:a16="http://schemas.microsoft.com/office/drawing/2014/main" id="{49DDF585-24BC-D312-44C9-1BEAAEF6C43C}"/>
                </a:ext>
              </a:extLst>
            </p:cNvPr>
            <p:cNvSpPr/>
            <p:nvPr/>
          </p:nvSpPr>
          <p:spPr>
            <a:xfrm flipH="1">
              <a:off x="3002784" y="1357879"/>
              <a:ext cx="731520" cy="731520"/>
            </a:xfrm>
            <a:prstGeom prst="flowChartConnector">
              <a:avLst/>
            </a:prstGeom>
            <a:solidFill>
              <a:schemeClr val="accent2">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33" name="Graphic 132" descr="Medicine with solid fill">
              <a:extLst>
                <a:ext uri="{FF2B5EF4-FFF2-40B4-BE49-F238E27FC236}">
                  <a16:creationId xmlns:a16="http://schemas.microsoft.com/office/drawing/2014/main" id="{E4461A13-1F2B-5627-E8D3-3C7F4BABFBE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118089" y="1472773"/>
              <a:ext cx="545755" cy="545755"/>
            </a:xfrm>
            <a:prstGeom prst="rect">
              <a:avLst/>
            </a:prstGeom>
          </p:spPr>
        </p:pic>
      </p:grpSp>
      <p:grpSp>
        <p:nvGrpSpPr>
          <p:cNvPr id="138" name="Group 137">
            <a:extLst>
              <a:ext uri="{FF2B5EF4-FFF2-40B4-BE49-F238E27FC236}">
                <a16:creationId xmlns:a16="http://schemas.microsoft.com/office/drawing/2014/main" id="{37EB7C94-0962-70E6-8465-09AA7AA02256}"/>
              </a:ext>
            </a:extLst>
          </p:cNvPr>
          <p:cNvGrpSpPr/>
          <p:nvPr/>
        </p:nvGrpSpPr>
        <p:grpSpPr>
          <a:xfrm>
            <a:off x="5372939" y="2243154"/>
            <a:ext cx="1152777" cy="929318"/>
            <a:chOff x="2547237" y="1160081"/>
            <a:chExt cx="1152777" cy="929318"/>
          </a:xfrm>
        </p:grpSpPr>
        <p:sp>
          <p:nvSpPr>
            <p:cNvPr id="139" name="Flowchart: Connector 138">
              <a:extLst>
                <a:ext uri="{FF2B5EF4-FFF2-40B4-BE49-F238E27FC236}">
                  <a16:creationId xmlns:a16="http://schemas.microsoft.com/office/drawing/2014/main" id="{C6C8477C-1FDA-8618-F942-2584AEB3A3E7}"/>
                </a:ext>
              </a:extLst>
            </p:cNvPr>
            <p:cNvSpPr/>
            <p:nvPr/>
          </p:nvSpPr>
          <p:spPr>
            <a:xfrm flipH="1">
              <a:off x="2565952" y="1160081"/>
              <a:ext cx="731520" cy="731520"/>
            </a:xfrm>
            <a:prstGeom prst="flowChartConnector">
              <a:avLst/>
            </a:prstGeom>
            <a:solidFill>
              <a:schemeClr val="accent2">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40" name="Graphic 139" descr="Arrow circle with solid fill">
              <a:extLst>
                <a:ext uri="{FF2B5EF4-FFF2-40B4-BE49-F238E27FC236}">
                  <a16:creationId xmlns:a16="http://schemas.microsoft.com/office/drawing/2014/main" id="{AE17EE4C-E8AF-AB2F-B886-8C84973FD4D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547237" y="1169220"/>
              <a:ext cx="731520" cy="731520"/>
            </a:xfrm>
            <a:prstGeom prst="rect">
              <a:avLst/>
            </a:prstGeom>
          </p:spPr>
        </p:pic>
        <p:sp>
          <p:nvSpPr>
            <p:cNvPr id="141" name="Flowchart: Connector 140">
              <a:extLst>
                <a:ext uri="{FF2B5EF4-FFF2-40B4-BE49-F238E27FC236}">
                  <a16:creationId xmlns:a16="http://schemas.microsoft.com/office/drawing/2014/main" id="{78F7EAFB-9F0B-476A-3DA3-67E43D8F7AAB}"/>
                </a:ext>
              </a:extLst>
            </p:cNvPr>
            <p:cNvSpPr/>
            <p:nvPr/>
          </p:nvSpPr>
          <p:spPr>
            <a:xfrm flipH="1">
              <a:off x="2968494" y="1357879"/>
              <a:ext cx="731520" cy="731520"/>
            </a:xfrm>
            <a:prstGeom prst="flowChartConnector">
              <a:avLst/>
            </a:prstGeom>
            <a:solidFill>
              <a:schemeClr val="accent2">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42" name="Graphic 141" descr="Medicine with solid fill">
              <a:extLst>
                <a:ext uri="{FF2B5EF4-FFF2-40B4-BE49-F238E27FC236}">
                  <a16:creationId xmlns:a16="http://schemas.microsoft.com/office/drawing/2014/main" id="{D02AC613-D7B6-FB26-2483-D26220F740C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95229" y="1472773"/>
              <a:ext cx="545755" cy="545755"/>
            </a:xfrm>
            <a:prstGeom prst="rect">
              <a:avLst/>
            </a:prstGeom>
          </p:spPr>
        </p:pic>
      </p:grpSp>
    </p:spTree>
    <p:extLst>
      <p:ext uri="{BB962C8B-B14F-4D97-AF65-F5344CB8AC3E}">
        <p14:creationId xmlns:p14="http://schemas.microsoft.com/office/powerpoint/2010/main" val="5489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4F30AC-9F54-7CFB-BA91-080B802E7B58}"/>
              </a:ext>
            </a:extLst>
          </p:cNvPr>
          <p:cNvSpPr/>
          <p:nvPr/>
        </p:nvSpPr>
        <p:spPr>
          <a:xfrm>
            <a:off x="3296015" y="447"/>
            <a:ext cx="8895985" cy="6857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a:ln>
                <a:noFill/>
              </a:ln>
              <a:solidFill>
                <a:srgbClr val="FFFFFF"/>
              </a:solidFill>
              <a:effectLst/>
              <a:uLnTx/>
              <a:uFillTx/>
              <a:latin typeface="Raleway Lining"/>
              <a:ea typeface="+mn-ea"/>
              <a:cs typeface="+mn-cs"/>
            </a:endParaRPr>
          </a:p>
        </p:txBody>
      </p:sp>
      <p:sp>
        <p:nvSpPr>
          <p:cNvPr id="9" name="Slide Number Placeholder 8">
            <a:extLst>
              <a:ext uri="{FF2B5EF4-FFF2-40B4-BE49-F238E27FC236}">
                <a16:creationId xmlns:a16="http://schemas.microsoft.com/office/drawing/2014/main" id="{92FF8315-1D8C-4599-8BFC-991364CAE9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3" name="Text Placeholder 2"/>
          <p:cNvSpPr>
            <a:spLocks noGrp="1"/>
          </p:cNvSpPr>
          <p:nvPr>
            <p:ph type="body" sz="quarter" idx="11"/>
          </p:nvPr>
        </p:nvSpPr>
        <p:spPr>
          <a:xfrm>
            <a:off x="3761530" y="1219200"/>
            <a:ext cx="3516348" cy="4940970"/>
          </a:xfrm>
        </p:spPr>
        <p:txBody>
          <a:bodyPr/>
          <a:lstStyle/>
          <a:p>
            <a:pPr marL="0" indent="0">
              <a:buNone/>
            </a:pPr>
            <a:r>
              <a:rPr lang="en-US" b="1" dirty="0">
                <a:solidFill>
                  <a:schemeClr val="bg1"/>
                </a:solidFill>
              </a:rPr>
              <a:t>Creating a culture that supports satisfaction in one’s work, along with using data to drive employee engagement </a:t>
            </a:r>
            <a:r>
              <a:rPr lang="en-US" b="1" dirty="0">
                <a:solidFill>
                  <a:schemeClr val="accent2"/>
                </a:solidFill>
              </a:rPr>
              <a:t>are the building blocks </a:t>
            </a:r>
            <a:r>
              <a:rPr lang="en-US" b="1" dirty="0">
                <a:solidFill>
                  <a:schemeClr val="bg1"/>
                </a:solidFill>
              </a:rPr>
              <a:t>to happy and healthy employees.</a:t>
            </a:r>
          </a:p>
          <a:p>
            <a:r>
              <a:rPr lang="en-US" dirty="0">
                <a:solidFill>
                  <a:schemeClr val="bg2"/>
                </a:solidFill>
              </a:rPr>
              <a:t>Organizations that have employees who love their job and work hard to grow within it are more likely to be just as engaged in their health as they are in their jobs. Data-driven strategies can help employers focus on people and profits simultaneously.</a:t>
            </a:r>
          </a:p>
          <a:p>
            <a:endParaRPr lang="en-US" dirty="0"/>
          </a:p>
        </p:txBody>
      </p:sp>
      <p:sp>
        <p:nvSpPr>
          <p:cNvPr id="12" name="Title 11">
            <a:extLst>
              <a:ext uri="{FF2B5EF4-FFF2-40B4-BE49-F238E27FC236}">
                <a16:creationId xmlns:a16="http://schemas.microsoft.com/office/drawing/2014/main" id="{C5DB6790-BBD6-D173-D379-378E620C1100}"/>
              </a:ext>
            </a:extLst>
          </p:cNvPr>
          <p:cNvSpPr>
            <a:spLocks noGrp="1"/>
          </p:cNvSpPr>
          <p:nvPr>
            <p:ph type="title"/>
          </p:nvPr>
        </p:nvSpPr>
        <p:spPr/>
        <p:txBody>
          <a:bodyPr>
            <a:normAutofit fontScale="90000"/>
          </a:bodyPr>
          <a:lstStyle/>
          <a:p>
            <a:r>
              <a:rPr lang="en-US" sz="2700" dirty="0">
                <a:solidFill>
                  <a:schemeClr val="bg1"/>
                </a:solidFill>
              </a:rPr>
              <a:t>Having a good sense of your employee population can lead to stronger health and welfare strategies.</a:t>
            </a:r>
            <a:endParaRPr lang="en-US" dirty="0">
              <a:solidFill>
                <a:schemeClr val="bg1"/>
              </a:solidFill>
            </a:endParaRPr>
          </a:p>
        </p:txBody>
      </p:sp>
      <p:pic>
        <p:nvPicPr>
          <p:cNvPr id="10" name="Picture Placeholder 9" descr="A picture containing colorful, checker&#10;&#10;Description automatically generated">
            <a:extLst>
              <a:ext uri="{FF2B5EF4-FFF2-40B4-BE49-F238E27FC236}">
                <a16:creationId xmlns:a16="http://schemas.microsoft.com/office/drawing/2014/main" id="{283ADF8F-BBE7-CB67-63C2-5338F33BD9F4}"/>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7505700" y="0"/>
            <a:ext cx="4686300" cy="6858000"/>
          </a:xfrm>
        </p:spPr>
      </p:pic>
    </p:spTree>
    <p:extLst>
      <p:ext uri="{BB962C8B-B14F-4D97-AF65-F5344CB8AC3E}">
        <p14:creationId xmlns:p14="http://schemas.microsoft.com/office/powerpoint/2010/main" val="15713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BC326E2-67A3-C7E5-F239-B936C3D972F4}"/>
              </a:ext>
            </a:extLst>
          </p:cNvPr>
          <p:cNvSpPr/>
          <p:nvPr/>
        </p:nvSpPr>
        <p:spPr>
          <a:xfrm>
            <a:off x="3301622" y="4577188"/>
            <a:ext cx="8888361" cy="2280811"/>
          </a:xfrm>
          <a:prstGeom prst="rect">
            <a:avLst/>
          </a:prstGeom>
          <a:solidFill>
            <a:schemeClr val="bg2"/>
          </a:solidFill>
          <a:ln w="9525" cap="flat" cmpd="sng" algn="ctr">
            <a:noFill/>
            <a:prstDash val="solid"/>
          </a:ln>
          <a:effectLst/>
        </p:spPr>
        <p:txBody>
          <a:bodyPr wrap="square" anchor="ctr"/>
          <a:lstStyle>
            <a:lvl1pPr marL="0" indent="0">
              <a:defRPr sz="1100">
                <a:solidFill>
                  <a:schemeClr val="bg1"/>
                </a:solidFill>
                <a:latin typeface="+mn-lt"/>
                <a:ea typeface="+mn-ea"/>
                <a:cs typeface="+mn-cs"/>
              </a:defRPr>
            </a:lvl1pPr>
            <a:lvl2pPr marL="457200" indent="0">
              <a:defRPr sz="1100">
                <a:solidFill>
                  <a:schemeClr val="bg1"/>
                </a:solidFill>
                <a:latin typeface="+mn-lt"/>
                <a:ea typeface="+mn-ea"/>
                <a:cs typeface="+mn-cs"/>
              </a:defRPr>
            </a:lvl2pPr>
            <a:lvl3pPr marL="914400" indent="0">
              <a:defRPr sz="1100">
                <a:solidFill>
                  <a:schemeClr val="bg1"/>
                </a:solidFill>
                <a:latin typeface="+mn-lt"/>
                <a:ea typeface="+mn-ea"/>
                <a:cs typeface="+mn-cs"/>
              </a:defRPr>
            </a:lvl3pPr>
            <a:lvl4pPr marL="1371600" indent="0">
              <a:defRPr sz="1100">
                <a:solidFill>
                  <a:schemeClr val="bg1"/>
                </a:solidFill>
                <a:latin typeface="+mn-lt"/>
                <a:ea typeface="+mn-ea"/>
                <a:cs typeface="+mn-cs"/>
              </a:defRPr>
            </a:lvl4pPr>
            <a:lvl5pPr marL="1828800" indent="0">
              <a:defRPr sz="1100">
                <a:solidFill>
                  <a:schemeClr val="bg1"/>
                </a:solidFill>
                <a:latin typeface="+mn-lt"/>
                <a:ea typeface="+mn-ea"/>
                <a:cs typeface="+mn-cs"/>
              </a:defRPr>
            </a:lvl5pPr>
            <a:lvl6pPr marL="2286000" indent="0">
              <a:defRPr sz="1100">
                <a:solidFill>
                  <a:schemeClr val="bg1"/>
                </a:solidFill>
                <a:latin typeface="+mn-lt"/>
                <a:ea typeface="+mn-ea"/>
                <a:cs typeface="+mn-cs"/>
              </a:defRPr>
            </a:lvl6pPr>
            <a:lvl7pPr marL="2743200" indent="0">
              <a:defRPr sz="1100">
                <a:solidFill>
                  <a:schemeClr val="bg1"/>
                </a:solidFill>
                <a:latin typeface="+mn-lt"/>
                <a:ea typeface="+mn-ea"/>
                <a:cs typeface="+mn-cs"/>
              </a:defRPr>
            </a:lvl7pPr>
            <a:lvl8pPr marL="3200400" indent="0">
              <a:defRPr sz="1100">
                <a:solidFill>
                  <a:schemeClr val="bg1"/>
                </a:solidFill>
                <a:latin typeface="+mn-lt"/>
                <a:ea typeface="+mn-ea"/>
                <a:cs typeface="+mn-cs"/>
              </a:defRPr>
            </a:lvl8pPr>
            <a:lvl9pPr marL="3657600" indent="0">
              <a:defRPr sz="1100">
                <a:solidFill>
                  <a:schemeClr val="bg1"/>
                </a:solidFill>
                <a:latin typeface="+mn-lt"/>
                <a:ea typeface="+mn-ea"/>
                <a:cs typeface="+mn-cs"/>
              </a:defRPr>
            </a:lvl9pPr>
          </a:lstStyle>
          <a:p>
            <a:pPr marL="0" marR="0" lvl="0" indent="0" algn="ctr" defTabSz="899043"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aleway Lining"/>
              <a:ea typeface="+mn-ea"/>
              <a:cs typeface="+mn-cs"/>
            </a:endParaRPr>
          </a:p>
        </p:txBody>
      </p:sp>
      <p:sp>
        <p:nvSpPr>
          <p:cNvPr id="6" name="Freeform: Shape 5">
            <a:extLst>
              <a:ext uri="{FF2B5EF4-FFF2-40B4-BE49-F238E27FC236}">
                <a16:creationId xmlns:a16="http://schemas.microsoft.com/office/drawing/2014/main" id="{D43DC9E6-F596-ABAD-082C-285C409901C0}"/>
              </a:ext>
            </a:extLst>
          </p:cNvPr>
          <p:cNvSpPr/>
          <p:nvPr/>
        </p:nvSpPr>
        <p:spPr bwMode="auto">
          <a:xfrm>
            <a:off x="3800472" y="747887"/>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B808A"/>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79" name="Right Triangle 78">
            <a:extLst>
              <a:ext uri="{FF2B5EF4-FFF2-40B4-BE49-F238E27FC236}">
                <a16:creationId xmlns:a16="http://schemas.microsoft.com/office/drawing/2014/main" id="{1229098D-2A98-C896-F96F-78DA7450EDF1}"/>
              </a:ext>
            </a:extLst>
          </p:cNvPr>
          <p:cNvSpPr/>
          <p:nvPr/>
        </p:nvSpPr>
        <p:spPr bwMode="auto">
          <a:xfrm flipH="1" flipV="1">
            <a:off x="3822247" y="557333"/>
            <a:ext cx="665311" cy="665311"/>
          </a:xfrm>
          <a:prstGeom prst="rtTriangle">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 name="Slide Number Placeholder 1">
            <a:extLst>
              <a:ext uri="{FF2B5EF4-FFF2-40B4-BE49-F238E27FC236}">
                <a16:creationId xmlns:a16="http://schemas.microsoft.com/office/drawing/2014/main" id="{3FEE47D3-606A-AD70-2A9A-8BC27F703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7" name="Trapezoid 6">
            <a:extLst>
              <a:ext uri="{FF2B5EF4-FFF2-40B4-BE49-F238E27FC236}">
                <a16:creationId xmlns:a16="http://schemas.microsoft.com/office/drawing/2014/main" id="{C39E4095-E0D3-3A5B-033D-9FDAA78E48F6}"/>
              </a:ext>
            </a:extLst>
          </p:cNvPr>
          <p:cNvSpPr/>
          <p:nvPr/>
        </p:nvSpPr>
        <p:spPr bwMode="auto">
          <a:xfrm flipV="1">
            <a:off x="5243366" y="349294"/>
            <a:ext cx="770109" cy="178481"/>
          </a:xfrm>
          <a:prstGeom prst="trapezoid">
            <a:avLst>
              <a:gd name="adj" fmla="val 87420"/>
            </a:avLst>
          </a:prstGeom>
          <a:solidFill>
            <a:srgbClr val="4B808A"/>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8" name="Trapezoid 7">
            <a:extLst>
              <a:ext uri="{FF2B5EF4-FFF2-40B4-BE49-F238E27FC236}">
                <a16:creationId xmlns:a16="http://schemas.microsoft.com/office/drawing/2014/main" id="{0B22AA6C-0591-3CB4-921C-ECBCB086628E}"/>
              </a:ext>
            </a:extLst>
          </p:cNvPr>
          <p:cNvSpPr/>
          <p:nvPr/>
        </p:nvSpPr>
        <p:spPr bwMode="auto">
          <a:xfrm>
            <a:off x="4530158" y="206709"/>
            <a:ext cx="1366946" cy="321065"/>
          </a:xfrm>
          <a:prstGeom prst="trapezoid">
            <a:avLst>
              <a:gd name="adj" fmla="val 65092"/>
            </a:avLst>
          </a:prstGeom>
          <a:solidFill>
            <a:srgbClr val="1C82A8">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0" name="Rectangle 9">
            <a:extLst>
              <a:ext uri="{FF2B5EF4-FFF2-40B4-BE49-F238E27FC236}">
                <a16:creationId xmlns:a16="http://schemas.microsoft.com/office/drawing/2014/main" id="{A48A6BE7-7C7D-BA55-230B-8CF612808A9A}"/>
              </a:ext>
            </a:extLst>
          </p:cNvPr>
          <p:cNvSpPr/>
          <p:nvPr/>
        </p:nvSpPr>
        <p:spPr bwMode="auto">
          <a:xfrm>
            <a:off x="4076730" y="456027"/>
            <a:ext cx="3311104" cy="1046639"/>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 name="Rectangle 10">
            <a:extLst>
              <a:ext uri="{FF2B5EF4-FFF2-40B4-BE49-F238E27FC236}">
                <a16:creationId xmlns:a16="http://schemas.microsoft.com/office/drawing/2014/main" id="{525BF455-D71F-8846-BE2E-51476BDE1B02}"/>
              </a:ext>
            </a:extLst>
          </p:cNvPr>
          <p:cNvSpPr/>
          <p:nvPr/>
        </p:nvSpPr>
        <p:spPr bwMode="auto">
          <a:xfrm>
            <a:off x="4118260" y="505591"/>
            <a:ext cx="3223186" cy="947509"/>
          </a:xfrm>
          <a:prstGeom prst="rect">
            <a:avLst/>
          </a:prstGeom>
          <a:solidFill>
            <a:schemeClr val="accent3"/>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 name="TextBox 164">
            <a:extLst>
              <a:ext uri="{FF2B5EF4-FFF2-40B4-BE49-F238E27FC236}">
                <a16:creationId xmlns:a16="http://schemas.microsoft.com/office/drawing/2014/main" id="{35F1AC1C-5A7F-1D1F-AB66-D4B1F8B8E343}"/>
              </a:ext>
            </a:extLst>
          </p:cNvPr>
          <p:cNvSpPr txBox="1"/>
          <p:nvPr/>
        </p:nvSpPr>
        <p:spPr>
          <a:xfrm>
            <a:off x="4165086" y="685146"/>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Mental Health Champions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Newer EAP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Pediatric-focused support</a:t>
            </a:r>
          </a:p>
        </p:txBody>
      </p:sp>
      <p:sp>
        <p:nvSpPr>
          <p:cNvPr id="14" name="Freeform: Shape 13">
            <a:extLst>
              <a:ext uri="{FF2B5EF4-FFF2-40B4-BE49-F238E27FC236}">
                <a16:creationId xmlns:a16="http://schemas.microsoft.com/office/drawing/2014/main" id="{6D5E3149-4B5D-9E8E-E35B-BCBE716FBD7A}"/>
              </a:ext>
            </a:extLst>
          </p:cNvPr>
          <p:cNvSpPr/>
          <p:nvPr/>
        </p:nvSpPr>
        <p:spPr bwMode="auto">
          <a:xfrm>
            <a:off x="3820230" y="206709"/>
            <a:ext cx="1863749"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5" name="TextBox 166">
            <a:extLst>
              <a:ext uri="{FF2B5EF4-FFF2-40B4-BE49-F238E27FC236}">
                <a16:creationId xmlns:a16="http://schemas.microsoft.com/office/drawing/2014/main" id="{6794E80D-6F9D-7124-01B7-1B00286D92D8}"/>
              </a:ext>
            </a:extLst>
          </p:cNvPr>
          <p:cNvSpPr txBox="1"/>
          <p:nvPr/>
        </p:nvSpPr>
        <p:spPr>
          <a:xfrm>
            <a:off x="3915395" y="233133"/>
            <a:ext cx="1478509"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Mental Health</a:t>
            </a:r>
          </a:p>
        </p:txBody>
      </p:sp>
      <p:grpSp>
        <p:nvGrpSpPr>
          <p:cNvPr id="123" name="Group 122">
            <a:extLst>
              <a:ext uri="{FF2B5EF4-FFF2-40B4-BE49-F238E27FC236}">
                <a16:creationId xmlns:a16="http://schemas.microsoft.com/office/drawing/2014/main" id="{30B8D65D-95E4-BA11-7F2B-6BDA0A5A240F}"/>
              </a:ext>
            </a:extLst>
          </p:cNvPr>
          <p:cNvGrpSpPr/>
          <p:nvPr/>
        </p:nvGrpSpPr>
        <p:grpSpPr>
          <a:xfrm>
            <a:off x="3800472" y="1633108"/>
            <a:ext cx="3580201" cy="1295957"/>
            <a:chOff x="3975172" y="1809380"/>
            <a:chExt cx="3580201" cy="1295957"/>
          </a:xfrm>
        </p:grpSpPr>
        <p:sp>
          <p:nvSpPr>
            <p:cNvPr id="31" name="Freeform: Shape 30">
              <a:extLst>
                <a:ext uri="{FF2B5EF4-FFF2-40B4-BE49-F238E27FC236}">
                  <a16:creationId xmlns:a16="http://schemas.microsoft.com/office/drawing/2014/main" id="{95B8EB8C-5633-EF7C-ABAD-6AC51493BCFA}"/>
                </a:ext>
              </a:extLst>
            </p:cNvPr>
            <p:cNvSpPr/>
            <p:nvPr/>
          </p:nvSpPr>
          <p:spPr bwMode="auto">
            <a:xfrm>
              <a:off x="3975172"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345F74"/>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2" name="Trapezoid 31">
              <a:extLst>
                <a:ext uri="{FF2B5EF4-FFF2-40B4-BE49-F238E27FC236}">
                  <a16:creationId xmlns:a16="http://schemas.microsoft.com/office/drawing/2014/main" id="{78FCE9AA-995B-3170-DAF9-B3273AE3A4E9}"/>
                </a:ext>
              </a:extLst>
            </p:cNvPr>
            <p:cNvSpPr/>
            <p:nvPr/>
          </p:nvSpPr>
          <p:spPr bwMode="auto">
            <a:xfrm flipV="1">
              <a:off x="5696492" y="1951965"/>
              <a:ext cx="770109" cy="178481"/>
            </a:xfrm>
            <a:prstGeom prst="trapezoid">
              <a:avLst>
                <a:gd name="adj" fmla="val 87420"/>
              </a:avLst>
            </a:prstGeom>
            <a:solidFill>
              <a:srgbClr val="345F7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3" name="Trapezoid 32">
              <a:extLst>
                <a:ext uri="{FF2B5EF4-FFF2-40B4-BE49-F238E27FC236}">
                  <a16:creationId xmlns:a16="http://schemas.microsoft.com/office/drawing/2014/main" id="{0E4346A6-7F3F-BC7D-9F54-876D7858EB1B}"/>
                </a:ext>
              </a:extLst>
            </p:cNvPr>
            <p:cNvSpPr/>
            <p:nvPr/>
          </p:nvSpPr>
          <p:spPr bwMode="auto">
            <a:xfrm>
              <a:off x="4983284" y="1809380"/>
              <a:ext cx="1366946" cy="321065"/>
            </a:xfrm>
            <a:prstGeom prst="trapezoid">
              <a:avLst>
                <a:gd name="adj" fmla="val 65092"/>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4" name="Right Triangle 33">
              <a:extLst>
                <a:ext uri="{FF2B5EF4-FFF2-40B4-BE49-F238E27FC236}">
                  <a16:creationId xmlns:a16="http://schemas.microsoft.com/office/drawing/2014/main" id="{37A7B0C4-0909-6A2E-720B-E853F98AAEB9}"/>
                </a:ext>
              </a:extLst>
            </p:cNvPr>
            <p:cNvSpPr/>
            <p:nvPr/>
          </p:nvSpPr>
          <p:spPr bwMode="auto">
            <a:xfrm flipH="1" flipV="1">
              <a:off x="3995214" y="2170007"/>
              <a:ext cx="665311" cy="665311"/>
            </a:xfrm>
            <a:prstGeom prst="rtTriangle">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5" name="Rectangle 34">
              <a:extLst>
                <a:ext uri="{FF2B5EF4-FFF2-40B4-BE49-F238E27FC236}">
                  <a16:creationId xmlns:a16="http://schemas.microsoft.com/office/drawing/2014/main" id="{2A020E62-604B-9B74-E889-33815EECF377}"/>
                </a:ext>
              </a:extLst>
            </p:cNvPr>
            <p:cNvSpPr/>
            <p:nvPr/>
          </p:nvSpPr>
          <p:spPr bwMode="auto">
            <a:xfrm>
              <a:off x="4244270" y="2058698"/>
              <a:ext cx="3311103" cy="1046639"/>
            </a:xfrm>
            <a:prstGeom prst="rect">
              <a:avLst/>
            </a:prstGeom>
            <a:solidFill>
              <a:srgbClr val="345F74"/>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6" name="Rectangle 35">
              <a:extLst>
                <a:ext uri="{FF2B5EF4-FFF2-40B4-BE49-F238E27FC236}">
                  <a16:creationId xmlns:a16="http://schemas.microsoft.com/office/drawing/2014/main" id="{95A15262-F38D-9C21-2CA7-3683973AE88F}"/>
                </a:ext>
              </a:extLst>
            </p:cNvPr>
            <p:cNvSpPr/>
            <p:nvPr/>
          </p:nvSpPr>
          <p:spPr bwMode="auto">
            <a:xfrm>
              <a:off x="4292960" y="2108262"/>
              <a:ext cx="3213723" cy="947509"/>
            </a:xfrm>
            <a:prstGeom prst="rect">
              <a:avLst/>
            </a:prstGeom>
            <a:solidFill>
              <a:srgbClr val="4A86A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7" name="TextBox 241">
              <a:extLst>
                <a:ext uri="{FF2B5EF4-FFF2-40B4-BE49-F238E27FC236}">
                  <a16:creationId xmlns:a16="http://schemas.microsoft.com/office/drawing/2014/main" id="{F1414CBD-3417-0B57-2717-BB3A473F0B7F}"/>
                </a:ext>
              </a:extLst>
            </p:cNvPr>
            <p:cNvSpPr txBox="1"/>
            <p:nvPr/>
          </p:nvSpPr>
          <p:spPr>
            <a:xfrm>
              <a:off x="4287532" y="2297802"/>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Programs to enable emergency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Student loan repayment  </a:t>
              </a:r>
            </a:p>
          </p:txBody>
        </p:sp>
        <p:sp>
          <p:nvSpPr>
            <p:cNvPr id="38" name="Freeform: Shape 37">
              <a:extLst>
                <a:ext uri="{FF2B5EF4-FFF2-40B4-BE49-F238E27FC236}">
                  <a16:creationId xmlns:a16="http://schemas.microsoft.com/office/drawing/2014/main" id="{3A1AF611-8C0C-AF14-485E-C71BCD5544CF}"/>
                </a:ext>
              </a:extLst>
            </p:cNvPr>
            <p:cNvSpPr/>
            <p:nvPr/>
          </p:nvSpPr>
          <p:spPr bwMode="auto">
            <a:xfrm>
              <a:off x="3995214"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345F74"/>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9" name="TextBox 243">
              <a:extLst>
                <a:ext uri="{FF2B5EF4-FFF2-40B4-BE49-F238E27FC236}">
                  <a16:creationId xmlns:a16="http://schemas.microsoft.com/office/drawing/2014/main" id="{88C9C397-23BE-4CAB-1126-DFABE0702470}"/>
                </a:ext>
              </a:extLst>
            </p:cNvPr>
            <p:cNvSpPr txBox="1"/>
            <p:nvPr/>
          </p:nvSpPr>
          <p:spPr>
            <a:xfrm>
              <a:off x="4036135" y="1821900"/>
              <a:ext cx="2035669"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Financial Well-being</a:t>
              </a:r>
            </a:p>
          </p:txBody>
        </p:sp>
      </p:grpSp>
      <p:grpSp>
        <p:nvGrpSpPr>
          <p:cNvPr id="111" name="Group 110">
            <a:extLst>
              <a:ext uri="{FF2B5EF4-FFF2-40B4-BE49-F238E27FC236}">
                <a16:creationId xmlns:a16="http://schemas.microsoft.com/office/drawing/2014/main" id="{28391337-4497-9FC4-C519-16BBD06356C9}"/>
              </a:ext>
            </a:extLst>
          </p:cNvPr>
          <p:cNvGrpSpPr/>
          <p:nvPr/>
        </p:nvGrpSpPr>
        <p:grpSpPr>
          <a:xfrm>
            <a:off x="3820514" y="3115584"/>
            <a:ext cx="3580201" cy="1295957"/>
            <a:chOff x="7797723" y="1809380"/>
            <a:chExt cx="3580201" cy="1295957"/>
          </a:xfrm>
        </p:grpSpPr>
        <p:sp>
          <p:nvSpPr>
            <p:cNvPr id="42" name="Freeform: Shape 41">
              <a:extLst>
                <a:ext uri="{FF2B5EF4-FFF2-40B4-BE49-F238E27FC236}">
                  <a16:creationId xmlns:a16="http://schemas.microsoft.com/office/drawing/2014/main" id="{2D2AF1D4-B149-4B1A-6500-392C1FDB693C}"/>
                </a:ext>
              </a:extLst>
            </p:cNvPr>
            <p:cNvSpPr/>
            <p:nvPr/>
          </p:nvSpPr>
          <p:spPr bwMode="auto">
            <a:xfrm>
              <a:off x="7797723"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45469">
                <a:lumMod val="75000"/>
              </a:srgbClr>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3" name="Trapezoid 42">
              <a:extLst>
                <a:ext uri="{FF2B5EF4-FFF2-40B4-BE49-F238E27FC236}">
                  <a16:creationId xmlns:a16="http://schemas.microsoft.com/office/drawing/2014/main" id="{731CAE01-8559-CFF7-A0EA-DFD6DCA04CD8}"/>
                </a:ext>
              </a:extLst>
            </p:cNvPr>
            <p:cNvSpPr/>
            <p:nvPr/>
          </p:nvSpPr>
          <p:spPr bwMode="auto">
            <a:xfrm flipV="1">
              <a:off x="9519042" y="1951965"/>
              <a:ext cx="770109" cy="178481"/>
            </a:xfrm>
            <a:prstGeom prst="trapezoid">
              <a:avLst>
                <a:gd name="adj" fmla="val 87420"/>
              </a:avLst>
            </a:prstGeom>
            <a:solidFill>
              <a:srgbClr val="445469">
                <a:lumMod val="75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4" name="Trapezoid 43">
              <a:extLst>
                <a:ext uri="{FF2B5EF4-FFF2-40B4-BE49-F238E27FC236}">
                  <a16:creationId xmlns:a16="http://schemas.microsoft.com/office/drawing/2014/main" id="{F01A3B72-CEA3-022E-B35B-9B79CA4F8930}"/>
                </a:ext>
              </a:extLst>
            </p:cNvPr>
            <p:cNvSpPr/>
            <p:nvPr/>
          </p:nvSpPr>
          <p:spPr bwMode="auto">
            <a:xfrm>
              <a:off x="8805835" y="1809380"/>
              <a:ext cx="1366946" cy="321065"/>
            </a:xfrm>
            <a:prstGeom prst="trapezoid">
              <a:avLst>
                <a:gd name="adj" fmla="val 65092"/>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5" name="Right Triangle 44">
              <a:extLst>
                <a:ext uri="{FF2B5EF4-FFF2-40B4-BE49-F238E27FC236}">
                  <a16:creationId xmlns:a16="http://schemas.microsoft.com/office/drawing/2014/main" id="{6C803052-679E-604A-500B-44316A4D1391}"/>
                </a:ext>
              </a:extLst>
            </p:cNvPr>
            <p:cNvSpPr/>
            <p:nvPr/>
          </p:nvSpPr>
          <p:spPr bwMode="auto">
            <a:xfrm flipH="1" flipV="1">
              <a:off x="7817765" y="2170007"/>
              <a:ext cx="665311" cy="665311"/>
            </a:xfrm>
            <a:prstGeom prst="rtTriangle">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6" name="Rectangle 45">
              <a:extLst>
                <a:ext uri="{FF2B5EF4-FFF2-40B4-BE49-F238E27FC236}">
                  <a16:creationId xmlns:a16="http://schemas.microsoft.com/office/drawing/2014/main" id="{83F9D545-DACF-E794-9E0C-38CFA7905B65}"/>
                </a:ext>
              </a:extLst>
            </p:cNvPr>
            <p:cNvSpPr/>
            <p:nvPr/>
          </p:nvSpPr>
          <p:spPr bwMode="auto">
            <a:xfrm>
              <a:off x="8066821" y="2058698"/>
              <a:ext cx="3311103" cy="1046639"/>
            </a:xfrm>
            <a:prstGeom prst="rect">
              <a:avLst/>
            </a:prstGeom>
            <a:solidFill>
              <a:srgbClr val="445469">
                <a:lumMod val="75000"/>
              </a:srgbClr>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7" name="Rectangle 46">
              <a:extLst>
                <a:ext uri="{FF2B5EF4-FFF2-40B4-BE49-F238E27FC236}">
                  <a16:creationId xmlns:a16="http://schemas.microsoft.com/office/drawing/2014/main" id="{0D776504-0DC8-5837-2EF1-1324FCA0C667}"/>
                </a:ext>
              </a:extLst>
            </p:cNvPr>
            <p:cNvSpPr/>
            <p:nvPr/>
          </p:nvSpPr>
          <p:spPr bwMode="auto">
            <a:xfrm>
              <a:off x="8115511" y="2108262"/>
              <a:ext cx="3213723" cy="947509"/>
            </a:xfrm>
            <a:prstGeom prst="rect">
              <a:avLst/>
            </a:prstGeom>
            <a:solidFill>
              <a:srgbClr val="445469"/>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8" name="TextBox 280">
              <a:extLst>
                <a:ext uri="{FF2B5EF4-FFF2-40B4-BE49-F238E27FC236}">
                  <a16:creationId xmlns:a16="http://schemas.microsoft.com/office/drawing/2014/main" id="{39434B00-B643-4850-932E-20E245FEF108}"/>
                </a:ext>
              </a:extLst>
            </p:cNvPr>
            <p:cNvSpPr txBox="1"/>
            <p:nvPr/>
          </p:nvSpPr>
          <p:spPr>
            <a:xfrm>
              <a:off x="8142295" y="2280179"/>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Programs and tools to support social needs of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Time off to volunteer</a:t>
              </a:r>
            </a:p>
          </p:txBody>
        </p:sp>
        <p:sp>
          <p:nvSpPr>
            <p:cNvPr id="49" name="Freeform: Shape 48">
              <a:extLst>
                <a:ext uri="{FF2B5EF4-FFF2-40B4-BE49-F238E27FC236}">
                  <a16:creationId xmlns:a16="http://schemas.microsoft.com/office/drawing/2014/main" id="{144F1A7D-0F28-1FA7-3EF9-DE221AF9946D}"/>
                </a:ext>
              </a:extLst>
            </p:cNvPr>
            <p:cNvSpPr/>
            <p:nvPr/>
          </p:nvSpPr>
          <p:spPr bwMode="auto">
            <a:xfrm>
              <a:off x="7817765"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45469">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50" name="TextBox 282">
              <a:extLst>
                <a:ext uri="{FF2B5EF4-FFF2-40B4-BE49-F238E27FC236}">
                  <a16:creationId xmlns:a16="http://schemas.microsoft.com/office/drawing/2014/main" id="{89360833-E566-7008-22CD-707AD7BEE3FC}"/>
                </a:ext>
              </a:extLst>
            </p:cNvPr>
            <p:cNvSpPr txBox="1"/>
            <p:nvPr/>
          </p:nvSpPr>
          <p:spPr>
            <a:xfrm>
              <a:off x="7870133" y="1835805"/>
              <a:ext cx="2057532"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Community Initiatives</a:t>
              </a:r>
            </a:p>
          </p:txBody>
        </p:sp>
      </p:grpSp>
      <p:sp>
        <p:nvSpPr>
          <p:cNvPr id="64" name="Freeform: Shape 63">
            <a:extLst>
              <a:ext uri="{FF2B5EF4-FFF2-40B4-BE49-F238E27FC236}">
                <a16:creationId xmlns:a16="http://schemas.microsoft.com/office/drawing/2014/main" id="{843ED7FD-E764-3CD3-935A-B43F0F7EBB50}"/>
              </a:ext>
            </a:extLst>
          </p:cNvPr>
          <p:cNvSpPr/>
          <p:nvPr/>
        </p:nvSpPr>
        <p:spPr bwMode="auto">
          <a:xfrm>
            <a:off x="8002597" y="3654636"/>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B808A"/>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5" name="Trapezoid 64">
            <a:extLst>
              <a:ext uri="{FF2B5EF4-FFF2-40B4-BE49-F238E27FC236}">
                <a16:creationId xmlns:a16="http://schemas.microsoft.com/office/drawing/2014/main" id="{20F85AF8-65BD-C7F6-0EF2-A67A93320365}"/>
              </a:ext>
            </a:extLst>
          </p:cNvPr>
          <p:cNvSpPr/>
          <p:nvPr/>
        </p:nvSpPr>
        <p:spPr bwMode="auto">
          <a:xfrm flipV="1">
            <a:off x="9723916" y="3256460"/>
            <a:ext cx="770109" cy="178481"/>
          </a:xfrm>
          <a:prstGeom prst="trapezoid">
            <a:avLst>
              <a:gd name="adj" fmla="val 87420"/>
            </a:avLst>
          </a:prstGeom>
          <a:solidFill>
            <a:srgbClr val="4B808A"/>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6" name="Trapezoid 65">
            <a:extLst>
              <a:ext uri="{FF2B5EF4-FFF2-40B4-BE49-F238E27FC236}">
                <a16:creationId xmlns:a16="http://schemas.microsoft.com/office/drawing/2014/main" id="{791EF1C3-118D-2137-F806-6BC89C711CE6}"/>
              </a:ext>
            </a:extLst>
          </p:cNvPr>
          <p:cNvSpPr/>
          <p:nvPr/>
        </p:nvSpPr>
        <p:spPr bwMode="auto">
          <a:xfrm>
            <a:off x="9010709" y="3113875"/>
            <a:ext cx="1366946" cy="321065"/>
          </a:xfrm>
          <a:prstGeom prst="trapezoid">
            <a:avLst>
              <a:gd name="adj" fmla="val 65092"/>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7" name="Right Triangle 66">
            <a:extLst>
              <a:ext uri="{FF2B5EF4-FFF2-40B4-BE49-F238E27FC236}">
                <a16:creationId xmlns:a16="http://schemas.microsoft.com/office/drawing/2014/main" id="{C987F6D5-FF8B-B36E-7413-8559BEF033DF}"/>
              </a:ext>
            </a:extLst>
          </p:cNvPr>
          <p:cNvSpPr/>
          <p:nvPr/>
        </p:nvSpPr>
        <p:spPr bwMode="auto">
          <a:xfrm flipH="1" flipV="1">
            <a:off x="8022639" y="3474502"/>
            <a:ext cx="665311" cy="665311"/>
          </a:xfrm>
          <a:prstGeom prst="rtTriangle">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8" name="Rectangle 67">
            <a:extLst>
              <a:ext uri="{FF2B5EF4-FFF2-40B4-BE49-F238E27FC236}">
                <a16:creationId xmlns:a16="http://schemas.microsoft.com/office/drawing/2014/main" id="{22EBB675-80F6-B0D1-8EFC-B7692248041E}"/>
              </a:ext>
            </a:extLst>
          </p:cNvPr>
          <p:cNvSpPr/>
          <p:nvPr/>
        </p:nvSpPr>
        <p:spPr bwMode="auto">
          <a:xfrm>
            <a:off x="8271695" y="3363193"/>
            <a:ext cx="3311103" cy="1046639"/>
          </a:xfrm>
          <a:prstGeom prst="rect">
            <a:avLst/>
          </a:prstGeom>
          <a:solidFill>
            <a:srgbClr val="4B808A"/>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9" name="Rectangle 68">
            <a:extLst>
              <a:ext uri="{FF2B5EF4-FFF2-40B4-BE49-F238E27FC236}">
                <a16:creationId xmlns:a16="http://schemas.microsoft.com/office/drawing/2014/main" id="{43D7B539-933E-476C-2630-ACBAC69A0AC1}"/>
              </a:ext>
            </a:extLst>
          </p:cNvPr>
          <p:cNvSpPr/>
          <p:nvPr/>
        </p:nvSpPr>
        <p:spPr bwMode="auto">
          <a:xfrm>
            <a:off x="8320385" y="3412757"/>
            <a:ext cx="3213723" cy="947509"/>
          </a:xfrm>
          <a:prstGeom prst="rect">
            <a:avLst/>
          </a:prstGeom>
          <a:solidFill>
            <a:srgbClr val="6DA5AF"/>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70" name="TextBox 269">
            <a:extLst>
              <a:ext uri="{FF2B5EF4-FFF2-40B4-BE49-F238E27FC236}">
                <a16:creationId xmlns:a16="http://schemas.microsoft.com/office/drawing/2014/main" id="{A8EFA3C3-2521-E384-6EC6-964EEC54B2CF}"/>
              </a:ext>
            </a:extLst>
          </p:cNvPr>
          <p:cNvSpPr txBox="1"/>
          <p:nvPr/>
        </p:nvSpPr>
        <p:spPr>
          <a:xfrm>
            <a:off x="8440317" y="3602297"/>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Programs to help with loneliness/isolation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Support networks</a:t>
            </a:r>
          </a:p>
        </p:txBody>
      </p:sp>
      <p:sp>
        <p:nvSpPr>
          <p:cNvPr id="71" name="Freeform: Shape 70">
            <a:extLst>
              <a:ext uri="{FF2B5EF4-FFF2-40B4-BE49-F238E27FC236}">
                <a16:creationId xmlns:a16="http://schemas.microsoft.com/office/drawing/2014/main" id="{0E7AD708-2B3D-7550-FD5F-B60215E00E75}"/>
              </a:ext>
            </a:extLst>
          </p:cNvPr>
          <p:cNvSpPr/>
          <p:nvPr/>
        </p:nvSpPr>
        <p:spPr bwMode="auto">
          <a:xfrm>
            <a:off x="8022639" y="3113875"/>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B808A"/>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72" name="TextBox 271">
            <a:extLst>
              <a:ext uri="{FF2B5EF4-FFF2-40B4-BE49-F238E27FC236}">
                <a16:creationId xmlns:a16="http://schemas.microsoft.com/office/drawing/2014/main" id="{86F7656B-6340-33AB-709A-4CFCD57EFBA0}"/>
              </a:ext>
            </a:extLst>
          </p:cNvPr>
          <p:cNvSpPr txBox="1"/>
          <p:nvPr/>
        </p:nvSpPr>
        <p:spPr>
          <a:xfrm>
            <a:off x="8010459" y="3140299"/>
            <a:ext cx="2209455"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Social Connectedness</a:t>
            </a:r>
          </a:p>
        </p:txBody>
      </p:sp>
      <p:sp>
        <p:nvSpPr>
          <p:cNvPr id="77" name="Text Placeholder 3">
            <a:extLst>
              <a:ext uri="{FF2B5EF4-FFF2-40B4-BE49-F238E27FC236}">
                <a16:creationId xmlns:a16="http://schemas.microsoft.com/office/drawing/2014/main" id="{52315AE9-E9A9-CBD5-D121-F7E2E9994A8C}"/>
              </a:ext>
            </a:extLst>
          </p:cNvPr>
          <p:cNvSpPr txBox="1">
            <a:spLocks/>
          </p:cNvSpPr>
          <p:nvPr/>
        </p:nvSpPr>
        <p:spPr>
          <a:xfrm>
            <a:off x="479924" y="2940729"/>
            <a:ext cx="2335742" cy="316430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SzPct val="55000"/>
              <a:buFont typeface="Arial" panose="020B0604020202020204" pitchFamily="34" charset="0"/>
              <a:buNone/>
              <a:tabLst/>
              <a:defRPr sz="1600" kern="1200">
                <a:solidFill>
                  <a:schemeClr val="bg1"/>
                </a:solidFill>
                <a:latin typeface="Raleway Lining" panose="020B0503030101060003" pitchFamily="34" charset="77"/>
                <a:ea typeface="+mn-ea"/>
                <a:cs typeface="+mn-cs"/>
              </a:defRPr>
            </a:lvl1pPr>
            <a:lvl2pPr marL="4572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2pPr>
            <a:lvl3pPr marL="9144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3pPr>
            <a:lvl4pPr marL="13716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4pPr>
            <a:lvl5pPr marL="18288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55000"/>
              <a:buFont typeface="Arial" panose="020B0604020202020204" pitchFamily="34" charset="0"/>
              <a:buNone/>
              <a:tabLst/>
              <a:defRPr/>
            </a:pPr>
            <a:r>
              <a:rPr kumimoji="0" lang="en-US" sz="1600" b="0" i="0"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Business Group on Health’s </a:t>
            </a:r>
            <a:r>
              <a:rPr kumimoji="0" lang="en-US" sz="1600" b="0" i="1" u="none" strike="noStrike" kern="1200" cap="none" spc="0" normalizeH="0" baseline="0" noProof="0" dirty="0">
                <a:ln>
                  <a:noFill/>
                </a:ln>
                <a:solidFill>
                  <a:srgbClr val="1FBDC9">
                    <a:lumMod val="60000"/>
                    <a:lumOff val="40000"/>
                  </a:srgbClr>
                </a:solidFill>
                <a:effectLst/>
                <a:uLnTx/>
                <a:uFillTx/>
                <a:latin typeface="Raleway Lining" panose="020B0503030101060003" pitchFamily="34" charset="77"/>
                <a:ea typeface="+mn-ea"/>
                <a:cs typeface="+mn-cs"/>
              </a:rPr>
              <a:t>Well-being’s Path Forward</a:t>
            </a:r>
          </a:p>
        </p:txBody>
      </p:sp>
      <p:sp>
        <p:nvSpPr>
          <p:cNvPr id="78" name="Title 4">
            <a:extLst>
              <a:ext uri="{FF2B5EF4-FFF2-40B4-BE49-F238E27FC236}">
                <a16:creationId xmlns:a16="http://schemas.microsoft.com/office/drawing/2014/main" id="{BDEFAA8D-8F53-D381-4337-BEBE898D6453}"/>
              </a:ext>
            </a:extLst>
          </p:cNvPr>
          <p:cNvSpPr>
            <a:spLocks noGrp="1"/>
          </p:cNvSpPr>
          <p:nvPr>
            <p:ph type="title"/>
          </p:nvPr>
        </p:nvSpPr>
        <p:spPr>
          <a:xfrm>
            <a:off x="426753" y="1043547"/>
            <a:ext cx="2847840" cy="1563624"/>
          </a:xfrm>
        </p:spPr>
        <p:txBody>
          <a:bodyPr>
            <a:normAutofit fontScale="90000"/>
          </a:bodyPr>
          <a:lstStyle/>
          <a:p>
            <a:r>
              <a:rPr lang="en-US" dirty="0">
                <a:solidFill>
                  <a:schemeClr val="bg1"/>
                </a:solidFill>
              </a:rPr>
              <a:t>Fastest Growing Well-Being Initiatives for 2024</a:t>
            </a:r>
          </a:p>
        </p:txBody>
      </p:sp>
      <p:grpSp>
        <p:nvGrpSpPr>
          <p:cNvPr id="112" name="Group 111">
            <a:extLst>
              <a:ext uri="{FF2B5EF4-FFF2-40B4-BE49-F238E27FC236}">
                <a16:creationId xmlns:a16="http://schemas.microsoft.com/office/drawing/2014/main" id="{F65D008A-796D-BB74-C0B9-BE8F4506043D}"/>
              </a:ext>
            </a:extLst>
          </p:cNvPr>
          <p:cNvGrpSpPr/>
          <p:nvPr/>
        </p:nvGrpSpPr>
        <p:grpSpPr>
          <a:xfrm>
            <a:off x="8005926" y="1636906"/>
            <a:ext cx="3580201" cy="1295957"/>
            <a:chOff x="7797723" y="1809380"/>
            <a:chExt cx="3580201" cy="1295957"/>
          </a:xfrm>
        </p:grpSpPr>
        <p:sp>
          <p:nvSpPr>
            <p:cNvPr id="113" name="Freeform: Shape 112">
              <a:extLst>
                <a:ext uri="{FF2B5EF4-FFF2-40B4-BE49-F238E27FC236}">
                  <a16:creationId xmlns:a16="http://schemas.microsoft.com/office/drawing/2014/main" id="{464CF624-5917-8D77-64A0-BA22130E9101}"/>
                </a:ext>
              </a:extLst>
            </p:cNvPr>
            <p:cNvSpPr/>
            <p:nvPr/>
          </p:nvSpPr>
          <p:spPr bwMode="auto">
            <a:xfrm>
              <a:off x="7797723"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45469">
                <a:lumMod val="75000"/>
              </a:srgbClr>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4" name="Trapezoid 113">
              <a:extLst>
                <a:ext uri="{FF2B5EF4-FFF2-40B4-BE49-F238E27FC236}">
                  <a16:creationId xmlns:a16="http://schemas.microsoft.com/office/drawing/2014/main" id="{5C5E8F4A-1D1E-3C29-D6A4-8AC25443494D}"/>
                </a:ext>
              </a:extLst>
            </p:cNvPr>
            <p:cNvSpPr/>
            <p:nvPr/>
          </p:nvSpPr>
          <p:spPr bwMode="auto">
            <a:xfrm flipV="1">
              <a:off x="9519042" y="1951965"/>
              <a:ext cx="770109" cy="178481"/>
            </a:xfrm>
            <a:prstGeom prst="trapezoid">
              <a:avLst>
                <a:gd name="adj" fmla="val 87420"/>
              </a:avLst>
            </a:prstGeom>
            <a:solidFill>
              <a:srgbClr val="445469">
                <a:lumMod val="75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5" name="Trapezoid 114">
              <a:extLst>
                <a:ext uri="{FF2B5EF4-FFF2-40B4-BE49-F238E27FC236}">
                  <a16:creationId xmlns:a16="http://schemas.microsoft.com/office/drawing/2014/main" id="{3CCD1F34-01FB-1DE4-92BD-C09EA94715E3}"/>
                </a:ext>
              </a:extLst>
            </p:cNvPr>
            <p:cNvSpPr/>
            <p:nvPr/>
          </p:nvSpPr>
          <p:spPr bwMode="auto">
            <a:xfrm>
              <a:off x="8805835" y="1809380"/>
              <a:ext cx="1366946" cy="321065"/>
            </a:xfrm>
            <a:prstGeom prst="trapezoid">
              <a:avLst>
                <a:gd name="adj" fmla="val 65092"/>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6" name="Right Triangle 115">
              <a:extLst>
                <a:ext uri="{FF2B5EF4-FFF2-40B4-BE49-F238E27FC236}">
                  <a16:creationId xmlns:a16="http://schemas.microsoft.com/office/drawing/2014/main" id="{8A56C0A3-277F-6883-635A-535657053829}"/>
                </a:ext>
              </a:extLst>
            </p:cNvPr>
            <p:cNvSpPr/>
            <p:nvPr/>
          </p:nvSpPr>
          <p:spPr bwMode="auto">
            <a:xfrm flipH="1" flipV="1">
              <a:off x="7817765" y="2170007"/>
              <a:ext cx="665311" cy="665311"/>
            </a:xfrm>
            <a:prstGeom prst="rtTriangle">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7" name="Rectangle 116">
              <a:extLst>
                <a:ext uri="{FF2B5EF4-FFF2-40B4-BE49-F238E27FC236}">
                  <a16:creationId xmlns:a16="http://schemas.microsoft.com/office/drawing/2014/main" id="{77874CD9-5C0C-4FE6-8EBF-503373880277}"/>
                </a:ext>
              </a:extLst>
            </p:cNvPr>
            <p:cNvSpPr/>
            <p:nvPr/>
          </p:nvSpPr>
          <p:spPr bwMode="auto">
            <a:xfrm>
              <a:off x="8066821" y="2058698"/>
              <a:ext cx="3311103" cy="1046639"/>
            </a:xfrm>
            <a:prstGeom prst="rect">
              <a:avLst/>
            </a:prstGeom>
            <a:solidFill>
              <a:srgbClr val="445469">
                <a:lumMod val="75000"/>
              </a:srgbClr>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8" name="Rectangle 117">
              <a:extLst>
                <a:ext uri="{FF2B5EF4-FFF2-40B4-BE49-F238E27FC236}">
                  <a16:creationId xmlns:a16="http://schemas.microsoft.com/office/drawing/2014/main" id="{55780CEE-4039-FBD9-06E3-2B5CF92AC7E7}"/>
                </a:ext>
              </a:extLst>
            </p:cNvPr>
            <p:cNvSpPr/>
            <p:nvPr/>
          </p:nvSpPr>
          <p:spPr bwMode="auto">
            <a:xfrm>
              <a:off x="8115511" y="2108262"/>
              <a:ext cx="3213723" cy="947509"/>
            </a:xfrm>
            <a:prstGeom prst="rect">
              <a:avLst/>
            </a:prstGeom>
            <a:solidFill>
              <a:srgbClr val="445469"/>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9" name="TextBox 280">
              <a:extLst>
                <a:ext uri="{FF2B5EF4-FFF2-40B4-BE49-F238E27FC236}">
                  <a16:creationId xmlns:a16="http://schemas.microsoft.com/office/drawing/2014/main" id="{A31BE854-805B-FEBB-EC38-0FC196BCB3B0}"/>
                </a:ext>
              </a:extLst>
            </p:cNvPr>
            <p:cNvSpPr txBox="1"/>
            <p:nvPr/>
          </p:nvSpPr>
          <p:spPr>
            <a:xfrm>
              <a:off x="8235443" y="2297802"/>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Caregiver leave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Updated PTO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Parental journey support</a:t>
              </a:r>
            </a:p>
          </p:txBody>
        </p:sp>
        <p:sp>
          <p:nvSpPr>
            <p:cNvPr id="120" name="Freeform: Shape 119">
              <a:extLst>
                <a:ext uri="{FF2B5EF4-FFF2-40B4-BE49-F238E27FC236}">
                  <a16:creationId xmlns:a16="http://schemas.microsoft.com/office/drawing/2014/main" id="{45BA99CB-540E-3A9B-4A3C-4661685E5D2E}"/>
                </a:ext>
              </a:extLst>
            </p:cNvPr>
            <p:cNvSpPr/>
            <p:nvPr/>
          </p:nvSpPr>
          <p:spPr bwMode="auto">
            <a:xfrm>
              <a:off x="7817765"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45469">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1" name="TextBox 282">
              <a:extLst>
                <a:ext uri="{FF2B5EF4-FFF2-40B4-BE49-F238E27FC236}">
                  <a16:creationId xmlns:a16="http://schemas.microsoft.com/office/drawing/2014/main" id="{747690DA-8CF9-5225-66AE-35CB57112210}"/>
                </a:ext>
              </a:extLst>
            </p:cNvPr>
            <p:cNvSpPr txBox="1"/>
            <p:nvPr/>
          </p:nvSpPr>
          <p:spPr>
            <a:xfrm>
              <a:off x="7870133" y="1835805"/>
              <a:ext cx="2057532"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Work/Life Balance</a:t>
              </a:r>
            </a:p>
          </p:txBody>
        </p:sp>
      </p:grpSp>
      <p:grpSp>
        <p:nvGrpSpPr>
          <p:cNvPr id="124" name="Group 123">
            <a:extLst>
              <a:ext uri="{FF2B5EF4-FFF2-40B4-BE49-F238E27FC236}">
                <a16:creationId xmlns:a16="http://schemas.microsoft.com/office/drawing/2014/main" id="{9B05D949-E7CA-382C-D885-66CD9C0ABD2E}"/>
              </a:ext>
            </a:extLst>
          </p:cNvPr>
          <p:cNvGrpSpPr/>
          <p:nvPr/>
        </p:nvGrpSpPr>
        <p:grpSpPr>
          <a:xfrm>
            <a:off x="8005339" y="208420"/>
            <a:ext cx="3580201" cy="1295957"/>
            <a:chOff x="3975172" y="1809380"/>
            <a:chExt cx="3580201" cy="1295957"/>
          </a:xfrm>
        </p:grpSpPr>
        <p:sp>
          <p:nvSpPr>
            <p:cNvPr id="125" name="Freeform: Shape 124">
              <a:extLst>
                <a:ext uri="{FF2B5EF4-FFF2-40B4-BE49-F238E27FC236}">
                  <a16:creationId xmlns:a16="http://schemas.microsoft.com/office/drawing/2014/main" id="{D0B67603-0613-91FA-1866-FA626DF8C263}"/>
                </a:ext>
              </a:extLst>
            </p:cNvPr>
            <p:cNvSpPr/>
            <p:nvPr/>
          </p:nvSpPr>
          <p:spPr bwMode="auto">
            <a:xfrm>
              <a:off x="3975172"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345F74"/>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6" name="Trapezoid 125">
              <a:extLst>
                <a:ext uri="{FF2B5EF4-FFF2-40B4-BE49-F238E27FC236}">
                  <a16:creationId xmlns:a16="http://schemas.microsoft.com/office/drawing/2014/main" id="{62729903-7299-E1D9-47BA-8403AC880925}"/>
                </a:ext>
              </a:extLst>
            </p:cNvPr>
            <p:cNvSpPr/>
            <p:nvPr/>
          </p:nvSpPr>
          <p:spPr bwMode="auto">
            <a:xfrm flipV="1">
              <a:off x="5696492" y="1951965"/>
              <a:ext cx="770109" cy="178481"/>
            </a:xfrm>
            <a:prstGeom prst="trapezoid">
              <a:avLst>
                <a:gd name="adj" fmla="val 87420"/>
              </a:avLst>
            </a:prstGeom>
            <a:solidFill>
              <a:srgbClr val="345F7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7" name="Trapezoid 126">
              <a:extLst>
                <a:ext uri="{FF2B5EF4-FFF2-40B4-BE49-F238E27FC236}">
                  <a16:creationId xmlns:a16="http://schemas.microsoft.com/office/drawing/2014/main" id="{6ADE4A20-909C-57FF-B13F-4DB54F437F99}"/>
                </a:ext>
              </a:extLst>
            </p:cNvPr>
            <p:cNvSpPr/>
            <p:nvPr/>
          </p:nvSpPr>
          <p:spPr bwMode="auto">
            <a:xfrm>
              <a:off x="4983284" y="1809380"/>
              <a:ext cx="1366946" cy="321065"/>
            </a:xfrm>
            <a:prstGeom prst="trapezoid">
              <a:avLst>
                <a:gd name="adj" fmla="val 65092"/>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8" name="Right Triangle 127">
              <a:extLst>
                <a:ext uri="{FF2B5EF4-FFF2-40B4-BE49-F238E27FC236}">
                  <a16:creationId xmlns:a16="http://schemas.microsoft.com/office/drawing/2014/main" id="{E50B82A1-5B14-54F2-57EE-E2F244116FC1}"/>
                </a:ext>
              </a:extLst>
            </p:cNvPr>
            <p:cNvSpPr/>
            <p:nvPr/>
          </p:nvSpPr>
          <p:spPr bwMode="auto">
            <a:xfrm flipH="1" flipV="1">
              <a:off x="3995214" y="2170007"/>
              <a:ext cx="665311" cy="665311"/>
            </a:xfrm>
            <a:prstGeom prst="rtTriangle">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9" name="Rectangle 128">
              <a:extLst>
                <a:ext uri="{FF2B5EF4-FFF2-40B4-BE49-F238E27FC236}">
                  <a16:creationId xmlns:a16="http://schemas.microsoft.com/office/drawing/2014/main" id="{52F340A0-8A43-CC43-9DD5-03A7B2311EEB}"/>
                </a:ext>
              </a:extLst>
            </p:cNvPr>
            <p:cNvSpPr/>
            <p:nvPr/>
          </p:nvSpPr>
          <p:spPr bwMode="auto">
            <a:xfrm>
              <a:off x="4244270" y="2058698"/>
              <a:ext cx="3311103" cy="1046639"/>
            </a:xfrm>
            <a:prstGeom prst="rect">
              <a:avLst/>
            </a:prstGeom>
            <a:solidFill>
              <a:srgbClr val="345F74"/>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0" name="Rectangle 129">
              <a:extLst>
                <a:ext uri="{FF2B5EF4-FFF2-40B4-BE49-F238E27FC236}">
                  <a16:creationId xmlns:a16="http://schemas.microsoft.com/office/drawing/2014/main" id="{B3971364-142C-E965-B8D3-6EB10B85DF07}"/>
                </a:ext>
              </a:extLst>
            </p:cNvPr>
            <p:cNvSpPr/>
            <p:nvPr/>
          </p:nvSpPr>
          <p:spPr bwMode="auto">
            <a:xfrm>
              <a:off x="4292960" y="2108262"/>
              <a:ext cx="3213723" cy="947509"/>
            </a:xfrm>
            <a:prstGeom prst="rect">
              <a:avLst/>
            </a:prstGeom>
            <a:solidFill>
              <a:srgbClr val="4A86A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1" name="TextBox 241">
              <a:extLst>
                <a:ext uri="{FF2B5EF4-FFF2-40B4-BE49-F238E27FC236}">
                  <a16:creationId xmlns:a16="http://schemas.microsoft.com/office/drawing/2014/main" id="{90CD17CA-30A9-B701-2619-4A63BCA84D2A}"/>
                </a:ext>
              </a:extLst>
            </p:cNvPr>
            <p:cNvSpPr txBox="1"/>
            <p:nvPr/>
          </p:nvSpPr>
          <p:spPr>
            <a:xfrm>
              <a:off x="4412893" y="2297802"/>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Digestive health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Cancer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Musculoskeletal programs</a:t>
              </a:r>
            </a:p>
          </p:txBody>
        </p:sp>
        <p:sp>
          <p:nvSpPr>
            <p:cNvPr id="132" name="Freeform: Shape 131">
              <a:extLst>
                <a:ext uri="{FF2B5EF4-FFF2-40B4-BE49-F238E27FC236}">
                  <a16:creationId xmlns:a16="http://schemas.microsoft.com/office/drawing/2014/main" id="{95A6F786-7744-19FF-B324-732D2FFD1234}"/>
                </a:ext>
              </a:extLst>
            </p:cNvPr>
            <p:cNvSpPr/>
            <p:nvPr/>
          </p:nvSpPr>
          <p:spPr bwMode="auto">
            <a:xfrm>
              <a:off x="3995214"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345F74"/>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3" name="TextBox 243">
              <a:extLst>
                <a:ext uri="{FF2B5EF4-FFF2-40B4-BE49-F238E27FC236}">
                  <a16:creationId xmlns:a16="http://schemas.microsoft.com/office/drawing/2014/main" id="{C37D05B2-6740-2FCB-D444-57653491D044}"/>
                </a:ext>
              </a:extLst>
            </p:cNvPr>
            <p:cNvSpPr txBox="1"/>
            <p:nvPr/>
          </p:nvSpPr>
          <p:spPr>
            <a:xfrm>
              <a:off x="4036135" y="1821900"/>
              <a:ext cx="2035669"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Physical Health</a:t>
              </a:r>
            </a:p>
          </p:txBody>
        </p:sp>
      </p:grpSp>
      <p:pic>
        <p:nvPicPr>
          <p:cNvPr id="134" name="Picture 133">
            <a:extLst>
              <a:ext uri="{FF2B5EF4-FFF2-40B4-BE49-F238E27FC236}">
                <a16:creationId xmlns:a16="http://schemas.microsoft.com/office/drawing/2014/main" id="{B04806F7-6718-1461-3B38-7768EB2EFAE8}"/>
              </a:ext>
            </a:extLst>
          </p:cNvPr>
          <p:cNvPicPr>
            <a:picLocks noChangeAspect="1"/>
          </p:cNvPicPr>
          <p:nvPr/>
        </p:nvPicPr>
        <p:blipFill>
          <a:blip r:embed="rId3">
            <a:lum bright="70000" contrast="-70000"/>
          </a:blip>
          <a:stretch>
            <a:fillRect/>
          </a:stretch>
        </p:blipFill>
        <p:spPr>
          <a:xfrm>
            <a:off x="10761434" y="653275"/>
            <a:ext cx="666541" cy="666541"/>
          </a:xfrm>
          <a:prstGeom prst="rect">
            <a:avLst/>
          </a:prstGeom>
        </p:spPr>
      </p:pic>
      <p:sp>
        <p:nvSpPr>
          <p:cNvPr id="139" name="TextBox 164">
            <a:extLst>
              <a:ext uri="{FF2B5EF4-FFF2-40B4-BE49-F238E27FC236}">
                <a16:creationId xmlns:a16="http://schemas.microsoft.com/office/drawing/2014/main" id="{A57828D6-09D4-D266-FA57-E72C67EDBCE9}"/>
              </a:ext>
            </a:extLst>
          </p:cNvPr>
          <p:cNvSpPr txBox="1"/>
          <p:nvPr/>
        </p:nvSpPr>
        <p:spPr>
          <a:xfrm>
            <a:off x="3647425" y="4807738"/>
            <a:ext cx="2377238" cy="1569660"/>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Employers are also looking to add </a:t>
            </a:r>
            <a:r>
              <a:rPr kumimoji="0" lang="en-US" sz="1200" b="1" i="0" u="none" strike="noStrike" kern="1200" cap="none" spc="0" normalizeH="0" baseline="0" noProof="0" dirty="0">
                <a:ln>
                  <a:noFill/>
                </a:ln>
                <a:solidFill>
                  <a:srgbClr val="6DA5AF"/>
                </a:solidFill>
                <a:effectLst/>
                <a:uLnTx/>
                <a:uFillTx/>
                <a:latin typeface="Raleway Lining"/>
                <a:ea typeface="+mn-ea"/>
                <a:cs typeface="Arial" pitchFamily="34" charset="0"/>
              </a:rPr>
              <a:t>Lifestyle Savings Accounts</a:t>
            </a: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allow employees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to reimburse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wide variety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expenses</a:t>
            </a:r>
          </a:p>
        </p:txBody>
      </p:sp>
      <p:graphicFrame>
        <p:nvGraphicFramePr>
          <p:cNvPr id="142" name="Chart 141">
            <a:extLst>
              <a:ext uri="{FF2B5EF4-FFF2-40B4-BE49-F238E27FC236}">
                <a16:creationId xmlns:a16="http://schemas.microsoft.com/office/drawing/2014/main" id="{E45C5F5A-4A85-B027-847B-07D1BB6DFAE6}"/>
              </a:ext>
            </a:extLst>
          </p:cNvPr>
          <p:cNvGraphicFramePr/>
          <p:nvPr/>
        </p:nvGraphicFramePr>
        <p:xfrm>
          <a:off x="4566479" y="5079907"/>
          <a:ext cx="1520890" cy="1472110"/>
        </p:xfrm>
        <a:graphic>
          <a:graphicData uri="http://schemas.openxmlformats.org/drawingml/2006/chart">
            <c:chart xmlns:c="http://schemas.openxmlformats.org/drawingml/2006/chart" xmlns:r="http://schemas.openxmlformats.org/officeDocument/2006/relationships" r:id="rId4"/>
          </a:graphicData>
        </a:graphic>
      </p:graphicFrame>
      <p:sp>
        <p:nvSpPr>
          <p:cNvPr id="143" name="TextBox 142">
            <a:extLst>
              <a:ext uri="{FF2B5EF4-FFF2-40B4-BE49-F238E27FC236}">
                <a16:creationId xmlns:a16="http://schemas.microsoft.com/office/drawing/2014/main" id="{D8BCBB7E-F74C-B3EF-DF0E-0CCFA8E38AFB}"/>
              </a:ext>
            </a:extLst>
          </p:cNvPr>
          <p:cNvSpPr txBox="1"/>
          <p:nvPr/>
        </p:nvSpPr>
        <p:spPr>
          <a:xfrm>
            <a:off x="4668815" y="6401973"/>
            <a:ext cx="6821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aleway Lining"/>
                <a:ea typeface="+mn-ea"/>
                <a:cs typeface="+mn-cs"/>
              </a:rPr>
              <a:t>2023</a:t>
            </a:r>
          </a:p>
        </p:txBody>
      </p:sp>
      <p:sp>
        <p:nvSpPr>
          <p:cNvPr id="146" name="TextBox 145">
            <a:extLst>
              <a:ext uri="{FF2B5EF4-FFF2-40B4-BE49-F238E27FC236}">
                <a16:creationId xmlns:a16="http://schemas.microsoft.com/office/drawing/2014/main" id="{36C18736-4024-FA12-A3F5-CA1A31A492A4}"/>
              </a:ext>
            </a:extLst>
          </p:cNvPr>
          <p:cNvSpPr txBox="1"/>
          <p:nvPr/>
        </p:nvSpPr>
        <p:spPr>
          <a:xfrm>
            <a:off x="5281603" y="6400702"/>
            <a:ext cx="6821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aleway Lining"/>
                <a:ea typeface="+mn-ea"/>
                <a:cs typeface="+mn-cs"/>
              </a:rPr>
              <a:t>2024</a:t>
            </a:r>
          </a:p>
        </p:txBody>
      </p:sp>
      <p:sp>
        <p:nvSpPr>
          <p:cNvPr id="148" name="Arrow: Chevron 147">
            <a:extLst>
              <a:ext uri="{FF2B5EF4-FFF2-40B4-BE49-F238E27FC236}">
                <a16:creationId xmlns:a16="http://schemas.microsoft.com/office/drawing/2014/main" id="{56ADCBC2-E785-95C3-D08A-D1F51550D8F6}"/>
              </a:ext>
            </a:extLst>
          </p:cNvPr>
          <p:cNvSpPr/>
          <p:nvPr/>
        </p:nvSpPr>
        <p:spPr>
          <a:xfrm rot="18490245">
            <a:off x="5108723" y="5695806"/>
            <a:ext cx="220337" cy="240313"/>
          </a:xfrm>
          <a:prstGeom prst="chevron">
            <a:avLst/>
          </a:prstGeom>
          <a:solidFill>
            <a:srgbClr val="6DA5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cxnSp>
        <p:nvCxnSpPr>
          <p:cNvPr id="152" name="Straight Connector 151">
            <a:extLst>
              <a:ext uri="{FF2B5EF4-FFF2-40B4-BE49-F238E27FC236}">
                <a16:creationId xmlns:a16="http://schemas.microsoft.com/office/drawing/2014/main" id="{3CB4E68B-3581-2774-8BB7-AF380B71DD82}"/>
              </a:ext>
            </a:extLst>
          </p:cNvPr>
          <p:cNvCxnSpPr/>
          <p:nvPr/>
        </p:nvCxnSpPr>
        <p:spPr>
          <a:xfrm>
            <a:off x="6294666" y="4649748"/>
            <a:ext cx="0" cy="20511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6" name="TextBox 164">
            <a:extLst>
              <a:ext uri="{FF2B5EF4-FFF2-40B4-BE49-F238E27FC236}">
                <a16:creationId xmlns:a16="http://schemas.microsoft.com/office/drawing/2014/main" id="{47A614B1-8A65-9F18-BE60-8FFE7BCE5361}"/>
              </a:ext>
            </a:extLst>
          </p:cNvPr>
          <p:cNvSpPr txBox="1"/>
          <p:nvPr/>
        </p:nvSpPr>
        <p:spPr>
          <a:xfrm>
            <a:off x="6895668" y="5585928"/>
            <a:ext cx="1463175"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E42"/>
                </a:solidFill>
                <a:effectLst/>
                <a:uLnTx/>
                <a:uFillTx/>
                <a:latin typeface="Raleway Lining"/>
                <a:ea typeface="+mn-ea"/>
                <a:cs typeface="Arial" pitchFamily="34" charset="0"/>
              </a:rPr>
              <a:t>of U.S. employers are using </a:t>
            </a:r>
            <a:r>
              <a:rPr kumimoji="0" lang="en-US" sz="1200" b="1" i="0" u="none" strike="noStrike" kern="1200" cap="none" spc="0" normalizeH="0" baseline="0" noProof="0" dirty="0">
                <a:ln>
                  <a:noFill/>
                </a:ln>
                <a:solidFill>
                  <a:srgbClr val="002E42"/>
                </a:solidFill>
                <a:effectLst/>
                <a:uLnTx/>
                <a:uFillTx/>
                <a:latin typeface="Raleway Lining"/>
                <a:ea typeface="+mn-ea"/>
                <a:cs typeface="Arial" pitchFamily="34" charset="0"/>
              </a:rPr>
              <a:t>incentives</a:t>
            </a:r>
          </a:p>
        </p:txBody>
      </p:sp>
      <p:sp>
        <p:nvSpPr>
          <p:cNvPr id="157" name="TextBox 156">
            <a:extLst>
              <a:ext uri="{FF2B5EF4-FFF2-40B4-BE49-F238E27FC236}">
                <a16:creationId xmlns:a16="http://schemas.microsoft.com/office/drawing/2014/main" id="{C7942600-2A55-D92C-0A11-761BEFB3B665}"/>
              </a:ext>
            </a:extLst>
          </p:cNvPr>
          <p:cNvSpPr txBox="1"/>
          <p:nvPr/>
        </p:nvSpPr>
        <p:spPr>
          <a:xfrm>
            <a:off x="7156340" y="5152100"/>
            <a:ext cx="9646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DA5AF"/>
                </a:solidFill>
                <a:effectLst/>
                <a:uLnTx/>
                <a:uFillTx/>
                <a:latin typeface="Raleway Lining"/>
                <a:ea typeface="+mn-ea"/>
                <a:cs typeface="+mn-cs"/>
              </a:rPr>
              <a:t>73%</a:t>
            </a:r>
          </a:p>
        </p:txBody>
      </p:sp>
      <p:sp>
        <p:nvSpPr>
          <p:cNvPr id="158" name="Block Arc 157">
            <a:extLst>
              <a:ext uri="{FF2B5EF4-FFF2-40B4-BE49-F238E27FC236}">
                <a16:creationId xmlns:a16="http://schemas.microsoft.com/office/drawing/2014/main" id="{39D2CA62-F75F-8CFD-46C6-5CD3FE964008}"/>
              </a:ext>
            </a:extLst>
          </p:cNvPr>
          <p:cNvSpPr/>
          <p:nvPr/>
        </p:nvSpPr>
        <p:spPr>
          <a:xfrm rot="5400000">
            <a:off x="6729488" y="4778409"/>
            <a:ext cx="1731462" cy="1790124"/>
          </a:xfrm>
          <a:prstGeom prst="blockArc">
            <a:avLst>
              <a:gd name="adj1" fmla="val 10800000"/>
              <a:gd name="adj2" fmla="val 4965839"/>
              <a:gd name="adj3" fmla="val 91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pic>
        <p:nvPicPr>
          <p:cNvPr id="159" name="Picture 158">
            <a:extLst>
              <a:ext uri="{FF2B5EF4-FFF2-40B4-BE49-F238E27FC236}">
                <a16:creationId xmlns:a16="http://schemas.microsoft.com/office/drawing/2014/main" id="{CD94D623-1F6F-5E3E-565A-7EBDD6755F1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96608" y="4759114"/>
            <a:ext cx="565539" cy="646331"/>
          </a:xfrm>
          <a:prstGeom prst="rect">
            <a:avLst/>
          </a:prstGeom>
        </p:spPr>
      </p:pic>
      <p:pic>
        <p:nvPicPr>
          <p:cNvPr id="162" name="Graphic 161" descr="Linear Graph with solid fill">
            <a:extLst>
              <a:ext uri="{FF2B5EF4-FFF2-40B4-BE49-F238E27FC236}">
                <a16:creationId xmlns:a16="http://schemas.microsoft.com/office/drawing/2014/main" id="{2F93939B-6F65-199C-7649-95360AFF1F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9380" y="4744785"/>
            <a:ext cx="1808299" cy="1808299"/>
          </a:xfrm>
          <a:prstGeom prst="rect">
            <a:avLst/>
          </a:prstGeom>
        </p:spPr>
      </p:pic>
      <p:cxnSp>
        <p:nvCxnSpPr>
          <p:cNvPr id="163" name="Straight Connector 162">
            <a:extLst>
              <a:ext uri="{FF2B5EF4-FFF2-40B4-BE49-F238E27FC236}">
                <a16:creationId xmlns:a16="http://schemas.microsoft.com/office/drawing/2014/main" id="{DFB73F6E-5A5E-8740-5E3C-E9C6C0138C40}"/>
              </a:ext>
            </a:extLst>
          </p:cNvPr>
          <p:cNvCxnSpPr/>
          <p:nvPr/>
        </p:nvCxnSpPr>
        <p:spPr>
          <a:xfrm>
            <a:off x="8926414" y="4667873"/>
            <a:ext cx="0" cy="20511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4" name="TextBox 164">
            <a:extLst>
              <a:ext uri="{FF2B5EF4-FFF2-40B4-BE49-F238E27FC236}">
                <a16:creationId xmlns:a16="http://schemas.microsoft.com/office/drawing/2014/main" id="{AF7F2654-13CA-73D5-6821-881AAEAF84CC}"/>
              </a:ext>
            </a:extLst>
          </p:cNvPr>
          <p:cNvSpPr txBox="1"/>
          <p:nvPr/>
        </p:nvSpPr>
        <p:spPr>
          <a:xfrm>
            <a:off x="10295161" y="4927144"/>
            <a:ext cx="1584041" cy="1446550"/>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DA5AF"/>
                </a:solidFill>
                <a:effectLst/>
                <a:uLnTx/>
                <a:uFillTx/>
                <a:latin typeface="Raleway Lining"/>
                <a:ea typeface="+mn-ea"/>
                <a:cs typeface="+mn-cs"/>
              </a:rPr>
              <a:t>43%</a:t>
            </a:r>
            <a:r>
              <a:rPr kumimoji="0" lang="en-US" sz="1800" b="0" i="0" u="none" strike="noStrike" kern="1200" cap="none" spc="0" normalizeH="0" baseline="0" noProof="0" dirty="0">
                <a:ln>
                  <a:noFill/>
                </a:ln>
                <a:solidFill>
                  <a:srgbClr val="000000"/>
                </a:solidFill>
                <a:effectLst/>
                <a:uLnTx/>
                <a:uFillTx/>
                <a:latin typeface="Raleway Lining"/>
                <a:ea typeface="+mn-ea"/>
                <a:cs typeface="Arial"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of employers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are planning to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expand incentives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over the next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3-5 years</a:t>
            </a:r>
          </a:p>
        </p:txBody>
      </p:sp>
      <p:sp>
        <p:nvSpPr>
          <p:cNvPr id="165" name="TextBox 164">
            <a:extLst>
              <a:ext uri="{FF2B5EF4-FFF2-40B4-BE49-F238E27FC236}">
                <a16:creationId xmlns:a16="http://schemas.microsoft.com/office/drawing/2014/main" id="{24C15EA6-AF32-3427-F976-9A35807ABEAA}"/>
              </a:ext>
            </a:extLst>
          </p:cNvPr>
          <p:cNvSpPr txBox="1"/>
          <p:nvPr/>
        </p:nvSpPr>
        <p:spPr>
          <a:xfrm>
            <a:off x="9273765" y="6278799"/>
            <a:ext cx="1402823" cy="43088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DA5AF"/>
                </a:solidFill>
                <a:effectLst/>
                <a:uLnTx/>
                <a:uFillTx/>
                <a:latin typeface="Raleway Lining"/>
                <a:ea typeface="+mn-ea"/>
                <a:cs typeface="Arial" pitchFamily="34" charset="0"/>
              </a:rPr>
              <a:t>14% increase over the previous year</a:t>
            </a:r>
          </a:p>
        </p:txBody>
      </p:sp>
      <p:pic>
        <p:nvPicPr>
          <p:cNvPr id="166" name="Picture 165">
            <a:extLst>
              <a:ext uri="{FF2B5EF4-FFF2-40B4-BE49-F238E27FC236}">
                <a16:creationId xmlns:a16="http://schemas.microsoft.com/office/drawing/2014/main" id="{D563272F-8772-83FC-97DF-CF855F54C8F2}"/>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6496969" y="632597"/>
            <a:ext cx="623729" cy="665311"/>
          </a:xfrm>
          <a:prstGeom prst="rect">
            <a:avLst/>
          </a:prstGeom>
        </p:spPr>
      </p:pic>
      <p:pic>
        <p:nvPicPr>
          <p:cNvPr id="167" name="Picture 166">
            <a:extLst>
              <a:ext uri="{FF2B5EF4-FFF2-40B4-BE49-F238E27FC236}">
                <a16:creationId xmlns:a16="http://schemas.microsoft.com/office/drawing/2014/main" id="{00DB3FC5-2686-EFFF-F37A-D1EED33BE0B4}"/>
              </a:ext>
            </a:extLst>
          </p:cNvPr>
          <p:cNvPicPr>
            <a:picLocks noChangeAspect="1"/>
          </p:cNvPicPr>
          <p:nvPr/>
        </p:nvPicPr>
        <p:blipFill>
          <a:blip r:embed="rId9">
            <a:lum bright="70000" contrast="-70000"/>
          </a:blip>
          <a:stretch>
            <a:fillRect/>
          </a:stretch>
        </p:blipFill>
        <p:spPr>
          <a:xfrm>
            <a:off x="10645893" y="2040775"/>
            <a:ext cx="730884" cy="730884"/>
          </a:xfrm>
          <a:prstGeom prst="rect">
            <a:avLst/>
          </a:prstGeom>
        </p:spPr>
      </p:pic>
      <p:pic>
        <p:nvPicPr>
          <p:cNvPr id="168" name="Picture 167">
            <a:extLst>
              <a:ext uri="{FF2B5EF4-FFF2-40B4-BE49-F238E27FC236}">
                <a16:creationId xmlns:a16="http://schemas.microsoft.com/office/drawing/2014/main" id="{F457B6F1-F058-3201-AA9C-138681BB1C8F}"/>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10737047" y="3574103"/>
            <a:ext cx="536786" cy="660660"/>
          </a:xfrm>
          <a:prstGeom prst="rect">
            <a:avLst/>
          </a:prstGeom>
        </p:spPr>
      </p:pic>
      <p:pic>
        <p:nvPicPr>
          <p:cNvPr id="169" name="Picture 168">
            <a:extLst>
              <a:ext uri="{FF2B5EF4-FFF2-40B4-BE49-F238E27FC236}">
                <a16:creationId xmlns:a16="http://schemas.microsoft.com/office/drawing/2014/main" id="{D2C9F59C-47C4-5E87-0A64-A3E310FB68E3}"/>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6624475" y="3656345"/>
            <a:ext cx="581699" cy="581699"/>
          </a:xfrm>
          <a:prstGeom prst="rect">
            <a:avLst/>
          </a:prstGeom>
        </p:spPr>
      </p:pic>
      <p:pic>
        <p:nvPicPr>
          <p:cNvPr id="170" name="Picture 169">
            <a:extLst>
              <a:ext uri="{FF2B5EF4-FFF2-40B4-BE49-F238E27FC236}">
                <a16:creationId xmlns:a16="http://schemas.microsoft.com/office/drawing/2014/main" id="{6A62F0E0-D3D1-2206-6CA9-0E96F5FC42B5}"/>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6569525" y="2101042"/>
            <a:ext cx="621286" cy="621286"/>
          </a:xfrm>
          <a:prstGeom prst="rect">
            <a:avLst/>
          </a:prstGeom>
        </p:spPr>
      </p:pic>
    </p:spTree>
    <p:extLst>
      <p:ext uri="{BB962C8B-B14F-4D97-AF65-F5344CB8AC3E}">
        <p14:creationId xmlns:p14="http://schemas.microsoft.com/office/powerpoint/2010/main" val="9402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E0ED35-3A40-8169-712A-AAC8487F20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02ED6-E03B-AE49-8079-591821839ED6}" type="slidenum">
              <a:rPr kumimoji="0" lang="en-US" sz="750" b="0" i="0" u="none" strike="noStrike" kern="1200" cap="none" spc="0" normalizeH="0" baseline="0" noProof="0" smtClean="0">
                <a:ln>
                  <a:noFill/>
                </a:ln>
                <a:solidFill>
                  <a:srgbClr val="002D41"/>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750" b="0" i="0" u="none" strike="noStrike" kern="1200" cap="none" spc="0" normalizeH="0" baseline="0" noProof="0" dirty="0">
              <a:ln>
                <a:noFill/>
              </a:ln>
              <a:solidFill>
                <a:srgbClr val="002D41"/>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D011A199-D3EE-7324-EA3F-9DFA0D91FF77}"/>
              </a:ext>
            </a:extLst>
          </p:cNvPr>
          <p:cNvSpPr>
            <a:spLocks noGrp="1"/>
          </p:cNvSpPr>
          <p:nvPr>
            <p:ph type="ctrTitle"/>
          </p:nvPr>
        </p:nvSpPr>
        <p:spPr/>
        <p:txBody>
          <a:bodyPr/>
          <a:lstStyle/>
          <a:p>
            <a:r>
              <a:rPr lang="en-US" sz="4000" b="0" dirty="0"/>
              <a:t>H&amp;P Ecosystem</a:t>
            </a:r>
            <a:br>
              <a:rPr lang="en-US" sz="1800" dirty="0"/>
            </a:br>
            <a:endParaRPr lang="en-US" dirty="0"/>
          </a:p>
        </p:txBody>
      </p:sp>
      <p:grpSp>
        <p:nvGrpSpPr>
          <p:cNvPr id="5" name="Group 4">
            <a:extLst>
              <a:ext uri="{FF2B5EF4-FFF2-40B4-BE49-F238E27FC236}">
                <a16:creationId xmlns:a16="http://schemas.microsoft.com/office/drawing/2014/main" id="{95BE256F-9E1B-9F84-2C8D-93EF3F75DBDD}"/>
              </a:ext>
            </a:extLst>
          </p:cNvPr>
          <p:cNvGrpSpPr/>
          <p:nvPr/>
        </p:nvGrpSpPr>
        <p:grpSpPr>
          <a:xfrm>
            <a:off x="443455" y="1742268"/>
            <a:ext cx="10771016" cy="4295771"/>
            <a:chOff x="-939369" y="1215706"/>
            <a:chExt cx="10771016" cy="4295771"/>
          </a:xfrm>
        </p:grpSpPr>
        <p:grpSp>
          <p:nvGrpSpPr>
            <p:cNvPr id="6" name="Group 5">
              <a:extLst>
                <a:ext uri="{FF2B5EF4-FFF2-40B4-BE49-F238E27FC236}">
                  <a16:creationId xmlns:a16="http://schemas.microsoft.com/office/drawing/2014/main" id="{56D54833-31A8-2555-35B5-67F5678129EF}"/>
                </a:ext>
              </a:extLst>
            </p:cNvPr>
            <p:cNvGrpSpPr/>
            <p:nvPr/>
          </p:nvGrpSpPr>
          <p:grpSpPr>
            <a:xfrm>
              <a:off x="962169" y="1838919"/>
              <a:ext cx="7074568" cy="3351211"/>
              <a:chOff x="1046748" y="1834400"/>
              <a:chExt cx="7074568" cy="3351211"/>
            </a:xfrm>
            <a:effectLst>
              <a:outerShdw blurRad="50800" dist="38100" dir="2700000" algn="tl" rotWithShape="0">
                <a:prstClr val="black">
                  <a:alpha val="40000"/>
                </a:prstClr>
              </a:outerShdw>
            </a:effectLst>
          </p:grpSpPr>
          <p:sp>
            <p:nvSpPr>
              <p:cNvPr id="107" name="Oval 106">
                <a:extLst>
                  <a:ext uri="{FF2B5EF4-FFF2-40B4-BE49-F238E27FC236}">
                    <a16:creationId xmlns:a16="http://schemas.microsoft.com/office/drawing/2014/main" id="{5AF35C5F-1FD8-553D-3962-12FB55019182}"/>
                  </a:ext>
                </a:extLst>
              </p:cNvPr>
              <p:cNvSpPr/>
              <p:nvPr/>
            </p:nvSpPr>
            <p:spPr>
              <a:xfrm>
                <a:off x="1046748" y="1834400"/>
                <a:ext cx="7074568" cy="3351211"/>
              </a:xfrm>
              <a:prstGeom prst="ellipse">
                <a:avLst/>
              </a:prstGeom>
              <a:solidFill>
                <a:schemeClr val="bg1">
                  <a:lumMod val="85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000000"/>
                  </a:solidFill>
                  <a:effectLst/>
                  <a:uLnTx/>
                  <a:uFillTx/>
                  <a:latin typeface="Source Sans Pro"/>
                  <a:ea typeface=""/>
                  <a:cs typeface=""/>
                </a:endParaRPr>
              </a:p>
            </p:txBody>
          </p:sp>
          <p:sp>
            <p:nvSpPr>
              <p:cNvPr id="108" name="Oval 107">
                <a:extLst>
                  <a:ext uri="{FF2B5EF4-FFF2-40B4-BE49-F238E27FC236}">
                    <a16:creationId xmlns:a16="http://schemas.microsoft.com/office/drawing/2014/main" id="{B19D7ED1-51D8-56C4-C2D0-F37A1471F70C}"/>
                  </a:ext>
                </a:extLst>
              </p:cNvPr>
              <p:cNvSpPr/>
              <p:nvPr/>
            </p:nvSpPr>
            <p:spPr>
              <a:xfrm>
                <a:off x="2067634" y="2035735"/>
                <a:ext cx="5093546" cy="2412804"/>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grpSp>
        <p:sp>
          <p:nvSpPr>
            <p:cNvPr id="7" name="Oval 6">
              <a:extLst>
                <a:ext uri="{FF2B5EF4-FFF2-40B4-BE49-F238E27FC236}">
                  <a16:creationId xmlns:a16="http://schemas.microsoft.com/office/drawing/2014/main" id="{87E2CE71-93F1-D867-17B0-8FAFE7B39E91}"/>
                </a:ext>
              </a:extLst>
            </p:cNvPr>
            <p:cNvSpPr/>
            <p:nvPr/>
          </p:nvSpPr>
          <p:spPr>
            <a:xfrm>
              <a:off x="2422810" y="1493094"/>
              <a:ext cx="745958" cy="745958"/>
            </a:xfrm>
            <a:prstGeom prst="ellipse">
              <a:avLst/>
            </a:prstGeom>
            <a:solidFill>
              <a:srgbClr val="002D41"/>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8" name="Oval 7">
              <a:extLst>
                <a:ext uri="{FF2B5EF4-FFF2-40B4-BE49-F238E27FC236}">
                  <a16:creationId xmlns:a16="http://schemas.microsoft.com/office/drawing/2014/main" id="{2D7D1684-3464-35CE-D99F-7E9E3C420822}"/>
                </a:ext>
              </a:extLst>
            </p:cNvPr>
            <p:cNvSpPr/>
            <p:nvPr/>
          </p:nvSpPr>
          <p:spPr>
            <a:xfrm>
              <a:off x="1569763" y="1877733"/>
              <a:ext cx="745958" cy="745958"/>
            </a:xfrm>
            <a:prstGeom prst="ellipse">
              <a:avLst/>
            </a:prstGeom>
            <a:solidFill>
              <a:srgbClr val="1997AC"/>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9" name="Oval 8">
              <a:extLst>
                <a:ext uri="{FF2B5EF4-FFF2-40B4-BE49-F238E27FC236}">
                  <a16:creationId xmlns:a16="http://schemas.microsoft.com/office/drawing/2014/main" id="{C3D95C4A-49D4-3E62-CD1C-6D6039A676DF}"/>
                </a:ext>
              </a:extLst>
            </p:cNvPr>
            <p:cNvSpPr/>
            <p:nvPr/>
          </p:nvSpPr>
          <p:spPr>
            <a:xfrm>
              <a:off x="962168" y="2552907"/>
              <a:ext cx="745958" cy="745958"/>
            </a:xfrm>
            <a:prstGeom prst="ellipse">
              <a:avLst/>
            </a:prstGeom>
            <a:solidFill>
              <a:srgbClr val="555555"/>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0" name="Oval 9">
              <a:extLst>
                <a:ext uri="{FF2B5EF4-FFF2-40B4-BE49-F238E27FC236}">
                  <a16:creationId xmlns:a16="http://schemas.microsoft.com/office/drawing/2014/main" id="{77BEECCE-7D54-5D44-AD3D-F4861936BA48}"/>
                </a:ext>
              </a:extLst>
            </p:cNvPr>
            <p:cNvSpPr/>
            <p:nvPr/>
          </p:nvSpPr>
          <p:spPr>
            <a:xfrm>
              <a:off x="1136626" y="3305865"/>
              <a:ext cx="806116" cy="806116"/>
            </a:xfrm>
            <a:prstGeom prst="ellipse">
              <a:avLst/>
            </a:prstGeom>
            <a:solidFill>
              <a:srgbClr val="B5E8E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1" name="Oval 10">
              <a:extLst>
                <a:ext uri="{FF2B5EF4-FFF2-40B4-BE49-F238E27FC236}">
                  <a16:creationId xmlns:a16="http://schemas.microsoft.com/office/drawing/2014/main" id="{DC012266-8E0E-373F-FF7B-FE996BBB6DA8}"/>
                </a:ext>
              </a:extLst>
            </p:cNvPr>
            <p:cNvSpPr/>
            <p:nvPr/>
          </p:nvSpPr>
          <p:spPr>
            <a:xfrm>
              <a:off x="1960788" y="3754287"/>
              <a:ext cx="825447" cy="825447"/>
            </a:xfrm>
            <a:prstGeom prst="ellipse">
              <a:avLst/>
            </a:prstGeom>
            <a:solidFill>
              <a:srgbClr val="47C5C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2" name="Oval 11">
              <a:extLst>
                <a:ext uri="{FF2B5EF4-FFF2-40B4-BE49-F238E27FC236}">
                  <a16:creationId xmlns:a16="http://schemas.microsoft.com/office/drawing/2014/main" id="{BF1B99AB-92A3-0583-E4A7-F31FF439C56B}"/>
                </a:ext>
              </a:extLst>
            </p:cNvPr>
            <p:cNvSpPr/>
            <p:nvPr/>
          </p:nvSpPr>
          <p:spPr>
            <a:xfrm>
              <a:off x="2881206" y="3918567"/>
              <a:ext cx="964911" cy="964911"/>
            </a:xfrm>
            <a:prstGeom prst="ellipse">
              <a:avLst/>
            </a:prstGeom>
            <a:solidFill>
              <a:srgbClr val="555555"/>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3" name="Oval 12">
              <a:extLst>
                <a:ext uri="{FF2B5EF4-FFF2-40B4-BE49-F238E27FC236}">
                  <a16:creationId xmlns:a16="http://schemas.microsoft.com/office/drawing/2014/main" id="{0C99A226-2E09-FA0E-27F6-64D0625D9822}"/>
                </a:ext>
              </a:extLst>
            </p:cNvPr>
            <p:cNvSpPr/>
            <p:nvPr/>
          </p:nvSpPr>
          <p:spPr>
            <a:xfrm>
              <a:off x="3961522" y="3918567"/>
              <a:ext cx="1059972" cy="1059972"/>
            </a:xfrm>
            <a:prstGeom prst="ellipse">
              <a:avLst/>
            </a:prstGeom>
            <a:solidFill>
              <a:srgbClr val="002D41"/>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4" name="Oval 13">
              <a:extLst>
                <a:ext uri="{FF2B5EF4-FFF2-40B4-BE49-F238E27FC236}">
                  <a16:creationId xmlns:a16="http://schemas.microsoft.com/office/drawing/2014/main" id="{14193B79-1750-E939-D790-0559E1F4E99A}"/>
                </a:ext>
              </a:extLst>
            </p:cNvPr>
            <p:cNvSpPr/>
            <p:nvPr/>
          </p:nvSpPr>
          <p:spPr>
            <a:xfrm>
              <a:off x="5916771" y="1465940"/>
              <a:ext cx="745958" cy="745958"/>
            </a:xfrm>
            <a:prstGeom prst="ellipse">
              <a:avLst/>
            </a:prstGeom>
            <a:solidFill>
              <a:srgbClr val="002D41"/>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5" name="Oval 14">
              <a:extLst>
                <a:ext uri="{FF2B5EF4-FFF2-40B4-BE49-F238E27FC236}">
                  <a16:creationId xmlns:a16="http://schemas.microsoft.com/office/drawing/2014/main" id="{C3BB5E6F-58FD-53D4-6989-B1F6EB1C58CC}"/>
                </a:ext>
              </a:extLst>
            </p:cNvPr>
            <p:cNvSpPr/>
            <p:nvPr/>
          </p:nvSpPr>
          <p:spPr>
            <a:xfrm>
              <a:off x="6709890" y="1905359"/>
              <a:ext cx="745958" cy="745958"/>
            </a:xfrm>
            <a:prstGeom prst="ellipse">
              <a:avLst/>
            </a:prstGeom>
            <a:solidFill>
              <a:srgbClr val="1FBEC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000000"/>
                </a:solidFill>
                <a:effectLst/>
                <a:uLnTx/>
                <a:uFillTx/>
                <a:latin typeface="Source Sans Pro"/>
                <a:ea typeface=""/>
                <a:cs typeface=""/>
              </a:endParaRPr>
            </a:p>
          </p:txBody>
        </p:sp>
        <p:sp>
          <p:nvSpPr>
            <p:cNvPr id="16" name="Oval 15">
              <a:extLst>
                <a:ext uri="{FF2B5EF4-FFF2-40B4-BE49-F238E27FC236}">
                  <a16:creationId xmlns:a16="http://schemas.microsoft.com/office/drawing/2014/main" id="{4E3ECF19-2B81-6E5A-E699-B0DD9916C397}"/>
                </a:ext>
              </a:extLst>
            </p:cNvPr>
            <p:cNvSpPr/>
            <p:nvPr/>
          </p:nvSpPr>
          <p:spPr>
            <a:xfrm>
              <a:off x="7290778" y="2517098"/>
              <a:ext cx="745958" cy="745958"/>
            </a:xfrm>
            <a:prstGeom prst="ellipse">
              <a:avLst/>
            </a:prstGeom>
            <a:solidFill>
              <a:srgbClr val="1997AC"/>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7" name="Oval 16">
              <a:extLst>
                <a:ext uri="{FF2B5EF4-FFF2-40B4-BE49-F238E27FC236}">
                  <a16:creationId xmlns:a16="http://schemas.microsoft.com/office/drawing/2014/main" id="{1AEC9BF5-C251-FF3B-D312-A4E902BA8A98}"/>
                </a:ext>
              </a:extLst>
            </p:cNvPr>
            <p:cNvSpPr/>
            <p:nvPr/>
          </p:nvSpPr>
          <p:spPr>
            <a:xfrm>
              <a:off x="7062179" y="3342453"/>
              <a:ext cx="806116" cy="806116"/>
            </a:xfrm>
            <a:prstGeom prst="ellipse">
              <a:avLst/>
            </a:prstGeom>
            <a:solidFill>
              <a:srgbClr val="B5E8E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8" name="Oval 17">
              <a:extLst>
                <a:ext uri="{FF2B5EF4-FFF2-40B4-BE49-F238E27FC236}">
                  <a16:creationId xmlns:a16="http://schemas.microsoft.com/office/drawing/2014/main" id="{6446233F-9E5D-D567-8EC4-19B61165FA37}"/>
                </a:ext>
              </a:extLst>
            </p:cNvPr>
            <p:cNvSpPr/>
            <p:nvPr/>
          </p:nvSpPr>
          <p:spPr>
            <a:xfrm>
              <a:off x="6215126" y="3754287"/>
              <a:ext cx="825447" cy="825447"/>
            </a:xfrm>
            <a:prstGeom prst="ellipse">
              <a:avLst/>
            </a:prstGeom>
            <a:solidFill>
              <a:srgbClr val="555555"/>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000000"/>
                </a:solidFill>
                <a:effectLst/>
                <a:uLnTx/>
                <a:uFillTx/>
                <a:latin typeface="Source Sans Pro"/>
                <a:ea typeface=""/>
                <a:cs typeface=""/>
              </a:endParaRPr>
            </a:p>
          </p:txBody>
        </p:sp>
        <p:sp>
          <p:nvSpPr>
            <p:cNvPr id="19" name="Oval 18">
              <a:extLst>
                <a:ext uri="{FF2B5EF4-FFF2-40B4-BE49-F238E27FC236}">
                  <a16:creationId xmlns:a16="http://schemas.microsoft.com/office/drawing/2014/main" id="{FFFAABCE-28AA-260C-2A73-A465CEF248AF}"/>
                </a:ext>
              </a:extLst>
            </p:cNvPr>
            <p:cNvSpPr/>
            <p:nvPr/>
          </p:nvSpPr>
          <p:spPr>
            <a:xfrm>
              <a:off x="5147947" y="3918567"/>
              <a:ext cx="964911" cy="964911"/>
            </a:xfrm>
            <a:prstGeom prst="ellipse">
              <a:avLst/>
            </a:prstGeom>
            <a:solidFill>
              <a:srgbClr val="1997AC"/>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20" name="Freeform 49">
              <a:extLst>
                <a:ext uri="{FF2B5EF4-FFF2-40B4-BE49-F238E27FC236}">
                  <a16:creationId xmlns:a16="http://schemas.microsoft.com/office/drawing/2014/main" id="{7EC0279A-6F33-FE0C-2532-76D9F811AC8B}"/>
                </a:ext>
              </a:extLst>
            </p:cNvPr>
            <p:cNvSpPr>
              <a:spLocks noEditPoints="1"/>
            </p:cNvSpPr>
            <p:nvPr/>
          </p:nvSpPr>
          <p:spPr bwMode="auto">
            <a:xfrm>
              <a:off x="2555820" y="1700008"/>
              <a:ext cx="454847" cy="291367"/>
            </a:xfrm>
            <a:custGeom>
              <a:avLst/>
              <a:gdLst>
                <a:gd name="T0" fmla="*/ 1335 w 3577"/>
                <a:gd name="T1" fmla="*/ 1302 h 2412"/>
                <a:gd name="T2" fmla="*/ 1615 w 3577"/>
                <a:gd name="T3" fmla="*/ 1534 h 2412"/>
                <a:gd name="T4" fmla="*/ 1645 w 3577"/>
                <a:gd name="T5" fmla="*/ 1556 h 2412"/>
                <a:gd name="T6" fmla="*/ 1680 w 3577"/>
                <a:gd name="T7" fmla="*/ 1574 h 2412"/>
                <a:gd name="T8" fmla="*/ 1716 w 3577"/>
                <a:gd name="T9" fmla="*/ 1586 h 2412"/>
                <a:gd name="T10" fmla="*/ 1754 w 3577"/>
                <a:gd name="T11" fmla="*/ 1593 h 2412"/>
                <a:gd name="T12" fmla="*/ 1794 w 3577"/>
                <a:gd name="T13" fmla="*/ 1597 h 2412"/>
                <a:gd name="T14" fmla="*/ 1833 w 3577"/>
                <a:gd name="T15" fmla="*/ 1593 h 2412"/>
                <a:gd name="T16" fmla="*/ 1871 w 3577"/>
                <a:gd name="T17" fmla="*/ 1586 h 2412"/>
                <a:gd name="T18" fmla="*/ 1908 w 3577"/>
                <a:gd name="T19" fmla="*/ 1574 h 2412"/>
                <a:gd name="T20" fmla="*/ 1941 w 3577"/>
                <a:gd name="T21" fmla="*/ 1556 h 2412"/>
                <a:gd name="T22" fmla="*/ 1973 w 3577"/>
                <a:gd name="T23" fmla="*/ 1534 h 2412"/>
                <a:gd name="T24" fmla="*/ 2243 w 3577"/>
                <a:gd name="T25" fmla="*/ 1309 h 2412"/>
                <a:gd name="T26" fmla="*/ 3577 w 3577"/>
                <a:gd name="T27" fmla="*/ 2390 h 2412"/>
                <a:gd name="T28" fmla="*/ 3577 w 3577"/>
                <a:gd name="T29" fmla="*/ 2393 h 2412"/>
                <a:gd name="T30" fmla="*/ 3575 w 3577"/>
                <a:gd name="T31" fmla="*/ 2402 h 2412"/>
                <a:gd name="T32" fmla="*/ 3568 w 3577"/>
                <a:gd name="T33" fmla="*/ 2410 h 2412"/>
                <a:gd name="T34" fmla="*/ 3558 w 3577"/>
                <a:gd name="T35" fmla="*/ 2412 h 2412"/>
                <a:gd name="T36" fmla="*/ 20 w 3577"/>
                <a:gd name="T37" fmla="*/ 2412 h 2412"/>
                <a:gd name="T38" fmla="*/ 10 w 3577"/>
                <a:gd name="T39" fmla="*/ 2410 h 2412"/>
                <a:gd name="T40" fmla="*/ 2 w 3577"/>
                <a:gd name="T41" fmla="*/ 2402 h 2412"/>
                <a:gd name="T42" fmla="*/ 0 w 3577"/>
                <a:gd name="T43" fmla="*/ 2393 h 2412"/>
                <a:gd name="T44" fmla="*/ 0 w 3577"/>
                <a:gd name="T45" fmla="*/ 2389 h 2412"/>
                <a:gd name="T46" fmla="*/ 1335 w 3577"/>
                <a:gd name="T47" fmla="*/ 1302 h 2412"/>
                <a:gd name="T48" fmla="*/ 3577 w 3577"/>
                <a:gd name="T49" fmla="*/ 198 h 2412"/>
                <a:gd name="T50" fmla="*/ 3577 w 3577"/>
                <a:gd name="T51" fmla="*/ 2199 h 2412"/>
                <a:gd name="T52" fmla="*/ 2360 w 3577"/>
                <a:gd name="T53" fmla="*/ 1212 h 2412"/>
                <a:gd name="T54" fmla="*/ 3577 w 3577"/>
                <a:gd name="T55" fmla="*/ 198 h 2412"/>
                <a:gd name="T56" fmla="*/ 0 w 3577"/>
                <a:gd name="T57" fmla="*/ 192 h 2412"/>
                <a:gd name="T58" fmla="*/ 1219 w 3577"/>
                <a:gd name="T59" fmla="*/ 1205 h 2412"/>
                <a:gd name="T60" fmla="*/ 0 w 3577"/>
                <a:gd name="T61" fmla="*/ 2198 h 2412"/>
                <a:gd name="T62" fmla="*/ 0 w 3577"/>
                <a:gd name="T63" fmla="*/ 192 h 2412"/>
                <a:gd name="T64" fmla="*/ 18 w 3577"/>
                <a:gd name="T65" fmla="*/ 0 h 2412"/>
                <a:gd name="T66" fmla="*/ 3558 w 3577"/>
                <a:gd name="T67" fmla="*/ 0 h 2412"/>
                <a:gd name="T68" fmla="*/ 3563 w 3577"/>
                <a:gd name="T69" fmla="*/ 1 h 2412"/>
                <a:gd name="T70" fmla="*/ 3567 w 3577"/>
                <a:gd name="T71" fmla="*/ 2 h 2412"/>
                <a:gd name="T72" fmla="*/ 3570 w 3577"/>
                <a:gd name="T73" fmla="*/ 5 h 2412"/>
                <a:gd name="T74" fmla="*/ 3574 w 3577"/>
                <a:gd name="T75" fmla="*/ 8 h 2412"/>
                <a:gd name="T76" fmla="*/ 1947 w 3577"/>
                <a:gd name="T77" fmla="*/ 1361 h 2412"/>
                <a:gd name="T78" fmla="*/ 1880 w 3577"/>
                <a:gd name="T79" fmla="*/ 1418 h 2412"/>
                <a:gd name="T80" fmla="*/ 1877 w 3577"/>
                <a:gd name="T81" fmla="*/ 1419 h 2412"/>
                <a:gd name="T82" fmla="*/ 1875 w 3577"/>
                <a:gd name="T83" fmla="*/ 1421 h 2412"/>
                <a:gd name="T84" fmla="*/ 1869 w 3577"/>
                <a:gd name="T85" fmla="*/ 1425 h 2412"/>
                <a:gd name="T86" fmla="*/ 1846 w 3577"/>
                <a:gd name="T87" fmla="*/ 1437 h 2412"/>
                <a:gd name="T88" fmla="*/ 1821 w 3577"/>
                <a:gd name="T89" fmla="*/ 1445 h 2412"/>
                <a:gd name="T90" fmla="*/ 1794 w 3577"/>
                <a:gd name="T91" fmla="*/ 1447 h 2412"/>
                <a:gd name="T92" fmla="*/ 1793 w 3577"/>
                <a:gd name="T93" fmla="*/ 1447 h 2412"/>
                <a:gd name="T94" fmla="*/ 1770 w 3577"/>
                <a:gd name="T95" fmla="*/ 1445 h 2412"/>
                <a:gd name="T96" fmla="*/ 1747 w 3577"/>
                <a:gd name="T97" fmla="*/ 1439 h 2412"/>
                <a:gd name="T98" fmla="*/ 1727 w 3577"/>
                <a:gd name="T99" fmla="*/ 1430 h 2412"/>
                <a:gd name="T100" fmla="*/ 1709 w 3577"/>
                <a:gd name="T101" fmla="*/ 1418 h 2412"/>
                <a:gd name="T102" fmla="*/ 8 w 3577"/>
                <a:gd name="T103" fmla="*/ 5 h 2412"/>
                <a:gd name="T104" fmla="*/ 11 w 3577"/>
                <a:gd name="T105" fmla="*/ 2 h 2412"/>
                <a:gd name="T106" fmla="*/ 15 w 3577"/>
                <a:gd name="T107" fmla="*/ 1 h 2412"/>
                <a:gd name="T108" fmla="*/ 18 w 3577"/>
                <a:gd name="T109" fmla="*/ 0 h 2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77" h="2412">
                  <a:moveTo>
                    <a:pt x="1335" y="1302"/>
                  </a:moveTo>
                  <a:lnTo>
                    <a:pt x="1615" y="1534"/>
                  </a:lnTo>
                  <a:lnTo>
                    <a:pt x="1645" y="1556"/>
                  </a:lnTo>
                  <a:lnTo>
                    <a:pt x="1680" y="1574"/>
                  </a:lnTo>
                  <a:lnTo>
                    <a:pt x="1716" y="1586"/>
                  </a:lnTo>
                  <a:lnTo>
                    <a:pt x="1754" y="1593"/>
                  </a:lnTo>
                  <a:lnTo>
                    <a:pt x="1794" y="1597"/>
                  </a:lnTo>
                  <a:lnTo>
                    <a:pt x="1833" y="1593"/>
                  </a:lnTo>
                  <a:lnTo>
                    <a:pt x="1871" y="1586"/>
                  </a:lnTo>
                  <a:lnTo>
                    <a:pt x="1908" y="1574"/>
                  </a:lnTo>
                  <a:lnTo>
                    <a:pt x="1941" y="1556"/>
                  </a:lnTo>
                  <a:lnTo>
                    <a:pt x="1973" y="1534"/>
                  </a:lnTo>
                  <a:lnTo>
                    <a:pt x="2243" y="1309"/>
                  </a:lnTo>
                  <a:lnTo>
                    <a:pt x="3577" y="2390"/>
                  </a:lnTo>
                  <a:lnTo>
                    <a:pt x="3577" y="2393"/>
                  </a:lnTo>
                  <a:lnTo>
                    <a:pt x="3575" y="2402"/>
                  </a:lnTo>
                  <a:lnTo>
                    <a:pt x="3568" y="2410"/>
                  </a:lnTo>
                  <a:lnTo>
                    <a:pt x="3558" y="2412"/>
                  </a:lnTo>
                  <a:lnTo>
                    <a:pt x="20" y="2412"/>
                  </a:lnTo>
                  <a:lnTo>
                    <a:pt x="10" y="2410"/>
                  </a:lnTo>
                  <a:lnTo>
                    <a:pt x="2" y="2402"/>
                  </a:lnTo>
                  <a:lnTo>
                    <a:pt x="0" y="2393"/>
                  </a:lnTo>
                  <a:lnTo>
                    <a:pt x="0" y="2389"/>
                  </a:lnTo>
                  <a:lnTo>
                    <a:pt x="1335" y="1302"/>
                  </a:lnTo>
                  <a:close/>
                  <a:moveTo>
                    <a:pt x="3577" y="198"/>
                  </a:moveTo>
                  <a:lnTo>
                    <a:pt x="3577" y="2199"/>
                  </a:lnTo>
                  <a:lnTo>
                    <a:pt x="2360" y="1212"/>
                  </a:lnTo>
                  <a:lnTo>
                    <a:pt x="3577" y="198"/>
                  </a:lnTo>
                  <a:close/>
                  <a:moveTo>
                    <a:pt x="0" y="192"/>
                  </a:moveTo>
                  <a:lnTo>
                    <a:pt x="1219" y="1205"/>
                  </a:lnTo>
                  <a:lnTo>
                    <a:pt x="0" y="2198"/>
                  </a:lnTo>
                  <a:lnTo>
                    <a:pt x="0" y="192"/>
                  </a:lnTo>
                  <a:close/>
                  <a:moveTo>
                    <a:pt x="18" y="0"/>
                  </a:moveTo>
                  <a:lnTo>
                    <a:pt x="3558" y="0"/>
                  </a:lnTo>
                  <a:lnTo>
                    <a:pt x="3563" y="1"/>
                  </a:lnTo>
                  <a:lnTo>
                    <a:pt x="3567" y="2"/>
                  </a:lnTo>
                  <a:lnTo>
                    <a:pt x="3570" y="5"/>
                  </a:lnTo>
                  <a:lnTo>
                    <a:pt x="3574" y="8"/>
                  </a:lnTo>
                  <a:lnTo>
                    <a:pt x="1947" y="1361"/>
                  </a:lnTo>
                  <a:lnTo>
                    <a:pt x="1880" y="1418"/>
                  </a:lnTo>
                  <a:lnTo>
                    <a:pt x="1877" y="1419"/>
                  </a:lnTo>
                  <a:lnTo>
                    <a:pt x="1875" y="1421"/>
                  </a:lnTo>
                  <a:lnTo>
                    <a:pt x="1869" y="1425"/>
                  </a:lnTo>
                  <a:lnTo>
                    <a:pt x="1846" y="1437"/>
                  </a:lnTo>
                  <a:lnTo>
                    <a:pt x="1821" y="1445"/>
                  </a:lnTo>
                  <a:lnTo>
                    <a:pt x="1794" y="1447"/>
                  </a:lnTo>
                  <a:lnTo>
                    <a:pt x="1793" y="1447"/>
                  </a:lnTo>
                  <a:lnTo>
                    <a:pt x="1770" y="1445"/>
                  </a:lnTo>
                  <a:lnTo>
                    <a:pt x="1747" y="1439"/>
                  </a:lnTo>
                  <a:lnTo>
                    <a:pt x="1727" y="1430"/>
                  </a:lnTo>
                  <a:lnTo>
                    <a:pt x="1709" y="1418"/>
                  </a:lnTo>
                  <a:lnTo>
                    <a:pt x="8" y="5"/>
                  </a:lnTo>
                  <a:lnTo>
                    <a:pt x="11" y="2"/>
                  </a:lnTo>
                  <a:lnTo>
                    <a:pt x="15" y="1"/>
                  </a:lnTo>
                  <a:lnTo>
                    <a:pt x="18"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21" name="Freeform 69">
              <a:extLst>
                <a:ext uri="{FF2B5EF4-FFF2-40B4-BE49-F238E27FC236}">
                  <a16:creationId xmlns:a16="http://schemas.microsoft.com/office/drawing/2014/main" id="{BC384492-EACD-1BA5-2465-546BC12935D7}"/>
                </a:ext>
              </a:extLst>
            </p:cNvPr>
            <p:cNvSpPr>
              <a:spLocks noEditPoints="1"/>
            </p:cNvSpPr>
            <p:nvPr/>
          </p:nvSpPr>
          <p:spPr bwMode="auto">
            <a:xfrm>
              <a:off x="5509835" y="4163752"/>
              <a:ext cx="259323" cy="471519"/>
            </a:xfrm>
            <a:custGeom>
              <a:avLst/>
              <a:gdLst>
                <a:gd name="T0" fmla="*/ 1037 w 2144"/>
                <a:gd name="T1" fmla="*/ 3261 h 3902"/>
                <a:gd name="T2" fmla="*/ 975 w 2144"/>
                <a:gd name="T3" fmla="*/ 3289 h 3902"/>
                <a:gd name="T4" fmla="*/ 927 w 2144"/>
                <a:gd name="T5" fmla="*/ 3338 h 3902"/>
                <a:gd name="T6" fmla="*/ 900 w 2144"/>
                <a:gd name="T7" fmla="*/ 3403 h 3902"/>
                <a:gd name="T8" fmla="*/ 900 w 2144"/>
                <a:gd name="T9" fmla="*/ 3476 h 3902"/>
                <a:gd name="T10" fmla="*/ 927 w 2144"/>
                <a:gd name="T11" fmla="*/ 3540 h 3902"/>
                <a:gd name="T12" fmla="*/ 975 w 2144"/>
                <a:gd name="T13" fmla="*/ 3590 h 3902"/>
                <a:gd name="T14" fmla="*/ 1037 w 2144"/>
                <a:gd name="T15" fmla="*/ 3617 h 3902"/>
                <a:gd name="T16" fmla="*/ 1108 w 2144"/>
                <a:gd name="T17" fmla="*/ 3617 h 3902"/>
                <a:gd name="T18" fmla="*/ 1171 w 2144"/>
                <a:gd name="T19" fmla="*/ 3590 h 3902"/>
                <a:gd name="T20" fmla="*/ 1218 w 2144"/>
                <a:gd name="T21" fmla="*/ 3540 h 3902"/>
                <a:gd name="T22" fmla="*/ 1244 w 2144"/>
                <a:gd name="T23" fmla="*/ 3476 h 3902"/>
                <a:gd name="T24" fmla="*/ 1244 w 2144"/>
                <a:gd name="T25" fmla="*/ 3403 h 3902"/>
                <a:gd name="T26" fmla="*/ 1218 w 2144"/>
                <a:gd name="T27" fmla="*/ 3338 h 3902"/>
                <a:gd name="T28" fmla="*/ 1171 w 2144"/>
                <a:gd name="T29" fmla="*/ 3289 h 3902"/>
                <a:gd name="T30" fmla="*/ 1108 w 2144"/>
                <a:gd name="T31" fmla="*/ 3261 h 3902"/>
                <a:gd name="T32" fmla="*/ 207 w 2144"/>
                <a:gd name="T33" fmla="*/ 479 h 3902"/>
                <a:gd name="T34" fmla="*/ 1938 w 2144"/>
                <a:gd name="T35" fmla="*/ 2999 h 3902"/>
                <a:gd name="T36" fmla="*/ 207 w 2144"/>
                <a:gd name="T37" fmla="*/ 479 h 3902"/>
                <a:gd name="T38" fmla="*/ 668 w 2144"/>
                <a:gd name="T39" fmla="*/ 176 h 3902"/>
                <a:gd name="T40" fmla="*/ 650 w 2144"/>
                <a:gd name="T41" fmla="*/ 200 h 3902"/>
                <a:gd name="T42" fmla="*/ 644 w 2144"/>
                <a:gd name="T43" fmla="*/ 240 h 3902"/>
                <a:gd name="T44" fmla="*/ 650 w 2144"/>
                <a:gd name="T45" fmla="*/ 281 h 3902"/>
                <a:gd name="T46" fmla="*/ 668 w 2144"/>
                <a:gd name="T47" fmla="*/ 306 h 3902"/>
                <a:gd name="T48" fmla="*/ 1465 w 2144"/>
                <a:gd name="T49" fmla="*/ 309 h 3902"/>
                <a:gd name="T50" fmla="*/ 1487 w 2144"/>
                <a:gd name="T51" fmla="*/ 296 h 3902"/>
                <a:gd name="T52" fmla="*/ 1500 w 2144"/>
                <a:gd name="T53" fmla="*/ 262 h 3902"/>
                <a:gd name="T54" fmla="*/ 1500 w 2144"/>
                <a:gd name="T55" fmla="*/ 219 h 3902"/>
                <a:gd name="T56" fmla="*/ 1487 w 2144"/>
                <a:gd name="T57" fmla="*/ 185 h 3902"/>
                <a:gd name="T58" fmla="*/ 1465 w 2144"/>
                <a:gd name="T59" fmla="*/ 172 h 3902"/>
                <a:gd name="T60" fmla="*/ 276 w 2144"/>
                <a:gd name="T61" fmla="*/ 0 h 3902"/>
                <a:gd name="T62" fmla="*/ 1914 w 2144"/>
                <a:gd name="T63" fmla="*/ 3 h 3902"/>
                <a:gd name="T64" fmla="*/ 1997 w 2144"/>
                <a:gd name="T65" fmla="*/ 31 h 3902"/>
                <a:gd name="T66" fmla="*/ 2064 w 2144"/>
                <a:gd name="T67" fmla="*/ 83 h 3902"/>
                <a:gd name="T68" fmla="*/ 2114 w 2144"/>
                <a:gd name="T69" fmla="*/ 153 h 3902"/>
                <a:gd name="T70" fmla="*/ 2141 w 2144"/>
                <a:gd name="T71" fmla="*/ 238 h 3902"/>
                <a:gd name="T72" fmla="*/ 2144 w 2144"/>
                <a:gd name="T73" fmla="*/ 3617 h 3902"/>
                <a:gd name="T74" fmla="*/ 2131 w 2144"/>
                <a:gd name="T75" fmla="*/ 3707 h 3902"/>
                <a:gd name="T76" fmla="*/ 2092 w 2144"/>
                <a:gd name="T77" fmla="*/ 3785 h 3902"/>
                <a:gd name="T78" fmla="*/ 2033 w 2144"/>
                <a:gd name="T79" fmla="*/ 3846 h 3902"/>
                <a:gd name="T80" fmla="*/ 1957 w 2144"/>
                <a:gd name="T81" fmla="*/ 3887 h 3902"/>
                <a:gd name="T82" fmla="*/ 1869 w 2144"/>
                <a:gd name="T83" fmla="*/ 3902 h 3902"/>
                <a:gd name="T84" fmla="*/ 231 w 2144"/>
                <a:gd name="T85" fmla="*/ 3898 h 3902"/>
                <a:gd name="T86" fmla="*/ 149 w 2144"/>
                <a:gd name="T87" fmla="*/ 3870 h 3902"/>
                <a:gd name="T88" fmla="*/ 82 w 2144"/>
                <a:gd name="T89" fmla="*/ 3818 h 3902"/>
                <a:gd name="T90" fmla="*/ 31 w 2144"/>
                <a:gd name="T91" fmla="*/ 3748 h 3902"/>
                <a:gd name="T92" fmla="*/ 3 w 2144"/>
                <a:gd name="T93" fmla="*/ 3663 h 3902"/>
                <a:gd name="T94" fmla="*/ 0 w 2144"/>
                <a:gd name="T95" fmla="*/ 283 h 3902"/>
                <a:gd name="T96" fmla="*/ 14 w 2144"/>
                <a:gd name="T97" fmla="*/ 194 h 3902"/>
                <a:gd name="T98" fmla="*/ 54 w 2144"/>
                <a:gd name="T99" fmla="*/ 116 h 3902"/>
                <a:gd name="T100" fmla="*/ 113 w 2144"/>
                <a:gd name="T101" fmla="*/ 54 h 3902"/>
                <a:gd name="T102" fmla="*/ 189 w 2144"/>
                <a:gd name="T103" fmla="*/ 13 h 3902"/>
                <a:gd name="T104" fmla="*/ 276 w 2144"/>
                <a:gd name="T105" fmla="*/ 0 h 3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4" h="3902">
                  <a:moveTo>
                    <a:pt x="1073" y="3258"/>
                  </a:moveTo>
                  <a:lnTo>
                    <a:pt x="1037" y="3261"/>
                  </a:lnTo>
                  <a:lnTo>
                    <a:pt x="1005" y="3273"/>
                  </a:lnTo>
                  <a:lnTo>
                    <a:pt x="975" y="3289"/>
                  </a:lnTo>
                  <a:lnTo>
                    <a:pt x="948" y="3311"/>
                  </a:lnTo>
                  <a:lnTo>
                    <a:pt x="927" y="3338"/>
                  </a:lnTo>
                  <a:lnTo>
                    <a:pt x="910" y="3369"/>
                  </a:lnTo>
                  <a:lnTo>
                    <a:pt x="900" y="3403"/>
                  </a:lnTo>
                  <a:lnTo>
                    <a:pt x="897" y="3440"/>
                  </a:lnTo>
                  <a:lnTo>
                    <a:pt x="900" y="3476"/>
                  </a:lnTo>
                  <a:lnTo>
                    <a:pt x="910" y="3510"/>
                  </a:lnTo>
                  <a:lnTo>
                    <a:pt x="927" y="3540"/>
                  </a:lnTo>
                  <a:lnTo>
                    <a:pt x="948" y="3567"/>
                  </a:lnTo>
                  <a:lnTo>
                    <a:pt x="975" y="3590"/>
                  </a:lnTo>
                  <a:lnTo>
                    <a:pt x="1005" y="3606"/>
                  </a:lnTo>
                  <a:lnTo>
                    <a:pt x="1037" y="3617"/>
                  </a:lnTo>
                  <a:lnTo>
                    <a:pt x="1073" y="3621"/>
                  </a:lnTo>
                  <a:lnTo>
                    <a:pt x="1108" y="3617"/>
                  </a:lnTo>
                  <a:lnTo>
                    <a:pt x="1141" y="3606"/>
                  </a:lnTo>
                  <a:lnTo>
                    <a:pt x="1171" y="3590"/>
                  </a:lnTo>
                  <a:lnTo>
                    <a:pt x="1197" y="3567"/>
                  </a:lnTo>
                  <a:lnTo>
                    <a:pt x="1218" y="3540"/>
                  </a:lnTo>
                  <a:lnTo>
                    <a:pt x="1234" y="3510"/>
                  </a:lnTo>
                  <a:lnTo>
                    <a:pt x="1244" y="3476"/>
                  </a:lnTo>
                  <a:lnTo>
                    <a:pt x="1248" y="3440"/>
                  </a:lnTo>
                  <a:lnTo>
                    <a:pt x="1244" y="3403"/>
                  </a:lnTo>
                  <a:lnTo>
                    <a:pt x="1234" y="3369"/>
                  </a:lnTo>
                  <a:lnTo>
                    <a:pt x="1218" y="3338"/>
                  </a:lnTo>
                  <a:lnTo>
                    <a:pt x="1197" y="3311"/>
                  </a:lnTo>
                  <a:lnTo>
                    <a:pt x="1171" y="3289"/>
                  </a:lnTo>
                  <a:lnTo>
                    <a:pt x="1141" y="3273"/>
                  </a:lnTo>
                  <a:lnTo>
                    <a:pt x="1108" y="3261"/>
                  </a:lnTo>
                  <a:lnTo>
                    <a:pt x="1073" y="3258"/>
                  </a:lnTo>
                  <a:close/>
                  <a:moveTo>
                    <a:pt x="207" y="479"/>
                  </a:moveTo>
                  <a:lnTo>
                    <a:pt x="207" y="2999"/>
                  </a:lnTo>
                  <a:lnTo>
                    <a:pt x="1938" y="2999"/>
                  </a:lnTo>
                  <a:lnTo>
                    <a:pt x="1938" y="479"/>
                  </a:lnTo>
                  <a:lnTo>
                    <a:pt x="207" y="479"/>
                  </a:lnTo>
                  <a:close/>
                  <a:moveTo>
                    <a:pt x="679" y="172"/>
                  </a:moveTo>
                  <a:lnTo>
                    <a:pt x="668" y="176"/>
                  </a:lnTo>
                  <a:lnTo>
                    <a:pt x="659" y="185"/>
                  </a:lnTo>
                  <a:lnTo>
                    <a:pt x="650" y="200"/>
                  </a:lnTo>
                  <a:lnTo>
                    <a:pt x="645" y="219"/>
                  </a:lnTo>
                  <a:lnTo>
                    <a:pt x="644" y="240"/>
                  </a:lnTo>
                  <a:lnTo>
                    <a:pt x="645" y="262"/>
                  </a:lnTo>
                  <a:lnTo>
                    <a:pt x="650" y="281"/>
                  </a:lnTo>
                  <a:lnTo>
                    <a:pt x="659" y="296"/>
                  </a:lnTo>
                  <a:lnTo>
                    <a:pt x="668" y="306"/>
                  </a:lnTo>
                  <a:lnTo>
                    <a:pt x="679" y="309"/>
                  </a:lnTo>
                  <a:lnTo>
                    <a:pt x="1465" y="309"/>
                  </a:lnTo>
                  <a:lnTo>
                    <a:pt x="1477" y="306"/>
                  </a:lnTo>
                  <a:lnTo>
                    <a:pt x="1487" y="296"/>
                  </a:lnTo>
                  <a:lnTo>
                    <a:pt x="1495" y="281"/>
                  </a:lnTo>
                  <a:lnTo>
                    <a:pt x="1500" y="262"/>
                  </a:lnTo>
                  <a:lnTo>
                    <a:pt x="1502" y="240"/>
                  </a:lnTo>
                  <a:lnTo>
                    <a:pt x="1500" y="219"/>
                  </a:lnTo>
                  <a:lnTo>
                    <a:pt x="1495" y="200"/>
                  </a:lnTo>
                  <a:lnTo>
                    <a:pt x="1487" y="185"/>
                  </a:lnTo>
                  <a:lnTo>
                    <a:pt x="1477" y="176"/>
                  </a:lnTo>
                  <a:lnTo>
                    <a:pt x="1465" y="172"/>
                  </a:lnTo>
                  <a:lnTo>
                    <a:pt x="679" y="172"/>
                  </a:lnTo>
                  <a:close/>
                  <a:moveTo>
                    <a:pt x="276" y="0"/>
                  </a:moveTo>
                  <a:lnTo>
                    <a:pt x="1869" y="0"/>
                  </a:lnTo>
                  <a:lnTo>
                    <a:pt x="1914" y="3"/>
                  </a:lnTo>
                  <a:lnTo>
                    <a:pt x="1957" y="13"/>
                  </a:lnTo>
                  <a:lnTo>
                    <a:pt x="1997" y="31"/>
                  </a:lnTo>
                  <a:lnTo>
                    <a:pt x="2033" y="54"/>
                  </a:lnTo>
                  <a:lnTo>
                    <a:pt x="2064" y="83"/>
                  </a:lnTo>
                  <a:lnTo>
                    <a:pt x="2092" y="116"/>
                  </a:lnTo>
                  <a:lnTo>
                    <a:pt x="2114" y="153"/>
                  </a:lnTo>
                  <a:lnTo>
                    <a:pt x="2131" y="194"/>
                  </a:lnTo>
                  <a:lnTo>
                    <a:pt x="2141" y="238"/>
                  </a:lnTo>
                  <a:lnTo>
                    <a:pt x="2144" y="283"/>
                  </a:lnTo>
                  <a:lnTo>
                    <a:pt x="2144" y="3617"/>
                  </a:lnTo>
                  <a:lnTo>
                    <a:pt x="2141" y="3663"/>
                  </a:lnTo>
                  <a:lnTo>
                    <a:pt x="2131" y="3707"/>
                  </a:lnTo>
                  <a:lnTo>
                    <a:pt x="2114" y="3748"/>
                  </a:lnTo>
                  <a:lnTo>
                    <a:pt x="2092" y="3785"/>
                  </a:lnTo>
                  <a:lnTo>
                    <a:pt x="2064" y="3818"/>
                  </a:lnTo>
                  <a:lnTo>
                    <a:pt x="2033" y="3846"/>
                  </a:lnTo>
                  <a:lnTo>
                    <a:pt x="1997" y="3870"/>
                  </a:lnTo>
                  <a:lnTo>
                    <a:pt x="1957" y="3887"/>
                  </a:lnTo>
                  <a:lnTo>
                    <a:pt x="1914" y="3898"/>
                  </a:lnTo>
                  <a:lnTo>
                    <a:pt x="1869" y="3902"/>
                  </a:lnTo>
                  <a:lnTo>
                    <a:pt x="276" y="3902"/>
                  </a:lnTo>
                  <a:lnTo>
                    <a:pt x="231" y="3898"/>
                  </a:lnTo>
                  <a:lnTo>
                    <a:pt x="189" y="3887"/>
                  </a:lnTo>
                  <a:lnTo>
                    <a:pt x="149" y="3870"/>
                  </a:lnTo>
                  <a:lnTo>
                    <a:pt x="113" y="3846"/>
                  </a:lnTo>
                  <a:lnTo>
                    <a:pt x="82" y="3818"/>
                  </a:lnTo>
                  <a:lnTo>
                    <a:pt x="54" y="3785"/>
                  </a:lnTo>
                  <a:lnTo>
                    <a:pt x="31" y="3748"/>
                  </a:lnTo>
                  <a:lnTo>
                    <a:pt x="14" y="3707"/>
                  </a:lnTo>
                  <a:lnTo>
                    <a:pt x="3" y="3663"/>
                  </a:lnTo>
                  <a:lnTo>
                    <a:pt x="0" y="3617"/>
                  </a:lnTo>
                  <a:lnTo>
                    <a:pt x="0" y="283"/>
                  </a:lnTo>
                  <a:lnTo>
                    <a:pt x="3" y="238"/>
                  </a:lnTo>
                  <a:lnTo>
                    <a:pt x="14" y="194"/>
                  </a:lnTo>
                  <a:lnTo>
                    <a:pt x="31" y="153"/>
                  </a:lnTo>
                  <a:lnTo>
                    <a:pt x="54" y="116"/>
                  </a:lnTo>
                  <a:lnTo>
                    <a:pt x="82" y="83"/>
                  </a:lnTo>
                  <a:lnTo>
                    <a:pt x="113" y="54"/>
                  </a:lnTo>
                  <a:lnTo>
                    <a:pt x="149" y="31"/>
                  </a:lnTo>
                  <a:lnTo>
                    <a:pt x="189" y="13"/>
                  </a:lnTo>
                  <a:lnTo>
                    <a:pt x="231" y="3"/>
                  </a:lnTo>
                  <a:lnTo>
                    <a:pt x="276"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22" name="Freeform 74">
              <a:extLst>
                <a:ext uri="{FF2B5EF4-FFF2-40B4-BE49-F238E27FC236}">
                  <a16:creationId xmlns:a16="http://schemas.microsoft.com/office/drawing/2014/main" id="{1E2169BC-B1C4-D57F-2A9C-55E0AE5D7BBE}"/>
                </a:ext>
              </a:extLst>
            </p:cNvPr>
            <p:cNvSpPr>
              <a:spLocks noEditPoints="1"/>
            </p:cNvSpPr>
            <p:nvPr/>
          </p:nvSpPr>
          <p:spPr bwMode="auto">
            <a:xfrm>
              <a:off x="2157973" y="3980733"/>
              <a:ext cx="428800" cy="391873"/>
            </a:xfrm>
            <a:custGeom>
              <a:avLst/>
              <a:gdLst>
                <a:gd name="T0" fmla="*/ 1911 w 3413"/>
                <a:gd name="T1" fmla="*/ 2191 h 3117"/>
                <a:gd name="T2" fmla="*/ 2081 w 3413"/>
                <a:gd name="T3" fmla="*/ 2989 h 3117"/>
                <a:gd name="T4" fmla="*/ 1903 w 3413"/>
                <a:gd name="T5" fmla="*/ 3058 h 3117"/>
                <a:gd name="T6" fmla="*/ 1372 w 3413"/>
                <a:gd name="T7" fmla="*/ 3116 h 3117"/>
                <a:gd name="T8" fmla="*/ 709 w 3413"/>
                <a:gd name="T9" fmla="*/ 2996 h 3117"/>
                <a:gd name="T10" fmla="*/ 840 w 3413"/>
                <a:gd name="T11" fmla="*/ 2228 h 3117"/>
                <a:gd name="T12" fmla="*/ 1892 w 3413"/>
                <a:gd name="T13" fmla="*/ 1643 h 3117"/>
                <a:gd name="T14" fmla="*/ 2616 w 3413"/>
                <a:gd name="T15" fmla="*/ 1813 h 3117"/>
                <a:gd name="T16" fmla="*/ 2745 w 3413"/>
                <a:gd name="T17" fmla="*/ 2575 h 3117"/>
                <a:gd name="T18" fmla="*/ 2528 w 3413"/>
                <a:gd name="T19" fmla="*/ 2654 h 3117"/>
                <a:gd name="T20" fmla="*/ 2165 w 3413"/>
                <a:gd name="T21" fmla="*/ 2449 h 3117"/>
                <a:gd name="T22" fmla="*/ 1851 w 3413"/>
                <a:gd name="T23" fmla="*/ 2034 h 3117"/>
                <a:gd name="T24" fmla="*/ 1889 w 3413"/>
                <a:gd name="T25" fmla="*/ 1693 h 3117"/>
                <a:gd name="T26" fmla="*/ 940 w 3413"/>
                <a:gd name="T27" fmla="*/ 1835 h 3117"/>
                <a:gd name="T28" fmla="*/ 794 w 3413"/>
                <a:gd name="T29" fmla="*/ 2138 h 3117"/>
                <a:gd name="T30" fmla="*/ 611 w 3413"/>
                <a:gd name="T31" fmla="*/ 2699 h 3117"/>
                <a:gd name="T32" fmla="*/ 0 w 3413"/>
                <a:gd name="T33" fmla="*/ 2575 h 3117"/>
                <a:gd name="T34" fmla="*/ 170 w 3413"/>
                <a:gd name="T35" fmla="*/ 1776 h 3117"/>
                <a:gd name="T36" fmla="*/ 2897 w 3413"/>
                <a:gd name="T37" fmla="*/ 1240 h 3117"/>
                <a:gd name="T38" fmla="*/ 3313 w 3413"/>
                <a:gd name="T39" fmla="*/ 1450 h 3117"/>
                <a:gd name="T40" fmla="*/ 3383 w 3413"/>
                <a:gd name="T41" fmla="*/ 2184 h 3117"/>
                <a:gd name="T42" fmla="*/ 3145 w 3413"/>
                <a:gd name="T43" fmla="*/ 2260 h 3117"/>
                <a:gd name="T44" fmla="*/ 2814 w 3413"/>
                <a:gd name="T45" fmla="*/ 1986 h 3117"/>
                <a:gd name="T46" fmla="*/ 2461 w 3413"/>
                <a:gd name="T47" fmla="*/ 1604 h 3117"/>
                <a:gd name="T48" fmla="*/ 2558 w 3413"/>
                <a:gd name="T49" fmla="*/ 1240 h 3117"/>
                <a:gd name="T50" fmla="*/ 1726 w 3413"/>
                <a:gd name="T51" fmla="*/ 1400 h 3117"/>
                <a:gd name="T52" fmla="*/ 1750 w 3413"/>
                <a:gd name="T53" fmla="*/ 1818 h 3117"/>
                <a:gd name="T54" fmla="*/ 1395 w 3413"/>
                <a:gd name="T55" fmla="*/ 2031 h 3117"/>
                <a:gd name="T56" fmla="*/ 1038 w 3413"/>
                <a:gd name="T57" fmla="*/ 1818 h 3117"/>
                <a:gd name="T58" fmla="*/ 1063 w 3413"/>
                <a:gd name="T59" fmla="*/ 1400 h 3117"/>
                <a:gd name="T60" fmla="*/ 1189 w 3413"/>
                <a:gd name="T61" fmla="*/ 902 h 3117"/>
                <a:gd name="T62" fmla="*/ 1585 w 3413"/>
                <a:gd name="T63" fmla="*/ 1169 h 3117"/>
                <a:gd name="T64" fmla="*/ 1165 w 3413"/>
                <a:gd name="T65" fmla="*/ 1189 h 3117"/>
                <a:gd name="T66" fmla="*/ 2061 w 3413"/>
                <a:gd name="T67" fmla="*/ 813 h 3117"/>
                <a:gd name="T68" fmla="*/ 2417 w 3413"/>
                <a:gd name="T69" fmla="*/ 1026 h 3117"/>
                <a:gd name="T70" fmla="*/ 2392 w 3413"/>
                <a:gd name="T71" fmla="*/ 1444 h 3117"/>
                <a:gd name="T72" fmla="*/ 2016 w 3413"/>
                <a:gd name="T73" fmla="*/ 1614 h 3117"/>
                <a:gd name="T74" fmla="*/ 1772 w 3413"/>
                <a:gd name="T75" fmla="*/ 1305 h 3117"/>
                <a:gd name="T76" fmla="*/ 1762 w 3413"/>
                <a:gd name="T77" fmla="*/ 945 h 3117"/>
                <a:gd name="T78" fmla="*/ 738 w 3413"/>
                <a:gd name="T79" fmla="*/ 816 h 3117"/>
                <a:gd name="T80" fmla="*/ 1063 w 3413"/>
                <a:gd name="T81" fmla="*/ 1069 h 3117"/>
                <a:gd name="T82" fmla="*/ 931 w 3413"/>
                <a:gd name="T83" fmla="*/ 1448 h 3117"/>
                <a:gd name="T84" fmla="*/ 588 w 3413"/>
                <a:gd name="T85" fmla="*/ 1604 h 3117"/>
                <a:gd name="T86" fmla="*/ 296 w 3413"/>
                <a:gd name="T87" fmla="*/ 1313 h 3117"/>
                <a:gd name="T88" fmla="*/ 420 w 3413"/>
                <a:gd name="T89" fmla="*/ 914 h 3117"/>
                <a:gd name="T90" fmla="*/ 2825 w 3413"/>
                <a:gd name="T91" fmla="*/ 420 h 3117"/>
                <a:gd name="T92" fmla="*/ 3116 w 3413"/>
                <a:gd name="T93" fmla="*/ 711 h 3117"/>
                <a:gd name="T94" fmla="*/ 2994 w 3413"/>
                <a:gd name="T95" fmla="*/ 1110 h 3117"/>
                <a:gd name="T96" fmla="*/ 2595 w 3413"/>
                <a:gd name="T97" fmla="*/ 1190 h 3117"/>
                <a:gd name="T98" fmla="*/ 2364 w 3413"/>
                <a:gd name="T99" fmla="*/ 833 h 3117"/>
                <a:gd name="T100" fmla="*/ 2498 w 3413"/>
                <a:gd name="T101" fmla="*/ 479 h 3117"/>
                <a:gd name="T102" fmla="*/ 1521 w 3413"/>
                <a:gd name="T103" fmla="*/ 25 h 3117"/>
                <a:gd name="T104" fmla="*/ 1800 w 3413"/>
                <a:gd name="T105" fmla="*/ 336 h 3117"/>
                <a:gd name="T106" fmla="*/ 1684 w 3413"/>
                <a:gd name="T107" fmla="*/ 744 h 3117"/>
                <a:gd name="T108" fmla="*/ 1274 w 3413"/>
                <a:gd name="T109" fmla="*/ 860 h 3117"/>
                <a:gd name="T110" fmla="*/ 962 w 3413"/>
                <a:gd name="T111" fmla="*/ 583 h 3117"/>
                <a:gd name="T112" fmla="*/ 1033 w 3413"/>
                <a:gd name="T113" fmla="*/ 163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13" h="3117">
                  <a:moveTo>
                    <a:pt x="1223" y="2058"/>
                  </a:moveTo>
                  <a:lnTo>
                    <a:pt x="1566" y="2058"/>
                  </a:lnTo>
                  <a:lnTo>
                    <a:pt x="1622" y="2061"/>
                  </a:lnTo>
                  <a:lnTo>
                    <a:pt x="1676" y="2070"/>
                  </a:lnTo>
                  <a:lnTo>
                    <a:pt x="1729" y="2085"/>
                  </a:lnTo>
                  <a:lnTo>
                    <a:pt x="1778" y="2104"/>
                  </a:lnTo>
                  <a:lnTo>
                    <a:pt x="1826" y="2129"/>
                  </a:lnTo>
                  <a:lnTo>
                    <a:pt x="1870" y="2158"/>
                  </a:lnTo>
                  <a:lnTo>
                    <a:pt x="1911" y="2191"/>
                  </a:lnTo>
                  <a:lnTo>
                    <a:pt x="1948" y="2228"/>
                  </a:lnTo>
                  <a:lnTo>
                    <a:pt x="1982" y="2269"/>
                  </a:lnTo>
                  <a:lnTo>
                    <a:pt x="2011" y="2313"/>
                  </a:lnTo>
                  <a:lnTo>
                    <a:pt x="2035" y="2360"/>
                  </a:lnTo>
                  <a:lnTo>
                    <a:pt x="2055" y="2410"/>
                  </a:lnTo>
                  <a:lnTo>
                    <a:pt x="2070" y="2463"/>
                  </a:lnTo>
                  <a:lnTo>
                    <a:pt x="2078" y="2516"/>
                  </a:lnTo>
                  <a:lnTo>
                    <a:pt x="2081" y="2572"/>
                  </a:lnTo>
                  <a:lnTo>
                    <a:pt x="2081" y="2989"/>
                  </a:lnTo>
                  <a:lnTo>
                    <a:pt x="2079" y="2989"/>
                  </a:lnTo>
                  <a:lnTo>
                    <a:pt x="2052" y="3003"/>
                  </a:lnTo>
                  <a:lnTo>
                    <a:pt x="2046" y="3006"/>
                  </a:lnTo>
                  <a:lnTo>
                    <a:pt x="2035" y="3011"/>
                  </a:lnTo>
                  <a:lnTo>
                    <a:pt x="2019" y="3017"/>
                  </a:lnTo>
                  <a:lnTo>
                    <a:pt x="1998" y="3027"/>
                  </a:lnTo>
                  <a:lnTo>
                    <a:pt x="1971" y="3036"/>
                  </a:lnTo>
                  <a:lnTo>
                    <a:pt x="1939" y="3046"/>
                  </a:lnTo>
                  <a:lnTo>
                    <a:pt x="1903" y="3058"/>
                  </a:lnTo>
                  <a:lnTo>
                    <a:pt x="1861" y="3069"/>
                  </a:lnTo>
                  <a:lnTo>
                    <a:pt x="1815" y="3079"/>
                  </a:lnTo>
                  <a:lnTo>
                    <a:pt x="1763" y="3090"/>
                  </a:lnTo>
                  <a:lnTo>
                    <a:pt x="1708" y="3099"/>
                  </a:lnTo>
                  <a:lnTo>
                    <a:pt x="1647" y="3106"/>
                  </a:lnTo>
                  <a:lnTo>
                    <a:pt x="1581" y="3112"/>
                  </a:lnTo>
                  <a:lnTo>
                    <a:pt x="1513" y="3116"/>
                  </a:lnTo>
                  <a:lnTo>
                    <a:pt x="1438" y="3117"/>
                  </a:lnTo>
                  <a:lnTo>
                    <a:pt x="1372" y="3116"/>
                  </a:lnTo>
                  <a:lnTo>
                    <a:pt x="1304" y="3113"/>
                  </a:lnTo>
                  <a:lnTo>
                    <a:pt x="1231" y="3107"/>
                  </a:lnTo>
                  <a:lnTo>
                    <a:pt x="1156" y="3099"/>
                  </a:lnTo>
                  <a:lnTo>
                    <a:pt x="1078" y="3086"/>
                  </a:lnTo>
                  <a:lnTo>
                    <a:pt x="997" y="3072"/>
                  </a:lnTo>
                  <a:lnTo>
                    <a:pt x="913" y="3053"/>
                  </a:lnTo>
                  <a:lnTo>
                    <a:pt x="826" y="3031"/>
                  </a:lnTo>
                  <a:lnTo>
                    <a:pt x="737" y="3005"/>
                  </a:lnTo>
                  <a:lnTo>
                    <a:pt x="709" y="2996"/>
                  </a:lnTo>
                  <a:lnTo>
                    <a:pt x="707" y="2989"/>
                  </a:lnTo>
                  <a:lnTo>
                    <a:pt x="707" y="2572"/>
                  </a:lnTo>
                  <a:lnTo>
                    <a:pt x="710" y="2516"/>
                  </a:lnTo>
                  <a:lnTo>
                    <a:pt x="719" y="2463"/>
                  </a:lnTo>
                  <a:lnTo>
                    <a:pt x="734" y="2410"/>
                  </a:lnTo>
                  <a:lnTo>
                    <a:pt x="753" y="2360"/>
                  </a:lnTo>
                  <a:lnTo>
                    <a:pt x="778" y="2313"/>
                  </a:lnTo>
                  <a:lnTo>
                    <a:pt x="807" y="2269"/>
                  </a:lnTo>
                  <a:lnTo>
                    <a:pt x="840" y="2228"/>
                  </a:lnTo>
                  <a:lnTo>
                    <a:pt x="878" y="2191"/>
                  </a:lnTo>
                  <a:lnTo>
                    <a:pt x="919" y="2158"/>
                  </a:lnTo>
                  <a:lnTo>
                    <a:pt x="963" y="2129"/>
                  </a:lnTo>
                  <a:lnTo>
                    <a:pt x="1010" y="2104"/>
                  </a:lnTo>
                  <a:lnTo>
                    <a:pt x="1060" y="2085"/>
                  </a:lnTo>
                  <a:lnTo>
                    <a:pt x="1113" y="2070"/>
                  </a:lnTo>
                  <a:lnTo>
                    <a:pt x="1167" y="2061"/>
                  </a:lnTo>
                  <a:lnTo>
                    <a:pt x="1223" y="2058"/>
                  </a:lnTo>
                  <a:close/>
                  <a:moveTo>
                    <a:pt x="1892" y="1643"/>
                  </a:moveTo>
                  <a:lnTo>
                    <a:pt x="2232" y="1643"/>
                  </a:lnTo>
                  <a:lnTo>
                    <a:pt x="2288" y="1647"/>
                  </a:lnTo>
                  <a:lnTo>
                    <a:pt x="2343" y="1655"/>
                  </a:lnTo>
                  <a:lnTo>
                    <a:pt x="2395" y="1669"/>
                  </a:lnTo>
                  <a:lnTo>
                    <a:pt x="2446" y="1689"/>
                  </a:lnTo>
                  <a:lnTo>
                    <a:pt x="2492" y="1714"/>
                  </a:lnTo>
                  <a:lnTo>
                    <a:pt x="2537" y="1743"/>
                  </a:lnTo>
                  <a:lnTo>
                    <a:pt x="2578" y="1776"/>
                  </a:lnTo>
                  <a:lnTo>
                    <a:pt x="2616" y="1813"/>
                  </a:lnTo>
                  <a:lnTo>
                    <a:pt x="2649" y="1854"/>
                  </a:lnTo>
                  <a:lnTo>
                    <a:pt x="2678" y="1899"/>
                  </a:lnTo>
                  <a:lnTo>
                    <a:pt x="2703" y="1945"/>
                  </a:lnTo>
                  <a:lnTo>
                    <a:pt x="2723" y="1996"/>
                  </a:lnTo>
                  <a:lnTo>
                    <a:pt x="2737" y="2047"/>
                  </a:lnTo>
                  <a:lnTo>
                    <a:pt x="2745" y="2102"/>
                  </a:lnTo>
                  <a:lnTo>
                    <a:pt x="2748" y="2158"/>
                  </a:lnTo>
                  <a:lnTo>
                    <a:pt x="2748" y="2575"/>
                  </a:lnTo>
                  <a:lnTo>
                    <a:pt x="2745" y="2575"/>
                  </a:lnTo>
                  <a:lnTo>
                    <a:pt x="2718" y="2589"/>
                  </a:lnTo>
                  <a:lnTo>
                    <a:pt x="2713" y="2591"/>
                  </a:lnTo>
                  <a:lnTo>
                    <a:pt x="2702" y="2596"/>
                  </a:lnTo>
                  <a:lnTo>
                    <a:pt x="2686" y="2603"/>
                  </a:lnTo>
                  <a:lnTo>
                    <a:pt x="2664" y="2611"/>
                  </a:lnTo>
                  <a:lnTo>
                    <a:pt x="2638" y="2622"/>
                  </a:lnTo>
                  <a:lnTo>
                    <a:pt x="2605" y="2632"/>
                  </a:lnTo>
                  <a:lnTo>
                    <a:pt x="2569" y="2643"/>
                  </a:lnTo>
                  <a:lnTo>
                    <a:pt x="2528" y="2654"/>
                  </a:lnTo>
                  <a:lnTo>
                    <a:pt x="2481" y="2665"/>
                  </a:lnTo>
                  <a:lnTo>
                    <a:pt x="2429" y="2675"/>
                  </a:lnTo>
                  <a:lnTo>
                    <a:pt x="2373" y="2684"/>
                  </a:lnTo>
                  <a:lnTo>
                    <a:pt x="2312" y="2692"/>
                  </a:lnTo>
                  <a:lnTo>
                    <a:pt x="2247" y="2698"/>
                  </a:lnTo>
                  <a:lnTo>
                    <a:pt x="2177" y="2701"/>
                  </a:lnTo>
                  <a:lnTo>
                    <a:pt x="2177" y="2573"/>
                  </a:lnTo>
                  <a:lnTo>
                    <a:pt x="2174" y="2510"/>
                  </a:lnTo>
                  <a:lnTo>
                    <a:pt x="2165" y="2449"/>
                  </a:lnTo>
                  <a:lnTo>
                    <a:pt x="2149" y="2390"/>
                  </a:lnTo>
                  <a:lnTo>
                    <a:pt x="2129" y="2333"/>
                  </a:lnTo>
                  <a:lnTo>
                    <a:pt x="2102" y="2280"/>
                  </a:lnTo>
                  <a:lnTo>
                    <a:pt x="2071" y="2229"/>
                  </a:lnTo>
                  <a:lnTo>
                    <a:pt x="2035" y="2183"/>
                  </a:lnTo>
                  <a:lnTo>
                    <a:pt x="1995" y="2138"/>
                  </a:lnTo>
                  <a:lnTo>
                    <a:pt x="1950" y="2099"/>
                  </a:lnTo>
                  <a:lnTo>
                    <a:pt x="1903" y="2064"/>
                  </a:lnTo>
                  <a:lnTo>
                    <a:pt x="1851" y="2034"/>
                  </a:lnTo>
                  <a:lnTo>
                    <a:pt x="1797" y="2008"/>
                  </a:lnTo>
                  <a:lnTo>
                    <a:pt x="1740" y="1988"/>
                  </a:lnTo>
                  <a:lnTo>
                    <a:pt x="1772" y="1954"/>
                  </a:lnTo>
                  <a:lnTo>
                    <a:pt x="1802" y="1916"/>
                  </a:lnTo>
                  <a:lnTo>
                    <a:pt x="1827" y="1877"/>
                  </a:lnTo>
                  <a:lnTo>
                    <a:pt x="1849" y="1834"/>
                  </a:lnTo>
                  <a:lnTo>
                    <a:pt x="1868" y="1789"/>
                  </a:lnTo>
                  <a:lnTo>
                    <a:pt x="1880" y="1743"/>
                  </a:lnTo>
                  <a:lnTo>
                    <a:pt x="1889" y="1693"/>
                  </a:lnTo>
                  <a:lnTo>
                    <a:pt x="1892" y="1643"/>
                  </a:lnTo>
                  <a:close/>
                  <a:moveTo>
                    <a:pt x="516" y="1643"/>
                  </a:moveTo>
                  <a:lnTo>
                    <a:pt x="858" y="1643"/>
                  </a:lnTo>
                  <a:lnTo>
                    <a:pt x="877" y="1644"/>
                  </a:lnTo>
                  <a:lnTo>
                    <a:pt x="896" y="1646"/>
                  </a:lnTo>
                  <a:lnTo>
                    <a:pt x="900" y="1695"/>
                  </a:lnTo>
                  <a:lnTo>
                    <a:pt x="909" y="1744"/>
                  </a:lnTo>
                  <a:lnTo>
                    <a:pt x="922" y="1790"/>
                  </a:lnTo>
                  <a:lnTo>
                    <a:pt x="940" y="1835"/>
                  </a:lnTo>
                  <a:lnTo>
                    <a:pt x="962" y="1877"/>
                  </a:lnTo>
                  <a:lnTo>
                    <a:pt x="988" y="1917"/>
                  </a:lnTo>
                  <a:lnTo>
                    <a:pt x="1017" y="1954"/>
                  </a:lnTo>
                  <a:lnTo>
                    <a:pt x="1049" y="1988"/>
                  </a:lnTo>
                  <a:lnTo>
                    <a:pt x="992" y="2008"/>
                  </a:lnTo>
                  <a:lnTo>
                    <a:pt x="938" y="2034"/>
                  </a:lnTo>
                  <a:lnTo>
                    <a:pt x="886" y="2064"/>
                  </a:lnTo>
                  <a:lnTo>
                    <a:pt x="838" y="2099"/>
                  </a:lnTo>
                  <a:lnTo>
                    <a:pt x="794" y="2138"/>
                  </a:lnTo>
                  <a:lnTo>
                    <a:pt x="753" y="2182"/>
                  </a:lnTo>
                  <a:lnTo>
                    <a:pt x="718" y="2229"/>
                  </a:lnTo>
                  <a:lnTo>
                    <a:pt x="686" y="2280"/>
                  </a:lnTo>
                  <a:lnTo>
                    <a:pt x="660" y="2333"/>
                  </a:lnTo>
                  <a:lnTo>
                    <a:pt x="639" y="2390"/>
                  </a:lnTo>
                  <a:lnTo>
                    <a:pt x="624" y="2449"/>
                  </a:lnTo>
                  <a:lnTo>
                    <a:pt x="615" y="2510"/>
                  </a:lnTo>
                  <a:lnTo>
                    <a:pt x="611" y="2573"/>
                  </a:lnTo>
                  <a:lnTo>
                    <a:pt x="611" y="2699"/>
                  </a:lnTo>
                  <a:lnTo>
                    <a:pt x="537" y="2694"/>
                  </a:lnTo>
                  <a:lnTo>
                    <a:pt x="460" y="2685"/>
                  </a:lnTo>
                  <a:lnTo>
                    <a:pt x="380" y="2673"/>
                  </a:lnTo>
                  <a:lnTo>
                    <a:pt x="296" y="2659"/>
                  </a:lnTo>
                  <a:lnTo>
                    <a:pt x="210" y="2640"/>
                  </a:lnTo>
                  <a:lnTo>
                    <a:pt x="122" y="2618"/>
                  </a:lnTo>
                  <a:lnTo>
                    <a:pt x="30" y="2591"/>
                  </a:lnTo>
                  <a:lnTo>
                    <a:pt x="1" y="2581"/>
                  </a:lnTo>
                  <a:lnTo>
                    <a:pt x="0" y="2575"/>
                  </a:lnTo>
                  <a:lnTo>
                    <a:pt x="0" y="2158"/>
                  </a:lnTo>
                  <a:lnTo>
                    <a:pt x="3" y="2102"/>
                  </a:lnTo>
                  <a:lnTo>
                    <a:pt x="12" y="2047"/>
                  </a:lnTo>
                  <a:lnTo>
                    <a:pt x="26" y="1996"/>
                  </a:lnTo>
                  <a:lnTo>
                    <a:pt x="46" y="1945"/>
                  </a:lnTo>
                  <a:lnTo>
                    <a:pt x="70" y="1899"/>
                  </a:lnTo>
                  <a:lnTo>
                    <a:pt x="99" y="1854"/>
                  </a:lnTo>
                  <a:lnTo>
                    <a:pt x="133" y="1813"/>
                  </a:lnTo>
                  <a:lnTo>
                    <a:pt x="170" y="1776"/>
                  </a:lnTo>
                  <a:lnTo>
                    <a:pt x="211" y="1743"/>
                  </a:lnTo>
                  <a:lnTo>
                    <a:pt x="256" y="1714"/>
                  </a:lnTo>
                  <a:lnTo>
                    <a:pt x="303" y="1689"/>
                  </a:lnTo>
                  <a:lnTo>
                    <a:pt x="353" y="1669"/>
                  </a:lnTo>
                  <a:lnTo>
                    <a:pt x="405" y="1655"/>
                  </a:lnTo>
                  <a:lnTo>
                    <a:pt x="460" y="1647"/>
                  </a:lnTo>
                  <a:lnTo>
                    <a:pt x="516" y="1643"/>
                  </a:lnTo>
                  <a:close/>
                  <a:moveTo>
                    <a:pt x="2558" y="1240"/>
                  </a:moveTo>
                  <a:lnTo>
                    <a:pt x="2897" y="1240"/>
                  </a:lnTo>
                  <a:lnTo>
                    <a:pt x="2953" y="1242"/>
                  </a:lnTo>
                  <a:lnTo>
                    <a:pt x="3008" y="1251"/>
                  </a:lnTo>
                  <a:lnTo>
                    <a:pt x="3059" y="1265"/>
                  </a:lnTo>
                  <a:lnTo>
                    <a:pt x="3110" y="1285"/>
                  </a:lnTo>
                  <a:lnTo>
                    <a:pt x="3157" y="1310"/>
                  </a:lnTo>
                  <a:lnTo>
                    <a:pt x="3201" y="1339"/>
                  </a:lnTo>
                  <a:lnTo>
                    <a:pt x="3243" y="1372"/>
                  </a:lnTo>
                  <a:lnTo>
                    <a:pt x="3280" y="1409"/>
                  </a:lnTo>
                  <a:lnTo>
                    <a:pt x="3313" y="1450"/>
                  </a:lnTo>
                  <a:lnTo>
                    <a:pt x="3342" y="1494"/>
                  </a:lnTo>
                  <a:lnTo>
                    <a:pt x="3367" y="1541"/>
                  </a:lnTo>
                  <a:lnTo>
                    <a:pt x="3387" y="1591"/>
                  </a:lnTo>
                  <a:lnTo>
                    <a:pt x="3401" y="1643"/>
                  </a:lnTo>
                  <a:lnTo>
                    <a:pt x="3410" y="1697"/>
                  </a:lnTo>
                  <a:lnTo>
                    <a:pt x="3413" y="1754"/>
                  </a:lnTo>
                  <a:lnTo>
                    <a:pt x="3413" y="2170"/>
                  </a:lnTo>
                  <a:lnTo>
                    <a:pt x="3410" y="2170"/>
                  </a:lnTo>
                  <a:lnTo>
                    <a:pt x="3383" y="2184"/>
                  </a:lnTo>
                  <a:lnTo>
                    <a:pt x="3378" y="2187"/>
                  </a:lnTo>
                  <a:lnTo>
                    <a:pt x="3367" y="2192"/>
                  </a:lnTo>
                  <a:lnTo>
                    <a:pt x="3351" y="2199"/>
                  </a:lnTo>
                  <a:lnTo>
                    <a:pt x="3329" y="2207"/>
                  </a:lnTo>
                  <a:lnTo>
                    <a:pt x="3302" y="2217"/>
                  </a:lnTo>
                  <a:lnTo>
                    <a:pt x="3271" y="2227"/>
                  </a:lnTo>
                  <a:lnTo>
                    <a:pt x="3233" y="2238"/>
                  </a:lnTo>
                  <a:lnTo>
                    <a:pt x="3192" y="2250"/>
                  </a:lnTo>
                  <a:lnTo>
                    <a:pt x="3145" y="2260"/>
                  </a:lnTo>
                  <a:lnTo>
                    <a:pt x="3094" y="2270"/>
                  </a:lnTo>
                  <a:lnTo>
                    <a:pt x="3038" y="2280"/>
                  </a:lnTo>
                  <a:lnTo>
                    <a:pt x="2977" y="2288"/>
                  </a:lnTo>
                  <a:lnTo>
                    <a:pt x="2912" y="2293"/>
                  </a:lnTo>
                  <a:lnTo>
                    <a:pt x="2842" y="2297"/>
                  </a:lnTo>
                  <a:lnTo>
                    <a:pt x="2842" y="2169"/>
                  </a:lnTo>
                  <a:lnTo>
                    <a:pt x="2839" y="2106"/>
                  </a:lnTo>
                  <a:lnTo>
                    <a:pt x="2829" y="2045"/>
                  </a:lnTo>
                  <a:lnTo>
                    <a:pt x="2814" y="1986"/>
                  </a:lnTo>
                  <a:lnTo>
                    <a:pt x="2793" y="1930"/>
                  </a:lnTo>
                  <a:lnTo>
                    <a:pt x="2767" y="1876"/>
                  </a:lnTo>
                  <a:lnTo>
                    <a:pt x="2735" y="1825"/>
                  </a:lnTo>
                  <a:lnTo>
                    <a:pt x="2700" y="1778"/>
                  </a:lnTo>
                  <a:lnTo>
                    <a:pt x="2659" y="1734"/>
                  </a:lnTo>
                  <a:lnTo>
                    <a:pt x="2615" y="1695"/>
                  </a:lnTo>
                  <a:lnTo>
                    <a:pt x="2567" y="1660"/>
                  </a:lnTo>
                  <a:lnTo>
                    <a:pt x="2516" y="1629"/>
                  </a:lnTo>
                  <a:lnTo>
                    <a:pt x="2461" y="1604"/>
                  </a:lnTo>
                  <a:lnTo>
                    <a:pt x="2404" y="1584"/>
                  </a:lnTo>
                  <a:lnTo>
                    <a:pt x="2438" y="1549"/>
                  </a:lnTo>
                  <a:lnTo>
                    <a:pt x="2467" y="1512"/>
                  </a:lnTo>
                  <a:lnTo>
                    <a:pt x="2492" y="1472"/>
                  </a:lnTo>
                  <a:lnTo>
                    <a:pt x="2514" y="1430"/>
                  </a:lnTo>
                  <a:lnTo>
                    <a:pt x="2532" y="1384"/>
                  </a:lnTo>
                  <a:lnTo>
                    <a:pt x="2545" y="1338"/>
                  </a:lnTo>
                  <a:lnTo>
                    <a:pt x="2554" y="1289"/>
                  </a:lnTo>
                  <a:lnTo>
                    <a:pt x="2558" y="1240"/>
                  </a:lnTo>
                  <a:close/>
                  <a:moveTo>
                    <a:pt x="1395" y="1227"/>
                  </a:moveTo>
                  <a:lnTo>
                    <a:pt x="1445" y="1230"/>
                  </a:lnTo>
                  <a:lnTo>
                    <a:pt x="1493" y="1240"/>
                  </a:lnTo>
                  <a:lnTo>
                    <a:pt x="1540" y="1254"/>
                  </a:lnTo>
                  <a:lnTo>
                    <a:pt x="1584" y="1275"/>
                  </a:lnTo>
                  <a:lnTo>
                    <a:pt x="1625" y="1299"/>
                  </a:lnTo>
                  <a:lnTo>
                    <a:pt x="1662" y="1328"/>
                  </a:lnTo>
                  <a:lnTo>
                    <a:pt x="1695" y="1363"/>
                  </a:lnTo>
                  <a:lnTo>
                    <a:pt x="1726" y="1400"/>
                  </a:lnTo>
                  <a:lnTo>
                    <a:pt x="1750" y="1440"/>
                  </a:lnTo>
                  <a:lnTo>
                    <a:pt x="1770" y="1483"/>
                  </a:lnTo>
                  <a:lnTo>
                    <a:pt x="1786" y="1530"/>
                  </a:lnTo>
                  <a:lnTo>
                    <a:pt x="1794" y="1578"/>
                  </a:lnTo>
                  <a:lnTo>
                    <a:pt x="1797" y="1629"/>
                  </a:lnTo>
                  <a:lnTo>
                    <a:pt x="1794" y="1680"/>
                  </a:lnTo>
                  <a:lnTo>
                    <a:pt x="1786" y="1728"/>
                  </a:lnTo>
                  <a:lnTo>
                    <a:pt x="1770" y="1775"/>
                  </a:lnTo>
                  <a:lnTo>
                    <a:pt x="1750" y="1818"/>
                  </a:lnTo>
                  <a:lnTo>
                    <a:pt x="1726" y="1858"/>
                  </a:lnTo>
                  <a:lnTo>
                    <a:pt x="1695" y="1895"/>
                  </a:lnTo>
                  <a:lnTo>
                    <a:pt x="1662" y="1930"/>
                  </a:lnTo>
                  <a:lnTo>
                    <a:pt x="1625" y="1959"/>
                  </a:lnTo>
                  <a:lnTo>
                    <a:pt x="1584" y="1983"/>
                  </a:lnTo>
                  <a:lnTo>
                    <a:pt x="1540" y="2004"/>
                  </a:lnTo>
                  <a:lnTo>
                    <a:pt x="1493" y="2018"/>
                  </a:lnTo>
                  <a:lnTo>
                    <a:pt x="1445" y="2028"/>
                  </a:lnTo>
                  <a:lnTo>
                    <a:pt x="1395" y="2031"/>
                  </a:lnTo>
                  <a:lnTo>
                    <a:pt x="1344" y="2028"/>
                  </a:lnTo>
                  <a:lnTo>
                    <a:pt x="1295" y="2018"/>
                  </a:lnTo>
                  <a:lnTo>
                    <a:pt x="1249" y="2004"/>
                  </a:lnTo>
                  <a:lnTo>
                    <a:pt x="1205" y="1983"/>
                  </a:lnTo>
                  <a:lnTo>
                    <a:pt x="1164" y="1959"/>
                  </a:lnTo>
                  <a:lnTo>
                    <a:pt x="1127" y="1930"/>
                  </a:lnTo>
                  <a:lnTo>
                    <a:pt x="1093" y="1895"/>
                  </a:lnTo>
                  <a:lnTo>
                    <a:pt x="1063" y="1858"/>
                  </a:lnTo>
                  <a:lnTo>
                    <a:pt x="1038" y="1818"/>
                  </a:lnTo>
                  <a:lnTo>
                    <a:pt x="1019" y="1775"/>
                  </a:lnTo>
                  <a:lnTo>
                    <a:pt x="1003" y="1728"/>
                  </a:lnTo>
                  <a:lnTo>
                    <a:pt x="994" y="1680"/>
                  </a:lnTo>
                  <a:lnTo>
                    <a:pt x="991" y="1629"/>
                  </a:lnTo>
                  <a:lnTo>
                    <a:pt x="994" y="1578"/>
                  </a:lnTo>
                  <a:lnTo>
                    <a:pt x="1003" y="1530"/>
                  </a:lnTo>
                  <a:lnTo>
                    <a:pt x="1019" y="1483"/>
                  </a:lnTo>
                  <a:lnTo>
                    <a:pt x="1038" y="1440"/>
                  </a:lnTo>
                  <a:lnTo>
                    <a:pt x="1063" y="1400"/>
                  </a:lnTo>
                  <a:lnTo>
                    <a:pt x="1093" y="1363"/>
                  </a:lnTo>
                  <a:lnTo>
                    <a:pt x="1127" y="1328"/>
                  </a:lnTo>
                  <a:lnTo>
                    <a:pt x="1164" y="1299"/>
                  </a:lnTo>
                  <a:lnTo>
                    <a:pt x="1205" y="1275"/>
                  </a:lnTo>
                  <a:lnTo>
                    <a:pt x="1249" y="1254"/>
                  </a:lnTo>
                  <a:lnTo>
                    <a:pt x="1295" y="1240"/>
                  </a:lnTo>
                  <a:lnTo>
                    <a:pt x="1344" y="1230"/>
                  </a:lnTo>
                  <a:lnTo>
                    <a:pt x="1395" y="1227"/>
                  </a:lnTo>
                  <a:close/>
                  <a:moveTo>
                    <a:pt x="1189" y="902"/>
                  </a:moveTo>
                  <a:lnTo>
                    <a:pt x="1560" y="902"/>
                  </a:lnTo>
                  <a:lnTo>
                    <a:pt x="1618" y="905"/>
                  </a:lnTo>
                  <a:lnTo>
                    <a:pt x="1675" y="913"/>
                  </a:lnTo>
                  <a:lnTo>
                    <a:pt x="1650" y="951"/>
                  </a:lnTo>
                  <a:lnTo>
                    <a:pt x="1629" y="991"/>
                  </a:lnTo>
                  <a:lnTo>
                    <a:pt x="1612" y="1033"/>
                  </a:lnTo>
                  <a:lnTo>
                    <a:pt x="1598" y="1076"/>
                  </a:lnTo>
                  <a:lnTo>
                    <a:pt x="1589" y="1122"/>
                  </a:lnTo>
                  <a:lnTo>
                    <a:pt x="1585" y="1169"/>
                  </a:lnTo>
                  <a:lnTo>
                    <a:pt x="1540" y="1152"/>
                  </a:lnTo>
                  <a:lnTo>
                    <a:pt x="1493" y="1140"/>
                  </a:lnTo>
                  <a:lnTo>
                    <a:pt x="1445" y="1132"/>
                  </a:lnTo>
                  <a:lnTo>
                    <a:pt x="1395" y="1130"/>
                  </a:lnTo>
                  <a:lnTo>
                    <a:pt x="1345" y="1132"/>
                  </a:lnTo>
                  <a:lnTo>
                    <a:pt x="1298" y="1139"/>
                  </a:lnTo>
                  <a:lnTo>
                    <a:pt x="1251" y="1152"/>
                  </a:lnTo>
                  <a:lnTo>
                    <a:pt x="1207" y="1168"/>
                  </a:lnTo>
                  <a:lnTo>
                    <a:pt x="1165" y="1189"/>
                  </a:lnTo>
                  <a:lnTo>
                    <a:pt x="1162" y="1138"/>
                  </a:lnTo>
                  <a:lnTo>
                    <a:pt x="1153" y="1089"/>
                  </a:lnTo>
                  <a:lnTo>
                    <a:pt x="1140" y="1041"/>
                  </a:lnTo>
                  <a:lnTo>
                    <a:pt x="1122" y="997"/>
                  </a:lnTo>
                  <a:lnTo>
                    <a:pt x="1101" y="953"/>
                  </a:lnTo>
                  <a:lnTo>
                    <a:pt x="1075" y="913"/>
                  </a:lnTo>
                  <a:lnTo>
                    <a:pt x="1131" y="905"/>
                  </a:lnTo>
                  <a:lnTo>
                    <a:pt x="1189" y="902"/>
                  </a:lnTo>
                  <a:close/>
                  <a:moveTo>
                    <a:pt x="2061" y="813"/>
                  </a:moveTo>
                  <a:lnTo>
                    <a:pt x="2112" y="816"/>
                  </a:lnTo>
                  <a:lnTo>
                    <a:pt x="2161" y="824"/>
                  </a:lnTo>
                  <a:lnTo>
                    <a:pt x="2207" y="840"/>
                  </a:lnTo>
                  <a:lnTo>
                    <a:pt x="2251" y="859"/>
                  </a:lnTo>
                  <a:lnTo>
                    <a:pt x="2291" y="884"/>
                  </a:lnTo>
                  <a:lnTo>
                    <a:pt x="2329" y="914"/>
                  </a:lnTo>
                  <a:lnTo>
                    <a:pt x="2363" y="947"/>
                  </a:lnTo>
                  <a:lnTo>
                    <a:pt x="2392" y="984"/>
                  </a:lnTo>
                  <a:lnTo>
                    <a:pt x="2417" y="1026"/>
                  </a:lnTo>
                  <a:lnTo>
                    <a:pt x="2438" y="1069"/>
                  </a:lnTo>
                  <a:lnTo>
                    <a:pt x="2452" y="1116"/>
                  </a:lnTo>
                  <a:lnTo>
                    <a:pt x="2461" y="1164"/>
                  </a:lnTo>
                  <a:lnTo>
                    <a:pt x="2464" y="1214"/>
                  </a:lnTo>
                  <a:lnTo>
                    <a:pt x="2461" y="1264"/>
                  </a:lnTo>
                  <a:lnTo>
                    <a:pt x="2452" y="1313"/>
                  </a:lnTo>
                  <a:lnTo>
                    <a:pt x="2438" y="1359"/>
                  </a:lnTo>
                  <a:lnTo>
                    <a:pt x="2417" y="1403"/>
                  </a:lnTo>
                  <a:lnTo>
                    <a:pt x="2392" y="1444"/>
                  </a:lnTo>
                  <a:lnTo>
                    <a:pt x="2363" y="1481"/>
                  </a:lnTo>
                  <a:lnTo>
                    <a:pt x="2329" y="1514"/>
                  </a:lnTo>
                  <a:lnTo>
                    <a:pt x="2291" y="1544"/>
                  </a:lnTo>
                  <a:lnTo>
                    <a:pt x="2251" y="1569"/>
                  </a:lnTo>
                  <a:lnTo>
                    <a:pt x="2207" y="1589"/>
                  </a:lnTo>
                  <a:lnTo>
                    <a:pt x="2161" y="1604"/>
                  </a:lnTo>
                  <a:lnTo>
                    <a:pt x="2112" y="1612"/>
                  </a:lnTo>
                  <a:lnTo>
                    <a:pt x="2061" y="1616"/>
                  </a:lnTo>
                  <a:lnTo>
                    <a:pt x="2016" y="1614"/>
                  </a:lnTo>
                  <a:lnTo>
                    <a:pt x="1972" y="1606"/>
                  </a:lnTo>
                  <a:lnTo>
                    <a:pt x="1931" y="1594"/>
                  </a:lnTo>
                  <a:lnTo>
                    <a:pt x="1891" y="1578"/>
                  </a:lnTo>
                  <a:lnTo>
                    <a:pt x="1883" y="1527"/>
                  </a:lnTo>
                  <a:lnTo>
                    <a:pt x="1870" y="1477"/>
                  </a:lnTo>
                  <a:lnTo>
                    <a:pt x="1852" y="1431"/>
                  </a:lnTo>
                  <a:lnTo>
                    <a:pt x="1829" y="1385"/>
                  </a:lnTo>
                  <a:lnTo>
                    <a:pt x="1802" y="1344"/>
                  </a:lnTo>
                  <a:lnTo>
                    <a:pt x="1772" y="1305"/>
                  </a:lnTo>
                  <a:lnTo>
                    <a:pt x="1737" y="1269"/>
                  </a:lnTo>
                  <a:lnTo>
                    <a:pt x="1700" y="1236"/>
                  </a:lnTo>
                  <a:lnTo>
                    <a:pt x="1658" y="1209"/>
                  </a:lnTo>
                  <a:lnTo>
                    <a:pt x="1662" y="1158"/>
                  </a:lnTo>
                  <a:lnTo>
                    <a:pt x="1672" y="1110"/>
                  </a:lnTo>
                  <a:lnTo>
                    <a:pt x="1687" y="1065"/>
                  </a:lnTo>
                  <a:lnTo>
                    <a:pt x="1708" y="1022"/>
                  </a:lnTo>
                  <a:lnTo>
                    <a:pt x="1733" y="981"/>
                  </a:lnTo>
                  <a:lnTo>
                    <a:pt x="1762" y="945"/>
                  </a:lnTo>
                  <a:lnTo>
                    <a:pt x="1796" y="912"/>
                  </a:lnTo>
                  <a:lnTo>
                    <a:pt x="1833" y="883"/>
                  </a:lnTo>
                  <a:lnTo>
                    <a:pt x="1874" y="858"/>
                  </a:lnTo>
                  <a:lnTo>
                    <a:pt x="1917" y="839"/>
                  </a:lnTo>
                  <a:lnTo>
                    <a:pt x="1963" y="824"/>
                  </a:lnTo>
                  <a:lnTo>
                    <a:pt x="2012" y="815"/>
                  </a:lnTo>
                  <a:lnTo>
                    <a:pt x="2061" y="813"/>
                  </a:lnTo>
                  <a:close/>
                  <a:moveTo>
                    <a:pt x="687" y="813"/>
                  </a:moveTo>
                  <a:lnTo>
                    <a:pt x="738" y="816"/>
                  </a:lnTo>
                  <a:lnTo>
                    <a:pt x="787" y="824"/>
                  </a:lnTo>
                  <a:lnTo>
                    <a:pt x="833" y="840"/>
                  </a:lnTo>
                  <a:lnTo>
                    <a:pt x="877" y="859"/>
                  </a:lnTo>
                  <a:lnTo>
                    <a:pt x="917" y="884"/>
                  </a:lnTo>
                  <a:lnTo>
                    <a:pt x="954" y="914"/>
                  </a:lnTo>
                  <a:lnTo>
                    <a:pt x="989" y="947"/>
                  </a:lnTo>
                  <a:lnTo>
                    <a:pt x="1018" y="984"/>
                  </a:lnTo>
                  <a:lnTo>
                    <a:pt x="1043" y="1026"/>
                  </a:lnTo>
                  <a:lnTo>
                    <a:pt x="1063" y="1069"/>
                  </a:lnTo>
                  <a:lnTo>
                    <a:pt x="1078" y="1116"/>
                  </a:lnTo>
                  <a:lnTo>
                    <a:pt x="1087" y="1164"/>
                  </a:lnTo>
                  <a:lnTo>
                    <a:pt x="1090" y="1214"/>
                  </a:lnTo>
                  <a:lnTo>
                    <a:pt x="1089" y="1236"/>
                  </a:lnTo>
                  <a:lnTo>
                    <a:pt x="1049" y="1272"/>
                  </a:lnTo>
                  <a:lnTo>
                    <a:pt x="1013" y="1311"/>
                  </a:lnTo>
                  <a:lnTo>
                    <a:pt x="980" y="1353"/>
                  </a:lnTo>
                  <a:lnTo>
                    <a:pt x="952" y="1400"/>
                  </a:lnTo>
                  <a:lnTo>
                    <a:pt x="931" y="1448"/>
                  </a:lnTo>
                  <a:lnTo>
                    <a:pt x="913" y="1500"/>
                  </a:lnTo>
                  <a:lnTo>
                    <a:pt x="902" y="1554"/>
                  </a:lnTo>
                  <a:lnTo>
                    <a:pt x="863" y="1575"/>
                  </a:lnTo>
                  <a:lnTo>
                    <a:pt x="822" y="1593"/>
                  </a:lnTo>
                  <a:lnTo>
                    <a:pt x="778" y="1605"/>
                  </a:lnTo>
                  <a:lnTo>
                    <a:pt x="734" y="1614"/>
                  </a:lnTo>
                  <a:lnTo>
                    <a:pt x="687" y="1616"/>
                  </a:lnTo>
                  <a:lnTo>
                    <a:pt x="636" y="1612"/>
                  </a:lnTo>
                  <a:lnTo>
                    <a:pt x="588" y="1604"/>
                  </a:lnTo>
                  <a:lnTo>
                    <a:pt x="542" y="1589"/>
                  </a:lnTo>
                  <a:lnTo>
                    <a:pt x="497" y="1569"/>
                  </a:lnTo>
                  <a:lnTo>
                    <a:pt x="457" y="1544"/>
                  </a:lnTo>
                  <a:lnTo>
                    <a:pt x="420" y="1514"/>
                  </a:lnTo>
                  <a:lnTo>
                    <a:pt x="386" y="1481"/>
                  </a:lnTo>
                  <a:lnTo>
                    <a:pt x="357" y="1444"/>
                  </a:lnTo>
                  <a:lnTo>
                    <a:pt x="332" y="1403"/>
                  </a:lnTo>
                  <a:lnTo>
                    <a:pt x="311" y="1359"/>
                  </a:lnTo>
                  <a:lnTo>
                    <a:pt x="296" y="1313"/>
                  </a:lnTo>
                  <a:lnTo>
                    <a:pt x="287" y="1264"/>
                  </a:lnTo>
                  <a:lnTo>
                    <a:pt x="284" y="1214"/>
                  </a:lnTo>
                  <a:lnTo>
                    <a:pt x="287" y="1164"/>
                  </a:lnTo>
                  <a:lnTo>
                    <a:pt x="296" y="1116"/>
                  </a:lnTo>
                  <a:lnTo>
                    <a:pt x="311" y="1069"/>
                  </a:lnTo>
                  <a:lnTo>
                    <a:pt x="332" y="1026"/>
                  </a:lnTo>
                  <a:lnTo>
                    <a:pt x="357" y="984"/>
                  </a:lnTo>
                  <a:lnTo>
                    <a:pt x="386" y="947"/>
                  </a:lnTo>
                  <a:lnTo>
                    <a:pt x="420" y="914"/>
                  </a:lnTo>
                  <a:lnTo>
                    <a:pt x="457" y="884"/>
                  </a:lnTo>
                  <a:lnTo>
                    <a:pt x="497" y="859"/>
                  </a:lnTo>
                  <a:lnTo>
                    <a:pt x="542" y="840"/>
                  </a:lnTo>
                  <a:lnTo>
                    <a:pt x="588" y="824"/>
                  </a:lnTo>
                  <a:lnTo>
                    <a:pt x="636" y="816"/>
                  </a:lnTo>
                  <a:lnTo>
                    <a:pt x="687" y="813"/>
                  </a:lnTo>
                  <a:close/>
                  <a:moveTo>
                    <a:pt x="2726" y="408"/>
                  </a:moveTo>
                  <a:lnTo>
                    <a:pt x="2776" y="411"/>
                  </a:lnTo>
                  <a:lnTo>
                    <a:pt x="2825" y="420"/>
                  </a:lnTo>
                  <a:lnTo>
                    <a:pt x="2872" y="435"/>
                  </a:lnTo>
                  <a:lnTo>
                    <a:pt x="2915" y="456"/>
                  </a:lnTo>
                  <a:lnTo>
                    <a:pt x="2956" y="480"/>
                  </a:lnTo>
                  <a:lnTo>
                    <a:pt x="2994" y="509"/>
                  </a:lnTo>
                  <a:lnTo>
                    <a:pt x="3027" y="543"/>
                  </a:lnTo>
                  <a:lnTo>
                    <a:pt x="3056" y="581"/>
                  </a:lnTo>
                  <a:lnTo>
                    <a:pt x="3082" y="621"/>
                  </a:lnTo>
                  <a:lnTo>
                    <a:pt x="3102" y="665"/>
                  </a:lnTo>
                  <a:lnTo>
                    <a:pt x="3116" y="711"/>
                  </a:lnTo>
                  <a:lnTo>
                    <a:pt x="3126" y="759"/>
                  </a:lnTo>
                  <a:lnTo>
                    <a:pt x="3129" y="810"/>
                  </a:lnTo>
                  <a:lnTo>
                    <a:pt x="3126" y="860"/>
                  </a:lnTo>
                  <a:lnTo>
                    <a:pt x="3116" y="909"/>
                  </a:lnTo>
                  <a:lnTo>
                    <a:pt x="3102" y="956"/>
                  </a:lnTo>
                  <a:lnTo>
                    <a:pt x="3082" y="999"/>
                  </a:lnTo>
                  <a:lnTo>
                    <a:pt x="3056" y="1039"/>
                  </a:lnTo>
                  <a:lnTo>
                    <a:pt x="3027" y="1076"/>
                  </a:lnTo>
                  <a:lnTo>
                    <a:pt x="2994" y="1110"/>
                  </a:lnTo>
                  <a:lnTo>
                    <a:pt x="2956" y="1139"/>
                  </a:lnTo>
                  <a:lnTo>
                    <a:pt x="2915" y="1164"/>
                  </a:lnTo>
                  <a:lnTo>
                    <a:pt x="2872" y="1185"/>
                  </a:lnTo>
                  <a:lnTo>
                    <a:pt x="2825" y="1199"/>
                  </a:lnTo>
                  <a:lnTo>
                    <a:pt x="2776" y="1209"/>
                  </a:lnTo>
                  <a:lnTo>
                    <a:pt x="2726" y="1212"/>
                  </a:lnTo>
                  <a:lnTo>
                    <a:pt x="2681" y="1210"/>
                  </a:lnTo>
                  <a:lnTo>
                    <a:pt x="2638" y="1201"/>
                  </a:lnTo>
                  <a:lnTo>
                    <a:pt x="2595" y="1190"/>
                  </a:lnTo>
                  <a:lnTo>
                    <a:pt x="2556" y="1173"/>
                  </a:lnTo>
                  <a:lnTo>
                    <a:pt x="2547" y="1123"/>
                  </a:lnTo>
                  <a:lnTo>
                    <a:pt x="2534" y="1073"/>
                  </a:lnTo>
                  <a:lnTo>
                    <a:pt x="2516" y="1026"/>
                  </a:lnTo>
                  <a:lnTo>
                    <a:pt x="2493" y="981"/>
                  </a:lnTo>
                  <a:lnTo>
                    <a:pt x="2467" y="939"/>
                  </a:lnTo>
                  <a:lnTo>
                    <a:pt x="2436" y="901"/>
                  </a:lnTo>
                  <a:lnTo>
                    <a:pt x="2402" y="865"/>
                  </a:lnTo>
                  <a:lnTo>
                    <a:pt x="2364" y="833"/>
                  </a:lnTo>
                  <a:lnTo>
                    <a:pt x="2324" y="804"/>
                  </a:lnTo>
                  <a:lnTo>
                    <a:pt x="2327" y="754"/>
                  </a:lnTo>
                  <a:lnTo>
                    <a:pt x="2337" y="707"/>
                  </a:lnTo>
                  <a:lnTo>
                    <a:pt x="2352" y="661"/>
                  </a:lnTo>
                  <a:lnTo>
                    <a:pt x="2372" y="618"/>
                  </a:lnTo>
                  <a:lnTo>
                    <a:pt x="2397" y="577"/>
                  </a:lnTo>
                  <a:lnTo>
                    <a:pt x="2427" y="541"/>
                  </a:lnTo>
                  <a:lnTo>
                    <a:pt x="2460" y="508"/>
                  </a:lnTo>
                  <a:lnTo>
                    <a:pt x="2498" y="479"/>
                  </a:lnTo>
                  <a:lnTo>
                    <a:pt x="2538" y="455"/>
                  </a:lnTo>
                  <a:lnTo>
                    <a:pt x="2582" y="435"/>
                  </a:lnTo>
                  <a:lnTo>
                    <a:pt x="2627" y="420"/>
                  </a:lnTo>
                  <a:lnTo>
                    <a:pt x="2676" y="411"/>
                  </a:lnTo>
                  <a:lnTo>
                    <a:pt x="2726" y="408"/>
                  </a:lnTo>
                  <a:close/>
                  <a:moveTo>
                    <a:pt x="1374" y="0"/>
                  </a:moveTo>
                  <a:lnTo>
                    <a:pt x="1425" y="3"/>
                  </a:lnTo>
                  <a:lnTo>
                    <a:pt x="1475" y="11"/>
                  </a:lnTo>
                  <a:lnTo>
                    <a:pt x="1521" y="25"/>
                  </a:lnTo>
                  <a:lnTo>
                    <a:pt x="1567" y="44"/>
                  </a:lnTo>
                  <a:lnTo>
                    <a:pt x="1608" y="68"/>
                  </a:lnTo>
                  <a:lnTo>
                    <a:pt x="1648" y="96"/>
                  </a:lnTo>
                  <a:lnTo>
                    <a:pt x="1684" y="127"/>
                  </a:lnTo>
                  <a:lnTo>
                    <a:pt x="1715" y="163"/>
                  </a:lnTo>
                  <a:lnTo>
                    <a:pt x="1743" y="203"/>
                  </a:lnTo>
                  <a:lnTo>
                    <a:pt x="1767" y="244"/>
                  </a:lnTo>
                  <a:lnTo>
                    <a:pt x="1787" y="289"/>
                  </a:lnTo>
                  <a:lnTo>
                    <a:pt x="1800" y="336"/>
                  </a:lnTo>
                  <a:lnTo>
                    <a:pt x="1808" y="385"/>
                  </a:lnTo>
                  <a:lnTo>
                    <a:pt x="1812" y="436"/>
                  </a:lnTo>
                  <a:lnTo>
                    <a:pt x="1808" y="487"/>
                  </a:lnTo>
                  <a:lnTo>
                    <a:pt x="1800" y="536"/>
                  </a:lnTo>
                  <a:lnTo>
                    <a:pt x="1787" y="583"/>
                  </a:lnTo>
                  <a:lnTo>
                    <a:pt x="1767" y="628"/>
                  </a:lnTo>
                  <a:lnTo>
                    <a:pt x="1743" y="669"/>
                  </a:lnTo>
                  <a:lnTo>
                    <a:pt x="1715" y="709"/>
                  </a:lnTo>
                  <a:lnTo>
                    <a:pt x="1684" y="744"/>
                  </a:lnTo>
                  <a:lnTo>
                    <a:pt x="1648" y="776"/>
                  </a:lnTo>
                  <a:lnTo>
                    <a:pt x="1608" y="804"/>
                  </a:lnTo>
                  <a:lnTo>
                    <a:pt x="1567" y="827"/>
                  </a:lnTo>
                  <a:lnTo>
                    <a:pt x="1521" y="846"/>
                  </a:lnTo>
                  <a:lnTo>
                    <a:pt x="1475" y="860"/>
                  </a:lnTo>
                  <a:lnTo>
                    <a:pt x="1425" y="869"/>
                  </a:lnTo>
                  <a:lnTo>
                    <a:pt x="1374" y="872"/>
                  </a:lnTo>
                  <a:lnTo>
                    <a:pt x="1323" y="869"/>
                  </a:lnTo>
                  <a:lnTo>
                    <a:pt x="1274" y="860"/>
                  </a:lnTo>
                  <a:lnTo>
                    <a:pt x="1227" y="846"/>
                  </a:lnTo>
                  <a:lnTo>
                    <a:pt x="1181" y="827"/>
                  </a:lnTo>
                  <a:lnTo>
                    <a:pt x="1140" y="804"/>
                  </a:lnTo>
                  <a:lnTo>
                    <a:pt x="1101" y="776"/>
                  </a:lnTo>
                  <a:lnTo>
                    <a:pt x="1064" y="744"/>
                  </a:lnTo>
                  <a:lnTo>
                    <a:pt x="1033" y="709"/>
                  </a:lnTo>
                  <a:lnTo>
                    <a:pt x="1005" y="669"/>
                  </a:lnTo>
                  <a:lnTo>
                    <a:pt x="981" y="628"/>
                  </a:lnTo>
                  <a:lnTo>
                    <a:pt x="962" y="583"/>
                  </a:lnTo>
                  <a:lnTo>
                    <a:pt x="948" y="536"/>
                  </a:lnTo>
                  <a:lnTo>
                    <a:pt x="940" y="487"/>
                  </a:lnTo>
                  <a:lnTo>
                    <a:pt x="937" y="436"/>
                  </a:lnTo>
                  <a:lnTo>
                    <a:pt x="940" y="385"/>
                  </a:lnTo>
                  <a:lnTo>
                    <a:pt x="948" y="336"/>
                  </a:lnTo>
                  <a:lnTo>
                    <a:pt x="962" y="289"/>
                  </a:lnTo>
                  <a:lnTo>
                    <a:pt x="981" y="244"/>
                  </a:lnTo>
                  <a:lnTo>
                    <a:pt x="1005" y="203"/>
                  </a:lnTo>
                  <a:lnTo>
                    <a:pt x="1033" y="163"/>
                  </a:lnTo>
                  <a:lnTo>
                    <a:pt x="1064" y="127"/>
                  </a:lnTo>
                  <a:lnTo>
                    <a:pt x="1101" y="96"/>
                  </a:lnTo>
                  <a:lnTo>
                    <a:pt x="1140" y="68"/>
                  </a:lnTo>
                  <a:lnTo>
                    <a:pt x="1181" y="44"/>
                  </a:lnTo>
                  <a:lnTo>
                    <a:pt x="1227" y="25"/>
                  </a:lnTo>
                  <a:lnTo>
                    <a:pt x="1274" y="11"/>
                  </a:lnTo>
                  <a:lnTo>
                    <a:pt x="1323" y="3"/>
                  </a:lnTo>
                  <a:lnTo>
                    <a:pt x="1374"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23" name="Rounded Rectangular Callout 49">
              <a:extLst>
                <a:ext uri="{FF2B5EF4-FFF2-40B4-BE49-F238E27FC236}">
                  <a16:creationId xmlns:a16="http://schemas.microsoft.com/office/drawing/2014/main" id="{9E9019F9-A5C3-CD4A-9DAD-9E7E57AEF149}"/>
                </a:ext>
              </a:extLst>
            </p:cNvPr>
            <p:cNvSpPr/>
            <p:nvPr/>
          </p:nvSpPr>
          <p:spPr>
            <a:xfrm>
              <a:off x="3428237" y="1215706"/>
              <a:ext cx="2306065" cy="1902461"/>
            </a:xfrm>
            <a:prstGeom prst="wedgeRoundRectCallout">
              <a:avLst>
                <a:gd name="adj1" fmla="val -32728"/>
                <a:gd name="adj2" fmla="val 73074"/>
                <a:gd name="adj3" fmla="val 16667"/>
              </a:avLst>
            </a:prstGeom>
            <a:solidFill>
              <a:srgbClr val="19598D"/>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Source Sans Pro"/>
                <a:ea typeface=""/>
                <a:cs typeface=""/>
              </a:endParaRPr>
            </a:p>
          </p:txBody>
        </p:sp>
        <p:sp>
          <p:nvSpPr>
            <p:cNvPr id="24" name="TextBox 23">
              <a:extLst>
                <a:ext uri="{FF2B5EF4-FFF2-40B4-BE49-F238E27FC236}">
                  <a16:creationId xmlns:a16="http://schemas.microsoft.com/office/drawing/2014/main" id="{4F3D6012-2E29-88D2-AD4F-FAC451D8770D}"/>
                </a:ext>
              </a:extLst>
            </p:cNvPr>
            <p:cNvSpPr txBox="1"/>
            <p:nvPr/>
          </p:nvSpPr>
          <p:spPr>
            <a:xfrm>
              <a:off x="581887" y="1231514"/>
              <a:ext cx="1998647"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H&amp;P Communications</a:t>
              </a:r>
            </a:p>
          </p:txBody>
        </p:sp>
        <p:sp>
          <p:nvSpPr>
            <p:cNvPr id="25" name="TextBox 24">
              <a:extLst>
                <a:ext uri="{FF2B5EF4-FFF2-40B4-BE49-F238E27FC236}">
                  <a16:creationId xmlns:a16="http://schemas.microsoft.com/office/drawing/2014/main" id="{013D3587-92CA-DF0F-BB74-BDE9DC980C52}"/>
                </a:ext>
              </a:extLst>
            </p:cNvPr>
            <p:cNvSpPr txBox="1"/>
            <p:nvPr/>
          </p:nvSpPr>
          <p:spPr>
            <a:xfrm>
              <a:off x="-654079" y="1999389"/>
              <a:ext cx="2183457"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High-Cost Claimants</a:t>
              </a:r>
            </a:p>
          </p:txBody>
        </p:sp>
        <p:sp>
          <p:nvSpPr>
            <p:cNvPr id="26" name="TextBox 25">
              <a:extLst>
                <a:ext uri="{FF2B5EF4-FFF2-40B4-BE49-F238E27FC236}">
                  <a16:creationId xmlns:a16="http://schemas.microsoft.com/office/drawing/2014/main" id="{E61F4309-FAD3-2B52-FD33-67DA6617EB24}"/>
                </a:ext>
              </a:extLst>
            </p:cNvPr>
            <p:cNvSpPr txBox="1"/>
            <p:nvPr/>
          </p:nvSpPr>
          <p:spPr>
            <a:xfrm>
              <a:off x="6483877" y="1356152"/>
              <a:ext cx="32246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Social Determinants of Health</a:t>
              </a:r>
            </a:p>
          </p:txBody>
        </p:sp>
        <p:sp>
          <p:nvSpPr>
            <p:cNvPr id="27" name="TextBox 26">
              <a:extLst>
                <a:ext uri="{FF2B5EF4-FFF2-40B4-BE49-F238E27FC236}">
                  <a16:creationId xmlns:a16="http://schemas.microsoft.com/office/drawing/2014/main" id="{FBDFDAE3-9354-5A35-6D3A-E6A017C0C22E}"/>
                </a:ext>
              </a:extLst>
            </p:cNvPr>
            <p:cNvSpPr txBox="1"/>
            <p:nvPr/>
          </p:nvSpPr>
          <p:spPr>
            <a:xfrm>
              <a:off x="3674600" y="5203700"/>
              <a:ext cx="16594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Cost Containment</a:t>
              </a:r>
            </a:p>
          </p:txBody>
        </p:sp>
        <p:sp>
          <p:nvSpPr>
            <p:cNvPr id="28" name="TextBox 27">
              <a:extLst>
                <a:ext uri="{FF2B5EF4-FFF2-40B4-BE49-F238E27FC236}">
                  <a16:creationId xmlns:a16="http://schemas.microsoft.com/office/drawing/2014/main" id="{2A4DB7C7-C63D-F083-F723-CC3B94E8E84B}"/>
                </a:ext>
              </a:extLst>
            </p:cNvPr>
            <p:cNvSpPr txBox="1"/>
            <p:nvPr/>
          </p:nvSpPr>
          <p:spPr>
            <a:xfrm>
              <a:off x="1640781" y="5192476"/>
              <a:ext cx="19082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Informatics</a:t>
              </a:r>
            </a:p>
          </p:txBody>
        </p:sp>
        <p:sp>
          <p:nvSpPr>
            <p:cNvPr id="29" name="TextBox 28">
              <a:extLst>
                <a:ext uri="{FF2B5EF4-FFF2-40B4-BE49-F238E27FC236}">
                  <a16:creationId xmlns:a16="http://schemas.microsoft.com/office/drawing/2014/main" id="{D6E9C4C0-76F2-E700-606B-FB55F24E4E83}"/>
                </a:ext>
              </a:extLst>
            </p:cNvPr>
            <p:cNvSpPr txBox="1"/>
            <p:nvPr/>
          </p:nvSpPr>
          <p:spPr>
            <a:xfrm>
              <a:off x="5441887" y="5177343"/>
              <a:ext cx="133991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Digital Health</a:t>
              </a:r>
            </a:p>
          </p:txBody>
        </p:sp>
        <p:sp>
          <p:nvSpPr>
            <p:cNvPr id="30" name="TextBox 29">
              <a:extLst>
                <a:ext uri="{FF2B5EF4-FFF2-40B4-BE49-F238E27FC236}">
                  <a16:creationId xmlns:a16="http://schemas.microsoft.com/office/drawing/2014/main" id="{687E32BC-D6C9-D8D3-F2E1-524F6A1F72EB}"/>
                </a:ext>
              </a:extLst>
            </p:cNvPr>
            <p:cNvSpPr txBox="1"/>
            <p:nvPr/>
          </p:nvSpPr>
          <p:spPr>
            <a:xfrm>
              <a:off x="6778368" y="4774962"/>
              <a:ext cx="171079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Provider Quality</a:t>
              </a:r>
            </a:p>
          </p:txBody>
        </p:sp>
        <p:sp>
          <p:nvSpPr>
            <p:cNvPr id="31" name="TextBox 30">
              <a:extLst>
                <a:ext uri="{FF2B5EF4-FFF2-40B4-BE49-F238E27FC236}">
                  <a16:creationId xmlns:a16="http://schemas.microsoft.com/office/drawing/2014/main" id="{6042E283-8D4E-7A92-10BC-6113481E25B2}"/>
                </a:ext>
              </a:extLst>
            </p:cNvPr>
            <p:cNvSpPr txBox="1"/>
            <p:nvPr/>
          </p:nvSpPr>
          <p:spPr>
            <a:xfrm>
              <a:off x="167600" y="4608569"/>
              <a:ext cx="18136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Population Health</a:t>
              </a:r>
            </a:p>
          </p:txBody>
        </p:sp>
        <p:sp>
          <p:nvSpPr>
            <p:cNvPr id="32" name="TextBox 31">
              <a:extLst>
                <a:ext uri="{FF2B5EF4-FFF2-40B4-BE49-F238E27FC236}">
                  <a16:creationId xmlns:a16="http://schemas.microsoft.com/office/drawing/2014/main" id="{6B88B505-DB29-B0D3-8C04-1C04D35F0681}"/>
                </a:ext>
              </a:extLst>
            </p:cNvPr>
            <p:cNvSpPr txBox="1"/>
            <p:nvPr/>
          </p:nvSpPr>
          <p:spPr>
            <a:xfrm>
              <a:off x="-939369" y="2816423"/>
              <a:ext cx="1856454"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Health Education</a:t>
              </a:r>
            </a:p>
          </p:txBody>
        </p:sp>
        <p:sp>
          <p:nvSpPr>
            <p:cNvPr id="33" name="TextBox 32">
              <a:extLst>
                <a:ext uri="{FF2B5EF4-FFF2-40B4-BE49-F238E27FC236}">
                  <a16:creationId xmlns:a16="http://schemas.microsoft.com/office/drawing/2014/main" id="{4B6A0A0F-DB99-DE97-97BC-90B0D069DE15}"/>
                </a:ext>
              </a:extLst>
            </p:cNvPr>
            <p:cNvSpPr txBox="1"/>
            <p:nvPr/>
          </p:nvSpPr>
          <p:spPr>
            <a:xfrm>
              <a:off x="-743572" y="3581400"/>
              <a:ext cx="165797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Global Well-Being</a:t>
              </a:r>
            </a:p>
          </p:txBody>
        </p:sp>
        <p:sp>
          <p:nvSpPr>
            <p:cNvPr id="34" name="TextBox 33">
              <a:extLst>
                <a:ext uri="{FF2B5EF4-FFF2-40B4-BE49-F238E27FC236}">
                  <a16:creationId xmlns:a16="http://schemas.microsoft.com/office/drawing/2014/main" id="{3F85E6D1-BC58-9BDE-18B9-2B47D47FFA8B}"/>
                </a:ext>
              </a:extLst>
            </p:cNvPr>
            <p:cNvSpPr txBox="1"/>
            <p:nvPr/>
          </p:nvSpPr>
          <p:spPr>
            <a:xfrm>
              <a:off x="7461791" y="1938624"/>
              <a:ext cx="23698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Health Risk Assessments</a:t>
              </a:r>
            </a:p>
          </p:txBody>
        </p:sp>
        <p:sp>
          <p:nvSpPr>
            <p:cNvPr id="35" name="TextBox 34">
              <a:extLst>
                <a:ext uri="{FF2B5EF4-FFF2-40B4-BE49-F238E27FC236}">
                  <a16:creationId xmlns:a16="http://schemas.microsoft.com/office/drawing/2014/main" id="{12B414E2-CCD0-B6D1-9042-0AF17AC2E972}"/>
                </a:ext>
              </a:extLst>
            </p:cNvPr>
            <p:cNvSpPr txBox="1"/>
            <p:nvPr/>
          </p:nvSpPr>
          <p:spPr>
            <a:xfrm>
              <a:off x="7966004" y="2676140"/>
              <a:ext cx="178759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Biometrics / Labs</a:t>
              </a:r>
            </a:p>
          </p:txBody>
        </p:sp>
        <p:sp>
          <p:nvSpPr>
            <p:cNvPr id="36" name="TextBox 35">
              <a:extLst>
                <a:ext uri="{FF2B5EF4-FFF2-40B4-BE49-F238E27FC236}">
                  <a16:creationId xmlns:a16="http://schemas.microsoft.com/office/drawing/2014/main" id="{082F68B9-2DA1-C096-3D76-538293B9ACFB}"/>
                </a:ext>
              </a:extLst>
            </p:cNvPr>
            <p:cNvSpPr txBox="1"/>
            <p:nvPr/>
          </p:nvSpPr>
          <p:spPr>
            <a:xfrm>
              <a:off x="8039112" y="3754287"/>
              <a:ext cx="179068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Data Analytics</a:t>
              </a:r>
            </a:p>
          </p:txBody>
        </p:sp>
        <p:grpSp>
          <p:nvGrpSpPr>
            <p:cNvPr id="37" name="Group 37">
              <a:extLst>
                <a:ext uri="{FF2B5EF4-FFF2-40B4-BE49-F238E27FC236}">
                  <a16:creationId xmlns:a16="http://schemas.microsoft.com/office/drawing/2014/main" id="{5A2E7BA7-64F8-27C7-D4EA-5EE27860C5BB}"/>
                </a:ext>
              </a:extLst>
            </p:cNvPr>
            <p:cNvGrpSpPr>
              <a:grpSpLocks noChangeAspect="1"/>
            </p:cNvGrpSpPr>
            <p:nvPr/>
          </p:nvGrpSpPr>
          <p:grpSpPr bwMode="auto">
            <a:xfrm>
              <a:off x="1078925" y="2751410"/>
              <a:ext cx="467785" cy="360000"/>
              <a:chOff x="2781" y="2112"/>
              <a:chExt cx="1072" cy="825"/>
            </a:xfrm>
            <a:solidFill>
              <a:schemeClr val="bg1"/>
            </a:solidFill>
          </p:grpSpPr>
          <p:sp>
            <p:nvSpPr>
              <p:cNvPr id="103" name="Freeform 39">
                <a:extLst>
                  <a:ext uri="{FF2B5EF4-FFF2-40B4-BE49-F238E27FC236}">
                    <a16:creationId xmlns:a16="http://schemas.microsoft.com/office/drawing/2014/main" id="{5098C7A0-D10A-2831-B88B-B668F4D41BA6}"/>
                  </a:ext>
                </a:extLst>
              </p:cNvPr>
              <p:cNvSpPr>
                <a:spLocks/>
              </p:cNvSpPr>
              <p:nvPr/>
            </p:nvSpPr>
            <p:spPr bwMode="auto">
              <a:xfrm>
                <a:off x="3202" y="2112"/>
                <a:ext cx="651" cy="467"/>
              </a:xfrm>
              <a:custGeom>
                <a:avLst/>
                <a:gdLst>
                  <a:gd name="T0" fmla="*/ 0 w 1951"/>
                  <a:gd name="T1" fmla="*/ 0 h 1402"/>
                  <a:gd name="T2" fmla="*/ 1951 w 1951"/>
                  <a:gd name="T3" fmla="*/ 0 h 1402"/>
                  <a:gd name="T4" fmla="*/ 1951 w 1951"/>
                  <a:gd name="T5" fmla="*/ 1402 h 1402"/>
                  <a:gd name="T6" fmla="*/ 630 w 1951"/>
                  <a:gd name="T7" fmla="*/ 1402 h 1402"/>
                  <a:gd name="T8" fmla="*/ 957 w 1951"/>
                  <a:gd name="T9" fmla="*/ 1274 h 1402"/>
                  <a:gd name="T10" fmla="*/ 1826 w 1951"/>
                  <a:gd name="T11" fmla="*/ 1274 h 1402"/>
                  <a:gd name="T12" fmla="*/ 1826 w 1951"/>
                  <a:gd name="T13" fmla="*/ 127 h 1402"/>
                  <a:gd name="T14" fmla="*/ 125 w 1951"/>
                  <a:gd name="T15" fmla="*/ 127 h 1402"/>
                  <a:gd name="T16" fmla="*/ 125 w 1951"/>
                  <a:gd name="T17" fmla="*/ 1058 h 1402"/>
                  <a:gd name="T18" fmla="*/ 0 w 1951"/>
                  <a:gd name="T19" fmla="*/ 1111 h 1402"/>
                  <a:gd name="T20" fmla="*/ 0 w 1951"/>
                  <a:gd name="T21" fmla="*/ 0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1" h="1402">
                    <a:moveTo>
                      <a:pt x="0" y="0"/>
                    </a:moveTo>
                    <a:lnTo>
                      <a:pt x="1951" y="0"/>
                    </a:lnTo>
                    <a:lnTo>
                      <a:pt x="1951" y="1402"/>
                    </a:lnTo>
                    <a:lnTo>
                      <a:pt x="630" y="1402"/>
                    </a:lnTo>
                    <a:lnTo>
                      <a:pt x="957" y="1274"/>
                    </a:lnTo>
                    <a:lnTo>
                      <a:pt x="1826" y="1274"/>
                    </a:lnTo>
                    <a:lnTo>
                      <a:pt x="1826" y="127"/>
                    </a:lnTo>
                    <a:lnTo>
                      <a:pt x="125" y="127"/>
                    </a:lnTo>
                    <a:lnTo>
                      <a:pt x="125" y="1058"/>
                    </a:lnTo>
                    <a:lnTo>
                      <a:pt x="0" y="11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104" name="Freeform 40">
                <a:extLst>
                  <a:ext uri="{FF2B5EF4-FFF2-40B4-BE49-F238E27FC236}">
                    <a16:creationId xmlns:a16="http://schemas.microsoft.com/office/drawing/2014/main" id="{3E300EE1-539E-148E-2C7A-0651A7184371}"/>
                  </a:ext>
                </a:extLst>
              </p:cNvPr>
              <p:cNvSpPr>
                <a:spLocks/>
              </p:cNvSpPr>
              <p:nvPr/>
            </p:nvSpPr>
            <p:spPr bwMode="auto">
              <a:xfrm>
                <a:off x="3279" y="2230"/>
                <a:ext cx="502" cy="197"/>
              </a:xfrm>
              <a:custGeom>
                <a:avLst/>
                <a:gdLst>
                  <a:gd name="T0" fmla="*/ 712 w 1506"/>
                  <a:gd name="T1" fmla="*/ 22 h 591"/>
                  <a:gd name="T2" fmla="*/ 775 w 1506"/>
                  <a:gd name="T3" fmla="*/ 98 h 591"/>
                  <a:gd name="T4" fmla="*/ 820 w 1506"/>
                  <a:gd name="T5" fmla="*/ 199 h 591"/>
                  <a:gd name="T6" fmla="*/ 853 w 1506"/>
                  <a:gd name="T7" fmla="*/ 288 h 591"/>
                  <a:gd name="T8" fmla="*/ 891 w 1506"/>
                  <a:gd name="T9" fmla="*/ 356 h 591"/>
                  <a:gd name="T10" fmla="*/ 912 w 1506"/>
                  <a:gd name="T11" fmla="*/ 280 h 591"/>
                  <a:gd name="T12" fmla="*/ 935 w 1506"/>
                  <a:gd name="T13" fmla="*/ 197 h 591"/>
                  <a:gd name="T14" fmla="*/ 977 w 1506"/>
                  <a:gd name="T15" fmla="*/ 125 h 591"/>
                  <a:gd name="T16" fmla="*/ 1050 w 1506"/>
                  <a:gd name="T17" fmla="*/ 95 h 591"/>
                  <a:gd name="T18" fmla="*/ 1123 w 1506"/>
                  <a:gd name="T19" fmla="*/ 125 h 591"/>
                  <a:gd name="T20" fmla="*/ 1160 w 1506"/>
                  <a:gd name="T21" fmla="*/ 192 h 591"/>
                  <a:gd name="T22" fmla="*/ 1177 w 1506"/>
                  <a:gd name="T23" fmla="*/ 266 h 591"/>
                  <a:gd name="T24" fmla="*/ 1203 w 1506"/>
                  <a:gd name="T25" fmla="*/ 368 h 591"/>
                  <a:gd name="T26" fmla="*/ 1259 w 1506"/>
                  <a:gd name="T27" fmla="*/ 406 h 591"/>
                  <a:gd name="T28" fmla="*/ 1353 w 1506"/>
                  <a:gd name="T29" fmla="*/ 398 h 591"/>
                  <a:gd name="T30" fmla="*/ 1445 w 1506"/>
                  <a:gd name="T31" fmla="*/ 432 h 591"/>
                  <a:gd name="T32" fmla="*/ 1484 w 1506"/>
                  <a:gd name="T33" fmla="*/ 457 h 591"/>
                  <a:gd name="T34" fmla="*/ 1489 w 1506"/>
                  <a:gd name="T35" fmla="*/ 591 h 591"/>
                  <a:gd name="T36" fmla="*/ 1412 w 1506"/>
                  <a:gd name="T37" fmla="*/ 569 h 591"/>
                  <a:gd name="T38" fmla="*/ 1349 w 1506"/>
                  <a:gd name="T39" fmla="*/ 530 h 591"/>
                  <a:gd name="T40" fmla="*/ 1319 w 1506"/>
                  <a:gd name="T41" fmla="*/ 534 h 591"/>
                  <a:gd name="T42" fmla="*/ 1229 w 1506"/>
                  <a:gd name="T43" fmla="*/ 536 h 591"/>
                  <a:gd name="T44" fmla="*/ 1132 w 1506"/>
                  <a:gd name="T45" fmla="*/ 489 h 591"/>
                  <a:gd name="T46" fmla="*/ 1078 w 1506"/>
                  <a:gd name="T47" fmla="*/ 405 h 591"/>
                  <a:gd name="T48" fmla="*/ 1053 w 1506"/>
                  <a:gd name="T49" fmla="*/ 311 h 591"/>
                  <a:gd name="T50" fmla="*/ 1038 w 1506"/>
                  <a:gd name="T51" fmla="*/ 309 h 591"/>
                  <a:gd name="T52" fmla="*/ 1008 w 1506"/>
                  <a:gd name="T53" fmla="*/ 412 h 591"/>
                  <a:gd name="T54" fmla="*/ 948 w 1506"/>
                  <a:gd name="T55" fmla="*/ 484 h 591"/>
                  <a:gd name="T56" fmla="*/ 889 w 1506"/>
                  <a:gd name="T57" fmla="*/ 494 h 591"/>
                  <a:gd name="T58" fmla="*/ 807 w 1506"/>
                  <a:gd name="T59" fmla="*/ 457 h 591"/>
                  <a:gd name="T60" fmla="*/ 744 w 1506"/>
                  <a:gd name="T61" fmla="*/ 362 h 591"/>
                  <a:gd name="T62" fmla="*/ 703 w 1506"/>
                  <a:gd name="T63" fmla="*/ 258 h 591"/>
                  <a:gd name="T64" fmla="*/ 674 w 1506"/>
                  <a:gd name="T65" fmla="*/ 186 h 591"/>
                  <a:gd name="T66" fmla="*/ 642 w 1506"/>
                  <a:gd name="T67" fmla="*/ 133 h 591"/>
                  <a:gd name="T68" fmla="*/ 613 w 1506"/>
                  <a:gd name="T69" fmla="*/ 207 h 591"/>
                  <a:gd name="T70" fmla="*/ 588 w 1506"/>
                  <a:gd name="T71" fmla="*/ 305 h 591"/>
                  <a:gd name="T72" fmla="*/ 552 w 1506"/>
                  <a:gd name="T73" fmla="*/ 419 h 591"/>
                  <a:gd name="T74" fmla="*/ 491 w 1506"/>
                  <a:gd name="T75" fmla="*/ 501 h 591"/>
                  <a:gd name="T76" fmla="*/ 402 w 1506"/>
                  <a:gd name="T77" fmla="*/ 524 h 591"/>
                  <a:gd name="T78" fmla="*/ 329 w 1506"/>
                  <a:gd name="T79" fmla="*/ 476 h 591"/>
                  <a:gd name="T80" fmla="*/ 292 w 1506"/>
                  <a:gd name="T81" fmla="*/ 382 h 591"/>
                  <a:gd name="T82" fmla="*/ 273 w 1506"/>
                  <a:gd name="T83" fmla="*/ 290 h 591"/>
                  <a:gd name="T84" fmla="*/ 240 w 1506"/>
                  <a:gd name="T85" fmla="*/ 281 h 591"/>
                  <a:gd name="T86" fmla="*/ 190 w 1506"/>
                  <a:gd name="T87" fmla="*/ 379 h 591"/>
                  <a:gd name="T88" fmla="*/ 152 w 1506"/>
                  <a:gd name="T89" fmla="*/ 469 h 591"/>
                  <a:gd name="T90" fmla="*/ 0 w 1506"/>
                  <a:gd name="T91" fmla="*/ 496 h 591"/>
                  <a:gd name="T92" fmla="*/ 45 w 1506"/>
                  <a:gd name="T93" fmla="*/ 386 h 591"/>
                  <a:gd name="T94" fmla="*/ 104 w 1506"/>
                  <a:gd name="T95" fmla="*/ 255 h 591"/>
                  <a:gd name="T96" fmla="*/ 178 w 1506"/>
                  <a:gd name="T97" fmla="*/ 153 h 591"/>
                  <a:gd name="T98" fmla="*/ 274 w 1506"/>
                  <a:gd name="T99" fmla="*/ 112 h 591"/>
                  <a:gd name="T100" fmla="*/ 349 w 1506"/>
                  <a:gd name="T101" fmla="*/ 144 h 591"/>
                  <a:gd name="T102" fmla="*/ 389 w 1506"/>
                  <a:gd name="T103" fmla="*/ 219 h 591"/>
                  <a:gd name="T104" fmla="*/ 409 w 1506"/>
                  <a:gd name="T105" fmla="*/ 304 h 591"/>
                  <a:gd name="T106" fmla="*/ 427 w 1506"/>
                  <a:gd name="T107" fmla="*/ 382 h 591"/>
                  <a:gd name="T108" fmla="*/ 457 w 1506"/>
                  <a:gd name="T109" fmla="*/ 290 h 591"/>
                  <a:gd name="T110" fmla="*/ 483 w 1506"/>
                  <a:gd name="T111" fmla="*/ 188 h 591"/>
                  <a:gd name="T112" fmla="*/ 518 w 1506"/>
                  <a:gd name="T113" fmla="*/ 86 h 591"/>
                  <a:gd name="T114" fmla="*/ 578 w 1506"/>
                  <a:gd name="T115" fmla="*/ 1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 h="591">
                    <a:moveTo>
                      <a:pt x="644" y="0"/>
                    </a:moveTo>
                    <a:lnTo>
                      <a:pt x="669" y="3"/>
                    </a:lnTo>
                    <a:lnTo>
                      <a:pt x="691" y="11"/>
                    </a:lnTo>
                    <a:lnTo>
                      <a:pt x="712" y="22"/>
                    </a:lnTo>
                    <a:lnTo>
                      <a:pt x="730" y="37"/>
                    </a:lnTo>
                    <a:lnTo>
                      <a:pt x="746" y="55"/>
                    </a:lnTo>
                    <a:lnTo>
                      <a:pt x="761" y="75"/>
                    </a:lnTo>
                    <a:lnTo>
                      <a:pt x="775" y="98"/>
                    </a:lnTo>
                    <a:lnTo>
                      <a:pt x="787" y="122"/>
                    </a:lnTo>
                    <a:lnTo>
                      <a:pt x="799" y="146"/>
                    </a:lnTo>
                    <a:lnTo>
                      <a:pt x="810" y="173"/>
                    </a:lnTo>
                    <a:lnTo>
                      <a:pt x="820" y="199"/>
                    </a:lnTo>
                    <a:lnTo>
                      <a:pt x="829" y="225"/>
                    </a:lnTo>
                    <a:lnTo>
                      <a:pt x="836" y="244"/>
                    </a:lnTo>
                    <a:lnTo>
                      <a:pt x="844" y="265"/>
                    </a:lnTo>
                    <a:lnTo>
                      <a:pt x="853" y="288"/>
                    </a:lnTo>
                    <a:lnTo>
                      <a:pt x="863" y="309"/>
                    </a:lnTo>
                    <a:lnTo>
                      <a:pt x="872" y="329"/>
                    </a:lnTo>
                    <a:lnTo>
                      <a:pt x="882" y="345"/>
                    </a:lnTo>
                    <a:lnTo>
                      <a:pt x="891" y="356"/>
                    </a:lnTo>
                    <a:lnTo>
                      <a:pt x="897" y="339"/>
                    </a:lnTo>
                    <a:lnTo>
                      <a:pt x="903" y="319"/>
                    </a:lnTo>
                    <a:lnTo>
                      <a:pt x="908" y="298"/>
                    </a:lnTo>
                    <a:lnTo>
                      <a:pt x="912" y="280"/>
                    </a:lnTo>
                    <a:lnTo>
                      <a:pt x="917" y="259"/>
                    </a:lnTo>
                    <a:lnTo>
                      <a:pt x="922" y="239"/>
                    </a:lnTo>
                    <a:lnTo>
                      <a:pt x="928" y="217"/>
                    </a:lnTo>
                    <a:lnTo>
                      <a:pt x="935" y="197"/>
                    </a:lnTo>
                    <a:lnTo>
                      <a:pt x="943" y="176"/>
                    </a:lnTo>
                    <a:lnTo>
                      <a:pt x="953" y="157"/>
                    </a:lnTo>
                    <a:lnTo>
                      <a:pt x="964" y="139"/>
                    </a:lnTo>
                    <a:lnTo>
                      <a:pt x="977" y="125"/>
                    </a:lnTo>
                    <a:lnTo>
                      <a:pt x="992" y="111"/>
                    </a:lnTo>
                    <a:lnTo>
                      <a:pt x="1009" y="102"/>
                    </a:lnTo>
                    <a:lnTo>
                      <a:pt x="1028" y="97"/>
                    </a:lnTo>
                    <a:lnTo>
                      <a:pt x="1050" y="95"/>
                    </a:lnTo>
                    <a:lnTo>
                      <a:pt x="1073" y="98"/>
                    </a:lnTo>
                    <a:lnTo>
                      <a:pt x="1092" y="103"/>
                    </a:lnTo>
                    <a:lnTo>
                      <a:pt x="1109" y="113"/>
                    </a:lnTo>
                    <a:lnTo>
                      <a:pt x="1123" y="125"/>
                    </a:lnTo>
                    <a:lnTo>
                      <a:pt x="1135" y="140"/>
                    </a:lnTo>
                    <a:lnTo>
                      <a:pt x="1145" y="155"/>
                    </a:lnTo>
                    <a:lnTo>
                      <a:pt x="1153" y="174"/>
                    </a:lnTo>
                    <a:lnTo>
                      <a:pt x="1160" y="192"/>
                    </a:lnTo>
                    <a:lnTo>
                      <a:pt x="1165" y="211"/>
                    </a:lnTo>
                    <a:lnTo>
                      <a:pt x="1170" y="230"/>
                    </a:lnTo>
                    <a:lnTo>
                      <a:pt x="1173" y="249"/>
                    </a:lnTo>
                    <a:lnTo>
                      <a:pt x="1177" y="266"/>
                    </a:lnTo>
                    <a:lnTo>
                      <a:pt x="1182" y="297"/>
                    </a:lnTo>
                    <a:lnTo>
                      <a:pt x="1188" y="324"/>
                    </a:lnTo>
                    <a:lnTo>
                      <a:pt x="1195" y="347"/>
                    </a:lnTo>
                    <a:lnTo>
                      <a:pt x="1203" y="368"/>
                    </a:lnTo>
                    <a:lnTo>
                      <a:pt x="1213" y="383"/>
                    </a:lnTo>
                    <a:lnTo>
                      <a:pt x="1225" y="396"/>
                    </a:lnTo>
                    <a:lnTo>
                      <a:pt x="1240" y="403"/>
                    </a:lnTo>
                    <a:lnTo>
                      <a:pt x="1259" y="406"/>
                    </a:lnTo>
                    <a:lnTo>
                      <a:pt x="1280" y="405"/>
                    </a:lnTo>
                    <a:lnTo>
                      <a:pt x="1301" y="403"/>
                    </a:lnTo>
                    <a:lnTo>
                      <a:pt x="1326" y="399"/>
                    </a:lnTo>
                    <a:lnTo>
                      <a:pt x="1353" y="398"/>
                    </a:lnTo>
                    <a:lnTo>
                      <a:pt x="1381" y="401"/>
                    </a:lnTo>
                    <a:lnTo>
                      <a:pt x="1407" y="411"/>
                    </a:lnTo>
                    <a:lnTo>
                      <a:pt x="1428" y="421"/>
                    </a:lnTo>
                    <a:lnTo>
                      <a:pt x="1445" y="432"/>
                    </a:lnTo>
                    <a:lnTo>
                      <a:pt x="1460" y="442"/>
                    </a:lnTo>
                    <a:lnTo>
                      <a:pt x="1471" y="450"/>
                    </a:lnTo>
                    <a:lnTo>
                      <a:pt x="1478" y="454"/>
                    </a:lnTo>
                    <a:lnTo>
                      <a:pt x="1484" y="457"/>
                    </a:lnTo>
                    <a:lnTo>
                      <a:pt x="1488" y="458"/>
                    </a:lnTo>
                    <a:lnTo>
                      <a:pt x="1492" y="458"/>
                    </a:lnTo>
                    <a:lnTo>
                      <a:pt x="1506" y="590"/>
                    </a:lnTo>
                    <a:lnTo>
                      <a:pt x="1489" y="591"/>
                    </a:lnTo>
                    <a:lnTo>
                      <a:pt x="1466" y="590"/>
                    </a:lnTo>
                    <a:lnTo>
                      <a:pt x="1446" y="584"/>
                    </a:lnTo>
                    <a:lnTo>
                      <a:pt x="1428" y="577"/>
                    </a:lnTo>
                    <a:lnTo>
                      <a:pt x="1412" y="569"/>
                    </a:lnTo>
                    <a:lnTo>
                      <a:pt x="1398" y="560"/>
                    </a:lnTo>
                    <a:lnTo>
                      <a:pt x="1386" y="552"/>
                    </a:lnTo>
                    <a:lnTo>
                      <a:pt x="1367" y="538"/>
                    </a:lnTo>
                    <a:lnTo>
                      <a:pt x="1349" y="530"/>
                    </a:lnTo>
                    <a:lnTo>
                      <a:pt x="1346" y="530"/>
                    </a:lnTo>
                    <a:lnTo>
                      <a:pt x="1339" y="531"/>
                    </a:lnTo>
                    <a:lnTo>
                      <a:pt x="1330" y="532"/>
                    </a:lnTo>
                    <a:lnTo>
                      <a:pt x="1319" y="534"/>
                    </a:lnTo>
                    <a:lnTo>
                      <a:pt x="1300" y="536"/>
                    </a:lnTo>
                    <a:lnTo>
                      <a:pt x="1279" y="538"/>
                    </a:lnTo>
                    <a:lnTo>
                      <a:pt x="1254" y="538"/>
                    </a:lnTo>
                    <a:lnTo>
                      <a:pt x="1229" y="536"/>
                    </a:lnTo>
                    <a:lnTo>
                      <a:pt x="1203" y="530"/>
                    </a:lnTo>
                    <a:lnTo>
                      <a:pt x="1176" y="519"/>
                    </a:lnTo>
                    <a:lnTo>
                      <a:pt x="1152" y="505"/>
                    </a:lnTo>
                    <a:lnTo>
                      <a:pt x="1132" y="489"/>
                    </a:lnTo>
                    <a:lnTo>
                      <a:pt x="1115" y="471"/>
                    </a:lnTo>
                    <a:lnTo>
                      <a:pt x="1100" y="449"/>
                    </a:lnTo>
                    <a:lnTo>
                      <a:pt x="1088" y="427"/>
                    </a:lnTo>
                    <a:lnTo>
                      <a:pt x="1078" y="405"/>
                    </a:lnTo>
                    <a:lnTo>
                      <a:pt x="1070" y="381"/>
                    </a:lnTo>
                    <a:lnTo>
                      <a:pt x="1063" y="358"/>
                    </a:lnTo>
                    <a:lnTo>
                      <a:pt x="1058" y="334"/>
                    </a:lnTo>
                    <a:lnTo>
                      <a:pt x="1053" y="311"/>
                    </a:lnTo>
                    <a:lnTo>
                      <a:pt x="1049" y="290"/>
                    </a:lnTo>
                    <a:lnTo>
                      <a:pt x="1046" y="274"/>
                    </a:lnTo>
                    <a:lnTo>
                      <a:pt x="1042" y="292"/>
                    </a:lnTo>
                    <a:lnTo>
                      <a:pt x="1038" y="309"/>
                    </a:lnTo>
                    <a:lnTo>
                      <a:pt x="1032" y="336"/>
                    </a:lnTo>
                    <a:lnTo>
                      <a:pt x="1025" y="363"/>
                    </a:lnTo>
                    <a:lnTo>
                      <a:pt x="1018" y="387"/>
                    </a:lnTo>
                    <a:lnTo>
                      <a:pt x="1008" y="412"/>
                    </a:lnTo>
                    <a:lnTo>
                      <a:pt x="997" y="434"/>
                    </a:lnTo>
                    <a:lnTo>
                      <a:pt x="984" y="454"/>
                    </a:lnTo>
                    <a:lnTo>
                      <a:pt x="967" y="471"/>
                    </a:lnTo>
                    <a:lnTo>
                      <a:pt x="948" y="484"/>
                    </a:lnTo>
                    <a:lnTo>
                      <a:pt x="936" y="489"/>
                    </a:lnTo>
                    <a:lnTo>
                      <a:pt x="923" y="492"/>
                    </a:lnTo>
                    <a:lnTo>
                      <a:pt x="908" y="494"/>
                    </a:lnTo>
                    <a:lnTo>
                      <a:pt x="889" y="494"/>
                    </a:lnTo>
                    <a:lnTo>
                      <a:pt x="870" y="491"/>
                    </a:lnTo>
                    <a:lnTo>
                      <a:pt x="850" y="484"/>
                    </a:lnTo>
                    <a:lnTo>
                      <a:pt x="827" y="473"/>
                    </a:lnTo>
                    <a:lnTo>
                      <a:pt x="807" y="457"/>
                    </a:lnTo>
                    <a:lnTo>
                      <a:pt x="788" y="439"/>
                    </a:lnTo>
                    <a:lnTo>
                      <a:pt x="772" y="415"/>
                    </a:lnTo>
                    <a:lnTo>
                      <a:pt x="757" y="389"/>
                    </a:lnTo>
                    <a:lnTo>
                      <a:pt x="744" y="362"/>
                    </a:lnTo>
                    <a:lnTo>
                      <a:pt x="731" y="333"/>
                    </a:lnTo>
                    <a:lnTo>
                      <a:pt x="720" y="302"/>
                    </a:lnTo>
                    <a:lnTo>
                      <a:pt x="708" y="271"/>
                    </a:lnTo>
                    <a:lnTo>
                      <a:pt x="703" y="258"/>
                    </a:lnTo>
                    <a:lnTo>
                      <a:pt x="697" y="243"/>
                    </a:lnTo>
                    <a:lnTo>
                      <a:pt x="690" y="224"/>
                    </a:lnTo>
                    <a:lnTo>
                      <a:pt x="682" y="205"/>
                    </a:lnTo>
                    <a:lnTo>
                      <a:pt x="674" y="186"/>
                    </a:lnTo>
                    <a:lnTo>
                      <a:pt x="665" y="168"/>
                    </a:lnTo>
                    <a:lnTo>
                      <a:pt x="657" y="152"/>
                    </a:lnTo>
                    <a:lnTo>
                      <a:pt x="649" y="140"/>
                    </a:lnTo>
                    <a:lnTo>
                      <a:pt x="642" y="133"/>
                    </a:lnTo>
                    <a:lnTo>
                      <a:pt x="634" y="145"/>
                    </a:lnTo>
                    <a:lnTo>
                      <a:pt x="627" y="163"/>
                    </a:lnTo>
                    <a:lnTo>
                      <a:pt x="620" y="183"/>
                    </a:lnTo>
                    <a:lnTo>
                      <a:pt x="613" y="207"/>
                    </a:lnTo>
                    <a:lnTo>
                      <a:pt x="606" y="230"/>
                    </a:lnTo>
                    <a:lnTo>
                      <a:pt x="600" y="253"/>
                    </a:lnTo>
                    <a:lnTo>
                      <a:pt x="595" y="275"/>
                    </a:lnTo>
                    <a:lnTo>
                      <a:pt x="588" y="305"/>
                    </a:lnTo>
                    <a:lnTo>
                      <a:pt x="580" y="335"/>
                    </a:lnTo>
                    <a:lnTo>
                      <a:pt x="571" y="364"/>
                    </a:lnTo>
                    <a:lnTo>
                      <a:pt x="562" y="393"/>
                    </a:lnTo>
                    <a:lnTo>
                      <a:pt x="552" y="419"/>
                    </a:lnTo>
                    <a:lnTo>
                      <a:pt x="540" y="444"/>
                    </a:lnTo>
                    <a:lnTo>
                      <a:pt x="525" y="466"/>
                    </a:lnTo>
                    <a:lnTo>
                      <a:pt x="509" y="486"/>
                    </a:lnTo>
                    <a:lnTo>
                      <a:pt x="491" y="501"/>
                    </a:lnTo>
                    <a:lnTo>
                      <a:pt x="470" y="514"/>
                    </a:lnTo>
                    <a:lnTo>
                      <a:pt x="447" y="522"/>
                    </a:lnTo>
                    <a:lnTo>
                      <a:pt x="424" y="525"/>
                    </a:lnTo>
                    <a:lnTo>
                      <a:pt x="402" y="524"/>
                    </a:lnTo>
                    <a:lnTo>
                      <a:pt x="381" y="519"/>
                    </a:lnTo>
                    <a:lnTo>
                      <a:pt x="361" y="507"/>
                    </a:lnTo>
                    <a:lnTo>
                      <a:pt x="343" y="493"/>
                    </a:lnTo>
                    <a:lnTo>
                      <a:pt x="329" y="476"/>
                    </a:lnTo>
                    <a:lnTo>
                      <a:pt x="317" y="455"/>
                    </a:lnTo>
                    <a:lnTo>
                      <a:pt x="307" y="433"/>
                    </a:lnTo>
                    <a:lnTo>
                      <a:pt x="299" y="408"/>
                    </a:lnTo>
                    <a:lnTo>
                      <a:pt x="292" y="382"/>
                    </a:lnTo>
                    <a:lnTo>
                      <a:pt x="287" y="357"/>
                    </a:lnTo>
                    <a:lnTo>
                      <a:pt x="282" y="330"/>
                    </a:lnTo>
                    <a:lnTo>
                      <a:pt x="278" y="310"/>
                    </a:lnTo>
                    <a:lnTo>
                      <a:pt x="273" y="290"/>
                    </a:lnTo>
                    <a:lnTo>
                      <a:pt x="268" y="269"/>
                    </a:lnTo>
                    <a:lnTo>
                      <a:pt x="263" y="251"/>
                    </a:lnTo>
                    <a:lnTo>
                      <a:pt x="252" y="263"/>
                    </a:lnTo>
                    <a:lnTo>
                      <a:pt x="240" y="281"/>
                    </a:lnTo>
                    <a:lnTo>
                      <a:pt x="227" y="302"/>
                    </a:lnTo>
                    <a:lnTo>
                      <a:pt x="215" y="327"/>
                    </a:lnTo>
                    <a:lnTo>
                      <a:pt x="202" y="353"/>
                    </a:lnTo>
                    <a:lnTo>
                      <a:pt x="190" y="379"/>
                    </a:lnTo>
                    <a:lnTo>
                      <a:pt x="179" y="405"/>
                    </a:lnTo>
                    <a:lnTo>
                      <a:pt x="169" y="429"/>
                    </a:lnTo>
                    <a:lnTo>
                      <a:pt x="159" y="451"/>
                    </a:lnTo>
                    <a:lnTo>
                      <a:pt x="152" y="469"/>
                    </a:lnTo>
                    <a:lnTo>
                      <a:pt x="139" y="500"/>
                    </a:lnTo>
                    <a:lnTo>
                      <a:pt x="128" y="528"/>
                    </a:lnTo>
                    <a:lnTo>
                      <a:pt x="117" y="553"/>
                    </a:lnTo>
                    <a:lnTo>
                      <a:pt x="0" y="496"/>
                    </a:lnTo>
                    <a:lnTo>
                      <a:pt x="10" y="474"/>
                    </a:lnTo>
                    <a:lnTo>
                      <a:pt x="21" y="448"/>
                    </a:lnTo>
                    <a:lnTo>
                      <a:pt x="32" y="419"/>
                    </a:lnTo>
                    <a:lnTo>
                      <a:pt x="45" y="386"/>
                    </a:lnTo>
                    <a:lnTo>
                      <a:pt x="59" y="353"/>
                    </a:lnTo>
                    <a:lnTo>
                      <a:pt x="74" y="319"/>
                    </a:lnTo>
                    <a:lnTo>
                      <a:pt x="88" y="287"/>
                    </a:lnTo>
                    <a:lnTo>
                      <a:pt x="104" y="255"/>
                    </a:lnTo>
                    <a:lnTo>
                      <a:pt x="121" y="226"/>
                    </a:lnTo>
                    <a:lnTo>
                      <a:pt x="138" y="199"/>
                    </a:lnTo>
                    <a:lnTo>
                      <a:pt x="157" y="175"/>
                    </a:lnTo>
                    <a:lnTo>
                      <a:pt x="178" y="153"/>
                    </a:lnTo>
                    <a:lnTo>
                      <a:pt x="200" y="136"/>
                    </a:lnTo>
                    <a:lnTo>
                      <a:pt x="223" y="124"/>
                    </a:lnTo>
                    <a:lnTo>
                      <a:pt x="247" y="115"/>
                    </a:lnTo>
                    <a:lnTo>
                      <a:pt x="274" y="112"/>
                    </a:lnTo>
                    <a:lnTo>
                      <a:pt x="297" y="114"/>
                    </a:lnTo>
                    <a:lnTo>
                      <a:pt x="317" y="122"/>
                    </a:lnTo>
                    <a:lnTo>
                      <a:pt x="334" y="131"/>
                    </a:lnTo>
                    <a:lnTo>
                      <a:pt x="349" y="144"/>
                    </a:lnTo>
                    <a:lnTo>
                      <a:pt x="362" y="161"/>
                    </a:lnTo>
                    <a:lnTo>
                      <a:pt x="372" y="178"/>
                    </a:lnTo>
                    <a:lnTo>
                      <a:pt x="381" y="198"/>
                    </a:lnTo>
                    <a:lnTo>
                      <a:pt x="389" y="219"/>
                    </a:lnTo>
                    <a:lnTo>
                      <a:pt x="395" y="241"/>
                    </a:lnTo>
                    <a:lnTo>
                      <a:pt x="400" y="262"/>
                    </a:lnTo>
                    <a:lnTo>
                      <a:pt x="404" y="284"/>
                    </a:lnTo>
                    <a:lnTo>
                      <a:pt x="409" y="304"/>
                    </a:lnTo>
                    <a:lnTo>
                      <a:pt x="412" y="323"/>
                    </a:lnTo>
                    <a:lnTo>
                      <a:pt x="416" y="343"/>
                    </a:lnTo>
                    <a:lnTo>
                      <a:pt x="421" y="364"/>
                    </a:lnTo>
                    <a:lnTo>
                      <a:pt x="427" y="382"/>
                    </a:lnTo>
                    <a:lnTo>
                      <a:pt x="434" y="365"/>
                    </a:lnTo>
                    <a:lnTo>
                      <a:pt x="442" y="342"/>
                    </a:lnTo>
                    <a:lnTo>
                      <a:pt x="450" y="317"/>
                    </a:lnTo>
                    <a:lnTo>
                      <a:pt x="457" y="290"/>
                    </a:lnTo>
                    <a:lnTo>
                      <a:pt x="463" y="265"/>
                    </a:lnTo>
                    <a:lnTo>
                      <a:pt x="469" y="243"/>
                    </a:lnTo>
                    <a:lnTo>
                      <a:pt x="475" y="216"/>
                    </a:lnTo>
                    <a:lnTo>
                      <a:pt x="483" y="188"/>
                    </a:lnTo>
                    <a:lnTo>
                      <a:pt x="490" y="161"/>
                    </a:lnTo>
                    <a:lnTo>
                      <a:pt x="499" y="135"/>
                    </a:lnTo>
                    <a:lnTo>
                      <a:pt x="508" y="109"/>
                    </a:lnTo>
                    <a:lnTo>
                      <a:pt x="518" y="86"/>
                    </a:lnTo>
                    <a:lnTo>
                      <a:pt x="531" y="64"/>
                    </a:lnTo>
                    <a:lnTo>
                      <a:pt x="545" y="45"/>
                    </a:lnTo>
                    <a:lnTo>
                      <a:pt x="560" y="28"/>
                    </a:lnTo>
                    <a:lnTo>
                      <a:pt x="578" y="15"/>
                    </a:lnTo>
                    <a:lnTo>
                      <a:pt x="597" y="6"/>
                    </a:lnTo>
                    <a:lnTo>
                      <a:pt x="619" y="1"/>
                    </a:lnTo>
                    <a:lnTo>
                      <a:pt x="6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105" name="Freeform 41">
                <a:extLst>
                  <a:ext uri="{FF2B5EF4-FFF2-40B4-BE49-F238E27FC236}">
                    <a16:creationId xmlns:a16="http://schemas.microsoft.com/office/drawing/2014/main" id="{BDD3B571-F4A8-E329-793C-391464698796}"/>
                  </a:ext>
                </a:extLst>
              </p:cNvPr>
              <p:cNvSpPr>
                <a:spLocks/>
              </p:cNvSpPr>
              <p:nvPr/>
            </p:nvSpPr>
            <p:spPr bwMode="auto">
              <a:xfrm>
                <a:off x="2825" y="2139"/>
                <a:ext cx="352" cy="361"/>
              </a:xfrm>
              <a:custGeom>
                <a:avLst/>
                <a:gdLst>
                  <a:gd name="T0" fmla="*/ 529 w 1058"/>
                  <a:gd name="T1" fmla="*/ 0 h 1082"/>
                  <a:gd name="T2" fmla="*/ 587 w 1058"/>
                  <a:gd name="T3" fmla="*/ 3 h 1082"/>
                  <a:gd name="T4" fmla="*/ 643 w 1058"/>
                  <a:gd name="T5" fmla="*/ 12 h 1082"/>
                  <a:gd name="T6" fmla="*/ 696 w 1058"/>
                  <a:gd name="T7" fmla="*/ 27 h 1082"/>
                  <a:gd name="T8" fmla="*/ 748 w 1058"/>
                  <a:gd name="T9" fmla="*/ 48 h 1082"/>
                  <a:gd name="T10" fmla="*/ 797 w 1058"/>
                  <a:gd name="T11" fmla="*/ 73 h 1082"/>
                  <a:gd name="T12" fmla="*/ 842 w 1058"/>
                  <a:gd name="T13" fmla="*/ 104 h 1082"/>
                  <a:gd name="T14" fmla="*/ 884 w 1058"/>
                  <a:gd name="T15" fmla="*/ 139 h 1082"/>
                  <a:gd name="T16" fmla="*/ 922 w 1058"/>
                  <a:gd name="T17" fmla="*/ 178 h 1082"/>
                  <a:gd name="T18" fmla="*/ 957 w 1058"/>
                  <a:gd name="T19" fmla="*/ 221 h 1082"/>
                  <a:gd name="T20" fmla="*/ 986 w 1058"/>
                  <a:gd name="T21" fmla="*/ 267 h 1082"/>
                  <a:gd name="T22" fmla="*/ 1011 w 1058"/>
                  <a:gd name="T23" fmla="*/ 317 h 1082"/>
                  <a:gd name="T24" fmla="*/ 1032 w 1058"/>
                  <a:gd name="T25" fmla="*/ 370 h 1082"/>
                  <a:gd name="T26" fmla="*/ 1046 w 1058"/>
                  <a:gd name="T27" fmla="*/ 424 h 1082"/>
                  <a:gd name="T28" fmla="*/ 1055 w 1058"/>
                  <a:gd name="T29" fmla="*/ 482 h 1082"/>
                  <a:gd name="T30" fmla="*/ 1058 w 1058"/>
                  <a:gd name="T31" fmla="*/ 540 h 1082"/>
                  <a:gd name="T32" fmla="*/ 1055 w 1058"/>
                  <a:gd name="T33" fmla="*/ 600 h 1082"/>
                  <a:gd name="T34" fmla="*/ 1046 w 1058"/>
                  <a:gd name="T35" fmla="*/ 656 h 1082"/>
                  <a:gd name="T36" fmla="*/ 1032 w 1058"/>
                  <a:gd name="T37" fmla="*/ 712 h 1082"/>
                  <a:gd name="T38" fmla="*/ 1011 w 1058"/>
                  <a:gd name="T39" fmla="*/ 764 h 1082"/>
                  <a:gd name="T40" fmla="*/ 986 w 1058"/>
                  <a:gd name="T41" fmla="*/ 814 h 1082"/>
                  <a:gd name="T42" fmla="*/ 957 w 1058"/>
                  <a:gd name="T43" fmla="*/ 861 h 1082"/>
                  <a:gd name="T44" fmla="*/ 922 w 1058"/>
                  <a:gd name="T45" fmla="*/ 904 h 1082"/>
                  <a:gd name="T46" fmla="*/ 884 w 1058"/>
                  <a:gd name="T47" fmla="*/ 943 h 1082"/>
                  <a:gd name="T48" fmla="*/ 842 w 1058"/>
                  <a:gd name="T49" fmla="*/ 977 h 1082"/>
                  <a:gd name="T50" fmla="*/ 797 w 1058"/>
                  <a:gd name="T51" fmla="*/ 1008 h 1082"/>
                  <a:gd name="T52" fmla="*/ 748 w 1058"/>
                  <a:gd name="T53" fmla="*/ 1034 h 1082"/>
                  <a:gd name="T54" fmla="*/ 696 w 1058"/>
                  <a:gd name="T55" fmla="*/ 1054 h 1082"/>
                  <a:gd name="T56" fmla="*/ 643 w 1058"/>
                  <a:gd name="T57" fmla="*/ 1070 h 1082"/>
                  <a:gd name="T58" fmla="*/ 587 w 1058"/>
                  <a:gd name="T59" fmla="*/ 1079 h 1082"/>
                  <a:gd name="T60" fmla="*/ 529 w 1058"/>
                  <a:gd name="T61" fmla="*/ 1082 h 1082"/>
                  <a:gd name="T62" fmla="*/ 472 w 1058"/>
                  <a:gd name="T63" fmla="*/ 1079 h 1082"/>
                  <a:gd name="T64" fmla="*/ 415 w 1058"/>
                  <a:gd name="T65" fmla="*/ 1070 h 1082"/>
                  <a:gd name="T66" fmla="*/ 362 w 1058"/>
                  <a:gd name="T67" fmla="*/ 1054 h 1082"/>
                  <a:gd name="T68" fmla="*/ 311 w 1058"/>
                  <a:gd name="T69" fmla="*/ 1034 h 1082"/>
                  <a:gd name="T70" fmla="*/ 262 w 1058"/>
                  <a:gd name="T71" fmla="*/ 1008 h 1082"/>
                  <a:gd name="T72" fmla="*/ 217 w 1058"/>
                  <a:gd name="T73" fmla="*/ 977 h 1082"/>
                  <a:gd name="T74" fmla="*/ 175 w 1058"/>
                  <a:gd name="T75" fmla="*/ 943 h 1082"/>
                  <a:gd name="T76" fmla="*/ 137 w 1058"/>
                  <a:gd name="T77" fmla="*/ 904 h 1082"/>
                  <a:gd name="T78" fmla="*/ 103 w 1058"/>
                  <a:gd name="T79" fmla="*/ 861 h 1082"/>
                  <a:gd name="T80" fmla="*/ 73 w 1058"/>
                  <a:gd name="T81" fmla="*/ 814 h 1082"/>
                  <a:gd name="T82" fmla="*/ 47 w 1058"/>
                  <a:gd name="T83" fmla="*/ 764 h 1082"/>
                  <a:gd name="T84" fmla="*/ 27 w 1058"/>
                  <a:gd name="T85" fmla="*/ 712 h 1082"/>
                  <a:gd name="T86" fmla="*/ 12 w 1058"/>
                  <a:gd name="T87" fmla="*/ 656 h 1082"/>
                  <a:gd name="T88" fmla="*/ 3 w 1058"/>
                  <a:gd name="T89" fmla="*/ 600 h 1082"/>
                  <a:gd name="T90" fmla="*/ 0 w 1058"/>
                  <a:gd name="T91" fmla="*/ 540 h 1082"/>
                  <a:gd name="T92" fmla="*/ 3 w 1058"/>
                  <a:gd name="T93" fmla="*/ 482 h 1082"/>
                  <a:gd name="T94" fmla="*/ 12 w 1058"/>
                  <a:gd name="T95" fmla="*/ 424 h 1082"/>
                  <a:gd name="T96" fmla="*/ 27 w 1058"/>
                  <a:gd name="T97" fmla="*/ 370 h 1082"/>
                  <a:gd name="T98" fmla="*/ 47 w 1058"/>
                  <a:gd name="T99" fmla="*/ 317 h 1082"/>
                  <a:gd name="T100" fmla="*/ 73 w 1058"/>
                  <a:gd name="T101" fmla="*/ 267 h 1082"/>
                  <a:gd name="T102" fmla="*/ 103 w 1058"/>
                  <a:gd name="T103" fmla="*/ 221 h 1082"/>
                  <a:gd name="T104" fmla="*/ 137 w 1058"/>
                  <a:gd name="T105" fmla="*/ 178 h 1082"/>
                  <a:gd name="T106" fmla="*/ 175 w 1058"/>
                  <a:gd name="T107" fmla="*/ 139 h 1082"/>
                  <a:gd name="T108" fmla="*/ 217 w 1058"/>
                  <a:gd name="T109" fmla="*/ 104 h 1082"/>
                  <a:gd name="T110" fmla="*/ 262 w 1058"/>
                  <a:gd name="T111" fmla="*/ 73 h 1082"/>
                  <a:gd name="T112" fmla="*/ 311 w 1058"/>
                  <a:gd name="T113" fmla="*/ 48 h 1082"/>
                  <a:gd name="T114" fmla="*/ 362 w 1058"/>
                  <a:gd name="T115" fmla="*/ 27 h 1082"/>
                  <a:gd name="T116" fmla="*/ 415 w 1058"/>
                  <a:gd name="T117" fmla="*/ 12 h 1082"/>
                  <a:gd name="T118" fmla="*/ 472 w 1058"/>
                  <a:gd name="T119" fmla="*/ 3 h 1082"/>
                  <a:gd name="T120" fmla="*/ 529 w 1058"/>
                  <a:gd name="T121"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8" h="1082">
                    <a:moveTo>
                      <a:pt x="529" y="0"/>
                    </a:moveTo>
                    <a:lnTo>
                      <a:pt x="587" y="3"/>
                    </a:lnTo>
                    <a:lnTo>
                      <a:pt x="643" y="12"/>
                    </a:lnTo>
                    <a:lnTo>
                      <a:pt x="696" y="27"/>
                    </a:lnTo>
                    <a:lnTo>
                      <a:pt x="748" y="48"/>
                    </a:lnTo>
                    <a:lnTo>
                      <a:pt x="797" y="73"/>
                    </a:lnTo>
                    <a:lnTo>
                      <a:pt x="842" y="104"/>
                    </a:lnTo>
                    <a:lnTo>
                      <a:pt x="884" y="139"/>
                    </a:lnTo>
                    <a:lnTo>
                      <a:pt x="922" y="178"/>
                    </a:lnTo>
                    <a:lnTo>
                      <a:pt x="957" y="221"/>
                    </a:lnTo>
                    <a:lnTo>
                      <a:pt x="986" y="267"/>
                    </a:lnTo>
                    <a:lnTo>
                      <a:pt x="1011" y="317"/>
                    </a:lnTo>
                    <a:lnTo>
                      <a:pt x="1032" y="370"/>
                    </a:lnTo>
                    <a:lnTo>
                      <a:pt x="1046" y="424"/>
                    </a:lnTo>
                    <a:lnTo>
                      <a:pt x="1055" y="482"/>
                    </a:lnTo>
                    <a:lnTo>
                      <a:pt x="1058" y="540"/>
                    </a:lnTo>
                    <a:lnTo>
                      <a:pt x="1055" y="600"/>
                    </a:lnTo>
                    <a:lnTo>
                      <a:pt x="1046" y="656"/>
                    </a:lnTo>
                    <a:lnTo>
                      <a:pt x="1032" y="712"/>
                    </a:lnTo>
                    <a:lnTo>
                      <a:pt x="1011" y="764"/>
                    </a:lnTo>
                    <a:lnTo>
                      <a:pt x="986" y="814"/>
                    </a:lnTo>
                    <a:lnTo>
                      <a:pt x="957" y="861"/>
                    </a:lnTo>
                    <a:lnTo>
                      <a:pt x="922" y="904"/>
                    </a:lnTo>
                    <a:lnTo>
                      <a:pt x="884" y="943"/>
                    </a:lnTo>
                    <a:lnTo>
                      <a:pt x="842" y="977"/>
                    </a:lnTo>
                    <a:lnTo>
                      <a:pt x="797" y="1008"/>
                    </a:lnTo>
                    <a:lnTo>
                      <a:pt x="748" y="1034"/>
                    </a:lnTo>
                    <a:lnTo>
                      <a:pt x="696" y="1054"/>
                    </a:lnTo>
                    <a:lnTo>
                      <a:pt x="643" y="1070"/>
                    </a:lnTo>
                    <a:lnTo>
                      <a:pt x="587" y="1079"/>
                    </a:lnTo>
                    <a:lnTo>
                      <a:pt x="529" y="1082"/>
                    </a:lnTo>
                    <a:lnTo>
                      <a:pt x="472" y="1079"/>
                    </a:lnTo>
                    <a:lnTo>
                      <a:pt x="415" y="1070"/>
                    </a:lnTo>
                    <a:lnTo>
                      <a:pt x="362" y="1054"/>
                    </a:lnTo>
                    <a:lnTo>
                      <a:pt x="311" y="1034"/>
                    </a:lnTo>
                    <a:lnTo>
                      <a:pt x="262" y="1008"/>
                    </a:lnTo>
                    <a:lnTo>
                      <a:pt x="217" y="977"/>
                    </a:lnTo>
                    <a:lnTo>
                      <a:pt x="175" y="943"/>
                    </a:lnTo>
                    <a:lnTo>
                      <a:pt x="137" y="904"/>
                    </a:lnTo>
                    <a:lnTo>
                      <a:pt x="103" y="861"/>
                    </a:lnTo>
                    <a:lnTo>
                      <a:pt x="73" y="814"/>
                    </a:lnTo>
                    <a:lnTo>
                      <a:pt x="47" y="764"/>
                    </a:lnTo>
                    <a:lnTo>
                      <a:pt x="27" y="712"/>
                    </a:lnTo>
                    <a:lnTo>
                      <a:pt x="12" y="656"/>
                    </a:lnTo>
                    <a:lnTo>
                      <a:pt x="3" y="600"/>
                    </a:lnTo>
                    <a:lnTo>
                      <a:pt x="0" y="540"/>
                    </a:lnTo>
                    <a:lnTo>
                      <a:pt x="3" y="482"/>
                    </a:lnTo>
                    <a:lnTo>
                      <a:pt x="12" y="424"/>
                    </a:lnTo>
                    <a:lnTo>
                      <a:pt x="27" y="370"/>
                    </a:lnTo>
                    <a:lnTo>
                      <a:pt x="47" y="317"/>
                    </a:lnTo>
                    <a:lnTo>
                      <a:pt x="73" y="267"/>
                    </a:lnTo>
                    <a:lnTo>
                      <a:pt x="103" y="221"/>
                    </a:lnTo>
                    <a:lnTo>
                      <a:pt x="137" y="178"/>
                    </a:lnTo>
                    <a:lnTo>
                      <a:pt x="175" y="139"/>
                    </a:lnTo>
                    <a:lnTo>
                      <a:pt x="217" y="104"/>
                    </a:lnTo>
                    <a:lnTo>
                      <a:pt x="262" y="73"/>
                    </a:lnTo>
                    <a:lnTo>
                      <a:pt x="311" y="48"/>
                    </a:lnTo>
                    <a:lnTo>
                      <a:pt x="362" y="27"/>
                    </a:lnTo>
                    <a:lnTo>
                      <a:pt x="415" y="12"/>
                    </a:lnTo>
                    <a:lnTo>
                      <a:pt x="472" y="3"/>
                    </a:lnTo>
                    <a:lnTo>
                      <a:pt x="5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106" name="Freeform 42">
                <a:extLst>
                  <a:ext uri="{FF2B5EF4-FFF2-40B4-BE49-F238E27FC236}">
                    <a16:creationId xmlns:a16="http://schemas.microsoft.com/office/drawing/2014/main" id="{26FEBA82-151A-F512-8688-273DAEB8A9B4}"/>
                  </a:ext>
                </a:extLst>
              </p:cNvPr>
              <p:cNvSpPr>
                <a:spLocks/>
              </p:cNvSpPr>
              <p:nvPr/>
            </p:nvSpPr>
            <p:spPr bwMode="auto">
              <a:xfrm>
                <a:off x="2781" y="2430"/>
                <a:ext cx="713" cy="507"/>
              </a:xfrm>
              <a:custGeom>
                <a:avLst/>
                <a:gdLst>
                  <a:gd name="T0" fmla="*/ 2056 w 2138"/>
                  <a:gd name="T1" fmla="*/ 0 h 1522"/>
                  <a:gd name="T2" fmla="*/ 2138 w 2138"/>
                  <a:gd name="T3" fmla="*/ 252 h 1522"/>
                  <a:gd name="T4" fmla="*/ 1192 w 2138"/>
                  <a:gd name="T5" fmla="*/ 572 h 1522"/>
                  <a:gd name="T6" fmla="*/ 1145 w 2138"/>
                  <a:gd name="T7" fmla="*/ 1522 h 1522"/>
                  <a:gd name="T8" fmla="*/ 191 w 2138"/>
                  <a:gd name="T9" fmla="*/ 1522 h 1522"/>
                  <a:gd name="T10" fmla="*/ 181 w 2138"/>
                  <a:gd name="T11" fmla="*/ 1346 h 1522"/>
                  <a:gd name="T12" fmla="*/ 0 w 2138"/>
                  <a:gd name="T13" fmla="*/ 1346 h 1522"/>
                  <a:gd name="T14" fmla="*/ 29 w 2138"/>
                  <a:gd name="T15" fmla="*/ 358 h 1522"/>
                  <a:gd name="T16" fmla="*/ 456 w 2138"/>
                  <a:gd name="T17" fmla="*/ 291 h 1522"/>
                  <a:gd name="T18" fmla="*/ 652 w 2138"/>
                  <a:gd name="T19" fmla="*/ 531 h 1522"/>
                  <a:gd name="T20" fmla="*/ 853 w 2138"/>
                  <a:gd name="T21" fmla="*/ 291 h 1522"/>
                  <a:gd name="T22" fmla="*/ 1192 w 2138"/>
                  <a:gd name="T23" fmla="*/ 291 h 1522"/>
                  <a:gd name="T24" fmla="*/ 2056 w 2138"/>
                  <a:gd name="T25" fmla="*/ 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8" h="1522">
                    <a:moveTo>
                      <a:pt x="2056" y="0"/>
                    </a:moveTo>
                    <a:lnTo>
                      <a:pt x="2138" y="252"/>
                    </a:lnTo>
                    <a:lnTo>
                      <a:pt x="1192" y="572"/>
                    </a:lnTo>
                    <a:lnTo>
                      <a:pt x="1145" y="1522"/>
                    </a:lnTo>
                    <a:lnTo>
                      <a:pt x="191" y="1522"/>
                    </a:lnTo>
                    <a:lnTo>
                      <a:pt x="181" y="1346"/>
                    </a:lnTo>
                    <a:lnTo>
                      <a:pt x="0" y="1346"/>
                    </a:lnTo>
                    <a:lnTo>
                      <a:pt x="29" y="358"/>
                    </a:lnTo>
                    <a:lnTo>
                      <a:pt x="456" y="291"/>
                    </a:lnTo>
                    <a:lnTo>
                      <a:pt x="652" y="531"/>
                    </a:lnTo>
                    <a:lnTo>
                      <a:pt x="853" y="291"/>
                    </a:lnTo>
                    <a:lnTo>
                      <a:pt x="1192" y="291"/>
                    </a:lnTo>
                    <a:lnTo>
                      <a:pt x="20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grpSp>
        <p:grpSp>
          <p:nvGrpSpPr>
            <p:cNvPr id="38" name="Group 392">
              <a:extLst>
                <a:ext uri="{FF2B5EF4-FFF2-40B4-BE49-F238E27FC236}">
                  <a16:creationId xmlns:a16="http://schemas.microsoft.com/office/drawing/2014/main" id="{DE7BCAC3-DD0D-7304-EA4C-15B01255D2D6}"/>
                </a:ext>
              </a:extLst>
            </p:cNvPr>
            <p:cNvGrpSpPr>
              <a:grpSpLocks noChangeAspect="1"/>
            </p:cNvGrpSpPr>
            <p:nvPr/>
          </p:nvGrpSpPr>
          <p:grpSpPr bwMode="gray">
            <a:xfrm>
              <a:off x="1313551" y="3473652"/>
              <a:ext cx="431655" cy="432000"/>
              <a:chOff x="4675188" y="1612901"/>
              <a:chExt cx="1620838" cy="1459434"/>
            </a:xfrm>
            <a:solidFill>
              <a:schemeClr val="bg1"/>
            </a:solidFill>
          </p:grpSpPr>
          <p:sp>
            <p:nvSpPr>
              <p:cNvPr id="97" name="Freeform 141">
                <a:extLst>
                  <a:ext uri="{FF2B5EF4-FFF2-40B4-BE49-F238E27FC236}">
                    <a16:creationId xmlns:a16="http://schemas.microsoft.com/office/drawing/2014/main" id="{A4D31FFB-52ED-8814-B0DB-F15A5BB6609A}"/>
                  </a:ext>
                </a:extLst>
              </p:cNvPr>
              <p:cNvSpPr>
                <a:spLocks/>
              </p:cNvSpPr>
              <p:nvPr/>
            </p:nvSpPr>
            <p:spPr bwMode="gray">
              <a:xfrm>
                <a:off x="5827713" y="1930401"/>
                <a:ext cx="76200" cy="82550"/>
              </a:xfrm>
              <a:custGeom>
                <a:avLst/>
                <a:gdLst>
                  <a:gd name="T0" fmla="*/ 16 w 48"/>
                  <a:gd name="T1" fmla="*/ 26 h 52"/>
                  <a:gd name="T2" fmla="*/ 21 w 48"/>
                  <a:gd name="T3" fmla="*/ 31 h 52"/>
                  <a:gd name="T4" fmla="*/ 11 w 48"/>
                  <a:gd name="T5" fmla="*/ 37 h 52"/>
                  <a:gd name="T6" fmla="*/ 6 w 48"/>
                  <a:gd name="T7" fmla="*/ 52 h 52"/>
                  <a:gd name="T8" fmla="*/ 21 w 48"/>
                  <a:gd name="T9" fmla="*/ 52 h 52"/>
                  <a:gd name="T10" fmla="*/ 37 w 48"/>
                  <a:gd name="T11" fmla="*/ 52 h 52"/>
                  <a:gd name="T12" fmla="*/ 48 w 48"/>
                  <a:gd name="T13" fmla="*/ 42 h 52"/>
                  <a:gd name="T14" fmla="*/ 37 w 48"/>
                  <a:gd name="T15" fmla="*/ 37 h 52"/>
                  <a:gd name="T16" fmla="*/ 32 w 48"/>
                  <a:gd name="T17" fmla="*/ 31 h 52"/>
                  <a:gd name="T18" fmla="*/ 27 w 48"/>
                  <a:gd name="T19" fmla="*/ 16 h 52"/>
                  <a:gd name="T20" fmla="*/ 21 w 48"/>
                  <a:gd name="T21" fmla="*/ 0 h 52"/>
                  <a:gd name="T22" fmla="*/ 6 w 48"/>
                  <a:gd name="T23" fmla="*/ 0 h 52"/>
                  <a:gd name="T24" fmla="*/ 0 w 48"/>
                  <a:gd name="T25" fmla="*/ 5 h 52"/>
                  <a:gd name="T26" fmla="*/ 0 w 48"/>
                  <a:gd name="T27" fmla="*/ 16 h 52"/>
                  <a:gd name="T28" fmla="*/ 6 w 48"/>
                  <a:gd name="T29" fmla="*/ 21 h 52"/>
                  <a:gd name="T30" fmla="*/ 16 w 48"/>
                  <a:gd name="T31"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2">
                    <a:moveTo>
                      <a:pt x="16" y="26"/>
                    </a:moveTo>
                    <a:lnTo>
                      <a:pt x="21" y="31"/>
                    </a:lnTo>
                    <a:lnTo>
                      <a:pt x="11" y="37"/>
                    </a:lnTo>
                    <a:lnTo>
                      <a:pt x="6" y="52"/>
                    </a:lnTo>
                    <a:lnTo>
                      <a:pt x="21" y="52"/>
                    </a:lnTo>
                    <a:lnTo>
                      <a:pt x="37" y="52"/>
                    </a:lnTo>
                    <a:lnTo>
                      <a:pt x="48" y="42"/>
                    </a:lnTo>
                    <a:lnTo>
                      <a:pt x="37" y="37"/>
                    </a:lnTo>
                    <a:lnTo>
                      <a:pt x="32" y="31"/>
                    </a:lnTo>
                    <a:lnTo>
                      <a:pt x="27" y="16"/>
                    </a:lnTo>
                    <a:lnTo>
                      <a:pt x="21" y="0"/>
                    </a:lnTo>
                    <a:lnTo>
                      <a:pt x="6" y="0"/>
                    </a:lnTo>
                    <a:lnTo>
                      <a:pt x="0" y="5"/>
                    </a:lnTo>
                    <a:lnTo>
                      <a:pt x="0" y="16"/>
                    </a:lnTo>
                    <a:lnTo>
                      <a:pt x="6" y="21"/>
                    </a:lnTo>
                    <a:lnTo>
                      <a:pt x="1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98" name="Freeform 142">
                <a:extLst>
                  <a:ext uri="{FF2B5EF4-FFF2-40B4-BE49-F238E27FC236}">
                    <a16:creationId xmlns:a16="http://schemas.microsoft.com/office/drawing/2014/main" id="{2F245A60-53C2-83F9-04D6-D668BDBF8464}"/>
                  </a:ext>
                </a:extLst>
              </p:cNvPr>
              <p:cNvSpPr>
                <a:spLocks/>
              </p:cNvSpPr>
              <p:nvPr/>
            </p:nvSpPr>
            <p:spPr bwMode="gray">
              <a:xfrm>
                <a:off x="5786438" y="1963738"/>
                <a:ext cx="50800" cy="41275"/>
              </a:xfrm>
              <a:custGeom>
                <a:avLst/>
                <a:gdLst>
                  <a:gd name="T0" fmla="*/ 32 w 32"/>
                  <a:gd name="T1" fmla="*/ 10 h 26"/>
                  <a:gd name="T2" fmla="*/ 32 w 32"/>
                  <a:gd name="T3" fmla="*/ 0 h 26"/>
                  <a:gd name="T4" fmla="*/ 21 w 32"/>
                  <a:gd name="T5" fmla="*/ 0 h 26"/>
                  <a:gd name="T6" fmla="*/ 11 w 32"/>
                  <a:gd name="T7" fmla="*/ 0 h 26"/>
                  <a:gd name="T8" fmla="*/ 0 w 32"/>
                  <a:gd name="T9" fmla="*/ 16 h 26"/>
                  <a:gd name="T10" fmla="*/ 0 w 32"/>
                  <a:gd name="T11" fmla="*/ 26 h 26"/>
                  <a:gd name="T12" fmla="*/ 11 w 32"/>
                  <a:gd name="T13" fmla="*/ 26 h 26"/>
                  <a:gd name="T14" fmla="*/ 32 w 32"/>
                  <a:gd name="T15" fmla="*/ 1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6">
                    <a:moveTo>
                      <a:pt x="32" y="10"/>
                    </a:moveTo>
                    <a:lnTo>
                      <a:pt x="32" y="0"/>
                    </a:lnTo>
                    <a:lnTo>
                      <a:pt x="21" y="0"/>
                    </a:lnTo>
                    <a:lnTo>
                      <a:pt x="11" y="0"/>
                    </a:lnTo>
                    <a:lnTo>
                      <a:pt x="0" y="16"/>
                    </a:lnTo>
                    <a:lnTo>
                      <a:pt x="0" y="26"/>
                    </a:lnTo>
                    <a:lnTo>
                      <a:pt x="11" y="26"/>
                    </a:lnTo>
                    <a:lnTo>
                      <a:pt x="3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99" name="Freeform 143">
                <a:extLst>
                  <a:ext uri="{FF2B5EF4-FFF2-40B4-BE49-F238E27FC236}">
                    <a16:creationId xmlns:a16="http://schemas.microsoft.com/office/drawing/2014/main" id="{AC2C5F89-D6FE-1E12-D538-8754FA5C2331}"/>
                  </a:ext>
                </a:extLst>
              </p:cNvPr>
              <p:cNvSpPr>
                <a:spLocks/>
              </p:cNvSpPr>
              <p:nvPr/>
            </p:nvSpPr>
            <p:spPr bwMode="gray">
              <a:xfrm>
                <a:off x="5402263" y="2046288"/>
                <a:ext cx="41275" cy="33338"/>
              </a:xfrm>
              <a:custGeom>
                <a:avLst/>
                <a:gdLst>
                  <a:gd name="T0" fmla="*/ 3 w 5"/>
                  <a:gd name="T1" fmla="*/ 0 h 4"/>
                  <a:gd name="T2" fmla="*/ 2 w 5"/>
                  <a:gd name="T3" fmla="*/ 2 h 4"/>
                  <a:gd name="T4" fmla="*/ 0 w 5"/>
                  <a:gd name="T5" fmla="*/ 2 h 4"/>
                  <a:gd name="T6" fmla="*/ 0 w 5"/>
                  <a:gd name="T7" fmla="*/ 3 h 4"/>
                  <a:gd name="T8" fmla="*/ 0 w 5"/>
                  <a:gd name="T9" fmla="*/ 3 h 4"/>
                  <a:gd name="T10" fmla="*/ 0 w 5"/>
                  <a:gd name="T11" fmla="*/ 4 h 4"/>
                  <a:gd name="T12" fmla="*/ 2 w 5"/>
                  <a:gd name="T13" fmla="*/ 4 h 4"/>
                  <a:gd name="T14" fmla="*/ 3 w 5"/>
                  <a:gd name="T15" fmla="*/ 3 h 4"/>
                  <a:gd name="T16" fmla="*/ 3 w 5"/>
                  <a:gd name="T17" fmla="*/ 2 h 4"/>
                  <a:gd name="T18" fmla="*/ 4 w 5"/>
                  <a:gd name="T19" fmla="*/ 2 h 4"/>
                  <a:gd name="T20" fmla="*/ 5 w 5"/>
                  <a:gd name="T21" fmla="*/ 1 h 4"/>
                  <a:gd name="T22" fmla="*/ 4 w 5"/>
                  <a:gd name="T23" fmla="*/ 0 h 4"/>
                  <a:gd name="T24" fmla="*/ 3 w 5"/>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3" y="0"/>
                    </a:moveTo>
                    <a:cubicBezTo>
                      <a:pt x="2" y="2"/>
                      <a:pt x="2" y="2"/>
                      <a:pt x="2" y="2"/>
                    </a:cubicBezTo>
                    <a:cubicBezTo>
                      <a:pt x="0" y="2"/>
                      <a:pt x="0" y="2"/>
                      <a:pt x="0" y="2"/>
                    </a:cubicBezTo>
                    <a:cubicBezTo>
                      <a:pt x="0" y="3"/>
                      <a:pt x="0" y="3"/>
                      <a:pt x="0" y="3"/>
                    </a:cubicBezTo>
                    <a:cubicBezTo>
                      <a:pt x="0" y="3"/>
                      <a:pt x="0" y="3"/>
                      <a:pt x="0" y="3"/>
                    </a:cubicBezTo>
                    <a:cubicBezTo>
                      <a:pt x="0" y="3"/>
                      <a:pt x="0" y="3"/>
                      <a:pt x="0" y="4"/>
                    </a:cubicBezTo>
                    <a:cubicBezTo>
                      <a:pt x="2" y="4"/>
                      <a:pt x="2" y="4"/>
                      <a:pt x="2" y="4"/>
                    </a:cubicBezTo>
                    <a:cubicBezTo>
                      <a:pt x="3" y="3"/>
                      <a:pt x="3" y="3"/>
                      <a:pt x="3" y="3"/>
                    </a:cubicBezTo>
                    <a:cubicBezTo>
                      <a:pt x="3" y="2"/>
                      <a:pt x="3" y="2"/>
                      <a:pt x="3" y="2"/>
                    </a:cubicBezTo>
                    <a:cubicBezTo>
                      <a:pt x="4" y="2"/>
                      <a:pt x="4" y="2"/>
                      <a:pt x="4" y="2"/>
                    </a:cubicBezTo>
                    <a:cubicBezTo>
                      <a:pt x="5" y="1"/>
                      <a:pt x="5" y="1"/>
                      <a:pt x="5" y="1"/>
                    </a:cubicBezTo>
                    <a:cubicBezTo>
                      <a:pt x="4" y="0"/>
                      <a:pt x="4" y="0"/>
                      <a:pt x="4" y="0"/>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100" name="Freeform 144">
                <a:extLst>
                  <a:ext uri="{FF2B5EF4-FFF2-40B4-BE49-F238E27FC236}">
                    <a16:creationId xmlns:a16="http://schemas.microsoft.com/office/drawing/2014/main" id="{7CAE6A5B-B1E3-0B31-97CF-7743B6E7A3E8}"/>
                  </a:ext>
                </a:extLst>
              </p:cNvPr>
              <p:cNvSpPr>
                <a:spLocks/>
              </p:cNvSpPr>
              <p:nvPr/>
            </p:nvSpPr>
            <p:spPr bwMode="gray">
              <a:xfrm>
                <a:off x="5368925" y="2063751"/>
                <a:ext cx="17463" cy="15875"/>
              </a:xfrm>
              <a:custGeom>
                <a:avLst/>
                <a:gdLst>
                  <a:gd name="T0" fmla="*/ 0 w 11"/>
                  <a:gd name="T1" fmla="*/ 5 h 10"/>
                  <a:gd name="T2" fmla="*/ 0 w 11"/>
                  <a:gd name="T3" fmla="*/ 10 h 10"/>
                  <a:gd name="T4" fmla="*/ 11 w 11"/>
                  <a:gd name="T5" fmla="*/ 10 h 10"/>
                  <a:gd name="T6" fmla="*/ 11 w 11"/>
                  <a:gd name="T7" fmla="*/ 5 h 10"/>
                  <a:gd name="T8" fmla="*/ 5 w 11"/>
                  <a:gd name="T9" fmla="*/ 0 h 10"/>
                  <a:gd name="T10" fmla="*/ 0 w 11"/>
                  <a:gd name="T11" fmla="*/ 5 h 10"/>
                </a:gdLst>
                <a:ahLst/>
                <a:cxnLst>
                  <a:cxn ang="0">
                    <a:pos x="T0" y="T1"/>
                  </a:cxn>
                  <a:cxn ang="0">
                    <a:pos x="T2" y="T3"/>
                  </a:cxn>
                  <a:cxn ang="0">
                    <a:pos x="T4" y="T5"/>
                  </a:cxn>
                  <a:cxn ang="0">
                    <a:pos x="T6" y="T7"/>
                  </a:cxn>
                  <a:cxn ang="0">
                    <a:pos x="T8" y="T9"/>
                  </a:cxn>
                  <a:cxn ang="0">
                    <a:pos x="T10" y="T11"/>
                  </a:cxn>
                </a:cxnLst>
                <a:rect l="0" t="0" r="r" b="b"/>
                <a:pathLst>
                  <a:path w="11" h="10">
                    <a:moveTo>
                      <a:pt x="0" y="5"/>
                    </a:moveTo>
                    <a:lnTo>
                      <a:pt x="0" y="10"/>
                    </a:lnTo>
                    <a:lnTo>
                      <a:pt x="11" y="10"/>
                    </a:lnTo>
                    <a:lnTo>
                      <a:pt x="11" y="5"/>
                    </a:lnTo>
                    <a:lnTo>
                      <a:pt x="5"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101" name="Freeform 145">
                <a:extLst>
                  <a:ext uri="{FF2B5EF4-FFF2-40B4-BE49-F238E27FC236}">
                    <a16:creationId xmlns:a16="http://schemas.microsoft.com/office/drawing/2014/main" id="{E3DB0D4E-4862-CB9A-A37D-1DAD6BA2E363}"/>
                  </a:ext>
                </a:extLst>
              </p:cNvPr>
              <p:cNvSpPr>
                <a:spLocks noEditPoints="1"/>
              </p:cNvSpPr>
              <p:nvPr/>
            </p:nvSpPr>
            <p:spPr bwMode="gray">
              <a:xfrm>
                <a:off x="4675188" y="1612901"/>
                <a:ext cx="1620838" cy="1459434"/>
              </a:xfrm>
              <a:custGeom>
                <a:avLst/>
                <a:gdLst>
                  <a:gd name="T0" fmla="*/ 162 w 194"/>
                  <a:gd name="T1" fmla="*/ 25 h 194"/>
                  <a:gd name="T2" fmla="*/ 192 w 194"/>
                  <a:gd name="T3" fmla="*/ 120 h 194"/>
                  <a:gd name="T4" fmla="*/ 178 w 194"/>
                  <a:gd name="T5" fmla="*/ 61 h 194"/>
                  <a:gd name="T6" fmla="*/ 158 w 194"/>
                  <a:gd name="T7" fmla="*/ 43 h 194"/>
                  <a:gd name="T8" fmla="*/ 50 w 194"/>
                  <a:gd name="T9" fmla="*/ 29 h 194"/>
                  <a:gd name="T10" fmla="*/ 50 w 194"/>
                  <a:gd name="T11" fmla="*/ 35 h 194"/>
                  <a:gd name="T12" fmla="*/ 166 w 194"/>
                  <a:gd name="T13" fmla="*/ 70 h 194"/>
                  <a:gd name="T14" fmla="*/ 142 w 194"/>
                  <a:gd name="T15" fmla="*/ 67 h 194"/>
                  <a:gd name="T16" fmla="*/ 124 w 194"/>
                  <a:gd name="T17" fmla="*/ 84 h 194"/>
                  <a:gd name="T18" fmla="*/ 141 w 194"/>
                  <a:gd name="T19" fmla="*/ 104 h 194"/>
                  <a:gd name="T20" fmla="*/ 157 w 194"/>
                  <a:gd name="T21" fmla="*/ 130 h 194"/>
                  <a:gd name="T22" fmla="*/ 97 w 194"/>
                  <a:gd name="T23" fmla="*/ 186 h 194"/>
                  <a:gd name="T24" fmla="*/ 18 w 194"/>
                  <a:gd name="T25" fmla="*/ 55 h 194"/>
                  <a:gd name="T26" fmla="*/ 25 w 194"/>
                  <a:gd name="T27" fmla="*/ 80 h 194"/>
                  <a:gd name="T28" fmla="*/ 31 w 194"/>
                  <a:gd name="T29" fmla="*/ 90 h 194"/>
                  <a:gd name="T30" fmla="*/ 53 w 194"/>
                  <a:gd name="T31" fmla="*/ 101 h 194"/>
                  <a:gd name="T32" fmla="*/ 62 w 194"/>
                  <a:gd name="T33" fmla="*/ 129 h 194"/>
                  <a:gd name="T34" fmla="*/ 74 w 194"/>
                  <a:gd name="T35" fmla="*/ 168 h 194"/>
                  <a:gd name="T36" fmla="*/ 86 w 194"/>
                  <a:gd name="T37" fmla="*/ 171 h 194"/>
                  <a:gd name="T38" fmla="*/ 82 w 194"/>
                  <a:gd name="T39" fmla="*/ 161 h 194"/>
                  <a:gd name="T40" fmla="*/ 104 w 194"/>
                  <a:gd name="T41" fmla="*/ 140 h 194"/>
                  <a:gd name="T42" fmla="*/ 99 w 194"/>
                  <a:gd name="T43" fmla="*/ 113 h 194"/>
                  <a:gd name="T44" fmla="*/ 79 w 194"/>
                  <a:gd name="T45" fmla="*/ 98 h 194"/>
                  <a:gd name="T46" fmla="*/ 49 w 194"/>
                  <a:gd name="T47" fmla="*/ 89 h 194"/>
                  <a:gd name="T48" fmla="*/ 41 w 194"/>
                  <a:gd name="T49" fmla="*/ 76 h 194"/>
                  <a:gd name="T50" fmla="*/ 69 w 194"/>
                  <a:gd name="T51" fmla="*/ 66 h 194"/>
                  <a:gd name="T52" fmla="*/ 86 w 194"/>
                  <a:gd name="T53" fmla="*/ 52 h 194"/>
                  <a:gd name="T54" fmla="*/ 87 w 194"/>
                  <a:gd name="T55" fmla="*/ 47 h 194"/>
                  <a:gd name="T56" fmla="*/ 93 w 194"/>
                  <a:gd name="T57" fmla="*/ 47 h 194"/>
                  <a:gd name="T58" fmla="*/ 99 w 194"/>
                  <a:gd name="T59" fmla="*/ 53 h 194"/>
                  <a:gd name="T60" fmla="*/ 96 w 194"/>
                  <a:gd name="T61" fmla="*/ 42 h 194"/>
                  <a:gd name="T62" fmla="*/ 80 w 194"/>
                  <a:gd name="T63" fmla="*/ 41 h 194"/>
                  <a:gd name="T64" fmla="*/ 64 w 194"/>
                  <a:gd name="T65" fmla="*/ 37 h 194"/>
                  <a:gd name="T66" fmla="*/ 81 w 194"/>
                  <a:gd name="T67" fmla="*/ 31 h 194"/>
                  <a:gd name="T68" fmla="*/ 85 w 194"/>
                  <a:gd name="T69" fmla="*/ 27 h 194"/>
                  <a:gd name="T70" fmla="*/ 102 w 194"/>
                  <a:gd name="T71" fmla="*/ 28 h 194"/>
                  <a:gd name="T72" fmla="*/ 78 w 194"/>
                  <a:gd name="T73" fmla="*/ 27 h 194"/>
                  <a:gd name="T74" fmla="*/ 74 w 194"/>
                  <a:gd name="T75" fmla="*/ 26 h 194"/>
                  <a:gd name="T76" fmla="*/ 70 w 194"/>
                  <a:gd name="T77" fmla="*/ 21 h 194"/>
                  <a:gd name="T78" fmla="*/ 56 w 194"/>
                  <a:gd name="T79" fmla="*/ 25 h 194"/>
                  <a:gd name="T80" fmla="*/ 49 w 194"/>
                  <a:gd name="T81" fmla="*/ 25 h 194"/>
                  <a:gd name="T82" fmla="*/ 149 w 194"/>
                  <a:gd name="T83" fmla="*/ 38 h 194"/>
                  <a:gd name="T84" fmla="*/ 150 w 194"/>
                  <a:gd name="T85" fmla="*/ 44 h 194"/>
                  <a:gd name="T86" fmla="*/ 134 w 194"/>
                  <a:gd name="T87" fmla="*/ 56 h 194"/>
                  <a:gd name="T88" fmla="*/ 148 w 194"/>
                  <a:gd name="T89" fmla="*/ 57 h 194"/>
                  <a:gd name="T90" fmla="*/ 159 w 194"/>
                  <a:gd name="T91" fmla="*/ 64 h 194"/>
                  <a:gd name="T92" fmla="*/ 157 w 194"/>
                  <a:gd name="T93" fmla="*/ 53 h 194"/>
                  <a:gd name="T94" fmla="*/ 173 w 194"/>
                  <a:gd name="T95" fmla="*/ 58 h 194"/>
                  <a:gd name="T96" fmla="*/ 55 w 194"/>
                  <a:gd name="T97" fmla="*/ 43 h 194"/>
                  <a:gd name="T98" fmla="*/ 60 w 194"/>
                  <a:gd name="T99" fmla="*/ 52 h 194"/>
                  <a:gd name="T100" fmla="*/ 68 w 194"/>
                  <a:gd name="T101" fmla="*/ 53 h 194"/>
                  <a:gd name="T102" fmla="*/ 66 w 194"/>
                  <a:gd name="T103" fmla="*/ 50 h 194"/>
                  <a:gd name="T104" fmla="*/ 63 w 194"/>
                  <a:gd name="T105" fmla="*/ 58 h 194"/>
                  <a:gd name="T106" fmla="*/ 58 w 194"/>
                  <a:gd name="T107" fmla="*/ 58 h 194"/>
                  <a:gd name="T108" fmla="*/ 68 w 194"/>
                  <a:gd name="T109" fmla="*/ 55 h 194"/>
                  <a:gd name="T110" fmla="*/ 69 w 194"/>
                  <a:gd name="T111" fmla="*/ 5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94">
                    <a:moveTo>
                      <a:pt x="194" y="96"/>
                    </a:moveTo>
                    <a:cubicBezTo>
                      <a:pt x="194" y="93"/>
                      <a:pt x="194" y="90"/>
                      <a:pt x="194" y="88"/>
                    </a:cubicBezTo>
                    <a:cubicBezTo>
                      <a:pt x="193" y="78"/>
                      <a:pt x="191" y="69"/>
                      <a:pt x="187" y="61"/>
                    </a:cubicBezTo>
                    <a:cubicBezTo>
                      <a:pt x="187" y="60"/>
                      <a:pt x="187" y="60"/>
                      <a:pt x="187" y="59"/>
                    </a:cubicBezTo>
                    <a:cubicBezTo>
                      <a:pt x="182" y="49"/>
                      <a:pt x="176" y="39"/>
                      <a:pt x="168" y="31"/>
                    </a:cubicBezTo>
                    <a:cubicBezTo>
                      <a:pt x="168" y="30"/>
                      <a:pt x="167" y="30"/>
                      <a:pt x="167" y="29"/>
                    </a:cubicBezTo>
                    <a:cubicBezTo>
                      <a:pt x="165" y="28"/>
                      <a:pt x="164" y="26"/>
                      <a:pt x="162" y="25"/>
                    </a:cubicBezTo>
                    <a:cubicBezTo>
                      <a:pt x="145" y="9"/>
                      <a:pt x="122" y="0"/>
                      <a:pt x="97" y="0"/>
                    </a:cubicBezTo>
                    <a:cubicBezTo>
                      <a:pt x="72" y="0"/>
                      <a:pt x="48" y="10"/>
                      <a:pt x="31" y="26"/>
                    </a:cubicBezTo>
                    <a:cubicBezTo>
                      <a:pt x="27" y="29"/>
                      <a:pt x="23" y="33"/>
                      <a:pt x="20" y="38"/>
                    </a:cubicBezTo>
                    <a:cubicBezTo>
                      <a:pt x="7" y="54"/>
                      <a:pt x="0" y="75"/>
                      <a:pt x="0" y="97"/>
                    </a:cubicBezTo>
                    <a:cubicBezTo>
                      <a:pt x="0" y="151"/>
                      <a:pt x="43" y="194"/>
                      <a:pt x="97" y="194"/>
                    </a:cubicBezTo>
                    <a:cubicBezTo>
                      <a:pt x="135" y="194"/>
                      <a:pt x="167" y="173"/>
                      <a:pt x="184" y="141"/>
                    </a:cubicBezTo>
                    <a:cubicBezTo>
                      <a:pt x="187" y="134"/>
                      <a:pt x="190" y="127"/>
                      <a:pt x="192" y="120"/>
                    </a:cubicBezTo>
                    <a:cubicBezTo>
                      <a:pt x="192" y="118"/>
                      <a:pt x="192" y="116"/>
                      <a:pt x="193" y="114"/>
                    </a:cubicBezTo>
                    <a:cubicBezTo>
                      <a:pt x="194" y="108"/>
                      <a:pt x="194" y="103"/>
                      <a:pt x="194" y="97"/>
                    </a:cubicBezTo>
                    <a:cubicBezTo>
                      <a:pt x="194" y="97"/>
                      <a:pt x="194" y="96"/>
                      <a:pt x="194" y="96"/>
                    </a:cubicBezTo>
                    <a:close/>
                    <a:moveTo>
                      <a:pt x="176" y="57"/>
                    </a:moveTo>
                    <a:cubicBezTo>
                      <a:pt x="176" y="56"/>
                      <a:pt x="176" y="56"/>
                      <a:pt x="176" y="56"/>
                    </a:cubicBezTo>
                    <a:cubicBezTo>
                      <a:pt x="177" y="58"/>
                      <a:pt x="178" y="59"/>
                      <a:pt x="179" y="61"/>
                    </a:cubicBezTo>
                    <a:cubicBezTo>
                      <a:pt x="178" y="61"/>
                      <a:pt x="178" y="61"/>
                      <a:pt x="178" y="61"/>
                    </a:cubicBezTo>
                    <a:cubicBezTo>
                      <a:pt x="176" y="61"/>
                      <a:pt x="176" y="61"/>
                      <a:pt x="176" y="61"/>
                    </a:cubicBezTo>
                    <a:lnTo>
                      <a:pt x="176" y="57"/>
                    </a:lnTo>
                    <a:close/>
                    <a:moveTo>
                      <a:pt x="162" y="40"/>
                    </a:moveTo>
                    <a:cubicBezTo>
                      <a:pt x="162" y="36"/>
                      <a:pt x="162" y="36"/>
                      <a:pt x="162" y="36"/>
                    </a:cubicBezTo>
                    <a:cubicBezTo>
                      <a:pt x="163" y="37"/>
                      <a:pt x="165" y="39"/>
                      <a:pt x="166" y="41"/>
                    </a:cubicBezTo>
                    <a:cubicBezTo>
                      <a:pt x="165" y="43"/>
                      <a:pt x="165" y="43"/>
                      <a:pt x="165" y="43"/>
                    </a:cubicBezTo>
                    <a:cubicBezTo>
                      <a:pt x="158" y="43"/>
                      <a:pt x="158" y="43"/>
                      <a:pt x="158" y="43"/>
                    </a:cubicBezTo>
                    <a:cubicBezTo>
                      <a:pt x="158" y="42"/>
                      <a:pt x="158" y="42"/>
                      <a:pt x="158" y="42"/>
                    </a:cubicBezTo>
                    <a:lnTo>
                      <a:pt x="162" y="40"/>
                    </a:lnTo>
                    <a:close/>
                    <a:moveTo>
                      <a:pt x="45" y="29"/>
                    </a:moveTo>
                    <a:cubicBezTo>
                      <a:pt x="45" y="29"/>
                      <a:pt x="45" y="29"/>
                      <a:pt x="45" y="29"/>
                    </a:cubicBezTo>
                    <a:cubicBezTo>
                      <a:pt x="47" y="29"/>
                      <a:pt x="47" y="29"/>
                      <a:pt x="47" y="29"/>
                    </a:cubicBezTo>
                    <a:cubicBezTo>
                      <a:pt x="47" y="29"/>
                      <a:pt x="47" y="29"/>
                      <a:pt x="47" y="29"/>
                    </a:cubicBezTo>
                    <a:cubicBezTo>
                      <a:pt x="50" y="29"/>
                      <a:pt x="50" y="29"/>
                      <a:pt x="50" y="29"/>
                    </a:cubicBezTo>
                    <a:cubicBezTo>
                      <a:pt x="50" y="30"/>
                      <a:pt x="50" y="30"/>
                      <a:pt x="50" y="30"/>
                    </a:cubicBezTo>
                    <a:cubicBezTo>
                      <a:pt x="49" y="31"/>
                      <a:pt x="49" y="31"/>
                      <a:pt x="49" y="31"/>
                    </a:cubicBezTo>
                    <a:cubicBezTo>
                      <a:pt x="45" y="31"/>
                      <a:pt x="45" y="31"/>
                      <a:pt x="45" y="31"/>
                    </a:cubicBezTo>
                    <a:cubicBezTo>
                      <a:pt x="45" y="29"/>
                      <a:pt x="45" y="29"/>
                      <a:pt x="45" y="29"/>
                    </a:cubicBezTo>
                    <a:close/>
                    <a:moveTo>
                      <a:pt x="48" y="34"/>
                    </a:moveTo>
                    <a:cubicBezTo>
                      <a:pt x="48" y="34"/>
                      <a:pt x="50" y="33"/>
                      <a:pt x="50" y="33"/>
                    </a:cubicBezTo>
                    <a:cubicBezTo>
                      <a:pt x="50" y="33"/>
                      <a:pt x="50" y="35"/>
                      <a:pt x="50" y="35"/>
                    </a:cubicBezTo>
                    <a:cubicBezTo>
                      <a:pt x="45" y="36"/>
                      <a:pt x="45" y="36"/>
                      <a:pt x="45" y="36"/>
                    </a:cubicBezTo>
                    <a:cubicBezTo>
                      <a:pt x="45" y="35"/>
                      <a:pt x="45" y="35"/>
                      <a:pt x="45" y="35"/>
                    </a:cubicBezTo>
                    <a:lnTo>
                      <a:pt x="48" y="34"/>
                    </a:lnTo>
                    <a:close/>
                    <a:moveTo>
                      <a:pt x="182" y="72"/>
                    </a:moveTo>
                    <a:cubicBezTo>
                      <a:pt x="175" y="72"/>
                      <a:pt x="175" y="72"/>
                      <a:pt x="175" y="72"/>
                    </a:cubicBezTo>
                    <a:cubicBezTo>
                      <a:pt x="171" y="69"/>
                      <a:pt x="171" y="69"/>
                      <a:pt x="171" y="69"/>
                    </a:cubicBezTo>
                    <a:cubicBezTo>
                      <a:pt x="166" y="70"/>
                      <a:pt x="166" y="70"/>
                      <a:pt x="166" y="70"/>
                    </a:cubicBezTo>
                    <a:cubicBezTo>
                      <a:pt x="166" y="72"/>
                      <a:pt x="166" y="72"/>
                      <a:pt x="166" y="72"/>
                    </a:cubicBezTo>
                    <a:cubicBezTo>
                      <a:pt x="165" y="72"/>
                      <a:pt x="165" y="72"/>
                      <a:pt x="165" y="72"/>
                    </a:cubicBezTo>
                    <a:cubicBezTo>
                      <a:pt x="163" y="71"/>
                      <a:pt x="163" y="71"/>
                      <a:pt x="163" y="71"/>
                    </a:cubicBezTo>
                    <a:cubicBezTo>
                      <a:pt x="155" y="69"/>
                      <a:pt x="155" y="69"/>
                      <a:pt x="155" y="69"/>
                    </a:cubicBezTo>
                    <a:cubicBezTo>
                      <a:pt x="155" y="64"/>
                      <a:pt x="155" y="64"/>
                      <a:pt x="155" y="64"/>
                    </a:cubicBezTo>
                    <a:cubicBezTo>
                      <a:pt x="145" y="65"/>
                      <a:pt x="145" y="65"/>
                      <a:pt x="145" y="65"/>
                    </a:cubicBezTo>
                    <a:cubicBezTo>
                      <a:pt x="142" y="67"/>
                      <a:pt x="142" y="67"/>
                      <a:pt x="142" y="67"/>
                    </a:cubicBezTo>
                    <a:cubicBezTo>
                      <a:pt x="138" y="67"/>
                      <a:pt x="138" y="67"/>
                      <a:pt x="138" y="67"/>
                    </a:cubicBezTo>
                    <a:cubicBezTo>
                      <a:pt x="136" y="66"/>
                      <a:pt x="136" y="66"/>
                      <a:pt x="136" y="66"/>
                    </a:cubicBezTo>
                    <a:cubicBezTo>
                      <a:pt x="131" y="69"/>
                      <a:pt x="131" y="69"/>
                      <a:pt x="131" y="69"/>
                    </a:cubicBezTo>
                    <a:cubicBezTo>
                      <a:pt x="131" y="74"/>
                      <a:pt x="131" y="74"/>
                      <a:pt x="131" y="74"/>
                    </a:cubicBezTo>
                    <a:cubicBezTo>
                      <a:pt x="121" y="81"/>
                      <a:pt x="121" y="81"/>
                      <a:pt x="121" y="81"/>
                    </a:cubicBezTo>
                    <a:cubicBezTo>
                      <a:pt x="122" y="84"/>
                      <a:pt x="122" y="84"/>
                      <a:pt x="122" y="84"/>
                    </a:cubicBezTo>
                    <a:cubicBezTo>
                      <a:pt x="124" y="84"/>
                      <a:pt x="124" y="84"/>
                      <a:pt x="124" y="84"/>
                    </a:cubicBezTo>
                    <a:cubicBezTo>
                      <a:pt x="124" y="87"/>
                      <a:pt x="124" y="87"/>
                      <a:pt x="124" y="87"/>
                    </a:cubicBezTo>
                    <a:cubicBezTo>
                      <a:pt x="122" y="88"/>
                      <a:pt x="122" y="88"/>
                      <a:pt x="122" y="88"/>
                    </a:cubicBezTo>
                    <a:cubicBezTo>
                      <a:pt x="122" y="95"/>
                      <a:pt x="122" y="95"/>
                      <a:pt x="122" y="95"/>
                    </a:cubicBezTo>
                    <a:cubicBezTo>
                      <a:pt x="131" y="105"/>
                      <a:pt x="131" y="105"/>
                      <a:pt x="131" y="105"/>
                    </a:cubicBezTo>
                    <a:cubicBezTo>
                      <a:pt x="135" y="105"/>
                      <a:pt x="135" y="105"/>
                      <a:pt x="135" y="105"/>
                    </a:cubicBezTo>
                    <a:cubicBezTo>
                      <a:pt x="135" y="104"/>
                      <a:pt x="135" y="104"/>
                      <a:pt x="135" y="104"/>
                    </a:cubicBezTo>
                    <a:cubicBezTo>
                      <a:pt x="141" y="104"/>
                      <a:pt x="141" y="104"/>
                      <a:pt x="141" y="104"/>
                    </a:cubicBezTo>
                    <a:cubicBezTo>
                      <a:pt x="143" y="103"/>
                      <a:pt x="143" y="103"/>
                      <a:pt x="143" y="103"/>
                    </a:cubicBezTo>
                    <a:cubicBezTo>
                      <a:pt x="147" y="103"/>
                      <a:pt x="147" y="103"/>
                      <a:pt x="147" y="103"/>
                    </a:cubicBezTo>
                    <a:cubicBezTo>
                      <a:pt x="149" y="105"/>
                      <a:pt x="149" y="105"/>
                      <a:pt x="149" y="105"/>
                    </a:cubicBezTo>
                    <a:cubicBezTo>
                      <a:pt x="155" y="105"/>
                      <a:pt x="155" y="105"/>
                      <a:pt x="155" y="105"/>
                    </a:cubicBezTo>
                    <a:cubicBezTo>
                      <a:pt x="154" y="113"/>
                      <a:pt x="154" y="113"/>
                      <a:pt x="154" y="113"/>
                    </a:cubicBezTo>
                    <a:cubicBezTo>
                      <a:pt x="160" y="124"/>
                      <a:pt x="160" y="124"/>
                      <a:pt x="160" y="124"/>
                    </a:cubicBezTo>
                    <a:cubicBezTo>
                      <a:pt x="157" y="130"/>
                      <a:pt x="157" y="130"/>
                      <a:pt x="157" y="130"/>
                    </a:cubicBezTo>
                    <a:cubicBezTo>
                      <a:pt x="157" y="133"/>
                      <a:pt x="157" y="133"/>
                      <a:pt x="157" y="133"/>
                    </a:cubicBezTo>
                    <a:cubicBezTo>
                      <a:pt x="160" y="136"/>
                      <a:pt x="160" y="136"/>
                      <a:pt x="160" y="136"/>
                    </a:cubicBezTo>
                    <a:cubicBezTo>
                      <a:pt x="160" y="143"/>
                      <a:pt x="160" y="143"/>
                      <a:pt x="160" y="143"/>
                    </a:cubicBezTo>
                    <a:cubicBezTo>
                      <a:pt x="163" y="147"/>
                      <a:pt x="163" y="147"/>
                      <a:pt x="163" y="147"/>
                    </a:cubicBezTo>
                    <a:cubicBezTo>
                      <a:pt x="163" y="153"/>
                      <a:pt x="163" y="153"/>
                      <a:pt x="163" y="153"/>
                    </a:cubicBezTo>
                    <a:cubicBezTo>
                      <a:pt x="166" y="153"/>
                      <a:pt x="166" y="153"/>
                      <a:pt x="166" y="153"/>
                    </a:cubicBezTo>
                    <a:cubicBezTo>
                      <a:pt x="150" y="173"/>
                      <a:pt x="125" y="186"/>
                      <a:pt x="97" y="186"/>
                    </a:cubicBezTo>
                    <a:cubicBezTo>
                      <a:pt x="48" y="186"/>
                      <a:pt x="8" y="146"/>
                      <a:pt x="8" y="97"/>
                    </a:cubicBezTo>
                    <a:cubicBezTo>
                      <a:pt x="8" y="85"/>
                      <a:pt x="10" y="73"/>
                      <a:pt x="15" y="62"/>
                    </a:cubicBezTo>
                    <a:cubicBezTo>
                      <a:pt x="15" y="59"/>
                      <a:pt x="15" y="59"/>
                      <a:pt x="15" y="59"/>
                    </a:cubicBezTo>
                    <a:cubicBezTo>
                      <a:pt x="18" y="55"/>
                      <a:pt x="18" y="55"/>
                      <a:pt x="18" y="55"/>
                    </a:cubicBezTo>
                    <a:cubicBezTo>
                      <a:pt x="19" y="53"/>
                      <a:pt x="20" y="51"/>
                      <a:pt x="22" y="49"/>
                    </a:cubicBezTo>
                    <a:cubicBezTo>
                      <a:pt x="22" y="51"/>
                      <a:pt x="22" y="51"/>
                      <a:pt x="22" y="51"/>
                    </a:cubicBezTo>
                    <a:cubicBezTo>
                      <a:pt x="18" y="55"/>
                      <a:pt x="18" y="55"/>
                      <a:pt x="18" y="55"/>
                    </a:cubicBezTo>
                    <a:cubicBezTo>
                      <a:pt x="17" y="58"/>
                      <a:pt x="16" y="60"/>
                      <a:pt x="15" y="62"/>
                    </a:cubicBezTo>
                    <a:cubicBezTo>
                      <a:pt x="15" y="67"/>
                      <a:pt x="15" y="67"/>
                      <a:pt x="15" y="67"/>
                    </a:cubicBezTo>
                    <a:cubicBezTo>
                      <a:pt x="19" y="69"/>
                      <a:pt x="19" y="69"/>
                      <a:pt x="19" y="69"/>
                    </a:cubicBezTo>
                    <a:cubicBezTo>
                      <a:pt x="19" y="76"/>
                      <a:pt x="19" y="76"/>
                      <a:pt x="19" y="76"/>
                    </a:cubicBezTo>
                    <a:cubicBezTo>
                      <a:pt x="22" y="82"/>
                      <a:pt x="22" y="82"/>
                      <a:pt x="22" y="82"/>
                    </a:cubicBezTo>
                    <a:cubicBezTo>
                      <a:pt x="25" y="83"/>
                      <a:pt x="25" y="83"/>
                      <a:pt x="25" y="83"/>
                    </a:cubicBezTo>
                    <a:cubicBezTo>
                      <a:pt x="25" y="80"/>
                      <a:pt x="25" y="80"/>
                      <a:pt x="25" y="80"/>
                    </a:cubicBezTo>
                    <a:cubicBezTo>
                      <a:pt x="22" y="75"/>
                      <a:pt x="22" y="75"/>
                      <a:pt x="22" y="75"/>
                    </a:cubicBezTo>
                    <a:cubicBezTo>
                      <a:pt x="21" y="70"/>
                      <a:pt x="21" y="70"/>
                      <a:pt x="21" y="70"/>
                    </a:cubicBezTo>
                    <a:cubicBezTo>
                      <a:pt x="23" y="70"/>
                      <a:pt x="23" y="70"/>
                      <a:pt x="23" y="70"/>
                    </a:cubicBezTo>
                    <a:cubicBezTo>
                      <a:pt x="24" y="75"/>
                      <a:pt x="24" y="75"/>
                      <a:pt x="24" y="75"/>
                    </a:cubicBezTo>
                    <a:cubicBezTo>
                      <a:pt x="29" y="83"/>
                      <a:pt x="29" y="83"/>
                      <a:pt x="29" y="83"/>
                    </a:cubicBezTo>
                    <a:cubicBezTo>
                      <a:pt x="28" y="85"/>
                      <a:pt x="28" y="85"/>
                      <a:pt x="28" y="85"/>
                    </a:cubicBezTo>
                    <a:cubicBezTo>
                      <a:pt x="31" y="90"/>
                      <a:pt x="31" y="90"/>
                      <a:pt x="31" y="90"/>
                    </a:cubicBezTo>
                    <a:cubicBezTo>
                      <a:pt x="39" y="92"/>
                      <a:pt x="39" y="92"/>
                      <a:pt x="39" y="92"/>
                    </a:cubicBezTo>
                    <a:cubicBezTo>
                      <a:pt x="39" y="90"/>
                      <a:pt x="39" y="90"/>
                      <a:pt x="39" y="90"/>
                    </a:cubicBezTo>
                    <a:cubicBezTo>
                      <a:pt x="42" y="91"/>
                      <a:pt x="42" y="91"/>
                      <a:pt x="42" y="91"/>
                    </a:cubicBezTo>
                    <a:cubicBezTo>
                      <a:pt x="42" y="93"/>
                      <a:pt x="42" y="93"/>
                      <a:pt x="42" y="93"/>
                    </a:cubicBezTo>
                    <a:cubicBezTo>
                      <a:pt x="44" y="93"/>
                      <a:pt x="44" y="93"/>
                      <a:pt x="44" y="93"/>
                    </a:cubicBezTo>
                    <a:cubicBezTo>
                      <a:pt x="48" y="94"/>
                      <a:pt x="48" y="94"/>
                      <a:pt x="48" y="94"/>
                    </a:cubicBezTo>
                    <a:cubicBezTo>
                      <a:pt x="53" y="101"/>
                      <a:pt x="53" y="101"/>
                      <a:pt x="53" y="101"/>
                    </a:cubicBezTo>
                    <a:cubicBezTo>
                      <a:pt x="60" y="101"/>
                      <a:pt x="60" y="101"/>
                      <a:pt x="60" y="101"/>
                    </a:cubicBezTo>
                    <a:cubicBezTo>
                      <a:pt x="61" y="107"/>
                      <a:pt x="61" y="107"/>
                      <a:pt x="61" y="107"/>
                    </a:cubicBezTo>
                    <a:cubicBezTo>
                      <a:pt x="56" y="110"/>
                      <a:pt x="56" y="110"/>
                      <a:pt x="56" y="110"/>
                    </a:cubicBezTo>
                    <a:cubicBezTo>
                      <a:pt x="56" y="115"/>
                      <a:pt x="56" y="115"/>
                      <a:pt x="56" y="115"/>
                    </a:cubicBezTo>
                    <a:cubicBezTo>
                      <a:pt x="55" y="118"/>
                      <a:pt x="55" y="118"/>
                      <a:pt x="55" y="118"/>
                    </a:cubicBezTo>
                    <a:cubicBezTo>
                      <a:pt x="62" y="126"/>
                      <a:pt x="62" y="126"/>
                      <a:pt x="62" y="126"/>
                    </a:cubicBezTo>
                    <a:cubicBezTo>
                      <a:pt x="62" y="129"/>
                      <a:pt x="62" y="129"/>
                      <a:pt x="62" y="129"/>
                    </a:cubicBezTo>
                    <a:cubicBezTo>
                      <a:pt x="62" y="129"/>
                      <a:pt x="65" y="130"/>
                      <a:pt x="65" y="130"/>
                    </a:cubicBezTo>
                    <a:cubicBezTo>
                      <a:pt x="65" y="130"/>
                      <a:pt x="71" y="134"/>
                      <a:pt x="71" y="134"/>
                    </a:cubicBezTo>
                    <a:cubicBezTo>
                      <a:pt x="71" y="149"/>
                      <a:pt x="71" y="149"/>
                      <a:pt x="71" y="149"/>
                    </a:cubicBezTo>
                    <a:cubicBezTo>
                      <a:pt x="72" y="150"/>
                      <a:pt x="72" y="150"/>
                      <a:pt x="72" y="150"/>
                    </a:cubicBezTo>
                    <a:cubicBezTo>
                      <a:pt x="71" y="157"/>
                      <a:pt x="71" y="157"/>
                      <a:pt x="71" y="157"/>
                    </a:cubicBezTo>
                    <a:cubicBezTo>
                      <a:pt x="74" y="161"/>
                      <a:pt x="74" y="161"/>
                      <a:pt x="74" y="161"/>
                    </a:cubicBezTo>
                    <a:cubicBezTo>
                      <a:pt x="74" y="168"/>
                      <a:pt x="74" y="168"/>
                      <a:pt x="74" y="168"/>
                    </a:cubicBezTo>
                    <a:cubicBezTo>
                      <a:pt x="78" y="175"/>
                      <a:pt x="78" y="175"/>
                      <a:pt x="78" y="175"/>
                    </a:cubicBezTo>
                    <a:cubicBezTo>
                      <a:pt x="83" y="180"/>
                      <a:pt x="83" y="180"/>
                      <a:pt x="83" y="180"/>
                    </a:cubicBezTo>
                    <a:cubicBezTo>
                      <a:pt x="88" y="180"/>
                      <a:pt x="88" y="180"/>
                      <a:pt x="88" y="180"/>
                    </a:cubicBezTo>
                    <a:cubicBezTo>
                      <a:pt x="89" y="178"/>
                      <a:pt x="89" y="178"/>
                      <a:pt x="89" y="178"/>
                    </a:cubicBezTo>
                    <a:cubicBezTo>
                      <a:pt x="85" y="175"/>
                      <a:pt x="85" y="175"/>
                      <a:pt x="85" y="175"/>
                    </a:cubicBezTo>
                    <a:cubicBezTo>
                      <a:pt x="85" y="173"/>
                      <a:pt x="85" y="173"/>
                      <a:pt x="85" y="173"/>
                    </a:cubicBezTo>
                    <a:cubicBezTo>
                      <a:pt x="86" y="171"/>
                      <a:pt x="86" y="171"/>
                      <a:pt x="86" y="171"/>
                    </a:cubicBezTo>
                    <a:cubicBezTo>
                      <a:pt x="86" y="169"/>
                      <a:pt x="86" y="169"/>
                      <a:pt x="86" y="169"/>
                    </a:cubicBezTo>
                    <a:cubicBezTo>
                      <a:pt x="83" y="169"/>
                      <a:pt x="83" y="169"/>
                      <a:pt x="83" y="169"/>
                    </a:cubicBezTo>
                    <a:cubicBezTo>
                      <a:pt x="82" y="167"/>
                      <a:pt x="82" y="167"/>
                      <a:pt x="82" y="167"/>
                    </a:cubicBezTo>
                    <a:cubicBezTo>
                      <a:pt x="84" y="165"/>
                      <a:pt x="84" y="165"/>
                      <a:pt x="84" y="165"/>
                    </a:cubicBezTo>
                    <a:cubicBezTo>
                      <a:pt x="85" y="164"/>
                      <a:pt x="85" y="164"/>
                      <a:pt x="85" y="164"/>
                    </a:cubicBezTo>
                    <a:cubicBezTo>
                      <a:pt x="82" y="163"/>
                      <a:pt x="82" y="163"/>
                      <a:pt x="82" y="163"/>
                    </a:cubicBezTo>
                    <a:cubicBezTo>
                      <a:pt x="82" y="161"/>
                      <a:pt x="82" y="161"/>
                      <a:pt x="82" y="161"/>
                    </a:cubicBezTo>
                    <a:cubicBezTo>
                      <a:pt x="86" y="161"/>
                      <a:pt x="86" y="161"/>
                      <a:pt x="86" y="161"/>
                    </a:cubicBezTo>
                    <a:cubicBezTo>
                      <a:pt x="91" y="158"/>
                      <a:pt x="91" y="158"/>
                      <a:pt x="91" y="158"/>
                    </a:cubicBezTo>
                    <a:cubicBezTo>
                      <a:pt x="93" y="155"/>
                      <a:pt x="93" y="155"/>
                      <a:pt x="93" y="155"/>
                    </a:cubicBezTo>
                    <a:cubicBezTo>
                      <a:pt x="98" y="148"/>
                      <a:pt x="98" y="148"/>
                      <a:pt x="98" y="148"/>
                    </a:cubicBezTo>
                    <a:cubicBezTo>
                      <a:pt x="97" y="142"/>
                      <a:pt x="97" y="142"/>
                      <a:pt x="97" y="142"/>
                    </a:cubicBezTo>
                    <a:cubicBezTo>
                      <a:pt x="99" y="139"/>
                      <a:pt x="99" y="139"/>
                      <a:pt x="99" y="139"/>
                    </a:cubicBezTo>
                    <a:cubicBezTo>
                      <a:pt x="104" y="140"/>
                      <a:pt x="104" y="140"/>
                      <a:pt x="104" y="140"/>
                    </a:cubicBezTo>
                    <a:cubicBezTo>
                      <a:pt x="107" y="137"/>
                      <a:pt x="107" y="137"/>
                      <a:pt x="107" y="137"/>
                    </a:cubicBezTo>
                    <a:cubicBezTo>
                      <a:pt x="109" y="126"/>
                      <a:pt x="109" y="126"/>
                      <a:pt x="109" y="126"/>
                    </a:cubicBezTo>
                    <a:cubicBezTo>
                      <a:pt x="112" y="121"/>
                      <a:pt x="112" y="121"/>
                      <a:pt x="112" y="121"/>
                    </a:cubicBezTo>
                    <a:cubicBezTo>
                      <a:pt x="113" y="118"/>
                      <a:pt x="113" y="118"/>
                      <a:pt x="113" y="118"/>
                    </a:cubicBezTo>
                    <a:cubicBezTo>
                      <a:pt x="110" y="117"/>
                      <a:pt x="110" y="117"/>
                      <a:pt x="110" y="117"/>
                    </a:cubicBezTo>
                    <a:cubicBezTo>
                      <a:pt x="107" y="113"/>
                      <a:pt x="107" y="113"/>
                      <a:pt x="107" y="113"/>
                    </a:cubicBezTo>
                    <a:cubicBezTo>
                      <a:pt x="99" y="113"/>
                      <a:pt x="99" y="113"/>
                      <a:pt x="99" y="113"/>
                    </a:cubicBezTo>
                    <a:cubicBezTo>
                      <a:pt x="93" y="111"/>
                      <a:pt x="93" y="111"/>
                      <a:pt x="93" y="111"/>
                    </a:cubicBezTo>
                    <a:cubicBezTo>
                      <a:pt x="93" y="106"/>
                      <a:pt x="93" y="106"/>
                      <a:pt x="93" y="106"/>
                    </a:cubicBezTo>
                    <a:cubicBezTo>
                      <a:pt x="91" y="103"/>
                      <a:pt x="91" y="103"/>
                      <a:pt x="91" y="103"/>
                    </a:cubicBezTo>
                    <a:cubicBezTo>
                      <a:pt x="85" y="103"/>
                      <a:pt x="85" y="103"/>
                      <a:pt x="85" y="103"/>
                    </a:cubicBezTo>
                    <a:cubicBezTo>
                      <a:pt x="82" y="98"/>
                      <a:pt x="82" y="98"/>
                      <a:pt x="82" y="98"/>
                    </a:cubicBezTo>
                    <a:cubicBezTo>
                      <a:pt x="79" y="96"/>
                      <a:pt x="79" y="96"/>
                      <a:pt x="79" y="96"/>
                    </a:cubicBezTo>
                    <a:cubicBezTo>
                      <a:pt x="79" y="98"/>
                      <a:pt x="79" y="98"/>
                      <a:pt x="79" y="98"/>
                    </a:cubicBezTo>
                    <a:cubicBezTo>
                      <a:pt x="74" y="98"/>
                      <a:pt x="74" y="98"/>
                      <a:pt x="74" y="98"/>
                    </a:cubicBezTo>
                    <a:cubicBezTo>
                      <a:pt x="72" y="95"/>
                      <a:pt x="72" y="95"/>
                      <a:pt x="72" y="95"/>
                    </a:cubicBezTo>
                    <a:cubicBezTo>
                      <a:pt x="66" y="94"/>
                      <a:pt x="66" y="94"/>
                      <a:pt x="66" y="94"/>
                    </a:cubicBezTo>
                    <a:cubicBezTo>
                      <a:pt x="62" y="99"/>
                      <a:pt x="62" y="99"/>
                      <a:pt x="62" y="99"/>
                    </a:cubicBezTo>
                    <a:cubicBezTo>
                      <a:pt x="55" y="98"/>
                      <a:pt x="55" y="98"/>
                      <a:pt x="55" y="98"/>
                    </a:cubicBezTo>
                    <a:cubicBezTo>
                      <a:pt x="54" y="90"/>
                      <a:pt x="54" y="90"/>
                      <a:pt x="54" y="90"/>
                    </a:cubicBezTo>
                    <a:cubicBezTo>
                      <a:pt x="49" y="89"/>
                      <a:pt x="49" y="89"/>
                      <a:pt x="49" y="89"/>
                    </a:cubicBezTo>
                    <a:cubicBezTo>
                      <a:pt x="51" y="85"/>
                      <a:pt x="51" y="85"/>
                      <a:pt x="51" y="85"/>
                    </a:cubicBezTo>
                    <a:cubicBezTo>
                      <a:pt x="50" y="83"/>
                      <a:pt x="50" y="83"/>
                      <a:pt x="50" y="83"/>
                    </a:cubicBezTo>
                    <a:cubicBezTo>
                      <a:pt x="43" y="88"/>
                      <a:pt x="43" y="88"/>
                      <a:pt x="43" y="88"/>
                    </a:cubicBezTo>
                    <a:cubicBezTo>
                      <a:pt x="39" y="87"/>
                      <a:pt x="39" y="87"/>
                      <a:pt x="39" y="87"/>
                    </a:cubicBezTo>
                    <a:cubicBezTo>
                      <a:pt x="38" y="84"/>
                      <a:pt x="38" y="84"/>
                      <a:pt x="38" y="84"/>
                    </a:cubicBezTo>
                    <a:cubicBezTo>
                      <a:pt x="39" y="80"/>
                      <a:pt x="39" y="80"/>
                      <a:pt x="39" y="80"/>
                    </a:cubicBezTo>
                    <a:cubicBezTo>
                      <a:pt x="41" y="76"/>
                      <a:pt x="41" y="76"/>
                      <a:pt x="41" y="76"/>
                    </a:cubicBezTo>
                    <a:cubicBezTo>
                      <a:pt x="46" y="73"/>
                      <a:pt x="46" y="73"/>
                      <a:pt x="46" y="73"/>
                    </a:cubicBezTo>
                    <a:cubicBezTo>
                      <a:pt x="57" y="73"/>
                      <a:pt x="57" y="73"/>
                      <a:pt x="57" y="73"/>
                    </a:cubicBezTo>
                    <a:cubicBezTo>
                      <a:pt x="57" y="76"/>
                      <a:pt x="57" y="76"/>
                      <a:pt x="57" y="76"/>
                    </a:cubicBezTo>
                    <a:cubicBezTo>
                      <a:pt x="61" y="78"/>
                      <a:pt x="61" y="78"/>
                      <a:pt x="61" y="78"/>
                    </a:cubicBezTo>
                    <a:cubicBezTo>
                      <a:pt x="60" y="73"/>
                      <a:pt x="60" y="73"/>
                      <a:pt x="60" y="73"/>
                    </a:cubicBezTo>
                    <a:cubicBezTo>
                      <a:pt x="63" y="70"/>
                      <a:pt x="63" y="70"/>
                      <a:pt x="63" y="70"/>
                    </a:cubicBezTo>
                    <a:cubicBezTo>
                      <a:pt x="69" y="66"/>
                      <a:pt x="69" y="66"/>
                      <a:pt x="69" y="66"/>
                    </a:cubicBezTo>
                    <a:cubicBezTo>
                      <a:pt x="69" y="64"/>
                      <a:pt x="69" y="64"/>
                      <a:pt x="69" y="64"/>
                    </a:cubicBezTo>
                    <a:cubicBezTo>
                      <a:pt x="75" y="58"/>
                      <a:pt x="75" y="58"/>
                      <a:pt x="75" y="58"/>
                    </a:cubicBezTo>
                    <a:cubicBezTo>
                      <a:pt x="80" y="55"/>
                      <a:pt x="80" y="55"/>
                      <a:pt x="80" y="55"/>
                    </a:cubicBezTo>
                    <a:cubicBezTo>
                      <a:pt x="80" y="54"/>
                      <a:pt x="80" y="54"/>
                      <a:pt x="80" y="54"/>
                    </a:cubicBezTo>
                    <a:cubicBezTo>
                      <a:pt x="84" y="51"/>
                      <a:pt x="84" y="51"/>
                      <a:pt x="84" y="51"/>
                    </a:cubicBezTo>
                    <a:cubicBezTo>
                      <a:pt x="85" y="51"/>
                      <a:pt x="85" y="51"/>
                      <a:pt x="85" y="51"/>
                    </a:cubicBezTo>
                    <a:cubicBezTo>
                      <a:pt x="86" y="52"/>
                      <a:pt x="86" y="52"/>
                      <a:pt x="86" y="52"/>
                    </a:cubicBezTo>
                    <a:cubicBezTo>
                      <a:pt x="87" y="50"/>
                      <a:pt x="87" y="50"/>
                      <a:pt x="87" y="50"/>
                    </a:cubicBezTo>
                    <a:cubicBezTo>
                      <a:pt x="88" y="50"/>
                      <a:pt x="88" y="50"/>
                      <a:pt x="88" y="50"/>
                    </a:cubicBezTo>
                    <a:cubicBezTo>
                      <a:pt x="86" y="50"/>
                      <a:pt x="86" y="50"/>
                      <a:pt x="86" y="50"/>
                    </a:cubicBezTo>
                    <a:cubicBezTo>
                      <a:pt x="84" y="49"/>
                      <a:pt x="84" y="49"/>
                      <a:pt x="84" y="49"/>
                    </a:cubicBezTo>
                    <a:cubicBezTo>
                      <a:pt x="84" y="48"/>
                      <a:pt x="84" y="48"/>
                      <a:pt x="84" y="48"/>
                    </a:cubicBezTo>
                    <a:cubicBezTo>
                      <a:pt x="85" y="47"/>
                      <a:pt x="85" y="47"/>
                      <a:pt x="85" y="47"/>
                    </a:cubicBezTo>
                    <a:cubicBezTo>
                      <a:pt x="87" y="47"/>
                      <a:pt x="87" y="47"/>
                      <a:pt x="87" y="47"/>
                    </a:cubicBezTo>
                    <a:cubicBezTo>
                      <a:pt x="88" y="47"/>
                      <a:pt x="88" y="47"/>
                      <a:pt x="88" y="47"/>
                    </a:cubicBezTo>
                    <a:cubicBezTo>
                      <a:pt x="89" y="49"/>
                      <a:pt x="89" y="49"/>
                      <a:pt x="89" y="49"/>
                    </a:cubicBezTo>
                    <a:cubicBezTo>
                      <a:pt x="90" y="49"/>
                      <a:pt x="90" y="49"/>
                      <a:pt x="90" y="49"/>
                    </a:cubicBezTo>
                    <a:cubicBezTo>
                      <a:pt x="90" y="49"/>
                      <a:pt x="90" y="49"/>
                      <a:pt x="90" y="49"/>
                    </a:cubicBezTo>
                    <a:cubicBezTo>
                      <a:pt x="90" y="49"/>
                      <a:pt x="90" y="49"/>
                      <a:pt x="90" y="49"/>
                    </a:cubicBezTo>
                    <a:cubicBezTo>
                      <a:pt x="93" y="48"/>
                      <a:pt x="93" y="48"/>
                      <a:pt x="93" y="48"/>
                    </a:cubicBezTo>
                    <a:cubicBezTo>
                      <a:pt x="93" y="47"/>
                      <a:pt x="93" y="47"/>
                      <a:pt x="93" y="47"/>
                    </a:cubicBezTo>
                    <a:cubicBezTo>
                      <a:pt x="95" y="47"/>
                      <a:pt x="95" y="47"/>
                      <a:pt x="95" y="47"/>
                    </a:cubicBezTo>
                    <a:cubicBezTo>
                      <a:pt x="95" y="49"/>
                      <a:pt x="95" y="49"/>
                      <a:pt x="95" y="49"/>
                    </a:cubicBezTo>
                    <a:cubicBezTo>
                      <a:pt x="93" y="50"/>
                      <a:pt x="93" y="50"/>
                      <a:pt x="93" y="50"/>
                    </a:cubicBezTo>
                    <a:cubicBezTo>
                      <a:pt x="93" y="50"/>
                      <a:pt x="93" y="50"/>
                      <a:pt x="93" y="50"/>
                    </a:cubicBezTo>
                    <a:cubicBezTo>
                      <a:pt x="94" y="51"/>
                      <a:pt x="94" y="51"/>
                      <a:pt x="94" y="51"/>
                    </a:cubicBezTo>
                    <a:cubicBezTo>
                      <a:pt x="99" y="53"/>
                      <a:pt x="99" y="53"/>
                      <a:pt x="99" y="53"/>
                    </a:cubicBezTo>
                    <a:cubicBezTo>
                      <a:pt x="99" y="53"/>
                      <a:pt x="99" y="53"/>
                      <a:pt x="99" y="53"/>
                    </a:cubicBezTo>
                    <a:cubicBezTo>
                      <a:pt x="100" y="53"/>
                      <a:pt x="100" y="53"/>
                      <a:pt x="100" y="53"/>
                    </a:cubicBezTo>
                    <a:cubicBezTo>
                      <a:pt x="100" y="51"/>
                      <a:pt x="100" y="51"/>
                      <a:pt x="100" y="51"/>
                    </a:cubicBezTo>
                    <a:cubicBezTo>
                      <a:pt x="96" y="49"/>
                      <a:pt x="96" y="49"/>
                      <a:pt x="96" y="49"/>
                    </a:cubicBezTo>
                    <a:cubicBezTo>
                      <a:pt x="96" y="48"/>
                      <a:pt x="96" y="48"/>
                      <a:pt x="96" y="48"/>
                    </a:cubicBezTo>
                    <a:cubicBezTo>
                      <a:pt x="99" y="47"/>
                      <a:pt x="99" y="47"/>
                      <a:pt x="99" y="47"/>
                    </a:cubicBezTo>
                    <a:cubicBezTo>
                      <a:pt x="99" y="44"/>
                      <a:pt x="99" y="44"/>
                      <a:pt x="99" y="44"/>
                    </a:cubicBezTo>
                    <a:cubicBezTo>
                      <a:pt x="96" y="42"/>
                      <a:pt x="96" y="42"/>
                      <a:pt x="96" y="42"/>
                    </a:cubicBezTo>
                    <a:cubicBezTo>
                      <a:pt x="95" y="36"/>
                      <a:pt x="95" y="36"/>
                      <a:pt x="95" y="36"/>
                    </a:cubicBezTo>
                    <a:cubicBezTo>
                      <a:pt x="91" y="39"/>
                      <a:pt x="91" y="39"/>
                      <a:pt x="91" y="39"/>
                    </a:cubicBezTo>
                    <a:cubicBezTo>
                      <a:pt x="89" y="39"/>
                      <a:pt x="89" y="39"/>
                      <a:pt x="89" y="39"/>
                    </a:cubicBezTo>
                    <a:cubicBezTo>
                      <a:pt x="89" y="35"/>
                      <a:pt x="89" y="35"/>
                      <a:pt x="89" y="35"/>
                    </a:cubicBezTo>
                    <a:cubicBezTo>
                      <a:pt x="83" y="33"/>
                      <a:pt x="83" y="33"/>
                      <a:pt x="83" y="33"/>
                    </a:cubicBezTo>
                    <a:cubicBezTo>
                      <a:pt x="80" y="35"/>
                      <a:pt x="80" y="35"/>
                      <a:pt x="80" y="35"/>
                    </a:cubicBezTo>
                    <a:cubicBezTo>
                      <a:pt x="80" y="41"/>
                      <a:pt x="80" y="41"/>
                      <a:pt x="80" y="41"/>
                    </a:cubicBezTo>
                    <a:cubicBezTo>
                      <a:pt x="76" y="43"/>
                      <a:pt x="76" y="43"/>
                      <a:pt x="76" y="43"/>
                    </a:cubicBezTo>
                    <a:cubicBezTo>
                      <a:pt x="74" y="47"/>
                      <a:pt x="74" y="47"/>
                      <a:pt x="74" y="47"/>
                    </a:cubicBezTo>
                    <a:cubicBezTo>
                      <a:pt x="72" y="47"/>
                      <a:pt x="72" y="47"/>
                      <a:pt x="72" y="47"/>
                    </a:cubicBezTo>
                    <a:cubicBezTo>
                      <a:pt x="72" y="42"/>
                      <a:pt x="72" y="42"/>
                      <a:pt x="72" y="42"/>
                    </a:cubicBezTo>
                    <a:cubicBezTo>
                      <a:pt x="67" y="41"/>
                      <a:pt x="67" y="41"/>
                      <a:pt x="67" y="41"/>
                    </a:cubicBezTo>
                    <a:cubicBezTo>
                      <a:pt x="65" y="40"/>
                      <a:pt x="65" y="40"/>
                      <a:pt x="65" y="40"/>
                    </a:cubicBezTo>
                    <a:cubicBezTo>
                      <a:pt x="64" y="37"/>
                      <a:pt x="64" y="37"/>
                      <a:pt x="64" y="37"/>
                    </a:cubicBezTo>
                    <a:cubicBezTo>
                      <a:pt x="72" y="32"/>
                      <a:pt x="72" y="32"/>
                      <a:pt x="72" y="32"/>
                    </a:cubicBezTo>
                    <a:cubicBezTo>
                      <a:pt x="76" y="31"/>
                      <a:pt x="76" y="31"/>
                      <a:pt x="76" y="31"/>
                    </a:cubicBezTo>
                    <a:cubicBezTo>
                      <a:pt x="76" y="33"/>
                      <a:pt x="76" y="33"/>
                      <a:pt x="76" y="33"/>
                    </a:cubicBezTo>
                    <a:cubicBezTo>
                      <a:pt x="79" y="33"/>
                      <a:pt x="79" y="33"/>
                      <a:pt x="79" y="33"/>
                    </a:cubicBezTo>
                    <a:cubicBezTo>
                      <a:pt x="79" y="32"/>
                      <a:pt x="79" y="32"/>
                      <a:pt x="79" y="32"/>
                    </a:cubicBezTo>
                    <a:cubicBezTo>
                      <a:pt x="81" y="32"/>
                      <a:pt x="81" y="32"/>
                      <a:pt x="81" y="32"/>
                    </a:cubicBezTo>
                    <a:cubicBezTo>
                      <a:pt x="81" y="31"/>
                      <a:pt x="81" y="31"/>
                      <a:pt x="81" y="31"/>
                    </a:cubicBezTo>
                    <a:cubicBezTo>
                      <a:pt x="80" y="31"/>
                      <a:pt x="80" y="31"/>
                      <a:pt x="80" y="31"/>
                    </a:cubicBezTo>
                    <a:cubicBezTo>
                      <a:pt x="80" y="29"/>
                      <a:pt x="80" y="29"/>
                      <a:pt x="80" y="29"/>
                    </a:cubicBezTo>
                    <a:cubicBezTo>
                      <a:pt x="83" y="29"/>
                      <a:pt x="83" y="29"/>
                      <a:pt x="83" y="29"/>
                    </a:cubicBezTo>
                    <a:cubicBezTo>
                      <a:pt x="84" y="27"/>
                      <a:pt x="84" y="27"/>
                      <a:pt x="84" y="27"/>
                    </a:cubicBezTo>
                    <a:cubicBezTo>
                      <a:pt x="84" y="27"/>
                      <a:pt x="84" y="27"/>
                      <a:pt x="84" y="27"/>
                    </a:cubicBezTo>
                    <a:cubicBezTo>
                      <a:pt x="85" y="27"/>
                      <a:pt x="85" y="27"/>
                      <a:pt x="85" y="27"/>
                    </a:cubicBezTo>
                    <a:cubicBezTo>
                      <a:pt x="85" y="27"/>
                      <a:pt x="85" y="27"/>
                      <a:pt x="85" y="27"/>
                    </a:cubicBezTo>
                    <a:cubicBezTo>
                      <a:pt x="91" y="26"/>
                      <a:pt x="91" y="26"/>
                      <a:pt x="91" y="26"/>
                    </a:cubicBezTo>
                    <a:cubicBezTo>
                      <a:pt x="93" y="28"/>
                      <a:pt x="93" y="28"/>
                      <a:pt x="93" y="28"/>
                    </a:cubicBezTo>
                    <a:cubicBezTo>
                      <a:pt x="87" y="32"/>
                      <a:pt x="87" y="32"/>
                      <a:pt x="87" y="32"/>
                    </a:cubicBezTo>
                    <a:cubicBezTo>
                      <a:pt x="95" y="34"/>
                      <a:pt x="95" y="34"/>
                      <a:pt x="95" y="34"/>
                    </a:cubicBezTo>
                    <a:cubicBezTo>
                      <a:pt x="96" y="31"/>
                      <a:pt x="96" y="31"/>
                      <a:pt x="96" y="31"/>
                    </a:cubicBezTo>
                    <a:cubicBezTo>
                      <a:pt x="100" y="31"/>
                      <a:pt x="100" y="31"/>
                      <a:pt x="100" y="31"/>
                    </a:cubicBezTo>
                    <a:cubicBezTo>
                      <a:pt x="102" y="28"/>
                      <a:pt x="102" y="28"/>
                      <a:pt x="102" y="28"/>
                    </a:cubicBezTo>
                    <a:cubicBezTo>
                      <a:pt x="99" y="28"/>
                      <a:pt x="99" y="28"/>
                      <a:pt x="99" y="28"/>
                    </a:cubicBezTo>
                    <a:cubicBezTo>
                      <a:pt x="99" y="25"/>
                      <a:pt x="99" y="25"/>
                      <a:pt x="99" y="25"/>
                    </a:cubicBezTo>
                    <a:cubicBezTo>
                      <a:pt x="91" y="21"/>
                      <a:pt x="91" y="21"/>
                      <a:pt x="91" y="21"/>
                    </a:cubicBezTo>
                    <a:cubicBezTo>
                      <a:pt x="85" y="22"/>
                      <a:pt x="85" y="22"/>
                      <a:pt x="85" y="22"/>
                    </a:cubicBezTo>
                    <a:cubicBezTo>
                      <a:pt x="81" y="23"/>
                      <a:pt x="81" y="23"/>
                      <a:pt x="81" y="23"/>
                    </a:cubicBezTo>
                    <a:cubicBezTo>
                      <a:pt x="82" y="27"/>
                      <a:pt x="82" y="27"/>
                      <a:pt x="82" y="27"/>
                    </a:cubicBezTo>
                    <a:cubicBezTo>
                      <a:pt x="78" y="27"/>
                      <a:pt x="78" y="27"/>
                      <a:pt x="78" y="27"/>
                    </a:cubicBezTo>
                    <a:cubicBezTo>
                      <a:pt x="78" y="25"/>
                      <a:pt x="78" y="25"/>
                      <a:pt x="78" y="25"/>
                    </a:cubicBezTo>
                    <a:cubicBezTo>
                      <a:pt x="81" y="22"/>
                      <a:pt x="81" y="22"/>
                      <a:pt x="81" y="22"/>
                    </a:cubicBezTo>
                    <a:cubicBezTo>
                      <a:pt x="75" y="21"/>
                      <a:pt x="75" y="21"/>
                      <a:pt x="75" y="21"/>
                    </a:cubicBezTo>
                    <a:cubicBezTo>
                      <a:pt x="73" y="22"/>
                      <a:pt x="73" y="22"/>
                      <a:pt x="73" y="22"/>
                    </a:cubicBezTo>
                    <a:cubicBezTo>
                      <a:pt x="73" y="24"/>
                      <a:pt x="73" y="24"/>
                      <a:pt x="73" y="24"/>
                    </a:cubicBezTo>
                    <a:cubicBezTo>
                      <a:pt x="75" y="24"/>
                      <a:pt x="75" y="24"/>
                      <a:pt x="75" y="24"/>
                    </a:cubicBezTo>
                    <a:cubicBezTo>
                      <a:pt x="74" y="26"/>
                      <a:pt x="74" y="26"/>
                      <a:pt x="74" y="26"/>
                    </a:cubicBezTo>
                    <a:cubicBezTo>
                      <a:pt x="71" y="27"/>
                      <a:pt x="71" y="27"/>
                      <a:pt x="71" y="27"/>
                    </a:cubicBezTo>
                    <a:cubicBezTo>
                      <a:pt x="70" y="28"/>
                      <a:pt x="70" y="28"/>
                      <a:pt x="70" y="28"/>
                    </a:cubicBezTo>
                    <a:cubicBezTo>
                      <a:pt x="65" y="28"/>
                      <a:pt x="65" y="28"/>
                      <a:pt x="65" y="28"/>
                    </a:cubicBezTo>
                    <a:cubicBezTo>
                      <a:pt x="65" y="28"/>
                      <a:pt x="64" y="25"/>
                      <a:pt x="64" y="25"/>
                    </a:cubicBezTo>
                    <a:cubicBezTo>
                      <a:pt x="64" y="25"/>
                      <a:pt x="68" y="25"/>
                      <a:pt x="68" y="25"/>
                    </a:cubicBezTo>
                    <a:cubicBezTo>
                      <a:pt x="72" y="22"/>
                      <a:pt x="72" y="22"/>
                      <a:pt x="72" y="22"/>
                    </a:cubicBezTo>
                    <a:cubicBezTo>
                      <a:pt x="70" y="21"/>
                      <a:pt x="70" y="21"/>
                      <a:pt x="70" y="21"/>
                    </a:cubicBezTo>
                    <a:cubicBezTo>
                      <a:pt x="68" y="23"/>
                      <a:pt x="68" y="23"/>
                      <a:pt x="68" y="23"/>
                    </a:cubicBezTo>
                    <a:cubicBezTo>
                      <a:pt x="64" y="23"/>
                      <a:pt x="64" y="23"/>
                      <a:pt x="64" y="23"/>
                    </a:cubicBezTo>
                    <a:cubicBezTo>
                      <a:pt x="61" y="20"/>
                      <a:pt x="61" y="20"/>
                      <a:pt x="61" y="20"/>
                    </a:cubicBezTo>
                    <a:cubicBezTo>
                      <a:pt x="56" y="20"/>
                      <a:pt x="56" y="20"/>
                      <a:pt x="56" y="20"/>
                    </a:cubicBezTo>
                    <a:cubicBezTo>
                      <a:pt x="51" y="24"/>
                      <a:pt x="51" y="24"/>
                      <a:pt x="51" y="24"/>
                    </a:cubicBezTo>
                    <a:cubicBezTo>
                      <a:pt x="56" y="24"/>
                      <a:pt x="56" y="24"/>
                      <a:pt x="56" y="24"/>
                    </a:cubicBezTo>
                    <a:cubicBezTo>
                      <a:pt x="56" y="25"/>
                      <a:pt x="56" y="25"/>
                      <a:pt x="56" y="25"/>
                    </a:cubicBezTo>
                    <a:cubicBezTo>
                      <a:pt x="55" y="26"/>
                      <a:pt x="55" y="26"/>
                      <a:pt x="55" y="26"/>
                    </a:cubicBezTo>
                    <a:cubicBezTo>
                      <a:pt x="60" y="27"/>
                      <a:pt x="60" y="27"/>
                      <a:pt x="60" y="27"/>
                    </a:cubicBezTo>
                    <a:cubicBezTo>
                      <a:pt x="61" y="28"/>
                      <a:pt x="61" y="28"/>
                      <a:pt x="61" y="28"/>
                    </a:cubicBezTo>
                    <a:cubicBezTo>
                      <a:pt x="55" y="28"/>
                      <a:pt x="55" y="28"/>
                      <a:pt x="55" y="28"/>
                    </a:cubicBezTo>
                    <a:cubicBezTo>
                      <a:pt x="55" y="27"/>
                      <a:pt x="55" y="27"/>
                      <a:pt x="55" y="27"/>
                    </a:cubicBezTo>
                    <a:cubicBezTo>
                      <a:pt x="51" y="26"/>
                      <a:pt x="51" y="26"/>
                      <a:pt x="51" y="26"/>
                    </a:cubicBezTo>
                    <a:cubicBezTo>
                      <a:pt x="49" y="25"/>
                      <a:pt x="49" y="25"/>
                      <a:pt x="49" y="25"/>
                    </a:cubicBezTo>
                    <a:cubicBezTo>
                      <a:pt x="45" y="25"/>
                      <a:pt x="45" y="25"/>
                      <a:pt x="45" y="25"/>
                    </a:cubicBezTo>
                    <a:cubicBezTo>
                      <a:pt x="59" y="14"/>
                      <a:pt x="77" y="8"/>
                      <a:pt x="97" y="8"/>
                    </a:cubicBezTo>
                    <a:cubicBezTo>
                      <a:pt x="120" y="8"/>
                      <a:pt x="140" y="16"/>
                      <a:pt x="156" y="30"/>
                    </a:cubicBezTo>
                    <a:cubicBezTo>
                      <a:pt x="155" y="32"/>
                      <a:pt x="155" y="32"/>
                      <a:pt x="155" y="32"/>
                    </a:cubicBezTo>
                    <a:cubicBezTo>
                      <a:pt x="151" y="34"/>
                      <a:pt x="151" y="34"/>
                      <a:pt x="151" y="34"/>
                    </a:cubicBezTo>
                    <a:cubicBezTo>
                      <a:pt x="149" y="35"/>
                      <a:pt x="149" y="35"/>
                      <a:pt x="149" y="35"/>
                    </a:cubicBezTo>
                    <a:cubicBezTo>
                      <a:pt x="149" y="38"/>
                      <a:pt x="149" y="38"/>
                      <a:pt x="149" y="38"/>
                    </a:cubicBezTo>
                    <a:cubicBezTo>
                      <a:pt x="152" y="38"/>
                      <a:pt x="152" y="38"/>
                      <a:pt x="152" y="38"/>
                    </a:cubicBezTo>
                    <a:cubicBezTo>
                      <a:pt x="153" y="41"/>
                      <a:pt x="153" y="41"/>
                      <a:pt x="153" y="41"/>
                    </a:cubicBezTo>
                    <a:cubicBezTo>
                      <a:pt x="156" y="40"/>
                      <a:pt x="156" y="40"/>
                      <a:pt x="156" y="40"/>
                    </a:cubicBezTo>
                    <a:cubicBezTo>
                      <a:pt x="157" y="44"/>
                      <a:pt x="157" y="44"/>
                      <a:pt x="157" y="44"/>
                    </a:cubicBezTo>
                    <a:cubicBezTo>
                      <a:pt x="156" y="44"/>
                      <a:pt x="156" y="44"/>
                      <a:pt x="156" y="44"/>
                    </a:cubicBezTo>
                    <a:cubicBezTo>
                      <a:pt x="153" y="43"/>
                      <a:pt x="153" y="43"/>
                      <a:pt x="153" y="43"/>
                    </a:cubicBezTo>
                    <a:cubicBezTo>
                      <a:pt x="150" y="44"/>
                      <a:pt x="150" y="44"/>
                      <a:pt x="150" y="44"/>
                    </a:cubicBezTo>
                    <a:cubicBezTo>
                      <a:pt x="146" y="49"/>
                      <a:pt x="146" y="49"/>
                      <a:pt x="146" y="49"/>
                    </a:cubicBezTo>
                    <a:cubicBezTo>
                      <a:pt x="142" y="49"/>
                      <a:pt x="142" y="49"/>
                      <a:pt x="142" y="49"/>
                    </a:cubicBezTo>
                    <a:cubicBezTo>
                      <a:pt x="141" y="53"/>
                      <a:pt x="141" y="53"/>
                      <a:pt x="141" y="53"/>
                    </a:cubicBezTo>
                    <a:cubicBezTo>
                      <a:pt x="143" y="54"/>
                      <a:pt x="143" y="54"/>
                      <a:pt x="143" y="54"/>
                    </a:cubicBezTo>
                    <a:cubicBezTo>
                      <a:pt x="143" y="56"/>
                      <a:pt x="143" y="56"/>
                      <a:pt x="143" y="56"/>
                    </a:cubicBezTo>
                    <a:cubicBezTo>
                      <a:pt x="138" y="55"/>
                      <a:pt x="138" y="55"/>
                      <a:pt x="138" y="55"/>
                    </a:cubicBezTo>
                    <a:cubicBezTo>
                      <a:pt x="134" y="56"/>
                      <a:pt x="134" y="56"/>
                      <a:pt x="134" y="56"/>
                    </a:cubicBezTo>
                    <a:cubicBezTo>
                      <a:pt x="133" y="59"/>
                      <a:pt x="133" y="59"/>
                      <a:pt x="133" y="59"/>
                    </a:cubicBezTo>
                    <a:cubicBezTo>
                      <a:pt x="134" y="64"/>
                      <a:pt x="134" y="64"/>
                      <a:pt x="134" y="64"/>
                    </a:cubicBezTo>
                    <a:cubicBezTo>
                      <a:pt x="136" y="65"/>
                      <a:pt x="136" y="65"/>
                      <a:pt x="136" y="65"/>
                    </a:cubicBezTo>
                    <a:cubicBezTo>
                      <a:pt x="140" y="65"/>
                      <a:pt x="140" y="65"/>
                      <a:pt x="140" y="65"/>
                    </a:cubicBezTo>
                    <a:cubicBezTo>
                      <a:pt x="143" y="64"/>
                      <a:pt x="143" y="64"/>
                      <a:pt x="143" y="64"/>
                    </a:cubicBezTo>
                    <a:cubicBezTo>
                      <a:pt x="144" y="62"/>
                      <a:pt x="144" y="62"/>
                      <a:pt x="144" y="62"/>
                    </a:cubicBezTo>
                    <a:cubicBezTo>
                      <a:pt x="148" y="57"/>
                      <a:pt x="148" y="57"/>
                      <a:pt x="148" y="57"/>
                    </a:cubicBezTo>
                    <a:cubicBezTo>
                      <a:pt x="151" y="57"/>
                      <a:pt x="151" y="57"/>
                      <a:pt x="151" y="57"/>
                    </a:cubicBezTo>
                    <a:cubicBezTo>
                      <a:pt x="154" y="55"/>
                      <a:pt x="154" y="55"/>
                      <a:pt x="154" y="55"/>
                    </a:cubicBezTo>
                    <a:cubicBezTo>
                      <a:pt x="154" y="57"/>
                      <a:pt x="154" y="57"/>
                      <a:pt x="154" y="57"/>
                    </a:cubicBezTo>
                    <a:cubicBezTo>
                      <a:pt x="161" y="61"/>
                      <a:pt x="161" y="61"/>
                      <a:pt x="161" y="61"/>
                    </a:cubicBezTo>
                    <a:cubicBezTo>
                      <a:pt x="161" y="62"/>
                      <a:pt x="161" y="62"/>
                      <a:pt x="161" y="62"/>
                    </a:cubicBezTo>
                    <a:cubicBezTo>
                      <a:pt x="157" y="62"/>
                      <a:pt x="157" y="62"/>
                      <a:pt x="157" y="62"/>
                    </a:cubicBezTo>
                    <a:cubicBezTo>
                      <a:pt x="159" y="64"/>
                      <a:pt x="159" y="64"/>
                      <a:pt x="159" y="64"/>
                    </a:cubicBezTo>
                    <a:cubicBezTo>
                      <a:pt x="161" y="64"/>
                      <a:pt x="161" y="64"/>
                      <a:pt x="161" y="64"/>
                    </a:cubicBezTo>
                    <a:cubicBezTo>
                      <a:pt x="163" y="63"/>
                      <a:pt x="163" y="63"/>
                      <a:pt x="163" y="63"/>
                    </a:cubicBezTo>
                    <a:cubicBezTo>
                      <a:pt x="163" y="61"/>
                      <a:pt x="163" y="61"/>
                      <a:pt x="163" y="61"/>
                    </a:cubicBezTo>
                    <a:cubicBezTo>
                      <a:pt x="164" y="60"/>
                      <a:pt x="164" y="60"/>
                      <a:pt x="164" y="60"/>
                    </a:cubicBezTo>
                    <a:cubicBezTo>
                      <a:pt x="163" y="59"/>
                      <a:pt x="163" y="59"/>
                      <a:pt x="163" y="59"/>
                    </a:cubicBezTo>
                    <a:cubicBezTo>
                      <a:pt x="158" y="57"/>
                      <a:pt x="158" y="57"/>
                      <a:pt x="158" y="57"/>
                    </a:cubicBezTo>
                    <a:cubicBezTo>
                      <a:pt x="157" y="53"/>
                      <a:pt x="157" y="53"/>
                      <a:pt x="157" y="53"/>
                    </a:cubicBezTo>
                    <a:cubicBezTo>
                      <a:pt x="161" y="53"/>
                      <a:pt x="161" y="53"/>
                      <a:pt x="161" y="53"/>
                    </a:cubicBezTo>
                    <a:cubicBezTo>
                      <a:pt x="162" y="55"/>
                      <a:pt x="162" y="55"/>
                      <a:pt x="162" y="55"/>
                    </a:cubicBezTo>
                    <a:cubicBezTo>
                      <a:pt x="165" y="57"/>
                      <a:pt x="165" y="57"/>
                      <a:pt x="165" y="57"/>
                    </a:cubicBezTo>
                    <a:cubicBezTo>
                      <a:pt x="166" y="61"/>
                      <a:pt x="166" y="61"/>
                      <a:pt x="166" y="61"/>
                    </a:cubicBezTo>
                    <a:cubicBezTo>
                      <a:pt x="169" y="65"/>
                      <a:pt x="169" y="65"/>
                      <a:pt x="169" y="65"/>
                    </a:cubicBezTo>
                    <a:cubicBezTo>
                      <a:pt x="170" y="59"/>
                      <a:pt x="170" y="59"/>
                      <a:pt x="170" y="59"/>
                    </a:cubicBezTo>
                    <a:cubicBezTo>
                      <a:pt x="173" y="58"/>
                      <a:pt x="173" y="58"/>
                      <a:pt x="173" y="58"/>
                    </a:cubicBezTo>
                    <a:cubicBezTo>
                      <a:pt x="173" y="62"/>
                      <a:pt x="173" y="62"/>
                      <a:pt x="173" y="62"/>
                    </a:cubicBezTo>
                    <a:cubicBezTo>
                      <a:pt x="176" y="65"/>
                      <a:pt x="176" y="65"/>
                      <a:pt x="176" y="65"/>
                    </a:cubicBezTo>
                    <a:cubicBezTo>
                      <a:pt x="180" y="65"/>
                      <a:pt x="180" y="65"/>
                      <a:pt x="180" y="65"/>
                    </a:cubicBezTo>
                    <a:cubicBezTo>
                      <a:pt x="181" y="67"/>
                      <a:pt x="182" y="69"/>
                      <a:pt x="183" y="72"/>
                    </a:cubicBezTo>
                    <a:lnTo>
                      <a:pt x="182" y="72"/>
                    </a:lnTo>
                    <a:close/>
                    <a:moveTo>
                      <a:pt x="53" y="44"/>
                    </a:moveTo>
                    <a:cubicBezTo>
                      <a:pt x="55" y="43"/>
                      <a:pt x="55" y="43"/>
                      <a:pt x="55" y="43"/>
                    </a:cubicBezTo>
                    <a:cubicBezTo>
                      <a:pt x="57" y="43"/>
                      <a:pt x="57" y="43"/>
                      <a:pt x="57" y="43"/>
                    </a:cubicBezTo>
                    <a:cubicBezTo>
                      <a:pt x="57" y="46"/>
                      <a:pt x="57" y="46"/>
                      <a:pt x="57" y="46"/>
                    </a:cubicBezTo>
                    <a:cubicBezTo>
                      <a:pt x="54" y="47"/>
                      <a:pt x="54" y="47"/>
                      <a:pt x="54" y="47"/>
                    </a:cubicBezTo>
                    <a:lnTo>
                      <a:pt x="53" y="44"/>
                    </a:lnTo>
                    <a:close/>
                    <a:moveTo>
                      <a:pt x="65" y="51"/>
                    </a:moveTo>
                    <a:cubicBezTo>
                      <a:pt x="65" y="52"/>
                      <a:pt x="65" y="52"/>
                      <a:pt x="65" y="52"/>
                    </a:cubicBezTo>
                    <a:cubicBezTo>
                      <a:pt x="60" y="52"/>
                      <a:pt x="60" y="52"/>
                      <a:pt x="60" y="52"/>
                    </a:cubicBezTo>
                    <a:cubicBezTo>
                      <a:pt x="58" y="52"/>
                      <a:pt x="58" y="52"/>
                      <a:pt x="58" y="52"/>
                    </a:cubicBezTo>
                    <a:cubicBezTo>
                      <a:pt x="58" y="51"/>
                      <a:pt x="58" y="51"/>
                      <a:pt x="58" y="51"/>
                    </a:cubicBezTo>
                    <a:cubicBezTo>
                      <a:pt x="61" y="50"/>
                      <a:pt x="61" y="50"/>
                      <a:pt x="61" y="50"/>
                    </a:cubicBezTo>
                    <a:cubicBezTo>
                      <a:pt x="64" y="50"/>
                      <a:pt x="64" y="50"/>
                      <a:pt x="64" y="50"/>
                    </a:cubicBezTo>
                    <a:cubicBezTo>
                      <a:pt x="64" y="51"/>
                      <a:pt x="64" y="51"/>
                      <a:pt x="64" y="51"/>
                    </a:cubicBezTo>
                    <a:lnTo>
                      <a:pt x="65" y="51"/>
                    </a:lnTo>
                    <a:close/>
                    <a:moveTo>
                      <a:pt x="68" y="53"/>
                    </a:moveTo>
                    <a:cubicBezTo>
                      <a:pt x="68" y="55"/>
                      <a:pt x="68" y="55"/>
                      <a:pt x="68" y="55"/>
                    </a:cubicBezTo>
                    <a:cubicBezTo>
                      <a:pt x="66" y="56"/>
                      <a:pt x="66" y="56"/>
                      <a:pt x="66" y="56"/>
                    </a:cubicBezTo>
                    <a:cubicBezTo>
                      <a:pt x="65" y="56"/>
                      <a:pt x="65" y="56"/>
                      <a:pt x="65" y="56"/>
                    </a:cubicBezTo>
                    <a:cubicBezTo>
                      <a:pt x="65" y="56"/>
                      <a:pt x="65" y="53"/>
                      <a:pt x="65" y="53"/>
                    </a:cubicBezTo>
                    <a:lnTo>
                      <a:pt x="68" y="53"/>
                    </a:lnTo>
                    <a:close/>
                    <a:moveTo>
                      <a:pt x="66" y="52"/>
                    </a:moveTo>
                    <a:cubicBezTo>
                      <a:pt x="66" y="50"/>
                      <a:pt x="66" y="50"/>
                      <a:pt x="66" y="50"/>
                    </a:cubicBezTo>
                    <a:cubicBezTo>
                      <a:pt x="68" y="52"/>
                      <a:pt x="68" y="52"/>
                      <a:pt x="68" y="52"/>
                    </a:cubicBezTo>
                    <a:lnTo>
                      <a:pt x="66" y="52"/>
                    </a:lnTo>
                    <a:close/>
                    <a:moveTo>
                      <a:pt x="67" y="57"/>
                    </a:moveTo>
                    <a:cubicBezTo>
                      <a:pt x="67" y="58"/>
                      <a:pt x="67" y="58"/>
                      <a:pt x="67" y="58"/>
                    </a:cubicBezTo>
                    <a:cubicBezTo>
                      <a:pt x="66" y="60"/>
                      <a:pt x="66" y="60"/>
                      <a:pt x="66" y="60"/>
                    </a:cubicBezTo>
                    <a:cubicBezTo>
                      <a:pt x="63" y="60"/>
                      <a:pt x="63" y="60"/>
                      <a:pt x="63" y="60"/>
                    </a:cubicBezTo>
                    <a:cubicBezTo>
                      <a:pt x="63" y="58"/>
                      <a:pt x="63" y="58"/>
                      <a:pt x="63" y="58"/>
                    </a:cubicBezTo>
                    <a:cubicBezTo>
                      <a:pt x="65" y="58"/>
                      <a:pt x="65" y="58"/>
                      <a:pt x="65" y="58"/>
                    </a:cubicBezTo>
                    <a:cubicBezTo>
                      <a:pt x="65" y="57"/>
                      <a:pt x="65" y="57"/>
                      <a:pt x="65" y="57"/>
                    </a:cubicBezTo>
                    <a:lnTo>
                      <a:pt x="67" y="57"/>
                    </a:lnTo>
                    <a:close/>
                    <a:moveTo>
                      <a:pt x="60" y="53"/>
                    </a:moveTo>
                    <a:cubicBezTo>
                      <a:pt x="63" y="53"/>
                      <a:pt x="63" y="53"/>
                      <a:pt x="63" y="53"/>
                    </a:cubicBezTo>
                    <a:cubicBezTo>
                      <a:pt x="59" y="58"/>
                      <a:pt x="59" y="58"/>
                      <a:pt x="59" y="58"/>
                    </a:cubicBezTo>
                    <a:cubicBezTo>
                      <a:pt x="58" y="58"/>
                      <a:pt x="58" y="58"/>
                      <a:pt x="58" y="58"/>
                    </a:cubicBezTo>
                    <a:cubicBezTo>
                      <a:pt x="58" y="55"/>
                      <a:pt x="58" y="55"/>
                      <a:pt x="58" y="55"/>
                    </a:cubicBezTo>
                    <a:lnTo>
                      <a:pt x="60" y="53"/>
                    </a:lnTo>
                    <a:close/>
                    <a:moveTo>
                      <a:pt x="72" y="56"/>
                    </a:moveTo>
                    <a:cubicBezTo>
                      <a:pt x="72" y="58"/>
                      <a:pt x="72" y="58"/>
                      <a:pt x="72" y="58"/>
                    </a:cubicBezTo>
                    <a:cubicBezTo>
                      <a:pt x="69" y="58"/>
                      <a:pt x="69" y="58"/>
                      <a:pt x="69" y="58"/>
                    </a:cubicBezTo>
                    <a:cubicBezTo>
                      <a:pt x="68" y="57"/>
                      <a:pt x="68" y="57"/>
                      <a:pt x="68" y="57"/>
                    </a:cubicBezTo>
                    <a:cubicBezTo>
                      <a:pt x="68" y="55"/>
                      <a:pt x="68" y="55"/>
                      <a:pt x="68" y="55"/>
                    </a:cubicBezTo>
                    <a:cubicBezTo>
                      <a:pt x="69" y="55"/>
                      <a:pt x="69" y="55"/>
                      <a:pt x="69" y="55"/>
                    </a:cubicBezTo>
                    <a:lnTo>
                      <a:pt x="72" y="56"/>
                    </a:lnTo>
                    <a:close/>
                    <a:moveTo>
                      <a:pt x="69" y="54"/>
                    </a:moveTo>
                    <a:cubicBezTo>
                      <a:pt x="70" y="53"/>
                      <a:pt x="70" y="53"/>
                      <a:pt x="70" y="53"/>
                    </a:cubicBezTo>
                    <a:cubicBezTo>
                      <a:pt x="72" y="54"/>
                      <a:pt x="72" y="54"/>
                      <a:pt x="72" y="54"/>
                    </a:cubicBezTo>
                    <a:cubicBezTo>
                      <a:pt x="70" y="55"/>
                      <a:pt x="70" y="55"/>
                      <a:pt x="70" y="55"/>
                    </a:cubicBezTo>
                    <a:lnTo>
                      <a:pt x="69" y="54"/>
                    </a:lnTo>
                    <a:close/>
                    <a:moveTo>
                      <a:pt x="184" y="77"/>
                    </a:moveTo>
                    <a:cubicBezTo>
                      <a:pt x="184" y="76"/>
                      <a:pt x="184" y="76"/>
                      <a:pt x="184" y="76"/>
                    </a:cubicBezTo>
                    <a:cubicBezTo>
                      <a:pt x="184" y="77"/>
                      <a:pt x="184" y="77"/>
                      <a:pt x="184" y="78"/>
                    </a:cubicBezTo>
                    <a:lnTo>
                      <a:pt x="184"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102" name="Freeform 146">
                <a:extLst>
                  <a:ext uri="{FF2B5EF4-FFF2-40B4-BE49-F238E27FC236}">
                    <a16:creationId xmlns:a16="http://schemas.microsoft.com/office/drawing/2014/main" id="{C690CD55-1227-B728-9E76-A0EFCD48B962}"/>
                  </a:ext>
                </a:extLst>
              </p:cNvPr>
              <p:cNvSpPr>
                <a:spLocks/>
              </p:cNvSpPr>
              <p:nvPr/>
            </p:nvSpPr>
            <p:spPr bwMode="gray">
              <a:xfrm>
                <a:off x="4800600" y="2071688"/>
                <a:ext cx="25400" cy="58738"/>
              </a:xfrm>
              <a:custGeom>
                <a:avLst/>
                <a:gdLst>
                  <a:gd name="T0" fmla="*/ 0 w 3"/>
                  <a:gd name="T1" fmla="*/ 4 h 7"/>
                  <a:gd name="T2" fmla="*/ 0 w 3"/>
                  <a:gd name="T3" fmla="*/ 7 h 7"/>
                  <a:gd name="T4" fmla="*/ 3 w 3"/>
                  <a:gd name="T5" fmla="*/ 0 h 7"/>
                  <a:gd name="T6" fmla="*/ 0 w 3"/>
                  <a:gd name="T7" fmla="*/ 4 h 7"/>
                </a:gdLst>
                <a:ahLst/>
                <a:cxnLst>
                  <a:cxn ang="0">
                    <a:pos x="T0" y="T1"/>
                  </a:cxn>
                  <a:cxn ang="0">
                    <a:pos x="T2" y="T3"/>
                  </a:cxn>
                  <a:cxn ang="0">
                    <a:pos x="T4" y="T5"/>
                  </a:cxn>
                  <a:cxn ang="0">
                    <a:pos x="T6" y="T7"/>
                  </a:cxn>
                </a:cxnLst>
                <a:rect l="0" t="0" r="r" b="b"/>
                <a:pathLst>
                  <a:path w="3" h="7">
                    <a:moveTo>
                      <a:pt x="0" y="4"/>
                    </a:moveTo>
                    <a:cubicBezTo>
                      <a:pt x="0" y="7"/>
                      <a:pt x="0" y="7"/>
                      <a:pt x="0" y="7"/>
                    </a:cubicBezTo>
                    <a:cubicBezTo>
                      <a:pt x="1" y="5"/>
                      <a:pt x="2" y="3"/>
                      <a:pt x="3" y="0"/>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grpSp>
        <p:grpSp>
          <p:nvGrpSpPr>
            <p:cNvPr id="39" name="Group 33">
              <a:extLst>
                <a:ext uri="{FF2B5EF4-FFF2-40B4-BE49-F238E27FC236}">
                  <a16:creationId xmlns:a16="http://schemas.microsoft.com/office/drawing/2014/main" id="{A8C2820F-8567-F3EB-6C65-1594B57C63C0}"/>
                </a:ext>
              </a:extLst>
            </p:cNvPr>
            <p:cNvGrpSpPr>
              <a:grpSpLocks noChangeAspect="1"/>
            </p:cNvGrpSpPr>
            <p:nvPr/>
          </p:nvGrpSpPr>
          <p:grpSpPr bwMode="auto">
            <a:xfrm>
              <a:off x="3097886" y="4115083"/>
              <a:ext cx="537289" cy="540000"/>
              <a:chOff x="-721" y="1683"/>
              <a:chExt cx="792" cy="796"/>
            </a:xfrm>
            <a:solidFill>
              <a:schemeClr val="bg1"/>
            </a:solidFill>
          </p:grpSpPr>
          <p:sp>
            <p:nvSpPr>
              <p:cNvPr id="95" name="Freeform 129">
                <a:extLst>
                  <a:ext uri="{FF2B5EF4-FFF2-40B4-BE49-F238E27FC236}">
                    <a16:creationId xmlns:a16="http://schemas.microsoft.com/office/drawing/2014/main" id="{FFB11C85-45D6-1AD1-DA2E-17AA1785E1F0}"/>
                  </a:ext>
                </a:extLst>
              </p:cNvPr>
              <p:cNvSpPr>
                <a:spLocks/>
              </p:cNvSpPr>
              <p:nvPr/>
            </p:nvSpPr>
            <p:spPr bwMode="auto">
              <a:xfrm>
                <a:off x="-721" y="1683"/>
                <a:ext cx="792" cy="796"/>
              </a:xfrm>
              <a:custGeom>
                <a:avLst/>
                <a:gdLst>
                  <a:gd name="T0" fmla="*/ 2527 w 3962"/>
                  <a:gd name="T1" fmla="*/ 76 h 3980"/>
                  <a:gd name="T2" fmla="*/ 2458 w 3962"/>
                  <a:gd name="T3" fmla="*/ 526 h 3980"/>
                  <a:gd name="T4" fmla="*/ 2157 w 3962"/>
                  <a:gd name="T5" fmla="*/ 603 h 3980"/>
                  <a:gd name="T6" fmla="*/ 1994 w 3962"/>
                  <a:gd name="T7" fmla="*/ 699 h 3980"/>
                  <a:gd name="T8" fmla="*/ 1829 w 3962"/>
                  <a:gd name="T9" fmla="*/ 630 h 3980"/>
                  <a:gd name="T10" fmla="*/ 1591 w 3962"/>
                  <a:gd name="T11" fmla="*/ 505 h 3980"/>
                  <a:gd name="T12" fmla="*/ 1191 w 3962"/>
                  <a:gd name="T13" fmla="*/ 757 h 3980"/>
                  <a:gd name="T14" fmla="*/ 1198 w 3962"/>
                  <a:gd name="T15" fmla="*/ 945 h 3980"/>
                  <a:gd name="T16" fmla="*/ 1118 w 3962"/>
                  <a:gd name="T17" fmla="*/ 1023 h 3980"/>
                  <a:gd name="T18" fmla="*/ 930 w 3962"/>
                  <a:gd name="T19" fmla="*/ 1019 h 3980"/>
                  <a:gd name="T20" fmla="*/ 634 w 3962"/>
                  <a:gd name="T21" fmla="*/ 1269 h 3980"/>
                  <a:gd name="T22" fmla="*/ 650 w 3962"/>
                  <a:gd name="T23" fmla="*/ 1592 h 3980"/>
                  <a:gd name="T24" fmla="*/ 718 w 3962"/>
                  <a:gd name="T25" fmla="*/ 1768 h 3980"/>
                  <a:gd name="T26" fmla="*/ 626 w 3962"/>
                  <a:gd name="T27" fmla="*/ 1901 h 3980"/>
                  <a:gd name="T28" fmla="*/ 460 w 3962"/>
                  <a:gd name="T29" fmla="*/ 2117 h 3980"/>
                  <a:gd name="T30" fmla="*/ 635 w 3962"/>
                  <a:gd name="T31" fmla="*/ 2557 h 3980"/>
                  <a:gd name="T32" fmla="*/ 823 w 3962"/>
                  <a:gd name="T33" fmla="*/ 2582 h 3980"/>
                  <a:gd name="T34" fmla="*/ 885 w 3962"/>
                  <a:gd name="T35" fmla="*/ 2673 h 3980"/>
                  <a:gd name="T36" fmla="*/ 849 w 3962"/>
                  <a:gd name="T37" fmla="*/ 2857 h 3980"/>
                  <a:gd name="T38" fmla="*/ 1035 w 3962"/>
                  <a:gd name="T39" fmla="*/ 3194 h 3980"/>
                  <a:gd name="T40" fmla="*/ 1347 w 3962"/>
                  <a:gd name="T41" fmla="*/ 3246 h 3980"/>
                  <a:gd name="T42" fmla="*/ 1513 w 3962"/>
                  <a:gd name="T43" fmla="*/ 3202 h 3980"/>
                  <a:gd name="T44" fmla="*/ 1607 w 3962"/>
                  <a:gd name="T45" fmla="*/ 3248 h 3980"/>
                  <a:gd name="T46" fmla="*/ 1663 w 3962"/>
                  <a:gd name="T47" fmla="*/ 3426 h 3980"/>
                  <a:gd name="T48" fmla="*/ 2111 w 3962"/>
                  <a:gd name="T49" fmla="*/ 3519 h 3980"/>
                  <a:gd name="T50" fmla="*/ 2308 w 3962"/>
                  <a:gd name="T51" fmla="*/ 3319 h 3980"/>
                  <a:gd name="T52" fmla="*/ 2427 w 3962"/>
                  <a:gd name="T53" fmla="*/ 3205 h 3980"/>
                  <a:gd name="T54" fmla="*/ 2597 w 3962"/>
                  <a:gd name="T55" fmla="*/ 3224 h 3980"/>
                  <a:gd name="T56" fmla="*/ 2854 w 3962"/>
                  <a:gd name="T57" fmla="*/ 3254 h 3980"/>
                  <a:gd name="T58" fmla="*/ 3148 w 3962"/>
                  <a:gd name="T59" fmla="*/ 2881 h 3980"/>
                  <a:gd name="T60" fmla="*/ 3076 w 3962"/>
                  <a:gd name="T61" fmla="*/ 2706 h 3980"/>
                  <a:gd name="T62" fmla="*/ 3126 w 3962"/>
                  <a:gd name="T63" fmla="*/ 2606 h 3980"/>
                  <a:gd name="T64" fmla="*/ 3303 w 3962"/>
                  <a:gd name="T65" fmla="*/ 2547 h 3980"/>
                  <a:gd name="T66" fmla="*/ 3491 w 3962"/>
                  <a:gd name="T67" fmla="*/ 2262 h 3980"/>
                  <a:gd name="T68" fmla="*/ 3413 w 3962"/>
                  <a:gd name="T69" fmla="*/ 1922 h 3980"/>
                  <a:gd name="T70" fmla="*/ 3268 w 3962"/>
                  <a:gd name="T71" fmla="*/ 1801 h 3980"/>
                  <a:gd name="T72" fmla="*/ 3283 w 3962"/>
                  <a:gd name="T73" fmla="*/ 1634 h 3980"/>
                  <a:gd name="T74" fmla="*/ 3417 w 3962"/>
                  <a:gd name="T75" fmla="*/ 1445 h 3980"/>
                  <a:gd name="T76" fmla="*/ 3620 w 3962"/>
                  <a:gd name="T77" fmla="*/ 874 h 3980"/>
                  <a:gd name="T78" fmla="*/ 3874 w 3962"/>
                  <a:gd name="T79" fmla="*/ 1401 h 3980"/>
                  <a:gd name="T80" fmla="*/ 3958 w 3962"/>
                  <a:gd name="T81" fmla="*/ 2115 h 3980"/>
                  <a:gd name="T82" fmla="*/ 3787 w 3962"/>
                  <a:gd name="T83" fmla="*/ 2808 h 3980"/>
                  <a:gd name="T84" fmla="*/ 3405 w 3962"/>
                  <a:gd name="T85" fmla="*/ 3374 h 3980"/>
                  <a:gd name="T86" fmla="*/ 2861 w 3962"/>
                  <a:gd name="T87" fmla="*/ 3773 h 3980"/>
                  <a:gd name="T88" fmla="*/ 2207 w 3962"/>
                  <a:gd name="T89" fmla="*/ 3968 h 3980"/>
                  <a:gd name="T90" fmla="*/ 1498 w 3962"/>
                  <a:gd name="T91" fmla="*/ 3920 h 3980"/>
                  <a:gd name="T92" fmla="*/ 867 w 3962"/>
                  <a:gd name="T93" fmla="*/ 3637 h 3980"/>
                  <a:gd name="T94" fmla="*/ 382 w 3962"/>
                  <a:gd name="T95" fmla="*/ 3165 h 3980"/>
                  <a:gd name="T96" fmla="*/ 82 w 3962"/>
                  <a:gd name="T97" fmla="*/ 2558 h 3980"/>
                  <a:gd name="T98" fmla="*/ 5 w 3962"/>
                  <a:gd name="T99" fmla="*/ 1862 h 3980"/>
                  <a:gd name="T100" fmla="*/ 176 w 3962"/>
                  <a:gd name="T101" fmla="*/ 1172 h 3980"/>
                  <a:gd name="T102" fmla="*/ 557 w 3962"/>
                  <a:gd name="T103" fmla="*/ 607 h 3980"/>
                  <a:gd name="T104" fmla="*/ 1100 w 3962"/>
                  <a:gd name="T105" fmla="*/ 208 h 3980"/>
                  <a:gd name="T106" fmla="*/ 1755 w 3962"/>
                  <a:gd name="T107" fmla="*/ 13 h 3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2" h="3980">
                    <a:moveTo>
                      <a:pt x="1989" y="0"/>
                    </a:moveTo>
                    <a:lnTo>
                      <a:pt x="2108" y="4"/>
                    </a:lnTo>
                    <a:lnTo>
                      <a:pt x="2229" y="16"/>
                    </a:lnTo>
                    <a:lnTo>
                      <a:pt x="2330" y="31"/>
                    </a:lnTo>
                    <a:lnTo>
                      <a:pt x="2429" y="51"/>
                    </a:lnTo>
                    <a:lnTo>
                      <a:pt x="2527" y="76"/>
                    </a:lnTo>
                    <a:lnTo>
                      <a:pt x="2622" y="106"/>
                    </a:lnTo>
                    <a:lnTo>
                      <a:pt x="2716" y="140"/>
                    </a:lnTo>
                    <a:lnTo>
                      <a:pt x="2806" y="179"/>
                    </a:lnTo>
                    <a:lnTo>
                      <a:pt x="2803" y="183"/>
                    </a:lnTo>
                    <a:lnTo>
                      <a:pt x="2793" y="192"/>
                    </a:lnTo>
                    <a:lnTo>
                      <a:pt x="2458" y="526"/>
                    </a:lnTo>
                    <a:lnTo>
                      <a:pt x="2370" y="501"/>
                    </a:lnTo>
                    <a:lnTo>
                      <a:pt x="2279" y="481"/>
                    </a:lnTo>
                    <a:lnTo>
                      <a:pt x="2187" y="465"/>
                    </a:lnTo>
                    <a:lnTo>
                      <a:pt x="2177" y="539"/>
                    </a:lnTo>
                    <a:lnTo>
                      <a:pt x="2170" y="572"/>
                    </a:lnTo>
                    <a:lnTo>
                      <a:pt x="2157" y="603"/>
                    </a:lnTo>
                    <a:lnTo>
                      <a:pt x="2138" y="630"/>
                    </a:lnTo>
                    <a:lnTo>
                      <a:pt x="2116" y="654"/>
                    </a:lnTo>
                    <a:lnTo>
                      <a:pt x="2091" y="673"/>
                    </a:lnTo>
                    <a:lnTo>
                      <a:pt x="2061" y="688"/>
                    </a:lnTo>
                    <a:lnTo>
                      <a:pt x="2030" y="696"/>
                    </a:lnTo>
                    <a:lnTo>
                      <a:pt x="1994" y="699"/>
                    </a:lnTo>
                    <a:lnTo>
                      <a:pt x="1973" y="699"/>
                    </a:lnTo>
                    <a:lnTo>
                      <a:pt x="1939" y="696"/>
                    </a:lnTo>
                    <a:lnTo>
                      <a:pt x="1907" y="688"/>
                    </a:lnTo>
                    <a:lnTo>
                      <a:pt x="1878" y="673"/>
                    </a:lnTo>
                    <a:lnTo>
                      <a:pt x="1852" y="654"/>
                    </a:lnTo>
                    <a:lnTo>
                      <a:pt x="1829" y="630"/>
                    </a:lnTo>
                    <a:lnTo>
                      <a:pt x="1812" y="603"/>
                    </a:lnTo>
                    <a:lnTo>
                      <a:pt x="1799" y="572"/>
                    </a:lnTo>
                    <a:lnTo>
                      <a:pt x="1791" y="539"/>
                    </a:lnTo>
                    <a:lnTo>
                      <a:pt x="1782" y="468"/>
                    </a:lnTo>
                    <a:lnTo>
                      <a:pt x="1685" y="484"/>
                    </a:lnTo>
                    <a:lnTo>
                      <a:pt x="1591" y="505"/>
                    </a:lnTo>
                    <a:lnTo>
                      <a:pt x="1498" y="533"/>
                    </a:lnTo>
                    <a:lnTo>
                      <a:pt x="1408" y="566"/>
                    </a:lnTo>
                    <a:lnTo>
                      <a:pt x="1321" y="605"/>
                    </a:lnTo>
                    <a:lnTo>
                      <a:pt x="1237" y="649"/>
                    </a:lnTo>
                    <a:lnTo>
                      <a:pt x="1155" y="699"/>
                    </a:lnTo>
                    <a:lnTo>
                      <a:pt x="1191" y="757"/>
                    </a:lnTo>
                    <a:lnTo>
                      <a:pt x="1206" y="787"/>
                    </a:lnTo>
                    <a:lnTo>
                      <a:pt x="1216" y="819"/>
                    </a:lnTo>
                    <a:lnTo>
                      <a:pt x="1221" y="851"/>
                    </a:lnTo>
                    <a:lnTo>
                      <a:pt x="1219" y="883"/>
                    </a:lnTo>
                    <a:lnTo>
                      <a:pt x="1211" y="915"/>
                    </a:lnTo>
                    <a:lnTo>
                      <a:pt x="1198" y="945"/>
                    </a:lnTo>
                    <a:lnTo>
                      <a:pt x="1180" y="972"/>
                    </a:lnTo>
                    <a:lnTo>
                      <a:pt x="1155" y="998"/>
                    </a:lnTo>
                    <a:lnTo>
                      <a:pt x="1153" y="998"/>
                    </a:lnTo>
                    <a:lnTo>
                      <a:pt x="1149" y="1000"/>
                    </a:lnTo>
                    <a:lnTo>
                      <a:pt x="1147" y="1004"/>
                    </a:lnTo>
                    <a:lnTo>
                      <a:pt x="1118" y="1023"/>
                    </a:lnTo>
                    <a:lnTo>
                      <a:pt x="1088" y="1036"/>
                    </a:lnTo>
                    <a:lnTo>
                      <a:pt x="1056" y="1045"/>
                    </a:lnTo>
                    <a:lnTo>
                      <a:pt x="1023" y="1046"/>
                    </a:lnTo>
                    <a:lnTo>
                      <a:pt x="991" y="1043"/>
                    </a:lnTo>
                    <a:lnTo>
                      <a:pt x="960" y="1034"/>
                    </a:lnTo>
                    <a:lnTo>
                      <a:pt x="930" y="1019"/>
                    </a:lnTo>
                    <a:lnTo>
                      <a:pt x="904" y="998"/>
                    </a:lnTo>
                    <a:lnTo>
                      <a:pt x="856" y="953"/>
                    </a:lnTo>
                    <a:lnTo>
                      <a:pt x="794" y="1026"/>
                    </a:lnTo>
                    <a:lnTo>
                      <a:pt x="735" y="1104"/>
                    </a:lnTo>
                    <a:lnTo>
                      <a:pt x="681" y="1185"/>
                    </a:lnTo>
                    <a:lnTo>
                      <a:pt x="634" y="1269"/>
                    </a:lnTo>
                    <a:lnTo>
                      <a:pt x="590" y="1356"/>
                    </a:lnTo>
                    <a:lnTo>
                      <a:pt x="552" y="1448"/>
                    </a:lnTo>
                    <a:lnTo>
                      <a:pt x="520" y="1543"/>
                    </a:lnTo>
                    <a:lnTo>
                      <a:pt x="591" y="1563"/>
                    </a:lnTo>
                    <a:lnTo>
                      <a:pt x="621" y="1575"/>
                    </a:lnTo>
                    <a:lnTo>
                      <a:pt x="650" y="1592"/>
                    </a:lnTo>
                    <a:lnTo>
                      <a:pt x="673" y="1614"/>
                    </a:lnTo>
                    <a:lnTo>
                      <a:pt x="692" y="1641"/>
                    </a:lnTo>
                    <a:lnTo>
                      <a:pt x="708" y="1669"/>
                    </a:lnTo>
                    <a:lnTo>
                      <a:pt x="717" y="1701"/>
                    </a:lnTo>
                    <a:lnTo>
                      <a:pt x="720" y="1734"/>
                    </a:lnTo>
                    <a:lnTo>
                      <a:pt x="718" y="1768"/>
                    </a:lnTo>
                    <a:lnTo>
                      <a:pt x="718" y="1770"/>
                    </a:lnTo>
                    <a:lnTo>
                      <a:pt x="711" y="1804"/>
                    </a:lnTo>
                    <a:lnTo>
                      <a:pt x="696" y="1834"/>
                    </a:lnTo>
                    <a:lnTo>
                      <a:pt x="678" y="1861"/>
                    </a:lnTo>
                    <a:lnTo>
                      <a:pt x="654" y="1884"/>
                    </a:lnTo>
                    <a:lnTo>
                      <a:pt x="626" y="1901"/>
                    </a:lnTo>
                    <a:lnTo>
                      <a:pt x="597" y="1915"/>
                    </a:lnTo>
                    <a:lnTo>
                      <a:pt x="564" y="1922"/>
                    </a:lnTo>
                    <a:lnTo>
                      <a:pt x="530" y="1925"/>
                    </a:lnTo>
                    <a:lnTo>
                      <a:pt x="457" y="1921"/>
                    </a:lnTo>
                    <a:lnTo>
                      <a:pt x="455" y="2020"/>
                    </a:lnTo>
                    <a:lnTo>
                      <a:pt x="460" y="2117"/>
                    </a:lnTo>
                    <a:lnTo>
                      <a:pt x="472" y="2214"/>
                    </a:lnTo>
                    <a:lnTo>
                      <a:pt x="490" y="2309"/>
                    </a:lnTo>
                    <a:lnTo>
                      <a:pt x="512" y="2402"/>
                    </a:lnTo>
                    <a:lnTo>
                      <a:pt x="541" y="2493"/>
                    </a:lnTo>
                    <a:lnTo>
                      <a:pt x="575" y="2582"/>
                    </a:lnTo>
                    <a:lnTo>
                      <a:pt x="635" y="2557"/>
                    </a:lnTo>
                    <a:lnTo>
                      <a:pt x="668" y="2547"/>
                    </a:lnTo>
                    <a:lnTo>
                      <a:pt x="701" y="2542"/>
                    </a:lnTo>
                    <a:lnTo>
                      <a:pt x="734" y="2544"/>
                    </a:lnTo>
                    <a:lnTo>
                      <a:pt x="766" y="2552"/>
                    </a:lnTo>
                    <a:lnTo>
                      <a:pt x="796" y="2564"/>
                    </a:lnTo>
                    <a:lnTo>
                      <a:pt x="823" y="2582"/>
                    </a:lnTo>
                    <a:lnTo>
                      <a:pt x="846" y="2606"/>
                    </a:lnTo>
                    <a:lnTo>
                      <a:pt x="866" y="2634"/>
                    </a:lnTo>
                    <a:lnTo>
                      <a:pt x="868" y="2636"/>
                    </a:lnTo>
                    <a:lnTo>
                      <a:pt x="869" y="2640"/>
                    </a:lnTo>
                    <a:lnTo>
                      <a:pt x="872" y="2643"/>
                    </a:lnTo>
                    <a:lnTo>
                      <a:pt x="885" y="2673"/>
                    </a:lnTo>
                    <a:lnTo>
                      <a:pt x="894" y="2704"/>
                    </a:lnTo>
                    <a:lnTo>
                      <a:pt x="895" y="2737"/>
                    </a:lnTo>
                    <a:lnTo>
                      <a:pt x="891" y="2769"/>
                    </a:lnTo>
                    <a:lnTo>
                      <a:pt x="883" y="2801"/>
                    </a:lnTo>
                    <a:lnTo>
                      <a:pt x="868" y="2830"/>
                    </a:lnTo>
                    <a:lnTo>
                      <a:pt x="849" y="2857"/>
                    </a:lnTo>
                    <a:lnTo>
                      <a:pt x="824" y="2881"/>
                    </a:lnTo>
                    <a:lnTo>
                      <a:pt x="769" y="2922"/>
                    </a:lnTo>
                    <a:lnTo>
                      <a:pt x="829" y="2996"/>
                    </a:lnTo>
                    <a:lnTo>
                      <a:pt x="894" y="3066"/>
                    </a:lnTo>
                    <a:lnTo>
                      <a:pt x="962" y="3132"/>
                    </a:lnTo>
                    <a:lnTo>
                      <a:pt x="1035" y="3194"/>
                    </a:lnTo>
                    <a:lnTo>
                      <a:pt x="1112" y="3251"/>
                    </a:lnTo>
                    <a:lnTo>
                      <a:pt x="1193" y="3304"/>
                    </a:lnTo>
                    <a:lnTo>
                      <a:pt x="1277" y="3352"/>
                    </a:lnTo>
                    <a:lnTo>
                      <a:pt x="1309" y="3294"/>
                    </a:lnTo>
                    <a:lnTo>
                      <a:pt x="1326" y="3268"/>
                    </a:lnTo>
                    <a:lnTo>
                      <a:pt x="1347" y="3246"/>
                    </a:lnTo>
                    <a:lnTo>
                      <a:pt x="1370" y="3228"/>
                    </a:lnTo>
                    <a:lnTo>
                      <a:pt x="1396" y="3213"/>
                    </a:lnTo>
                    <a:lnTo>
                      <a:pt x="1424" y="3203"/>
                    </a:lnTo>
                    <a:lnTo>
                      <a:pt x="1453" y="3199"/>
                    </a:lnTo>
                    <a:lnTo>
                      <a:pt x="1482" y="3197"/>
                    </a:lnTo>
                    <a:lnTo>
                      <a:pt x="1513" y="3202"/>
                    </a:lnTo>
                    <a:lnTo>
                      <a:pt x="1542" y="3211"/>
                    </a:lnTo>
                    <a:lnTo>
                      <a:pt x="1545" y="3212"/>
                    </a:lnTo>
                    <a:lnTo>
                      <a:pt x="1548" y="3213"/>
                    </a:lnTo>
                    <a:lnTo>
                      <a:pt x="1552" y="3214"/>
                    </a:lnTo>
                    <a:lnTo>
                      <a:pt x="1581" y="3229"/>
                    </a:lnTo>
                    <a:lnTo>
                      <a:pt x="1607" y="3248"/>
                    </a:lnTo>
                    <a:lnTo>
                      <a:pt x="1629" y="3271"/>
                    </a:lnTo>
                    <a:lnTo>
                      <a:pt x="1646" y="3298"/>
                    </a:lnTo>
                    <a:lnTo>
                      <a:pt x="1658" y="3327"/>
                    </a:lnTo>
                    <a:lnTo>
                      <a:pt x="1666" y="3359"/>
                    </a:lnTo>
                    <a:lnTo>
                      <a:pt x="1667" y="3392"/>
                    </a:lnTo>
                    <a:lnTo>
                      <a:pt x="1663" y="3426"/>
                    </a:lnTo>
                    <a:lnTo>
                      <a:pt x="1651" y="3487"/>
                    </a:lnTo>
                    <a:lnTo>
                      <a:pt x="1722" y="3500"/>
                    </a:lnTo>
                    <a:lnTo>
                      <a:pt x="1794" y="3513"/>
                    </a:lnTo>
                    <a:lnTo>
                      <a:pt x="1901" y="3523"/>
                    </a:lnTo>
                    <a:lnTo>
                      <a:pt x="2006" y="3524"/>
                    </a:lnTo>
                    <a:lnTo>
                      <a:pt x="2111" y="3519"/>
                    </a:lnTo>
                    <a:lnTo>
                      <a:pt x="2215" y="3507"/>
                    </a:lnTo>
                    <a:lnTo>
                      <a:pt x="2318" y="3487"/>
                    </a:lnTo>
                    <a:lnTo>
                      <a:pt x="2302" y="3419"/>
                    </a:lnTo>
                    <a:lnTo>
                      <a:pt x="2298" y="3385"/>
                    </a:lnTo>
                    <a:lnTo>
                      <a:pt x="2299" y="3351"/>
                    </a:lnTo>
                    <a:lnTo>
                      <a:pt x="2308" y="3319"/>
                    </a:lnTo>
                    <a:lnTo>
                      <a:pt x="2321" y="3289"/>
                    </a:lnTo>
                    <a:lnTo>
                      <a:pt x="2340" y="3262"/>
                    </a:lnTo>
                    <a:lnTo>
                      <a:pt x="2364" y="3239"/>
                    </a:lnTo>
                    <a:lnTo>
                      <a:pt x="2391" y="3219"/>
                    </a:lnTo>
                    <a:lnTo>
                      <a:pt x="2423" y="3205"/>
                    </a:lnTo>
                    <a:lnTo>
                      <a:pt x="2427" y="3205"/>
                    </a:lnTo>
                    <a:lnTo>
                      <a:pt x="2456" y="3196"/>
                    </a:lnTo>
                    <a:lnTo>
                      <a:pt x="2486" y="3192"/>
                    </a:lnTo>
                    <a:lnTo>
                      <a:pt x="2517" y="3194"/>
                    </a:lnTo>
                    <a:lnTo>
                      <a:pt x="2545" y="3200"/>
                    </a:lnTo>
                    <a:lnTo>
                      <a:pt x="2573" y="3210"/>
                    </a:lnTo>
                    <a:lnTo>
                      <a:pt x="2597" y="3224"/>
                    </a:lnTo>
                    <a:lnTo>
                      <a:pt x="2621" y="3243"/>
                    </a:lnTo>
                    <a:lnTo>
                      <a:pt x="2640" y="3265"/>
                    </a:lnTo>
                    <a:lnTo>
                      <a:pt x="2656" y="3291"/>
                    </a:lnTo>
                    <a:lnTo>
                      <a:pt x="2688" y="3352"/>
                    </a:lnTo>
                    <a:lnTo>
                      <a:pt x="2772" y="3305"/>
                    </a:lnTo>
                    <a:lnTo>
                      <a:pt x="2854" y="3254"/>
                    </a:lnTo>
                    <a:lnTo>
                      <a:pt x="2931" y="3196"/>
                    </a:lnTo>
                    <a:lnTo>
                      <a:pt x="3005" y="3135"/>
                    </a:lnTo>
                    <a:lnTo>
                      <a:pt x="3075" y="3068"/>
                    </a:lnTo>
                    <a:lnTo>
                      <a:pt x="3141" y="2997"/>
                    </a:lnTo>
                    <a:lnTo>
                      <a:pt x="3202" y="2922"/>
                    </a:lnTo>
                    <a:lnTo>
                      <a:pt x="3148" y="2881"/>
                    </a:lnTo>
                    <a:lnTo>
                      <a:pt x="3123" y="2857"/>
                    </a:lnTo>
                    <a:lnTo>
                      <a:pt x="3103" y="2832"/>
                    </a:lnTo>
                    <a:lnTo>
                      <a:pt x="3087" y="2802"/>
                    </a:lnTo>
                    <a:lnTo>
                      <a:pt x="3079" y="2771"/>
                    </a:lnTo>
                    <a:lnTo>
                      <a:pt x="3075" y="2740"/>
                    </a:lnTo>
                    <a:lnTo>
                      <a:pt x="3076" y="2706"/>
                    </a:lnTo>
                    <a:lnTo>
                      <a:pt x="3085" y="2674"/>
                    </a:lnTo>
                    <a:lnTo>
                      <a:pt x="3099" y="2643"/>
                    </a:lnTo>
                    <a:lnTo>
                      <a:pt x="3102" y="2640"/>
                    </a:lnTo>
                    <a:lnTo>
                      <a:pt x="3104" y="2636"/>
                    </a:lnTo>
                    <a:lnTo>
                      <a:pt x="3106" y="2634"/>
                    </a:lnTo>
                    <a:lnTo>
                      <a:pt x="3126" y="2606"/>
                    </a:lnTo>
                    <a:lnTo>
                      <a:pt x="3151" y="2582"/>
                    </a:lnTo>
                    <a:lnTo>
                      <a:pt x="3178" y="2564"/>
                    </a:lnTo>
                    <a:lnTo>
                      <a:pt x="3207" y="2552"/>
                    </a:lnTo>
                    <a:lnTo>
                      <a:pt x="3239" y="2544"/>
                    </a:lnTo>
                    <a:lnTo>
                      <a:pt x="3270" y="2542"/>
                    </a:lnTo>
                    <a:lnTo>
                      <a:pt x="3303" y="2547"/>
                    </a:lnTo>
                    <a:lnTo>
                      <a:pt x="3336" y="2557"/>
                    </a:lnTo>
                    <a:lnTo>
                      <a:pt x="3396" y="2582"/>
                    </a:lnTo>
                    <a:lnTo>
                      <a:pt x="3427" y="2505"/>
                    </a:lnTo>
                    <a:lnTo>
                      <a:pt x="3452" y="2427"/>
                    </a:lnTo>
                    <a:lnTo>
                      <a:pt x="3474" y="2346"/>
                    </a:lnTo>
                    <a:lnTo>
                      <a:pt x="3491" y="2262"/>
                    </a:lnTo>
                    <a:lnTo>
                      <a:pt x="3505" y="2177"/>
                    </a:lnTo>
                    <a:lnTo>
                      <a:pt x="3512" y="2092"/>
                    </a:lnTo>
                    <a:lnTo>
                      <a:pt x="3516" y="2006"/>
                    </a:lnTo>
                    <a:lnTo>
                      <a:pt x="3515" y="1921"/>
                    </a:lnTo>
                    <a:lnTo>
                      <a:pt x="3448" y="1925"/>
                    </a:lnTo>
                    <a:lnTo>
                      <a:pt x="3413" y="1922"/>
                    </a:lnTo>
                    <a:lnTo>
                      <a:pt x="3382" y="1915"/>
                    </a:lnTo>
                    <a:lnTo>
                      <a:pt x="3352" y="1901"/>
                    </a:lnTo>
                    <a:lnTo>
                      <a:pt x="3325" y="1882"/>
                    </a:lnTo>
                    <a:lnTo>
                      <a:pt x="3302" y="1858"/>
                    </a:lnTo>
                    <a:lnTo>
                      <a:pt x="3283" y="1831"/>
                    </a:lnTo>
                    <a:lnTo>
                      <a:pt x="3268" y="1801"/>
                    </a:lnTo>
                    <a:lnTo>
                      <a:pt x="3259" y="1768"/>
                    </a:lnTo>
                    <a:lnTo>
                      <a:pt x="3259" y="1764"/>
                    </a:lnTo>
                    <a:lnTo>
                      <a:pt x="3257" y="1729"/>
                    </a:lnTo>
                    <a:lnTo>
                      <a:pt x="3259" y="1696"/>
                    </a:lnTo>
                    <a:lnTo>
                      <a:pt x="3268" y="1664"/>
                    </a:lnTo>
                    <a:lnTo>
                      <a:pt x="3283" y="1634"/>
                    </a:lnTo>
                    <a:lnTo>
                      <a:pt x="3301" y="1608"/>
                    </a:lnTo>
                    <a:lnTo>
                      <a:pt x="3324" y="1585"/>
                    </a:lnTo>
                    <a:lnTo>
                      <a:pt x="3352" y="1566"/>
                    </a:lnTo>
                    <a:lnTo>
                      <a:pt x="3384" y="1553"/>
                    </a:lnTo>
                    <a:lnTo>
                      <a:pt x="3448" y="1533"/>
                    </a:lnTo>
                    <a:lnTo>
                      <a:pt x="3417" y="1445"/>
                    </a:lnTo>
                    <a:lnTo>
                      <a:pt x="3380" y="1358"/>
                    </a:lnTo>
                    <a:lnTo>
                      <a:pt x="3339" y="1273"/>
                    </a:lnTo>
                    <a:lnTo>
                      <a:pt x="3617" y="879"/>
                    </a:lnTo>
                    <a:lnTo>
                      <a:pt x="3619" y="877"/>
                    </a:lnTo>
                    <a:lnTo>
                      <a:pt x="3620" y="875"/>
                    </a:lnTo>
                    <a:lnTo>
                      <a:pt x="3620" y="874"/>
                    </a:lnTo>
                    <a:lnTo>
                      <a:pt x="3620" y="875"/>
                    </a:lnTo>
                    <a:lnTo>
                      <a:pt x="3683" y="973"/>
                    </a:lnTo>
                    <a:lnTo>
                      <a:pt x="3739" y="1075"/>
                    </a:lnTo>
                    <a:lnTo>
                      <a:pt x="3791" y="1181"/>
                    </a:lnTo>
                    <a:lnTo>
                      <a:pt x="3835" y="1289"/>
                    </a:lnTo>
                    <a:lnTo>
                      <a:pt x="3874" y="1401"/>
                    </a:lnTo>
                    <a:lnTo>
                      <a:pt x="3906" y="1513"/>
                    </a:lnTo>
                    <a:lnTo>
                      <a:pt x="3930" y="1630"/>
                    </a:lnTo>
                    <a:lnTo>
                      <a:pt x="3948" y="1749"/>
                    </a:lnTo>
                    <a:lnTo>
                      <a:pt x="3959" y="1869"/>
                    </a:lnTo>
                    <a:lnTo>
                      <a:pt x="3962" y="1991"/>
                    </a:lnTo>
                    <a:lnTo>
                      <a:pt x="3958" y="2115"/>
                    </a:lnTo>
                    <a:lnTo>
                      <a:pt x="3946" y="2239"/>
                    </a:lnTo>
                    <a:lnTo>
                      <a:pt x="3927" y="2359"/>
                    </a:lnTo>
                    <a:lnTo>
                      <a:pt x="3902" y="2476"/>
                    </a:lnTo>
                    <a:lnTo>
                      <a:pt x="3870" y="2590"/>
                    </a:lnTo>
                    <a:lnTo>
                      <a:pt x="3831" y="2700"/>
                    </a:lnTo>
                    <a:lnTo>
                      <a:pt x="3787" y="2808"/>
                    </a:lnTo>
                    <a:lnTo>
                      <a:pt x="3736" y="2913"/>
                    </a:lnTo>
                    <a:lnTo>
                      <a:pt x="3681" y="3013"/>
                    </a:lnTo>
                    <a:lnTo>
                      <a:pt x="3619" y="3109"/>
                    </a:lnTo>
                    <a:lnTo>
                      <a:pt x="3553" y="3202"/>
                    </a:lnTo>
                    <a:lnTo>
                      <a:pt x="3480" y="3289"/>
                    </a:lnTo>
                    <a:lnTo>
                      <a:pt x="3405" y="3374"/>
                    </a:lnTo>
                    <a:lnTo>
                      <a:pt x="3324" y="3453"/>
                    </a:lnTo>
                    <a:lnTo>
                      <a:pt x="3239" y="3527"/>
                    </a:lnTo>
                    <a:lnTo>
                      <a:pt x="3151" y="3596"/>
                    </a:lnTo>
                    <a:lnTo>
                      <a:pt x="3058" y="3661"/>
                    </a:lnTo>
                    <a:lnTo>
                      <a:pt x="2961" y="3720"/>
                    </a:lnTo>
                    <a:lnTo>
                      <a:pt x="2861" y="3773"/>
                    </a:lnTo>
                    <a:lnTo>
                      <a:pt x="2759" y="3821"/>
                    </a:lnTo>
                    <a:lnTo>
                      <a:pt x="2654" y="3862"/>
                    </a:lnTo>
                    <a:lnTo>
                      <a:pt x="2545" y="3899"/>
                    </a:lnTo>
                    <a:lnTo>
                      <a:pt x="2435" y="3929"/>
                    </a:lnTo>
                    <a:lnTo>
                      <a:pt x="2321" y="3952"/>
                    </a:lnTo>
                    <a:lnTo>
                      <a:pt x="2207" y="3968"/>
                    </a:lnTo>
                    <a:lnTo>
                      <a:pt x="2091" y="3978"/>
                    </a:lnTo>
                    <a:lnTo>
                      <a:pt x="1973" y="3980"/>
                    </a:lnTo>
                    <a:lnTo>
                      <a:pt x="1854" y="3977"/>
                    </a:lnTo>
                    <a:lnTo>
                      <a:pt x="1734" y="3964"/>
                    </a:lnTo>
                    <a:lnTo>
                      <a:pt x="1614" y="3946"/>
                    </a:lnTo>
                    <a:lnTo>
                      <a:pt x="1498" y="3920"/>
                    </a:lnTo>
                    <a:lnTo>
                      <a:pt x="1385" y="3888"/>
                    </a:lnTo>
                    <a:lnTo>
                      <a:pt x="1274" y="3849"/>
                    </a:lnTo>
                    <a:lnTo>
                      <a:pt x="1167" y="3805"/>
                    </a:lnTo>
                    <a:lnTo>
                      <a:pt x="1064" y="3754"/>
                    </a:lnTo>
                    <a:lnTo>
                      <a:pt x="963" y="3698"/>
                    </a:lnTo>
                    <a:lnTo>
                      <a:pt x="867" y="3637"/>
                    </a:lnTo>
                    <a:lnTo>
                      <a:pt x="775" y="3569"/>
                    </a:lnTo>
                    <a:lnTo>
                      <a:pt x="687" y="3498"/>
                    </a:lnTo>
                    <a:lnTo>
                      <a:pt x="604" y="3421"/>
                    </a:lnTo>
                    <a:lnTo>
                      <a:pt x="525" y="3340"/>
                    </a:lnTo>
                    <a:lnTo>
                      <a:pt x="452" y="3255"/>
                    </a:lnTo>
                    <a:lnTo>
                      <a:pt x="382" y="3165"/>
                    </a:lnTo>
                    <a:lnTo>
                      <a:pt x="319" y="3072"/>
                    </a:lnTo>
                    <a:lnTo>
                      <a:pt x="260" y="2975"/>
                    </a:lnTo>
                    <a:lnTo>
                      <a:pt x="206" y="2876"/>
                    </a:lnTo>
                    <a:lnTo>
                      <a:pt x="159" y="2773"/>
                    </a:lnTo>
                    <a:lnTo>
                      <a:pt x="117" y="2666"/>
                    </a:lnTo>
                    <a:lnTo>
                      <a:pt x="82" y="2558"/>
                    </a:lnTo>
                    <a:lnTo>
                      <a:pt x="52" y="2446"/>
                    </a:lnTo>
                    <a:lnTo>
                      <a:pt x="29" y="2333"/>
                    </a:lnTo>
                    <a:lnTo>
                      <a:pt x="13" y="2218"/>
                    </a:lnTo>
                    <a:lnTo>
                      <a:pt x="3" y="2100"/>
                    </a:lnTo>
                    <a:lnTo>
                      <a:pt x="0" y="1982"/>
                    </a:lnTo>
                    <a:lnTo>
                      <a:pt x="5" y="1862"/>
                    </a:lnTo>
                    <a:lnTo>
                      <a:pt x="16" y="1742"/>
                    </a:lnTo>
                    <a:lnTo>
                      <a:pt x="35" y="1621"/>
                    </a:lnTo>
                    <a:lnTo>
                      <a:pt x="61" y="1505"/>
                    </a:lnTo>
                    <a:lnTo>
                      <a:pt x="93" y="1391"/>
                    </a:lnTo>
                    <a:lnTo>
                      <a:pt x="130" y="1280"/>
                    </a:lnTo>
                    <a:lnTo>
                      <a:pt x="176" y="1172"/>
                    </a:lnTo>
                    <a:lnTo>
                      <a:pt x="226" y="1068"/>
                    </a:lnTo>
                    <a:lnTo>
                      <a:pt x="282" y="967"/>
                    </a:lnTo>
                    <a:lnTo>
                      <a:pt x="343" y="872"/>
                    </a:lnTo>
                    <a:lnTo>
                      <a:pt x="409" y="778"/>
                    </a:lnTo>
                    <a:lnTo>
                      <a:pt x="481" y="691"/>
                    </a:lnTo>
                    <a:lnTo>
                      <a:pt x="557" y="607"/>
                    </a:lnTo>
                    <a:lnTo>
                      <a:pt x="637" y="528"/>
                    </a:lnTo>
                    <a:lnTo>
                      <a:pt x="723" y="453"/>
                    </a:lnTo>
                    <a:lnTo>
                      <a:pt x="812" y="384"/>
                    </a:lnTo>
                    <a:lnTo>
                      <a:pt x="905" y="319"/>
                    </a:lnTo>
                    <a:lnTo>
                      <a:pt x="1000" y="260"/>
                    </a:lnTo>
                    <a:lnTo>
                      <a:pt x="1100" y="208"/>
                    </a:lnTo>
                    <a:lnTo>
                      <a:pt x="1203" y="160"/>
                    </a:lnTo>
                    <a:lnTo>
                      <a:pt x="1308" y="118"/>
                    </a:lnTo>
                    <a:lnTo>
                      <a:pt x="1416" y="82"/>
                    </a:lnTo>
                    <a:lnTo>
                      <a:pt x="1528" y="52"/>
                    </a:lnTo>
                    <a:lnTo>
                      <a:pt x="1640" y="30"/>
                    </a:lnTo>
                    <a:lnTo>
                      <a:pt x="1755" y="13"/>
                    </a:lnTo>
                    <a:lnTo>
                      <a:pt x="1871" y="3"/>
                    </a:lnTo>
                    <a:lnTo>
                      <a:pt x="19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96" name="Freeform 130">
                <a:extLst>
                  <a:ext uri="{FF2B5EF4-FFF2-40B4-BE49-F238E27FC236}">
                    <a16:creationId xmlns:a16="http://schemas.microsoft.com/office/drawing/2014/main" id="{1205DD3E-DC8E-4382-3F74-52985E79AA76}"/>
                  </a:ext>
                </a:extLst>
              </p:cNvPr>
              <p:cNvSpPr>
                <a:spLocks/>
              </p:cNvSpPr>
              <p:nvPr/>
            </p:nvSpPr>
            <p:spPr bwMode="auto">
              <a:xfrm>
                <a:off x="-401" y="1768"/>
                <a:ext cx="345" cy="389"/>
              </a:xfrm>
              <a:custGeom>
                <a:avLst/>
                <a:gdLst>
                  <a:gd name="T0" fmla="*/ 1568 w 1725"/>
                  <a:gd name="T1" fmla="*/ 0 h 1948"/>
                  <a:gd name="T2" fmla="*/ 1596 w 1725"/>
                  <a:gd name="T3" fmla="*/ 5 h 1948"/>
                  <a:gd name="T4" fmla="*/ 1626 w 1725"/>
                  <a:gd name="T5" fmla="*/ 14 h 1948"/>
                  <a:gd name="T6" fmla="*/ 1648 w 1725"/>
                  <a:gd name="T7" fmla="*/ 25 h 1948"/>
                  <a:gd name="T8" fmla="*/ 1668 w 1725"/>
                  <a:gd name="T9" fmla="*/ 39 h 1948"/>
                  <a:gd name="T10" fmla="*/ 1687 w 1725"/>
                  <a:gd name="T11" fmla="*/ 57 h 1948"/>
                  <a:gd name="T12" fmla="*/ 1703 w 1725"/>
                  <a:gd name="T13" fmla="*/ 77 h 1948"/>
                  <a:gd name="T14" fmla="*/ 1715 w 1725"/>
                  <a:gd name="T15" fmla="*/ 104 h 1948"/>
                  <a:gd name="T16" fmla="*/ 1722 w 1725"/>
                  <a:gd name="T17" fmla="*/ 134 h 1948"/>
                  <a:gd name="T18" fmla="*/ 1725 w 1725"/>
                  <a:gd name="T19" fmla="*/ 166 h 1948"/>
                  <a:gd name="T20" fmla="*/ 1719 w 1725"/>
                  <a:gd name="T21" fmla="*/ 199 h 1948"/>
                  <a:gd name="T22" fmla="*/ 1705 w 1725"/>
                  <a:gd name="T23" fmla="*/ 231 h 1948"/>
                  <a:gd name="T24" fmla="*/ 1469 w 1725"/>
                  <a:gd name="T25" fmla="*/ 568 h 1948"/>
                  <a:gd name="T26" fmla="*/ 767 w 1725"/>
                  <a:gd name="T27" fmla="*/ 1569 h 1948"/>
                  <a:gd name="T28" fmla="*/ 762 w 1725"/>
                  <a:gd name="T29" fmla="*/ 1620 h 1948"/>
                  <a:gd name="T30" fmla="*/ 752 w 1725"/>
                  <a:gd name="T31" fmla="*/ 1668 h 1948"/>
                  <a:gd name="T32" fmla="*/ 737 w 1725"/>
                  <a:gd name="T33" fmla="*/ 1715 h 1948"/>
                  <a:gd name="T34" fmla="*/ 715 w 1725"/>
                  <a:gd name="T35" fmla="*/ 1759 h 1948"/>
                  <a:gd name="T36" fmla="*/ 688 w 1725"/>
                  <a:gd name="T37" fmla="*/ 1799 h 1948"/>
                  <a:gd name="T38" fmla="*/ 656 w 1725"/>
                  <a:gd name="T39" fmla="*/ 1835 h 1948"/>
                  <a:gd name="T40" fmla="*/ 619 w 1725"/>
                  <a:gd name="T41" fmla="*/ 1868 h 1948"/>
                  <a:gd name="T42" fmla="*/ 579 w 1725"/>
                  <a:gd name="T43" fmla="*/ 1895 h 1948"/>
                  <a:gd name="T44" fmla="*/ 535 w 1725"/>
                  <a:gd name="T45" fmla="*/ 1917 h 1948"/>
                  <a:gd name="T46" fmla="*/ 487 w 1725"/>
                  <a:gd name="T47" fmla="*/ 1934 h 1948"/>
                  <a:gd name="T48" fmla="*/ 437 w 1725"/>
                  <a:gd name="T49" fmla="*/ 1944 h 1948"/>
                  <a:gd name="T50" fmla="*/ 384 w 1725"/>
                  <a:gd name="T51" fmla="*/ 1948 h 1948"/>
                  <a:gd name="T52" fmla="*/ 374 w 1725"/>
                  <a:gd name="T53" fmla="*/ 1948 h 1948"/>
                  <a:gd name="T54" fmla="*/ 324 w 1725"/>
                  <a:gd name="T55" fmla="*/ 1943 h 1948"/>
                  <a:gd name="T56" fmla="*/ 276 w 1725"/>
                  <a:gd name="T57" fmla="*/ 1933 h 1948"/>
                  <a:gd name="T58" fmla="*/ 230 w 1725"/>
                  <a:gd name="T59" fmla="*/ 1916 h 1948"/>
                  <a:gd name="T60" fmla="*/ 186 w 1725"/>
                  <a:gd name="T61" fmla="*/ 1893 h 1948"/>
                  <a:gd name="T62" fmla="*/ 145 w 1725"/>
                  <a:gd name="T63" fmla="*/ 1866 h 1948"/>
                  <a:gd name="T64" fmla="*/ 110 w 1725"/>
                  <a:gd name="T65" fmla="*/ 1832 h 1948"/>
                  <a:gd name="T66" fmla="*/ 77 w 1725"/>
                  <a:gd name="T67" fmla="*/ 1796 h 1948"/>
                  <a:gd name="T68" fmla="*/ 50 w 1725"/>
                  <a:gd name="T69" fmla="*/ 1754 h 1948"/>
                  <a:gd name="T70" fmla="*/ 29 w 1725"/>
                  <a:gd name="T71" fmla="*/ 1710 h 1948"/>
                  <a:gd name="T72" fmla="*/ 14 w 1725"/>
                  <a:gd name="T73" fmla="*/ 1662 h 1948"/>
                  <a:gd name="T74" fmla="*/ 4 w 1725"/>
                  <a:gd name="T75" fmla="*/ 1612 h 1948"/>
                  <a:gd name="T76" fmla="*/ 0 w 1725"/>
                  <a:gd name="T77" fmla="*/ 1561 h 1948"/>
                  <a:gd name="T78" fmla="*/ 4 w 1725"/>
                  <a:gd name="T79" fmla="*/ 1512 h 1948"/>
                  <a:gd name="T80" fmla="*/ 12 w 1725"/>
                  <a:gd name="T81" fmla="*/ 1465 h 1948"/>
                  <a:gd name="T82" fmla="*/ 27 w 1725"/>
                  <a:gd name="T83" fmla="*/ 1420 h 1948"/>
                  <a:gd name="T84" fmla="*/ 47 w 1725"/>
                  <a:gd name="T85" fmla="*/ 1377 h 1948"/>
                  <a:gd name="T86" fmla="*/ 71 w 1725"/>
                  <a:gd name="T87" fmla="*/ 1338 h 1948"/>
                  <a:gd name="T88" fmla="*/ 99 w 1725"/>
                  <a:gd name="T89" fmla="*/ 1301 h 1948"/>
                  <a:gd name="T90" fmla="*/ 133 w 1725"/>
                  <a:gd name="T91" fmla="*/ 1268 h 1948"/>
                  <a:gd name="T92" fmla="*/ 170 w 1725"/>
                  <a:gd name="T93" fmla="*/ 1240 h 1948"/>
                  <a:gd name="T94" fmla="*/ 210 w 1725"/>
                  <a:gd name="T95" fmla="*/ 1216 h 1948"/>
                  <a:gd name="T96" fmla="*/ 254 w 1725"/>
                  <a:gd name="T97" fmla="*/ 1198 h 1948"/>
                  <a:gd name="T98" fmla="*/ 301 w 1725"/>
                  <a:gd name="T99" fmla="*/ 1184 h 1948"/>
                  <a:gd name="T100" fmla="*/ 1191 w 1725"/>
                  <a:gd name="T101" fmla="*/ 312 h 1948"/>
                  <a:gd name="T102" fmla="*/ 1466 w 1725"/>
                  <a:gd name="T103" fmla="*/ 42 h 1948"/>
                  <a:gd name="T104" fmla="*/ 1490 w 1725"/>
                  <a:gd name="T105" fmla="*/ 23 h 1948"/>
                  <a:gd name="T106" fmla="*/ 1516 w 1725"/>
                  <a:gd name="T107" fmla="*/ 10 h 1948"/>
                  <a:gd name="T108" fmla="*/ 1541 w 1725"/>
                  <a:gd name="T109" fmla="*/ 3 h 1948"/>
                  <a:gd name="T110" fmla="*/ 1568 w 1725"/>
                  <a:gd name="T111" fmla="*/ 0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25" h="1948">
                    <a:moveTo>
                      <a:pt x="1568" y="0"/>
                    </a:moveTo>
                    <a:lnTo>
                      <a:pt x="1596" y="5"/>
                    </a:lnTo>
                    <a:lnTo>
                      <a:pt x="1626" y="14"/>
                    </a:lnTo>
                    <a:lnTo>
                      <a:pt x="1648" y="25"/>
                    </a:lnTo>
                    <a:lnTo>
                      <a:pt x="1668" y="39"/>
                    </a:lnTo>
                    <a:lnTo>
                      <a:pt x="1687" y="57"/>
                    </a:lnTo>
                    <a:lnTo>
                      <a:pt x="1703" y="77"/>
                    </a:lnTo>
                    <a:lnTo>
                      <a:pt x="1715" y="104"/>
                    </a:lnTo>
                    <a:lnTo>
                      <a:pt x="1722" y="134"/>
                    </a:lnTo>
                    <a:lnTo>
                      <a:pt x="1725" y="166"/>
                    </a:lnTo>
                    <a:lnTo>
                      <a:pt x="1719" y="199"/>
                    </a:lnTo>
                    <a:lnTo>
                      <a:pt x="1705" y="231"/>
                    </a:lnTo>
                    <a:lnTo>
                      <a:pt x="1469" y="568"/>
                    </a:lnTo>
                    <a:lnTo>
                      <a:pt x="767" y="1569"/>
                    </a:lnTo>
                    <a:lnTo>
                      <a:pt x="762" y="1620"/>
                    </a:lnTo>
                    <a:lnTo>
                      <a:pt x="752" y="1668"/>
                    </a:lnTo>
                    <a:lnTo>
                      <a:pt x="737" y="1715"/>
                    </a:lnTo>
                    <a:lnTo>
                      <a:pt x="715" y="1759"/>
                    </a:lnTo>
                    <a:lnTo>
                      <a:pt x="688" y="1799"/>
                    </a:lnTo>
                    <a:lnTo>
                      <a:pt x="656" y="1835"/>
                    </a:lnTo>
                    <a:lnTo>
                      <a:pt x="619" y="1868"/>
                    </a:lnTo>
                    <a:lnTo>
                      <a:pt x="579" y="1895"/>
                    </a:lnTo>
                    <a:lnTo>
                      <a:pt x="535" y="1917"/>
                    </a:lnTo>
                    <a:lnTo>
                      <a:pt x="487" y="1934"/>
                    </a:lnTo>
                    <a:lnTo>
                      <a:pt x="437" y="1944"/>
                    </a:lnTo>
                    <a:lnTo>
                      <a:pt x="384" y="1948"/>
                    </a:lnTo>
                    <a:lnTo>
                      <a:pt x="374" y="1948"/>
                    </a:lnTo>
                    <a:lnTo>
                      <a:pt x="324" y="1943"/>
                    </a:lnTo>
                    <a:lnTo>
                      <a:pt x="276" y="1933"/>
                    </a:lnTo>
                    <a:lnTo>
                      <a:pt x="230" y="1916"/>
                    </a:lnTo>
                    <a:lnTo>
                      <a:pt x="186" y="1893"/>
                    </a:lnTo>
                    <a:lnTo>
                      <a:pt x="145" y="1866"/>
                    </a:lnTo>
                    <a:lnTo>
                      <a:pt x="110" y="1832"/>
                    </a:lnTo>
                    <a:lnTo>
                      <a:pt x="77" y="1796"/>
                    </a:lnTo>
                    <a:lnTo>
                      <a:pt x="50" y="1754"/>
                    </a:lnTo>
                    <a:lnTo>
                      <a:pt x="29" y="1710"/>
                    </a:lnTo>
                    <a:lnTo>
                      <a:pt x="14" y="1662"/>
                    </a:lnTo>
                    <a:lnTo>
                      <a:pt x="4" y="1612"/>
                    </a:lnTo>
                    <a:lnTo>
                      <a:pt x="0" y="1561"/>
                    </a:lnTo>
                    <a:lnTo>
                      <a:pt x="4" y="1512"/>
                    </a:lnTo>
                    <a:lnTo>
                      <a:pt x="12" y="1465"/>
                    </a:lnTo>
                    <a:lnTo>
                      <a:pt x="27" y="1420"/>
                    </a:lnTo>
                    <a:lnTo>
                      <a:pt x="47" y="1377"/>
                    </a:lnTo>
                    <a:lnTo>
                      <a:pt x="71" y="1338"/>
                    </a:lnTo>
                    <a:lnTo>
                      <a:pt x="99" y="1301"/>
                    </a:lnTo>
                    <a:lnTo>
                      <a:pt x="133" y="1268"/>
                    </a:lnTo>
                    <a:lnTo>
                      <a:pt x="170" y="1240"/>
                    </a:lnTo>
                    <a:lnTo>
                      <a:pt x="210" y="1216"/>
                    </a:lnTo>
                    <a:lnTo>
                      <a:pt x="254" y="1198"/>
                    </a:lnTo>
                    <a:lnTo>
                      <a:pt x="301" y="1184"/>
                    </a:lnTo>
                    <a:lnTo>
                      <a:pt x="1191" y="312"/>
                    </a:lnTo>
                    <a:lnTo>
                      <a:pt x="1466" y="42"/>
                    </a:lnTo>
                    <a:lnTo>
                      <a:pt x="1490" y="23"/>
                    </a:lnTo>
                    <a:lnTo>
                      <a:pt x="1516" y="10"/>
                    </a:lnTo>
                    <a:lnTo>
                      <a:pt x="1541" y="3"/>
                    </a:lnTo>
                    <a:lnTo>
                      <a:pt x="15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grpSp>
        <p:sp>
          <p:nvSpPr>
            <p:cNvPr id="40" name="Freeform 53">
              <a:extLst>
                <a:ext uri="{FF2B5EF4-FFF2-40B4-BE49-F238E27FC236}">
                  <a16:creationId xmlns:a16="http://schemas.microsoft.com/office/drawing/2014/main" id="{96BB7135-1F5C-EA61-E0DB-72B0FCB2BBA6}"/>
                </a:ext>
              </a:extLst>
            </p:cNvPr>
            <p:cNvSpPr>
              <a:spLocks noChangeAspect="1" noEditPoints="1"/>
            </p:cNvSpPr>
            <p:nvPr/>
          </p:nvSpPr>
          <p:spPr bwMode="auto">
            <a:xfrm>
              <a:off x="6308132" y="3912544"/>
              <a:ext cx="626190" cy="432000"/>
            </a:xfrm>
            <a:custGeom>
              <a:avLst/>
              <a:gdLst>
                <a:gd name="T0" fmla="*/ 2092 w 3617"/>
                <a:gd name="T1" fmla="*/ 1545 h 2495"/>
                <a:gd name="T2" fmla="*/ 3255 w 3617"/>
                <a:gd name="T3" fmla="*/ 1704 h 2495"/>
                <a:gd name="T4" fmla="*/ 2788 w 3617"/>
                <a:gd name="T5" fmla="*/ 1704 h 2495"/>
                <a:gd name="T6" fmla="*/ 697 w 3617"/>
                <a:gd name="T7" fmla="*/ 1520 h 2495"/>
                <a:gd name="T8" fmla="*/ 697 w 3617"/>
                <a:gd name="T9" fmla="*/ 1520 h 2495"/>
                <a:gd name="T10" fmla="*/ 596 w 3617"/>
                <a:gd name="T11" fmla="*/ 1520 h 2495"/>
                <a:gd name="T12" fmla="*/ 3255 w 3617"/>
                <a:gd name="T13" fmla="*/ 1380 h 2495"/>
                <a:gd name="T14" fmla="*/ 2788 w 3617"/>
                <a:gd name="T15" fmla="*/ 1380 h 2495"/>
                <a:gd name="T16" fmla="*/ 697 w 3617"/>
                <a:gd name="T17" fmla="*/ 1195 h 2495"/>
                <a:gd name="T18" fmla="*/ 697 w 3617"/>
                <a:gd name="T19" fmla="*/ 1195 h 2495"/>
                <a:gd name="T20" fmla="*/ 596 w 3617"/>
                <a:gd name="T21" fmla="*/ 1195 h 2495"/>
                <a:gd name="T22" fmla="*/ 3255 w 3617"/>
                <a:gd name="T23" fmla="*/ 1067 h 2495"/>
                <a:gd name="T24" fmla="*/ 2788 w 3617"/>
                <a:gd name="T25" fmla="*/ 1067 h 2495"/>
                <a:gd name="T26" fmla="*/ 697 w 3617"/>
                <a:gd name="T27" fmla="*/ 882 h 2495"/>
                <a:gd name="T28" fmla="*/ 697 w 3617"/>
                <a:gd name="T29" fmla="*/ 882 h 2495"/>
                <a:gd name="T30" fmla="*/ 596 w 3617"/>
                <a:gd name="T31" fmla="*/ 882 h 2495"/>
                <a:gd name="T32" fmla="*/ 1920 w 3617"/>
                <a:gd name="T33" fmla="*/ 400 h 2495"/>
                <a:gd name="T34" fmla="*/ 1920 w 3617"/>
                <a:gd name="T35" fmla="*/ 799 h 2495"/>
                <a:gd name="T36" fmla="*/ 1525 w 3617"/>
                <a:gd name="T37" fmla="*/ 400 h 2495"/>
                <a:gd name="T38" fmla="*/ 1756 w 3617"/>
                <a:gd name="T39" fmla="*/ 61 h 2495"/>
                <a:gd name="T40" fmla="*/ 1567 w 3617"/>
                <a:gd name="T41" fmla="*/ 129 h 2495"/>
                <a:gd name="T42" fmla="*/ 1429 w 3617"/>
                <a:gd name="T43" fmla="*/ 269 h 2495"/>
                <a:gd name="T44" fmla="*/ 1362 w 3617"/>
                <a:gd name="T45" fmla="*/ 459 h 2495"/>
                <a:gd name="T46" fmla="*/ 1385 w 3617"/>
                <a:gd name="T47" fmla="*/ 666 h 2495"/>
                <a:gd name="T48" fmla="*/ 1491 w 3617"/>
                <a:gd name="T49" fmla="*/ 833 h 2495"/>
                <a:gd name="T50" fmla="*/ 1657 w 3617"/>
                <a:gd name="T51" fmla="*/ 940 h 2495"/>
                <a:gd name="T52" fmla="*/ 1861 w 3617"/>
                <a:gd name="T53" fmla="*/ 963 h 2495"/>
                <a:gd name="T54" fmla="*/ 2049 w 3617"/>
                <a:gd name="T55" fmla="*/ 896 h 2495"/>
                <a:gd name="T56" fmla="*/ 2188 w 3617"/>
                <a:gd name="T57" fmla="*/ 756 h 2495"/>
                <a:gd name="T58" fmla="*/ 2255 w 3617"/>
                <a:gd name="T59" fmla="*/ 566 h 2495"/>
                <a:gd name="T60" fmla="*/ 2232 w 3617"/>
                <a:gd name="T61" fmla="*/ 359 h 2495"/>
                <a:gd name="T62" fmla="*/ 2127 w 3617"/>
                <a:gd name="T63" fmla="*/ 191 h 2495"/>
                <a:gd name="T64" fmla="*/ 1960 w 3617"/>
                <a:gd name="T65" fmla="*/ 85 h 2495"/>
                <a:gd name="T66" fmla="*/ 1251 w 3617"/>
                <a:gd name="T67" fmla="*/ 0 h 2495"/>
                <a:gd name="T68" fmla="*/ 2446 w 3617"/>
                <a:gd name="T69" fmla="*/ 29 h 2495"/>
                <a:gd name="T70" fmla="*/ 2493 w 3617"/>
                <a:gd name="T71" fmla="*/ 129 h 2495"/>
                <a:gd name="T72" fmla="*/ 2571 w 3617"/>
                <a:gd name="T73" fmla="*/ 2230 h 2495"/>
                <a:gd name="T74" fmla="*/ 3293 w 3617"/>
                <a:gd name="T75" fmla="*/ 560 h 2495"/>
                <a:gd name="T76" fmla="*/ 3394 w 3617"/>
                <a:gd name="T77" fmla="*/ 609 h 2495"/>
                <a:gd name="T78" fmla="*/ 3421 w 3617"/>
                <a:gd name="T79" fmla="*/ 2189 h 2495"/>
                <a:gd name="T80" fmla="*/ 3617 w 3617"/>
                <a:gd name="T81" fmla="*/ 2495 h 2495"/>
                <a:gd name="T82" fmla="*/ 215 w 3617"/>
                <a:gd name="T83" fmla="*/ 2210 h 2495"/>
                <a:gd name="T84" fmla="*/ 226 w 3617"/>
                <a:gd name="T85" fmla="*/ 632 h 2495"/>
                <a:gd name="T86" fmla="*/ 311 w 3617"/>
                <a:gd name="T87" fmla="*/ 565 h 2495"/>
                <a:gd name="T88" fmla="*/ 1037 w 3617"/>
                <a:gd name="T89" fmla="*/ 2194 h 2495"/>
                <a:gd name="T90" fmla="*/ 1124 w 3617"/>
                <a:gd name="T91" fmla="*/ 2189 h 2495"/>
                <a:gd name="T92" fmla="*/ 1151 w 3617"/>
                <a:gd name="T93" fmla="*/ 49 h 2495"/>
                <a:gd name="T94" fmla="*/ 1251 w 3617"/>
                <a:gd name="T95"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7" h="2495">
                  <a:moveTo>
                    <a:pt x="1556" y="1545"/>
                  </a:moveTo>
                  <a:lnTo>
                    <a:pt x="1556" y="2221"/>
                  </a:lnTo>
                  <a:lnTo>
                    <a:pt x="2092" y="2221"/>
                  </a:lnTo>
                  <a:lnTo>
                    <a:pt x="2092" y="1545"/>
                  </a:lnTo>
                  <a:lnTo>
                    <a:pt x="1556" y="1545"/>
                  </a:lnTo>
                  <a:close/>
                  <a:moveTo>
                    <a:pt x="3072" y="1520"/>
                  </a:moveTo>
                  <a:lnTo>
                    <a:pt x="3072" y="1704"/>
                  </a:lnTo>
                  <a:lnTo>
                    <a:pt x="3255" y="1704"/>
                  </a:lnTo>
                  <a:lnTo>
                    <a:pt x="3255" y="1520"/>
                  </a:lnTo>
                  <a:lnTo>
                    <a:pt x="3072" y="1520"/>
                  </a:lnTo>
                  <a:close/>
                  <a:moveTo>
                    <a:pt x="2788" y="1520"/>
                  </a:moveTo>
                  <a:lnTo>
                    <a:pt x="2788" y="1704"/>
                  </a:lnTo>
                  <a:lnTo>
                    <a:pt x="2971" y="1704"/>
                  </a:lnTo>
                  <a:lnTo>
                    <a:pt x="2971" y="1520"/>
                  </a:lnTo>
                  <a:lnTo>
                    <a:pt x="2788" y="1520"/>
                  </a:lnTo>
                  <a:close/>
                  <a:moveTo>
                    <a:pt x="697" y="1520"/>
                  </a:moveTo>
                  <a:lnTo>
                    <a:pt x="697" y="1704"/>
                  </a:lnTo>
                  <a:lnTo>
                    <a:pt x="880" y="1704"/>
                  </a:lnTo>
                  <a:lnTo>
                    <a:pt x="880" y="1520"/>
                  </a:lnTo>
                  <a:lnTo>
                    <a:pt x="697" y="1520"/>
                  </a:lnTo>
                  <a:close/>
                  <a:moveTo>
                    <a:pt x="413" y="1520"/>
                  </a:moveTo>
                  <a:lnTo>
                    <a:pt x="413" y="1704"/>
                  </a:lnTo>
                  <a:lnTo>
                    <a:pt x="596" y="1704"/>
                  </a:lnTo>
                  <a:lnTo>
                    <a:pt x="596" y="1520"/>
                  </a:lnTo>
                  <a:lnTo>
                    <a:pt x="413" y="1520"/>
                  </a:lnTo>
                  <a:close/>
                  <a:moveTo>
                    <a:pt x="3072" y="1195"/>
                  </a:moveTo>
                  <a:lnTo>
                    <a:pt x="3072" y="1380"/>
                  </a:lnTo>
                  <a:lnTo>
                    <a:pt x="3255" y="1380"/>
                  </a:lnTo>
                  <a:lnTo>
                    <a:pt x="3255" y="1195"/>
                  </a:lnTo>
                  <a:lnTo>
                    <a:pt x="3072" y="1195"/>
                  </a:lnTo>
                  <a:close/>
                  <a:moveTo>
                    <a:pt x="2788" y="1195"/>
                  </a:moveTo>
                  <a:lnTo>
                    <a:pt x="2788" y="1380"/>
                  </a:lnTo>
                  <a:lnTo>
                    <a:pt x="2971" y="1380"/>
                  </a:lnTo>
                  <a:lnTo>
                    <a:pt x="2971" y="1195"/>
                  </a:lnTo>
                  <a:lnTo>
                    <a:pt x="2788" y="1195"/>
                  </a:lnTo>
                  <a:close/>
                  <a:moveTo>
                    <a:pt x="697" y="1195"/>
                  </a:moveTo>
                  <a:lnTo>
                    <a:pt x="697" y="1380"/>
                  </a:lnTo>
                  <a:lnTo>
                    <a:pt x="880" y="1380"/>
                  </a:lnTo>
                  <a:lnTo>
                    <a:pt x="880" y="1195"/>
                  </a:lnTo>
                  <a:lnTo>
                    <a:pt x="697" y="1195"/>
                  </a:lnTo>
                  <a:close/>
                  <a:moveTo>
                    <a:pt x="413" y="1195"/>
                  </a:moveTo>
                  <a:lnTo>
                    <a:pt x="413" y="1380"/>
                  </a:lnTo>
                  <a:lnTo>
                    <a:pt x="596" y="1380"/>
                  </a:lnTo>
                  <a:lnTo>
                    <a:pt x="596" y="1195"/>
                  </a:lnTo>
                  <a:lnTo>
                    <a:pt x="413" y="1195"/>
                  </a:lnTo>
                  <a:close/>
                  <a:moveTo>
                    <a:pt x="3072" y="882"/>
                  </a:moveTo>
                  <a:lnTo>
                    <a:pt x="3072" y="1067"/>
                  </a:lnTo>
                  <a:lnTo>
                    <a:pt x="3255" y="1067"/>
                  </a:lnTo>
                  <a:lnTo>
                    <a:pt x="3255" y="882"/>
                  </a:lnTo>
                  <a:lnTo>
                    <a:pt x="3072" y="882"/>
                  </a:lnTo>
                  <a:close/>
                  <a:moveTo>
                    <a:pt x="2788" y="882"/>
                  </a:moveTo>
                  <a:lnTo>
                    <a:pt x="2788" y="1067"/>
                  </a:lnTo>
                  <a:lnTo>
                    <a:pt x="2971" y="1067"/>
                  </a:lnTo>
                  <a:lnTo>
                    <a:pt x="2971" y="882"/>
                  </a:lnTo>
                  <a:lnTo>
                    <a:pt x="2788" y="882"/>
                  </a:lnTo>
                  <a:close/>
                  <a:moveTo>
                    <a:pt x="697" y="882"/>
                  </a:moveTo>
                  <a:lnTo>
                    <a:pt x="697" y="1067"/>
                  </a:lnTo>
                  <a:lnTo>
                    <a:pt x="880" y="1067"/>
                  </a:lnTo>
                  <a:lnTo>
                    <a:pt x="880" y="882"/>
                  </a:lnTo>
                  <a:lnTo>
                    <a:pt x="697" y="882"/>
                  </a:lnTo>
                  <a:close/>
                  <a:moveTo>
                    <a:pt x="413" y="882"/>
                  </a:moveTo>
                  <a:lnTo>
                    <a:pt x="413" y="1067"/>
                  </a:lnTo>
                  <a:lnTo>
                    <a:pt x="596" y="1067"/>
                  </a:lnTo>
                  <a:lnTo>
                    <a:pt x="596" y="882"/>
                  </a:lnTo>
                  <a:lnTo>
                    <a:pt x="413" y="882"/>
                  </a:lnTo>
                  <a:close/>
                  <a:moveTo>
                    <a:pt x="1697" y="226"/>
                  </a:moveTo>
                  <a:lnTo>
                    <a:pt x="1920" y="226"/>
                  </a:lnTo>
                  <a:lnTo>
                    <a:pt x="1920" y="400"/>
                  </a:lnTo>
                  <a:lnTo>
                    <a:pt x="2092" y="400"/>
                  </a:lnTo>
                  <a:lnTo>
                    <a:pt x="2092" y="625"/>
                  </a:lnTo>
                  <a:lnTo>
                    <a:pt x="1920" y="625"/>
                  </a:lnTo>
                  <a:lnTo>
                    <a:pt x="1920" y="799"/>
                  </a:lnTo>
                  <a:lnTo>
                    <a:pt x="1697" y="799"/>
                  </a:lnTo>
                  <a:lnTo>
                    <a:pt x="1697" y="625"/>
                  </a:lnTo>
                  <a:lnTo>
                    <a:pt x="1525" y="625"/>
                  </a:lnTo>
                  <a:lnTo>
                    <a:pt x="1525" y="400"/>
                  </a:lnTo>
                  <a:lnTo>
                    <a:pt x="1697" y="400"/>
                  </a:lnTo>
                  <a:lnTo>
                    <a:pt x="1697" y="226"/>
                  </a:lnTo>
                  <a:close/>
                  <a:moveTo>
                    <a:pt x="1808" y="58"/>
                  </a:moveTo>
                  <a:lnTo>
                    <a:pt x="1756" y="61"/>
                  </a:lnTo>
                  <a:lnTo>
                    <a:pt x="1706" y="70"/>
                  </a:lnTo>
                  <a:lnTo>
                    <a:pt x="1657" y="85"/>
                  </a:lnTo>
                  <a:lnTo>
                    <a:pt x="1611" y="105"/>
                  </a:lnTo>
                  <a:lnTo>
                    <a:pt x="1567" y="129"/>
                  </a:lnTo>
                  <a:lnTo>
                    <a:pt x="1527" y="158"/>
                  </a:lnTo>
                  <a:lnTo>
                    <a:pt x="1491" y="191"/>
                  </a:lnTo>
                  <a:lnTo>
                    <a:pt x="1458" y="228"/>
                  </a:lnTo>
                  <a:lnTo>
                    <a:pt x="1429" y="269"/>
                  </a:lnTo>
                  <a:lnTo>
                    <a:pt x="1404" y="312"/>
                  </a:lnTo>
                  <a:lnTo>
                    <a:pt x="1385" y="359"/>
                  </a:lnTo>
                  <a:lnTo>
                    <a:pt x="1371" y="408"/>
                  </a:lnTo>
                  <a:lnTo>
                    <a:pt x="1362" y="459"/>
                  </a:lnTo>
                  <a:lnTo>
                    <a:pt x="1359" y="512"/>
                  </a:lnTo>
                  <a:lnTo>
                    <a:pt x="1362" y="566"/>
                  </a:lnTo>
                  <a:lnTo>
                    <a:pt x="1371" y="617"/>
                  </a:lnTo>
                  <a:lnTo>
                    <a:pt x="1385" y="666"/>
                  </a:lnTo>
                  <a:lnTo>
                    <a:pt x="1404" y="712"/>
                  </a:lnTo>
                  <a:lnTo>
                    <a:pt x="1429" y="756"/>
                  </a:lnTo>
                  <a:lnTo>
                    <a:pt x="1458" y="796"/>
                  </a:lnTo>
                  <a:lnTo>
                    <a:pt x="1491" y="833"/>
                  </a:lnTo>
                  <a:lnTo>
                    <a:pt x="1527" y="867"/>
                  </a:lnTo>
                  <a:lnTo>
                    <a:pt x="1567" y="896"/>
                  </a:lnTo>
                  <a:lnTo>
                    <a:pt x="1611" y="920"/>
                  </a:lnTo>
                  <a:lnTo>
                    <a:pt x="1657" y="940"/>
                  </a:lnTo>
                  <a:lnTo>
                    <a:pt x="1706" y="954"/>
                  </a:lnTo>
                  <a:lnTo>
                    <a:pt x="1756" y="963"/>
                  </a:lnTo>
                  <a:lnTo>
                    <a:pt x="1808" y="966"/>
                  </a:lnTo>
                  <a:lnTo>
                    <a:pt x="1861" y="963"/>
                  </a:lnTo>
                  <a:lnTo>
                    <a:pt x="1912" y="954"/>
                  </a:lnTo>
                  <a:lnTo>
                    <a:pt x="1960" y="940"/>
                  </a:lnTo>
                  <a:lnTo>
                    <a:pt x="2006" y="920"/>
                  </a:lnTo>
                  <a:lnTo>
                    <a:pt x="2049" y="896"/>
                  </a:lnTo>
                  <a:lnTo>
                    <a:pt x="2090" y="867"/>
                  </a:lnTo>
                  <a:lnTo>
                    <a:pt x="2127" y="833"/>
                  </a:lnTo>
                  <a:lnTo>
                    <a:pt x="2160" y="796"/>
                  </a:lnTo>
                  <a:lnTo>
                    <a:pt x="2188" y="756"/>
                  </a:lnTo>
                  <a:lnTo>
                    <a:pt x="2212" y="712"/>
                  </a:lnTo>
                  <a:lnTo>
                    <a:pt x="2232" y="666"/>
                  </a:lnTo>
                  <a:lnTo>
                    <a:pt x="2247" y="617"/>
                  </a:lnTo>
                  <a:lnTo>
                    <a:pt x="2255" y="566"/>
                  </a:lnTo>
                  <a:lnTo>
                    <a:pt x="2259" y="512"/>
                  </a:lnTo>
                  <a:lnTo>
                    <a:pt x="2255" y="459"/>
                  </a:lnTo>
                  <a:lnTo>
                    <a:pt x="2247" y="408"/>
                  </a:lnTo>
                  <a:lnTo>
                    <a:pt x="2232" y="359"/>
                  </a:lnTo>
                  <a:lnTo>
                    <a:pt x="2212" y="312"/>
                  </a:lnTo>
                  <a:lnTo>
                    <a:pt x="2188" y="269"/>
                  </a:lnTo>
                  <a:lnTo>
                    <a:pt x="2160" y="228"/>
                  </a:lnTo>
                  <a:lnTo>
                    <a:pt x="2127" y="191"/>
                  </a:lnTo>
                  <a:lnTo>
                    <a:pt x="2090" y="158"/>
                  </a:lnTo>
                  <a:lnTo>
                    <a:pt x="2049" y="129"/>
                  </a:lnTo>
                  <a:lnTo>
                    <a:pt x="2006" y="105"/>
                  </a:lnTo>
                  <a:lnTo>
                    <a:pt x="1960" y="85"/>
                  </a:lnTo>
                  <a:lnTo>
                    <a:pt x="1912" y="70"/>
                  </a:lnTo>
                  <a:lnTo>
                    <a:pt x="1861" y="61"/>
                  </a:lnTo>
                  <a:lnTo>
                    <a:pt x="1808" y="58"/>
                  </a:lnTo>
                  <a:close/>
                  <a:moveTo>
                    <a:pt x="1251" y="0"/>
                  </a:moveTo>
                  <a:lnTo>
                    <a:pt x="2366" y="0"/>
                  </a:lnTo>
                  <a:lnTo>
                    <a:pt x="2395" y="4"/>
                  </a:lnTo>
                  <a:lnTo>
                    <a:pt x="2422" y="14"/>
                  </a:lnTo>
                  <a:lnTo>
                    <a:pt x="2446" y="29"/>
                  </a:lnTo>
                  <a:lnTo>
                    <a:pt x="2466" y="49"/>
                  </a:lnTo>
                  <a:lnTo>
                    <a:pt x="2480" y="72"/>
                  </a:lnTo>
                  <a:lnTo>
                    <a:pt x="2490" y="100"/>
                  </a:lnTo>
                  <a:lnTo>
                    <a:pt x="2493" y="129"/>
                  </a:lnTo>
                  <a:lnTo>
                    <a:pt x="2493" y="2189"/>
                  </a:lnTo>
                  <a:lnTo>
                    <a:pt x="2492" y="2210"/>
                  </a:lnTo>
                  <a:lnTo>
                    <a:pt x="2487" y="2230"/>
                  </a:lnTo>
                  <a:lnTo>
                    <a:pt x="2571" y="2230"/>
                  </a:lnTo>
                  <a:lnTo>
                    <a:pt x="2579" y="2194"/>
                  </a:lnTo>
                  <a:lnTo>
                    <a:pt x="2583" y="2156"/>
                  </a:lnTo>
                  <a:lnTo>
                    <a:pt x="2583" y="560"/>
                  </a:lnTo>
                  <a:lnTo>
                    <a:pt x="3293" y="560"/>
                  </a:lnTo>
                  <a:lnTo>
                    <a:pt x="3323" y="565"/>
                  </a:lnTo>
                  <a:lnTo>
                    <a:pt x="3350" y="573"/>
                  </a:lnTo>
                  <a:lnTo>
                    <a:pt x="3374" y="589"/>
                  </a:lnTo>
                  <a:lnTo>
                    <a:pt x="3394" y="609"/>
                  </a:lnTo>
                  <a:lnTo>
                    <a:pt x="3408" y="632"/>
                  </a:lnTo>
                  <a:lnTo>
                    <a:pt x="3418" y="660"/>
                  </a:lnTo>
                  <a:lnTo>
                    <a:pt x="3421" y="689"/>
                  </a:lnTo>
                  <a:lnTo>
                    <a:pt x="3421" y="2189"/>
                  </a:lnTo>
                  <a:lnTo>
                    <a:pt x="3420" y="2210"/>
                  </a:lnTo>
                  <a:lnTo>
                    <a:pt x="3415" y="2230"/>
                  </a:lnTo>
                  <a:lnTo>
                    <a:pt x="3617" y="2230"/>
                  </a:lnTo>
                  <a:lnTo>
                    <a:pt x="3617" y="2495"/>
                  </a:lnTo>
                  <a:lnTo>
                    <a:pt x="0" y="2495"/>
                  </a:lnTo>
                  <a:lnTo>
                    <a:pt x="0" y="2230"/>
                  </a:lnTo>
                  <a:lnTo>
                    <a:pt x="219" y="2230"/>
                  </a:lnTo>
                  <a:lnTo>
                    <a:pt x="215" y="2210"/>
                  </a:lnTo>
                  <a:lnTo>
                    <a:pt x="213" y="2189"/>
                  </a:lnTo>
                  <a:lnTo>
                    <a:pt x="213" y="689"/>
                  </a:lnTo>
                  <a:lnTo>
                    <a:pt x="216" y="660"/>
                  </a:lnTo>
                  <a:lnTo>
                    <a:pt x="226" y="632"/>
                  </a:lnTo>
                  <a:lnTo>
                    <a:pt x="241" y="609"/>
                  </a:lnTo>
                  <a:lnTo>
                    <a:pt x="261" y="589"/>
                  </a:lnTo>
                  <a:lnTo>
                    <a:pt x="284" y="573"/>
                  </a:lnTo>
                  <a:lnTo>
                    <a:pt x="311" y="565"/>
                  </a:lnTo>
                  <a:lnTo>
                    <a:pt x="340" y="560"/>
                  </a:lnTo>
                  <a:lnTo>
                    <a:pt x="1034" y="560"/>
                  </a:lnTo>
                  <a:lnTo>
                    <a:pt x="1034" y="2156"/>
                  </a:lnTo>
                  <a:lnTo>
                    <a:pt x="1037" y="2194"/>
                  </a:lnTo>
                  <a:lnTo>
                    <a:pt x="1047" y="2230"/>
                  </a:lnTo>
                  <a:lnTo>
                    <a:pt x="1130" y="2230"/>
                  </a:lnTo>
                  <a:lnTo>
                    <a:pt x="1125" y="2210"/>
                  </a:lnTo>
                  <a:lnTo>
                    <a:pt x="1124" y="2189"/>
                  </a:lnTo>
                  <a:lnTo>
                    <a:pt x="1124" y="129"/>
                  </a:lnTo>
                  <a:lnTo>
                    <a:pt x="1127" y="100"/>
                  </a:lnTo>
                  <a:lnTo>
                    <a:pt x="1136" y="72"/>
                  </a:lnTo>
                  <a:lnTo>
                    <a:pt x="1151" y="49"/>
                  </a:lnTo>
                  <a:lnTo>
                    <a:pt x="1171" y="29"/>
                  </a:lnTo>
                  <a:lnTo>
                    <a:pt x="1194" y="14"/>
                  </a:lnTo>
                  <a:lnTo>
                    <a:pt x="1222" y="4"/>
                  </a:lnTo>
                  <a:lnTo>
                    <a:pt x="12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Source Sans Pro"/>
                <a:ea typeface="+mn-ea"/>
                <a:cs typeface="+mn-cs"/>
              </a:endParaRPr>
            </a:p>
          </p:txBody>
        </p:sp>
        <p:grpSp>
          <p:nvGrpSpPr>
            <p:cNvPr id="41" name="Group 40">
              <a:extLst>
                <a:ext uri="{FF2B5EF4-FFF2-40B4-BE49-F238E27FC236}">
                  <a16:creationId xmlns:a16="http://schemas.microsoft.com/office/drawing/2014/main" id="{B12A0995-AD27-0586-FB77-72A0A83A14DC}"/>
                </a:ext>
              </a:extLst>
            </p:cNvPr>
            <p:cNvGrpSpPr>
              <a:grpSpLocks noChangeAspect="1"/>
            </p:cNvGrpSpPr>
            <p:nvPr/>
          </p:nvGrpSpPr>
          <p:grpSpPr>
            <a:xfrm>
              <a:off x="7227245" y="3499530"/>
              <a:ext cx="507279" cy="504000"/>
              <a:chOff x="5201366" y="5533288"/>
              <a:chExt cx="721731" cy="717067"/>
            </a:xfrm>
          </p:grpSpPr>
          <p:sp>
            <p:nvSpPr>
              <p:cNvPr id="90" name="Rectangle 89">
                <a:extLst>
                  <a:ext uri="{FF2B5EF4-FFF2-40B4-BE49-F238E27FC236}">
                    <a16:creationId xmlns:a16="http://schemas.microsoft.com/office/drawing/2014/main" id="{272912F3-34D1-A326-8ACE-DB8C2D6ADEC4}"/>
                  </a:ext>
                </a:extLst>
              </p:cNvPr>
              <p:cNvSpPr/>
              <p:nvPr/>
            </p:nvSpPr>
            <p:spPr bwMode="auto">
              <a:xfrm rot="18315960">
                <a:off x="5458710" y="5531423"/>
                <a:ext cx="211707" cy="71706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91" name="Rectangle 90">
                <a:extLst>
                  <a:ext uri="{FF2B5EF4-FFF2-40B4-BE49-F238E27FC236}">
                    <a16:creationId xmlns:a16="http://schemas.microsoft.com/office/drawing/2014/main" id="{850E8AD0-DF01-1828-59C5-B39F937A85A2}"/>
                  </a:ext>
                </a:extLst>
              </p:cNvPr>
              <p:cNvSpPr/>
              <p:nvPr/>
            </p:nvSpPr>
            <p:spPr bwMode="auto">
              <a:xfrm>
                <a:off x="5455290" y="5533288"/>
                <a:ext cx="211707" cy="71706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92" name="Rectangle 91">
                <a:extLst>
                  <a:ext uri="{FF2B5EF4-FFF2-40B4-BE49-F238E27FC236}">
                    <a16:creationId xmlns:a16="http://schemas.microsoft.com/office/drawing/2014/main" id="{14D91888-BB72-2221-9F4A-E622558A9BD9}"/>
                  </a:ext>
                </a:extLst>
              </p:cNvPr>
              <p:cNvSpPr/>
              <p:nvPr/>
            </p:nvSpPr>
            <p:spPr bwMode="auto">
              <a:xfrm rot="3056549">
                <a:off x="5454046" y="5540049"/>
                <a:ext cx="211707" cy="71706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93" name="Freeform 127">
                <a:extLst>
                  <a:ext uri="{FF2B5EF4-FFF2-40B4-BE49-F238E27FC236}">
                    <a16:creationId xmlns:a16="http://schemas.microsoft.com/office/drawing/2014/main" id="{C2F98A93-1287-AC1A-AC69-CE53039226E5}"/>
                  </a:ext>
                </a:extLst>
              </p:cNvPr>
              <p:cNvSpPr/>
              <p:nvPr/>
            </p:nvSpPr>
            <p:spPr bwMode="auto">
              <a:xfrm>
                <a:off x="5459043" y="5675751"/>
                <a:ext cx="163613" cy="501880"/>
              </a:xfrm>
              <a:custGeom>
                <a:avLst/>
                <a:gdLst>
                  <a:gd name="connsiteX0" fmla="*/ 303015 w 710223"/>
                  <a:gd name="connsiteY0" fmla="*/ 62583 h 2178597"/>
                  <a:gd name="connsiteX1" fmla="*/ 1090 w 710223"/>
                  <a:gd name="connsiteY1" fmla="*/ 381760 h 2178597"/>
                  <a:gd name="connsiteX2" fmla="*/ 397905 w 710223"/>
                  <a:gd name="connsiteY2" fmla="*/ 916598 h 2178597"/>
                  <a:gd name="connsiteX3" fmla="*/ 164992 w 710223"/>
                  <a:gd name="connsiteY3" fmla="*/ 1322039 h 2178597"/>
                  <a:gd name="connsiteX4" fmla="*/ 423785 w 710223"/>
                  <a:gd name="connsiteY4" fmla="*/ 1882756 h 2178597"/>
                  <a:gd name="connsiteX5" fmla="*/ 466917 w 710223"/>
                  <a:gd name="connsiteY5" fmla="*/ 2176054 h 2178597"/>
                  <a:gd name="connsiteX6" fmla="*/ 458290 w 710223"/>
                  <a:gd name="connsiteY6" fmla="*/ 1727481 h 2178597"/>
                  <a:gd name="connsiteX7" fmla="*/ 285762 w 710223"/>
                  <a:gd name="connsiteY7" fmla="*/ 1313413 h 2178597"/>
                  <a:gd name="connsiteX8" fmla="*/ 544554 w 710223"/>
                  <a:gd name="connsiteY8" fmla="*/ 890719 h 2178597"/>
                  <a:gd name="connsiteX9" fmla="*/ 95981 w 710223"/>
                  <a:gd name="connsiteY9" fmla="*/ 399013 h 2178597"/>
                  <a:gd name="connsiteX10" fmla="*/ 372026 w 710223"/>
                  <a:gd name="connsiteY10" fmla="*/ 148847 h 2178597"/>
                  <a:gd name="connsiteX11" fmla="*/ 622192 w 710223"/>
                  <a:gd name="connsiteY11" fmla="*/ 183353 h 2178597"/>
                  <a:gd name="connsiteX12" fmla="*/ 630819 w 710223"/>
                  <a:gd name="connsiteY12" fmla="*/ 105715 h 2178597"/>
                  <a:gd name="connsiteX13" fmla="*/ 708456 w 710223"/>
                  <a:gd name="connsiteY13" fmla="*/ 97088 h 2178597"/>
                  <a:gd name="connsiteX14" fmla="*/ 544554 w 710223"/>
                  <a:gd name="connsiteY14" fmla="*/ 2198 h 2178597"/>
                  <a:gd name="connsiteX15" fmla="*/ 432411 w 710223"/>
                  <a:gd name="connsiteY15" fmla="*/ 28077 h 2178597"/>
                  <a:gd name="connsiteX16" fmla="*/ 303015 w 710223"/>
                  <a:gd name="connsiteY16" fmla="*/ 62583 h 217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0223" h="2178597">
                    <a:moveTo>
                      <a:pt x="303015" y="62583"/>
                    </a:moveTo>
                    <a:cubicBezTo>
                      <a:pt x="144145" y="151003"/>
                      <a:pt x="-14725" y="239424"/>
                      <a:pt x="1090" y="381760"/>
                    </a:cubicBezTo>
                    <a:cubicBezTo>
                      <a:pt x="16905" y="524096"/>
                      <a:pt x="370588" y="759885"/>
                      <a:pt x="397905" y="916598"/>
                    </a:cubicBezTo>
                    <a:cubicBezTo>
                      <a:pt x="425222" y="1073311"/>
                      <a:pt x="160679" y="1161013"/>
                      <a:pt x="164992" y="1322039"/>
                    </a:cubicBezTo>
                    <a:cubicBezTo>
                      <a:pt x="169305" y="1483065"/>
                      <a:pt x="373464" y="1740420"/>
                      <a:pt x="423785" y="1882756"/>
                    </a:cubicBezTo>
                    <a:cubicBezTo>
                      <a:pt x="474106" y="2025092"/>
                      <a:pt x="461166" y="2201933"/>
                      <a:pt x="466917" y="2176054"/>
                    </a:cubicBezTo>
                    <a:cubicBezTo>
                      <a:pt x="472668" y="2150175"/>
                      <a:pt x="488482" y="1871254"/>
                      <a:pt x="458290" y="1727481"/>
                    </a:cubicBezTo>
                    <a:cubicBezTo>
                      <a:pt x="428098" y="1583708"/>
                      <a:pt x="271385" y="1452873"/>
                      <a:pt x="285762" y="1313413"/>
                    </a:cubicBezTo>
                    <a:cubicBezTo>
                      <a:pt x="300139" y="1173953"/>
                      <a:pt x="576184" y="1043119"/>
                      <a:pt x="544554" y="890719"/>
                    </a:cubicBezTo>
                    <a:cubicBezTo>
                      <a:pt x="512924" y="738319"/>
                      <a:pt x="124736" y="522658"/>
                      <a:pt x="95981" y="399013"/>
                    </a:cubicBezTo>
                    <a:cubicBezTo>
                      <a:pt x="67226" y="275368"/>
                      <a:pt x="284324" y="184790"/>
                      <a:pt x="372026" y="148847"/>
                    </a:cubicBezTo>
                    <a:cubicBezTo>
                      <a:pt x="459728" y="112904"/>
                      <a:pt x="579060" y="190542"/>
                      <a:pt x="622192" y="183353"/>
                    </a:cubicBezTo>
                    <a:cubicBezTo>
                      <a:pt x="665324" y="176164"/>
                      <a:pt x="616442" y="120092"/>
                      <a:pt x="630819" y="105715"/>
                    </a:cubicBezTo>
                    <a:cubicBezTo>
                      <a:pt x="645196" y="91338"/>
                      <a:pt x="722834" y="114341"/>
                      <a:pt x="708456" y="97088"/>
                    </a:cubicBezTo>
                    <a:cubicBezTo>
                      <a:pt x="694079" y="79835"/>
                      <a:pt x="590561" y="13700"/>
                      <a:pt x="544554" y="2198"/>
                    </a:cubicBezTo>
                    <a:cubicBezTo>
                      <a:pt x="498547" y="-9304"/>
                      <a:pt x="432411" y="28077"/>
                      <a:pt x="432411" y="28077"/>
                    </a:cubicBezTo>
                    <a:lnTo>
                      <a:pt x="303015" y="62583"/>
                    </a:lnTo>
                    <a:close/>
                  </a:path>
                </a:pathLst>
              </a:custGeom>
              <a:solidFill>
                <a:srgbClr val="B5E8EA"/>
              </a:solidFill>
              <a:ln>
                <a:solidFill>
                  <a:srgbClr val="B5E8EA"/>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cxnSp>
            <p:nvCxnSpPr>
              <p:cNvPr id="94" name="Straight Connector 93">
                <a:extLst>
                  <a:ext uri="{FF2B5EF4-FFF2-40B4-BE49-F238E27FC236}">
                    <a16:creationId xmlns:a16="http://schemas.microsoft.com/office/drawing/2014/main" id="{C0B90A02-2BA5-49A6-6FB0-F0E5C38B75DD}"/>
                  </a:ext>
                </a:extLst>
              </p:cNvPr>
              <p:cNvCxnSpPr/>
              <p:nvPr/>
            </p:nvCxnSpPr>
            <p:spPr>
              <a:xfrm>
                <a:off x="5545679" y="5631439"/>
                <a:ext cx="0" cy="534285"/>
              </a:xfrm>
              <a:prstGeom prst="line">
                <a:avLst/>
              </a:prstGeom>
              <a:ln w="28575">
                <a:solidFill>
                  <a:srgbClr val="B5E8EA"/>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 name="Group 10">
              <a:extLst>
                <a:ext uri="{FF2B5EF4-FFF2-40B4-BE49-F238E27FC236}">
                  <a16:creationId xmlns:a16="http://schemas.microsoft.com/office/drawing/2014/main" id="{55FE80D5-3239-693F-DC67-A138A1A25EC3}"/>
                </a:ext>
              </a:extLst>
            </p:cNvPr>
            <p:cNvGrpSpPr>
              <a:grpSpLocks noChangeAspect="1"/>
            </p:cNvGrpSpPr>
            <p:nvPr/>
          </p:nvGrpSpPr>
          <p:grpSpPr>
            <a:xfrm>
              <a:off x="7481686" y="2598272"/>
              <a:ext cx="422253" cy="540000"/>
              <a:chOff x="7387527" y="1718661"/>
              <a:chExt cx="1327674" cy="1697902"/>
            </a:xfrm>
            <a:solidFill>
              <a:schemeClr val="bg1"/>
            </a:solidFill>
          </p:grpSpPr>
          <p:grpSp>
            <p:nvGrpSpPr>
              <p:cNvPr id="80" name="Group 11">
                <a:extLst>
                  <a:ext uri="{FF2B5EF4-FFF2-40B4-BE49-F238E27FC236}">
                    <a16:creationId xmlns:a16="http://schemas.microsoft.com/office/drawing/2014/main" id="{77D05C8A-9C6F-A2D2-D883-CE3B7CF6A980}"/>
                  </a:ext>
                </a:extLst>
              </p:cNvPr>
              <p:cNvGrpSpPr/>
              <p:nvPr/>
            </p:nvGrpSpPr>
            <p:grpSpPr>
              <a:xfrm>
                <a:off x="7387527" y="2263554"/>
                <a:ext cx="1327674" cy="1153009"/>
                <a:chOff x="4595441" y="4045753"/>
                <a:chExt cx="1691880" cy="1469301"/>
              </a:xfrm>
              <a:grpFill/>
            </p:grpSpPr>
            <p:sp>
              <p:nvSpPr>
                <p:cNvPr id="83" name="Freeform 42">
                  <a:extLst>
                    <a:ext uri="{FF2B5EF4-FFF2-40B4-BE49-F238E27FC236}">
                      <a16:creationId xmlns:a16="http://schemas.microsoft.com/office/drawing/2014/main" id="{01C84CB1-5CA1-A244-C861-171CDF2AE824}"/>
                    </a:ext>
                  </a:extLst>
                </p:cNvPr>
                <p:cNvSpPr>
                  <a:spLocks/>
                </p:cNvSpPr>
                <p:nvPr/>
              </p:nvSpPr>
              <p:spPr bwMode="auto">
                <a:xfrm>
                  <a:off x="5500627" y="4045753"/>
                  <a:ext cx="786694" cy="1026931"/>
                </a:xfrm>
                <a:custGeom>
                  <a:avLst/>
                  <a:gdLst>
                    <a:gd name="T0" fmla="*/ 1581 w 1693"/>
                    <a:gd name="T1" fmla="*/ 687 h 2210"/>
                    <a:gd name="T2" fmla="*/ 1541 w 1693"/>
                    <a:gd name="T3" fmla="*/ 704 h 2210"/>
                    <a:gd name="T4" fmla="*/ 1502 w 1693"/>
                    <a:gd name="T5" fmla="*/ 698 h 2210"/>
                    <a:gd name="T6" fmla="*/ 1471 w 1693"/>
                    <a:gd name="T7" fmla="*/ 698 h 2210"/>
                    <a:gd name="T8" fmla="*/ 1433 w 1693"/>
                    <a:gd name="T9" fmla="*/ 721 h 2210"/>
                    <a:gd name="T10" fmla="*/ 1398 w 1693"/>
                    <a:gd name="T11" fmla="*/ 762 h 2210"/>
                    <a:gd name="T12" fmla="*/ 1196 w 1693"/>
                    <a:gd name="T13" fmla="*/ 1066 h 2210"/>
                    <a:gd name="T14" fmla="*/ 575 w 1693"/>
                    <a:gd name="T15" fmla="*/ 2016 h 2210"/>
                    <a:gd name="T16" fmla="*/ 446 w 1693"/>
                    <a:gd name="T17" fmla="*/ 2198 h 2210"/>
                    <a:gd name="T18" fmla="*/ 431 w 1693"/>
                    <a:gd name="T19" fmla="*/ 2210 h 2210"/>
                    <a:gd name="T20" fmla="*/ 400 w 1693"/>
                    <a:gd name="T21" fmla="*/ 2158 h 2210"/>
                    <a:gd name="T22" fmla="*/ 110 w 1693"/>
                    <a:gd name="T23" fmla="*/ 1660 h 2210"/>
                    <a:gd name="T24" fmla="*/ 393 w 1693"/>
                    <a:gd name="T25" fmla="*/ 1262 h 2210"/>
                    <a:gd name="T26" fmla="*/ 427 w 1693"/>
                    <a:gd name="T27" fmla="*/ 1312 h 2210"/>
                    <a:gd name="T28" fmla="*/ 458 w 1693"/>
                    <a:gd name="T29" fmla="*/ 1335 h 2210"/>
                    <a:gd name="T30" fmla="*/ 502 w 1693"/>
                    <a:gd name="T31" fmla="*/ 1346 h 2210"/>
                    <a:gd name="T32" fmla="*/ 550 w 1693"/>
                    <a:gd name="T33" fmla="*/ 1348 h 2210"/>
                    <a:gd name="T34" fmla="*/ 654 w 1693"/>
                    <a:gd name="T35" fmla="*/ 1335 h 2210"/>
                    <a:gd name="T36" fmla="*/ 783 w 1693"/>
                    <a:gd name="T37" fmla="*/ 1304 h 2210"/>
                    <a:gd name="T38" fmla="*/ 354 w 1693"/>
                    <a:gd name="T39" fmla="*/ 2068 h 2210"/>
                    <a:gd name="T40" fmla="*/ 862 w 1693"/>
                    <a:gd name="T41" fmla="*/ 1329 h 2210"/>
                    <a:gd name="T42" fmla="*/ 1275 w 1693"/>
                    <a:gd name="T43" fmla="*/ 710 h 2210"/>
                    <a:gd name="T44" fmla="*/ 1366 w 1693"/>
                    <a:gd name="T45" fmla="*/ 558 h 2210"/>
                    <a:gd name="T46" fmla="*/ 1370 w 1693"/>
                    <a:gd name="T47" fmla="*/ 546 h 2210"/>
                    <a:gd name="T48" fmla="*/ 1402 w 1693"/>
                    <a:gd name="T49" fmla="*/ 548 h 2210"/>
                    <a:gd name="T50" fmla="*/ 1485 w 1693"/>
                    <a:gd name="T51" fmla="*/ 567 h 2210"/>
                    <a:gd name="T52" fmla="*/ 1498 w 1693"/>
                    <a:gd name="T53" fmla="*/ 565 h 2210"/>
                    <a:gd name="T54" fmla="*/ 1531 w 1693"/>
                    <a:gd name="T55" fmla="*/ 546 h 2210"/>
                    <a:gd name="T56" fmla="*/ 1554 w 1693"/>
                    <a:gd name="T57" fmla="*/ 508 h 2210"/>
                    <a:gd name="T58" fmla="*/ 902 w 1693"/>
                    <a:gd name="T59" fmla="*/ 127 h 2210"/>
                    <a:gd name="T60" fmla="*/ 887 w 1693"/>
                    <a:gd name="T61" fmla="*/ 144 h 2210"/>
                    <a:gd name="T62" fmla="*/ 860 w 1693"/>
                    <a:gd name="T63" fmla="*/ 188 h 2210"/>
                    <a:gd name="T64" fmla="*/ 858 w 1693"/>
                    <a:gd name="T65" fmla="*/ 221 h 2210"/>
                    <a:gd name="T66" fmla="*/ 864 w 1693"/>
                    <a:gd name="T67" fmla="*/ 231 h 2210"/>
                    <a:gd name="T68" fmla="*/ 916 w 1693"/>
                    <a:gd name="T69" fmla="*/ 262 h 2210"/>
                    <a:gd name="T70" fmla="*/ 931 w 1693"/>
                    <a:gd name="T71" fmla="*/ 283 h 2210"/>
                    <a:gd name="T72" fmla="*/ 927 w 1693"/>
                    <a:gd name="T73" fmla="*/ 296 h 2210"/>
                    <a:gd name="T74" fmla="*/ 721 w 1693"/>
                    <a:gd name="T75" fmla="*/ 642 h 2210"/>
                    <a:gd name="T76" fmla="*/ 337 w 1693"/>
                    <a:gd name="T77" fmla="*/ 1244 h 2210"/>
                    <a:gd name="T78" fmla="*/ 93 w 1693"/>
                    <a:gd name="T79" fmla="*/ 1616 h 2210"/>
                    <a:gd name="T80" fmla="*/ 748 w 1693"/>
                    <a:gd name="T81" fmla="*/ 325 h 2210"/>
                    <a:gd name="T82" fmla="*/ 718 w 1693"/>
                    <a:gd name="T83" fmla="*/ 271 h 2210"/>
                    <a:gd name="T84" fmla="*/ 700 w 1693"/>
                    <a:gd name="T85" fmla="*/ 217 h 2210"/>
                    <a:gd name="T86" fmla="*/ 696 w 1693"/>
                    <a:gd name="T87" fmla="*/ 158 h 2210"/>
                    <a:gd name="T88" fmla="*/ 723 w 1693"/>
                    <a:gd name="T89" fmla="*/ 100 h 2210"/>
                    <a:gd name="T90" fmla="*/ 769 w 1693"/>
                    <a:gd name="T91" fmla="*/ 62 h 2210"/>
                    <a:gd name="T92" fmla="*/ 844 w 1693"/>
                    <a:gd name="T93" fmla="*/ 17 h 2210"/>
                    <a:gd name="T94" fmla="*/ 906 w 1693"/>
                    <a:gd name="T95" fmla="*/ 2 h 2210"/>
                    <a:gd name="T96" fmla="*/ 950 w 1693"/>
                    <a:gd name="T97" fmla="*/ 2 h 2210"/>
                    <a:gd name="T98" fmla="*/ 987 w 1693"/>
                    <a:gd name="T99" fmla="*/ 15 h 2210"/>
                    <a:gd name="T100" fmla="*/ 1646 w 1693"/>
                    <a:gd name="T101" fmla="*/ 381 h 2210"/>
                    <a:gd name="T102" fmla="*/ 1675 w 1693"/>
                    <a:gd name="T103" fmla="*/ 423 h 2210"/>
                    <a:gd name="T104" fmla="*/ 1693 w 1693"/>
                    <a:gd name="T105" fmla="*/ 477 h 2210"/>
                    <a:gd name="T106" fmla="*/ 1683 w 1693"/>
                    <a:gd name="T107" fmla="*/ 550 h 2210"/>
                    <a:gd name="T108" fmla="*/ 1629 w 1693"/>
                    <a:gd name="T109" fmla="*/ 639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3" h="2210">
                      <a:moveTo>
                        <a:pt x="1596" y="671"/>
                      </a:moveTo>
                      <a:lnTo>
                        <a:pt x="1596" y="671"/>
                      </a:lnTo>
                      <a:lnTo>
                        <a:pt x="1581" y="687"/>
                      </a:lnTo>
                      <a:lnTo>
                        <a:pt x="1566" y="696"/>
                      </a:lnTo>
                      <a:lnTo>
                        <a:pt x="1554" y="700"/>
                      </a:lnTo>
                      <a:lnTo>
                        <a:pt x="1541" y="704"/>
                      </a:lnTo>
                      <a:lnTo>
                        <a:pt x="1531" y="704"/>
                      </a:lnTo>
                      <a:lnTo>
                        <a:pt x="1521" y="702"/>
                      </a:lnTo>
                      <a:lnTo>
                        <a:pt x="1502" y="698"/>
                      </a:lnTo>
                      <a:lnTo>
                        <a:pt x="1493" y="696"/>
                      </a:lnTo>
                      <a:lnTo>
                        <a:pt x="1483" y="696"/>
                      </a:lnTo>
                      <a:lnTo>
                        <a:pt x="1471" y="698"/>
                      </a:lnTo>
                      <a:lnTo>
                        <a:pt x="1460" y="702"/>
                      </a:lnTo>
                      <a:lnTo>
                        <a:pt x="1446" y="710"/>
                      </a:lnTo>
                      <a:lnTo>
                        <a:pt x="1433" y="721"/>
                      </a:lnTo>
                      <a:lnTo>
                        <a:pt x="1418" y="739"/>
                      </a:lnTo>
                      <a:lnTo>
                        <a:pt x="1398" y="762"/>
                      </a:lnTo>
                      <a:lnTo>
                        <a:pt x="1398" y="762"/>
                      </a:lnTo>
                      <a:lnTo>
                        <a:pt x="1368" y="808"/>
                      </a:lnTo>
                      <a:lnTo>
                        <a:pt x="1321" y="877"/>
                      </a:lnTo>
                      <a:lnTo>
                        <a:pt x="1196" y="1066"/>
                      </a:lnTo>
                      <a:lnTo>
                        <a:pt x="877" y="1560"/>
                      </a:lnTo>
                      <a:lnTo>
                        <a:pt x="716" y="1806"/>
                      </a:lnTo>
                      <a:lnTo>
                        <a:pt x="575" y="2016"/>
                      </a:lnTo>
                      <a:lnTo>
                        <a:pt x="519" y="2098"/>
                      </a:lnTo>
                      <a:lnTo>
                        <a:pt x="475" y="2160"/>
                      </a:lnTo>
                      <a:lnTo>
                        <a:pt x="446" y="2198"/>
                      </a:lnTo>
                      <a:lnTo>
                        <a:pt x="437" y="2208"/>
                      </a:lnTo>
                      <a:lnTo>
                        <a:pt x="433" y="2210"/>
                      </a:lnTo>
                      <a:lnTo>
                        <a:pt x="431" y="2210"/>
                      </a:lnTo>
                      <a:lnTo>
                        <a:pt x="431" y="2210"/>
                      </a:lnTo>
                      <a:lnTo>
                        <a:pt x="421" y="2195"/>
                      </a:lnTo>
                      <a:lnTo>
                        <a:pt x="400" y="2158"/>
                      </a:lnTo>
                      <a:lnTo>
                        <a:pt x="329" y="2035"/>
                      </a:lnTo>
                      <a:lnTo>
                        <a:pt x="321" y="2046"/>
                      </a:lnTo>
                      <a:lnTo>
                        <a:pt x="110" y="1660"/>
                      </a:lnTo>
                      <a:lnTo>
                        <a:pt x="387" y="1246"/>
                      </a:lnTo>
                      <a:lnTo>
                        <a:pt x="387" y="1246"/>
                      </a:lnTo>
                      <a:lnTo>
                        <a:pt x="393" y="1262"/>
                      </a:lnTo>
                      <a:lnTo>
                        <a:pt x="400" y="1277"/>
                      </a:lnTo>
                      <a:lnTo>
                        <a:pt x="412" y="1294"/>
                      </a:lnTo>
                      <a:lnTo>
                        <a:pt x="427" y="1312"/>
                      </a:lnTo>
                      <a:lnTo>
                        <a:pt x="437" y="1319"/>
                      </a:lnTo>
                      <a:lnTo>
                        <a:pt x="446" y="1327"/>
                      </a:lnTo>
                      <a:lnTo>
                        <a:pt x="458" y="1335"/>
                      </a:lnTo>
                      <a:lnTo>
                        <a:pt x="471" y="1341"/>
                      </a:lnTo>
                      <a:lnTo>
                        <a:pt x="487" y="1344"/>
                      </a:lnTo>
                      <a:lnTo>
                        <a:pt x="502" y="1346"/>
                      </a:lnTo>
                      <a:lnTo>
                        <a:pt x="502" y="1346"/>
                      </a:lnTo>
                      <a:lnTo>
                        <a:pt x="525" y="1348"/>
                      </a:lnTo>
                      <a:lnTo>
                        <a:pt x="550" y="1348"/>
                      </a:lnTo>
                      <a:lnTo>
                        <a:pt x="575" y="1346"/>
                      </a:lnTo>
                      <a:lnTo>
                        <a:pt x="602" y="1344"/>
                      </a:lnTo>
                      <a:lnTo>
                        <a:pt x="654" y="1335"/>
                      </a:lnTo>
                      <a:lnTo>
                        <a:pt x="704" y="1325"/>
                      </a:lnTo>
                      <a:lnTo>
                        <a:pt x="746" y="1314"/>
                      </a:lnTo>
                      <a:lnTo>
                        <a:pt x="783" y="1304"/>
                      </a:lnTo>
                      <a:lnTo>
                        <a:pt x="814" y="1292"/>
                      </a:lnTo>
                      <a:lnTo>
                        <a:pt x="331" y="2031"/>
                      </a:lnTo>
                      <a:lnTo>
                        <a:pt x="354" y="2068"/>
                      </a:lnTo>
                      <a:lnTo>
                        <a:pt x="354" y="2068"/>
                      </a:lnTo>
                      <a:lnTo>
                        <a:pt x="512" y="1837"/>
                      </a:lnTo>
                      <a:lnTo>
                        <a:pt x="862" y="1329"/>
                      </a:lnTo>
                      <a:lnTo>
                        <a:pt x="1048" y="1054"/>
                      </a:lnTo>
                      <a:lnTo>
                        <a:pt x="1210" y="810"/>
                      </a:lnTo>
                      <a:lnTo>
                        <a:pt x="1275" y="710"/>
                      </a:lnTo>
                      <a:lnTo>
                        <a:pt x="1325" y="631"/>
                      </a:lnTo>
                      <a:lnTo>
                        <a:pt x="1358" y="575"/>
                      </a:lnTo>
                      <a:lnTo>
                        <a:pt x="1366" y="558"/>
                      </a:lnTo>
                      <a:lnTo>
                        <a:pt x="1370" y="550"/>
                      </a:lnTo>
                      <a:lnTo>
                        <a:pt x="1370" y="550"/>
                      </a:lnTo>
                      <a:lnTo>
                        <a:pt x="1370" y="546"/>
                      </a:lnTo>
                      <a:lnTo>
                        <a:pt x="1373" y="544"/>
                      </a:lnTo>
                      <a:lnTo>
                        <a:pt x="1385" y="544"/>
                      </a:lnTo>
                      <a:lnTo>
                        <a:pt x="1402" y="548"/>
                      </a:lnTo>
                      <a:lnTo>
                        <a:pt x="1423" y="554"/>
                      </a:lnTo>
                      <a:lnTo>
                        <a:pt x="1466" y="564"/>
                      </a:lnTo>
                      <a:lnTo>
                        <a:pt x="1485" y="567"/>
                      </a:lnTo>
                      <a:lnTo>
                        <a:pt x="1493" y="567"/>
                      </a:lnTo>
                      <a:lnTo>
                        <a:pt x="1498" y="565"/>
                      </a:lnTo>
                      <a:lnTo>
                        <a:pt x="1498" y="565"/>
                      </a:lnTo>
                      <a:lnTo>
                        <a:pt x="1508" y="564"/>
                      </a:lnTo>
                      <a:lnTo>
                        <a:pt x="1518" y="558"/>
                      </a:lnTo>
                      <a:lnTo>
                        <a:pt x="1531" y="546"/>
                      </a:lnTo>
                      <a:lnTo>
                        <a:pt x="1541" y="535"/>
                      </a:lnTo>
                      <a:lnTo>
                        <a:pt x="1548" y="521"/>
                      </a:lnTo>
                      <a:lnTo>
                        <a:pt x="1554" y="508"/>
                      </a:lnTo>
                      <a:lnTo>
                        <a:pt x="1556" y="498"/>
                      </a:lnTo>
                      <a:lnTo>
                        <a:pt x="1558" y="489"/>
                      </a:lnTo>
                      <a:lnTo>
                        <a:pt x="902" y="127"/>
                      </a:lnTo>
                      <a:lnTo>
                        <a:pt x="902" y="127"/>
                      </a:lnTo>
                      <a:lnTo>
                        <a:pt x="894" y="135"/>
                      </a:lnTo>
                      <a:lnTo>
                        <a:pt x="887" y="144"/>
                      </a:lnTo>
                      <a:lnTo>
                        <a:pt x="877" y="158"/>
                      </a:lnTo>
                      <a:lnTo>
                        <a:pt x="868" y="171"/>
                      </a:lnTo>
                      <a:lnTo>
                        <a:pt x="860" y="188"/>
                      </a:lnTo>
                      <a:lnTo>
                        <a:pt x="856" y="204"/>
                      </a:lnTo>
                      <a:lnTo>
                        <a:pt x="856" y="213"/>
                      </a:lnTo>
                      <a:lnTo>
                        <a:pt x="858" y="221"/>
                      </a:lnTo>
                      <a:lnTo>
                        <a:pt x="858" y="221"/>
                      </a:lnTo>
                      <a:lnTo>
                        <a:pt x="860" y="227"/>
                      </a:lnTo>
                      <a:lnTo>
                        <a:pt x="864" y="231"/>
                      </a:lnTo>
                      <a:lnTo>
                        <a:pt x="873" y="238"/>
                      </a:lnTo>
                      <a:lnTo>
                        <a:pt x="902" y="254"/>
                      </a:lnTo>
                      <a:lnTo>
                        <a:pt x="916" y="262"/>
                      </a:lnTo>
                      <a:lnTo>
                        <a:pt x="925" y="271"/>
                      </a:lnTo>
                      <a:lnTo>
                        <a:pt x="929" y="277"/>
                      </a:lnTo>
                      <a:lnTo>
                        <a:pt x="931" y="283"/>
                      </a:lnTo>
                      <a:lnTo>
                        <a:pt x="929" y="289"/>
                      </a:lnTo>
                      <a:lnTo>
                        <a:pt x="927" y="296"/>
                      </a:lnTo>
                      <a:lnTo>
                        <a:pt x="927" y="296"/>
                      </a:lnTo>
                      <a:lnTo>
                        <a:pt x="885" y="371"/>
                      </a:lnTo>
                      <a:lnTo>
                        <a:pt x="837" y="454"/>
                      </a:lnTo>
                      <a:lnTo>
                        <a:pt x="721" y="642"/>
                      </a:lnTo>
                      <a:lnTo>
                        <a:pt x="594" y="846"/>
                      </a:lnTo>
                      <a:lnTo>
                        <a:pt x="462" y="1050"/>
                      </a:lnTo>
                      <a:lnTo>
                        <a:pt x="337" y="1244"/>
                      </a:lnTo>
                      <a:lnTo>
                        <a:pt x="227" y="1412"/>
                      </a:lnTo>
                      <a:lnTo>
                        <a:pt x="93" y="1616"/>
                      </a:lnTo>
                      <a:lnTo>
                        <a:pt x="93" y="1616"/>
                      </a:lnTo>
                      <a:lnTo>
                        <a:pt x="0" y="1450"/>
                      </a:lnTo>
                      <a:lnTo>
                        <a:pt x="748" y="325"/>
                      </a:lnTo>
                      <a:lnTo>
                        <a:pt x="748" y="325"/>
                      </a:lnTo>
                      <a:lnTo>
                        <a:pt x="743" y="319"/>
                      </a:lnTo>
                      <a:lnTo>
                        <a:pt x="731" y="300"/>
                      </a:lnTo>
                      <a:lnTo>
                        <a:pt x="718" y="271"/>
                      </a:lnTo>
                      <a:lnTo>
                        <a:pt x="710" y="256"/>
                      </a:lnTo>
                      <a:lnTo>
                        <a:pt x="704" y="237"/>
                      </a:lnTo>
                      <a:lnTo>
                        <a:pt x="700" y="217"/>
                      </a:lnTo>
                      <a:lnTo>
                        <a:pt x="696" y="198"/>
                      </a:lnTo>
                      <a:lnTo>
                        <a:pt x="694" y="179"/>
                      </a:lnTo>
                      <a:lnTo>
                        <a:pt x="696" y="158"/>
                      </a:lnTo>
                      <a:lnTo>
                        <a:pt x="702" y="138"/>
                      </a:lnTo>
                      <a:lnTo>
                        <a:pt x="710" y="119"/>
                      </a:lnTo>
                      <a:lnTo>
                        <a:pt x="723" y="100"/>
                      </a:lnTo>
                      <a:lnTo>
                        <a:pt x="741" y="83"/>
                      </a:lnTo>
                      <a:lnTo>
                        <a:pt x="741" y="83"/>
                      </a:lnTo>
                      <a:lnTo>
                        <a:pt x="769" y="62"/>
                      </a:lnTo>
                      <a:lnTo>
                        <a:pt x="796" y="42"/>
                      </a:lnTo>
                      <a:lnTo>
                        <a:pt x="821" y="29"/>
                      </a:lnTo>
                      <a:lnTo>
                        <a:pt x="844" y="17"/>
                      </a:lnTo>
                      <a:lnTo>
                        <a:pt x="868" y="10"/>
                      </a:lnTo>
                      <a:lnTo>
                        <a:pt x="887" y="4"/>
                      </a:lnTo>
                      <a:lnTo>
                        <a:pt x="906" y="2"/>
                      </a:lnTo>
                      <a:lnTo>
                        <a:pt x="921" y="0"/>
                      </a:lnTo>
                      <a:lnTo>
                        <a:pt x="937" y="0"/>
                      </a:lnTo>
                      <a:lnTo>
                        <a:pt x="950" y="2"/>
                      </a:lnTo>
                      <a:lnTo>
                        <a:pt x="970" y="8"/>
                      </a:lnTo>
                      <a:lnTo>
                        <a:pt x="981" y="12"/>
                      </a:lnTo>
                      <a:lnTo>
                        <a:pt x="987" y="15"/>
                      </a:lnTo>
                      <a:lnTo>
                        <a:pt x="1641" y="377"/>
                      </a:lnTo>
                      <a:lnTo>
                        <a:pt x="1641" y="377"/>
                      </a:lnTo>
                      <a:lnTo>
                        <a:pt x="1646" y="381"/>
                      </a:lnTo>
                      <a:lnTo>
                        <a:pt x="1660" y="398"/>
                      </a:lnTo>
                      <a:lnTo>
                        <a:pt x="1668" y="410"/>
                      </a:lnTo>
                      <a:lnTo>
                        <a:pt x="1675" y="423"/>
                      </a:lnTo>
                      <a:lnTo>
                        <a:pt x="1683" y="439"/>
                      </a:lnTo>
                      <a:lnTo>
                        <a:pt x="1689" y="458"/>
                      </a:lnTo>
                      <a:lnTo>
                        <a:pt x="1693" y="477"/>
                      </a:lnTo>
                      <a:lnTo>
                        <a:pt x="1693" y="500"/>
                      </a:lnTo>
                      <a:lnTo>
                        <a:pt x="1691" y="525"/>
                      </a:lnTo>
                      <a:lnTo>
                        <a:pt x="1683" y="550"/>
                      </a:lnTo>
                      <a:lnTo>
                        <a:pt x="1671" y="579"/>
                      </a:lnTo>
                      <a:lnTo>
                        <a:pt x="1652" y="608"/>
                      </a:lnTo>
                      <a:lnTo>
                        <a:pt x="1629" y="639"/>
                      </a:lnTo>
                      <a:lnTo>
                        <a:pt x="1596" y="671"/>
                      </a:lnTo>
                      <a:lnTo>
                        <a:pt x="1596" y="6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4" name="Freeform 44">
                  <a:extLst>
                    <a:ext uri="{FF2B5EF4-FFF2-40B4-BE49-F238E27FC236}">
                      <a16:creationId xmlns:a16="http://schemas.microsoft.com/office/drawing/2014/main" id="{BC8E4074-6AEE-7ADA-AAFA-1696DAB99EAC}"/>
                    </a:ext>
                  </a:extLst>
                </p:cNvPr>
                <p:cNvSpPr>
                  <a:spLocks/>
                </p:cNvSpPr>
                <p:nvPr/>
              </p:nvSpPr>
              <p:spPr bwMode="auto">
                <a:xfrm>
                  <a:off x="5179653" y="5116816"/>
                  <a:ext cx="66449" cy="65984"/>
                </a:xfrm>
                <a:custGeom>
                  <a:avLst/>
                  <a:gdLst>
                    <a:gd name="T0" fmla="*/ 143 w 143"/>
                    <a:gd name="T1" fmla="*/ 71 h 142"/>
                    <a:gd name="T2" fmla="*/ 143 w 143"/>
                    <a:gd name="T3" fmla="*/ 71 h 142"/>
                    <a:gd name="T4" fmla="*/ 143 w 143"/>
                    <a:gd name="T5" fmla="*/ 55 h 142"/>
                    <a:gd name="T6" fmla="*/ 137 w 143"/>
                    <a:gd name="T7" fmla="*/ 42 h 142"/>
                    <a:gd name="T8" fmla="*/ 131 w 143"/>
                    <a:gd name="T9" fmla="*/ 30 h 142"/>
                    <a:gd name="T10" fmla="*/ 121 w 143"/>
                    <a:gd name="T11" fmla="*/ 21 h 142"/>
                    <a:gd name="T12" fmla="*/ 112 w 143"/>
                    <a:gd name="T13" fmla="*/ 11 h 142"/>
                    <a:gd name="T14" fmla="*/ 100 w 143"/>
                    <a:gd name="T15" fmla="*/ 5 h 142"/>
                    <a:gd name="T16" fmla="*/ 87 w 143"/>
                    <a:gd name="T17" fmla="*/ 2 h 142"/>
                    <a:gd name="T18" fmla="*/ 71 w 143"/>
                    <a:gd name="T19" fmla="*/ 0 h 142"/>
                    <a:gd name="T20" fmla="*/ 71 w 143"/>
                    <a:gd name="T21" fmla="*/ 0 h 142"/>
                    <a:gd name="T22" fmla="*/ 56 w 143"/>
                    <a:gd name="T23" fmla="*/ 2 h 142"/>
                    <a:gd name="T24" fmla="*/ 43 w 143"/>
                    <a:gd name="T25" fmla="*/ 5 h 142"/>
                    <a:gd name="T26" fmla="*/ 31 w 143"/>
                    <a:gd name="T27" fmla="*/ 11 h 142"/>
                    <a:gd name="T28" fmla="*/ 19 w 143"/>
                    <a:gd name="T29" fmla="*/ 21 h 142"/>
                    <a:gd name="T30" fmla="*/ 12 w 143"/>
                    <a:gd name="T31" fmla="*/ 30 h 142"/>
                    <a:gd name="T32" fmla="*/ 4 w 143"/>
                    <a:gd name="T33" fmla="*/ 42 h 142"/>
                    <a:gd name="T34" fmla="*/ 0 w 143"/>
                    <a:gd name="T35" fmla="*/ 55 h 142"/>
                    <a:gd name="T36" fmla="*/ 0 w 143"/>
                    <a:gd name="T37" fmla="*/ 71 h 142"/>
                    <a:gd name="T38" fmla="*/ 0 w 143"/>
                    <a:gd name="T39" fmla="*/ 71 h 142"/>
                    <a:gd name="T40" fmla="*/ 0 w 143"/>
                    <a:gd name="T41" fmla="*/ 84 h 142"/>
                    <a:gd name="T42" fmla="*/ 4 w 143"/>
                    <a:gd name="T43" fmla="*/ 98 h 142"/>
                    <a:gd name="T44" fmla="*/ 12 w 143"/>
                    <a:gd name="T45" fmla="*/ 111 h 142"/>
                    <a:gd name="T46" fmla="*/ 19 w 143"/>
                    <a:gd name="T47" fmla="*/ 121 h 142"/>
                    <a:gd name="T48" fmla="*/ 31 w 143"/>
                    <a:gd name="T49" fmla="*/ 130 h 142"/>
                    <a:gd name="T50" fmla="*/ 43 w 143"/>
                    <a:gd name="T51" fmla="*/ 136 h 142"/>
                    <a:gd name="T52" fmla="*/ 56 w 143"/>
                    <a:gd name="T53" fmla="*/ 140 h 142"/>
                    <a:gd name="T54" fmla="*/ 71 w 143"/>
                    <a:gd name="T55" fmla="*/ 142 h 142"/>
                    <a:gd name="T56" fmla="*/ 71 w 143"/>
                    <a:gd name="T57" fmla="*/ 142 h 142"/>
                    <a:gd name="T58" fmla="*/ 87 w 143"/>
                    <a:gd name="T59" fmla="*/ 140 h 142"/>
                    <a:gd name="T60" fmla="*/ 100 w 143"/>
                    <a:gd name="T61" fmla="*/ 136 h 142"/>
                    <a:gd name="T62" fmla="*/ 112 w 143"/>
                    <a:gd name="T63" fmla="*/ 130 h 142"/>
                    <a:gd name="T64" fmla="*/ 121 w 143"/>
                    <a:gd name="T65" fmla="*/ 121 h 142"/>
                    <a:gd name="T66" fmla="*/ 131 w 143"/>
                    <a:gd name="T67" fmla="*/ 111 h 142"/>
                    <a:gd name="T68" fmla="*/ 137 w 143"/>
                    <a:gd name="T69" fmla="*/ 98 h 142"/>
                    <a:gd name="T70" fmla="*/ 143 w 143"/>
                    <a:gd name="T71" fmla="*/ 84 h 142"/>
                    <a:gd name="T72" fmla="*/ 143 w 143"/>
                    <a:gd name="T73" fmla="*/ 71 h 142"/>
                    <a:gd name="T74" fmla="*/ 143 w 143"/>
                    <a:gd name="T75" fmla="*/ 7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2">
                      <a:moveTo>
                        <a:pt x="143" y="71"/>
                      </a:moveTo>
                      <a:lnTo>
                        <a:pt x="143" y="71"/>
                      </a:lnTo>
                      <a:lnTo>
                        <a:pt x="143" y="55"/>
                      </a:lnTo>
                      <a:lnTo>
                        <a:pt x="137" y="42"/>
                      </a:lnTo>
                      <a:lnTo>
                        <a:pt x="131" y="30"/>
                      </a:lnTo>
                      <a:lnTo>
                        <a:pt x="121" y="21"/>
                      </a:lnTo>
                      <a:lnTo>
                        <a:pt x="112" y="11"/>
                      </a:lnTo>
                      <a:lnTo>
                        <a:pt x="100" y="5"/>
                      </a:lnTo>
                      <a:lnTo>
                        <a:pt x="87" y="2"/>
                      </a:lnTo>
                      <a:lnTo>
                        <a:pt x="71" y="0"/>
                      </a:lnTo>
                      <a:lnTo>
                        <a:pt x="71" y="0"/>
                      </a:lnTo>
                      <a:lnTo>
                        <a:pt x="56" y="2"/>
                      </a:lnTo>
                      <a:lnTo>
                        <a:pt x="43" y="5"/>
                      </a:lnTo>
                      <a:lnTo>
                        <a:pt x="31" y="11"/>
                      </a:lnTo>
                      <a:lnTo>
                        <a:pt x="19" y="21"/>
                      </a:lnTo>
                      <a:lnTo>
                        <a:pt x="12" y="30"/>
                      </a:lnTo>
                      <a:lnTo>
                        <a:pt x="4" y="42"/>
                      </a:lnTo>
                      <a:lnTo>
                        <a:pt x="0" y="55"/>
                      </a:lnTo>
                      <a:lnTo>
                        <a:pt x="0" y="71"/>
                      </a:lnTo>
                      <a:lnTo>
                        <a:pt x="0" y="71"/>
                      </a:lnTo>
                      <a:lnTo>
                        <a:pt x="0" y="84"/>
                      </a:lnTo>
                      <a:lnTo>
                        <a:pt x="4" y="98"/>
                      </a:lnTo>
                      <a:lnTo>
                        <a:pt x="12" y="111"/>
                      </a:lnTo>
                      <a:lnTo>
                        <a:pt x="19" y="121"/>
                      </a:lnTo>
                      <a:lnTo>
                        <a:pt x="31" y="130"/>
                      </a:lnTo>
                      <a:lnTo>
                        <a:pt x="43" y="136"/>
                      </a:lnTo>
                      <a:lnTo>
                        <a:pt x="56" y="140"/>
                      </a:lnTo>
                      <a:lnTo>
                        <a:pt x="71" y="142"/>
                      </a:lnTo>
                      <a:lnTo>
                        <a:pt x="71" y="142"/>
                      </a:lnTo>
                      <a:lnTo>
                        <a:pt x="87" y="140"/>
                      </a:lnTo>
                      <a:lnTo>
                        <a:pt x="100" y="136"/>
                      </a:lnTo>
                      <a:lnTo>
                        <a:pt x="112" y="130"/>
                      </a:lnTo>
                      <a:lnTo>
                        <a:pt x="121" y="121"/>
                      </a:lnTo>
                      <a:lnTo>
                        <a:pt x="131" y="111"/>
                      </a:lnTo>
                      <a:lnTo>
                        <a:pt x="137" y="98"/>
                      </a:lnTo>
                      <a:lnTo>
                        <a:pt x="143" y="84"/>
                      </a:lnTo>
                      <a:lnTo>
                        <a:pt x="143" y="71"/>
                      </a:lnTo>
                      <a:lnTo>
                        <a:pt x="143" y="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5" name="Freeform 45">
                  <a:extLst>
                    <a:ext uri="{FF2B5EF4-FFF2-40B4-BE49-F238E27FC236}">
                      <a16:creationId xmlns:a16="http://schemas.microsoft.com/office/drawing/2014/main" id="{454047A6-E7C6-02CD-93F2-BF867C043449}"/>
                    </a:ext>
                  </a:extLst>
                </p:cNvPr>
                <p:cNvSpPr>
                  <a:spLocks/>
                </p:cNvSpPr>
                <p:nvPr/>
              </p:nvSpPr>
              <p:spPr bwMode="auto">
                <a:xfrm>
                  <a:off x="4595441" y="4178185"/>
                  <a:ext cx="1192355" cy="1336869"/>
                </a:xfrm>
                <a:custGeom>
                  <a:avLst/>
                  <a:gdLst>
                    <a:gd name="T0" fmla="*/ 2492 w 2566"/>
                    <a:gd name="T1" fmla="*/ 2273 h 2877"/>
                    <a:gd name="T2" fmla="*/ 2533 w 2566"/>
                    <a:gd name="T3" fmla="*/ 2354 h 2877"/>
                    <a:gd name="T4" fmla="*/ 2560 w 2566"/>
                    <a:gd name="T5" fmla="*/ 2456 h 2877"/>
                    <a:gd name="T6" fmla="*/ 2566 w 2566"/>
                    <a:gd name="T7" fmla="*/ 2527 h 2877"/>
                    <a:gd name="T8" fmla="*/ 2556 w 2566"/>
                    <a:gd name="T9" fmla="*/ 2602 h 2877"/>
                    <a:gd name="T10" fmla="*/ 2525 w 2566"/>
                    <a:gd name="T11" fmla="*/ 2679 h 2877"/>
                    <a:gd name="T12" fmla="*/ 2469 w 2566"/>
                    <a:gd name="T13" fmla="*/ 2752 h 2877"/>
                    <a:gd name="T14" fmla="*/ 2383 w 2566"/>
                    <a:gd name="T15" fmla="*/ 2819 h 2877"/>
                    <a:gd name="T16" fmla="*/ 2308 w 2566"/>
                    <a:gd name="T17" fmla="*/ 2860 h 2877"/>
                    <a:gd name="T18" fmla="*/ 2208 w 2566"/>
                    <a:gd name="T19" fmla="*/ 2869 h 2877"/>
                    <a:gd name="T20" fmla="*/ 1671 w 2566"/>
                    <a:gd name="T21" fmla="*/ 2877 h 2877"/>
                    <a:gd name="T22" fmla="*/ 381 w 2566"/>
                    <a:gd name="T23" fmla="*/ 2871 h 2877"/>
                    <a:gd name="T24" fmla="*/ 337 w 2566"/>
                    <a:gd name="T25" fmla="*/ 2867 h 2877"/>
                    <a:gd name="T26" fmla="*/ 233 w 2566"/>
                    <a:gd name="T27" fmla="*/ 2842 h 2877"/>
                    <a:gd name="T28" fmla="*/ 152 w 2566"/>
                    <a:gd name="T29" fmla="*/ 2806 h 2877"/>
                    <a:gd name="T30" fmla="*/ 94 w 2566"/>
                    <a:gd name="T31" fmla="*/ 2767 h 2877"/>
                    <a:gd name="T32" fmla="*/ 46 w 2566"/>
                    <a:gd name="T33" fmla="*/ 2712 h 2877"/>
                    <a:gd name="T34" fmla="*/ 13 w 2566"/>
                    <a:gd name="T35" fmla="*/ 2642 h 2877"/>
                    <a:gd name="T36" fmla="*/ 0 w 2566"/>
                    <a:gd name="T37" fmla="*/ 2556 h 2877"/>
                    <a:gd name="T38" fmla="*/ 12 w 2566"/>
                    <a:gd name="T39" fmla="*/ 2448 h 2877"/>
                    <a:gd name="T40" fmla="*/ 31 w 2566"/>
                    <a:gd name="T41" fmla="*/ 2381 h 2877"/>
                    <a:gd name="T42" fmla="*/ 77 w 2566"/>
                    <a:gd name="T43" fmla="*/ 2273 h 2877"/>
                    <a:gd name="T44" fmla="*/ 240 w 2566"/>
                    <a:gd name="T45" fmla="*/ 1979 h 2877"/>
                    <a:gd name="T46" fmla="*/ 592 w 2566"/>
                    <a:gd name="T47" fmla="*/ 1398 h 2877"/>
                    <a:gd name="T48" fmla="*/ 812 w 2566"/>
                    <a:gd name="T49" fmla="*/ 1029 h 2877"/>
                    <a:gd name="T50" fmla="*/ 862 w 2566"/>
                    <a:gd name="T51" fmla="*/ 929 h 2877"/>
                    <a:gd name="T52" fmla="*/ 871 w 2566"/>
                    <a:gd name="T53" fmla="*/ 888 h 2877"/>
                    <a:gd name="T54" fmla="*/ 889 w 2566"/>
                    <a:gd name="T55" fmla="*/ 709 h 2877"/>
                    <a:gd name="T56" fmla="*/ 890 w 2566"/>
                    <a:gd name="T57" fmla="*/ 404 h 2877"/>
                    <a:gd name="T58" fmla="*/ 875 w 2566"/>
                    <a:gd name="T59" fmla="*/ 9 h 2877"/>
                    <a:gd name="T60" fmla="*/ 1227 w 2566"/>
                    <a:gd name="T61" fmla="*/ 0 h 2877"/>
                    <a:gd name="T62" fmla="*/ 1606 w 2566"/>
                    <a:gd name="T63" fmla="*/ 4 h 2877"/>
                    <a:gd name="T64" fmla="*/ 1679 w 2566"/>
                    <a:gd name="T65" fmla="*/ 9 h 2877"/>
                    <a:gd name="T66" fmla="*/ 1698 w 2566"/>
                    <a:gd name="T67" fmla="*/ 30 h 2877"/>
                    <a:gd name="T68" fmla="*/ 1706 w 2566"/>
                    <a:gd name="T69" fmla="*/ 80 h 2877"/>
                    <a:gd name="T70" fmla="*/ 1694 w 2566"/>
                    <a:gd name="T71" fmla="*/ 246 h 2877"/>
                    <a:gd name="T72" fmla="*/ 1665 w 2566"/>
                    <a:gd name="T73" fmla="*/ 538 h 2877"/>
                    <a:gd name="T74" fmla="*/ 1664 w 2566"/>
                    <a:gd name="T75" fmla="*/ 723 h 2877"/>
                    <a:gd name="T76" fmla="*/ 1679 w 2566"/>
                    <a:gd name="T77" fmla="*/ 821 h 2877"/>
                    <a:gd name="T78" fmla="*/ 1706 w 2566"/>
                    <a:gd name="T79" fmla="*/ 906 h 2877"/>
                    <a:gd name="T80" fmla="*/ 1773 w 2566"/>
                    <a:gd name="T81" fmla="*/ 1013 h 2877"/>
                    <a:gd name="T82" fmla="*/ 2079 w 2566"/>
                    <a:gd name="T83" fmla="*/ 1534 h 2877"/>
                    <a:gd name="T84" fmla="*/ 2481 w 2566"/>
                    <a:gd name="T85" fmla="*/ 2256 h 2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6" h="2877">
                      <a:moveTo>
                        <a:pt x="2481" y="2256"/>
                      </a:moveTo>
                      <a:lnTo>
                        <a:pt x="2481" y="2256"/>
                      </a:lnTo>
                      <a:lnTo>
                        <a:pt x="2492" y="2273"/>
                      </a:lnTo>
                      <a:lnTo>
                        <a:pt x="2504" y="2294"/>
                      </a:lnTo>
                      <a:lnTo>
                        <a:pt x="2517" y="2321"/>
                      </a:lnTo>
                      <a:lnTo>
                        <a:pt x="2533" y="2354"/>
                      </a:lnTo>
                      <a:lnTo>
                        <a:pt x="2544" y="2392"/>
                      </a:lnTo>
                      <a:lnTo>
                        <a:pt x="2556" y="2435"/>
                      </a:lnTo>
                      <a:lnTo>
                        <a:pt x="2560" y="2456"/>
                      </a:lnTo>
                      <a:lnTo>
                        <a:pt x="2564" y="2481"/>
                      </a:lnTo>
                      <a:lnTo>
                        <a:pt x="2566" y="2504"/>
                      </a:lnTo>
                      <a:lnTo>
                        <a:pt x="2566" y="2527"/>
                      </a:lnTo>
                      <a:lnTo>
                        <a:pt x="2564" y="2552"/>
                      </a:lnTo>
                      <a:lnTo>
                        <a:pt x="2560" y="2577"/>
                      </a:lnTo>
                      <a:lnTo>
                        <a:pt x="2556" y="2602"/>
                      </a:lnTo>
                      <a:lnTo>
                        <a:pt x="2548" y="2627"/>
                      </a:lnTo>
                      <a:lnTo>
                        <a:pt x="2537" y="2654"/>
                      </a:lnTo>
                      <a:lnTo>
                        <a:pt x="2525" y="2679"/>
                      </a:lnTo>
                      <a:lnTo>
                        <a:pt x="2510" y="2702"/>
                      </a:lnTo>
                      <a:lnTo>
                        <a:pt x="2491" y="2727"/>
                      </a:lnTo>
                      <a:lnTo>
                        <a:pt x="2469" y="2752"/>
                      </a:lnTo>
                      <a:lnTo>
                        <a:pt x="2444" y="2775"/>
                      </a:lnTo>
                      <a:lnTo>
                        <a:pt x="2416" y="2798"/>
                      </a:lnTo>
                      <a:lnTo>
                        <a:pt x="2383" y="2819"/>
                      </a:lnTo>
                      <a:lnTo>
                        <a:pt x="2348" y="2840"/>
                      </a:lnTo>
                      <a:lnTo>
                        <a:pt x="2308" y="2860"/>
                      </a:lnTo>
                      <a:lnTo>
                        <a:pt x="2308" y="2860"/>
                      </a:lnTo>
                      <a:lnTo>
                        <a:pt x="2296" y="2864"/>
                      </a:lnTo>
                      <a:lnTo>
                        <a:pt x="2275" y="2865"/>
                      </a:lnTo>
                      <a:lnTo>
                        <a:pt x="2208" y="2869"/>
                      </a:lnTo>
                      <a:lnTo>
                        <a:pt x="2108" y="2871"/>
                      </a:lnTo>
                      <a:lnTo>
                        <a:pt x="1981" y="2873"/>
                      </a:lnTo>
                      <a:lnTo>
                        <a:pt x="1671" y="2877"/>
                      </a:lnTo>
                      <a:lnTo>
                        <a:pt x="1321" y="2877"/>
                      </a:lnTo>
                      <a:lnTo>
                        <a:pt x="673" y="2873"/>
                      </a:lnTo>
                      <a:lnTo>
                        <a:pt x="381" y="2871"/>
                      </a:lnTo>
                      <a:lnTo>
                        <a:pt x="381" y="2871"/>
                      </a:lnTo>
                      <a:lnTo>
                        <a:pt x="360" y="2869"/>
                      </a:lnTo>
                      <a:lnTo>
                        <a:pt x="337" y="2867"/>
                      </a:lnTo>
                      <a:lnTo>
                        <a:pt x="306" y="2862"/>
                      </a:lnTo>
                      <a:lnTo>
                        <a:pt x="271" y="2854"/>
                      </a:lnTo>
                      <a:lnTo>
                        <a:pt x="233" y="2842"/>
                      </a:lnTo>
                      <a:lnTo>
                        <a:pt x="192" y="2827"/>
                      </a:lnTo>
                      <a:lnTo>
                        <a:pt x="173" y="2817"/>
                      </a:lnTo>
                      <a:lnTo>
                        <a:pt x="152" y="2806"/>
                      </a:lnTo>
                      <a:lnTo>
                        <a:pt x="133" y="2794"/>
                      </a:lnTo>
                      <a:lnTo>
                        <a:pt x="113" y="2781"/>
                      </a:lnTo>
                      <a:lnTo>
                        <a:pt x="94" y="2767"/>
                      </a:lnTo>
                      <a:lnTo>
                        <a:pt x="77" y="2750"/>
                      </a:lnTo>
                      <a:lnTo>
                        <a:pt x="62" y="2733"/>
                      </a:lnTo>
                      <a:lnTo>
                        <a:pt x="46" y="2712"/>
                      </a:lnTo>
                      <a:lnTo>
                        <a:pt x="35" y="2690"/>
                      </a:lnTo>
                      <a:lnTo>
                        <a:pt x="23" y="2667"/>
                      </a:lnTo>
                      <a:lnTo>
                        <a:pt x="13" y="2642"/>
                      </a:lnTo>
                      <a:lnTo>
                        <a:pt x="6" y="2615"/>
                      </a:lnTo>
                      <a:lnTo>
                        <a:pt x="2" y="2587"/>
                      </a:lnTo>
                      <a:lnTo>
                        <a:pt x="0" y="2556"/>
                      </a:lnTo>
                      <a:lnTo>
                        <a:pt x="0" y="2521"/>
                      </a:lnTo>
                      <a:lnTo>
                        <a:pt x="4" y="2487"/>
                      </a:lnTo>
                      <a:lnTo>
                        <a:pt x="12" y="2448"/>
                      </a:lnTo>
                      <a:lnTo>
                        <a:pt x="21" y="2408"/>
                      </a:lnTo>
                      <a:lnTo>
                        <a:pt x="21" y="2408"/>
                      </a:lnTo>
                      <a:lnTo>
                        <a:pt x="31" y="2381"/>
                      </a:lnTo>
                      <a:lnTo>
                        <a:pt x="42" y="2348"/>
                      </a:lnTo>
                      <a:lnTo>
                        <a:pt x="60" y="2313"/>
                      </a:lnTo>
                      <a:lnTo>
                        <a:pt x="77" y="2273"/>
                      </a:lnTo>
                      <a:lnTo>
                        <a:pt x="123" y="2185"/>
                      </a:lnTo>
                      <a:lnTo>
                        <a:pt x="177" y="2087"/>
                      </a:lnTo>
                      <a:lnTo>
                        <a:pt x="240" y="1979"/>
                      </a:lnTo>
                      <a:lnTo>
                        <a:pt x="306" y="1865"/>
                      </a:lnTo>
                      <a:lnTo>
                        <a:pt x="450" y="1629"/>
                      </a:lnTo>
                      <a:lnTo>
                        <a:pt x="592" y="1398"/>
                      </a:lnTo>
                      <a:lnTo>
                        <a:pt x="717" y="1190"/>
                      </a:lnTo>
                      <a:lnTo>
                        <a:pt x="769" y="1102"/>
                      </a:lnTo>
                      <a:lnTo>
                        <a:pt x="812" y="1029"/>
                      </a:lnTo>
                      <a:lnTo>
                        <a:pt x="844" y="969"/>
                      </a:lnTo>
                      <a:lnTo>
                        <a:pt x="854" y="946"/>
                      </a:lnTo>
                      <a:lnTo>
                        <a:pt x="862" y="929"/>
                      </a:lnTo>
                      <a:lnTo>
                        <a:pt x="862" y="929"/>
                      </a:lnTo>
                      <a:lnTo>
                        <a:pt x="867" y="909"/>
                      </a:lnTo>
                      <a:lnTo>
                        <a:pt x="871" y="888"/>
                      </a:lnTo>
                      <a:lnTo>
                        <a:pt x="879" y="838"/>
                      </a:lnTo>
                      <a:lnTo>
                        <a:pt x="885" y="779"/>
                      </a:lnTo>
                      <a:lnTo>
                        <a:pt x="889" y="709"/>
                      </a:lnTo>
                      <a:lnTo>
                        <a:pt x="890" y="636"/>
                      </a:lnTo>
                      <a:lnTo>
                        <a:pt x="892" y="559"/>
                      </a:lnTo>
                      <a:lnTo>
                        <a:pt x="890" y="404"/>
                      </a:lnTo>
                      <a:lnTo>
                        <a:pt x="887" y="254"/>
                      </a:lnTo>
                      <a:lnTo>
                        <a:pt x="881" y="129"/>
                      </a:lnTo>
                      <a:lnTo>
                        <a:pt x="875" y="9"/>
                      </a:lnTo>
                      <a:lnTo>
                        <a:pt x="875" y="9"/>
                      </a:lnTo>
                      <a:lnTo>
                        <a:pt x="981" y="5"/>
                      </a:lnTo>
                      <a:lnTo>
                        <a:pt x="1227" y="0"/>
                      </a:lnTo>
                      <a:lnTo>
                        <a:pt x="1365" y="0"/>
                      </a:lnTo>
                      <a:lnTo>
                        <a:pt x="1496" y="0"/>
                      </a:lnTo>
                      <a:lnTo>
                        <a:pt x="1606" y="4"/>
                      </a:lnTo>
                      <a:lnTo>
                        <a:pt x="1648" y="5"/>
                      </a:lnTo>
                      <a:lnTo>
                        <a:pt x="1679" y="9"/>
                      </a:lnTo>
                      <a:lnTo>
                        <a:pt x="1679" y="9"/>
                      </a:lnTo>
                      <a:lnTo>
                        <a:pt x="1687" y="13"/>
                      </a:lnTo>
                      <a:lnTo>
                        <a:pt x="1694" y="21"/>
                      </a:lnTo>
                      <a:lnTo>
                        <a:pt x="1698" y="30"/>
                      </a:lnTo>
                      <a:lnTo>
                        <a:pt x="1702" y="44"/>
                      </a:lnTo>
                      <a:lnTo>
                        <a:pt x="1706" y="61"/>
                      </a:lnTo>
                      <a:lnTo>
                        <a:pt x="1706" y="80"/>
                      </a:lnTo>
                      <a:lnTo>
                        <a:pt x="1706" y="127"/>
                      </a:lnTo>
                      <a:lnTo>
                        <a:pt x="1702" y="182"/>
                      </a:lnTo>
                      <a:lnTo>
                        <a:pt x="1694" y="246"/>
                      </a:lnTo>
                      <a:lnTo>
                        <a:pt x="1679" y="386"/>
                      </a:lnTo>
                      <a:lnTo>
                        <a:pt x="1671" y="461"/>
                      </a:lnTo>
                      <a:lnTo>
                        <a:pt x="1665" y="538"/>
                      </a:lnTo>
                      <a:lnTo>
                        <a:pt x="1662" y="613"/>
                      </a:lnTo>
                      <a:lnTo>
                        <a:pt x="1664" y="686"/>
                      </a:lnTo>
                      <a:lnTo>
                        <a:pt x="1664" y="723"/>
                      </a:lnTo>
                      <a:lnTo>
                        <a:pt x="1667" y="757"/>
                      </a:lnTo>
                      <a:lnTo>
                        <a:pt x="1671" y="790"/>
                      </a:lnTo>
                      <a:lnTo>
                        <a:pt x="1679" y="821"/>
                      </a:lnTo>
                      <a:lnTo>
                        <a:pt x="1685" y="852"/>
                      </a:lnTo>
                      <a:lnTo>
                        <a:pt x="1694" y="879"/>
                      </a:lnTo>
                      <a:lnTo>
                        <a:pt x="1706" y="906"/>
                      </a:lnTo>
                      <a:lnTo>
                        <a:pt x="1719" y="929"/>
                      </a:lnTo>
                      <a:lnTo>
                        <a:pt x="1719" y="929"/>
                      </a:lnTo>
                      <a:lnTo>
                        <a:pt x="1773" y="1013"/>
                      </a:lnTo>
                      <a:lnTo>
                        <a:pt x="1831" y="1108"/>
                      </a:lnTo>
                      <a:lnTo>
                        <a:pt x="1952" y="1315"/>
                      </a:lnTo>
                      <a:lnTo>
                        <a:pt x="2079" y="1534"/>
                      </a:lnTo>
                      <a:lnTo>
                        <a:pt x="2202" y="1750"/>
                      </a:lnTo>
                      <a:lnTo>
                        <a:pt x="2400" y="2108"/>
                      </a:lnTo>
                      <a:lnTo>
                        <a:pt x="2481" y="2256"/>
                      </a:lnTo>
                      <a:lnTo>
                        <a:pt x="2481" y="225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6" name="Freeform 46">
                  <a:extLst>
                    <a:ext uri="{FF2B5EF4-FFF2-40B4-BE49-F238E27FC236}">
                      <a16:creationId xmlns:a16="http://schemas.microsoft.com/office/drawing/2014/main" id="{517C6A07-7D31-9774-11F9-C22AD1F7ECF3}"/>
                    </a:ext>
                  </a:extLst>
                </p:cNvPr>
                <p:cNvSpPr>
                  <a:spLocks/>
                </p:cNvSpPr>
                <p:nvPr/>
              </p:nvSpPr>
              <p:spPr bwMode="auto">
                <a:xfrm>
                  <a:off x="4661997" y="4617067"/>
                  <a:ext cx="1058064" cy="834555"/>
                </a:xfrm>
                <a:custGeom>
                  <a:avLst/>
                  <a:gdLst>
                    <a:gd name="T0" fmla="*/ 858 w 2277"/>
                    <a:gd name="T1" fmla="*/ 0 h 1796"/>
                    <a:gd name="T2" fmla="*/ 824 w 2277"/>
                    <a:gd name="T3" fmla="*/ 53 h 1796"/>
                    <a:gd name="T4" fmla="*/ 606 w 2277"/>
                    <a:gd name="T5" fmla="*/ 409 h 1796"/>
                    <a:gd name="T6" fmla="*/ 456 w 2277"/>
                    <a:gd name="T7" fmla="*/ 663 h 1796"/>
                    <a:gd name="T8" fmla="*/ 304 w 2277"/>
                    <a:gd name="T9" fmla="*/ 932 h 1796"/>
                    <a:gd name="T10" fmla="*/ 166 w 2277"/>
                    <a:gd name="T11" fmla="*/ 1194 h 1796"/>
                    <a:gd name="T12" fmla="*/ 83 w 2277"/>
                    <a:gd name="T13" fmla="*/ 1369 h 1796"/>
                    <a:gd name="T14" fmla="*/ 41 w 2277"/>
                    <a:gd name="T15" fmla="*/ 1471 h 1796"/>
                    <a:gd name="T16" fmla="*/ 12 w 2277"/>
                    <a:gd name="T17" fmla="*/ 1558 h 1796"/>
                    <a:gd name="T18" fmla="*/ 4 w 2277"/>
                    <a:gd name="T19" fmla="*/ 1594 h 1796"/>
                    <a:gd name="T20" fmla="*/ 2 w 2277"/>
                    <a:gd name="T21" fmla="*/ 1642 h 1796"/>
                    <a:gd name="T22" fmla="*/ 12 w 2277"/>
                    <a:gd name="T23" fmla="*/ 1683 h 1796"/>
                    <a:gd name="T24" fmla="*/ 37 w 2277"/>
                    <a:gd name="T25" fmla="*/ 1715 h 1796"/>
                    <a:gd name="T26" fmla="*/ 70 w 2277"/>
                    <a:gd name="T27" fmla="*/ 1742 h 1796"/>
                    <a:gd name="T28" fmla="*/ 112 w 2277"/>
                    <a:gd name="T29" fmla="*/ 1761 h 1796"/>
                    <a:gd name="T30" fmla="*/ 160 w 2277"/>
                    <a:gd name="T31" fmla="*/ 1777 h 1796"/>
                    <a:gd name="T32" fmla="*/ 212 w 2277"/>
                    <a:gd name="T33" fmla="*/ 1786 h 1796"/>
                    <a:gd name="T34" fmla="*/ 322 w 2277"/>
                    <a:gd name="T35" fmla="*/ 1796 h 1796"/>
                    <a:gd name="T36" fmla="*/ 427 w 2277"/>
                    <a:gd name="T37" fmla="*/ 1794 h 1796"/>
                    <a:gd name="T38" fmla="*/ 543 w 2277"/>
                    <a:gd name="T39" fmla="*/ 1784 h 1796"/>
                    <a:gd name="T40" fmla="*/ 1745 w 2277"/>
                    <a:gd name="T41" fmla="*/ 1777 h 1796"/>
                    <a:gd name="T42" fmla="*/ 1772 w 2277"/>
                    <a:gd name="T43" fmla="*/ 1781 h 1796"/>
                    <a:gd name="T44" fmla="*/ 1845 w 2277"/>
                    <a:gd name="T45" fmla="*/ 1788 h 1796"/>
                    <a:gd name="T46" fmla="*/ 1945 w 2277"/>
                    <a:gd name="T47" fmla="*/ 1792 h 1796"/>
                    <a:gd name="T48" fmla="*/ 2056 w 2277"/>
                    <a:gd name="T49" fmla="*/ 1784 h 1796"/>
                    <a:gd name="T50" fmla="*/ 2110 w 2277"/>
                    <a:gd name="T51" fmla="*/ 1775 h 1796"/>
                    <a:gd name="T52" fmla="*/ 2160 w 2277"/>
                    <a:gd name="T53" fmla="*/ 1761 h 1796"/>
                    <a:gd name="T54" fmla="*/ 2202 w 2277"/>
                    <a:gd name="T55" fmla="*/ 1738 h 1796"/>
                    <a:gd name="T56" fmla="*/ 2239 w 2277"/>
                    <a:gd name="T57" fmla="*/ 1711 h 1796"/>
                    <a:gd name="T58" fmla="*/ 2264 w 2277"/>
                    <a:gd name="T59" fmla="*/ 1675 h 1796"/>
                    <a:gd name="T60" fmla="*/ 2276 w 2277"/>
                    <a:gd name="T61" fmla="*/ 1629 h 1796"/>
                    <a:gd name="T62" fmla="*/ 2274 w 2277"/>
                    <a:gd name="T63" fmla="*/ 1573 h 1796"/>
                    <a:gd name="T64" fmla="*/ 2254 w 2277"/>
                    <a:gd name="T65" fmla="*/ 1508 h 1796"/>
                    <a:gd name="T66" fmla="*/ 2218 w 2277"/>
                    <a:gd name="T67" fmla="*/ 1419 h 1796"/>
                    <a:gd name="T68" fmla="*/ 2116 w 2277"/>
                    <a:gd name="T69" fmla="*/ 1209 h 1796"/>
                    <a:gd name="T70" fmla="*/ 1989 w 2277"/>
                    <a:gd name="T71" fmla="*/ 967 h 1796"/>
                    <a:gd name="T72" fmla="*/ 1779 w 2277"/>
                    <a:gd name="T73" fmla="*/ 592 h 1796"/>
                    <a:gd name="T74" fmla="*/ 1533 w 2277"/>
                    <a:gd name="T75" fmla="*/ 175 h 1796"/>
                    <a:gd name="T76" fmla="*/ 1429 w 2277"/>
                    <a:gd name="T77" fmla="*/ 0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7" h="1796">
                      <a:moveTo>
                        <a:pt x="1429" y="0"/>
                      </a:moveTo>
                      <a:lnTo>
                        <a:pt x="858" y="0"/>
                      </a:lnTo>
                      <a:lnTo>
                        <a:pt x="858" y="0"/>
                      </a:lnTo>
                      <a:lnTo>
                        <a:pt x="824" y="53"/>
                      </a:lnTo>
                      <a:lnTo>
                        <a:pt x="733" y="198"/>
                      </a:lnTo>
                      <a:lnTo>
                        <a:pt x="606" y="409"/>
                      </a:lnTo>
                      <a:lnTo>
                        <a:pt x="533" y="532"/>
                      </a:lnTo>
                      <a:lnTo>
                        <a:pt x="456" y="663"/>
                      </a:lnTo>
                      <a:lnTo>
                        <a:pt x="379" y="798"/>
                      </a:lnTo>
                      <a:lnTo>
                        <a:pt x="304" y="932"/>
                      </a:lnTo>
                      <a:lnTo>
                        <a:pt x="231" y="1065"/>
                      </a:lnTo>
                      <a:lnTo>
                        <a:pt x="166" y="1194"/>
                      </a:lnTo>
                      <a:lnTo>
                        <a:pt x="108" y="1313"/>
                      </a:lnTo>
                      <a:lnTo>
                        <a:pt x="83" y="1369"/>
                      </a:lnTo>
                      <a:lnTo>
                        <a:pt x="60" y="1423"/>
                      </a:lnTo>
                      <a:lnTo>
                        <a:pt x="41" y="1471"/>
                      </a:lnTo>
                      <a:lnTo>
                        <a:pt x="25" y="1517"/>
                      </a:lnTo>
                      <a:lnTo>
                        <a:pt x="12" y="1558"/>
                      </a:lnTo>
                      <a:lnTo>
                        <a:pt x="4" y="1594"/>
                      </a:lnTo>
                      <a:lnTo>
                        <a:pt x="4" y="1594"/>
                      </a:lnTo>
                      <a:lnTo>
                        <a:pt x="0" y="1619"/>
                      </a:lnTo>
                      <a:lnTo>
                        <a:pt x="2" y="1642"/>
                      </a:lnTo>
                      <a:lnTo>
                        <a:pt x="6" y="1663"/>
                      </a:lnTo>
                      <a:lnTo>
                        <a:pt x="12" y="1683"/>
                      </a:lnTo>
                      <a:lnTo>
                        <a:pt x="23" y="1700"/>
                      </a:lnTo>
                      <a:lnTo>
                        <a:pt x="37" y="1715"/>
                      </a:lnTo>
                      <a:lnTo>
                        <a:pt x="52" y="1729"/>
                      </a:lnTo>
                      <a:lnTo>
                        <a:pt x="70" y="1742"/>
                      </a:lnTo>
                      <a:lnTo>
                        <a:pt x="89" y="1752"/>
                      </a:lnTo>
                      <a:lnTo>
                        <a:pt x="112" y="1761"/>
                      </a:lnTo>
                      <a:lnTo>
                        <a:pt x="135" y="1771"/>
                      </a:lnTo>
                      <a:lnTo>
                        <a:pt x="160" y="1777"/>
                      </a:lnTo>
                      <a:lnTo>
                        <a:pt x="185" y="1783"/>
                      </a:lnTo>
                      <a:lnTo>
                        <a:pt x="212" y="1786"/>
                      </a:lnTo>
                      <a:lnTo>
                        <a:pt x="266" y="1794"/>
                      </a:lnTo>
                      <a:lnTo>
                        <a:pt x="322" y="1796"/>
                      </a:lnTo>
                      <a:lnTo>
                        <a:pt x="375" y="1796"/>
                      </a:lnTo>
                      <a:lnTo>
                        <a:pt x="427" y="1794"/>
                      </a:lnTo>
                      <a:lnTo>
                        <a:pt x="473" y="1792"/>
                      </a:lnTo>
                      <a:lnTo>
                        <a:pt x="543" y="1784"/>
                      </a:lnTo>
                      <a:lnTo>
                        <a:pt x="570" y="1783"/>
                      </a:lnTo>
                      <a:lnTo>
                        <a:pt x="1745" y="1777"/>
                      </a:lnTo>
                      <a:lnTo>
                        <a:pt x="1745" y="1777"/>
                      </a:lnTo>
                      <a:lnTo>
                        <a:pt x="1772" y="1781"/>
                      </a:lnTo>
                      <a:lnTo>
                        <a:pt x="1804" y="1784"/>
                      </a:lnTo>
                      <a:lnTo>
                        <a:pt x="1845" y="1788"/>
                      </a:lnTo>
                      <a:lnTo>
                        <a:pt x="1893" y="1790"/>
                      </a:lnTo>
                      <a:lnTo>
                        <a:pt x="1945" y="1792"/>
                      </a:lnTo>
                      <a:lnTo>
                        <a:pt x="2001" y="1790"/>
                      </a:lnTo>
                      <a:lnTo>
                        <a:pt x="2056" y="1784"/>
                      </a:lnTo>
                      <a:lnTo>
                        <a:pt x="2083" y="1781"/>
                      </a:lnTo>
                      <a:lnTo>
                        <a:pt x="2110" y="1775"/>
                      </a:lnTo>
                      <a:lnTo>
                        <a:pt x="2135" y="1769"/>
                      </a:lnTo>
                      <a:lnTo>
                        <a:pt x="2160" y="1761"/>
                      </a:lnTo>
                      <a:lnTo>
                        <a:pt x="2181" y="1750"/>
                      </a:lnTo>
                      <a:lnTo>
                        <a:pt x="2202" y="1738"/>
                      </a:lnTo>
                      <a:lnTo>
                        <a:pt x="2222" y="1727"/>
                      </a:lnTo>
                      <a:lnTo>
                        <a:pt x="2239" y="1711"/>
                      </a:lnTo>
                      <a:lnTo>
                        <a:pt x="2252" y="1694"/>
                      </a:lnTo>
                      <a:lnTo>
                        <a:pt x="2264" y="1675"/>
                      </a:lnTo>
                      <a:lnTo>
                        <a:pt x="2272" y="1652"/>
                      </a:lnTo>
                      <a:lnTo>
                        <a:pt x="2276" y="1629"/>
                      </a:lnTo>
                      <a:lnTo>
                        <a:pt x="2277" y="1602"/>
                      </a:lnTo>
                      <a:lnTo>
                        <a:pt x="2274" y="1573"/>
                      </a:lnTo>
                      <a:lnTo>
                        <a:pt x="2266" y="1540"/>
                      </a:lnTo>
                      <a:lnTo>
                        <a:pt x="2254" y="1508"/>
                      </a:lnTo>
                      <a:lnTo>
                        <a:pt x="2254" y="1508"/>
                      </a:lnTo>
                      <a:lnTo>
                        <a:pt x="2218" y="1419"/>
                      </a:lnTo>
                      <a:lnTo>
                        <a:pt x="2170" y="1319"/>
                      </a:lnTo>
                      <a:lnTo>
                        <a:pt x="2116" y="1209"/>
                      </a:lnTo>
                      <a:lnTo>
                        <a:pt x="2054" y="1090"/>
                      </a:lnTo>
                      <a:lnTo>
                        <a:pt x="1989" y="967"/>
                      </a:lnTo>
                      <a:lnTo>
                        <a:pt x="1920" y="842"/>
                      </a:lnTo>
                      <a:lnTo>
                        <a:pt x="1779" y="592"/>
                      </a:lnTo>
                      <a:lnTo>
                        <a:pt x="1645" y="363"/>
                      </a:lnTo>
                      <a:lnTo>
                        <a:pt x="1533" y="175"/>
                      </a:lnTo>
                      <a:lnTo>
                        <a:pt x="1429" y="0"/>
                      </a:lnTo>
                      <a:lnTo>
                        <a:pt x="1429" y="0"/>
                      </a:lnTo>
                      <a:close/>
                    </a:path>
                  </a:pathLst>
                </a:custGeom>
                <a:solidFill>
                  <a:srgbClr val="1997A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7" name="Freeform 47">
                  <a:extLst>
                    <a:ext uri="{FF2B5EF4-FFF2-40B4-BE49-F238E27FC236}">
                      <a16:creationId xmlns:a16="http://schemas.microsoft.com/office/drawing/2014/main" id="{B8C0A01A-4D23-B859-1E2B-E4FCCD1F781E}"/>
                    </a:ext>
                  </a:extLst>
                </p:cNvPr>
                <p:cNvSpPr>
                  <a:spLocks/>
                </p:cNvSpPr>
                <p:nvPr/>
              </p:nvSpPr>
              <p:spPr bwMode="auto">
                <a:xfrm>
                  <a:off x="4700097" y="4914925"/>
                  <a:ext cx="984646" cy="502778"/>
                </a:xfrm>
                <a:custGeom>
                  <a:avLst/>
                  <a:gdLst>
                    <a:gd name="T0" fmla="*/ 505 w 2119"/>
                    <a:gd name="T1" fmla="*/ 1069 h 1082"/>
                    <a:gd name="T2" fmla="*/ 482 w 2119"/>
                    <a:gd name="T3" fmla="*/ 1071 h 1082"/>
                    <a:gd name="T4" fmla="*/ 342 w 2119"/>
                    <a:gd name="T5" fmla="*/ 1080 h 1082"/>
                    <a:gd name="T6" fmla="*/ 248 w 2119"/>
                    <a:gd name="T7" fmla="*/ 1080 h 1082"/>
                    <a:gd name="T8" fmla="*/ 155 w 2119"/>
                    <a:gd name="T9" fmla="*/ 1071 h 1082"/>
                    <a:gd name="T10" fmla="*/ 92 w 2119"/>
                    <a:gd name="T11" fmla="*/ 1057 h 1082"/>
                    <a:gd name="T12" fmla="*/ 57 w 2119"/>
                    <a:gd name="T13" fmla="*/ 1042 h 1082"/>
                    <a:gd name="T14" fmla="*/ 28 w 2119"/>
                    <a:gd name="T15" fmla="*/ 1025 h 1082"/>
                    <a:gd name="T16" fmla="*/ 9 w 2119"/>
                    <a:gd name="T17" fmla="*/ 1002 h 1082"/>
                    <a:gd name="T18" fmla="*/ 2 w 2119"/>
                    <a:gd name="T19" fmla="*/ 973 h 1082"/>
                    <a:gd name="T20" fmla="*/ 0 w 2119"/>
                    <a:gd name="T21" fmla="*/ 957 h 1082"/>
                    <a:gd name="T22" fmla="*/ 5 w 2119"/>
                    <a:gd name="T23" fmla="*/ 909 h 1082"/>
                    <a:gd name="T24" fmla="*/ 32 w 2119"/>
                    <a:gd name="T25" fmla="*/ 811 h 1082"/>
                    <a:gd name="T26" fmla="*/ 71 w 2119"/>
                    <a:gd name="T27" fmla="*/ 707 h 1082"/>
                    <a:gd name="T28" fmla="*/ 117 w 2119"/>
                    <a:gd name="T29" fmla="*/ 609 h 1082"/>
                    <a:gd name="T30" fmla="*/ 190 w 2119"/>
                    <a:gd name="T31" fmla="*/ 478 h 1082"/>
                    <a:gd name="T32" fmla="*/ 273 w 2119"/>
                    <a:gd name="T33" fmla="*/ 352 h 1082"/>
                    <a:gd name="T34" fmla="*/ 290 w 2119"/>
                    <a:gd name="T35" fmla="*/ 355 h 1082"/>
                    <a:gd name="T36" fmla="*/ 413 w 2119"/>
                    <a:gd name="T37" fmla="*/ 375 h 1082"/>
                    <a:gd name="T38" fmla="*/ 511 w 2119"/>
                    <a:gd name="T39" fmla="*/ 384 h 1082"/>
                    <a:gd name="T40" fmla="*/ 627 w 2119"/>
                    <a:gd name="T41" fmla="*/ 390 h 1082"/>
                    <a:gd name="T42" fmla="*/ 752 w 2119"/>
                    <a:gd name="T43" fmla="*/ 388 h 1082"/>
                    <a:gd name="T44" fmla="*/ 884 w 2119"/>
                    <a:gd name="T45" fmla="*/ 377 h 1082"/>
                    <a:gd name="T46" fmla="*/ 1021 w 2119"/>
                    <a:gd name="T47" fmla="*/ 352 h 1082"/>
                    <a:gd name="T48" fmla="*/ 1092 w 2119"/>
                    <a:gd name="T49" fmla="*/ 332 h 1082"/>
                    <a:gd name="T50" fmla="*/ 1223 w 2119"/>
                    <a:gd name="T51" fmla="*/ 284 h 1082"/>
                    <a:gd name="T52" fmla="*/ 1338 w 2119"/>
                    <a:gd name="T53" fmla="*/ 228 h 1082"/>
                    <a:gd name="T54" fmla="*/ 1436 w 2119"/>
                    <a:gd name="T55" fmla="*/ 169 h 1082"/>
                    <a:gd name="T56" fmla="*/ 1515 w 2119"/>
                    <a:gd name="T57" fmla="*/ 113 h 1082"/>
                    <a:gd name="T58" fmla="*/ 1600 w 2119"/>
                    <a:gd name="T59" fmla="*/ 42 h 1082"/>
                    <a:gd name="T60" fmla="*/ 1640 w 2119"/>
                    <a:gd name="T61" fmla="*/ 0 h 1082"/>
                    <a:gd name="T62" fmla="*/ 1719 w 2119"/>
                    <a:gd name="T63" fmla="*/ 123 h 1082"/>
                    <a:gd name="T64" fmla="*/ 1888 w 2119"/>
                    <a:gd name="T65" fmla="*/ 407 h 1082"/>
                    <a:gd name="T66" fmla="*/ 1977 w 2119"/>
                    <a:gd name="T67" fmla="*/ 571 h 1082"/>
                    <a:gd name="T68" fmla="*/ 2052 w 2119"/>
                    <a:gd name="T69" fmla="*/ 727 h 1082"/>
                    <a:gd name="T70" fmla="*/ 2094 w 2119"/>
                    <a:gd name="T71" fmla="*/ 828 h 1082"/>
                    <a:gd name="T72" fmla="*/ 2111 w 2119"/>
                    <a:gd name="T73" fmla="*/ 886 h 1082"/>
                    <a:gd name="T74" fmla="*/ 2119 w 2119"/>
                    <a:gd name="T75" fmla="*/ 932 h 1082"/>
                    <a:gd name="T76" fmla="*/ 2117 w 2119"/>
                    <a:gd name="T77" fmla="*/ 952 h 1082"/>
                    <a:gd name="T78" fmla="*/ 2107 w 2119"/>
                    <a:gd name="T79" fmla="*/ 984 h 1082"/>
                    <a:gd name="T80" fmla="*/ 2086 w 2119"/>
                    <a:gd name="T81" fmla="*/ 1011 h 1082"/>
                    <a:gd name="T82" fmla="*/ 2054 w 2119"/>
                    <a:gd name="T83" fmla="*/ 1034 h 1082"/>
                    <a:gd name="T84" fmla="*/ 2015 w 2119"/>
                    <a:gd name="T85" fmla="*/ 1050 h 1082"/>
                    <a:gd name="T86" fmla="*/ 1969 w 2119"/>
                    <a:gd name="T87" fmla="*/ 1063 h 1082"/>
                    <a:gd name="T88" fmla="*/ 1867 w 2119"/>
                    <a:gd name="T89" fmla="*/ 1079 h 1082"/>
                    <a:gd name="T90" fmla="*/ 1759 w 2119"/>
                    <a:gd name="T91" fmla="*/ 1082 h 1082"/>
                    <a:gd name="T92" fmla="*/ 1613 w 2119"/>
                    <a:gd name="T93" fmla="*/ 1077 h 1082"/>
                    <a:gd name="T94" fmla="*/ 1525 w 2119"/>
                    <a:gd name="T95" fmla="*/ 1069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9" h="1082">
                      <a:moveTo>
                        <a:pt x="1525" y="1069"/>
                      </a:moveTo>
                      <a:lnTo>
                        <a:pt x="505" y="1069"/>
                      </a:lnTo>
                      <a:lnTo>
                        <a:pt x="505" y="1069"/>
                      </a:lnTo>
                      <a:lnTo>
                        <a:pt x="482" y="1071"/>
                      </a:lnTo>
                      <a:lnTo>
                        <a:pt x="425" y="1077"/>
                      </a:lnTo>
                      <a:lnTo>
                        <a:pt x="342" y="1080"/>
                      </a:lnTo>
                      <a:lnTo>
                        <a:pt x="296" y="1082"/>
                      </a:lnTo>
                      <a:lnTo>
                        <a:pt x="248" y="1080"/>
                      </a:lnTo>
                      <a:lnTo>
                        <a:pt x="200" y="1077"/>
                      </a:lnTo>
                      <a:lnTo>
                        <a:pt x="155" y="1071"/>
                      </a:lnTo>
                      <a:lnTo>
                        <a:pt x="111" y="1063"/>
                      </a:lnTo>
                      <a:lnTo>
                        <a:pt x="92" y="1057"/>
                      </a:lnTo>
                      <a:lnTo>
                        <a:pt x="75" y="1050"/>
                      </a:lnTo>
                      <a:lnTo>
                        <a:pt x="57" y="1042"/>
                      </a:lnTo>
                      <a:lnTo>
                        <a:pt x="42" y="1034"/>
                      </a:lnTo>
                      <a:lnTo>
                        <a:pt x="28" y="1025"/>
                      </a:lnTo>
                      <a:lnTo>
                        <a:pt x="19" y="1013"/>
                      </a:lnTo>
                      <a:lnTo>
                        <a:pt x="9" y="1002"/>
                      </a:lnTo>
                      <a:lnTo>
                        <a:pt x="3" y="988"/>
                      </a:lnTo>
                      <a:lnTo>
                        <a:pt x="2" y="973"/>
                      </a:lnTo>
                      <a:lnTo>
                        <a:pt x="0" y="957"/>
                      </a:lnTo>
                      <a:lnTo>
                        <a:pt x="0" y="957"/>
                      </a:lnTo>
                      <a:lnTo>
                        <a:pt x="2" y="934"/>
                      </a:lnTo>
                      <a:lnTo>
                        <a:pt x="5" y="909"/>
                      </a:lnTo>
                      <a:lnTo>
                        <a:pt x="17" y="861"/>
                      </a:lnTo>
                      <a:lnTo>
                        <a:pt x="32" y="811"/>
                      </a:lnTo>
                      <a:lnTo>
                        <a:pt x="50" y="759"/>
                      </a:lnTo>
                      <a:lnTo>
                        <a:pt x="71" y="707"/>
                      </a:lnTo>
                      <a:lnTo>
                        <a:pt x="94" y="657"/>
                      </a:lnTo>
                      <a:lnTo>
                        <a:pt x="117" y="609"/>
                      </a:lnTo>
                      <a:lnTo>
                        <a:pt x="142" y="563"/>
                      </a:lnTo>
                      <a:lnTo>
                        <a:pt x="190" y="478"/>
                      </a:lnTo>
                      <a:lnTo>
                        <a:pt x="232" y="411"/>
                      </a:lnTo>
                      <a:lnTo>
                        <a:pt x="273" y="352"/>
                      </a:lnTo>
                      <a:lnTo>
                        <a:pt x="273" y="352"/>
                      </a:lnTo>
                      <a:lnTo>
                        <a:pt x="290" y="355"/>
                      </a:lnTo>
                      <a:lnTo>
                        <a:pt x="338" y="363"/>
                      </a:lnTo>
                      <a:lnTo>
                        <a:pt x="413" y="375"/>
                      </a:lnTo>
                      <a:lnTo>
                        <a:pt x="461" y="378"/>
                      </a:lnTo>
                      <a:lnTo>
                        <a:pt x="511" y="384"/>
                      </a:lnTo>
                      <a:lnTo>
                        <a:pt x="567" y="386"/>
                      </a:lnTo>
                      <a:lnTo>
                        <a:pt x="627" y="390"/>
                      </a:lnTo>
                      <a:lnTo>
                        <a:pt x="688" y="390"/>
                      </a:lnTo>
                      <a:lnTo>
                        <a:pt x="752" y="388"/>
                      </a:lnTo>
                      <a:lnTo>
                        <a:pt x="819" y="384"/>
                      </a:lnTo>
                      <a:lnTo>
                        <a:pt x="884" y="377"/>
                      </a:lnTo>
                      <a:lnTo>
                        <a:pt x="954" y="365"/>
                      </a:lnTo>
                      <a:lnTo>
                        <a:pt x="1021" y="352"/>
                      </a:lnTo>
                      <a:lnTo>
                        <a:pt x="1021" y="352"/>
                      </a:lnTo>
                      <a:lnTo>
                        <a:pt x="1092" y="332"/>
                      </a:lnTo>
                      <a:lnTo>
                        <a:pt x="1159" y="309"/>
                      </a:lnTo>
                      <a:lnTo>
                        <a:pt x="1223" y="284"/>
                      </a:lnTo>
                      <a:lnTo>
                        <a:pt x="1282" y="257"/>
                      </a:lnTo>
                      <a:lnTo>
                        <a:pt x="1338" y="228"/>
                      </a:lnTo>
                      <a:lnTo>
                        <a:pt x="1390" y="200"/>
                      </a:lnTo>
                      <a:lnTo>
                        <a:pt x="1436" y="169"/>
                      </a:lnTo>
                      <a:lnTo>
                        <a:pt x="1479" y="140"/>
                      </a:lnTo>
                      <a:lnTo>
                        <a:pt x="1515" y="113"/>
                      </a:lnTo>
                      <a:lnTo>
                        <a:pt x="1548" y="86"/>
                      </a:lnTo>
                      <a:lnTo>
                        <a:pt x="1600" y="42"/>
                      </a:lnTo>
                      <a:lnTo>
                        <a:pt x="1631" y="11"/>
                      </a:lnTo>
                      <a:lnTo>
                        <a:pt x="1640" y="0"/>
                      </a:lnTo>
                      <a:lnTo>
                        <a:pt x="1640" y="0"/>
                      </a:lnTo>
                      <a:lnTo>
                        <a:pt x="1719" y="123"/>
                      </a:lnTo>
                      <a:lnTo>
                        <a:pt x="1798" y="253"/>
                      </a:lnTo>
                      <a:lnTo>
                        <a:pt x="1888" y="407"/>
                      </a:lnTo>
                      <a:lnTo>
                        <a:pt x="1932" y="488"/>
                      </a:lnTo>
                      <a:lnTo>
                        <a:pt x="1977" y="571"/>
                      </a:lnTo>
                      <a:lnTo>
                        <a:pt x="2017" y="650"/>
                      </a:lnTo>
                      <a:lnTo>
                        <a:pt x="2052" y="727"/>
                      </a:lnTo>
                      <a:lnTo>
                        <a:pt x="2082" y="796"/>
                      </a:lnTo>
                      <a:lnTo>
                        <a:pt x="2094" y="828"/>
                      </a:lnTo>
                      <a:lnTo>
                        <a:pt x="2104" y="857"/>
                      </a:lnTo>
                      <a:lnTo>
                        <a:pt x="2111" y="886"/>
                      </a:lnTo>
                      <a:lnTo>
                        <a:pt x="2115" y="911"/>
                      </a:lnTo>
                      <a:lnTo>
                        <a:pt x="2119" y="932"/>
                      </a:lnTo>
                      <a:lnTo>
                        <a:pt x="2117" y="952"/>
                      </a:lnTo>
                      <a:lnTo>
                        <a:pt x="2117" y="952"/>
                      </a:lnTo>
                      <a:lnTo>
                        <a:pt x="2113" y="969"/>
                      </a:lnTo>
                      <a:lnTo>
                        <a:pt x="2107" y="984"/>
                      </a:lnTo>
                      <a:lnTo>
                        <a:pt x="2098" y="1000"/>
                      </a:lnTo>
                      <a:lnTo>
                        <a:pt x="2086" y="1011"/>
                      </a:lnTo>
                      <a:lnTo>
                        <a:pt x="2071" y="1023"/>
                      </a:lnTo>
                      <a:lnTo>
                        <a:pt x="2054" y="1034"/>
                      </a:lnTo>
                      <a:lnTo>
                        <a:pt x="2036" y="1042"/>
                      </a:lnTo>
                      <a:lnTo>
                        <a:pt x="2015" y="1050"/>
                      </a:lnTo>
                      <a:lnTo>
                        <a:pt x="1994" y="1057"/>
                      </a:lnTo>
                      <a:lnTo>
                        <a:pt x="1969" y="1063"/>
                      </a:lnTo>
                      <a:lnTo>
                        <a:pt x="1919" y="1073"/>
                      </a:lnTo>
                      <a:lnTo>
                        <a:pt x="1867" y="1079"/>
                      </a:lnTo>
                      <a:lnTo>
                        <a:pt x="1813" y="1082"/>
                      </a:lnTo>
                      <a:lnTo>
                        <a:pt x="1759" y="1082"/>
                      </a:lnTo>
                      <a:lnTo>
                        <a:pt x="1706" y="1082"/>
                      </a:lnTo>
                      <a:lnTo>
                        <a:pt x="1613" y="1077"/>
                      </a:lnTo>
                      <a:lnTo>
                        <a:pt x="1550" y="1071"/>
                      </a:lnTo>
                      <a:lnTo>
                        <a:pt x="1525" y="1069"/>
                      </a:lnTo>
                      <a:lnTo>
                        <a:pt x="1525" y="106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8" name="Freeform 49">
                  <a:extLst>
                    <a:ext uri="{FF2B5EF4-FFF2-40B4-BE49-F238E27FC236}">
                      <a16:creationId xmlns:a16="http://schemas.microsoft.com/office/drawing/2014/main" id="{6ABBEDDB-2354-2FC5-E6AB-EA41232C9937}"/>
                    </a:ext>
                  </a:extLst>
                </p:cNvPr>
                <p:cNvSpPr>
                  <a:spLocks/>
                </p:cNvSpPr>
                <p:nvPr/>
              </p:nvSpPr>
              <p:spPr bwMode="auto">
                <a:xfrm flipH="1">
                  <a:off x="4959647" y="5263935"/>
                  <a:ext cx="76189" cy="62072"/>
                </a:xfrm>
                <a:custGeom>
                  <a:avLst/>
                  <a:gdLst>
                    <a:gd name="T0" fmla="*/ 83 w 165"/>
                    <a:gd name="T1" fmla="*/ 0 h 133"/>
                    <a:gd name="T2" fmla="*/ 83 w 165"/>
                    <a:gd name="T3" fmla="*/ 0 h 133"/>
                    <a:gd name="T4" fmla="*/ 65 w 165"/>
                    <a:gd name="T5" fmla="*/ 0 h 133"/>
                    <a:gd name="T6" fmla="*/ 50 w 165"/>
                    <a:gd name="T7" fmla="*/ 4 h 133"/>
                    <a:gd name="T8" fmla="*/ 36 w 165"/>
                    <a:gd name="T9" fmla="*/ 12 h 133"/>
                    <a:gd name="T10" fmla="*/ 25 w 165"/>
                    <a:gd name="T11" fmla="*/ 19 h 133"/>
                    <a:gd name="T12" fmla="*/ 13 w 165"/>
                    <a:gd name="T13" fmla="*/ 29 h 133"/>
                    <a:gd name="T14" fmla="*/ 6 w 165"/>
                    <a:gd name="T15" fmla="*/ 41 h 133"/>
                    <a:gd name="T16" fmla="*/ 2 w 165"/>
                    <a:gd name="T17" fmla="*/ 52 h 133"/>
                    <a:gd name="T18" fmla="*/ 0 w 165"/>
                    <a:gd name="T19" fmla="*/ 66 h 133"/>
                    <a:gd name="T20" fmla="*/ 0 w 165"/>
                    <a:gd name="T21" fmla="*/ 66 h 133"/>
                    <a:gd name="T22" fmla="*/ 2 w 165"/>
                    <a:gd name="T23" fmla="*/ 79 h 133"/>
                    <a:gd name="T24" fmla="*/ 6 w 165"/>
                    <a:gd name="T25" fmla="*/ 93 h 133"/>
                    <a:gd name="T26" fmla="*/ 13 w 165"/>
                    <a:gd name="T27" fmla="*/ 102 h 133"/>
                    <a:gd name="T28" fmla="*/ 25 w 165"/>
                    <a:gd name="T29" fmla="*/ 112 h 133"/>
                    <a:gd name="T30" fmla="*/ 36 w 165"/>
                    <a:gd name="T31" fmla="*/ 121 h 133"/>
                    <a:gd name="T32" fmla="*/ 50 w 165"/>
                    <a:gd name="T33" fmla="*/ 127 h 133"/>
                    <a:gd name="T34" fmla="*/ 65 w 165"/>
                    <a:gd name="T35" fmla="*/ 131 h 133"/>
                    <a:gd name="T36" fmla="*/ 83 w 165"/>
                    <a:gd name="T37" fmla="*/ 133 h 133"/>
                    <a:gd name="T38" fmla="*/ 83 w 165"/>
                    <a:gd name="T39" fmla="*/ 133 h 133"/>
                    <a:gd name="T40" fmla="*/ 100 w 165"/>
                    <a:gd name="T41" fmla="*/ 131 h 133"/>
                    <a:gd name="T42" fmla="*/ 115 w 165"/>
                    <a:gd name="T43" fmla="*/ 127 h 133"/>
                    <a:gd name="T44" fmla="*/ 129 w 165"/>
                    <a:gd name="T45" fmla="*/ 121 h 133"/>
                    <a:gd name="T46" fmla="*/ 142 w 165"/>
                    <a:gd name="T47" fmla="*/ 112 h 133"/>
                    <a:gd name="T48" fmla="*/ 152 w 165"/>
                    <a:gd name="T49" fmla="*/ 102 h 133"/>
                    <a:gd name="T50" fmla="*/ 159 w 165"/>
                    <a:gd name="T51" fmla="*/ 93 h 133"/>
                    <a:gd name="T52" fmla="*/ 163 w 165"/>
                    <a:gd name="T53" fmla="*/ 79 h 133"/>
                    <a:gd name="T54" fmla="*/ 165 w 165"/>
                    <a:gd name="T55" fmla="*/ 66 h 133"/>
                    <a:gd name="T56" fmla="*/ 165 w 165"/>
                    <a:gd name="T57" fmla="*/ 66 h 133"/>
                    <a:gd name="T58" fmla="*/ 163 w 165"/>
                    <a:gd name="T59" fmla="*/ 52 h 133"/>
                    <a:gd name="T60" fmla="*/ 159 w 165"/>
                    <a:gd name="T61" fmla="*/ 41 h 133"/>
                    <a:gd name="T62" fmla="*/ 152 w 165"/>
                    <a:gd name="T63" fmla="*/ 29 h 133"/>
                    <a:gd name="T64" fmla="*/ 142 w 165"/>
                    <a:gd name="T65" fmla="*/ 19 h 133"/>
                    <a:gd name="T66" fmla="*/ 129 w 165"/>
                    <a:gd name="T67" fmla="*/ 12 h 133"/>
                    <a:gd name="T68" fmla="*/ 115 w 165"/>
                    <a:gd name="T69" fmla="*/ 4 h 133"/>
                    <a:gd name="T70" fmla="*/ 100 w 165"/>
                    <a:gd name="T71" fmla="*/ 0 h 133"/>
                    <a:gd name="T72" fmla="*/ 83 w 165"/>
                    <a:gd name="T73" fmla="*/ 0 h 133"/>
                    <a:gd name="T74" fmla="*/ 83 w 165"/>
                    <a:gd name="T7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5" h="133">
                      <a:moveTo>
                        <a:pt x="83" y="0"/>
                      </a:moveTo>
                      <a:lnTo>
                        <a:pt x="83" y="0"/>
                      </a:lnTo>
                      <a:lnTo>
                        <a:pt x="65" y="0"/>
                      </a:lnTo>
                      <a:lnTo>
                        <a:pt x="50" y="4"/>
                      </a:lnTo>
                      <a:lnTo>
                        <a:pt x="36" y="12"/>
                      </a:lnTo>
                      <a:lnTo>
                        <a:pt x="25" y="19"/>
                      </a:lnTo>
                      <a:lnTo>
                        <a:pt x="13" y="29"/>
                      </a:lnTo>
                      <a:lnTo>
                        <a:pt x="6" y="41"/>
                      </a:lnTo>
                      <a:lnTo>
                        <a:pt x="2" y="52"/>
                      </a:lnTo>
                      <a:lnTo>
                        <a:pt x="0" y="66"/>
                      </a:lnTo>
                      <a:lnTo>
                        <a:pt x="0" y="66"/>
                      </a:lnTo>
                      <a:lnTo>
                        <a:pt x="2" y="79"/>
                      </a:lnTo>
                      <a:lnTo>
                        <a:pt x="6" y="93"/>
                      </a:lnTo>
                      <a:lnTo>
                        <a:pt x="13" y="102"/>
                      </a:lnTo>
                      <a:lnTo>
                        <a:pt x="25" y="112"/>
                      </a:lnTo>
                      <a:lnTo>
                        <a:pt x="36" y="121"/>
                      </a:lnTo>
                      <a:lnTo>
                        <a:pt x="50" y="127"/>
                      </a:lnTo>
                      <a:lnTo>
                        <a:pt x="65" y="131"/>
                      </a:lnTo>
                      <a:lnTo>
                        <a:pt x="83" y="133"/>
                      </a:lnTo>
                      <a:lnTo>
                        <a:pt x="83" y="133"/>
                      </a:lnTo>
                      <a:lnTo>
                        <a:pt x="100" y="131"/>
                      </a:lnTo>
                      <a:lnTo>
                        <a:pt x="115" y="127"/>
                      </a:lnTo>
                      <a:lnTo>
                        <a:pt x="129" y="121"/>
                      </a:lnTo>
                      <a:lnTo>
                        <a:pt x="142" y="112"/>
                      </a:lnTo>
                      <a:lnTo>
                        <a:pt x="152" y="102"/>
                      </a:lnTo>
                      <a:lnTo>
                        <a:pt x="159" y="93"/>
                      </a:lnTo>
                      <a:lnTo>
                        <a:pt x="163" y="79"/>
                      </a:lnTo>
                      <a:lnTo>
                        <a:pt x="165" y="66"/>
                      </a:lnTo>
                      <a:lnTo>
                        <a:pt x="165" y="66"/>
                      </a:lnTo>
                      <a:lnTo>
                        <a:pt x="163" y="52"/>
                      </a:lnTo>
                      <a:lnTo>
                        <a:pt x="159" y="41"/>
                      </a:lnTo>
                      <a:lnTo>
                        <a:pt x="152" y="29"/>
                      </a:lnTo>
                      <a:lnTo>
                        <a:pt x="142" y="19"/>
                      </a:lnTo>
                      <a:lnTo>
                        <a:pt x="129" y="12"/>
                      </a:lnTo>
                      <a:lnTo>
                        <a:pt x="115" y="4"/>
                      </a:lnTo>
                      <a:lnTo>
                        <a:pt x="100" y="0"/>
                      </a:lnTo>
                      <a:lnTo>
                        <a:pt x="83" y="0"/>
                      </a:lnTo>
                      <a:lnTo>
                        <a:pt x="83"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9" name="Freeform 50">
                  <a:extLst>
                    <a:ext uri="{FF2B5EF4-FFF2-40B4-BE49-F238E27FC236}">
                      <a16:creationId xmlns:a16="http://schemas.microsoft.com/office/drawing/2014/main" id="{0FCE50C4-CFE1-6AC5-6993-89270CDB0702}"/>
                    </a:ext>
                  </a:extLst>
                </p:cNvPr>
                <p:cNvSpPr>
                  <a:spLocks/>
                </p:cNvSpPr>
                <p:nvPr/>
              </p:nvSpPr>
              <p:spPr bwMode="auto">
                <a:xfrm>
                  <a:off x="5384929" y="5178435"/>
                  <a:ext cx="98046" cy="85500"/>
                </a:xfrm>
                <a:custGeom>
                  <a:avLst/>
                  <a:gdLst>
                    <a:gd name="T0" fmla="*/ 105 w 211"/>
                    <a:gd name="T1" fmla="*/ 0 h 184"/>
                    <a:gd name="T2" fmla="*/ 105 w 211"/>
                    <a:gd name="T3" fmla="*/ 0 h 184"/>
                    <a:gd name="T4" fmla="*/ 84 w 211"/>
                    <a:gd name="T5" fmla="*/ 2 h 184"/>
                    <a:gd name="T6" fmla="*/ 65 w 211"/>
                    <a:gd name="T7" fmla="*/ 7 h 184"/>
                    <a:gd name="T8" fmla="*/ 46 w 211"/>
                    <a:gd name="T9" fmla="*/ 15 h 184"/>
                    <a:gd name="T10" fmla="*/ 30 w 211"/>
                    <a:gd name="T11" fmla="*/ 27 h 184"/>
                    <a:gd name="T12" fmla="*/ 19 w 211"/>
                    <a:gd name="T13" fmla="*/ 40 h 184"/>
                    <a:gd name="T14" fmla="*/ 9 w 211"/>
                    <a:gd name="T15" fmla="*/ 55 h 184"/>
                    <a:gd name="T16" fmla="*/ 1 w 211"/>
                    <a:gd name="T17" fmla="*/ 73 h 184"/>
                    <a:gd name="T18" fmla="*/ 0 w 211"/>
                    <a:gd name="T19" fmla="*/ 92 h 184"/>
                    <a:gd name="T20" fmla="*/ 0 w 211"/>
                    <a:gd name="T21" fmla="*/ 92 h 184"/>
                    <a:gd name="T22" fmla="*/ 1 w 211"/>
                    <a:gd name="T23" fmla="*/ 109 h 184"/>
                    <a:gd name="T24" fmla="*/ 9 w 211"/>
                    <a:gd name="T25" fmla="*/ 127 h 184"/>
                    <a:gd name="T26" fmla="*/ 19 w 211"/>
                    <a:gd name="T27" fmla="*/ 144 h 184"/>
                    <a:gd name="T28" fmla="*/ 30 w 211"/>
                    <a:gd name="T29" fmla="*/ 157 h 184"/>
                    <a:gd name="T30" fmla="*/ 46 w 211"/>
                    <a:gd name="T31" fmla="*/ 167 h 184"/>
                    <a:gd name="T32" fmla="*/ 65 w 211"/>
                    <a:gd name="T33" fmla="*/ 177 h 184"/>
                    <a:gd name="T34" fmla="*/ 84 w 211"/>
                    <a:gd name="T35" fmla="*/ 182 h 184"/>
                    <a:gd name="T36" fmla="*/ 105 w 211"/>
                    <a:gd name="T37" fmla="*/ 184 h 184"/>
                    <a:gd name="T38" fmla="*/ 105 w 211"/>
                    <a:gd name="T39" fmla="*/ 184 h 184"/>
                    <a:gd name="T40" fmla="*/ 126 w 211"/>
                    <a:gd name="T41" fmla="*/ 182 h 184"/>
                    <a:gd name="T42" fmla="*/ 146 w 211"/>
                    <a:gd name="T43" fmla="*/ 177 h 184"/>
                    <a:gd name="T44" fmla="*/ 165 w 211"/>
                    <a:gd name="T45" fmla="*/ 167 h 184"/>
                    <a:gd name="T46" fmla="*/ 180 w 211"/>
                    <a:gd name="T47" fmla="*/ 157 h 184"/>
                    <a:gd name="T48" fmla="*/ 194 w 211"/>
                    <a:gd name="T49" fmla="*/ 144 h 184"/>
                    <a:gd name="T50" fmla="*/ 203 w 211"/>
                    <a:gd name="T51" fmla="*/ 127 h 184"/>
                    <a:gd name="T52" fmla="*/ 209 w 211"/>
                    <a:gd name="T53" fmla="*/ 109 h 184"/>
                    <a:gd name="T54" fmla="*/ 211 w 211"/>
                    <a:gd name="T55" fmla="*/ 92 h 184"/>
                    <a:gd name="T56" fmla="*/ 211 w 211"/>
                    <a:gd name="T57" fmla="*/ 92 h 184"/>
                    <a:gd name="T58" fmla="*/ 209 w 211"/>
                    <a:gd name="T59" fmla="*/ 73 h 184"/>
                    <a:gd name="T60" fmla="*/ 203 w 211"/>
                    <a:gd name="T61" fmla="*/ 55 h 184"/>
                    <a:gd name="T62" fmla="*/ 194 w 211"/>
                    <a:gd name="T63" fmla="*/ 40 h 184"/>
                    <a:gd name="T64" fmla="*/ 180 w 211"/>
                    <a:gd name="T65" fmla="*/ 27 h 184"/>
                    <a:gd name="T66" fmla="*/ 165 w 211"/>
                    <a:gd name="T67" fmla="*/ 15 h 184"/>
                    <a:gd name="T68" fmla="*/ 146 w 211"/>
                    <a:gd name="T69" fmla="*/ 7 h 184"/>
                    <a:gd name="T70" fmla="*/ 126 w 211"/>
                    <a:gd name="T71" fmla="*/ 2 h 184"/>
                    <a:gd name="T72" fmla="*/ 105 w 211"/>
                    <a:gd name="T73" fmla="*/ 0 h 184"/>
                    <a:gd name="T74" fmla="*/ 105 w 211"/>
                    <a:gd name="T7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 h="184">
                      <a:moveTo>
                        <a:pt x="105" y="0"/>
                      </a:moveTo>
                      <a:lnTo>
                        <a:pt x="105" y="0"/>
                      </a:lnTo>
                      <a:lnTo>
                        <a:pt x="84" y="2"/>
                      </a:lnTo>
                      <a:lnTo>
                        <a:pt x="65" y="7"/>
                      </a:lnTo>
                      <a:lnTo>
                        <a:pt x="46" y="15"/>
                      </a:lnTo>
                      <a:lnTo>
                        <a:pt x="30" y="27"/>
                      </a:lnTo>
                      <a:lnTo>
                        <a:pt x="19" y="40"/>
                      </a:lnTo>
                      <a:lnTo>
                        <a:pt x="9" y="55"/>
                      </a:lnTo>
                      <a:lnTo>
                        <a:pt x="1" y="73"/>
                      </a:lnTo>
                      <a:lnTo>
                        <a:pt x="0" y="92"/>
                      </a:lnTo>
                      <a:lnTo>
                        <a:pt x="0" y="92"/>
                      </a:lnTo>
                      <a:lnTo>
                        <a:pt x="1" y="109"/>
                      </a:lnTo>
                      <a:lnTo>
                        <a:pt x="9" y="127"/>
                      </a:lnTo>
                      <a:lnTo>
                        <a:pt x="19" y="144"/>
                      </a:lnTo>
                      <a:lnTo>
                        <a:pt x="30" y="157"/>
                      </a:lnTo>
                      <a:lnTo>
                        <a:pt x="46" y="167"/>
                      </a:lnTo>
                      <a:lnTo>
                        <a:pt x="65" y="177"/>
                      </a:lnTo>
                      <a:lnTo>
                        <a:pt x="84" y="182"/>
                      </a:lnTo>
                      <a:lnTo>
                        <a:pt x="105" y="184"/>
                      </a:lnTo>
                      <a:lnTo>
                        <a:pt x="105" y="184"/>
                      </a:lnTo>
                      <a:lnTo>
                        <a:pt x="126" y="182"/>
                      </a:lnTo>
                      <a:lnTo>
                        <a:pt x="146" y="177"/>
                      </a:lnTo>
                      <a:lnTo>
                        <a:pt x="165" y="167"/>
                      </a:lnTo>
                      <a:lnTo>
                        <a:pt x="180" y="157"/>
                      </a:lnTo>
                      <a:lnTo>
                        <a:pt x="194" y="144"/>
                      </a:lnTo>
                      <a:lnTo>
                        <a:pt x="203" y="127"/>
                      </a:lnTo>
                      <a:lnTo>
                        <a:pt x="209" y="109"/>
                      </a:lnTo>
                      <a:lnTo>
                        <a:pt x="211" y="92"/>
                      </a:lnTo>
                      <a:lnTo>
                        <a:pt x="211" y="92"/>
                      </a:lnTo>
                      <a:lnTo>
                        <a:pt x="209" y="73"/>
                      </a:lnTo>
                      <a:lnTo>
                        <a:pt x="203" y="55"/>
                      </a:lnTo>
                      <a:lnTo>
                        <a:pt x="194" y="40"/>
                      </a:lnTo>
                      <a:lnTo>
                        <a:pt x="180" y="27"/>
                      </a:lnTo>
                      <a:lnTo>
                        <a:pt x="165" y="15"/>
                      </a:lnTo>
                      <a:lnTo>
                        <a:pt x="146" y="7"/>
                      </a:lnTo>
                      <a:lnTo>
                        <a:pt x="126" y="2"/>
                      </a:lnTo>
                      <a:lnTo>
                        <a:pt x="105" y="0"/>
                      </a:lnTo>
                      <a:lnTo>
                        <a:pt x="105"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grpSp>
          <p:sp>
            <p:nvSpPr>
              <p:cNvPr id="81" name="Oval 80">
                <a:extLst>
                  <a:ext uri="{FF2B5EF4-FFF2-40B4-BE49-F238E27FC236}">
                    <a16:creationId xmlns:a16="http://schemas.microsoft.com/office/drawing/2014/main" id="{50120CA9-9775-C91D-32CD-276551D19167}"/>
                  </a:ext>
                </a:extLst>
              </p:cNvPr>
              <p:cNvSpPr/>
              <p:nvPr/>
            </p:nvSpPr>
            <p:spPr>
              <a:xfrm>
                <a:off x="7616780" y="2025429"/>
                <a:ext cx="238125" cy="238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82" name="Oval 81">
                <a:extLst>
                  <a:ext uri="{FF2B5EF4-FFF2-40B4-BE49-F238E27FC236}">
                    <a16:creationId xmlns:a16="http://schemas.microsoft.com/office/drawing/2014/main" id="{7190A507-8D98-5E26-0599-0A49B5C6901F}"/>
                  </a:ext>
                </a:extLst>
              </p:cNvPr>
              <p:cNvSpPr/>
              <p:nvPr/>
            </p:nvSpPr>
            <p:spPr>
              <a:xfrm>
                <a:off x="7770066" y="1718661"/>
                <a:ext cx="358555" cy="3585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grpSp>
          <p:nvGrpSpPr>
            <p:cNvPr id="43" name="Group 42">
              <a:extLst>
                <a:ext uri="{FF2B5EF4-FFF2-40B4-BE49-F238E27FC236}">
                  <a16:creationId xmlns:a16="http://schemas.microsoft.com/office/drawing/2014/main" id="{F187674E-DF1D-CC72-BD4C-138FF368BA7A}"/>
                </a:ext>
              </a:extLst>
            </p:cNvPr>
            <p:cNvGrpSpPr/>
            <p:nvPr/>
          </p:nvGrpSpPr>
          <p:grpSpPr>
            <a:xfrm>
              <a:off x="3674600" y="2313128"/>
              <a:ext cx="1841179" cy="729729"/>
              <a:chOff x="3639457" y="2362592"/>
              <a:chExt cx="1841179" cy="729729"/>
            </a:xfrm>
          </p:grpSpPr>
          <p:grpSp>
            <p:nvGrpSpPr>
              <p:cNvPr id="75" name="Group 25">
                <a:extLst>
                  <a:ext uri="{FF2B5EF4-FFF2-40B4-BE49-F238E27FC236}">
                    <a16:creationId xmlns:a16="http://schemas.microsoft.com/office/drawing/2014/main" id="{FFDE3AC9-6C2B-47D7-91B3-E4DC5D103553}"/>
                  </a:ext>
                </a:extLst>
              </p:cNvPr>
              <p:cNvGrpSpPr>
                <a:grpSpLocks noChangeAspect="1"/>
              </p:cNvGrpSpPr>
              <p:nvPr/>
            </p:nvGrpSpPr>
            <p:grpSpPr bwMode="auto">
              <a:xfrm>
                <a:off x="4988450" y="2362592"/>
                <a:ext cx="492186" cy="720000"/>
                <a:chOff x="2676" y="1861"/>
                <a:chExt cx="404" cy="591"/>
              </a:xfrm>
              <a:solidFill>
                <a:schemeClr val="bg1"/>
              </a:solidFill>
            </p:grpSpPr>
            <p:sp>
              <p:nvSpPr>
                <p:cNvPr id="78" name="Freeform 112">
                  <a:extLst>
                    <a:ext uri="{FF2B5EF4-FFF2-40B4-BE49-F238E27FC236}">
                      <a16:creationId xmlns:a16="http://schemas.microsoft.com/office/drawing/2014/main" id="{A610FE94-9386-55EC-651B-CD12A353AFA6}"/>
                    </a:ext>
                  </a:extLst>
                </p:cNvPr>
                <p:cNvSpPr>
                  <a:spLocks noEditPoints="1"/>
                </p:cNvSpPr>
                <p:nvPr/>
              </p:nvSpPr>
              <p:spPr bwMode="auto">
                <a:xfrm>
                  <a:off x="2676" y="1937"/>
                  <a:ext cx="404" cy="515"/>
                </a:xfrm>
                <a:custGeom>
                  <a:avLst/>
                  <a:gdLst>
                    <a:gd name="T0" fmla="*/ 1884 w 2426"/>
                    <a:gd name="T1" fmla="*/ 2588 h 3088"/>
                    <a:gd name="T2" fmla="*/ 2131 w 2426"/>
                    <a:gd name="T3" fmla="*/ 2618 h 3088"/>
                    <a:gd name="T4" fmla="*/ 2100 w 2426"/>
                    <a:gd name="T5" fmla="*/ 2372 h 3088"/>
                    <a:gd name="T6" fmla="*/ 276 w 2426"/>
                    <a:gd name="T7" fmla="*/ 2438 h 3088"/>
                    <a:gd name="T8" fmla="*/ 494 w 2426"/>
                    <a:gd name="T9" fmla="*/ 2636 h 3088"/>
                    <a:gd name="T10" fmla="*/ 525 w 2426"/>
                    <a:gd name="T11" fmla="*/ 2390 h 3088"/>
                    <a:gd name="T12" fmla="*/ 1892 w 2426"/>
                    <a:gd name="T13" fmla="*/ 1869 h 3088"/>
                    <a:gd name="T14" fmla="*/ 1949 w 2426"/>
                    <a:gd name="T15" fmla="*/ 2103 h 3088"/>
                    <a:gd name="T16" fmla="*/ 2148 w 2426"/>
                    <a:gd name="T17" fmla="*/ 1885 h 3088"/>
                    <a:gd name="T18" fmla="*/ 1381 w 2426"/>
                    <a:gd name="T19" fmla="*/ 1844 h 3088"/>
                    <a:gd name="T20" fmla="*/ 1381 w 2426"/>
                    <a:gd name="T21" fmla="*/ 2094 h 3088"/>
                    <a:gd name="T22" fmla="*/ 1615 w 2426"/>
                    <a:gd name="T23" fmla="*/ 2036 h 3088"/>
                    <a:gd name="T24" fmla="*/ 878 w 2426"/>
                    <a:gd name="T25" fmla="*/ 1836 h 3088"/>
                    <a:gd name="T26" fmla="*/ 820 w 2426"/>
                    <a:gd name="T27" fmla="*/ 2069 h 3088"/>
                    <a:gd name="T28" fmla="*/ 1070 w 2426"/>
                    <a:gd name="T29" fmla="*/ 2069 h 3088"/>
                    <a:gd name="T30" fmla="*/ 1012 w 2426"/>
                    <a:gd name="T31" fmla="*/ 1836 h 3088"/>
                    <a:gd name="T32" fmla="*/ 276 w 2426"/>
                    <a:gd name="T33" fmla="*/ 2036 h 3088"/>
                    <a:gd name="T34" fmla="*/ 511 w 2426"/>
                    <a:gd name="T35" fmla="*/ 2094 h 3088"/>
                    <a:gd name="T36" fmla="*/ 511 w 2426"/>
                    <a:gd name="T37" fmla="*/ 1844 h 3088"/>
                    <a:gd name="T38" fmla="*/ 1884 w 2426"/>
                    <a:gd name="T39" fmla="*/ 1349 h 3088"/>
                    <a:gd name="T40" fmla="*/ 2084 w 2426"/>
                    <a:gd name="T41" fmla="*/ 1567 h 3088"/>
                    <a:gd name="T42" fmla="*/ 2141 w 2426"/>
                    <a:gd name="T43" fmla="*/ 1334 h 3088"/>
                    <a:gd name="T44" fmla="*/ 1367 w 2426"/>
                    <a:gd name="T45" fmla="*/ 1320 h 3088"/>
                    <a:gd name="T46" fmla="*/ 1396 w 2426"/>
                    <a:gd name="T47" fmla="*/ 1565 h 3088"/>
                    <a:gd name="T48" fmla="*/ 1615 w 2426"/>
                    <a:gd name="T49" fmla="*/ 1367 h 3088"/>
                    <a:gd name="T50" fmla="*/ 862 w 2426"/>
                    <a:gd name="T51" fmla="*/ 1302 h 3088"/>
                    <a:gd name="T52" fmla="*/ 831 w 2426"/>
                    <a:gd name="T53" fmla="*/ 1548 h 3088"/>
                    <a:gd name="T54" fmla="*/ 1077 w 2426"/>
                    <a:gd name="T55" fmla="*/ 1518 h 3088"/>
                    <a:gd name="T56" fmla="*/ 878 w 2426"/>
                    <a:gd name="T57" fmla="*/ 1300 h 3088"/>
                    <a:gd name="T58" fmla="*/ 278 w 2426"/>
                    <a:gd name="T59" fmla="*/ 1518 h 3088"/>
                    <a:gd name="T60" fmla="*/ 525 w 2426"/>
                    <a:gd name="T61" fmla="*/ 1548 h 3088"/>
                    <a:gd name="T62" fmla="*/ 494 w 2426"/>
                    <a:gd name="T63" fmla="*/ 1302 h 3088"/>
                    <a:gd name="T64" fmla="*/ 1882 w 2426"/>
                    <a:gd name="T65" fmla="*/ 831 h 3088"/>
                    <a:gd name="T66" fmla="*/ 2100 w 2426"/>
                    <a:gd name="T67" fmla="*/ 1031 h 3088"/>
                    <a:gd name="T68" fmla="*/ 2131 w 2426"/>
                    <a:gd name="T69" fmla="*/ 784 h 3088"/>
                    <a:gd name="T70" fmla="*/ 1356 w 2426"/>
                    <a:gd name="T71" fmla="*/ 798 h 3088"/>
                    <a:gd name="T72" fmla="*/ 1414 w 2426"/>
                    <a:gd name="T73" fmla="*/ 1033 h 3088"/>
                    <a:gd name="T74" fmla="*/ 1612 w 2426"/>
                    <a:gd name="T75" fmla="*/ 815 h 3088"/>
                    <a:gd name="T76" fmla="*/ 845 w 2426"/>
                    <a:gd name="T77" fmla="*/ 773 h 3088"/>
                    <a:gd name="T78" fmla="*/ 845 w 2426"/>
                    <a:gd name="T79" fmla="*/ 1023 h 3088"/>
                    <a:gd name="T80" fmla="*/ 1079 w 2426"/>
                    <a:gd name="T81" fmla="*/ 965 h 3088"/>
                    <a:gd name="T82" fmla="*/ 344 w 2426"/>
                    <a:gd name="T83" fmla="*/ 764 h 3088"/>
                    <a:gd name="T84" fmla="*/ 285 w 2426"/>
                    <a:gd name="T85" fmla="*/ 998 h 3088"/>
                    <a:gd name="T86" fmla="*/ 536 w 2426"/>
                    <a:gd name="T87" fmla="*/ 998 h 3088"/>
                    <a:gd name="T88" fmla="*/ 477 w 2426"/>
                    <a:gd name="T89" fmla="*/ 764 h 3088"/>
                    <a:gd name="T90" fmla="*/ 1882 w 2426"/>
                    <a:gd name="T91" fmla="*/ 429 h 3088"/>
                    <a:gd name="T92" fmla="*/ 2116 w 2426"/>
                    <a:gd name="T93" fmla="*/ 488 h 3088"/>
                    <a:gd name="T94" fmla="*/ 2116 w 2426"/>
                    <a:gd name="T95" fmla="*/ 239 h 3088"/>
                    <a:gd name="T96" fmla="*/ 278 w 2426"/>
                    <a:gd name="T97" fmla="*/ 279 h 3088"/>
                    <a:gd name="T98" fmla="*/ 477 w 2426"/>
                    <a:gd name="T99" fmla="*/ 497 h 3088"/>
                    <a:gd name="T100" fmla="*/ 536 w 2426"/>
                    <a:gd name="T101" fmla="*/ 264 h 3088"/>
                    <a:gd name="T102" fmla="*/ 636 w 2426"/>
                    <a:gd name="T103" fmla="*/ 338 h 3088"/>
                    <a:gd name="T104" fmla="*/ 848 w 2426"/>
                    <a:gd name="T105" fmla="*/ 579 h 3088"/>
                    <a:gd name="T106" fmla="*/ 1708 w 2426"/>
                    <a:gd name="T107" fmla="*/ 504 h 3088"/>
                    <a:gd name="T108" fmla="*/ 2338 w 2426"/>
                    <a:gd name="T109" fmla="*/ 2 h 3088"/>
                    <a:gd name="T110" fmla="*/ 2424 w 2426"/>
                    <a:gd name="T111" fmla="*/ 3000 h 3088"/>
                    <a:gd name="T112" fmla="*/ 1583 w 2426"/>
                    <a:gd name="T113" fmla="*/ 3068 h 3088"/>
                    <a:gd name="T114" fmla="*/ 1481 w 2426"/>
                    <a:gd name="T115" fmla="*/ 2381 h 3088"/>
                    <a:gd name="T116" fmla="*/ 898 w 2426"/>
                    <a:gd name="T117" fmla="*/ 2416 h 3088"/>
                    <a:gd name="T118" fmla="*/ 110 w 2426"/>
                    <a:gd name="T119" fmla="*/ 3088 h 3088"/>
                    <a:gd name="T120" fmla="*/ 0 w 2426"/>
                    <a:gd name="T121" fmla="*/ 110 h 3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26" h="3088">
                      <a:moveTo>
                        <a:pt x="1949" y="2370"/>
                      </a:moveTo>
                      <a:lnTo>
                        <a:pt x="1932" y="2372"/>
                      </a:lnTo>
                      <a:lnTo>
                        <a:pt x="1917" y="2379"/>
                      </a:lnTo>
                      <a:lnTo>
                        <a:pt x="1903" y="2390"/>
                      </a:lnTo>
                      <a:lnTo>
                        <a:pt x="1892" y="2404"/>
                      </a:lnTo>
                      <a:lnTo>
                        <a:pt x="1884" y="2420"/>
                      </a:lnTo>
                      <a:lnTo>
                        <a:pt x="1882" y="2438"/>
                      </a:lnTo>
                      <a:lnTo>
                        <a:pt x="1882" y="2571"/>
                      </a:lnTo>
                      <a:lnTo>
                        <a:pt x="1884" y="2588"/>
                      </a:lnTo>
                      <a:lnTo>
                        <a:pt x="1892" y="2605"/>
                      </a:lnTo>
                      <a:lnTo>
                        <a:pt x="1903" y="2618"/>
                      </a:lnTo>
                      <a:lnTo>
                        <a:pt x="1917" y="2630"/>
                      </a:lnTo>
                      <a:lnTo>
                        <a:pt x="1932" y="2636"/>
                      </a:lnTo>
                      <a:lnTo>
                        <a:pt x="1949" y="2639"/>
                      </a:lnTo>
                      <a:lnTo>
                        <a:pt x="2084" y="2639"/>
                      </a:lnTo>
                      <a:lnTo>
                        <a:pt x="2100" y="2636"/>
                      </a:lnTo>
                      <a:lnTo>
                        <a:pt x="2116" y="2630"/>
                      </a:lnTo>
                      <a:lnTo>
                        <a:pt x="2131" y="2618"/>
                      </a:lnTo>
                      <a:lnTo>
                        <a:pt x="2141" y="2605"/>
                      </a:lnTo>
                      <a:lnTo>
                        <a:pt x="2148" y="2588"/>
                      </a:lnTo>
                      <a:lnTo>
                        <a:pt x="2150" y="2571"/>
                      </a:lnTo>
                      <a:lnTo>
                        <a:pt x="2150" y="2438"/>
                      </a:lnTo>
                      <a:lnTo>
                        <a:pt x="2148" y="2420"/>
                      </a:lnTo>
                      <a:lnTo>
                        <a:pt x="2141" y="2404"/>
                      </a:lnTo>
                      <a:lnTo>
                        <a:pt x="2131" y="2390"/>
                      </a:lnTo>
                      <a:lnTo>
                        <a:pt x="2116" y="2379"/>
                      </a:lnTo>
                      <a:lnTo>
                        <a:pt x="2100" y="2372"/>
                      </a:lnTo>
                      <a:lnTo>
                        <a:pt x="2084" y="2370"/>
                      </a:lnTo>
                      <a:lnTo>
                        <a:pt x="1949" y="2370"/>
                      </a:lnTo>
                      <a:close/>
                      <a:moveTo>
                        <a:pt x="344" y="2370"/>
                      </a:moveTo>
                      <a:lnTo>
                        <a:pt x="326" y="2372"/>
                      </a:lnTo>
                      <a:lnTo>
                        <a:pt x="310" y="2379"/>
                      </a:lnTo>
                      <a:lnTo>
                        <a:pt x="297" y="2390"/>
                      </a:lnTo>
                      <a:lnTo>
                        <a:pt x="285" y="2404"/>
                      </a:lnTo>
                      <a:lnTo>
                        <a:pt x="278" y="2420"/>
                      </a:lnTo>
                      <a:lnTo>
                        <a:pt x="276" y="2438"/>
                      </a:lnTo>
                      <a:lnTo>
                        <a:pt x="276" y="2571"/>
                      </a:lnTo>
                      <a:lnTo>
                        <a:pt x="278" y="2588"/>
                      </a:lnTo>
                      <a:lnTo>
                        <a:pt x="285" y="2605"/>
                      </a:lnTo>
                      <a:lnTo>
                        <a:pt x="297" y="2618"/>
                      </a:lnTo>
                      <a:lnTo>
                        <a:pt x="310" y="2630"/>
                      </a:lnTo>
                      <a:lnTo>
                        <a:pt x="326" y="2636"/>
                      </a:lnTo>
                      <a:lnTo>
                        <a:pt x="344" y="2639"/>
                      </a:lnTo>
                      <a:lnTo>
                        <a:pt x="477" y="2639"/>
                      </a:lnTo>
                      <a:lnTo>
                        <a:pt x="494" y="2636"/>
                      </a:lnTo>
                      <a:lnTo>
                        <a:pt x="511" y="2630"/>
                      </a:lnTo>
                      <a:lnTo>
                        <a:pt x="525" y="2618"/>
                      </a:lnTo>
                      <a:lnTo>
                        <a:pt x="536" y="2605"/>
                      </a:lnTo>
                      <a:lnTo>
                        <a:pt x="542" y="2588"/>
                      </a:lnTo>
                      <a:lnTo>
                        <a:pt x="544" y="2571"/>
                      </a:lnTo>
                      <a:lnTo>
                        <a:pt x="544" y="2438"/>
                      </a:lnTo>
                      <a:lnTo>
                        <a:pt x="542" y="2420"/>
                      </a:lnTo>
                      <a:lnTo>
                        <a:pt x="536" y="2404"/>
                      </a:lnTo>
                      <a:lnTo>
                        <a:pt x="525" y="2390"/>
                      </a:lnTo>
                      <a:lnTo>
                        <a:pt x="511" y="2379"/>
                      </a:lnTo>
                      <a:lnTo>
                        <a:pt x="494" y="2372"/>
                      </a:lnTo>
                      <a:lnTo>
                        <a:pt x="477" y="2370"/>
                      </a:lnTo>
                      <a:lnTo>
                        <a:pt x="344" y="2370"/>
                      </a:lnTo>
                      <a:close/>
                      <a:moveTo>
                        <a:pt x="1949" y="1836"/>
                      </a:moveTo>
                      <a:lnTo>
                        <a:pt x="1932" y="1838"/>
                      </a:lnTo>
                      <a:lnTo>
                        <a:pt x="1917" y="1844"/>
                      </a:lnTo>
                      <a:lnTo>
                        <a:pt x="1903" y="1855"/>
                      </a:lnTo>
                      <a:lnTo>
                        <a:pt x="1892" y="1869"/>
                      </a:lnTo>
                      <a:lnTo>
                        <a:pt x="1884" y="1885"/>
                      </a:lnTo>
                      <a:lnTo>
                        <a:pt x="1882" y="1902"/>
                      </a:lnTo>
                      <a:lnTo>
                        <a:pt x="1882" y="2036"/>
                      </a:lnTo>
                      <a:lnTo>
                        <a:pt x="1884" y="2053"/>
                      </a:lnTo>
                      <a:lnTo>
                        <a:pt x="1892" y="2069"/>
                      </a:lnTo>
                      <a:lnTo>
                        <a:pt x="1903" y="2083"/>
                      </a:lnTo>
                      <a:lnTo>
                        <a:pt x="1917" y="2094"/>
                      </a:lnTo>
                      <a:lnTo>
                        <a:pt x="1932" y="2101"/>
                      </a:lnTo>
                      <a:lnTo>
                        <a:pt x="1949" y="2103"/>
                      </a:lnTo>
                      <a:lnTo>
                        <a:pt x="2084" y="2103"/>
                      </a:lnTo>
                      <a:lnTo>
                        <a:pt x="2100" y="2101"/>
                      </a:lnTo>
                      <a:lnTo>
                        <a:pt x="2116" y="2094"/>
                      </a:lnTo>
                      <a:lnTo>
                        <a:pt x="2131" y="2083"/>
                      </a:lnTo>
                      <a:lnTo>
                        <a:pt x="2141" y="2069"/>
                      </a:lnTo>
                      <a:lnTo>
                        <a:pt x="2148" y="2053"/>
                      </a:lnTo>
                      <a:lnTo>
                        <a:pt x="2150" y="2036"/>
                      </a:lnTo>
                      <a:lnTo>
                        <a:pt x="2150" y="1902"/>
                      </a:lnTo>
                      <a:lnTo>
                        <a:pt x="2148" y="1885"/>
                      </a:lnTo>
                      <a:lnTo>
                        <a:pt x="2141" y="1869"/>
                      </a:lnTo>
                      <a:lnTo>
                        <a:pt x="2131" y="1855"/>
                      </a:lnTo>
                      <a:lnTo>
                        <a:pt x="2116" y="1844"/>
                      </a:lnTo>
                      <a:lnTo>
                        <a:pt x="2100" y="1838"/>
                      </a:lnTo>
                      <a:lnTo>
                        <a:pt x="2084" y="1836"/>
                      </a:lnTo>
                      <a:lnTo>
                        <a:pt x="1949" y="1836"/>
                      </a:lnTo>
                      <a:close/>
                      <a:moveTo>
                        <a:pt x="1414" y="1836"/>
                      </a:moveTo>
                      <a:lnTo>
                        <a:pt x="1396" y="1838"/>
                      </a:lnTo>
                      <a:lnTo>
                        <a:pt x="1381" y="1844"/>
                      </a:lnTo>
                      <a:lnTo>
                        <a:pt x="1367" y="1855"/>
                      </a:lnTo>
                      <a:lnTo>
                        <a:pt x="1356" y="1869"/>
                      </a:lnTo>
                      <a:lnTo>
                        <a:pt x="1349" y="1885"/>
                      </a:lnTo>
                      <a:lnTo>
                        <a:pt x="1347" y="1902"/>
                      </a:lnTo>
                      <a:lnTo>
                        <a:pt x="1347" y="2036"/>
                      </a:lnTo>
                      <a:lnTo>
                        <a:pt x="1349" y="2053"/>
                      </a:lnTo>
                      <a:lnTo>
                        <a:pt x="1356" y="2069"/>
                      </a:lnTo>
                      <a:lnTo>
                        <a:pt x="1367" y="2083"/>
                      </a:lnTo>
                      <a:lnTo>
                        <a:pt x="1381" y="2094"/>
                      </a:lnTo>
                      <a:lnTo>
                        <a:pt x="1396" y="2101"/>
                      </a:lnTo>
                      <a:lnTo>
                        <a:pt x="1414" y="2103"/>
                      </a:lnTo>
                      <a:lnTo>
                        <a:pt x="1548" y="2103"/>
                      </a:lnTo>
                      <a:lnTo>
                        <a:pt x="1565" y="2101"/>
                      </a:lnTo>
                      <a:lnTo>
                        <a:pt x="1581" y="2094"/>
                      </a:lnTo>
                      <a:lnTo>
                        <a:pt x="1595" y="2083"/>
                      </a:lnTo>
                      <a:lnTo>
                        <a:pt x="1606" y="2069"/>
                      </a:lnTo>
                      <a:lnTo>
                        <a:pt x="1612" y="2053"/>
                      </a:lnTo>
                      <a:lnTo>
                        <a:pt x="1615" y="2036"/>
                      </a:lnTo>
                      <a:lnTo>
                        <a:pt x="1615" y="1902"/>
                      </a:lnTo>
                      <a:lnTo>
                        <a:pt x="1612" y="1885"/>
                      </a:lnTo>
                      <a:lnTo>
                        <a:pt x="1606" y="1869"/>
                      </a:lnTo>
                      <a:lnTo>
                        <a:pt x="1595" y="1855"/>
                      </a:lnTo>
                      <a:lnTo>
                        <a:pt x="1581" y="1844"/>
                      </a:lnTo>
                      <a:lnTo>
                        <a:pt x="1565" y="1838"/>
                      </a:lnTo>
                      <a:lnTo>
                        <a:pt x="1548" y="1836"/>
                      </a:lnTo>
                      <a:lnTo>
                        <a:pt x="1414" y="1836"/>
                      </a:lnTo>
                      <a:close/>
                      <a:moveTo>
                        <a:pt x="878" y="1836"/>
                      </a:moveTo>
                      <a:lnTo>
                        <a:pt x="862" y="1838"/>
                      </a:lnTo>
                      <a:lnTo>
                        <a:pt x="845" y="1844"/>
                      </a:lnTo>
                      <a:lnTo>
                        <a:pt x="831" y="1855"/>
                      </a:lnTo>
                      <a:lnTo>
                        <a:pt x="820" y="1869"/>
                      </a:lnTo>
                      <a:lnTo>
                        <a:pt x="814" y="1885"/>
                      </a:lnTo>
                      <a:lnTo>
                        <a:pt x="812" y="1902"/>
                      </a:lnTo>
                      <a:lnTo>
                        <a:pt x="812" y="2036"/>
                      </a:lnTo>
                      <a:lnTo>
                        <a:pt x="814" y="2053"/>
                      </a:lnTo>
                      <a:lnTo>
                        <a:pt x="820" y="2069"/>
                      </a:lnTo>
                      <a:lnTo>
                        <a:pt x="831" y="2083"/>
                      </a:lnTo>
                      <a:lnTo>
                        <a:pt x="845" y="2094"/>
                      </a:lnTo>
                      <a:lnTo>
                        <a:pt x="862" y="2101"/>
                      </a:lnTo>
                      <a:lnTo>
                        <a:pt x="878" y="2103"/>
                      </a:lnTo>
                      <a:lnTo>
                        <a:pt x="1012" y="2103"/>
                      </a:lnTo>
                      <a:lnTo>
                        <a:pt x="1030" y="2101"/>
                      </a:lnTo>
                      <a:lnTo>
                        <a:pt x="1045" y="2094"/>
                      </a:lnTo>
                      <a:lnTo>
                        <a:pt x="1059" y="2083"/>
                      </a:lnTo>
                      <a:lnTo>
                        <a:pt x="1070" y="2069"/>
                      </a:lnTo>
                      <a:lnTo>
                        <a:pt x="1077" y="2053"/>
                      </a:lnTo>
                      <a:lnTo>
                        <a:pt x="1079" y="2036"/>
                      </a:lnTo>
                      <a:lnTo>
                        <a:pt x="1079" y="1902"/>
                      </a:lnTo>
                      <a:lnTo>
                        <a:pt x="1077" y="1885"/>
                      </a:lnTo>
                      <a:lnTo>
                        <a:pt x="1070" y="1869"/>
                      </a:lnTo>
                      <a:lnTo>
                        <a:pt x="1059" y="1855"/>
                      </a:lnTo>
                      <a:lnTo>
                        <a:pt x="1045" y="1844"/>
                      </a:lnTo>
                      <a:lnTo>
                        <a:pt x="1030" y="1838"/>
                      </a:lnTo>
                      <a:lnTo>
                        <a:pt x="1012" y="1836"/>
                      </a:lnTo>
                      <a:lnTo>
                        <a:pt x="878" y="1836"/>
                      </a:lnTo>
                      <a:close/>
                      <a:moveTo>
                        <a:pt x="344" y="1836"/>
                      </a:moveTo>
                      <a:lnTo>
                        <a:pt x="326" y="1838"/>
                      </a:lnTo>
                      <a:lnTo>
                        <a:pt x="310" y="1844"/>
                      </a:lnTo>
                      <a:lnTo>
                        <a:pt x="297" y="1855"/>
                      </a:lnTo>
                      <a:lnTo>
                        <a:pt x="285" y="1869"/>
                      </a:lnTo>
                      <a:lnTo>
                        <a:pt x="278" y="1885"/>
                      </a:lnTo>
                      <a:lnTo>
                        <a:pt x="276" y="1902"/>
                      </a:lnTo>
                      <a:lnTo>
                        <a:pt x="276" y="2036"/>
                      </a:lnTo>
                      <a:lnTo>
                        <a:pt x="278" y="2053"/>
                      </a:lnTo>
                      <a:lnTo>
                        <a:pt x="285" y="2069"/>
                      </a:lnTo>
                      <a:lnTo>
                        <a:pt x="297" y="2083"/>
                      </a:lnTo>
                      <a:lnTo>
                        <a:pt x="310" y="2094"/>
                      </a:lnTo>
                      <a:lnTo>
                        <a:pt x="326" y="2101"/>
                      </a:lnTo>
                      <a:lnTo>
                        <a:pt x="344" y="2103"/>
                      </a:lnTo>
                      <a:lnTo>
                        <a:pt x="477" y="2103"/>
                      </a:lnTo>
                      <a:lnTo>
                        <a:pt x="494" y="2101"/>
                      </a:lnTo>
                      <a:lnTo>
                        <a:pt x="511" y="2094"/>
                      </a:lnTo>
                      <a:lnTo>
                        <a:pt x="525" y="2083"/>
                      </a:lnTo>
                      <a:lnTo>
                        <a:pt x="536" y="2069"/>
                      </a:lnTo>
                      <a:lnTo>
                        <a:pt x="542" y="2053"/>
                      </a:lnTo>
                      <a:lnTo>
                        <a:pt x="544" y="2036"/>
                      </a:lnTo>
                      <a:lnTo>
                        <a:pt x="544" y="1902"/>
                      </a:lnTo>
                      <a:lnTo>
                        <a:pt x="542" y="1885"/>
                      </a:lnTo>
                      <a:lnTo>
                        <a:pt x="536" y="1869"/>
                      </a:lnTo>
                      <a:lnTo>
                        <a:pt x="525" y="1855"/>
                      </a:lnTo>
                      <a:lnTo>
                        <a:pt x="511" y="1844"/>
                      </a:lnTo>
                      <a:lnTo>
                        <a:pt x="494" y="1838"/>
                      </a:lnTo>
                      <a:lnTo>
                        <a:pt x="477" y="1836"/>
                      </a:lnTo>
                      <a:lnTo>
                        <a:pt x="344" y="1836"/>
                      </a:lnTo>
                      <a:close/>
                      <a:moveTo>
                        <a:pt x="1949" y="1300"/>
                      </a:moveTo>
                      <a:lnTo>
                        <a:pt x="1932" y="1302"/>
                      </a:lnTo>
                      <a:lnTo>
                        <a:pt x="1917" y="1309"/>
                      </a:lnTo>
                      <a:lnTo>
                        <a:pt x="1903" y="1320"/>
                      </a:lnTo>
                      <a:lnTo>
                        <a:pt x="1892" y="1334"/>
                      </a:lnTo>
                      <a:lnTo>
                        <a:pt x="1884" y="1349"/>
                      </a:lnTo>
                      <a:lnTo>
                        <a:pt x="1882" y="1367"/>
                      </a:lnTo>
                      <a:lnTo>
                        <a:pt x="1882" y="1501"/>
                      </a:lnTo>
                      <a:lnTo>
                        <a:pt x="1884" y="1518"/>
                      </a:lnTo>
                      <a:lnTo>
                        <a:pt x="1892" y="1533"/>
                      </a:lnTo>
                      <a:lnTo>
                        <a:pt x="1903" y="1548"/>
                      </a:lnTo>
                      <a:lnTo>
                        <a:pt x="1917" y="1559"/>
                      </a:lnTo>
                      <a:lnTo>
                        <a:pt x="1932" y="1565"/>
                      </a:lnTo>
                      <a:lnTo>
                        <a:pt x="1949" y="1567"/>
                      </a:lnTo>
                      <a:lnTo>
                        <a:pt x="2084" y="1567"/>
                      </a:lnTo>
                      <a:lnTo>
                        <a:pt x="2100" y="1565"/>
                      </a:lnTo>
                      <a:lnTo>
                        <a:pt x="2116" y="1559"/>
                      </a:lnTo>
                      <a:lnTo>
                        <a:pt x="2131" y="1548"/>
                      </a:lnTo>
                      <a:lnTo>
                        <a:pt x="2141" y="1533"/>
                      </a:lnTo>
                      <a:lnTo>
                        <a:pt x="2148" y="1518"/>
                      </a:lnTo>
                      <a:lnTo>
                        <a:pt x="2150" y="1501"/>
                      </a:lnTo>
                      <a:lnTo>
                        <a:pt x="2150" y="1367"/>
                      </a:lnTo>
                      <a:lnTo>
                        <a:pt x="2148" y="1349"/>
                      </a:lnTo>
                      <a:lnTo>
                        <a:pt x="2141" y="1334"/>
                      </a:lnTo>
                      <a:lnTo>
                        <a:pt x="2131" y="1320"/>
                      </a:lnTo>
                      <a:lnTo>
                        <a:pt x="2116" y="1309"/>
                      </a:lnTo>
                      <a:lnTo>
                        <a:pt x="2100" y="1302"/>
                      </a:lnTo>
                      <a:lnTo>
                        <a:pt x="2084" y="1300"/>
                      </a:lnTo>
                      <a:lnTo>
                        <a:pt x="1949" y="1300"/>
                      </a:lnTo>
                      <a:close/>
                      <a:moveTo>
                        <a:pt x="1414" y="1300"/>
                      </a:moveTo>
                      <a:lnTo>
                        <a:pt x="1396" y="1302"/>
                      </a:lnTo>
                      <a:lnTo>
                        <a:pt x="1381" y="1309"/>
                      </a:lnTo>
                      <a:lnTo>
                        <a:pt x="1367" y="1320"/>
                      </a:lnTo>
                      <a:lnTo>
                        <a:pt x="1356" y="1334"/>
                      </a:lnTo>
                      <a:lnTo>
                        <a:pt x="1349" y="1349"/>
                      </a:lnTo>
                      <a:lnTo>
                        <a:pt x="1347" y="1367"/>
                      </a:lnTo>
                      <a:lnTo>
                        <a:pt x="1347" y="1501"/>
                      </a:lnTo>
                      <a:lnTo>
                        <a:pt x="1349" y="1518"/>
                      </a:lnTo>
                      <a:lnTo>
                        <a:pt x="1356" y="1533"/>
                      </a:lnTo>
                      <a:lnTo>
                        <a:pt x="1367" y="1548"/>
                      </a:lnTo>
                      <a:lnTo>
                        <a:pt x="1381" y="1559"/>
                      </a:lnTo>
                      <a:lnTo>
                        <a:pt x="1396" y="1565"/>
                      </a:lnTo>
                      <a:lnTo>
                        <a:pt x="1414" y="1567"/>
                      </a:lnTo>
                      <a:lnTo>
                        <a:pt x="1548" y="1567"/>
                      </a:lnTo>
                      <a:lnTo>
                        <a:pt x="1565" y="1565"/>
                      </a:lnTo>
                      <a:lnTo>
                        <a:pt x="1581" y="1559"/>
                      </a:lnTo>
                      <a:lnTo>
                        <a:pt x="1595" y="1548"/>
                      </a:lnTo>
                      <a:lnTo>
                        <a:pt x="1606" y="1533"/>
                      </a:lnTo>
                      <a:lnTo>
                        <a:pt x="1612" y="1518"/>
                      </a:lnTo>
                      <a:lnTo>
                        <a:pt x="1615" y="1501"/>
                      </a:lnTo>
                      <a:lnTo>
                        <a:pt x="1615" y="1367"/>
                      </a:lnTo>
                      <a:lnTo>
                        <a:pt x="1612" y="1349"/>
                      </a:lnTo>
                      <a:lnTo>
                        <a:pt x="1606" y="1334"/>
                      </a:lnTo>
                      <a:lnTo>
                        <a:pt x="1595" y="1320"/>
                      </a:lnTo>
                      <a:lnTo>
                        <a:pt x="1581" y="1309"/>
                      </a:lnTo>
                      <a:lnTo>
                        <a:pt x="1565" y="1302"/>
                      </a:lnTo>
                      <a:lnTo>
                        <a:pt x="1548" y="1300"/>
                      </a:lnTo>
                      <a:lnTo>
                        <a:pt x="1414" y="1300"/>
                      </a:lnTo>
                      <a:close/>
                      <a:moveTo>
                        <a:pt x="878" y="1300"/>
                      </a:moveTo>
                      <a:lnTo>
                        <a:pt x="862" y="1302"/>
                      </a:lnTo>
                      <a:lnTo>
                        <a:pt x="845" y="1309"/>
                      </a:lnTo>
                      <a:lnTo>
                        <a:pt x="831" y="1320"/>
                      </a:lnTo>
                      <a:lnTo>
                        <a:pt x="820" y="1334"/>
                      </a:lnTo>
                      <a:lnTo>
                        <a:pt x="814" y="1349"/>
                      </a:lnTo>
                      <a:lnTo>
                        <a:pt x="812" y="1367"/>
                      </a:lnTo>
                      <a:lnTo>
                        <a:pt x="812" y="1501"/>
                      </a:lnTo>
                      <a:lnTo>
                        <a:pt x="814" y="1518"/>
                      </a:lnTo>
                      <a:lnTo>
                        <a:pt x="820" y="1533"/>
                      </a:lnTo>
                      <a:lnTo>
                        <a:pt x="831" y="1548"/>
                      </a:lnTo>
                      <a:lnTo>
                        <a:pt x="845" y="1559"/>
                      </a:lnTo>
                      <a:lnTo>
                        <a:pt x="862" y="1565"/>
                      </a:lnTo>
                      <a:lnTo>
                        <a:pt x="878" y="1567"/>
                      </a:lnTo>
                      <a:lnTo>
                        <a:pt x="1012" y="1567"/>
                      </a:lnTo>
                      <a:lnTo>
                        <a:pt x="1030" y="1565"/>
                      </a:lnTo>
                      <a:lnTo>
                        <a:pt x="1045" y="1559"/>
                      </a:lnTo>
                      <a:lnTo>
                        <a:pt x="1059" y="1548"/>
                      </a:lnTo>
                      <a:lnTo>
                        <a:pt x="1070" y="1533"/>
                      </a:lnTo>
                      <a:lnTo>
                        <a:pt x="1077" y="1518"/>
                      </a:lnTo>
                      <a:lnTo>
                        <a:pt x="1079" y="1501"/>
                      </a:lnTo>
                      <a:lnTo>
                        <a:pt x="1079" y="1367"/>
                      </a:lnTo>
                      <a:lnTo>
                        <a:pt x="1077" y="1349"/>
                      </a:lnTo>
                      <a:lnTo>
                        <a:pt x="1070" y="1334"/>
                      </a:lnTo>
                      <a:lnTo>
                        <a:pt x="1059" y="1320"/>
                      </a:lnTo>
                      <a:lnTo>
                        <a:pt x="1045" y="1309"/>
                      </a:lnTo>
                      <a:lnTo>
                        <a:pt x="1030" y="1302"/>
                      </a:lnTo>
                      <a:lnTo>
                        <a:pt x="1012" y="1300"/>
                      </a:lnTo>
                      <a:lnTo>
                        <a:pt x="878" y="1300"/>
                      </a:lnTo>
                      <a:close/>
                      <a:moveTo>
                        <a:pt x="344" y="1300"/>
                      </a:moveTo>
                      <a:lnTo>
                        <a:pt x="326" y="1302"/>
                      </a:lnTo>
                      <a:lnTo>
                        <a:pt x="310" y="1309"/>
                      </a:lnTo>
                      <a:lnTo>
                        <a:pt x="297" y="1320"/>
                      </a:lnTo>
                      <a:lnTo>
                        <a:pt x="285" y="1334"/>
                      </a:lnTo>
                      <a:lnTo>
                        <a:pt x="278" y="1349"/>
                      </a:lnTo>
                      <a:lnTo>
                        <a:pt x="276" y="1367"/>
                      </a:lnTo>
                      <a:lnTo>
                        <a:pt x="276" y="1501"/>
                      </a:lnTo>
                      <a:lnTo>
                        <a:pt x="278" y="1518"/>
                      </a:lnTo>
                      <a:lnTo>
                        <a:pt x="285" y="1533"/>
                      </a:lnTo>
                      <a:lnTo>
                        <a:pt x="297" y="1548"/>
                      </a:lnTo>
                      <a:lnTo>
                        <a:pt x="310" y="1559"/>
                      </a:lnTo>
                      <a:lnTo>
                        <a:pt x="326" y="1565"/>
                      </a:lnTo>
                      <a:lnTo>
                        <a:pt x="344" y="1567"/>
                      </a:lnTo>
                      <a:lnTo>
                        <a:pt x="477" y="1567"/>
                      </a:lnTo>
                      <a:lnTo>
                        <a:pt x="494" y="1565"/>
                      </a:lnTo>
                      <a:lnTo>
                        <a:pt x="511" y="1559"/>
                      </a:lnTo>
                      <a:lnTo>
                        <a:pt x="525" y="1548"/>
                      </a:lnTo>
                      <a:lnTo>
                        <a:pt x="536" y="1533"/>
                      </a:lnTo>
                      <a:lnTo>
                        <a:pt x="542" y="1518"/>
                      </a:lnTo>
                      <a:lnTo>
                        <a:pt x="544" y="1501"/>
                      </a:lnTo>
                      <a:lnTo>
                        <a:pt x="544" y="1367"/>
                      </a:lnTo>
                      <a:lnTo>
                        <a:pt x="542" y="1349"/>
                      </a:lnTo>
                      <a:lnTo>
                        <a:pt x="536" y="1334"/>
                      </a:lnTo>
                      <a:lnTo>
                        <a:pt x="525" y="1320"/>
                      </a:lnTo>
                      <a:lnTo>
                        <a:pt x="511" y="1309"/>
                      </a:lnTo>
                      <a:lnTo>
                        <a:pt x="494" y="1302"/>
                      </a:lnTo>
                      <a:lnTo>
                        <a:pt x="477" y="1300"/>
                      </a:lnTo>
                      <a:lnTo>
                        <a:pt x="344" y="1300"/>
                      </a:lnTo>
                      <a:close/>
                      <a:moveTo>
                        <a:pt x="1949" y="764"/>
                      </a:moveTo>
                      <a:lnTo>
                        <a:pt x="1932" y="767"/>
                      </a:lnTo>
                      <a:lnTo>
                        <a:pt x="1917" y="773"/>
                      </a:lnTo>
                      <a:lnTo>
                        <a:pt x="1903" y="784"/>
                      </a:lnTo>
                      <a:lnTo>
                        <a:pt x="1892" y="798"/>
                      </a:lnTo>
                      <a:lnTo>
                        <a:pt x="1884" y="815"/>
                      </a:lnTo>
                      <a:lnTo>
                        <a:pt x="1882" y="831"/>
                      </a:lnTo>
                      <a:lnTo>
                        <a:pt x="1882" y="965"/>
                      </a:lnTo>
                      <a:lnTo>
                        <a:pt x="1884" y="983"/>
                      </a:lnTo>
                      <a:lnTo>
                        <a:pt x="1892" y="998"/>
                      </a:lnTo>
                      <a:lnTo>
                        <a:pt x="1903" y="1012"/>
                      </a:lnTo>
                      <a:lnTo>
                        <a:pt x="1917" y="1023"/>
                      </a:lnTo>
                      <a:lnTo>
                        <a:pt x="1932" y="1031"/>
                      </a:lnTo>
                      <a:lnTo>
                        <a:pt x="1949" y="1033"/>
                      </a:lnTo>
                      <a:lnTo>
                        <a:pt x="2084" y="1033"/>
                      </a:lnTo>
                      <a:lnTo>
                        <a:pt x="2100" y="1031"/>
                      </a:lnTo>
                      <a:lnTo>
                        <a:pt x="2116" y="1023"/>
                      </a:lnTo>
                      <a:lnTo>
                        <a:pt x="2131" y="1012"/>
                      </a:lnTo>
                      <a:lnTo>
                        <a:pt x="2141" y="998"/>
                      </a:lnTo>
                      <a:lnTo>
                        <a:pt x="2148" y="983"/>
                      </a:lnTo>
                      <a:lnTo>
                        <a:pt x="2150" y="965"/>
                      </a:lnTo>
                      <a:lnTo>
                        <a:pt x="2150" y="831"/>
                      </a:lnTo>
                      <a:lnTo>
                        <a:pt x="2148" y="815"/>
                      </a:lnTo>
                      <a:lnTo>
                        <a:pt x="2141" y="798"/>
                      </a:lnTo>
                      <a:lnTo>
                        <a:pt x="2131" y="784"/>
                      </a:lnTo>
                      <a:lnTo>
                        <a:pt x="2116" y="773"/>
                      </a:lnTo>
                      <a:lnTo>
                        <a:pt x="2100" y="767"/>
                      </a:lnTo>
                      <a:lnTo>
                        <a:pt x="2084" y="764"/>
                      </a:lnTo>
                      <a:lnTo>
                        <a:pt x="1949" y="764"/>
                      </a:lnTo>
                      <a:close/>
                      <a:moveTo>
                        <a:pt x="1414" y="764"/>
                      </a:moveTo>
                      <a:lnTo>
                        <a:pt x="1396" y="767"/>
                      </a:lnTo>
                      <a:lnTo>
                        <a:pt x="1381" y="773"/>
                      </a:lnTo>
                      <a:lnTo>
                        <a:pt x="1367" y="784"/>
                      </a:lnTo>
                      <a:lnTo>
                        <a:pt x="1356" y="798"/>
                      </a:lnTo>
                      <a:lnTo>
                        <a:pt x="1349" y="815"/>
                      </a:lnTo>
                      <a:lnTo>
                        <a:pt x="1347" y="831"/>
                      </a:lnTo>
                      <a:lnTo>
                        <a:pt x="1347" y="965"/>
                      </a:lnTo>
                      <a:lnTo>
                        <a:pt x="1349" y="983"/>
                      </a:lnTo>
                      <a:lnTo>
                        <a:pt x="1356" y="998"/>
                      </a:lnTo>
                      <a:lnTo>
                        <a:pt x="1367" y="1012"/>
                      </a:lnTo>
                      <a:lnTo>
                        <a:pt x="1381" y="1023"/>
                      </a:lnTo>
                      <a:lnTo>
                        <a:pt x="1396" y="1031"/>
                      </a:lnTo>
                      <a:lnTo>
                        <a:pt x="1414" y="1033"/>
                      </a:lnTo>
                      <a:lnTo>
                        <a:pt x="1548" y="1033"/>
                      </a:lnTo>
                      <a:lnTo>
                        <a:pt x="1565" y="1031"/>
                      </a:lnTo>
                      <a:lnTo>
                        <a:pt x="1581" y="1023"/>
                      </a:lnTo>
                      <a:lnTo>
                        <a:pt x="1595" y="1012"/>
                      </a:lnTo>
                      <a:lnTo>
                        <a:pt x="1606" y="998"/>
                      </a:lnTo>
                      <a:lnTo>
                        <a:pt x="1612" y="983"/>
                      </a:lnTo>
                      <a:lnTo>
                        <a:pt x="1615" y="965"/>
                      </a:lnTo>
                      <a:lnTo>
                        <a:pt x="1615" y="831"/>
                      </a:lnTo>
                      <a:lnTo>
                        <a:pt x="1612" y="815"/>
                      </a:lnTo>
                      <a:lnTo>
                        <a:pt x="1606" y="798"/>
                      </a:lnTo>
                      <a:lnTo>
                        <a:pt x="1595" y="784"/>
                      </a:lnTo>
                      <a:lnTo>
                        <a:pt x="1581" y="773"/>
                      </a:lnTo>
                      <a:lnTo>
                        <a:pt x="1565" y="767"/>
                      </a:lnTo>
                      <a:lnTo>
                        <a:pt x="1548" y="764"/>
                      </a:lnTo>
                      <a:lnTo>
                        <a:pt x="1414" y="764"/>
                      </a:lnTo>
                      <a:close/>
                      <a:moveTo>
                        <a:pt x="878" y="764"/>
                      </a:moveTo>
                      <a:lnTo>
                        <a:pt x="862" y="767"/>
                      </a:lnTo>
                      <a:lnTo>
                        <a:pt x="845" y="773"/>
                      </a:lnTo>
                      <a:lnTo>
                        <a:pt x="831" y="784"/>
                      </a:lnTo>
                      <a:lnTo>
                        <a:pt x="820" y="798"/>
                      </a:lnTo>
                      <a:lnTo>
                        <a:pt x="814" y="815"/>
                      </a:lnTo>
                      <a:lnTo>
                        <a:pt x="812" y="831"/>
                      </a:lnTo>
                      <a:lnTo>
                        <a:pt x="812" y="965"/>
                      </a:lnTo>
                      <a:lnTo>
                        <a:pt x="814" y="983"/>
                      </a:lnTo>
                      <a:lnTo>
                        <a:pt x="820" y="998"/>
                      </a:lnTo>
                      <a:lnTo>
                        <a:pt x="831" y="1012"/>
                      </a:lnTo>
                      <a:lnTo>
                        <a:pt x="845" y="1023"/>
                      </a:lnTo>
                      <a:lnTo>
                        <a:pt x="862" y="1031"/>
                      </a:lnTo>
                      <a:lnTo>
                        <a:pt x="878" y="1033"/>
                      </a:lnTo>
                      <a:lnTo>
                        <a:pt x="1012" y="1033"/>
                      </a:lnTo>
                      <a:lnTo>
                        <a:pt x="1030" y="1031"/>
                      </a:lnTo>
                      <a:lnTo>
                        <a:pt x="1045" y="1023"/>
                      </a:lnTo>
                      <a:lnTo>
                        <a:pt x="1059" y="1012"/>
                      </a:lnTo>
                      <a:lnTo>
                        <a:pt x="1070" y="998"/>
                      </a:lnTo>
                      <a:lnTo>
                        <a:pt x="1077" y="983"/>
                      </a:lnTo>
                      <a:lnTo>
                        <a:pt x="1079" y="965"/>
                      </a:lnTo>
                      <a:lnTo>
                        <a:pt x="1079" y="831"/>
                      </a:lnTo>
                      <a:lnTo>
                        <a:pt x="1077" y="815"/>
                      </a:lnTo>
                      <a:lnTo>
                        <a:pt x="1070" y="798"/>
                      </a:lnTo>
                      <a:lnTo>
                        <a:pt x="1059" y="784"/>
                      </a:lnTo>
                      <a:lnTo>
                        <a:pt x="1045" y="773"/>
                      </a:lnTo>
                      <a:lnTo>
                        <a:pt x="1030" y="767"/>
                      </a:lnTo>
                      <a:lnTo>
                        <a:pt x="1012" y="764"/>
                      </a:lnTo>
                      <a:lnTo>
                        <a:pt x="878" y="764"/>
                      </a:lnTo>
                      <a:close/>
                      <a:moveTo>
                        <a:pt x="344" y="764"/>
                      </a:moveTo>
                      <a:lnTo>
                        <a:pt x="326" y="767"/>
                      </a:lnTo>
                      <a:lnTo>
                        <a:pt x="310" y="773"/>
                      </a:lnTo>
                      <a:lnTo>
                        <a:pt x="297" y="784"/>
                      </a:lnTo>
                      <a:lnTo>
                        <a:pt x="285" y="798"/>
                      </a:lnTo>
                      <a:lnTo>
                        <a:pt x="278" y="815"/>
                      </a:lnTo>
                      <a:lnTo>
                        <a:pt x="276" y="831"/>
                      </a:lnTo>
                      <a:lnTo>
                        <a:pt x="276" y="965"/>
                      </a:lnTo>
                      <a:lnTo>
                        <a:pt x="278" y="983"/>
                      </a:lnTo>
                      <a:lnTo>
                        <a:pt x="285" y="998"/>
                      </a:lnTo>
                      <a:lnTo>
                        <a:pt x="297" y="1012"/>
                      </a:lnTo>
                      <a:lnTo>
                        <a:pt x="310" y="1023"/>
                      </a:lnTo>
                      <a:lnTo>
                        <a:pt x="326" y="1031"/>
                      </a:lnTo>
                      <a:lnTo>
                        <a:pt x="344" y="1033"/>
                      </a:lnTo>
                      <a:lnTo>
                        <a:pt x="477" y="1033"/>
                      </a:lnTo>
                      <a:lnTo>
                        <a:pt x="494" y="1031"/>
                      </a:lnTo>
                      <a:lnTo>
                        <a:pt x="511" y="1023"/>
                      </a:lnTo>
                      <a:lnTo>
                        <a:pt x="525" y="1012"/>
                      </a:lnTo>
                      <a:lnTo>
                        <a:pt x="536" y="998"/>
                      </a:lnTo>
                      <a:lnTo>
                        <a:pt x="542" y="983"/>
                      </a:lnTo>
                      <a:lnTo>
                        <a:pt x="544" y="965"/>
                      </a:lnTo>
                      <a:lnTo>
                        <a:pt x="544" y="831"/>
                      </a:lnTo>
                      <a:lnTo>
                        <a:pt x="542" y="815"/>
                      </a:lnTo>
                      <a:lnTo>
                        <a:pt x="536" y="798"/>
                      </a:lnTo>
                      <a:lnTo>
                        <a:pt x="525" y="784"/>
                      </a:lnTo>
                      <a:lnTo>
                        <a:pt x="511" y="773"/>
                      </a:lnTo>
                      <a:lnTo>
                        <a:pt x="494" y="767"/>
                      </a:lnTo>
                      <a:lnTo>
                        <a:pt x="477" y="764"/>
                      </a:lnTo>
                      <a:lnTo>
                        <a:pt x="344" y="764"/>
                      </a:lnTo>
                      <a:close/>
                      <a:moveTo>
                        <a:pt x="1949" y="230"/>
                      </a:moveTo>
                      <a:lnTo>
                        <a:pt x="1932" y="232"/>
                      </a:lnTo>
                      <a:lnTo>
                        <a:pt x="1917" y="239"/>
                      </a:lnTo>
                      <a:lnTo>
                        <a:pt x="1903" y="249"/>
                      </a:lnTo>
                      <a:lnTo>
                        <a:pt x="1892" y="264"/>
                      </a:lnTo>
                      <a:lnTo>
                        <a:pt x="1884" y="279"/>
                      </a:lnTo>
                      <a:lnTo>
                        <a:pt x="1882" y="296"/>
                      </a:lnTo>
                      <a:lnTo>
                        <a:pt x="1882" y="429"/>
                      </a:lnTo>
                      <a:lnTo>
                        <a:pt x="1884" y="447"/>
                      </a:lnTo>
                      <a:lnTo>
                        <a:pt x="1892" y="463"/>
                      </a:lnTo>
                      <a:lnTo>
                        <a:pt x="1903" y="477"/>
                      </a:lnTo>
                      <a:lnTo>
                        <a:pt x="1917" y="488"/>
                      </a:lnTo>
                      <a:lnTo>
                        <a:pt x="1932" y="495"/>
                      </a:lnTo>
                      <a:lnTo>
                        <a:pt x="1949" y="497"/>
                      </a:lnTo>
                      <a:lnTo>
                        <a:pt x="2084" y="497"/>
                      </a:lnTo>
                      <a:lnTo>
                        <a:pt x="2100" y="495"/>
                      </a:lnTo>
                      <a:lnTo>
                        <a:pt x="2116" y="488"/>
                      </a:lnTo>
                      <a:lnTo>
                        <a:pt x="2131" y="477"/>
                      </a:lnTo>
                      <a:lnTo>
                        <a:pt x="2141" y="463"/>
                      </a:lnTo>
                      <a:lnTo>
                        <a:pt x="2148" y="447"/>
                      </a:lnTo>
                      <a:lnTo>
                        <a:pt x="2150" y="429"/>
                      </a:lnTo>
                      <a:lnTo>
                        <a:pt x="2150" y="296"/>
                      </a:lnTo>
                      <a:lnTo>
                        <a:pt x="2148" y="279"/>
                      </a:lnTo>
                      <a:lnTo>
                        <a:pt x="2141" y="264"/>
                      </a:lnTo>
                      <a:lnTo>
                        <a:pt x="2131" y="249"/>
                      </a:lnTo>
                      <a:lnTo>
                        <a:pt x="2116" y="239"/>
                      </a:lnTo>
                      <a:lnTo>
                        <a:pt x="2100" y="232"/>
                      </a:lnTo>
                      <a:lnTo>
                        <a:pt x="2084" y="230"/>
                      </a:lnTo>
                      <a:lnTo>
                        <a:pt x="1949" y="230"/>
                      </a:lnTo>
                      <a:close/>
                      <a:moveTo>
                        <a:pt x="344" y="230"/>
                      </a:moveTo>
                      <a:lnTo>
                        <a:pt x="326" y="232"/>
                      </a:lnTo>
                      <a:lnTo>
                        <a:pt x="310" y="239"/>
                      </a:lnTo>
                      <a:lnTo>
                        <a:pt x="297" y="249"/>
                      </a:lnTo>
                      <a:lnTo>
                        <a:pt x="285" y="264"/>
                      </a:lnTo>
                      <a:lnTo>
                        <a:pt x="278" y="279"/>
                      </a:lnTo>
                      <a:lnTo>
                        <a:pt x="276" y="296"/>
                      </a:lnTo>
                      <a:lnTo>
                        <a:pt x="276" y="429"/>
                      </a:lnTo>
                      <a:lnTo>
                        <a:pt x="278" y="447"/>
                      </a:lnTo>
                      <a:lnTo>
                        <a:pt x="285" y="463"/>
                      </a:lnTo>
                      <a:lnTo>
                        <a:pt x="297" y="477"/>
                      </a:lnTo>
                      <a:lnTo>
                        <a:pt x="310" y="488"/>
                      </a:lnTo>
                      <a:lnTo>
                        <a:pt x="326" y="495"/>
                      </a:lnTo>
                      <a:lnTo>
                        <a:pt x="344" y="497"/>
                      </a:lnTo>
                      <a:lnTo>
                        <a:pt x="477" y="497"/>
                      </a:lnTo>
                      <a:lnTo>
                        <a:pt x="494" y="495"/>
                      </a:lnTo>
                      <a:lnTo>
                        <a:pt x="511" y="488"/>
                      </a:lnTo>
                      <a:lnTo>
                        <a:pt x="525" y="477"/>
                      </a:lnTo>
                      <a:lnTo>
                        <a:pt x="536" y="463"/>
                      </a:lnTo>
                      <a:lnTo>
                        <a:pt x="542" y="447"/>
                      </a:lnTo>
                      <a:lnTo>
                        <a:pt x="544" y="429"/>
                      </a:lnTo>
                      <a:lnTo>
                        <a:pt x="544" y="296"/>
                      </a:lnTo>
                      <a:lnTo>
                        <a:pt x="542" y="279"/>
                      </a:lnTo>
                      <a:lnTo>
                        <a:pt x="536" y="264"/>
                      </a:lnTo>
                      <a:lnTo>
                        <a:pt x="525" y="249"/>
                      </a:lnTo>
                      <a:lnTo>
                        <a:pt x="511" y="239"/>
                      </a:lnTo>
                      <a:lnTo>
                        <a:pt x="494" y="232"/>
                      </a:lnTo>
                      <a:lnTo>
                        <a:pt x="477" y="230"/>
                      </a:lnTo>
                      <a:lnTo>
                        <a:pt x="344" y="230"/>
                      </a:lnTo>
                      <a:close/>
                      <a:moveTo>
                        <a:pt x="110" y="0"/>
                      </a:moveTo>
                      <a:lnTo>
                        <a:pt x="634" y="0"/>
                      </a:lnTo>
                      <a:lnTo>
                        <a:pt x="634" y="299"/>
                      </a:lnTo>
                      <a:lnTo>
                        <a:pt x="636" y="338"/>
                      </a:lnTo>
                      <a:lnTo>
                        <a:pt x="644" y="375"/>
                      </a:lnTo>
                      <a:lnTo>
                        <a:pt x="656" y="410"/>
                      </a:lnTo>
                      <a:lnTo>
                        <a:pt x="672" y="444"/>
                      </a:lnTo>
                      <a:lnTo>
                        <a:pt x="693" y="474"/>
                      </a:lnTo>
                      <a:lnTo>
                        <a:pt x="719" y="504"/>
                      </a:lnTo>
                      <a:lnTo>
                        <a:pt x="747" y="529"/>
                      </a:lnTo>
                      <a:lnTo>
                        <a:pt x="779" y="551"/>
                      </a:lnTo>
                      <a:lnTo>
                        <a:pt x="813" y="567"/>
                      </a:lnTo>
                      <a:lnTo>
                        <a:pt x="848" y="579"/>
                      </a:lnTo>
                      <a:lnTo>
                        <a:pt x="885" y="585"/>
                      </a:lnTo>
                      <a:lnTo>
                        <a:pt x="923" y="589"/>
                      </a:lnTo>
                      <a:lnTo>
                        <a:pt x="1503" y="589"/>
                      </a:lnTo>
                      <a:lnTo>
                        <a:pt x="1541" y="585"/>
                      </a:lnTo>
                      <a:lnTo>
                        <a:pt x="1579" y="579"/>
                      </a:lnTo>
                      <a:lnTo>
                        <a:pt x="1615" y="567"/>
                      </a:lnTo>
                      <a:lnTo>
                        <a:pt x="1647" y="551"/>
                      </a:lnTo>
                      <a:lnTo>
                        <a:pt x="1679" y="529"/>
                      </a:lnTo>
                      <a:lnTo>
                        <a:pt x="1708" y="504"/>
                      </a:lnTo>
                      <a:lnTo>
                        <a:pt x="1733" y="474"/>
                      </a:lnTo>
                      <a:lnTo>
                        <a:pt x="1754" y="444"/>
                      </a:lnTo>
                      <a:lnTo>
                        <a:pt x="1772" y="410"/>
                      </a:lnTo>
                      <a:lnTo>
                        <a:pt x="1783" y="375"/>
                      </a:lnTo>
                      <a:lnTo>
                        <a:pt x="1790" y="338"/>
                      </a:lnTo>
                      <a:lnTo>
                        <a:pt x="1792" y="299"/>
                      </a:lnTo>
                      <a:lnTo>
                        <a:pt x="1792" y="0"/>
                      </a:lnTo>
                      <a:lnTo>
                        <a:pt x="2316" y="0"/>
                      </a:lnTo>
                      <a:lnTo>
                        <a:pt x="2338" y="2"/>
                      </a:lnTo>
                      <a:lnTo>
                        <a:pt x="2357" y="8"/>
                      </a:lnTo>
                      <a:lnTo>
                        <a:pt x="2376" y="18"/>
                      </a:lnTo>
                      <a:lnTo>
                        <a:pt x="2393" y="32"/>
                      </a:lnTo>
                      <a:lnTo>
                        <a:pt x="2408" y="50"/>
                      </a:lnTo>
                      <a:lnTo>
                        <a:pt x="2419" y="68"/>
                      </a:lnTo>
                      <a:lnTo>
                        <a:pt x="2424" y="89"/>
                      </a:lnTo>
                      <a:lnTo>
                        <a:pt x="2426" y="110"/>
                      </a:lnTo>
                      <a:lnTo>
                        <a:pt x="2426" y="2978"/>
                      </a:lnTo>
                      <a:lnTo>
                        <a:pt x="2424" y="3000"/>
                      </a:lnTo>
                      <a:lnTo>
                        <a:pt x="2419" y="3019"/>
                      </a:lnTo>
                      <a:lnTo>
                        <a:pt x="2408" y="3038"/>
                      </a:lnTo>
                      <a:lnTo>
                        <a:pt x="2393" y="3055"/>
                      </a:lnTo>
                      <a:lnTo>
                        <a:pt x="2376" y="3069"/>
                      </a:lnTo>
                      <a:lnTo>
                        <a:pt x="2357" y="3079"/>
                      </a:lnTo>
                      <a:lnTo>
                        <a:pt x="2338" y="3086"/>
                      </a:lnTo>
                      <a:lnTo>
                        <a:pt x="2316" y="3088"/>
                      </a:lnTo>
                      <a:lnTo>
                        <a:pt x="1580" y="3088"/>
                      </a:lnTo>
                      <a:lnTo>
                        <a:pt x="1583" y="3068"/>
                      </a:lnTo>
                      <a:lnTo>
                        <a:pt x="1584" y="3049"/>
                      </a:lnTo>
                      <a:lnTo>
                        <a:pt x="1584" y="2546"/>
                      </a:lnTo>
                      <a:lnTo>
                        <a:pt x="1582" y="2517"/>
                      </a:lnTo>
                      <a:lnTo>
                        <a:pt x="1575" y="2489"/>
                      </a:lnTo>
                      <a:lnTo>
                        <a:pt x="1563" y="2463"/>
                      </a:lnTo>
                      <a:lnTo>
                        <a:pt x="1548" y="2439"/>
                      </a:lnTo>
                      <a:lnTo>
                        <a:pt x="1528" y="2416"/>
                      </a:lnTo>
                      <a:lnTo>
                        <a:pt x="1505" y="2396"/>
                      </a:lnTo>
                      <a:lnTo>
                        <a:pt x="1481" y="2381"/>
                      </a:lnTo>
                      <a:lnTo>
                        <a:pt x="1455" y="2370"/>
                      </a:lnTo>
                      <a:lnTo>
                        <a:pt x="1428" y="2364"/>
                      </a:lnTo>
                      <a:lnTo>
                        <a:pt x="1399" y="2361"/>
                      </a:lnTo>
                      <a:lnTo>
                        <a:pt x="1028" y="2361"/>
                      </a:lnTo>
                      <a:lnTo>
                        <a:pt x="999" y="2364"/>
                      </a:lnTo>
                      <a:lnTo>
                        <a:pt x="971" y="2370"/>
                      </a:lnTo>
                      <a:lnTo>
                        <a:pt x="945" y="2381"/>
                      </a:lnTo>
                      <a:lnTo>
                        <a:pt x="921" y="2396"/>
                      </a:lnTo>
                      <a:lnTo>
                        <a:pt x="898" y="2416"/>
                      </a:lnTo>
                      <a:lnTo>
                        <a:pt x="878" y="2439"/>
                      </a:lnTo>
                      <a:lnTo>
                        <a:pt x="863" y="2463"/>
                      </a:lnTo>
                      <a:lnTo>
                        <a:pt x="852" y="2489"/>
                      </a:lnTo>
                      <a:lnTo>
                        <a:pt x="845" y="2517"/>
                      </a:lnTo>
                      <a:lnTo>
                        <a:pt x="843" y="2546"/>
                      </a:lnTo>
                      <a:lnTo>
                        <a:pt x="843" y="3049"/>
                      </a:lnTo>
                      <a:lnTo>
                        <a:pt x="844" y="3068"/>
                      </a:lnTo>
                      <a:lnTo>
                        <a:pt x="848" y="3088"/>
                      </a:lnTo>
                      <a:lnTo>
                        <a:pt x="110" y="3088"/>
                      </a:lnTo>
                      <a:lnTo>
                        <a:pt x="88" y="3086"/>
                      </a:lnTo>
                      <a:lnTo>
                        <a:pt x="69" y="3079"/>
                      </a:lnTo>
                      <a:lnTo>
                        <a:pt x="50" y="3069"/>
                      </a:lnTo>
                      <a:lnTo>
                        <a:pt x="33" y="3055"/>
                      </a:lnTo>
                      <a:lnTo>
                        <a:pt x="19" y="3038"/>
                      </a:lnTo>
                      <a:lnTo>
                        <a:pt x="9" y="3019"/>
                      </a:lnTo>
                      <a:lnTo>
                        <a:pt x="2" y="3000"/>
                      </a:lnTo>
                      <a:lnTo>
                        <a:pt x="0" y="2978"/>
                      </a:lnTo>
                      <a:lnTo>
                        <a:pt x="0" y="110"/>
                      </a:lnTo>
                      <a:lnTo>
                        <a:pt x="2" y="89"/>
                      </a:lnTo>
                      <a:lnTo>
                        <a:pt x="9" y="68"/>
                      </a:lnTo>
                      <a:lnTo>
                        <a:pt x="19" y="50"/>
                      </a:lnTo>
                      <a:lnTo>
                        <a:pt x="33" y="32"/>
                      </a:lnTo>
                      <a:lnTo>
                        <a:pt x="50" y="18"/>
                      </a:lnTo>
                      <a:lnTo>
                        <a:pt x="69" y="8"/>
                      </a:lnTo>
                      <a:lnTo>
                        <a:pt x="88" y="2"/>
                      </a:lnTo>
                      <a:lnTo>
                        <a:pt x="11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79" name="Freeform 113">
                  <a:extLst>
                    <a:ext uri="{FF2B5EF4-FFF2-40B4-BE49-F238E27FC236}">
                      <a16:creationId xmlns:a16="http://schemas.microsoft.com/office/drawing/2014/main" id="{697B17F8-A9F1-1609-63D0-D9F6C1626160}"/>
                    </a:ext>
                  </a:extLst>
                </p:cNvPr>
                <p:cNvSpPr>
                  <a:spLocks noEditPoints="1"/>
                </p:cNvSpPr>
                <p:nvPr/>
              </p:nvSpPr>
              <p:spPr bwMode="auto">
                <a:xfrm>
                  <a:off x="2801" y="1861"/>
                  <a:ext cx="155" cy="155"/>
                </a:xfrm>
                <a:custGeom>
                  <a:avLst/>
                  <a:gdLst>
                    <a:gd name="T0" fmla="*/ 179 w 930"/>
                    <a:gd name="T1" fmla="*/ 157 h 928"/>
                    <a:gd name="T2" fmla="*/ 159 w 930"/>
                    <a:gd name="T3" fmla="*/ 179 h 928"/>
                    <a:gd name="T4" fmla="*/ 155 w 930"/>
                    <a:gd name="T5" fmla="*/ 735 h 928"/>
                    <a:gd name="T6" fmla="*/ 167 w 930"/>
                    <a:gd name="T7" fmla="*/ 762 h 928"/>
                    <a:gd name="T8" fmla="*/ 195 w 930"/>
                    <a:gd name="T9" fmla="*/ 773 h 928"/>
                    <a:gd name="T10" fmla="*/ 286 w 930"/>
                    <a:gd name="T11" fmla="*/ 770 h 928"/>
                    <a:gd name="T12" fmla="*/ 308 w 930"/>
                    <a:gd name="T13" fmla="*/ 749 h 928"/>
                    <a:gd name="T14" fmla="*/ 310 w 930"/>
                    <a:gd name="T15" fmla="*/ 541 h 928"/>
                    <a:gd name="T16" fmla="*/ 620 w 930"/>
                    <a:gd name="T17" fmla="*/ 735 h 928"/>
                    <a:gd name="T18" fmla="*/ 631 w 930"/>
                    <a:gd name="T19" fmla="*/ 762 h 928"/>
                    <a:gd name="T20" fmla="*/ 658 w 930"/>
                    <a:gd name="T21" fmla="*/ 773 h 928"/>
                    <a:gd name="T22" fmla="*/ 751 w 930"/>
                    <a:gd name="T23" fmla="*/ 770 h 928"/>
                    <a:gd name="T24" fmla="*/ 772 w 930"/>
                    <a:gd name="T25" fmla="*/ 749 h 928"/>
                    <a:gd name="T26" fmla="*/ 775 w 930"/>
                    <a:gd name="T27" fmla="*/ 193 h 928"/>
                    <a:gd name="T28" fmla="*/ 763 w 930"/>
                    <a:gd name="T29" fmla="*/ 166 h 928"/>
                    <a:gd name="T30" fmla="*/ 736 w 930"/>
                    <a:gd name="T31" fmla="*/ 155 h 928"/>
                    <a:gd name="T32" fmla="*/ 644 w 930"/>
                    <a:gd name="T33" fmla="*/ 157 h 928"/>
                    <a:gd name="T34" fmla="*/ 623 w 930"/>
                    <a:gd name="T35" fmla="*/ 179 h 928"/>
                    <a:gd name="T36" fmla="*/ 620 w 930"/>
                    <a:gd name="T37" fmla="*/ 386 h 928"/>
                    <a:gd name="T38" fmla="*/ 310 w 930"/>
                    <a:gd name="T39" fmla="*/ 193 h 928"/>
                    <a:gd name="T40" fmla="*/ 299 w 930"/>
                    <a:gd name="T41" fmla="*/ 166 h 928"/>
                    <a:gd name="T42" fmla="*/ 272 w 930"/>
                    <a:gd name="T43" fmla="*/ 155 h 928"/>
                    <a:gd name="T44" fmla="*/ 175 w 930"/>
                    <a:gd name="T45" fmla="*/ 0 h 928"/>
                    <a:gd name="T46" fmla="*/ 784 w 930"/>
                    <a:gd name="T47" fmla="*/ 2 h 928"/>
                    <a:gd name="T48" fmla="*/ 834 w 930"/>
                    <a:gd name="T49" fmla="*/ 18 h 928"/>
                    <a:gd name="T50" fmla="*/ 879 w 930"/>
                    <a:gd name="T51" fmla="*/ 51 h 928"/>
                    <a:gd name="T52" fmla="*/ 911 w 930"/>
                    <a:gd name="T53" fmla="*/ 95 h 928"/>
                    <a:gd name="T54" fmla="*/ 928 w 930"/>
                    <a:gd name="T55" fmla="*/ 146 h 928"/>
                    <a:gd name="T56" fmla="*/ 930 w 930"/>
                    <a:gd name="T57" fmla="*/ 754 h 928"/>
                    <a:gd name="T58" fmla="*/ 921 w 930"/>
                    <a:gd name="T59" fmla="*/ 808 h 928"/>
                    <a:gd name="T60" fmla="*/ 897 w 930"/>
                    <a:gd name="T61" fmla="*/ 856 h 928"/>
                    <a:gd name="T62" fmla="*/ 873 w 930"/>
                    <a:gd name="T63" fmla="*/ 882 h 928"/>
                    <a:gd name="T64" fmla="*/ 841 w 930"/>
                    <a:gd name="T65" fmla="*/ 905 h 928"/>
                    <a:gd name="T66" fmla="*/ 786 w 930"/>
                    <a:gd name="T67" fmla="*/ 926 h 928"/>
                    <a:gd name="T68" fmla="*/ 175 w 930"/>
                    <a:gd name="T69" fmla="*/ 928 h 928"/>
                    <a:gd name="T70" fmla="*/ 115 w 930"/>
                    <a:gd name="T71" fmla="*/ 917 h 928"/>
                    <a:gd name="T72" fmla="*/ 64 w 930"/>
                    <a:gd name="T73" fmla="*/ 887 h 928"/>
                    <a:gd name="T74" fmla="*/ 52 w 930"/>
                    <a:gd name="T75" fmla="*/ 877 h 928"/>
                    <a:gd name="T76" fmla="*/ 19 w 930"/>
                    <a:gd name="T77" fmla="*/ 833 h 928"/>
                    <a:gd name="T78" fmla="*/ 3 w 930"/>
                    <a:gd name="T79" fmla="*/ 782 h 928"/>
                    <a:gd name="T80" fmla="*/ 0 w 930"/>
                    <a:gd name="T81" fmla="*/ 173 h 928"/>
                    <a:gd name="T82" fmla="*/ 9 w 930"/>
                    <a:gd name="T83" fmla="*/ 120 h 928"/>
                    <a:gd name="T84" fmla="*/ 34 w 930"/>
                    <a:gd name="T85" fmla="*/ 72 h 928"/>
                    <a:gd name="T86" fmla="*/ 73 w 930"/>
                    <a:gd name="T87" fmla="*/ 32 h 928"/>
                    <a:gd name="T88" fmla="*/ 120 w 930"/>
                    <a:gd name="T89" fmla="*/ 7 h 928"/>
                    <a:gd name="T90" fmla="*/ 175 w 930"/>
                    <a:gd name="T9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0" h="928">
                      <a:moveTo>
                        <a:pt x="195" y="155"/>
                      </a:moveTo>
                      <a:lnTo>
                        <a:pt x="179" y="157"/>
                      </a:lnTo>
                      <a:lnTo>
                        <a:pt x="167" y="166"/>
                      </a:lnTo>
                      <a:lnTo>
                        <a:pt x="159" y="179"/>
                      </a:lnTo>
                      <a:lnTo>
                        <a:pt x="155" y="193"/>
                      </a:lnTo>
                      <a:lnTo>
                        <a:pt x="155" y="735"/>
                      </a:lnTo>
                      <a:lnTo>
                        <a:pt x="159" y="749"/>
                      </a:lnTo>
                      <a:lnTo>
                        <a:pt x="167" y="762"/>
                      </a:lnTo>
                      <a:lnTo>
                        <a:pt x="179" y="770"/>
                      </a:lnTo>
                      <a:lnTo>
                        <a:pt x="195" y="773"/>
                      </a:lnTo>
                      <a:lnTo>
                        <a:pt x="272" y="773"/>
                      </a:lnTo>
                      <a:lnTo>
                        <a:pt x="286" y="770"/>
                      </a:lnTo>
                      <a:lnTo>
                        <a:pt x="299" y="762"/>
                      </a:lnTo>
                      <a:lnTo>
                        <a:pt x="308" y="749"/>
                      </a:lnTo>
                      <a:lnTo>
                        <a:pt x="310" y="735"/>
                      </a:lnTo>
                      <a:lnTo>
                        <a:pt x="310" y="541"/>
                      </a:lnTo>
                      <a:lnTo>
                        <a:pt x="620" y="541"/>
                      </a:lnTo>
                      <a:lnTo>
                        <a:pt x="620" y="735"/>
                      </a:lnTo>
                      <a:lnTo>
                        <a:pt x="623" y="749"/>
                      </a:lnTo>
                      <a:lnTo>
                        <a:pt x="631" y="762"/>
                      </a:lnTo>
                      <a:lnTo>
                        <a:pt x="644" y="770"/>
                      </a:lnTo>
                      <a:lnTo>
                        <a:pt x="658" y="773"/>
                      </a:lnTo>
                      <a:lnTo>
                        <a:pt x="736" y="773"/>
                      </a:lnTo>
                      <a:lnTo>
                        <a:pt x="751" y="770"/>
                      </a:lnTo>
                      <a:lnTo>
                        <a:pt x="763" y="762"/>
                      </a:lnTo>
                      <a:lnTo>
                        <a:pt x="772" y="749"/>
                      </a:lnTo>
                      <a:lnTo>
                        <a:pt x="775" y="735"/>
                      </a:lnTo>
                      <a:lnTo>
                        <a:pt x="775" y="193"/>
                      </a:lnTo>
                      <a:lnTo>
                        <a:pt x="772" y="179"/>
                      </a:lnTo>
                      <a:lnTo>
                        <a:pt x="763" y="166"/>
                      </a:lnTo>
                      <a:lnTo>
                        <a:pt x="751" y="157"/>
                      </a:lnTo>
                      <a:lnTo>
                        <a:pt x="736" y="155"/>
                      </a:lnTo>
                      <a:lnTo>
                        <a:pt x="658" y="155"/>
                      </a:lnTo>
                      <a:lnTo>
                        <a:pt x="644" y="157"/>
                      </a:lnTo>
                      <a:lnTo>
                        <a:pt x="631" y="166"/>
                      </a:lnTo>
                      <a:lnTo>
                        <a:pt x="623" y="179"/>
                      </a:lnTo>
                      <a:lnTo>
                        <a:pt x="620" y="193"/>
                      </a:lnTo>
                      <a:lnTo>
                        <a:pt x="620" y="386"/>
                      </a:lnTo>
                      <a:lnTo>
                        <a:pt x="310" y="386"/>
                      </a:lnTo>
                      <a:lnTo>
                        <a:pt x="310" y="193"/>
                      </a:lnTo>
                      <a:lnTo>
                        <a:pt x="308" y="179"/>
                      </a:lnTo>
                      <a:lnTo>
                        <a:pt x="299" y="166"/>
                      </a:lnTo>
                      <a:lnTo>
                        <a:pt x="286" y="157"/>
                      </a:lnTo>
                      <a:lnTo>
                        <a:pt x="272" y="155"/>
                      </a:lnTo>
                      <a:lnTo>
                        <a:pt x="195" y="155"/>
                      </a:lnTo>
                      <a:close/>
                      <a:moveTo>
                        <a:pt x="175" y="0"/>
                      </a:moveTo>
                      <a:lnTo>
                        <a:pt x="755" y="0"/>
                      </a:lnTo>
                      <a:lnTo>
                        <a:pt x="784" y="2"/>
                      </a:lnTo>
                      <a:lnTo>
                        <a:pt x="810" y="7"/>
                      </a:lnTo>
                      <a:lnTo>
                        <a:pt x="834" y="18"/>
                      </a:lnTo>
                      <a:lnTo>
                        <a:pt x="857" y="32"/>
                      </a:lnTo>
                      <a:lnTo>
                        <a:pt x="879" y="51"/>
                      </a:lnTo>
                      <a:lnTo>
                        <a:pt x="897" y="72"/>
                      </a:lnTo>
                      <a:lnTo>
                        <a:pt x="911" y="95"/>
                      </a:lnTo>
                      <a:lnTo>
                        <a:pt x="921" y="120"/>
                      </a:lnTo>
                      <a:lnTo>
                        <a:pt x="928" y="146"/>
                      </a:lnTo>
                      <a:lnTo>
                        <a:pt x="930" y="173"/>
                      </a:lnTo>
                      <a:lnTo>
                        <a:pt x="930" y="754"/>
                      </a:lnTo>
                      <a:lnTo>
                        <a:pt x="928" y="782"/>
                      </a:lnTo>
                      <a:lnTo>
                        <a:pt x="921" y="808"/>
                      </a:lnTo>
                      <a:lnTo>
                        <a:pt x="911" y="833"/>
                      </a:lnTo>
                      <a:lnTo>
                        <a:pt x="897" y="856"/>
                      </a:lnTo>
                      <a:lnTo>
                        <a:pt x="879" y="877"/>
                      </a:lnTo>
                      <a:lnTo>
                        <a:pt x="873" y="882"/>
                      </a:lnTo>
                      <a:lnTo>
                        <a:pt x="867" y="887"/>
                      </a:lnTo>
                      <a:lnTo>
                        <a:pt x="841" y="905"/>
                      </a:lnTo>
                      <a:lnTo>
                        <a:pt x="815" y="917"/>
                      </a:lnTo>
                      <a:lnTo>
                        <a:pt x="786" y="926"/>
                      </a:lnTo>
                      <a:lnTo>
                        <a:pt x="755" y="928"/>
                      </a:lnTo>
                      <a:lnTo>
                        <a:pt x="175" y="928"/>
                      </a:lnTo>
                      <a:lnTo>
                        <a:pt x="144" y="926"/>
                      </a:lnTo>
                      <a:lnTo>
                        <a:pt x="115" y="917"/>
                      </a:lnTo>
                      <a:lnTo>
                        <a:pt x="89" y="905"/>
                      </a:lnTo>
                      <a:lnTo>
                        <a:pt x="64" y="887"/>
                      </a:lnTo>
                      <a:lnTo>
                        <a:pt x="58" y="882"/>
                      </a:lnTo>
                      <a:lnTo>
                        <a:pt x="52" y="877"/>
                      </a:lnTo>
                      <a:lnTo>
                        <a:pt x="34" y="856"/>
                      </a:lnTo>
                      <a:lnTo>
                        <a:pt x="19" y="833"/>
                      </a:lnTo>
                      <a:lnTo>
                        <a:pt x="9" y="808"/>
                      </a:lnTo>
                      <a:lnTo>
                        <a:pt x="3" y="782"/>
                      </a:lnTo>
                      <a:lnTo>
                        <a:pt x="0" y="754"/>
                      </a:lnTo>
                      <a:lnTo>
                        <a:pt x="0" y="173"/>
                      </a:lnTo>
                      <a:lnTo>
                        <a:pt x="3" y="146"/>
                      </a:lnTo>
                      <a:lnTo>
                        <a:pt x="9" y="120"/>
                      </a:lnTo>
                      <a:lnTo>
                        <a:pt x="19" y="95"/>
                      </a:lnTo>
                      <a:lnTo>
                        <a:pt x="34" y="72"/>
                      </a:lnTo>
                      <a:lnTo>
                        <a:pt x="52" y="51"/>
                      </a:lnTo>
                      <a:lnTo>
                        <a:pt x="73" y="32"/>
                      </a:lnTo>
                      <a:lnTo>
                        <a:pt x="96" y="18"/>
                      </a:lnTo>
                      <a:lnTo>
                        <a:pt x="120" y="7"/>
                      </a:lnTo>
                      <a:lnTo>
                        <a:pt x="147" y="2"/>
                      </a:lnTo>
                      <a:lnTo>
                        <a:pt x="17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grpSp>
          <p:sp>
            <p:nvSpPr>
              <p:cNvPr id="76" name="Freeform 45">
                <a:extLst>
                  <a:ext uri="{FF2B5EF4-FFF2-40B4-BE49-F238E27FC236}">
                    <a16:creationId xmlns:a16="http://schemas.microsoft.com/office/drawing/2014/main" id="{656B7334-B351-1511-D33E-7A8474069FFD}"/>
                  </a:ext>
                </a:extLst>
              </p:cNvPr>
              <p:cNvSpPr>
                <a:spLocks noChangeAspect="1" noEditPoints="1"/>
              </p:cNvSpPr>
              <p:nvPr/>
            </p:nvSpPr>
            <p:spPr bwMode="auto">
              <a:xfrm>
                <a:off x="3639457" y="2479893"/>
                <a:ext cx="612375" cy="612000"/>
              </a:xfrm>
              <a:custGeom>
                <a:avLst/>
                <a:gdLst>
                  <a:gd name="T0" fmla="*/ 2050 w 6560"/>
                  <a:gd name="T1" fmla="*/ 4098 h 6556"/>
                  <a:gd name="T2" fmla="*/ 2050 w 6560"/>
                  <a:gd name="T3" fmla="*/ 4918 h 6556"/>
                  <a:gd name="T4" fmla="*/ 2870 w 6560"/>
                  <a:gd name="T5" fmla="*/ 4918 h 6556"/>
                  <a:gd name="T6" fmla="*/ 2870 w 6560"/>
                  <a:gd name="T7" fmla="*/ 4098 h 6556"/>
                  <a:gd name="T8" fmla="*/ 2050 w 6560"/>
                  <a:gd name="T9" fmla="*/ 4098 h 6556"/>
                  <a:gd name="T10" fmla="*/ 411 w 6560"/>
                  <a:gd name="T11" fmla="*/ 4098 h 6556"/>
                  <a:gd name="T12" fmla="*/ 411 w 6560"/>
                  <a:gd name="T13" fmla="*/ 4918 h 6556"/>
                  <a:gd name="T14" fmla="*/ 1231 w 6560"/>
                  <a:gd name="T15" fmla="*/ 4918 h 6556"/>
                  <a:gd name="T16" fmla="*/ 1231 w 6560"/>
                  <a:gd name="T17" fmla="*/ 4098 h 6556"/>
                  <a:gd name="T18" fmla="*/ 411 w 6560"/>
                  <a:gd name="T19" fmla="*/ 4098 h 6556"/>
                  <a:gd name="T20" fmla="*/ 3690 w 6560"/>
                  <a:gd name="T21" fmla="*/ 2868 h 6556"/>
                  <a:gd name="T22" fmla="*/ 6560 w 6560"/>
                  <a:gd name="T23" fmla="*/ 2868 h 6556"/>
                  <a:gd name="T24" fmla="*/ 6560 w 6560"/>
                  <a:gd name="T25" fmla="*/ 6556 h 6556"/>
                  <a:gd name="T26" fmla="*/ 5740 w 6560"/>
                  <a:gd name="T27" fmla="*/ 6556 h 6556"/>
                  <a:gd name="T28" fmla="*/ 5740 w 6560"/>
                  <a:gd name="T29" fmla="*/ 4918 h 6556"/>
                  <a:gd name="T30" fmla="*/ 4510 w 6560"/>
                  <a:gd name="T31" fmla="*/ 4918 h 6556"/>
                  <a:gd name="T32" fmla="*/ 4510 w 6560"/>
                  <a:gd name="T33" fmla="*/ 6556 h 6556"/>
                  <a:gd name="T34" fmla="*/ 3690 w 6560"/>
                  <a:gd name="T35" fmla="*/ 6556 h 6556"/>
                  <a:gd name="T36" fmla="*/ 3690 w 6560"/>
                  <a:gd name="T37" fmla="*/ 2868 h 6556"/>
                  <a:gd name="T38" fmla="*/ 2050 w 6560"/>
                  <a:gd name="T39" fmla="*/ 2460 h 6556"/>
                  <a:gd name="T40" fmla="*/ 2050 w 6560"/>
                  <a:gd name="T41" fmla="*/ 3279 h 6556"/>
                  <a:gd name="T42" fmla="*/ 2870 w 6560"/>
                  <a:gd name="T43" fmla="*/ 3279 h 6556"/>
                  <a:gd name="T44" fmla="*/ 2870 w 6560"/>
                  <a:gd name="T45" fmla="*/ 2460 h 6556"/>
                  <a:gd name="T46" fmla="*/ 2050 w 6560"/>
                  <a:gd name="T47" fmla="*/ 2460 h 6556"/>
                  <a:gd name="T48" fmla="*/ 411 w 6560"/>
                  <a:gd name="T49" fmla="*/ 2460 h 6556"/>
                  <a:gd name="T50" fmla="*/ 411 w 6560"/>
                  <a:gd name="T51" fmla="*/ 3279 h 6556"/>
                  <a:gd name="T52" fmla="*/ 1231 w 6560"/>
                  <a:gd name="T53" fmla="*/ 3279 h 6556"/>
                  <a:gd name="T54" fmla="*/ 1231 w 6560"/>
                  <a:gd name="T55" fmla="*/ 2460 h 6556"/>
                  <a:gd name="T56" fmla="*/ 411 w 6560"/>
                  <a:gd name="T57" fmla="*/ 2460 h 6556"/>
                  <a:gd name="T58" fmla="*/ 3690 w 6560"/>
                  <a:gd name="T59" fmla="*/ 2049 h 6556"/>
                  <a:gd name="T60" fmla="*/ 6560 w 6560"/>
                  <a:gd name="T61" fmla="*/ 2049 h 6556"/>
                  <a:gd name="T62" fmla="*/ 6560 w 6560"/>
                  <a:gd name="T63" fmla="*/ 2460 h 6556"/>
                  <a:gd name="T64" fmla="*/ 3690 w 6560"/>
                  <a:gd name="T65" fmla="*/ 2460 h 6556"/>
                  <a:gd name="T66" fmla="*/ 3690 w 6560"/>
                  <a:gd name="T67" fmla="*/ 2049 h 6556"/>
                  <a:gd name="T68" fmla="*/ 2050 w 6560"/>
                  <a:gd name="T69" fmla="*/ 819 h 6556"/>
                  <a:gd name="T70" fmla="*/ 2050 w 6560"/>
                  <a:gd name="T71" fmla="*/ 1638 h 6556"/>
                  <a:gd name="T72" fmla="*/ 2870 w 6560"/>
                  <a:gd name="T73" fmla="*/ 1638 h 6556"/>
                  <a:gd name="T74" fmla="*/ 2870 w 6560"/>
                  <a:gd name="T75" fmla="*/ 819 h 6556"/>
                  <a:gd name="T76" fmla="*/ 2050 w 6560"/>
                  <a:gd name="T77" fmla="*/ 819 h 6556"/>
                  <a:gd name="T78" fmla="*/ 411 w 6560"/>
                  <a:gd name="T79" fmla="*/ 819 h 6556"/>
                  <a:gd name="T80" fmla="*/ 411 w 6560"/>
                  <a:gd name="T81" fmla="*/ 1638 h 6556"/>
                  <a:gd name="T82" fmla="*/ 1231 w 6560"/>
                  <a:gd name="T83" fmla="*/ 1638 h 6556"/>
                  <a:gd name="T84" fmla="*/ 1231 w 6560"/>
                  <a:gd name="T85" fmla="*/ 819 h 6556"/>
                  <a:gd name="T86" fmla="*/ 411 w 6560"/>
                  <a:gd name="T87" fmla="*/ 819 h 6556"/>
                  <a:gd name="T88" fmla="*/ 0 w 6560"/>
                  <a:gd name="T89" fmla="*/ 0 h 6556"/>
                  <a:gd name="T90" fmla="*/ 3279 w 6560"/>
                  <a:gd name="T91" fmla="*/ 0 h 6556"/>
                  <a:gd name="T92" fmla="*/ 3279 w 6560"/>
                  <a:gd name="T93" fmla="*/ 6556 h 6556"/>
                  <a:gd name="T94" fmla="*/ 0 w 6560"/>
                  <a:gd name="T95" fmla="*/ 6556 h 6556"/>
                  <a:gd name="T96" fmla="*/ 0 w 6560"/>
                  <a:gd name="T97" fmla="*/ 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0" h="6556">
                    <a:moveTo>
                      <a:pt x="2050" y="4098"/>
                    </a:moveTo>
                    <a:lnTo>
                      <a:pt x="2050" y="4918"/>
                    </a:lnTo>
                    <a:lnTo>
                      <a:pt x="2870" y="4918"/>
                    </a:lnTo>
                    <a:lnTo>
                      <a:pt x="2870" y="4098"/>
                    </a:lnTo>
                    <a:lnTo>
                      <a:pt x="2050" y="4098"/>
                    </a:lnTo>
                    <a:close/>
                    <a:moveTo>
                      <a:pt x="411" y="4098"/>
                    </a:moveTo>
                    <a:lnTo>
                      <a:pt x="411" y="4918"/>
                    </a:lnTo>
                    <a:lnTo>
                      <a:pt x="1231" y="4918"/>
                    </a:lnTo>
                    <a:lnTo>
                      <a:pt x="1231" y="4098"/>
                    </a:lnTo>
                    <a:lnTo>
                      <a:pt x="411" y="4098"/>
                    </a:lnTo>
                    <a:close/>
                    <a:moveTo>
                      <a:pt x="3690" y="2868"/>
                    </a:moveTo>
                    <a:lnTo>
                      <a:pt x="6560" y="2868"/>
                    </a:lnTo>
                    <a:lnTo>
                      <a:pt x="6560" y="6556"/>
                    </a:lnTo>
                    <a:lnTo>
                      <a:pt x="5740" y="6556"/>
                    </a:lnTo>
                    <a:lnTo>
                      <a:pt x="5740" y="4918"/>
                    </a:lnTo>
                    <a:lnTo>
                      <a:pt x="4510" y="4918"/>
                    </a:lnTo>
                    <a:lnTo>
                      <a:pt x="4510" y="6556"/>
                    </a:lnTo>
                    <a:lnTo>
                      <a:pt x="3690" y="6556"/>
                    </a:lnTo>
                    <a:lnTo>
                      <a:pt x="3690" y="2868"/>
                    </a:lnTo>
                    <a:close/>
                    <a:moveTo>
                      <a:pt x="2050" y="2460"/>
                    </a:moveTo>
                    <a:lnTo>
                      <a:pt x="2050" y="3279"/>
                    </a:lnTo>
                    <a:lnTo>
                      <a:pt x="2870" y="3279"/>
                    </a:lnTo>
                    <a:lnTo>
                      <a:pt x="2870" y="2460"/>
                    </a:lnTo>
                    <a:lnTo>
                      <a:pt x="2050" y="2460"/>
                    </a:lnTo>
                    <a:close/>
                    <a:moveTo>
                      <a:pt x="411" y="2460"/>
                    </a:moveTo>
                    <a:lnTo>
                      <a:pt x="411" y="3279"/>
                    </a:lnTo>
                    <a:lnTo>
                      <a:pt x="1231" y="3279"/>
                    </a:lnTo>
                    <a:lnTo>
                      <a:pt x="1231" y="2460"/>
                    </a:lnTo>
                    <a:lnTo>
                      <a:pt x="411" y="2460"/>
                    </a:lnTo>
                    <a:close/>
                    <a:moveTo>
                      <a:pt x="3690" y="2049"/>
                    </a:moveTo>
                    <a:lnTo>
                      <a:pt x="6560" y="2049"/>
                    </a:lnTo>
                    <a:lnTo>
                      <a:pt x="6560" y="2460"/>
                    </a:lnTo>
                    <a:lnTo>
                      <a:pt x="3690" y="2460"/>
                    </a:lnTo>
                    <a:lnTo>
                      <a:pt x="3690" y="2049"/>
                    </a:lnTo>
                    <a:close/>
                    <a:moveTo>
                      <a:pt x="2050" y="819"/>
                    </a:moveTo>
                    <a:lnTo>
                      <a:pt x="2050" y="1638"/>
                    </a:lnTo>
                    <a:lnTo>
                      <a:pt x="2870" y="1638"/>
                    </a:lnTo>
                    <a:lnTo>
                      <a:pt x="2870" y="819"/>
                    </a:lnTo>
                    <a:lnTo>
                      <a:pt x="2050" y="819"/>
                    </a:lnTo>
                    <a:close/>
                    <a:moveTo>
                      <a:pt x="411" y="819"/>
                    </a:moveTo>
                    <a:lnTo>
                      <a:pt x="411" y="1638"/>
                    </a:lnTo>
                    <a:lnTo>
                      <a:pt x="1231" y="1638"/>
                    </a:lnTo>
                    <a:lnTo>
                      <a:pt x="1231" y="819"/>
                    </a:lnTo>
                    <a:lnTo>
                      <a:pt x="411" y="819"/>
                    </a:lnTo>
                    <a:close/>
                    <a:moveTo>
                      <a:pt x="0" y="0"/>
                    </a:moveTo>
                    <a:lnTo>
                      <a:pt x="3279" y="0"/>
                    </a:lnTo>
                    <a:lnTo>
                      <a:pt x="3279" y="6556"/>
                    </a:lnTo>
                    <a:lnTo>
                      <a:pt x="0" y="6556"/>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77" name="Freeform 53">
                <a:extLst>
                  <a:ext uri="{FF2B5EF4-FFF2-40B4-BE49-F238E27FC236}">
                    <a16:creationId xmlns:a16="http://schemas.microsoft.com/office/drawing/2014/main" id="{05ECBCB9-0DBA-301B-2A97-7099274DA99A}"/>
                  </a:ext>
                </a:extLst>
              </p:cNvPr>
              <p:cNvSpPr>
                <a:spLocks noChangeAspect="1" noEditPoints="1"/>
              </p:cNvSpPr>
              <p:nvPr/>
            </p:nvSpPr>
            <p:spPr bwMode="auto">
              <a:xfrm>
                <a:off x="4238657" y="2552321"/>
                <a:ext cx="782739" cy="540000"/>
              </a:xfrm>
              <a:custGeom>
                <a:avLst/>
                <a:gdLst>
                  <a:gd name="T0" fmla="*/ 2092 w 3617"/>
                  <a:gd name="T1" fmla="*/ 1545 h 2495"/>
                  <a:gd name="T2" fmla="*/ 3255 w 3617"/>
                  <a:gd name="T3" fmla="*/ 1704 h 2495"/>
                  <a:gd name="T4" fmla="*/ 2788 w 3617"/>
                  <a:gd name="T5" fmla="*/ 1704 h 2495"/>
                  <a:gd name="T6" fmla="*/ 697 w 3617"/>
                  <a:gd name="T7" fmla="*/ 1520 h 2495"/>
                  <a:gd name="T8" fmla="*/ 697 w 3617"/>
                  <a:gd name="T9" fmla="*/ 1520 h 2495"/>
                  <a:gd name="T10" fmla="*/ 596 w 3617"/>
                  <a:gd name="T11" fmla="*/ 1520 h 2495"/>
                  <a:gd name="T12" fmla="*/ 3255 w 3617"/>
                  <a:gd name="T13" fmla="*/ 1380 h 2495"/>
                  <a:gd name="T14" fmla="*/ 2788 w 3617"/>
                  <a:gd name="T15" fmla="*/ 1380 h 2495"/>
                  <a:gd name="T16" fmla="*/ 697 w 3617"/>
                  <a:gd name="T17" fmla="*/ 1195 h 2495"/>
                  <a:gd name="T18" fmla="*/ 697 w 3617"/>
                  <a:gd name="T19" fmla="*/ 1195 h 2495"/>
                  <a:gd name="T20" fmla="*/ 596 w 3617"/>
                  <a:gd name="T21" fmla="*/ 1195 h 2495"/>
                  <a:gd name="T22" fmla="*/ 3255 w 3617"/>
                  <a:gd name="T23" fmla="*/ 1067 h 2495"/>
                  <a:gd name="T24" fmla="*/ 2788 w 3617"/>
                  <a:gd name="T25" fmla="*/ 1067 h 2495"/>
                  <a:gd name="T26" fmla="*/ 697 w 3617"/>
                  <a:gd name="T27" fmla="*/ 882 h 2495"/>
                  <a:gd name="T28" fmla="*/ 697 w 3617"/>
                  <a:gd name="T29" fmla="*/ 882 h 2495"/>
                  <a:gd name="T30" fmla="*/ 596 w 3617"/>
                  <a:gd name="T31" fmla="*/ 882 h 2495"/>
                  <a:gd name="T32" fmla="*/ 1920 w 3617"/>
                  <a:gd name="T33" fmla="*/ 400 h 2495"/>
                  <a:gd name="T34" fmla="*/ 1920 w 3617"/>
                  <a:gd name="T35" fmla="*/ 799 h 2495"/>
                  <a:gd name="T36" fmla="*/ 1525 w 3617"/>
                  <a:gd name="T37" fmla="*/ 400 h 2495"/>
                  <a:gd name="T38" fmla="*/ 1756 w 3617"/>
                  <a:gd name="T39" fmla="*/ 61 h 2495"/>
                  <a:gd name="T40" fmla="*/ 1567 w 3617"/>
                  <a:gd name="T41" fmla="*/ 129 h 2495"/>
                  <a:gd name="T42" fmla="*/ 1429 w 3617"/>
                  <a:gd name="T43" fmla="*/ 269 h 2495"/>
                  <a:gd name="T44" fmla="*/ 1362 w 3617"/>
                  <a:gd name="T45" fmla="*/ 459 h 2495"/>
                  <a:gd name="T46" fmla="*/ 1385 w 3617"/>
                  <a:gd name="T47" fmla="*/ 666 h 2495"/>
                  <a:gd name="T48" fmla="*/ 1491 w 3617"/>
                  <a:gd name="T49" fmla="*/ 833 h 2495"/>
                  <a:gd name="T50" fmla="*/ 1657 w 3617"/>
                  <a:gd name="T51" fmla="*/ 940 h 2495"/>
                  <a:gd name="T52" fmla="*/ 1861 w 3617"/>
                  <a:gd name="T53" fmla="*/ 963 h 2495"/>
                  <a:gd name="T54" fmla="*/ 2049 w 3617"/>
                  <a:gd name="T55" fmla="*/ 896 h 2495"/>
                  <a:gd name="T56" fmla="*/ 2188 w 3617"/>
                  <a:gd name="T57" fmla="*/ 756 h 2495"/>
                  <a:gd name="T58" fmla="*/ 2255 w 3617"/>
                  <a:gd name="T59" fmla="*/ 566 h 2495"/>
                  <a:gd name="T60" fmla="*/ 2232 w 3617"/>
                  <a:gd name="T61" fmla="*/ 359 h 2495"/>
                  <a:gd name="T62" fmla="*/ 2127 w 3617"/>
                  <a:gd name="T63" fmla="*/ 191 h 2495"/>
                  <a:gd name="T64" fmla="*/ 1960 w 3617"/>
                  <a:gd name="T65" fmla="*/ 85 h 2495"/>
                  <a:gd name="T66" fmla="*/ 1251 w 3617"/>
                  <a:gd name="T67" fmla="*/ 0 h 2495"/>
                  <a:gd name="T68" fmla="*/ 2446 w 3617"/>
                  <a:gd name="T69" fmla="*/ 29 h 2495"/>
                  <a:gd name="T70" fmla="*/ 2493 w 3617"/>
                  <a:gd name="T71" fmla="*/ 129 h 2495"/>
                  <a:gd name="T72" fmla="*/ 2571 w 3617"/>
                  <a:gd name="T73" fmla="*/ 2230 h 2495"/>
                  <a:gd name="T74" fmla="*/ 3293 w 3617"/>
                  <a:gd name="T75" fmla="*/ 560 h 2495"/>
                  <a:gd name="T76" fmla="*/ 3394 w 3617"/>
                  <a:gd name="T77" fmla="*/ 609 h 2495"/>
                  <a:gd name="T78" fmla="*/ 3421 w 3617"/>
                  <a:gd name="T79" fmla="*/ 2189 h 2495"/>
                  <a:gd name="T80" fmla="*/ 3617 w 3617"/>
                  <a:gd name="T81" fmla="*/ 2495 h 2495"/>
                  <a:gd name="T82" fmla="*/ 215 w 3617"/>
                  <a:gd name="T83" fmla="*/ 2210 h 2495"/>
                  <a:gd name="T84" fmla="*/ 226 w 3617"/>
                  <a:gd name="T85" fmla="*/ 632 h 2495"/>
                  <a:gd name="T86" fmla="*/ 311 w 3617"/>
                  <a:gd name="T87" fmla="*/ 565 h 2495"/>
                  <a:gd name="T88" fmla="*/ 1037 w 3617"/>
                  <a:gd name="T89" fmla="*/ 2194 h 2495"/>
                  <a:gd name="T90" fmla="*/ 1124 w 3617"/>
                  <a:gd name="T91" fmla="*/ 2189 h 2495"/>
                  <a:gd name="T92" fmla="*/ 1151 w 3617"/>
                  <a:gd name="T93" fmla="*/ 49 h 2495"/>
                  <a:gd name="T94" fmla="*/ 1251 w 3617"/>
                  <a:gd name="T95"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7" h="2495">
                    <a:moveTo>
                      <a:pt x="1556" y="1545"/>
                    </a:moveTo>
                    <a:lnTo>
                      <a:pt x="1556" y="2221"/>
                    </a:lnTo>
                    <a:lnTo>
                      <a:pt x="2092" y="2221"/>
                    </a:lnTo>
                    <a:lnTo>
                      <a:pt x="2092" y="1545"/>
                    </a:lnTo>
                    <a:lnTo>
                      <a:pt x="1556" y="1545"/>
                    </a:lnTo>
                    <a:close/>
                    <a:moveTo>
                      <a:pt x="3072" y="1520"/>
                    </a:moveTo>
                    <a:lnTo>
                      <a:pt x="3072" y="1704"/>
                    </a:lnTo>
                    <a:lnTo>
                      <a:pt x="3255" y="1704"/>
                    </a:lnTo>
                    <a:lnTo>
                      <a:pt x="3255" y="1520"/>
                    </a:lnTo>
                    <a:lnTo>
                      <a:pt x="3072" y="1520"/>
                    </a:lnTo>
                    <a:close/>
                    <a:moveTo>
                      <a:pt x="2788" y="1520"/>
                    </a:moveTo>
                    <a:lnTo>
                      <a:pt x="2788" y="1704"/>
                    </a:lnTo>
                    <a:lnTo>
                      <a:pt x="2971" y="1704"/>
                    </a:lnTo>
                    <a:lnTo>
                      <a:pt x="2971" y="1520"/>
                    </a:lnTo>
                    <a:lnTo>
                      <a:pt x="2788" y="1520"/>
                    </a:lnTo>
                    <a:close/>
                    <a:moveTo>
                      <a:pt x="697" y="1520"/>
                    </a:moveTo>
                    <a:lnTo>
                      <a:pt x="697" y="1704"/>
                    </a:lnTo>
                    <a:lnTo>
                      <a:pt x="880" y="1704"/>
                    </a:lnTo>
                    <a:lnTo>
                      <a:pt x="880" y="1520"/>
                    </a:lnTo>
                    <a:lnTo>
                      <a:pt x="697" y="1520"/>
                    </a:lnTo>
                    <a:close/>
                    <a:moveTo>
                      <a:pt x="413" y="1520"/>
                    </a:moveTo>
                    <a:lnTo>
                      <a:pt x="413" y="1704"/>
                    </a:lnTo>
                    <a:lnTo>
                      <a:pt x="596" y="1704"/>
                    </a:lnTo>
                    <a:lnTo>
                      <a:pt x="596" y="1520"/>
                    </a:lnTo>
                    <a:lnTo>
                      <a:pt x="413" y="1520"/>
                    </a:lnTo>
                    <a:close/>
                    <a:moveTo>
                      <a:pt x="3072" y="1195"/>
                    </a:moveTo>
                    <a:lnTo>
                      <a:pt x="3072" y="1380"/>
                    </a:lnTo>
                    <a:lnTo>
                      <a:pt x="3255" y="1380"/>
                    </a:lnTo>
                    <a:lnTo>
                      <a:pt x="3255" y="1195"/>
                    </a:lnTo>
                    <a:lnTo>
                      <a:pt x="3072" y="1195"/>
                    </a:lnTo>
                    <a:close/>
                    <a:moveTo>
                      <a:pt x="2788" y="1195"/>
                    </a:moveTo>
                    <a:lnTo>
                      <a:pt x="2788" y="1380"/>
                    </a:lnTo>
                    <a:lnTo>
                      <a:pt x="2971" y="1380"/>
                    </a:lnTo>
                    <a:lnTo>
                      <a:pt x="2971" y="1195"/>
                    </a:lnTo>
                    <a:lnTo>
                      <a:pt x="2788" y="1195"/>
                    </a:lnTo>
                    <a:close/>
                    <a:moveTo>
                      <a:pt x="697" y="1195"/>
                    </a:moveTo>
                    <a:lnTo>
                      <a:pt x="697" y="1380"/>
                    </a:lnTo>
                    <a:lnTo>
                      <a:pt x="880" y="1380"/>
                    </a:lnTo>
                    <a:lnTo>
                      <a:pt x="880" y="1195"/>
                    </a:lnTo>
                    <a:lnTo>
                      <a:pt x="697" y="1195"/>
                    </a:lnTo>
                    <a:close/>
                    <a:moveTo>
                      <a:pt x="413" y="1195"/>
                    </a:moveTo>
                    <a:lnTo>
                      <a:pt x="413" y="1380"/>
                    </a:lnTo>
                    <a:lnTo>
                      <a:pt x="596" y="1380"/>
                    </a:lnTo>
                    <a:lnTo>
                      <a:pt x="596" y="1195"/>
                    </a:lnTo>
                    <a:lnTo>
                      <a:pt x="413" y="1195"/>
                    </a:lnTo>
                    <a:close/>
                    <a:moveTo>
                      <a:pt x="3072" y="882"/>
                    </a:moveTo>
                    <a:lnTo>
                      <a:pt x="3072" y="1067"/>
                    </a:lnTo>
                    <a:lnTo>
                      <a:pt x="3255" y="1067"/>
                    </a:lnTo>
                    <a:lnTo>
                      <a:pt x="3255" y="882"/>
                    </a:lnTo>
                    <a:lnTo>
                      <a:pt x="3072" y="882"/>
                    </a:lnTo>
                    <a:close/>
                    <a:moveTo>
                      <a:pt x="2788" y="882"/>
                    </a:moveTo>
                    <a:lnTo>
                      <a:pt x="2788" y="1067"/>
                    </a:lnTo>
                    <a:lnTo>
                      <a:pt x="2971" y="1067"/>
                    </a:lnTo>
                    <a:lnTo>
                      <a:pt x="2971" y="882"/>
                    </a:lnTo>
                    <a:lnTo>
                      <a:pt x="2788" y="882"/>
                    </a:lnTo>
                    <a:close/>
                    <a:moveTo>
                      <a:pt x="697" y="882"/>
                    </a:moveTo>
                    <a:lnTo>
                      <a:pt x="697" y="1067"/>
                    </a:lnTo>
                    <a:lnTo>
                      <a:pt x="880" y="1067"/>
                    </a:lnTo>
                    <a:lnTo>
                      <a:pt x="880" y="882"/>
                    </a:lnTo>
                    <a:lnTo>
                      <a:pt x="697" y="882"/>
                    </a:lnTo>
                    <a:close/>
                    <a:moveTo>
                      <a:pt x="413" y="882"/>
                    </a:moveTo>
                    <a:lnTo>
                      <a:pt x="413" y="1067"/>
                    </a:lnTo>
                    <a:lnTo>
                      <a:pt x="596" y="1067"/>
                    </a:lnTo>
                    <a:lnTo>
                      <a:pt x="596" y="882"/>
                    </a:lnTo>
                    <a:lnTo>
                      <a:pt x="413" y="882"/>
                    </a:lnTo>
                    <a:close/>
                    <a:moveTo>
                      <a:pt x="1697" y="226"/>
                    </a:moveTo>
                    <a:lnTo>
                      <a:pt x="1920" y="226"/>
                    </a:lnTo>
                    <a:lnTo>
                      <a:pt x="1920" y="400"/>
                    </a:lnTo>
                    <a:lnTo>
                      <a:pt x="2092" y="400"/>
                    </a:lnTo>
                    <a:lnTo>
                      <a:pt x="2092" y="625"/>
                    </a:lnTo>
                    <a:lnTo>
                      <a:pt x="1920" y="625"/>
                    </a:lnTo>
                    <a:lnTo>
                      <a:pt x="1920" y="799"/>
                    </a:lnTo>
                    <a:lnTo>
                      <a:pt x="1697" y="799"/>
                    </a:lnTo>
                    <a:lnTo>
                      <a:pt x="1697" y="625"/>
                    </a:lnTo>
                    <a:lnTo>
                      <a:pt x="1525" y="625"/>
                    </a:lnTo>
                    <a:lnTo>
                      <a:pt x="1525" y="400"/>
                    </a:lnTo>
                    <a:lnTo>
                      <a:pt x="1697" y="400"/>
                    </a:lnTo>
                    <a:lnTo>
                      <a:pt x="1697" y="226"/>
                    </a:lnTo>
                    <a:close/>
                    <a:moveTo>
                      <a:pt x="1808" y="58"/>
                    </a:moveTo>
                    <a:lnTo>
                      <a:pt x="1756" y="61"/>
                    </a:lnTo>
                    <a:lnTo>
                      <a:pt x="1706" y="70"/>
                    </a:lnTo>
                    <a:lnTo>
                      <a:pt x="1657" y="85"/>
                    </a:lnTo>
                    <a:lnTo>
                      <a:pt x="1611" y="105"/>
                    </a:lnTo>
                    <a:lnTo>
                      <a:pt x="1567" y="129"/>
                    </a:lnTo>
                    <a:lnTo>
                      <a:pt x="1527" y="158"/>
                    </a:lnTo>
                    <a:lnTo>
                      <a:pt x="1491" y="191"/>
                    </a:lnTo>
                    <a:lnTo>
                      <a:pt x="1458" y="228"/>
                    </a:lnTo>
                    <a:lnTo>
                      <a:pt x="1429" y="269"/>
                    </a:lnTo>
                    <a:lnTo>
                      <a:pt x="1404" y="312"/>
                    </a:lnTo>
                    <a:lnTo>
                      <a:pt x="1385" y="359"/>
                    </a:lnTo>
                    <a:lnTo>
                      <a:pt x="1371" y="408"/>
                    </a:lnTo>
                    <a:lnTo>
                      <a:pt x="1362" y="459"/>
                    </a:lnTo>
                    <a:lnTo>
                      <a:pt x="1359" y="512"/>
                    </a:lnTo>
                    <a:lnTo>
                      <a:pt x="1362" y="566"/>
                    </a:lnTo>
                    <a:lnTo>
                      <a:pt x="1371" y="617"/>
                    </a:lnTo>
                    <a:lnTo>
                      <a:pt x="1385" y="666"/>
                    </a:lnTo>
                    <a:lnTo>
                      <a:pt x="1404" y="712"/>
                    </a:lnTo>
                    <a:lnTo>
                      <a:pt x="1429" y="756"/>
                    </a:lnTo>
                    <a:lnTo>
                      <a:pt x="1458" y="796"/>
                    </a:lnTo>
                    <a:lnTo>
                      <a:pt x="1491" y="833"/>
                    </a:lnTo>
                    <a:lnTo>
                      <a:pt x="1527" y="867"/>
                    </a:lnTo>
                    <a:lnTo>
                      <a:pt x="1567" y="896"/>
                    </a:lnTo>
                    <a:lnTo>
                      <a:pt x="1611" y="920"/>
                    </a:lnTo>
                    <a:lnTo>
                      <a:pt x="1657" y="940"/>
                    </a:lnTo>
                    <a:lnTo>
                      <a:pt x="1706" y="954"/>
                    </a:lnTo>
                    <a:lnTo>
                      <a:pt x="1756" y="963"/>
                    </a:lnTo>
                    <a:lnTo>
                      <a:pt x="1808" y="966"/>
                    </a:lnTo>
                    <a:lnTo>
                      <a:pt x="1861" y="963"/>
                    </a:lnTo>
                    <a:lnTo>
                      <a:pt x="1912" y="954"/>
                    </a:lnTo>
                    <a:lnTo>
                      <a:pt x="1960" y="940"/>
                    </a:lnTo>
                    <a:lnTo>
                      <a:pt x="2006" y="920"/>
                    </a:lnTo>
                    <a:lnTo>
                      <a:pt x="2049" y="896"/>
                    </a:lnTo>
                    <a:lnTo>
                      <a:pt x="2090" y="867"/>
                    </a:lnTo>
                    <a:lnTo>
                      <a:pt x="2127" y="833"/>
                    </a:lnTo>
                    <a:lnTo>
                      <a:pt x="2160" y="796"/>
                    </a:lnTo>
                    <a:lnTo>
                      <a:pt x="2188" y="756"/>
                    </a:lnTo>
                    <a:lnTo>
                      <a:pt x="2212" y="712"/>
                    </a:lnTo>
                    <a:lnTo>
                      <a:pt x="2232" y="666"/>
                    </a:lnTo>
                    <a:lnTo>
                      <a:pt x="2247" y="617"/>
                    </a:lnTo>
                    <a:lnTo>
                      <a:pt x="2255" y="566"/>
                    </a:lnTo>
                    <a:lnTo>
                      <a:pt x="2259" y="512"/>
                    </a:lnTo>
                    <a:lnTo>
                      <a:pt x="2255" y="459"/>
                    </a:lnTo>
                    <a:lnTo>
                      <a:pt x="2247" y="408"/>
                    </a:lnTo>
                    <a:lnTo>
                      <a:pt x="2232" y="359"/>
                    </a:lnTo>
                    <a:lnTo>
                      <a:pt x="2212" y="312"/>
                    </a:lnTo>
                    <a:lnTo>
                      <a:pt x="2188" y="269"/>
                    </a:lnTo>
                    <a:lnTo>
                      <a:pt x="2160" y="228"/>
                    </a:lnTo>
                    <a:lnTo>
                      <a:pt x="2127" y="191"/>
                    </a:lnTo>
                    <a:lnTo>
                      <a:pt x="2090" y="158"/>
                    </a:lnTo>
                    <a:lnTo>
                      <a:pt x="2049" y="129"/>
                    </a:lnTo>
                    <a:lnTo>
                      <a:pt x="2006" y="105"/>
                    </a:lnTo>
                    <a:lnTo>
                      <a:pt x="1960" y="85"/>
                    </a:lnTo>
                    <a:lnTo>
                      <a:pt x="1912" y="70"/>
                    </a:lnTo>
                    <a:lnTo>
                      <a:pt x="1861" y="61"/>
                    </a:lnTo>
                    <a:lnTo>
                      <a:pt x="1808" y="58"/>
                    </a:lnTo>
                    <a:close/>
                    <a:moveTo>
                      <a:pt x="1251" y="0"/>
                    </a:moveTo>
                    <a:lnTo>
                      <a:pt x="2366" y="0"/>
                    </a:lnTo>
                    <a:lnTo>
                      <a:pt x="2395" y="4"/>
                    </a:lnTo>
                    <a:lnTo>
                      <a:pt x="2422" y="14"/>
                    </a:lnTo>
                    <a:lnTo>
                      <a:pt x="2446" y="29"/>
                    </a:lnTo>
                    <a:lnTo>
                      <a:pt x="2466" y="49"/>
                    </a:lnTo>
                    <a:lnTo>
                      <a:pt x="2480" y="72"/>
                    </a:lnTo>
                    <a:lnTo>
                      <a:pt x="2490" y="100"/>
                    </a:lnTo>
                    <a:lnTo>
                      <a:pt x="2493" y="129"/>
                    </a:lnTo>
                    <a:lnTo>
                      <a:pt x="2493" y="2189"/>
                    </a:lnTo>
                    <a:lnTo>
                      <a:pt x="2492" y="2210"/>
                    </a:lnTo>
                    <a:lnTo>
                      <a:pt x="2487" y="2230"/>
                    </a:lnTo>
                    <a:lnTo>
                      <a:pt x="2571" y="2230"/>
                    </a:lnTo>
                    <a:lnTo>
                      <a:pt x="2579" y="2194"/>
                    </a:lnTo>
                    <a:lnTo>
                      <a:pt x="2583" y="2156"/>
                    </a:lnTo>
                    <a:lnTo>
                      <a:pt x="2583" y="560"/>
                    </a:lnTo>
                    <a:lnTo>
                      <a:pt x="3293" y="560"/>
                    </a:lnTo>
                    <a:lnTo>
                      <a:pt x="3323" y="565"/>
                    </a:lnTo>
                    <a:lnTo>
                      <a:pt x="3350" y="573"/>
                    </a:lnTo>
                    <a:lnTo>
                      <a:pt x="3374" y="589"/>
                    </a:lnTo>
                    <a:lnTo>
                      <a:pt x="3394" y="609"/>
                    </a:lnTo>
                    <a:lnTo>
                      <a:pt x="3408" y="632"/>
                    </a:lnTo>
                    <a:lnTo>
                      <a:pt x="3418" y="660"/>
                    </a:lnTo>
                    <a:lnTo>
                      <a:pt x="3421" y="689"/>
                    </a:lnTo>
                    <a:lnTo>
                      <a:pt x="3421" y="2189"/>
                    </a:lnTo>
                    <a:lnTo>
                      <a:pt x="3420" y="2210"/>
                    </a:lnTo>
                    <a:lnTo>
                      <a:pt x="3415" y="2230"/>
                    </a:lnTo>
                    <a:lnTo>
                      <a:pt x="3617" y="2230"/>
                    </a:lnTo>
                    <a:lnTo>
                      <a:pt x="3617" y="2495"/>
                    </a:lnTo>
                    <a:lnTo>
                      <a:pt x="0" y="2495"/>
                    </a:lnTo>
                    <a:lnTo>
                      <a:pt x="0" y="2230"/>
                    </a:lnTo>
                    <a:lnTo>
                      <a:pt x="219" y="2230"/>
                    </a:lnTo>
                    <a:lnTo>
                      <a:pt x="215" y="2210"/>
                    </a:lnTo>
                    <a:lnTo>
                      <a:pt x="213" y="2189"/>
                    </a:lnTo>
                    <a:lnTo>
                      <a:pt x="213" y="689"/>
                    </a:lnTo>
                    <a:lnTo>
                      <a:pt x="216" y="660"/>
                    </a:lnTo>
                    <a:lnTo>
                      <a:pt x="226" y="632"/>
                    </a:lnTo>
                    <a:lnTo>
                      <a:pt x="241" y="609"/>
                    </a:lnTo>
                    <a:lnTo>
                      <a:pt x="261" y="589"/>
                    </a:lnTo>
                    <a:lnTo>
                      <a:pt x="284" y="573"/>
                    </a:lnTo>
                    <a:lnTo>
                      <a:pt x="311" y="565"/>
                    </a:lnTo>
                    <a:lnTo>
                      <a:pt x="340" y="560"/>
                    </a:lnTo>
                    <a:lnTo>
                      <a:pt x="1034" y="560"/>
                    </a:lnTo>
                    <a:lnTo>
                      <a:pt x="1034" y="2156"/>
                    </a:lnTo>
                    <a:lnTo>
                      <a:pt x="1037" y="2194"/>
                    </a:lnTo>
                    <a:lnTo>
                      <a:pt x="1047" y="2230"/>
                    </a:lnTo>
                    <a:lnTo>
                      <a:pt x="1130" y="2230"/>
                    </a:lnTo>
                    <a:lnTo>
                      <a:pt x="1125" y="2210"/>
                    </a:lnTo>
                    <a:lnTo>
                      <a:pt x="1124" y="2189"/>
                    </a:lnTo>
                    <a:lnTo>
                      <a:pt x="1124" y="129"/>
                    </a:lnTo>
                    <a:lnTo>
                      <a:pt x="1127" y="100"/>
                    </a:lnTo>
                    <a:lnTo>
                      <a:pt x="1136" y="72"/>
                    </a:lnTo>
                    <a:lnTo>
                      <a:pt x="1151" y="49"/>
                    </a:lnTo>
                    <a:lnTo>
                      <a:pt x="1171" y="29"/>
                    </a:lnTo>
                    <a:lnTo>
                      <a:pt x="1194" y="14"/>
                    </a:lnTo>
                    <a:lnTo>
                      <a:pt x="1222" y="4"/>
                    </a:lnTo>
                    <a:lnTo>
                      <a:pt x="1251"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4" name="TextBox 43">
              <a:extLst>
                <a:ext uri="{FF2B5EF4-FFF2-40B4-BE49-F238E27FC236}">
                  <a16:creationId xmlns:a16="http://schemas.microsoft.com/office/drawing/2014/main" id="{6C6C8FBF-F32F-838A-023A-BB1F10510F53}"/>
                </a:ext>
              </a:extLst>
            </p:cNvPr>
            <p:cNvSpPr txBox="1"/>
            <p:nvPr/>
          </p:nvSpPr>
          <p:spPr>
            <a:xfrm>
              <a:off x="3430880" y="1562238"/>
              <a:ext cx="22462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Source Sans Pro"/>
                  <a:ea typeface=""/>
                  <a:cs typeface=""/>
                </a:rPr>
                <a:t>Alliant’s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Source Sans Pro"/>
                  <a:ea typeface=""/>
                  <a:cs typeface=""/>
                </a:rPr>
                <a:t>H&amp;P Ecosystem</a:t>
              </a:r>
              <a:endParaRPr kumimoji="0" lang="id-ID" sz="2000" b="1" i="0" u="none" strike="noStrike" kern="0" cap="none" spc="0" normalizeH="0" baseline="0" noProof="0" dirty="0">
                <a:ln>
                  <a:noFill/>
                </a:ln>
                <a:solidFill>
                  <a:srgbClr val="FFFFFF"/>
                </a:solidFill>
                <a:effectLst/>
                <a:uLnTx/>
                <a:uFillTx/>
                <a:latin typeface="Source Sans Pro"/>
                <a:ea typeface=""/>
                <a:cs typeface=""/>
              </a:endParaRPr>
            </a:p>
          </p:txBody>
        </p:sp>
        <p:grpSp>
          <p:nvGrpSpPr>
            <p:cNvPr id="45" name="Group 224">
              <a:extLst>
                <a:ext uri="{FF2B5EF4-FFF2-40B4-BE49-F238E27FC236}">
                  <a16:creationId xmlns:a16="http://schemas.microsoft.com/office/drawing/2014/main" id="{16CB61C3-898A-F34F-DCA3-488F00305D56}"/>
                </a:ext>
              </a:extLst>
            </p:cNvPr>
            <p:cNvGrpSpPr>
              <a:grpSpLocks noChangeAspect="1"/>
            </p:cNvGrpSpPr>
            <p:nvPr/>
          </p:nvGrpSpPr>
          <p:grpSpPr>
            <a:xfrm>
              <a:off x="1751653" y="2000158"/>
              <a:ext cx="448531" cy="432000"/>
              <a:chOff x="6191250" y="-11088688"/>
              <a:chExt cx="7150101" cy="6886575"/>
            </a:xfrm>
            <a:solidFill>
              <a:schemeClr val="bg1"/>
            </a:solidFill>
          </p:grpSpPr>
          <p:sp>
            <p:nvSpPr>
              <p:cNvPr id="71" name="Freeform 45">
                <a:extLst>
                  <a:ext uri="{FF2B5EF4-FFF2-40B4-BE49-F238E27FC236}">
                    <a16:creationId xmlns:a16="http://schemas.microsoft.com/office/drawing/2014/main" id="{17C6CF60-5105-5888-12A7-C78E50B56ED5}"/>
                  </a:ext>
                </a:extLst>
              </p:cNvPr>
              <p:cNvSpPr>
                <a:spLocks/>
              </p:cNvSpPr>
              <p:nvPr/>
            </p:nvSpPr>
            <p:spPr bwMode="auto">
              <a:xfrm>
                <a:off x="6191250" y="-7523163"/>
                <a:ext cx="4613275" cy="3321050"/>
              </a:xfrm>
              <a:custGeom>
                <a:avLst/>
                <a:gdLst>
                  <a:gd name="T0" fmla="*/ 120 w 2328"/>
                  <a:gd name="T1" fmla="*/ 1678 h 1678"/>
                  <a:gd name="T2" fmla="*/ 2208 w 2328"/>
                  <a:gd name="T3" fmla="*/ 1678 h 1678"/>
                  <a:gd name="T4" fmla="*/ 2328 w 2328"/>
                  <a:gd name="T5" fmla="*/ 1558 h 1678"/>
                  <a:gd name="T6" fmla="*/ 2328 w 2328"/>
                  <a:gd name="T7" fmla="*/ 1046 h 1678"/>
                  <a:gd name="T8" fmla="*/ 1960 w 2328"/>
                  <a:gd name="T9" fmla="*/ 972 h 1678"/>
                  <a:gd name="T10" fmla="*/ 1659 w 2328"/>
                  <a:gd name="T11" fmla="*/ 769 h 1678"/>
                  <a:gd name="T12" fmla="*/ 1501 w 2328"/>
                  <a:gd name="T13" fmla="*/ 559 h 1678"/>
                  <a:gd name="T14" fmla="*/ 1445 w 2328"/>
                  <a:gd name="T15" fmla="*/ 798 h 1678"/>
                  <a:gd name="T16" fmla="*/ 1340 w 2328"/>
                  <a:gd name="T17" fmla="*/ 961 h 1678"/>
                  <a:gd name="T18" fmla="*/ 1339 w 2328"/>
                  <a:gd name="T19" fmla="*/ 726 h 1678"/>
                  <a:gd name="T20" fmla="*/ 1218 w 2328"/>
                  <a:gd name="T21" fmla="*/ 257 h 1678"/>
                  <a:gd name="T22" fmla="*/ 1301 w 2328"/>
                  <a:gd name="T23" fmla="*/ 74 h 1678"/>
                  <a:gd name="T24" fmla="*/ 1253 w 2328"/>
                  <a:gd name="T25" fmla="*/ 0 h 1678"/>
                  <a:gd name="T26" fmla="*/ 1075 w 2328"/>
                  <a:gd name="T27" fmla="*/ 0 h 1678"/>
                  <a:gd name="T28" fmla="*/ 1027 w 2328"/>
                  <a:gd name="T29" fmla="*/ 74 h 1678"/>
                  <a:gd name="T30" fmla="*/ 1110 w 2328"/>
                  <a:gd name="T31" fmla="*/ 257 h 1678"/>
                  <a:gd name="T32" fmla="*/ 984 w 2328"/>
                  <a:gd name="T33" fmla="*/ 726 h 1678"/>
                  <a:gd name="T34" fmla="*/ 988 w 2328"/>
                  <a:gd name="T35" fmla="*/ 961 h 1678"/>
                  <a:gd name="T36" fmla="*/ 883 w 2328"/>
                  <a:gd name="T37" fmla="*/ 798 h 1678"/>
                  <a:gd name="T38" fmla="*/ 718 w 2328"/>
                  <a:gd name="T39" fmla="*/ 93 h 1678"/>
                  <a:gd name="T40" fmla="*/ 601 w 2328"/>
                  <a:gd name="T41" fmla="*/ 0 h 1678"/>
                  <a:gd name="T42" fmla="*/ 320 w 2328"/>
                  <a:gd name="T43" fmla="*/ 0 h 1678"/>
                  <a:gd name="T44" fmla="*/ 0 w 2328"/>
                  <a:gd name="T45" fmla="*/ 320 h 1678"/>
                  <a:gd name="T46" fmla="*/ 0 w 2328"/>
                  <a:gd name="T47" fmla="*/ 1558 h 1678"/>
                  <a:gd name="T48" fmla="*/ 120 w 2328"/>
                  <a:gd name="T49" fmla="*/ 1678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8" h="1678">
                    <a:moveTo>
                      <a:pt x="120" y="1678"/>
                    </a:moveTo>
                    <a:cubicBezTo>
                      <a:pt x="2208" y="1678"/>
                      <a:pt x="2208" y="1678"/>
                      <a:pt x="2208" y="1678"/>
                    </a:cubicBezTo>
                    <a:cubicBezTo>
                      <a:pt x="2274" y="1678"/>
                      <a:pt x="2328" y="1624"/>
                      <a:pt x="2328" y="1558"/>
                    </a:cubicBezTo>
                    <a:cubicBezTo>
                      <a:pt x="2328" y="1046"/>
                      <a:pt x="2328" y="1046"/>
                      <a:pt x="2328" y="1046"/>
                    </a:cubicBezTo>
                    <a:cubicBezTo>
                      <a:pt x="2201" y="1046"/>
                      <a:pt x="2077" y="1021"/>
                      <a:pt x="1960" y="972"/>
                    </a:cubicBezTo>
                    <a:cubicBezTo>
                      <a:pt x="1848" y="924"/>
                      <a:pt x="1746" y="856"/>
                      <a:pt x="1659" y="769"/>
                    </a:cubicBezTo>
                    <a:cubicBezTo>
                      <a:pt x="1597" y="706"/>
                      <a:pt x="1544" y="636"/>
                      <a:pt x="1501" y="559"/>
                    </a:cubicBezTo>
                    <a:cubicBezTo>
                      <a:pt x="1445" y="798"/>
                      <a:pt x="1445" y="798"/>
                      <a:pt x="1445" y="798"/>
                    </a:cubicBezTo>
                    <a:cubicBezTo>
                      <a:pt x="1429" y="865"/>
                      <a:pt x="1391" y="921"/>
                      <a:pt x="1340" y="961"/>
                    </a:cubicBezTo>
                    <a:cubicBezTo>
                      <a:pt x="1354" y="883"/>
                      <a:pt x="1354" y="803"/>
                      <a:pt x="1339" y="726"/>
                    </a:cubicBezTo>
                    <a:cubicBezTo>
                      <a:pt x="1218" y="257"/>
                      <a:pt x="1218" y="257"/>
                      <a:pt x="1218" y="257"/>
                    </a:cubicBezTo>
                    <a:cubicBezTo>
                      <a:pt x="1301" y="74"/>
                      <a:pt x="1301" y="74"/>
                      <a:pt x="1301" y="74"/>
                    </a:cubicBezTo>
                    <a:cubicBezTo>
                      <a:pt x="1316" y="39"/>
                      <a:pt x="1291" y="0"/>
                      <a:pt x="1253" y="0"/>
                    </a:cubicBezTo>
                    <a:cubicBezTo>
                      <a:pt x="1075" y="0"/>
                      <a:pt x="1075" y="0"/>
                      <a:pt x="1075" y="0"/>
                    </a:cubicBezTo>
                    <a:cubicBezTo>
                      <a:pt x="1037" y="0"/>
                      <a:pt x="1012" y="39"/>
                      <a:pt x="1027" y="74"/>
                    </a:cubicBezTo>
                    <a:cubicBezTo>
                      <a:pt x="1110" y="257"/>
                      <a:pt x="1110" y="257"/>
                      <a:pt x="1110" y="257"/>
                    </a:cubicBezTo>
                    <a:cubicBezTo>
                      <a:pt x="984" y="726"/>
                      <a:pt x="984" y="726"/>
                      <a:pt x="984" y="726"/>
                    </a:cubicBezTo>
                    <a:cubicBezTo>
                      <a:pt x="968" y="805"/>
                      <a:pt x="974" y="882"/>
                      <a:pt x="988" y="961"/>
                    </a:cubicBezTo>
                    <a:cubicBezTo>
                      <a:pt x="939" y="921"/>
                      <a:pt x="898" y="863"/>
                      <a:pt x="883" y="798"/>
                    </a:cubicBezTo>
                    <a:cubicBezTo>
                      <a:pt x="718" y="93"/>
                      <a:pt x="718" y="93"/>
                      <a:pt x="718" y="93"/>
                    </a:cubicBezTo>
                    <a:cubicBezTo>
                      <a:pt x="705" y="38"/>
                      <a:pt x="656" y="0"/>
                      <a:pt x="601" y="0"/>
                    </a:cubicBezTo>
                    <a:cubicBezTo>
                      <a:pt x="320" y="0"/>
                      <a:pt x="320" y="0"/>
                      <a:pt x="320" y="0"/>
                    </a:cubicBezTo>
                    <a:cubicBezTo>
                      <a:pt x="143" y="0"/>
                      <a:pt x="0" y="143"/>
                      <a:pt x="0" y="320"/>
                    </a:cubicBezTo>
                    <a:cubicBezTo>
                      <a:pt x="0" y="1558"/>
                      <a:pt x="0" y="1558"/>
                      <a:pt x="0" y="1558"/>
                    </a:cubicBezTo>
                    <a:cubicBezTo>
                      <a:pt x="0" y="1624"/>
                      <a:pt x="54" y="1678"/>
                      <a:pt x="120" y="16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72" name="Freeform 46">
                <a:extLst>
                  <a:ext uri="{FF2B5EF4-FFF2-40B4-BE49-F238E27FC236}">
                    <a16:creationId xmlns:a16="http://schemas.microsoft.com/office/drawing/2014/main" id="{A627D1F8-321F-123E-FA36-92342E2C32ED}"/>
                  </a:ext>
                </a:extLst>
              </p:cNvPr>
              <p:cNvSpPr>
                <a:spLocks/>
              </p:cNvSpPr>
              <p:nvPr/>
            </p:nvSpPr>
            <p:spPr bwMode="auto">
              <a:xfrm>
                <a:off x="7086600" y="-11088688"/>
                <a:ext cx="2806700" cy="3228975"/>
              </a:xfrm>
              <a:custGeom>
                <a:avLst/>
                <a:gdLst>
                  <a:gd name="T0" fmla="*/ 712 w 1416"/>
                  <a:gd name="T1" fmla="*/ 1632 h 1632"/>
                  <a:gd name="T2" fmla="*/ 987 w 1416"/>
                  <a:gd name="T3" fmla="*/ 1576 h 1632"/>
                  <a:gd name="T4" fmla="*/ 1004 w 1416"/>
                  <a:gd name="T5" fmla="*/ 1532 h 1632"/>
                  <a:gd name="T6" fmla="*/ 1207 w 1416"/>
                  <a:gd name="T7" fmla="*/ 1231 h 1632"/>
                  <a:gd name="T8" fmla="*/ 1402 w 1416"/>
                  <a:gd name="T9" fmla="*/ 1081 h 1632"/>
                  <a:gd name="T10" fmla="*/ 1416 w 1416"/>
                  <a:gd name="T11" fmla="*/ 924 h 1632"/>
                  <a:gd name="T12" fmla="*/ 1416 w 1416"/>
                  <a:gd name="T13" fmla="*/ 848 h 1632"/>
                  <a:gd name="T14" fmla="*/ 1416 w 1416"/>
                  <a:gd name="T15" fmla="*/ 171 h 1632"/>
                  <a:gd name="T16" fmla="*/ 1232 w 1416"/>
                  <a:gd name="T17" fmla="*/ 16 h 1632"/>
                  <a:gd name="T18" fmla="*/ 257 w 1416"/>
                  <a:gd name="T19" fmla="*/ 206 h 1632"/>
                  <a:gd name="T20" fmla="*/ 0 w 1416"/>
                  <a:gd name="T21" fmla="*/ 519 h 1632"/>
                  <a:gd name="T22" fmla="*/ 0 w 1416"/>
                  <a:gd name="T23" fmla="*/ 924 h 1632"/>
                  <a:gd name="T24" fmla="*/ 0 w 1416"/>
                  <a:gd name="T25" fmla="*/ 924 h 1632"/>
                  <a:gd name="T26" fmla="*/ 712 w 1416"/>
                  <a:gd name="T27" fmla="*/ 163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6" h="1632">
                    <a:moveTo>
                      <a:pt x="712" y="1632"/>
                    </a:moveTo>
                    <a:cubicBezTo>
                      <a:pt x="810" y="1632"/>
                      <a:pt x="903" y="1612"/>
                      <a:pt x="987" y="1576"/>
                    </a:cubicBezTo>
                    <a:cubicBezTo>
                      <a:pt x="993" y="1561"/>
                      <a:pt x="998" y="1547"/>
                      <a:pt x="1004" y="1532"/>
                    </a:cubicBezTo>
                    <a:cubicBezTo>
                      <a:pt x="1052" y="1420"/>
                      <a:pt x="1120" y="1318"/>
                      <a:pt x="1207" y="1231"/>
                    </a:cubicBezTo>
                    <a:cubicBezTo>
                      <a:pt x="1266" y="1173"/>
                      <a:pt x="1331" y="1122"/>
                      <a:pt x="1402" y="1081"/>
                    </a:cubicBezTo>
                    <a:cubicBezTo>
                      <a:pt x="1414" y="1031"/>
                      <a:pt x="1416" y="978"/>
                      <a:pt x="1416" y="924"/>
                    </a:cubicBezTo>
                    <a:cubicBezTo>
                      <a:pt x="1416" y="899"/>
                      <a:pt x="1416" y="872"/>
                      <a:pt x="1416" y="848"/>
                    </a:cubicBezTo>
                    <a:cubicBezTo>
                      <a:pt x="1416" y="171"/>
                      <a:pt x="1416" y="171"/>
                      <a:pt x="1416" y="171"/>
                    </a:cubicBezTo>
                    <a:cubicBezTo>
                      <a:pt x="1416" y="74"/>
                      <a:pt x="1328" y="0"/>
                      <a:pt x="1232" y="16"/>
                    </a:cubicBezTo>
                    <a:cubicBezTo>
                      <a:pt x="1025" y="52"/>
                      <a:pt x="553" y="146"/>
                      <a:pt x="257" y="206"/>
                    </a:cubicBezTo>
                    <a:cubicBezTo>
                      <a:pt x="108" y="236"/>
                      <a:pt x="0" y="367"/>
                      <a:pt x="0" y="519"/>
                    </a:cubicBezTo>
                    <a:cubicBezTo>
                      <a:pt x="0" y="924"/>
                      <a:pt x="0" y="924"/>
                      <a:pt x="0" y="924"/>
                    </a:cubicBezTo>
                    <a:cubicBezTo>
                      <a:pt x="0" y="924"/>
                      <a:pt x="0" y="924"/>
                      <a:pt x="0" y="924"/>
                    </a:cubicBezTo>
                    <a:cubicBezTo>
                      <a:pt x="0" y="1315"/>
                      <a:pt x="321" y="1632"/>
                      <a:pt x="712" y="16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73" name="Freeform 47">
                <a:extLst>
                  <a:ext uri="{FF2B5EF4-FFF2-40B4-BE49-F238E27FC236}">
                    <a16:creationId xmlns:a16="http://schemas.microsoft.com/office/drawing/2014/main" id="{32F82297-1983-AE45-FE18-8CA104AE0784}"/>
                  </a:ext>
                </a:extLst>
              </p:cNvPr>
              <p:cNvSpPr>
                <a:spLocks/>
              </p:cNvSpPr>
              <p:nvPr/>
            </p:nvSpPr>
            <p:spPr bwMode="auto">
              <a:xfrm>
                <a:off x="11828463" y="-6305550"/>
                <a:ext cx="1512888" cy="1474788"/>
              </a:xfrm>
              <a:custGeom>
                <a:avLst/>
                <a:gdLst>
                  <a:gd name="T0" fmla="*/ 154 w 764"/>
                  <a:gd name="T1" fmla="*/ 154 h 745"/>
                  <a:gd name="T2" fmla="*/ 0 w 764"/>
                  <a:gd name="T3" fmla="*/ 278 h 745"/>
                  <a:gd name="T4" fmla="*/ 410 w 764"/>
                  <a:gd name="T5" fmla="*/ 687 h 745"/>
                  <a:gd name="T6" fmla="*/ 549 w 764"/>
                  <a:gd name="T7" fmla="*/ 745 h 745"/>
                  <a:gd name="T8" fmla="*/ 688 w 764"/>
                  <a:gd name="T9" fmla="*/ 687 h 745"/>
                  <a:gd name="T10" fmla="*/ 688 w 764"/>
                  <a:gd name="T11" fmla="*/ 409 h 745"/>
                  <a:gd name="T12" fmla="*/ 278 w 764"/>
                  <a:gd name="T13" fmla="*/ 0 h 745"/>
                  <a:gd name="T14" fmla="*/ 154 w 764"/>
                  <a:gd name="T15" fmla="*/ 154 h 7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745">
                    <a:moveTo>
                      <a:pt x="154" y="154"/>
                    </a:moveTo>
                    <a:cubicBezTo>
                      <a:pt x="107" y="201"/>
                      <a:pt x="55" y="242"/>
                      <a:pt x="0" y="278"/>
                    </a:cubicBezTo>
                    <a:cubicBezTo>
                      <a:pt x="410" y="687"/>
                      <a:pt x="410" y="687"/>
                      <a:pt x="410" y="687"/>
                    </a:cubicBezTo>
                    <a:cubicBezTo>
                      <a:pt x="448" y="726"/>
                      <a:pt x="498" y="745"/>
                      <a:pt x="549" y="745"/>
                    </a:cubicBezTo>
                    <a:cubicBezTo>
                      <a:pt x="599" y="745"/>
                      <a:pt x="649" y="726"/>
                      <a:pt x="688" y="687"/>
                    </a:cubicBezTo>
                    <a:cubicBezTo>
                      <a:pt x="764" y="611"/>
                      <a:pt x="764" y="486"/>
                      <a:pt x="688" y="409"/>
                    </a:cubicBezTo>
                    <a:cubicBezTo>
                      <a:pt x="278" y="0"/>
                      <a:pt x="278" y="0"/>
                      <a:pt x="278" y="0"/>
                    </a:cubicBezTo>
                    <a:cubicBezTo>
                      <a:pt x="243" y="55"/>
                      <a:pt x="201" y="107"/>
                      <a:pt x="154"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74" name="Freeform 48">
                <a:extLst>
                  <a:ext uri="{FF2B5EF4-FFF2-40B4-BE49-F238E27FC236}">
                    <a16:creationId xmlns:a16="http://schemas.microsoft.com/office/drawing/2014/main" id="{E721B958-4CA5-7B0C-5FDD-6CABE64CF89B}"/>
                  </a:ext>
                </a:extLst>
              </p:cNvPr>
              <p:cNvSpPr>
                <a:spLocks/>
              </p:cNvSpPr>
              <p:nvPr/>
            </p:nvSpPr>
            <p:spPr bwMode="auto">
              <a:xfrm>
                <a:off x="9167813" y="-8963025"/>
                <a:ext cx="3276600" cy="3273425"/>
              </a:xfrm>
              <a:custGeom>
                <a:avLst/>
                <a:gdLst>
                  <a:gd name="T0" fmla="*/ 827 w 1654"/>
                  <a:gd name="T1" fmla="*/ 0 h 1654"/>
                  <a:gd name="T2" fmla="*/ 265 w 1654"/>
                  <a:gd name="T3" fmla="*/ 220 h 1654"/>
                  <a:gd name="T4" fmla="*/ 132 w 1654"/>
                  <a:gd name="T5" fmla="*/ 379 h 1654"/>
                  <a:gd name="T6" fmla="*/ 0 w 1654"/>
                  <a:gd name="T7" fmla="*/ 827 h 1654"/>
                  <a:gd name="T8" fmla="*/ 44 w 1654"/>
                  <a:gd name="T9" fmla="*/ 1094 h 1654"/>
                  <a:gd name="T10" fmla="*/ 826 w 1654"/>
                  <a:gd name="T11" fmla="*/ 1654 h 1654"/>
                  <a:gd name="T12" fmla="*/ 827 w 1654"/>
                  <a:gd name="T13" fmla="*/ 1654 h 1654"/>
                  <a:gd name="T14" fmla="*/ 1256 w 1654"/>
                  <a:gd name="T15" fmla="*/ 1534 h 1654"/>
                  <a:gd name="T16" fmla="*/ 1534 w 1654"/>
                  <a:gd name="T17" fmla="*/ 1256 h 1654"/>
                  <a:gd name="T18" fmla="*/ 1654 w 1654"/>
                  <a:gd name="T19" fmla="*/ 827 h 1654"/>
                  <a:gd name="T20" fmla="*/ 827 w 1654"/>
                  <a:gd name="T21"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4" h="1654">
                    <a:moveTo>
                      <a:pt x="827" y="0"/>
                    </a:moveTo>
                    <a:cubicBezTo>
                      <a:pt x="610" y="0"/>
                      <a:pt x="413" y="83"/>
                      <a:pt x="265" y="220"/>
                    </a:cubicBezTo>
                    <a:cubicBezTo>
                      <a:pt x="214" y="267"/>
                      <a:pt x="169" y="321"/>
                      <a:pt x="132" y="379"/>
                    </a:cubicBezTo>
                    <a:cubicBezTo>
                      <a:pt x="48" y="508"/>
                      <a:pt x="0" y="662"/>
                      <a:pt x="0" y="827"/>
                    </a:cubicBezTo>
                    <a:cubicBezTo>
                      <a:pt x="0" y="921"/>
                      <a:pt x="16" y="1011"/>
                      <a:pt x="44" y="1094"/>
                    </a:cubicBezTo>
                    <a:cubicBezTo>
                      <a:pt x="155" y="1420"/>
                      <a:pt x="463" y="1654"/>
                      <a:pt x="826" y="1654"/>
                    </a:cubicBezTo>
                    <a:cubicBezTo>
                      <a:pt x="826" y="1654"/>
                      <a:pt x="827" y="1654"/>
                      <a:pt x="827" y="1654"/>
                    </a:cubicBezTo>
                    <a:cubicBezTo>
                      <a:pt x="984" y="1654"/>
                      <a:pt x="1131" y="1610"/>
                      <a:pt x="1256" y="1534"/>
                    </a:cubicBezTo>
                    <a:cubicBezTo>
                      <a:pt x="1370" y="1465"/>
                      <a:pt x="1465" y="1370"/>
                      <a:pt x="1534" y="1256"/>
                    </a:cubicBezTo>
                    <a:cubicBezTo>
                      <a:pt x="1611" y="1131"/>
                      <a:pt x="1654" y="984"/>
                      <a:pt x="1654" y="827"/>
                    </a:cubicBezTo>
                    <a:cubicBezTo>
                      <a:pt x="1654" y="370"/>
                      <a:pt x="1284" y="0"/>
                      <a:pt x="8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grpSp>
        <p:grpSp>
          <p:nvGrpSpPr>
            <p:cNvPr id="46" name="Group 133">
              <a:extLst>
                <a:ext uri="{FF2B5EF4-FFF2-40B4-BE49-F238E27FC236}">
                  <a16:creationId xmlns:a16="http://schemas.microsoft.com/office/drawing/2014/main" id="{996C99F8-D986-2D72-2B43-4860F0ED3BEF}"/>
                </a:ext>
              </a:extLst>
            </p:cNvPr>
            <p:cNvGrpSpPr>
              <a:grpSpLocks noChangeAspect="1"/>
            </p:cNvGrpSpPr>
            <p:nvPr/>
          </p:nvGrpSpPr>
          <p:grpSpPr>
            <a:xfrm>
              <a:off x="6900992" y="1986339"/>
              <a:ext cx="364120" cy="503998"/>
              <a:chOff x="1649413" y="2128838"/>
              <a:chExt cx="520700" cy="720724"/>
            </a:xfrm>
            <a:solidFill>
              <a:schemeClr val="bg1"/>
            </a:solidFill>
          </p:grpSpPr>
          <p:sp>
            <p:nvSpPr>
              <p:cNvPr id="54" name="Freeform 19">
                <a:extLst>
                  <a:ext uri="{FF2B5EF4-FFF2-40B4-BE49-F238E27FC236}">
                    <a16:creationId xmlns:a16="http://schemas.microsoft.com/office/drawing/2014/main" id="{F37BF419-1629-A52D-0AA5-6B68192853FE}"/>
                  </a:ext>
                </a:extLst>
              </p:cNvPr>
              <p:cNvSpPr>
                <a:spLocks noEditPoints="1"/>
              </p:cNvSpPr>
              <p:nvPr/>
            </p:nvSpPr>
            <p:spPr bwMode="auto">
              <a:xfrm>
                <a:off x="1746250" y="2128838"/>
                <a:ext cx="327025" cy="112713"/>
              </a:xfrm>
              <a:custGeom>
                <a:avLst/>
                <a:gdLst>
                  <a:gd name="T0" fmla="*/ 175 w 206"/>
                  <a:gd name="T1" fmla="*/ 45 h 71"/>
                  <a:gd name="T2" fmla="*/ 175 w 206"/>
                  <a:gd name="T3" fmla="*/ 0 h 71"/>
                  <a:gd name="T4" fmla="*/ 32 w 206"/>
                  <a:gd name="T5" fmla="*/ 0 h 71"/>
                  <a:gd name="T6" fmla="*/ 32 w 206"/>
                  <a:gd name="T7" fmla="*/ 45 h 71"/>
                  <a:gd name="T8" fmla="*/ 0 w 206"/>
                  <a:gd name="T9" fmla="*/ 45 h 71"/>
                  <a:gd name="T10" fmla="*/ 0 w 206"/>
                  <a:gd name="T11" fmla="*/ 71 h 71"/>
                  <a:gd name="T12" fmla="*/ 32 w 206"/>
                  <a:gd name="T13" fmla="*/ 71 h 71"/>
                  <a:gd name="T14" fmla="*/ 175 w 206"/>
                  <a:gd name="T15" fmla="*/ 71 h 71"/>
                  <a:gd name="T16" fmla="*/ 206 w 206"/>
                  <a:gd name="T17" fmla="*/ 71 h 71"/>
                  <a:gd name="T18" fmla="*/ 206 w 206"/>
                  <a:gd name="T19" fmla="*/ 45 h 71"/>
                  <a:gd name="T20" fmla="*/ 175 w 206"/>
                  <a:gd name="T21" fmla="*/ 45 h 71"/>
                  <a:gd name="T22" fmla="*/ 51 w 206"/>
                  <a:gd name="T23" fmla="*/ 18 h 71"/>
                  <a:gd name="T24" fmla="*/ 155 w 206"/>
                  <a:gd name="T25" fmla="*/ 18 h 71"/>
                  <a:gd name="T26" fmla="*/ 155 w 206"/>
                  <a:gd name="T27" fmla="*/ 45 h 71"/>
                  <a:gd name="T28" fmla="*/ 51 w 206"/>
                  <a:gd name="T29" fmla="*/ 45 h 71"/>
                  <a:gd name="T30" fmla="*/ 51 w 206"/>
                  <a:gd name="T31" fmla="*/ 1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6" h="71">
                    <a:moveTo>
                      <a:pt x="175" y="45"/>
                    </a:moveTo>
                    <a:lnTo>
                      <a:pt x="175" y="0"/>
                    </a:lnTo>
                    <a:lnTo>
                      <a:pt x="32" y="0"/>
                    </a:lnTo>
                    <a:lnTo>
                      <a:pt x="32" y="45"/>
                    </a:lnTo>
                    <a:lnTo>
                      <a:pt x="0" y="45"/>
                    </a:lnTo>
                    <a:lnTo>
                      <a:pt x="0" y="71"/>
                    </a:lnTo>
                    <a:lnTo>
                      <a:pt x="32" y="71"/>
                    </a:lnTo>
                    <a:lnTo>
                      <a:pt x="175" y="71"/>
                    </a:lnTo>
                    <a:lnTo>
                      <a:pt x="206" y="71"/>
                    </a:lnTo>
                    <a:lnTo>
                      <a:pt x="206" y="45"/>
                    </a:lnTo>
                    <a:lnTo>
                      <a:pt x="175" y="45"/>
                    </a:lnTo>
                    <a:close/>
                    <a:moveTo>
                      <a:pt x="51" y="18"/>
                    </a:moveTo>
                    <a:lnTo>
                      <a:pt x="155" y="18"/>
                    </a:lnTo>
                    <a:lnTo>
                      <a:pt x="155" y="45"/>
                    </a:lnTo>
                    <a:lnTo>
                      <a:pt x="51" y="45"/>
                    </a:ln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5" name="Freeform 20">
                <a:extLst>
                  <a:ext uri="{FF2B5EF4-FFF2-40B4-BE49-F238E27FC236}">
                    <a16:creationId xmlns:a16="http://schemas.microsoft.com/office/drawing/2014/main" id="{75B63DE5-9E1B-BAD3-70B8-837266A8CC64}"/>
                  </a:ext>
                </a:extLst>
              </p:cNvPr>
              <p:cNvSpPr>
                <a:spLocks/>
              </p:cNvSpPr>
              <p:nvPr/>
            </p:nvSpPr>
            <p:spPr bwMode="auto">
              <a:xfrm>
                <a:off x="1649413" y="2200274"/>
                <a:ext cx="520700" cy="649288"/>
              </a:xfrm>
              <a:custGeom>
                <a:avLst/>
                <a:gdLst>
                  <a:gd name="T0" fmla="*/ 305 w 328"/>
                  <a:gd name="T1" fmla="*/ 0 h 409"/>
                  <a:gd name="T2" fmla="*/ 293 w 328"/>
                  <a:gd name="T3" fmla="*/ 0 h 409"/>
                  <a:gd name="T4" fmla="*/ 293 w 328"/>
                  <a:gd name="T5" fmla="*/ 301 h 409"/>
                  <a:gd name="T6" fmla="*/ 36 w 328"/>
                  <a:gd name="T7" fmla="*/ 301 h 409"/>
                  <a:gd name="T8" fmla="*/ 36 w 328"/>
                  <a:gd name="T9" fmla="*/ 0 h 409"/>
                  <a:gd name="T10" fmla="*/ 24 w 328"/>
                  <a:gd name="T11" fmla="*/ 0 h 409"/>
                  <a:gd name="T12" fmla="*/ 24 w 328"/>
                  <a:gd name="T13" fmla="*/ 0 h 409"/>
                  <a:gd name="T14" fmla="*/ 16 w 328"/>
                  <a:gd name="T15" fmla="*/ 2 h 409"/>
                  <a:gd name="T16" fmla="*/ 8 w 328"/>
                  <a:gd name="T17" fmla="*/ 8 h 409"/>
                  <a:gd name="T18" fmla="*/ 2 w 328"/>
                  <a:gd name="T19" fmla="*/ 16 h 409"/>
                  <a:gd name="T20" fmla="*/ 0 w 328"/>
                  <a:gd name="T21" fmla="*/ 26 h 409"/>
                  <a:gd name="T22" fmla="*/ 0 w 328"/>
                  <a:gd name="T23" fmla="*/ 383 h 409"/>
                  <a:gd name="T24" fmla="*/ 0 w 328"/>
                  <a:gd name="T25" fmla="*/ 383 h 409"/>
                  <a:gd name="T26" fmla="*/ 2 w 328"/>
                  <a:gd name="T27" fmla="*/ 393 h 409"/>
                  <a:gd name="T28" fmla="*/ 8 w 328"/>
                  <a:gd name="T29" fmla="*/ 401 h 409"/>
                  <a:gd name="T30" fmla="*/ 16 w 328"/>
                  <a:gd name="T31" fmla="*/ 407 h 409"/>
                  <a:gd name="T32" fmla="*/ 24 w 328"/>
                  <a:gd name="T33" fmla="*/ 409 h 409"/>
                  <a:gd name="T34" fmla="*/ 305 w 328"/>
                  <a:gd name="T35" fmla="*/ 409 h 409"/>
                  <a:gd name="T36" fmla="*/ 305 w 328"/>
                  <a:gd name="T37" fmla="*/ 409 h 409"/>
                  <a:gd name="T38" fmla="*/ 312 w 328"/>
                  <a:gd name="T39" fmla="*/ 407 h 409"/>
                  <a:gd name="T40" fmla="*/ 320 w 328"/>
                  <a:gd name="T41" fmla="*/ 401 h 409"/>
                  <a:gd name="T42" fmla="*/ 326 w 328"/>
                  <a:gd name="T43" fmla="*/ 393 h 409"/>
                  <a:gd name="T44" fmla="*/ 328 w 328"/>
                  <a:gd name="T45" fmla="*/ 383 h 409"/>
                  <a:gd name="T46" fmla="*/ 328 w 328"/>
                  <a:gd name="T47" fmla="*/ 26 h 409"/>
                  <a:gd name="T48" fmla="*/ 328 w 328"/>
                  <a:gd name="T49" fmla="*/ 26 h 409"/>
                  <a:gd name="T50" fmla="*/ 326 w 328"/>
                  <a:gd name="T51" fmla="*/ 16 h 409"/>
                  <a:gd name="T52" fmla="*/ 320 w 328"/>
                  <a:gd name="T53" fmla="*/ 8 h 409"/>
                  <a:gd name="T54" fmla="*/ 312 w 328"/>
                  <a:gd name="T55" fmla="*/ 2 h 409"/>
                  <a:gd name="T56" fmla="*/ 305 w 328"/>
                  <a:gd name="T57" fmla="*/ 0 h 409"/>
                  <a:gd name="T58" fmla="*/ 305 w 328"/>
                  <a:gd name="T5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8" h="409">
                    <a:moveTo>
                      <a:pt x="305" y="0"/>
                    </a:moveTo>
                    <a:lnTo>
                      <a:pt x="293" y="0"/>
                    </a:lnTo>
                    <a:lnTo>
                      <a:pt x="293" y="301"/>
                    </a:lnTo>
                    <a:lnTo>
                      <a:pt x="36" y="301"/>
                    </a:lnTo>
                    <a:lnTo>
                      <a:pt x="36" y="0"/>
                    </a:lnTo>
                    <a:lnTo>
                      <a:pt x="24" y="0"/>
                    </a:lnTo>
                    <a:lnTo>
                      <a:pt x="24" y="0"/>
                    </a:lnTo>
                    <a:lnTo>
                      <a:pt x="16" y="2"/>
                    </a:lnTo>
                    <a:lnTo>
                      <a:pt x="8" y="8"/>
                    </a:lnTo>
                    <a:lnTo>
                      <a:pt x="2" y="16"/>
                    </a:lnTo>
                    <a:lnTo>
                      <a:pt x="0" y="26"/>
                    </a:lnTo>
                    <a:lnTo>
                      <a:pt x="0" y="383"/>
                    </a:lnTo>
                    <a:lnTo>
                      <a:pt x="0" y="383"/>
                    </a:lnTo>
                    <a:lnTo>
                      <a:pt x="2" y="393"/>
                    </a:lnTo>
                    <a:lnTo>
                      <a:pt x="8" y="401"/>
                    </a:lnTo>
                    <a:lnTo>
                      <a:pt x="16" y="407"/>
                    </a:lnTo>
                    <a:lnTo>
                      <a:pt x="24" y="409"/>
                    </a:lnTo>
                    <a:lnTo>
                      <a:pt x="305" y="409"/>
                    </a:lnTo>
                    <a:lnTo>
                      <a:pt x="305" y="409"/>
                    </a:lnTo>
                    <a:lnTo>
                      <a:pt x="312" y="407"/>
                    </a:lnTo>
                    <a:lnTo>
                      <a:pt x="320" y="401"/>
                    </a:lnTo>
                    <a:lnTo>
                      <a:pt x="326" y="393"/>
                    </a:lnTo>
                    <a:lnTo>
                      <a:pt x="328" y="383"/>
                    </a:lnTo>
                    <a:lnTo>
                      <a:pt x="328" y="26"/>
                    </a:lnTo>
                    <a:lnTo>
                      <a:pt x="328" y="26"/>
                    </a:lnTo>
                    <a:lnTo>
                      <a:pt x="326" y="16"/>
                    </a:lnTo>
                    <a:lnTo>
                      <a:pt x="320" y="8"/>
                    </a:lnTo>
                    <a:lnTo>
                      <a:pt x="312" y="2"/>
                    </a:lnTo>
                    <a:lnTo>
                      <a:pt x="305" y="0"/>
                    </a:lnTo>
                    <a:lnTo>
                      <a:pt x="3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6" name="Freeform 21">
                <a:extLst>
                  <a:ext uri="{FF2B5EF4-FFF2-40B4-BE49-F238E27FC236}">
                    <a16:creationId xmlns:a16="http://schemas.microsoft.com/office/drawing/2014/main" id="{34B12F32-91AE-C35A-1A12-B32C6E6F9CA8}"/>
                  </a:ext>
                </a:extLst>
              </p:cNvPr>
              <p:cNvSpPr>
                <a:spLocks/>
              </p:cNvSpPr>
              <p:nvPr/>
            </p:nvSpPr>
            <p:spPr bwMode="auto">
              <a:xfrm>
                <a:off x="1736725" y="2312988"/>
                <a:ext cx="41275" cy="41275"/>
              </a:xfrm>
              <a:custGeom>
                <a:avLst/>
                <a:gdLst>
                  <a:gd name="T0" fmla="*/ 26 w 26"/>
                  <a:gd name="T1" fmla="*/ 14 h 26"/>
                  <a:gd name="T2" fmla="*/ 26 w 26"/>
                  <a:gd name="T3" fmla="*/ 14 h 26"/>
                  <a:gd name="T4" fmla="*/ 24 w 26"/>
                  <a:gd name="T5" fmla="*/ 18 h 26"/>
                  <a:gd name="T6" fmla="*/ 22 w 26"/>
                  <a:gd name="T7" fmla="*/ 22 h 26"/>
                  <a:gd name="T8" fmla="*/ 18 w 26"/>
                  <a:gd name="T9" fmla="*/ 26 h 26"/>
                  <a:gd name="T10" fmla="*/ 14 w 26"/>
                  <a:gd name="T11" fmla="*/ 26 h 26"/>
                  <a:gd name="T12" fmla="*/ 14 w 26"/>
                  <a:gd name="T13" fmla="*/ 26 h 26"/>
                  <a:gd name="T14" fmla="*/ 8 w 26"/>
                  <a:gd name="T15" fmla="*/ 26 h 26"/>
                  <a:gd name="T16" fmla="*/ 4 w 26"/>
                  <a:gd name="T17" fmla="*/ 22 h 26"/>
                  <a:gd name="T18" fmla="*/ 2 w 26"/>
                  <a:gd name="T19" fmla="*/ 18 h 26"/>
                  <a:gd name="T20" fmla="*/ 0 w 26"/>
                  <a:gd name="T21" fmla="*/ 14 h 26"/>
                  <a:gd name="T22" fmla="*/ 0 w 26"/>
                  <a:gd name="T23" fmla="*/ 14 h 26"/>
                  <a:gd name="T24" fmla="*/ 2 w 26"/>
                  <a:gd name="T25" fmla="*/ 8 h 26"/>
                  <a:gd name="T26" fmla="*/ 4 w 26"/>
                  <a:gd name="T27" fmla="*/ 4 h 26"/>
                  <a:gd name="T28" fmla="*/ 8 w 26"/>
                  <a:gd name="T29" fmla="*/ 2 h 26"/>
                  <a:gd name="T30" fmla="*/ 14 w 26"/>
                  <a:gd name="T31" fmla="*/ 0 h 26"/>
                  <a:gd name="T32" fmla="*/ 14 w 26"/>
                  <a:gd name="T33" fmla="*/ 0 h 26"/>
                  <a:gd name="T34" fmla="*/ 18 w 26"/>
                  <a:gd name="T35" fmla="*/ 2 h 26"/>
                  <a:gd name="T36" fmla="*/ 22 w 26"/>
                  <a:gd name="T37" fmla="*/ 4 h 26"/>
                  <a:gd name="T38" fmla="*/ 24 w 26"/>
                  <a:gd name="T39" fmla="*/ 8 h 26"/>
                  <a:gd name="T40" fmla="*/ 26 w 26"/>
                  <a:gd name="T41" fmla="*/ 14 h 26"/>
                  <a:gd name="T42" fmla="*/ 26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26" y="14"/>
                    </a:moveTo>
                    <a:lnTo>
                      <a:pt x="26" y="14"/>
                    </a:lnTo>
                    <a:lnTo>
                      <a:pt x="24"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4" y="8"/>
                    </a:lnTo>
                    <a:lnTo>
                      <a:pt x="26" y="14"/>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7" name="Rectangle 22">
                <a:extLst>
                  <a:ext uri="{FF2B5EF4-FFF2-40B4-BE49-F238E27FC236}">
                    <a16:creationId xmlns:a16="http://schemas.microsoft.com/office/drawing/2014/main" id="{6F7EDD6E-AEDD-ED94-6F57-D446F1016AEC}"/>
                  </a:ext>
                </a:extLst>
              </p:cNvPr>
              <p:cNvSpPr>
                <a:spLocks noChangeArrowheads="1"/>
              </p:cNvSpPr>
              <p:nvPr/>
            </p:nvSpPr>
            <p:spPr bwMode="auto">
              <a:xfrm>
                <a:off x="1803400" y="2309813"/>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8" name="Rectangle 23">
                <a:extLst>
                  <a:ext uri="{FF2B5EF4-FFF2-40B4-BE49-F238E27FC236}">
                    <a16:creationId xmlns:a16="http://schemas.microsoft.com/office/drawing/2014/main" id="{0E393922-3FE0-FAD2-48E3-A4232DEAF917}"/>
                  </a:ext>
                </a:extLst>
              </p:cNvPr>
              <p:cNvSpPr>
                <a:spLocks noChangeArrowheads="1"/>
              </p:cNvSpPr>
              <p:nvPr/>
            </p:nvSpPr>
            <p:spPr bwMode="auto">
              <a:xfrm>
                <a:off x="1803400" y="2351088"/>
                <a:ext cx="282575"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9" name="Freeform 24">
                <a:extLst>
                  <a:ext uri="{FF2B5EF4-FFF2-40B4-BE49-F238E27FC236}">
                    <a16:creationId xmlns:a16="http://schemas.microsoft.com/office/drawing/2014/main" id="{3D6023D0-023B-299C-1C75-2BFB9648F25C}"/>
                  </a:ext>
                </a:extLst>
              </p:cNvPr>
              <p:cNvSpPr>
                <a:spLocks/>
              </p:cNvSpPr>
              <p:nvPr/>
            </p:nvSpPr>
            <p:spPr bwMode="auto">
              <a:xfrm>
                <a:off x="1736725" y="2381251"/>
                <a:ext cx="41275" cy="41275"/>
              </a:xfrm>
              <a:custGeom>
                <a:avLst/>
                <a:gdLst>
                  <a:gd name="T0" fmla="*/ 26 w 26"/>
                  <a:gd name="T1" fmla="*/ 12 h 26"/>
                  <a:gd name="T2" fmla="*/ 26 w 26"/>
                  <a:gd name="T3" fmla="*/ 12 h 26"/>
                  <a:gd name="T4" fmla="*/ 24 w 26"/>
                  <a:gd name="T5" fmla="*/ 18 h 26"/>
                  <a:gd name="T6" fmla="*/ 22 w 26"/>
                  <a:gd name="T7" fmla="*/ 22 h 26"/>
                  <a:gd name="T8" fmla="*/ 18 w 26"/>
                  <a:gd name="T9" fmla="*/ 24 h 26"/>
                  <a:gd name="T10" fmla="*/ 14 w 26"/>
                  <a:gd name="T11" fmla="*/ 26 h 26"/>
                  <a:gd name="T12" fmla="*/ 14 w 26"/>
                  <a:gd name="T13" fmla="*/ 26 h 26"/>
                  <a:gd name="T14" fmla="*/ 8 w 26"/>
                  <a:gd name="T15" fmla="*/ 24 h 26"/>
                  <a:gd name="T16" fmla="*/ 4 w 26"/>
                  <a:gd name="T17" fmla="*/ 22 h 26"/>
                  <a:gd name="T18" fmla="*/ 2 w 26"/>
                  <a:gd name="T19" fmla="*/ 18 h 26"/>
                  <a:gd name="T20" fmla="*/ 0 w 26"/>
                  <a:gd name="T21" fmla="*/ 12 h 26"/>
                  <a:gd name="T22" fmla="*/ 0 w 26"/>
                  <a:gd name="T23" fmla="*/ 12 h 26"/>
                  <a:gd name="T24" fmla="*/ 2 w 26"/>
                  <a:gd name="T25" fmla="*/ 8 h 26"/>
                  <a:gd name="T26" fmla="*/ 4 w 26"/>
                  <a:gd name="T27" fmla="*/ 4 h 26"/>
                  <a:gd name="T28" fmla="*/ 8 w 26"/>
                  <a:gd name="T29" fmla="*/ 0 h 26"/>
                  <a:gd name="T30" fmla="*/ 14 w 26"/>
                  <a:gd name="T31" fmla="*/ 0 h 26"/>
                  <a:gd name="T32" fmla="*/ 14 w 26"/>
                  <a:gd name="T33" fmla="*/ 0 h 26"/>
                  <a:gd name="T34" fmla="*/ 18 w 26"/>
                  <a:gd name="T35" fmla="*/ 0 h 26"/>
                  <a:gd name="T36" fmla="*/ 22 w 26"/>
                  <a:gd name="T37" fmla="*/ 4 h 26"/>
                  <a:gd name="T38" fmla="*/ 24 w 26"/>
                  <a:gd name="T39" fmla="*/ 8 h 26"/>
                  <a:gd name="T40" fmla="*/ 26 w 26"/>
                  <a:gd name="T41" fmla="*/ 12 h 26"/>
                  <a:gd name="T42" fmla="*/ 26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26" y="12"/>
                    </a:moveTo>
                    <a:lnTo>
                      <a:pt x="26" y="12"/>
                    </a:lnTo>
                    <a:lnTo>
                      <a:pt x="24"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4" y="8"/>
                    </a:lnTo>
                    <a:lnTo>
                      <a:pt x="26" y="12"/>
                    </a:lnTo>
                    <a:lnTo>
                      <a:pt x="2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0" name="Rectangle 25">
                <a:extLst>
                  <a:ext uri="{FF2B5EF4-FFF2-40B4-BE49-F238E27FC236}">
                    <a16:creationId xmlns:a16="http://schemas.microsoft.com/office/drawing/2014/main" id="{09C5174B-CAFB-397B-CCDC-AB1EF5224640}"/>
                  </a:ext>
                </a:extLst>
              </p:cNvPr>
              <p:cNvSpPr>
                <a:spLocks noChangeArrowheads="1"/>
              </p:cNvSpPr>
              <p:nvPr/>
            </p:nvSpPr>
            <p:spPr bwMode="auto">
              <a:xfrm>
                <a:off x="1803400" y="2374901"/>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1" name="Rectangle 26">
                <a:extLst>
                  <a:ext uri="{FF2B5EF4-FFF2-40B4-BE49-F238E27FC236}">
                    <a16:creationId xmlns:a16="http://schemas.microsoft.com/office/drawing/2014/main" id="{D25E9EC9-CC83-45DC-250B-EE1A5E9D86DE}"/>
                  </a:ext>
                </a:extLst>
              </p:cNvPr>
              <p:cNvSpPr>
                <a:spLocks noChangeArrowheads="1"/>
              </p:cNvSpPr>
              <p:nvPr/>
            </p:nvSpPr>
            <p:spPr bwMode="auto">
              <a:xfrm>
                <a:off x="1803400" y="2416176"/>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2" name="Freeform 27">
                <a:extLst>
                  <a:ext uri="{FF2B5EF4-FFF2-40B4-BE49-F238E27FC236}">
                    <a16:creationId xmlns:a16="http://schemas.microsoft.com/office/drawing/2014/main" id="{21D1E480-65C5-50AF-86B5-9E8DA49C4334}"/>
                  </a:ext>
                </a:extLst>
              </p:cNvPr>
              <p:cNvSpPr>
                <a:spLocks/>
              </p:cNvSpPr>
              <p:nvPr/>
            </p:nvSpPr>
            <p:spPr bwMode="auto">
              <a:xfrm>
                <a:off x="1736725" y="2446338"/>
                <a:ext cx="41275" cy="41275"/>
              </a:xfrm>
              <a:custGeom>
                <a:avLst/>
                <a:gdLst>
                  <a:gd name="T0" fmla="*/ 26 w 26"/>
                  <a:gd name="T1" fmla="*/ 14 h 26"/>
                  <a:gd name="T2" fmla="*/ 26 w 26"/>
                  <a:gd name="T3" fmla="*/ 14 h 26"/>
                  <a:gd name="T4" fmla="*/ 24 w 26"/>
                  <a:gd name="T5" fmla="*/ 18 h 26"/>
                  <a:gd name="T6" fmla="*/ 22 w 26"/>
                  <a:gd name="T7" fmla="*/ 22 h 26"/>
                  <a:gd name="T8" fmla="*/ 18 w 26"/>
                  <a:gd name="T9" fmla="*/ 26 h 26"/>
                  <a:gd name="T10" fmla="*/ 14 w 26"/>
                  <a:gd name="T11" fmla="*/ 26 h 26"/>
                  <a:gd name="T12" fmla="*/ 14 w 26"/>
                  <a:gd name="T13" fmla="*/ 26 h 26"/>
                  <a:gd name="T14" fmla="*/ 8 w 26"/>
                  <a:gd name="T15" fmla="*/ 26 h 26"/>
                  <a:gd name="T16" fmla="*/ 4 w 26"/>
                  <a:gd name="T17" fmla="*/ 22 h 26"/>
                  <a:gd name="T18" fmla="*/ 2 w 26"/>
                  <a:gd name="T19" fmla="*/ 18 h 26"/>
                  <a:gd name="T20" fmla="*/ 0 w 26"/>
                  <a:gd name="T21" fmla="*/ 14 h 26"/>
                  <a:gd name="T22" fmla="*/ 0 w 26"/>
                  <a:gd name="T23" fmla="*/ 14 h 26"/>
                  <a:gd name="T24" fmla="*/ 2 w 26"/>
                  <a:gd name="T25" fmla="*/ 8 h 26"/>
                  <a:gd name="T26" fmla="*/ 4 w 26"/>
                  <a:gd name="T27" fmla="*/ 4 h 26"/>
                  <a:gd name="T28" fmla="*/ 8 w 26"/>
                  <a:gd name="T29" fmla="*/ 2 h 26"/>
                  <a:gd name="T30" fmla="*/ 14 w 26"/>
                  <a:gd name="T31" fmla="*/ 0 h 26"/>
                  <a:gd name="T32" fmla="*/ 14 w 26"/>
                  <a:gd name="T33" fmla="*/ 0 h 26"/>
                  <a:gd name="T34" fmla="*/ 18 w 26"/>
                  <a:gd name="T35" fmla="*/ 2 h 26"/>
                  <a:gd name="T36" fmla="*/ 22 w 26"/>
                  <a:gd name="T37" fmla="*/ 4 h 26"/>
                  <a:gd name="T38" fmla="*/ 24 w 26"/>
                  <a:gd name="T39" fmla="*/ 8 h 26"/>
                  <a:gd name="T40" fmla="*/ 26 w 26"/>
                  <a:gd name="T41" fmla="*/ 14 h 26"/>
                  <a:gd name="T42" fmla="*/ 26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26" y="14"/>
                    </a:moveTo>
                    <a:lnTo>
                      <a:pt x="26" y="14"/>
                    </a:lnTo>
                    <a:lnTo>
                      <a:pt x="24"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4" y="8"/>
                    </a:lnTo>
                    <a:lnTo>
                      <a:pt x="26" y="14"/>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3" name="Rectangle 28">
                <a:extLst>
                  <a:ext uri="{FF2B5EF4-FFF2-40B4-BE49-F238E27FC236}">
                    <a16:creationId xmlns:a16="http://schemas.microsoft.com/office/drawing/2014/main" id="{B656BE8A-6A92-0855-ADFD-26A68931833F}"/>
                  </a:ext>
                </a:extLst>
              </p:cNvPr>
              <p:cNvSpPr>
                <a:spLocks noChangeArrowheads="1"/>
              </p:cNvSpPr>
              <p:nvPr/>
            </p:nvSpPr>
            <p:spPr bwMode="auto">
              <a:xfrm>
                <a:off x="1803400" y="2443163"/>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4" name="Rectangle 29">
                <a:extLst>
                  <a:ext uri="{FF2B5EF4-FFF2-40B4-BE49-F238E27FC236}">
                    <a16:creationId xmlns:a16="http://schemas.microsoft.com/office/drawing/2014/main" id="{1D7F18B3-1FB0-DD49-FB5C-38A669F7AB5B}"/>
                  </a:ext>
                </a:extLst>
              </p:cNvPr>
              <p:cNvSpPr>
                <a:spLocks noChangeArrowheads="1"/>
              </p:cNvSpPr>
              <p:nvPr/>
            </p:nvSpPr>
            <p:spPr bwMode="auto">
              <a:xfrm>
                <a:off x="1803400" y="2484438"/>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5" name="Freeform 30">
                <a:extLst>
                  <a:ext uri="{FF2B5EF4-FFF2-40B4-BE49-F238E27FC236}">
                    <a16:creationId xmlns:a16="http://schemas.microsoft.com/office/drawing/2014/main" id="{190CA4F7-BB92-948D-629E-3A839AF2809F}"/>
                  </a:ext>
                </a:extLst>
              </p:cNvPr>
              <p:cNvSpPr>
                <a:spLocks/>
              </p:cNvSpPr>
              <p:nvPr/>
            </p:nvSpPr>
            <p:spPr bwMode="auto">
              <a:xfrm>
                <a:off x="1736725" y="2516188"/>
                <a:ext cx="41275" cy="39688"/>
              </a:xfrm>
              <a:custGeom>
                <a:avLst/>
                <a:gdLst>
                  <a:gd name="T0" fmla="*/ 26 w 26"/>
                  <a:gd name="T1" fmla="*/ 11 h 25"/>
                  <a:gd name="T2" fmla="*/ 26 w 26"/>
                  <a:gd name="T3" fmla="*/ 11 h 25"/>
                  <a:gd name="T4" fmla="*/ 24 w 26"/>
                  <a:gd name="T5" fmla="*/ 17 h 25"/>
                  <a:gd name="T6" fmla="*/ 22 w 26"/>
                  <a:gd name="T7" fmla="*/ 21 h 25"/>
                  <a:gd name="T8" fmla="*/ 18 w 26"/>
                  <a:gd name="T9" fmla="*/ 23 h 25"/>
                  <a:gd name="T10" fmla="*/ 14 w 26"/>
                  <a:gd name="T11" fmla="*/ 25 h 25"/>
                  <a:gd name="T12" fmla="*/ 14 w 26"/>
                  <a:gd name="T13" fmla="*/ 25 h 25"/>
                  <a:gd name="T14" fmla="*/ 8 w 26"/>
                  <a:gd name="T15" fmla="*/ 23 h 25"/>
                  <a:gd name="T16" fmla="*/ 4 w 26"/>
                  <a:gd name="T17" fmla="*/ 21 h 25"/>
                  <a:gd name="T18" fmla="*/ 2 w 26"/>
                  <a:gd name="T19" fmla="*/ 17 h 25"/>
                  <a:gd name="T20" fmla="*/ 0 w 26"/>
                  <a:gd name="T21" fmla="*/ 11 h 25"/>
                  <a:gd name="T22" fmla="*/ 0 w 26"/>
                  <a:gd name="T23" fmla="*/ 11 h 25"/>
                  <a:gd name="T24" fmla="*/ 2 w 26"/>
                  <a:gd name="T25" fmla="*/ 8 h 25"/>
                  <a:gd name="T26" fmla="*/ 4 w 26"/>
                  <a:gd name="T27" fmla="*/ 4 h 25"/>
                  <a:gd name="T28" fmla="*/ 8 w 26"/>
                  <a:gd name="T29" fmla="*/ 0 h 25"/>
                  <a:gd name="T30" fmla="*/ 14 w 26"/>
                  <a:gd name="T31" fmla="*/ 0 h 25"/>
                  <a:gd name="T32" fmla="*/ 14 w 26"/>
                  <a:gd name="T33" fmla="*/ 0 h 25"/>
                  <a:gd name="T34" fmla="*/ 18 w 26"/>
                  <a:gd name="T35" fmla="*/ 0 h 25"/>
                  <a:gd name="T36" fmla="*/ 22 w 26"/>
                  <a:gd name="T37" fmla="*/ 4 h 25"/>
                  <a:gd name="T38" fmla="*/ 24 w 26"/>
                  <a:gd name="T39" fmla="*/ 8 h 25"/>
                  <a:gd name="T40" fmla="*/ 26 w 26"/>
                  <a:gd name="T41" fmla="*/ 11 h 25"/>
                  <a:gd name="T42" fmla="*/ 26 w 26"/>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6" y="11"/>
                    </a:moveTo>
                    <a:lnTo>
                      <a:pt x="26" y="11"/>
                    </a:lnTo>
                    <a:lnTo>
                      <a:pt x="24" y="17"/>
                    </a:lnTo>
                    <a:lnTo>
                      <a:pt x="22" y="21"/>
                    </a:lnTo>
                    <a:lnTo>
                      <a:pt x="18" y="23"/>
                    </a:lnTo>
                    <a:lnTo>
                      <a:pt x="14" y="25"/>
                    </a:lnTo>
                    <a:lnTo>
                      <a:pt x="14" y="25"/>
                    </a:lnTo>
                    <a:lnTo>
                      <a:pt x="8" y="23"/>
                    </a:lnTo>
                    <a:lnTo>
                      <a:pt x="4" y="21"/>
                    </a:lnTo>
                    <a:lnTo>
                      <a:pt x="2" y="17"/>
                    </a:lnTo>
                    <a:lnTo>
                      <a:pt x="0" y="11"/>
                    </a:lnTo>
                    <a:lnTo>
                      <a:pt x="0" y="11"/>
                    </a:lnTo>
                    <a:lnTo>
                      <a:pt x="2" y="8"/>
                    </a:lnTo>
                    <a:lnTo>
                      <a:pt x="4" y="4"/>
                    </a:lnTo>
                    <a:lnTo>
                      <a:pt x="8" y="0"/>
                    </a:lnTo>
                    <a:lnTo>
                      <a:pt x="14" y="0"/>
                    </a:lnTo>
                    <a:lnTo>
                      <a:pt x="14" y="0"/>
                    </a:lnTo>
                    <a:lnTo>
                      <a:pt x="18" y="0"/>
                    </a:lnTo>
                    <a:lnTo>
                      <a:pt x="22" y="4"/>
                    </a:lnTo>
                    <a:lnTo>
                      <a:pt x="24" y="8"/>
                    </a:lnTo>
                    <a:lnTo>
                      <a:pt x="26" y="11"/>
                    </a:lnTo>
                    <a:lnTo>
                      <a:pt x="2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6" name="Rectangle 31">
                <a:extLst>
                  <a:ext uri="{FF2B5EF4-FFF2-40B4-BE49-F238E27FC236}">
                    <a16:creationId xmlns:a16="http://schemas.microsoft.com/office/drawing/2014/main" id="{8281C446-3D2C-C0B0-5D92-F3C1EF6A0826}"/>
                  </a:ext>
                </a:extLst>
              </p:cNvPr>
              <p:cNvSpPr>
                <a:spLocks noChangeArrowheads="1"/>
              </p:cNvSpPr>
              <p:nvPr/>
            </p:nvSpPr>
            <p:spPr bwMode="auto">
              <a:xfrm>
                <a:off x="1803400" y="2509838"/>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7" name="Rectangle 32">
                <a:extLst>
                  <a:ext uri="{FF2B5EF4-FFF2-40B4-BE49-F238E27FC236}">
                    <a16:creationId xmlns:a16="http://schemas.microsoft.com/office/drawing/2014/main" id="{DE9EBC84-15CC-4D27-17C3-8AC4D71E39AF}"/>
                  </a:ext>
                </a:extLst>
              </p:cNvPr>
              <p:cNvSpPr>
                <a:spLocks noChangeArrowheads="1"/>
              </p:cNvSpPr>
              <p:nvPr/>
            </p:nvSpPr>
            <p:spPr bwMode="auto">
              <a:xfrm>
                <a:off x="1803400" y="2549526"/>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8" name="Freeform 33">
                <a:extLst>
                  <a:ext uri="{FF2B5EF4-FFF2-40B4-BE49-F238E27FC236}">
                    <a16:creationId xmlns:a16="http://schemas.microsoft.com/office/drawing/2014/main" id="{709FFAF8-62E0-21D3-73D5-CB59F1453416}"/>
                  </a:ext>
                </a:extLst>
              </p:cNvPr>
              <p:cNvSpPr>
                <a:spLocks/>
              </p:cNvSpPr>
              <p:nvPr/>
            </p:nvSpPr>
            <p:spPr bwMode="auto">
              <a:xfrm>
                <a:off x="1736725" y="2581276"/>
                <a:ext cx="41275" cy="39688"/>
              </a:xfrm>
              <a:custGeom>
                <a:avLst/>
                <a:gdLst>
                  <a:gd name="T0" fmla="*/ 26 w 26"/>
                  <a:gd name="T1" fmla="*/ 14 h 25"/>
                  <a:gd name="T2" fmla="*/ 26 w 26"/>
                  <a:gd name="T3" fmla="*/ 14 h 25"/>
                  <a:gd name="T4" fmla="*/ 24 w 26"/>
                  <a:gd name="T5" fmla="*/ 18 h 25"/>
                  <a:gd name="T6" fmla="*/ 22 w 26"/>
                  <a:gd name="T7" fmla="*/ 21 h 25"/>
                  <a:gd name="T8" fmla="*/ 18 w 26"/>
                  <a:gd name="T9" fmla="*/ 23 h 25"/>
                  <a:gd name="T10" fmla="*/ 14 w 26"/>
                  <a:gd name="T11" fmla="*/ 25 h 25"/>
                  <a:gd name="T12" fmla="*/ 14 w 26"/>
                  <a:gd name="T13" fmla="*/ 25 h 25"/>
                  <a:gd name="T14" fmla="*/ 8 w 26"/>
                  <a:gd name="T15" fmla="*/ 23 h 25"/>
                  <a:gd name="T16" fmla="*/ 4 w 26"/>
                  <a:gd name="T17" fmla="*/ 21 h 25"/>
                  <a:gd name="T18" fmla="*/ 2 w 26"/>
                  <a:gd name="T19" fmla="*/ 18 h 25"/>
                  <a:gd name="T20" fmla="*/ 0 w 26"/>
                  <a:gd name="T21" fmla="*/ 14 h 25"/>
                  <a:gd name="T22" fmla="*/ 0 w 26"/>
                  <a:gd name="T23" fmla="*/ 14 h 25"/>
                  <a:gd name="T24" fmla="*/ 2 w 26"/>
                  <a:gd name="T25" fmla="*/ 8 h 25"/>
                  <a:gd name="T26" fmla="*/ 4 w 26"/>
                  <a:gd name="T27" fmla="*/ 4 h 25"/>
                  <a:gd name="T28" fmla="*/ 8 w 26"/>
                  <a:gd name="T29" fmla="*/ 2 h 25"/>
                  <a:gd name="T30" fmla="*/ 14 w 26"/>
                  <a:gd name="T31" fmla="*/ 0 h 25"/>
                  <a:gd name="T32" fmla="*/ 14 w 26"/>
                  <a:gd name="T33" fmla="*/ 0 h 25"/>
                  <a:gd name="T34" fmla="*/ 18 w 26"/>
                  <a:gd name="T35" fmla="*/ 2 h 25"/>
                  <a:gd name="T36" fmla="*/ 22 w 26"/>
                  <a:gd name="T37" fmla="*/ 4 h 25"/>
                  <a:gd name="T38" fmla="*/ 24 w 26"/>
                  <a:gd name="T39" fmla="*/ 8 h 25"/>
                  <a:gd name="T40" fmla="*/ 26 w 26"/>
                  <a:gd name="T41" fmla="*/ 14 h 25"/>
                  <a:gd name="T42" fmla="*/ 26 w 26"/>
                  <a:gd name="T4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6" y="14"/>
                    </a:moveTo>
                    <a:lnTo>
                      <a:pt x="26" y="14"/>
                    </a:lnTo>
                    <a:lnTo>
                      <a:pt x="24" y="18"/>
                    </a:lnTo>
                    <a:lnTo>
                      <a:pt x="22" y="21"/>
                    </a:lnTo>
                    <a:lnTo>
                      <a:pt x="18" y="23"/>
                    </a:lnTo>
                    <a:lnTo>
                      <a:pt x="14" y="25"/>
                    </a:lnTo>
                    <a:lnTo>
                      <a:pt x="14" y="25"/>
                    </a:lnTo>
                    <a:lnTo>
                      <a:pt x="8" y="23"/>
                    </a:lnTo>
                    <a:lnTo>
                      <a:pt x="4" y="21"/>
                    </a:lnTo>
                    <a:lnTo>
                      <a:pt x="2" y="18"/>
                    </a:lnTo>
                    <a:lnTo>
                      <a:pt x="0" y="14"/>
                    </a:lnTo>
                    <a:lnTo>
                      <a:pt x="0" y="14"/>
                    </a:lnTo>
                    <a:lnTo>
                      <a:pt x="2" y="8"/>
                    </a:lnTo>
                    <a:lnTo>
                      <a:pt x="4" y="4"/>
                    </a:lnTo>
                    <a:lnTo>
                      <a:pt x="8" y="2"/>
                    </a:lnTo>
                    <a:lnTo>
                      <a:pt x="14" y="0"/>
                    </a:lnTo>
                    <a:lnTo>
                      <a:pt x="14" y="0"/>
                    </a:lnTo>
                    <a:lnTo>
                      <a:pt x="18" y="2"/>
                    </a:lnTo>
                    <a:lnTo>
                      <a:pt x="22" y="4"/>
                    </a:lnTo>
                    <a:lnTo>
                      <a:pt x="24" y="8"/>
                    </a:lnTo>
                    <a:lnTo>
                      <a:pt x="26" y="14"/>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9" name="Rectangle 34">
                <a:extLst>
                  <a:ext uri="{FF2B5EF4-FFF2-40B4-BE49-F238E27FC236}">
                    <a16:creationId xmlns:a16="http://schemas.microsoft.com/office/drawing/2014/main" id="{CDF24A1A-1FE3-C309-AC7C-64CD643E0445}"/>
                  </a:ext>
                </a:extLst>
              </p:cNvPr>
              <p:cNvSpPr>
                <a:spLocks noChangeArrowheads="1"/>
              </p:cNvSpPr>
              <p:nvPr/>
            </p:nvSpPr>
            <p:spPr bwMode="auto">
              <a:xfrm>
                <a:off x="1803400" y="2578101"/>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70" name="Rectangle 35">
                <a:extLst>
                  <a:ext uri="{FF2B5EF4-FFF2-40B4-BE49-F238E27FC236}">
                    <a16:creationId xmlns:a16="http://schemas.microsoft.com/office/drawing/2014/main" id="{46B58787-EFA1-FF90-A9C8-55AA5F9B0B13}"/>
                  </a:ext>
                </a:extLst>
              </p:cNvPr>
              <p:cNvSpPr>
                <a:spLocks noChangeArrowheads="1"/>
              </p:cNvSpPr>
              <p:nvPr/>
            </p:nvSpPr>
            <p:spPr bwMode="auto">
              <a:xfrm>
                <a:off x="1803400" y="2614613"/>
                <a:ext cx="28257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grpSp>
        <p:grpSp>
          <p:nvGrpSpPr>
            <p:cNvPr id="47" name="Group 46">
              <a:extLst>
                <a:ext uri="{FF2B5EF4-FFF2-40B4-BE49-F238E27FC236}">
                  <a16:creationId xmlns:a16="http://schemas.microsoft.com/office/drawing/2014/main" id="{07FB12E1-0B47-90CB-B3F2-69E3DFCFCD05}"/>
                </a:ext>
              </a:extLst>
            </p:cNvPr>
            <p:cNvGrpSpPr>
              <a:grpSpLocks noChangeAspect="1"/>
            </p:cNvGrpSpPr>
            <p:nvPr/>
          </p:nvGrpSpPr>
          <p:grpSpPr>
            <a:xfrm>
              <a:off x="6034575" y="1642837"/>
              <a:ext cx="499885" cy="362355"/>
              <a:chOff x="1325793" y="4578989"/>
              <a:chExt cx="959203" cy="695305"/>
            </a:xfrm>
            <a:solidFill>
              <a:schemeClr val="bg1"/>
            </a:solidFill>
            <a:effectLst/>
          </p:grpSpPr>
          <p:grpSp>
            <p:nvGrpSpPr>
              <p:cNvPr id="48" name="Group 47">
                <a:extLst>
                  <a:ext uri="{FF2B5EF4-FFF2-40B4-BE49-F238E27FC236}">
                    <a16:creationId xmlns:a16="http://schemas.microsoft.com/office/drawing/2014/main" id="{1FEE371F-8FB0-5A55-1FA8-505ADD60B14E}"/>
                  </a:ext>
                </a:extLst>
              </p:cNvPr>
              <p:cNvGrpSpPr/>
              <p:nvPr/>
            </p:nvGrpSpPr>
            <p:grpSpPr>
              <a:xfrm>
                <a:off x="1325793" y="4583507"/>
                <a:ext cx="695500" cy="649056"/>
                <a:chOff x="229660" y="4192816"/>
                <a:chExt cx="950913" cy="887412"/>
              </a:xfrm>
              <a:grpFill/>
            </p:grpSpPr>
            <p:sp>
              <p:nvSpPr>
                <p:cNvPr id="52" name="Freeform 91">
                  <a:extLst>
                    <a:ext uri="{FF2B5EF4-FFF2-40B4-BE49-F238E27FC236}">
                      <a16:creationId xmlns:a16="http://schemas.microsoft.com/office/drawing/2014/main" id="{2E5BD44C-3E96-ECB1-30EB-B3CC80FDD3F9}"/>
                    </a:ext>
                  </a:extLst>
                </p:cNvPr>
                <p:cNvSpPr>
                  <a:spLocks noEditPoints="1"/>
                </p:cNvSpPr>
                <p:nvPr/>
              </p:nvSpPr>
              <p:spPr bwMode="auto">
                <a:xfrm>
                  <a:off x="229660" y="4192816"/>
                  <a:ext cx="950913" cy="506414"/>
                </a:xfrm>
                <a:custGeom>
                  <a:avLst/>
                  <a:gdLst>
                    <a:gd name="T0" fmla="*/ 342 w 350"/>
                    <a:gd name="T1" fmla="*/ 150 h 186"/>
                    <a:gd name="T2" fmla="*/ 290 w 350"/>
                    <a:gd name="T3" fmla="*/ 97 h 186"/>
                    <a:gd name="T4" fmla="*/ 290 w 350"/>
                    <a:gd name="T5" fmla="*/ 37 h 186"/>
                    <a:gd name="T6" fmla="*/ 270 w 350"/>
                    <a:gd name="T7" fmla="*/ 17 h 186"/>
                    <a:gd name="T8" fmla="*/ 250 w 350"/>
                    <a:gd name="T9" fmla="*/ 37 h 186"/>
                    <a:gd name="T10" fmla="*/ 250 w 350"/>
                    <a:gd name="T11" fmla="*/ 58 h 186"/>
                    <a:gd name="T12" fmla="*/ 211 w 350"/>
                    <a:gd name="T13" fmla="*/ 19 h 186"/>
                    <a:gd name="T14" fmla="*/ 139 w 350"/>
                    <a:gd name="T15" fmla="*/ 19 h 186"/>
                    <a:gd name="T16" fmla="*/ 8 w 350"/>
                    <a:gd name="T17" fmla="*/ 150 h 186"/>
                    <a:gd name="T18" fmla="*/ 8 w 350"/>
                    <a:gd name="T19" fmla="*/ 178 h 186"/>
                    <a:gd name="T20" fmla="*/ 36 w 350"/>
                    <a:gd name="T21" fmla="*/ 178 h 186"/>
                    <a:gd name="T22" fmla="*/ 167 w 350"/>
                    <a:gd name="T23" fmla="*/ 47 h 186"/>
                    <a:gd name="T24" fmla="*/ 183 w 350"/>
                    <a:gd name="T25" fmla="*/ 47 h 186"/>
                    <a:gd name="T26" fmla="*/ 314 w 350"/>
                    <a:gd name="T27" fmla="*/ 178 h 186"/>
                    <a:gd name="T28" fmla="*/ 328 w 350"/>
                    <a:gd name="T29" fmla="*/ 184 h 186"/>
                    <a:gd name="T30" fmla="*/ 342 w 350"/>
                    <a:gd name="T31" fmla="*/ 178 h 186"/>
                    <a:gd name="T32" fmla="*/ 342 w 350"/>
                    <a:gd name="T33" fmla="*/ 150 h 186"/>
                    <a:gd name="T34" fmla="*/ 342 w 350"/>
                    <a:gd name="T35" fmla="*/ 150 h 186"/>
                    <a:gd name="T36" fmla="*/ 342 w 350"/>
                    <a:gd name="T37" fmla="*/ 15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0" h="186">
                      <a:moveTo>
                        <a:pt x="342" y="150"/>
                      </a:moveTo>
                      <a:cubicBezTo>
                        <a:pt x="290" y="97"/>
                        <a:pt x="290" y="97"/>
                        <a:pt x="290" y="97"/>
                      </a:cubicBezTo>
                      <a:cubicBezTo>
                        <a:pt x="290" y="37"/>
                        <a:pt x="290" y="37"/>
                        <a:pt x="290" y="37"/>
                      </a:cubicBezTo>
                      <a:cubicBezTo>
                        <a:pt x="290" y="26"/>
                        <a:pt x="281" y="17"/>
                        <a:pt x="270" y="17"/>
                      </a:cubicBezTo>
                      <a:cubicBezTo>
                        <a:pt x="259" y="17"/>
                        <a:pt x="250" y="26"/>
                        <a:pt x="250" y="37"/>
                      </a:cubicBezTo>
                      <a:cubicBezTo>
                        <a:pt x="250" y="58"/>
                        <a:pt x="250" y="58"/>
                        <a:pt x="250" y="58"/>
                      </a:cubicBezTo>
                      <a:cubicBezTo>
                        <a:pt x="211" y="19"/>
                        <a:pt x="211" y="19"/>
                        <a:pt x="211" y="19"/>
                      </a:cubicBezTo>
                      <a:cubicBezTo>
                        <a:pt x="192" y="0"/>
                        <a:pt x="158" y="0"/>
                        <a:pt x="139" y="19"/>
                      </a:cubicBezTo>
                      <a:cubicBezTo>
                        <a:pt x="8" y="150"/>
                        <a:pt x="8" y="150"/>
                        <a:pt x="8" y="150"/>
                      </a:cubicBezTo>
                      <a:cubicBezTo>
                        <a:pt x="0" y="158"/>
                        <a:pt x="0" y="170"/>
                        <a:pt x="8" y="178"/>
                      </a:cubicBezTo>
                      <a:cubicBezTo>
                        <a:pt x="16" y="186"/>
                        <a:pt x="28" y="186"/>
                        <a:pt x="36" y="178"/>
                      </a:cubicBezTo>
                      <a:cubicBezTo>
                        <a:pt x="167" y="47"/>
                        <a:pt x="167" y="47"/>
                        <a:pt x="167" y="47"/>
                      </a:cubicBezTo>
                      <a:cubicBezTo>
                        <a:pt x="171" y="43"/>
                        <a:pt x="179" y="43"/>
                        <a:pt x="183" y="47"/>
                      </a:cubicBezTo>
                      <a:cubicBezTo>
                        <a:pt x="314" y="178"/>
                        <a:pt x="314" y="178"/>
                        <a:pt x="314" y="178"/>
                      </a:cubicBezTo>
                      <a:cubicBezTo>
                        <a:pt x="318" y="182"/>
                        <a:pt x="323" y="184"/>
                        <a:pt x="328" y="184"/>
                      </a:cubicBezTo>
                      <a:cubicBezTo>
                        <a:pt x="333" y="184"/>
                        <a:pt x="338" y="182"/>
                        <a:pt x="342" y="178"/>
                      </a:cubicBezTo>
                      <a:cubicBezTo>
                        <a:pt x="350" y="170"/>
                        <a:pt x="350" y="158"/>
                        <a:pt x="342" y="150"/>
                      </a:cubicBezTo>
                      <a:close/>
                      <a:moveTo>
                        <a:pt x="342" y="150"/>
                      </a:moveTo>
                      <a:cubicBezTo>
                        <a:pt x="342" y="150"/>
                        <a:pt x="342" y="150"/>
                        <a:pt x="342" y="15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53" name="Freeform 92">
                  <a:extLst>
                    <a:ext uri="{FF2B5EF4-FFF2-40B4-BE49-F238E27FC236}">
                      <a16:creationId xmlns:a16="http://schemas.microsoft.com/office/drawing/2014/main" id="{B3A1612B-21F2-0769-31F6-0A5AA31DAAD6}"/>
                    </a:ext>
                  </a:extLst>
                </p:cNvPr>
                <p:cNvSpPr>
                  <a:spLocks noEditPoints="1"/>
                </p:cNvSpPr>
                <p:nvPr/>
              </p:nvSpPr>
              <p:spPr bwMode="auto">
                <a:xfrm>
                  <a:off x="366185" y="4413479"/>
                  <a:ext cx="679450" cy="666749"/>
                </a:xfrm>
                <a:custGeom>
                  <a:avLst/>
                  <a:gdLst>
                    <a:gd name="T0" fmla="*/ 132 w 250"/>
                    <a:gd name="T1" fmla="*/ 3 h 245"/>
                    <a:gd name="T2" fmla="*/ 118 w 250"/>
                    <a:gd name="T3" fmla="*/ 3 h 245"/>
                    <a:gd name="T4" fmla="*/ 3 w 250"/>
                    <a:gd name="T5" fmla="*/ 119 h 245"/>
                    <a:gd name="T6" fmla="*/ 0 w 250"/>
                    <a:gd name="T7" fmla="*/ 126 h 245"/>
                    <a:gd name="T8" fmla="*/ 0 w 250"/>
                    <a:gd name="T9" fmla="*/ 210 h 245"/>
                    <a:gd name="T10" fmla="*/ 36 w 250"/>
                    <a:gd name="T11" fmla="*/ 245 h 245"/>
                    <a:gd name="T12" fmla="*/ 93 w 250"/>
                    <a:gd name="T13" fmla="*/ 245 h 245"/>
                    <a:gd name="T14" fmla="*/ 93 w 250"/>
                    <a:gd name="T15" fmla="*/ 157 h 245"/>
                    <a:gd name="T16" fmla="*/ 157 w 250"/>
                    <a:gd name="T17" fmla="*/ 157 h 245"/>
                    <a:gd name="T18" fmla="*/ 157 w 250"/>
                    <a:gd name="T19" fmla="*/ 245 h 245"/>
                    <a:gd name="T20" fmla="*/ 214 w 250"/>
                    <a:gd name="T21" fmla="*/ 245 h 245"/>
                    <a:gd name="T22" fmla="*/ 250 w 250"/>
                    <a:gd name="T23" fmla="*/ 210 h 245"/>
                    <a:gd name="T24" fmla="*/ 250 w 250"/>
                    <a:gd name="T25" fmla="*/ 126 h 245"/>
                    <a:gd name="T26" fmla="*/ 247 w 250"/>
                    <a:gd name="T27" fmla="*/ 119 h 245"/>
                    <a:gd name="T28" fmla="*/ 132 w 250"/>
                    <a:gd name="T29" fmla="*/ 3 h 245"/>
                    <a:gd name="T30" fmla="*/ 132 w 250"/>
                    <a:gd name="T31" fmla="*/ 3 h 245"/>
                    <a:gd name="T32" fmla="*/ 132 w 250"/>
                    <a:gd name="T33" fmla="*/ 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0" h="245">
                      <a:moveTo>
                        <a:pt x="132" y="3"/>
                      </a:moveTo>
                      <a:cubicBezTo>
                        <a:pt x="128" y="0"/>
                        <a:pt x="122" y="0"/>
                        <a:pt x="118" y="3"/>
                      </a:cubicBezTo>
                      <a:cubicBezTo>
                        <a:pt x="3" y="119"/>
                        <a:pt x="3" y="119"/>
                        <a:pt x="3" y="119"/>
                      </a:cubicBezTo>
                      <a:cubicBezTo>
                        <a:pt x="1" y="121"/>
                        <a:pt x="0" y="123"/>
                        <a:pt x="0" y="126"/>
                      </a:cubicBezTo>
                      <a:cubicBezTo>
                        <a:pt x="0" y="210"/>
                        <a:pt x="0" y="210"/>
                        <a:pt x="0" y="210"/>
                      </a:cubicBezTo>
                      <a:cubicBezTo>
                        <a:pt x="0" y="229"/>
                        <a:pt x="16" y="245"/>
                        <a:pt x="36" y="245"/>
                      </a:cubicBezTo>
                      <a:cubicBezTo>
                        <a:pt x="93" y="245"/>
                        <a:pt x="93" y="245"/>
                        <a:pt x="93" y="245"/>
                      </a:cubicBezTo>
                      <a:cubicBezTo>
                        <a:pt x="93" y="157"/>
                        <a:pt x="93" y="157"/>
                        <a:pt x="93" y="157"/>
                      </a:cubicBezTo>
                      <a:cubicBezTo>
                        <a:pt x="157" y="157"/>
                        <a:pt x="157" y="157"/>
                        <a:pt x="157" y="157"/>
                      </a:cubicBezTo>
                      <a:cubicBezTo>
                        <a:pt x="157" y="245"/>
                        <a:pt x="157" y="245"/>
                        <a:pt x="157" y="245"/>
                      </a:cubicBezTo>
                      <a:cubicBezTo>
                        <a:pt x="214" y="245"/>
                        <a:pt x="214" y="245"/>
                        <a:pt x="214" y="245"/>
                      </a:cubicBezTo>
                      <a:cubicBezTo>
                        <a:pt x="234" y="245"/>
                        <a:pt x="250" y="229"/>
                        <a:pt x="250" y="210"/>
                      </a:cubicBezTo>
                      <a:cubicBezTo>
                        <a:pt x="250" y="126"/>
                        <a:pt x="250" y="126"/>
                        <a:pt x="250" y="126"/>
                      </a:cubicBezTo>
                      <a:cubicBezTo>
                        <a:pt x="250" y="123"/>
                        <a:pt x="249" y="121"/>
                        <a:pt x="247" y="119"/>
                      </a:cubicBezTo>
                      <a:lnTo>
                        <a:pt x="132" y="3"/>
                      </a:lnTo>
                      <a:close/>
                      <a:moveTo>
                        <a:pt x="132" y="3"/>
                      </a:moveTo>
                      <a:cubicBezTo>
                        <a:pt x="132" y="3"/>
                        <a:pt x="132" y="3"/>
                        <a:pt x="132"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49" name="Group 48">
                <a:extLst>
                  <a:ext uri="{FF2B5EF4-FFF2-40B4-BE49-F238E27FC236}">
                    <a16:creationId xmlns:a16="http://schemas.microsoft.com/office/drawing/2014/main" id="{EDD9B278-B4B3-1AA7-2145-E84F4D81CE8E}"/>
                  </a:ext>
                </a:extLst>
              </p:cNvPr>
              <p:cNvGrpSpPr/>
              <p:nvPr/>
            </p:nvGrpSpPr>
            <p:grpSpPr>
              <a:xfrm>
                <a:off x="1727754" y="4578989"/>
                <a:ext cx="557242" cy="695305"/>
                <a:chOff x="3670602" y="4882994"/>
                <a:chExt cx="791107" cy="987112"/>
              </a:xfrm>
              <a:grpFill/>
            </p:grpSpPr>
            <p:sp>
              <p:nvSpPr>
                <p:cNvPr id="50" name="Freeform 26">
                  <a:extLst>
                    <a:ext uri="{FF2B5EF4-FFF2-40B4-BE49-F238E27FC236}">
                      <a16:creationId xmlns:a16="http://schemas.microsoft.com/office/drawing/2014/main" id="{8A5B47F7-BBE0-57E6-5F81-644B08AC489F}"/>
                    </a:ext>
                  </a:extLst>
                </p:cNvPr>
                <p:cNvSpPr>
                  <a:spLocks noEditPoints="1"/>
                </p:cNvSpPr>
                <p:nvPr/>
              </p:nvSpPr>
              <p:spPr bwMode="auto">
                <a:xfrm>
                  <a:off x="3670602" y="4920774"/>
                  <a:ext cx="791107" cy="949332"/>
                </a:xfrm>
                <a:custGeom>
                  <a:avLst/>
                  <a:gdLst>
                    <a:gd name="T0" fmla="*/ 119 w 365"/>
                    <a:gd name="T1" fmla="*/ 32 h 438"/>
                    <a:gd name="T2" fmla="*/ 75 w 365"/>
                    <a:gd name="T3" fmla="*/ 54 h 438"/>
                    <a:gd name="T4" fmla="*/ 44 w 365"/>
                    <a:gd name="T5" fmla="*/ 90 h 438"/>
                    <a:gd name="T6" fmla="*/ 29 w 365"/>
                    <a:gd name="T7" fmla="*/ 134 h 438"/>
                    <a:gd name="T8" fmla="*/ 32 w 365"/>
                    <a:gd name="T9" fmla="*/ 182 h 438"/>
                    <a:gd name="T10" fmla="*/ 53 w 365"/>
                    <a:gd name="T11" fmla="*/ 225 h 438"/>
                    <a:gd name="T12" fmla="*/ 89 w 365"/>
                    <a:gd name="T13" fmla="*/ 257 h 438"/>
                    <a:gd name="T14" fmla="*/ 132 w 365"/>
                    <a:gd name="T15" fmla="*/ 272 h 438"/>
                    <a:gd name="T16" fmla="*/ 178 w 365"/>
                    <a:gd name="T17" fmla="*/ 269 h 438"/>
                    <a:gd name="T18" fmla="*/ 222 w 365"/>
                    <a:gd name="T19" fmla="*/ 248 h 438"/>
                    <a:gd name="T20" fmla="*/ 254 w 365"/>
                    <a:gd name="T21" fmla="*/ 211 h 438"/>
                    <a:gd name="T22" fmla="*/ 268 w 365"/>
                    <a:gd name="T23" fmla="*/ 167 h 438"/>
                    <a:gd name="T24" fmla="*/ 265 w 365"/>
                    <a:gd name="T25" fmla="*/ 120 h 438"/>
                    <a:gd name="T26" fmla="*/ 244 w 365"/>
                    <a:gd name="T27" fmla="*/ 76 h 438"/>
                    <a:gd name="T28" fmla="*/ 208 w 365"/>
                    <a:gd name="T29" fmla="*/ 44 h 438"/>
                    <a:gd name="T30" fmla="*/ 165 w 365"/>
                    <a:gd name="T31" fmla="*/ 29 h 438"/>
                    <a:gd name="T32" fmla="*/ 156 w 365"/>
                    <a:gd name="T33" fmla="*/ 0 h 438"/>
                    <a:gd name="T34" fmla="*/ 205 w 365"/>
                    <a:gd name="T35" fmla="*/ 11 h 438"/>
                    <a:gd name="T36" fmla="*/ 248 w 365"/>
                    <a:gd name="T37" fmla="*/ 39 h 438"/>
                    <a:gd name="T38" fmla="*/ 282 w 365"/>
                    <a:gd name="T39" fmla="*/ 84 h 438"/>
                    <a:gd name="T40" fmla="*/ 297 w 365"/>
                    <a:gd name="T41" fmla="*/ 135 h 438"/>
                    <a:gd name="T42" fmla="*/ 293 w 365"/>
                    <a:gd name="T43" fmla="*/ 189 h 438"/>
                    <a:gd name="T44" fmla="*/ 270 w 365"/>
                    <a:gd name="T45" fmla="*/ 238 h 438"/>
                    <a:gd name="T46" fmla="*/ 254 w 365"/>
                    <a:gd name="T47" fmla="*/ 261 h 438"/>
                    <a:gd name="T48" fmla="*/ 361 w 365"/>
                    <a:gd name="T49" fmla="*/ 402 h 438"/>
                    <a:gd name="T50" fmla="*/ 365 w 365"/>
                    <a:gd name="T51" fmla="*/ 419 h 438"/>
                    <a:gd name="T52" fmla="*/ 357 w 365"/>
                    <a:gd name="T53" fmla="*/ 434 h 438"/>
                    <a:gd name="T54" fmla="*/ 340 w 365"/>
                    <a:gd name="T55" fmla="*/ 438 h 438"/>
                    <a:gd name="T56" fmla="*/ 326 w 365"/>
                    <a:gd name="T57" fmla="*/ 429 h 438"/>
                    <a:gd name="T58" fmla="*/ 219 w 365"/>
                    <a:gd name="T59" fmla="*/ 287 h 438"/>
                    <a:gd name="T60" fmla="*/ 193 w 365"/>
                    <a:gd name="T61" fmla="*/ 294 h 438"/>
                    <a:gd name="T62" fmla="*/ 142 w 365"/>
                    <a:gd name="T63" fmla="*/ 301 h 438"/>
                    <a:gd name="T64" fmla="*/ 93 w 365"/>
                    <a:gd name="T65" fmla="*/ 290 h 438"/>
                    <a:gd name="T66" fmla="*/ 48 w 365"/>
                    <a:gd name="T67" fmla="*/ 262 h 438"/>
                    <a:gd name="T68" fmla="*/ 16 w 365"/>
                    <a:gd name="T69" fmla="*/ 219 h 438"/>
                    <a:gd name="T70" fmla="*/ 1 w 365"/>
                    <a:gd name="T71" fmla="*/ 169 h 438"/>
                    <a:gd name="T72" fmla="*/ 3 w 365"/>
                    <a:gd name="T73" fmla="*/ 118 h 438"/>
                    <a:gd name="T74" fmla="*/ 23 w 365"/>
                    <a:gd name="T75" fmla="*/ 70 h 438"/>
                    <a:gd name="T76" fmla="*/ 59 w 365"/>
                    <a:gd name="T77" fmla="*/ 31 h 438"/>
                    <a:gd name="T78" fmla="*/ 105 w 365"/>
                    <a:gd name="T79" fmla="*/ 6 h 438"/>
                    <a:gd name="T80" fmla="*/ 156 w 365"/>
                    <a:gd name="T8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5" h="438">
                      <a:moveTo>
                        <a:pt x="141" y="28"/>
                      </a:moveTo>
                      <a:lnTo>
                        <a:pt x="119" y="32"/>
                      </a:lnTo>
                      <a:lnTo>
                        <a:pt x="96" y="40"/>
                      </a:lnTo>
                      <a:lnTo>
                        <a:pt x="75" y="54"/>
                      </a:lnTo>
                      <a:lnTo>
                        <a:pt x="58" y="70"/>
                      </a:lnTo>
                      <a:lnTo>
                        <a:pt x="44" y="90"/>
                      </a:lnTo>
                      <a:lnTo>
                        <a:pt x="34" y="111"/>
                      </a:lnTo>
                      <a:lnTo>
                        <a:pt x="29" y="134"/>
                      </a:lnTo>
                      <a:lnTo>
                        <a:pt x="28" y="158"/>
                      </a:lnTo>
                      <a:lnTo>
                        <a:pt x="32" y="182"/>
                      </a:lnTo>
                      <a:lnTo>
                        <a:pt x="40" y="203"/>
                      </a:lnTo>
                      <a:lnTo>
                        <a:pt x="53" y="225"/>
                      </a:lnTo>
                      <a:lnTo>
                        <a:pt x="69" y="243"/>
                      </a:lnTo>
                      <a:lnTo>
                        <a:pt x="89" y="257"/>
                      </a:lnTo>
                      <a:lnTo>
                        <a:pt x="110" y="266"/>
                      </a:lnTo>
                      <a:lnTo>
                        <a:pt x="132" y="272"/>
                      </a:lnTo>
                      <a:lnTo>
                        <a:pt x="156" y="272"/>
                      </a:lnTo>
                      <a:lnTo>
                        <a:pt x="178" y="269"/>
                      </a:lnTo>
                      <a:lnTo>
                        <a:pt x="201" y="261"/>
                      </a:lnTo>
                      <a:lnTo>
                        <a:pt x="222" y="248"/>
                      </a:lnTo>
                      <a:lnTo>
                        <a:pt x="239" y="231"/>
                      </a:lnTo>
                      <a:lnTo>
                        <a:pt x="254" y="211"/>
                      </a:lnTo>
                      <a:lnTo>
                        <a:pt x="263" y="190"/>
                      </a:lnTo>
                      <a:lnTo>
                        <a:pt x="268" y="167"/>
                      </a:lnTo>
                      <a:lnTo>
                        <a:pt x="269" y="143"/>
                      </a:lnTo>
                      <a:lnTo>
                        <a:pt x="265" y="120"/>
                      </a:lnTo>
                      <a:lnTo>
                        <a:pt x="258" y="98"/>
                      </a:lnTo>
                      <a:lnTo>
                        <a:pt x="244" y="76"/>
                      </a:lnTo>
                      <a:lnTo>
                        <a:pt x="228" y="58"/>
                      </a:lnTo>
                      <a:lnTo>
                        <a:pt x="208" y="44"/>
                      </a:lnTo>
                      <a:lnTo>
                        <a:pt x="188" y="35"/>
                      </a:lnTo>
                      <a:lnTo>
                        <a:pt x="165" y="29"/>
                      </a:lnTo>
                      <a:lnTo>
                        <a:pt x="141" y="28"/>
                      </a:lnTo>
                      <a:close/>
                      <a:moveTo>
                        <a:pt x="156" y="0"/>
                      </a:moveTo>
                      <a:lnTo>
                        <a:pt x="181" y="3"/>
                      </a:lnTo>
                      <a:lnTo>
                        <a:pt x="205" y="11"/>
                      </a:lnTo>
                      <a:lnTo>
                        <a:pt x="228" y="23"/>
                      </a:lnTo>
                      <a:lnTo>
                        <a:pt x="248" y="39"/>
                      </a:lnTo>
                      <a:lnTo>
                        <a:pt x="267" y="59"/>
                      </a:lnTo>
                      <a:lnTo>
                        <a:pt x="282" y="84"/>
                      </a:lnTo>
                      <a:lnTo>
                        <a:pt x="292" y="109"/>
                      </a:lnTo>
                      <a:lnTo>
                        <a:pt x="297" y="135"/>
                      </a:lnTo>
                      <a:lnTo>
                        <a:pt x="297" y="163"/>
                      </a:lnTo>
                      <a:lnTo>
                        <a:pt x="293" y="189"/>
                      </a:lnTo>
                      <a:lnTo>
                        <a:pt x="284" y="215"/>
                      </a:lnTo>
                      <a:lnTo>
                        <a:pt x="270" y="238"/>
                      </a:lnTo>
                      <a:lnTo>
                        <a:pt x="252" y="259"/>
                      </a:lnTo>
                      <a:lnTo>
                        <a:pt x="254" y="261"/>
                      </a:lnTo>
                      <a:lnTo>
                        <a:pt x="256" y="263"/>
                      </a:lnTo>
                      <a:lnTo>
                        <a:pt x="361" y="402"/>
                      </a:lnTo>
                      <a:lnTo>
                        <a:pt x="364" y="410"/>
                      </a:lnTo>
                      <a:lnTo>
                        <a:pt x="365" y="419"/>
                      </a:lnTo>
                      <a:lnTo>
                        <a:pt x="362" y="427"/>
                      </a:lnTo>
                      <a:lnTo>
                        <a:pt x="357" y="434"/>
                      </a:lnTo>
                      <a:lnTo>
                        <a:pt x="349" y="437"/>
                      </a:lnTo>
                      <a:lnTo>
                        <a:pt x="340" y="438"/>
                      </a:lnTo>
                      <a:lnTo>
                        <a:pt x="332" y="435"/>
                      </a:lnTo>
                      <a:lnTo>
                        <a:pt x="326" y="429"/>
                      </a:lnTo>
                      <a:lnTo>
                        <a:pt x="221" y="290"/>
                      </a:lnTo>
                      <a:lnTo>
                        <a:pt x="219" y="287"/>
                      </a:lnTo>
                      <a:lnTo>
                        <a:pt x="218" y="285"/>
                      </a:lnTo>
                      <a:lnTo>
                        <a:pt x="193" y="294"/>
                      </a:lnTo>
                      <a:lnTo>
                        <a:pt x="168" y="300"/>
                      </a:lnTo>
                      <a:lnTo>
                        <a:pt x="142" y="301"/>
                      </a:lnTo>
                      <a:lnTo>
                        <a:pt x="117" y="298"/>
                      </a:lnTo>
                      <a:lnTo>
                        <a:pt x="93" y="290"/>
                      </a:lnTo>
                      <a:lnTo>
                        <a:pt x="70" y="278"/>
                      </a:lnTo>
                      <a:lnTo>
                        <a:pt x="48" y="262"/>
                      </a:lnTo>
                      <a:lnTo>
                        <a:pt x="31" y="242"/>
                      </a:lnTo>
                      <a:lnTo>
                        <a:pt x="16" y="219"/>
                      </a:lnTo>
                      <a:lnTo>
                        <a:pt x="6" y="195"/>
                      </a:lnTo>
                      <a:lnTo>
                        <a:pt x="1" y="169"/>
                      </a:lnTo>
                      <a:lnTo>
                        <a:pt x="0" y="143"/>
                      </a:lnTo>
                      <a:lnTo>
                        <a:pt x="3" y="118"/>
                      </a:lnTo>
                      <a:lnTo>
                        <a:pt x="11" y="93"/>
                      </a:lnTo>
                      <a:lnTo>
                        <a:pt x="23" y="70"/>
                      </a:lnTo>
                      <a:lnTo>
                        <a:pt x="39" y="49"/>
                      </a:lnTo>
                      <a:lnTo>
                        <a:pt x="59" y="31"/>
                      </a:lnTo>
                      <a:lnTo>
                        <a:pt x="81" y="17"/>
                      </a:lnTo>
                      <a:lnTo>
                        <a:pt x="105" y="6"/>
                      </a:lnTo>
                      <a:lnTo>
                        <a:pt x="131" y="1"/>
                      </a:lnTo>
                      <a:lnTo>
                        <a:pt x="15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51" name="Freeform 27">
                  <a:extLst>
                    <a:ext uri="{FF2B5EF4-FFF2-40B4-BE49-F238E27FC236}">
                      <a16:creationId xmlns:a16="http://schemas.microsoft.com/office/drawing/2014/main" id="{234BD0A0-ECC6-944F-559E-23123DBF147A}"/>
                    </a:ext>
                  </a:extLst>
                </p:cNvPr>
                <p:cNvSpPr>
                  <a:spLocks/>
                </p:cNvSpPr>
                <p:nvPr/>
              </p:nvSpPr>
              <p:spPr bwMode="auto">
                <a:xfrm>
                  <a:off x="3829408" y="4882994"/>
                  <a:ext cx="151720" cy="114875"/>
                </a:xfrm>
                <a:custGeom>
                  <a:avLst/>
                  <a:gdLst>
                    <a:gd name="T0" fmla="*/ 7 w 70"/>
                    <a:gd name="T1" fmla="*/ 0 h 53"/>
                    <a:gd name="T2" fmla="*/ 25 w 70"/>
                    <a:gd name="T3" fmla="*/ 5 h 53"/>
                    <a:gd name="T4" fmla="*/ 41 w 70"/>
                    <a:gd name="T5" fmla="*/ 14 h 53"/>
                    <a:gd name="T6" fmla="*/ 56 w 70"/>
                    <a:gd name="T7" fmla="*/ 25 h 53"/>
                    <a:gd name="T8" fmla="*/ 69 w 70"/>
                    <a:gd name="T9" fmla="*/ 38 h 53"/>
                    <a:gd name="T10" fmla="*/ 69 w 70"/>
                    <a:gd name="T11" fmla="*/ 41 h 53"/>
                    <a:gd name="T12" fmla="*/ 70 w 70"/>
                    <a:gd name="T13" fmla="*/ 44 h 53"/>
                    <a:gd name="T14" fmla="*/ 69 w 70"/>
                    <a:gd name="T15" fmla="*/ 47 h 53"/>
                    <a:gd name="T16" fmla="*/ 68 w 70"/>
                    <a:gd name="T17" fmla="*/ 49 h 53"/>
                    <a:gd name="T18" fmla="*/ 66 w 70"/>
                    <a:gd name="T19" fmla="*/ 51 h 53"/>
                    <a:gd name="T20" fmla="*/ 64 w 70"/>
                    <a:gd name="T21" fmla="*/ 52 h 53"/>
                    <a:gd name="T22" fmla="*/ 62 w 70"/>
                    <a:gd name="T23" fmla="*/ 53 h 53"/>
                    <a:gd name="T24" fmla="*/ 59 w 70"/>
                    <a:gd name="T25" fmla="*/ 53 h 53"/>
                    <a:gd name="T26" fmla="*/ 58 w 70"/>
                    <a:gd name="T27" fmla="*/ 53 h 53"/>
                    <a:gd name="T28" fmla="*/ 56 w 70"/>
                    <a:gd name="T29" fmla="*/ 53 h 53"/>
                    <a:gd name="T30" fmla="*/ 56 w 70"/>
                    <a:gd name="T31" fmla="*/ 53 h 53"/>
                    <a:gd name="T32" fmla="*/ 53 w 70"/>
                    <a:gd name="T33" fmla="*/ 51 h 53"/>
                    <a:gd name="T34" fmla="*/ 39 w 70"/>
                    <a:gd name="T35" fmla="*/ 35 h 53"/>
                    <a:gd name="T36" fmla="*/ 22 w 70"/>
                    <a:gd name="T37" fmla="*/ 25 h 53"/>
                    <a:gd name="T38" fmla="*/ 3 w 70"/>
                    <a:gd name="T39" fmla="*/ 19 h 53"/>
                    <a:gd name="T40" fmla="*/ 0 w 70"/>
                    <a:gd name="T41" fmla="*/ 13 h 53"/>
                    <a:gd name="T42" fmla="*/ 0 w 70"/>
                    <a:gd name="T43" fmla="*/ 7 h 53"/>
                    <a:gd name="T44" fmla="*/ 3 w 70"/>
                    <a:gd name="T45" fmla="*/ 3 h 53"/>
                    <a:gd name="T46" fmla="*/ 6 w 70"/>
                    <a:gd name="T47" fmla="*/ 1 h 53"/>
                    <a:gd name="T48" fmla="*/ 8 w 70"/>
                    <a:gd name="T49" fmla="*/ 0 h 53"/>
                    <a:gd name="T50" fmla="*/ 7 w 70"/>
                    <a:gd name="T5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53">
                      <a:moveTo>
                        <a:pt x="7" y="0"/>
                      </a:moveTo>
                      <a:lnTo>
                        <a:pt x="25" y="5"/>
                      </a:lnTo>
                      <a:lnTo>
                        <a:pt x="41" y="14"/>
                      </a:lnTo>
                      <a:lnTo>
                        <a:pt x="56" y="25"/>
                      </a:lnTo>
                      <a:lnTo>
                        <a:pt x="69" y="38"/>
                      </a:lnTo>
                      <a:lnTo>
                        <a:pt x="69" y="41"/>
                      </a:lnTo>
                      <a:lnTo>
                        <a:pt x="70" y="44"/>
                      </a:lnTo>
                      <a:lnTo>
                        <a:pt x="69" y="47"/>
                      </a:lnTo>
                      <a:lnTo>
                        <a:pt x="68" y="49"/>
                      </a:lnTo>
                      <a:lnTo>
                        <a:pt x="66" y="51"/>
                      </a:lnTo>
                      <a:lnTo>
                        <a:pt x="64" y="52"/>
                      </a:lnTo>
                      <a:lnTo>
                        <a:pt x="62" y="53"/>
                      </a:lnTo>
                      <a:lnTo>
                        <a:pt x="59" y="53"/>
                      </a:lnTo>
                      <a:lnTo>
                        <a:pt x="58" y="53"/>
                      </a:lnTo>
                      <a:lnTo>
                        <a:pt x="56" y="53"/>
                      </a:lnTo>
                      <a:lnTo>
                        <a:pt x="56" y="53"/>
                      </a:lnTo>
                      <a:lnTo>
                        <a:pt x="53" y="51"/>
                      </a:lnTo>
                      <a:lnTo>
                        <a:pt x="39" y="35"/>
                      </a:lnTo>
                      <a:lnTo>
                        <a:pt x="22" y="25"/>
                      </a:lnTo>
                      <a:lnTo>
                        <a:pt x="3" y="19"/>
                      </a:lnTo>
                      <a:lnTo>
                        <a:pt x="0" y="13"/>
                      </a:lnTo>
                      <a:lnTo>
                        <a:pt x="0" y="7"/>
                      </a:lnTo>
                      <a:lnTo>
                        <a:pt x="3" y="3"/>
                      </a:lnTo>
                      <a:lnTo>
                        <a:pt x="6" y="1"/>
                      </a:lnTo>
                      <a:lnTo>
                        <a:pt x="8" y="0"/>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grpSp>
        </p:grpSp>
      </p:grpSp>
      <p:pic>
        <p:nvPicPr>
          <p:cNvPr id="109" name="Graphic 108" descr="Treasure chest with solid fill">
            <a:extLst>
              <a:ext uri="{FF2B5EF4-FFF2-40B4-BE49-F238E27FC236}">
                <a16:creationId xmlns:a16="http://schemas.microsoft.com/office/drawing/2014/main" id="{6E1D0C92-D7B5-9817-A598-06CA79A0AC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6450" y="4653594"/>
            <a:ext cx="679192" cy="679192"/>
          </a:xfrm>
          <a:prstGeom prst="rect">
            <a:avLst/>
          </a:prstGeom>
        </p:spPr>
      </p:pic>
    </p:spTree>
    <p:extLst>
      <p:ext uri="{BB962C8B-B14F-4D97-AF65-F5344CB8AC3E}">
        <p14:creationId xmlns:p14="http://schemas.microsoft.com/office/powerpoint/2010/main" val="3098759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84631" y="323264"/>
            <a:ext cx="10692969" cy="535623"/>
          </a:xfrm>
          <a:prstGeom prst="rect">
            <a:avLst/>
          </a:prstGeom>
        </p:spPr>
        <p:txBody>
          <a:bodyPr/>
          <a:lstStyle>
            <a:lvl1pPr algn="l" defTabSz="887533" rtl="0" eaLnBrk="1" latinLnBrk="0" hangingPunct="1">
              <a:spcBef>
                <a:spcPct val="0"/>
              </a:spcBef>
              <a:buNone/>
              <a:defRPr sz="2400" kern="1200">
                <a:solidFill>
                  <a:srgbClr val="000000"/>
                </a:solidFill>
                <a:latin typeface="+mj-lt"/>
                <a:ea typeface="+mj-ea"/>
                <a:cs typeface="+mj-cs"/>
              </a:defRPr>
            </a:lvl1pPr>
          </a:lstStyle>
          <a:p>
            <a:pPr marL="0" marR="0" lvl="0" indent="0" algn="l" defTabSz="887533" rtl="0" eaLnBrk="1" fontAlgn="auto" latinLnBrk="0" hangingPunct="1">
              <a:lnSpc>
                <a:spcPct val="100000"/>
              </a:lnSpc>
              <a:spcBef>
                <a:spcPct val="0"/>
              </a:spcBef>
              <a:spcAft>
                <a:spcPts val="0"/>
              </a:spcAft>
              <a:buClrTx/>
              <a:buSzTx/>
              <a:buFontTx/>
              <a:buNone/>
              <a:tabLst/>
              <a:defRPr/>
            </a:pPr>
            <a:r>
              <a:rPr kumimoji="0" lang="en-IN" sz="2400" b="1" i="0" u="none" strike="noStrike" kern="1200" cap="none" spc="0" normalizeH="0" baseline="0" noProof="0" dirty="0">
                <a:ln>
                  <a:noFill/>
                </a:ln>
                <a:solidFill>
                  <a:srgbClr val="002D41"/>
                </a:solidFill>
                <a:effectLst/>
                <a:uLnTx/>
                <a:uFillTx/>
                <a:latin typeface="Raleway" panose="020B0503030101060003" pitchFamily="34" charset="0"/>
                <a:ea typeface="+mj-ea"/>
                <a:cs typeface="+mj-cs"/>
              </a:rPr>
              <a:t>Vendor Solution Continuum</a:t>
            </a:r>
            <a:endParaRPr kumimoji="0" lang="en-US" sz="1600" b="0" i="0" u="none" strike="noStrike" kern="1200" cap="none" spc="0" normalizeH="0" baseline="0" noProof="0" dirty="0">
              <a:ln>
                <a:noFill/>
              </a:ln>
              <a:solidFill>
                <a:srgbClr val="000000"/>
              </a:solidFill>
              <a:effectLst/>
              <a:uLnTx/>
              <a:uFillTx/>
              <a:latin typeface="ITC Lubalin Graph Std Book"/>
              <a:ea typeface="+mj-ea"/>
              <a:cs typeface="+mj-cs"/>
            </a:endParaRPr>
          </a:p>
        </p:txBody>
      </p:sp>
      <p:grpSp>
        <p:nvGrpSpPr>
          <p:cNvPr id="39" name="Group 38">
            <a:extLst>
              <a:ext uri="{FF2B5EF4-FFF2-40B4-BE49-F238E27FC236}">
                <a16:creationId xmlns:a16="http://schemas.microsoft.com/office/drawing/2014/main" id="{3DE6B5CC-4094-467F-ABA6-7BD6A830AEF8}"/>
              </a:ext>
            </a:extLst>
          </p:cNvPr>
          <p:cNvGrpSpPr/>
          <p:nvPr/>
        </p:nvGrpSpPr>
        <p:grpSpPr>
          <a:xfrm>
            <a:off x="219285" y="1033090"/>
            <a:ext cx="5298962" cy="5634161"/>
            <a:chOff x="1718003" y="1279513"/>
            <a:chExt cx="4508357" cy="4875153"/>
          </a:xfrm>
        </p:grpSpPr>
        <p:grpSp>
          <p:nvGrpSpPr>
            <p:cNvPr id="43" name="Group 42">
              <a:extLst>
                <a:ext uri="{FF2B5EF4-FFF2-40B4-BE49-F238E27FC236}">
                  <a16:creationId xmlns:a16="http://schemas.microsoft.com/office/drawing/2014/main" id="{673C8B9B-9988-43EB-B3FE-ABCB7CF22019}"/>
                </a:ext>
              </a:extLst>
            </p:cNvPr>
            <p:cNvGrpSpPr/>
            <p:nvPr/>
          </p:nvGrpSpPr>
          <p:grpSpPr>
            <a:xfrm>
              <a:off x="1718003" y="1279513"/>
              <a:ext cx="4508357" cy="4875153"/>
              <a:chOff x="4059412" y="1303125"/>
              <a:chExt cx="4567971" cy="4939618"/>
            </a:xfrm>
          </p:grpSpPr>
          <p:sp>
            <p:nvSpPr>
              <p:cNvPr id="48" name="Freeform 47">
                <a:extLst>
                  <a:ext uri="{FF2B5EF4-FFF2-40B4-BE49-F238E27FC236}">
                    <a16:creationId xmlns:a16="http://schemas.microsoft.com/office/drawing/2014/main" id="{8FC22986-4D12-4D76-928C-ADB257C84C27}"/>
                  </a:ext>
                </a:extLst>
              </p:cNvPr>
              <p:cNvSpPr>
                <a:spLocks/>
              </p:cNvSpPr>
              <p:nvPr/>
            </p:nvSpPr>
            <p:spPr bwMode="auto">
              <a:xfrm>
                <a:off x="4166615" y="2391426"/>
                <a:ext cx="2930640" cy="2861420"/>
              </a:xfrm>
              <a:custGeom>
                <a:avLst/>
                <a:gdLst>
                  <a:gd name="T0" fmla="*/ 1703 w 1920"/>
                  <a:gd name="T1" fmla="*/ 0 h 1849"/>
                  <a:gd name="T2" fmla="*/ 0 w 1920"/>
                  <a:gd name="T3" fmla="*/ 918 h 1849"/>
                  <a:gd name="T4" fmla="*/ 1696 w 1920"/>
                  <a:gd name="T5" fmla="*/ 1849 h 1849"/>
                  <a:gd name="T6" fmla="*/ 1920 w 1920"/>
                  <a:gd name="T7" fmla="*/ 918 h 1849"/>
                  <a:gd name="T8" fmla="*/ 1703 w 1920"/>
                  <a:gd name="T9" fmla="*/ 0 h 1849"/>
                </a:gdLst>
                <a:ahLst/>
                <a:cxnLst>
                  <a:cxn ang="0">
                    <a:pos x="T0" y="T1"/>
                  </a:cxn>
                  <a:cxn ang="0">
                    <a:pos x="T2" y="T3"/>
                  </a:cxn>
                  <a:cxn ang="0">
                    <a:pos x="T4" y="T5"/>
                  </a:cxn>
                  <a:cxn ang="0">
                    <a:pos x="T6" y="T7"/>
                  </a:cxn>
                  <a:cxn ang="0">
                    <a:pos x="T8" y="T9"/>
                  </a:cxn>
                </a:cxnLst>
                <a:rect l="0" t="0" r="r" b="b"/>
                <a:pathLst>
                  <a:path w="1920" h="1849">
                    <a:moveTo>
                      <a:pt x="1703" y="0"/>
                    </a:moveTo>
                    <a:cubicBezTo>
                      <a:pt x="0" y="918"/>
                      <a:pt x="0" y="918"/>
                      <a:pt x="0" y="918"/>
                    </a:cubicBezTo>
                    <a:cubicBezTo>
                      <a:pt x="1696" y="1849"/>
                      <a:pt x="1696" y="1849"/>
                      <a:pt x="1696" y="1849"/>
                    </a:cubicBezTo>
                    <a:cubicBezTo>
                      <a:pt x="1840" y="1570"/>
                      <a:pt x="1920" y="1253"/>
                      <a:pt x="1920" y="918"/>
                    </a:cubicBezTo>
                    <a:cubicBezTo>
                      <a:pt x="1920" y="588"/>
                      <a:pt x="1842" y="276"/>
                      <a:pt x="1703" y="0"/>
                    </a:cubicBezTo>
                    <a:close/>
                  </a:path>
                </a:pathLst>
              </a:custGeom>
              <a:solidFill>
                <a:srgbClr val="D9E7F0"/>
              </a:solidFill>
              <a:ln>
                <a:noFill/>
              </a:ln>
              <a:effectLst>
                <a:outerShdw blurRad="444500" dist="127000" sx="97000" sy="97000" algn="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mn-ea"/>
                  <a:cs typeface="+mn-cs"/>
                </a:endParaRPr>
              </a:p>
            </p:txBody>
          </p:sp>
          <p:sp>
            <p:nvSpPr>
              <p:cNvPr id="50" name="Freeform 49">
                <a:extLst>
                  <a:ext uri="{FF2B5EF4-FFF2-40B4-BE49-F238E27FC236}">
                    <a16:creationId xmlns:a16="http://schemas.microsoft.com/office/drawing/2014/main" id="{F7719706-7DBA-4A38-8A90-923478DDDE8B}"/>
                  </a:ext>
                </a:extLst>
              </p:cNvPr>
              <p:cNvSpPr>
                <a:spLocks/>
              </p:cNvSpPr>
              <p:nvPr/>
            </p:nvSpPr>
            <p:spPr bwMode="auto">
              <a:xfrm>
                <a:off x="4166614" y="3134573"/>
                <a:ext cx="1406049" cy="1367251"/>
              </a:xfrm>
              <a:custGeom>
                <a:avLst/>
                <a:gdLst>
                  <a:gd name="T0" fmla="*/ 628 w 700"/>
                  <a:gd name="T1" fmla="*/ 0 h 682"/>
                  <a:gd name="T2" fmla="*/ 0 w 700"/>
                  <a:gd name="T3" fmla="*/ 339 h 682"/>
                  <a:gd name="T4" fmla="*/ 625 w 700"/>
                  <a:gd name="T5" fmla="*/ 682 h 682"/>
                  <a:gd name="T6" fmla="*/ 700 w 700"/>
                  <a:gd name="T7" fmla="*/ 339 h 682"/>
                  <a:gd name="T8" fmla="*/ 628 w 700"/>
                  <a:gd name="T9" fmla="*/ 0 h 682"/>
                </a:gdLst>
                <a:ahLst/>
                <a:cxnLst>
                  <a:cxn ang="0">
                    <a:pos x="T0" y="T1"/>
                  </a:cxn>
                  <a:cxn ang="0">
                    <a:pos x="T2" y="T3"/>
                  </a:cxn>
                  <a:cxn ang="0">
                    <a:pos x="T4" y="T5"/>
                  </a:cxn>
                  <a:cxn ang="0">
                    <a:pos x="T6" y="T7"/>
                  </a:cxn>
                  <a:cxn ang="0">
                    <a:pos x="T8" y="T9"/>
                  </a:cxn>
                </a:cxnLst>
                <a:rect l="0" t="0" r="r" b="b"/>
                <a:pathLst>
                  <a:path w="700" h="682">
                    <a:moveTo>
                      <a:pt x="628" y="0"/>
                    </a:moveTo>
                    <a:cubicBezTo>
                      <a:pt x="0" y="339"/>
                      <a:pt x="0" y="339"/>
                      <a:pt x="0" y="339"/>
                    </a:cubicBezTo>
                    <a:cubicBezTo>
                      <a:pt x="625" y="682"/>
                      <a:pt x="625" y="682"/>
                      <a:pt x="625" y="682"/>
                    </a:cubicBezTo>
                    <a:cubicBezTo>
                      <a:pt x="673" y="578"/>
                      <a:pt x="700" y="461"/>
                      <a:pt x="700" y="339"/>
                    </a:cubicBezTo>
                    <a:cubicBezTo>
                      <a:pt x="700" y="218"/>
                      <a:pt x="674" y="104"/>
                      <a:pt x="628" y="0"/>
                    </a:cubicBezTo>
                    <a:close/>
                  </a:path>
                </a:pathLst>
              </a:custGeom>
              <a:solidFill>
                <a:schemeClr val="accent1">
                  <a:lumMod val="20000"/>
                  <a:lumOff val="80000"/>
                </a:schemeClr>
              </a:solidFill>
              <a:ln>
                <a:noFill/>
              </a:ln>
              <a:effectLst>
                <a:outerShdw blurRad="444500" dist="127000" sx="97000" sy="97000" algn="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mn-ea"/>
                  <a:cs typeface="+mn-cs"/>
                </a:endParaRPr>
              </a:p>
            </p:txBody>
          </p:sp>
          <p:cxnSp>
            <p:nvCxnSpPr>
              <p:cNvPr id="51" name="Straight Connector 50">
                <a:extLst>
                  <a:ext uri="{FF2B5EF4-FFF2-40B4-BE49-F238E27FC236}">
                    <a16:creationId xmlns:a16="http://schemas.microsoft.com/office/drawing/2014/main" id="{FB9D0AEF-6755-4AAA-BB51-9F99038EC595}"/>
                  </a:ext>
                </a:extLst>
              </p:cNvPr>
              <p:cNvCxnSpPr>
                <a:cxnSpLocks/>
                <a:stCxn id="50" idx="1"/>
              </p:cNvCxnSpPr>
              <p:nvPr/>
            </p:nvCxnSpPr>
            <p:spPr>
              <a:xfrm flipV="1">
                <a:off x="4166614" y="1404594"/>
                <a:ext cx="4460769" cy="2409595"/>
              </a:xfrm>
              <a:prstGeom prst="line">
                <a:avLst/>
              </a:prstGeom>
              <a:ln w="25400" cap="rnd">
                <a:solidFill>
                  <a:srgbClr val="002C4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4D44E55-C6F9-491F-B7FB-8BEE7F20F390}"/>
                  </a:ext>
                </a:extLst>
              </p:cNvPr>
              <p:cNvCxnSpPr>
                <a:cxnSpLocks/>
                <a:stCxn id="50" idx="1"/>
              </p:cNvCxnSpPr>
              <p:nvPr/>
            </p:nvCxnSpPr>
            <p:spPr>
              <a:xfrm>
                <a:off x="4166614" y="3814189"/>
                <a:ext cx="4449485" cy="2428554"/>
              </a:xfrm>
              <a:prstGeom prst="line">
                <a:avLst/>
              </a:prstGeom>
              <a:ln w="25400" cap="rnd">
                <a:solidFill>
                  <a:srgbClr val="002C4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BA8E43E-6184-495E-AAD3-AD85892BE88B}"/>
                  </a:ext>
                </a:extLst>
              </p:cNvPr>
              <p:cNvSpPr txBox="1"/>
              <p:nvPr/>
            </p:nvSpPr>
            <p:spPr>
              <a:xfrm rot="1698191">
                <a:off x="4174871" y="4200890"/>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E0FC2EA8-3E59-4AE2-B127-485042E8E1AB}"/>
                  </a:ext>
                </a:extLst>
              </p:cNvPr>
              <p:cNvSpPr txBox="1"/>
              <p:nvPr/>
            </p:nvSpPr>
            <p:spPr>
              <a:xfrm rot="1698191">
                <a:off x="5637871" y="4965035"/>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CD8BEEB1-FF4D-41A7-8A3E-9B1F3C4E9F22}"/>
                  </a:ext>
                </a:extLst>
              </p:cNvPr>
              <p:cNvSpPr txBox="1"/>
              <p:nvPr/>
            </p:nvSpPr>
            <p:spPr>
              <a:xfrm rot="19945620">
                <a:off x="4059412" y="3158922"/>
                <a:ext cx="1041889" cy="359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Minor</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03F40837-21AB-4D2F-83E1-8DC45F874D88}"/>
                  </a:ext>
                </a:extLst>
              </p:cNvPr>
              <p:cNvSpPr txBox="1"/>
              <p:nvPr/>
            </p:nvSpPr>
            <p:spPr>
              <a:xfrm rot="19834576">
                <a:off x="7546837" y="1303125"/>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Major</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C48F8FE8-F118-44E5-A26A-B8DE3D1C374B}"/>
                  </a:ext>
                </a:extLst>
              </p:cNvPr>
              <p:cNvSpPr txBox="1"/>
              <p:nvPr/>
            </p:nvSpPr>
            <p:spPr>
              <a:xfrm rot="19834576">
                <a:off x="4465139" y="2060850"/>
                <a:ext cx="2903463" cy="359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Clinical Intervention</a:t>
                </a:r>
              </a:p>
            </p:txBody>
          </p:sp>
          <p:sp>
            <p:nvSpPr>
              <p:cNvPr id="59" name="TextBox 58">
                <a:extLst>
                  <a:ext uri="{FF2B5EF4-FFF2-40B4-BE49-F238E27FC236}">
                    <a16:creationId xmlns:a16="http://schemas.microsoft.com/office/drawing/2014/main" id="{8ED848C7-35CF-4B01-BCC8-DAE7950EE6F4}"/>
                  </a:ext>
                </a:extLst>
              </p:cNvPr>
              <p:cNvSpPr txBox="1"/>
              <p:nvPr/>
            </p:nvSpPr>
            <p:spPr>
              <a:xfrm rot="1698191">
                <a:off x="7155343" y="5817594"/>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grpSp>
        <p:cxnSp>
          <p:nvCxnSpPr>
            <p:cNvPr id="42" name="Straight Connector 41">
              <a:extLst>
                <a:ext uri="{FF2B5EF4-FFF2-40B4-BE49-F238E27FC236}">
                  <a16:creationId xmlns:a16="http://schemas.microsoft.com/office/drawing/2014/main" id="{D810BAFC-62CC-4264-B04A-5E5E5AB5B51F}"/>
                </a:ext>
              </a:extLst>
            </p:cNvPr>
            <p:cNvCxnSpPr>
              <a:cxnSpLocks/>
              <a:endCxn id="57" idx="1"/>
            </p:cNvCxnSpPr>
            <p:nvPr/>
          </p:nvCxnSpPr>
          <p:spPr>
            <a:xfrm flipV="1">
              <a:off x="4551792" y="1713650"/>
              <a:ext cx="674443" cy="354284"/>
            </a:xfrm>
            <a:prstGeom prst="line">
              <a:avLst/>
            </a:prstGeom>
            <a:ln w="25400">
              <a:solidFill>
                <a:srgbClr val="002C41"/>
              </a:solidFill>
              <a:prstDash val="sysDot"/>
            </a:ln>
          </p:spPr>
          <p:style>
            <a:lnRef idx="1">
              <a:schemeClr val="accent1"/>
            </a:lnRef>
            <a:fillRef idx="0">
              <a:schemeClr val="accent1"/>
            </a:fillRef>
            <a:effectRef idx="0">
              <a:schemeClr val="accent1"/>
            </a:effectRef>
            <a:fontRef idx="minor">
              <a:schemeClr val="tx1"/>
            </a:fontRef>
          </p:style>
        </p:cxnSp>
      </p:grpSp>
      <p:sp>
        <p:nvSpPr>
          <p:cNvPr id="60" name="Rectangle: Rounded Corners 38">
            <a:extLst>
              <a:ext uri="{FF2B5EF4-FFF2-40B4-BE49-F238E27FC236}">
                <a16:creationId xmlns:a16="http://schemas.microsoft.com/office/drawing/2014/main" id="{8F71089B-9840-4BDF-8306-039B0D8A53D2}"/>
              </a:ext>
            </a:extLst>
          </p:cNvPr>
          <p:cNvSpPr/>
          <p:nvPr/>
        </p:nvSpPr>
        <p:spPr>
          <a:xfrm>
            <a:off x="6941306" y="1032232"/>
            <a:ext cx="4630936" cy="4981984"/>
          </a:xfrm>
          <a:prstGeom prst="roundRect">
            <a:avLst>
              <a:gd name="adj" fmla="val 17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mn-ea"/>
              <a:cs typeface="+mn-cs"/>
            </a:endParaRPr>
          </a:p>
        </p:txBody>
      </p:sp>
      <p:sp>
        <p:nvSpPr>
          <p:cNvPr id="61" name="Rectangle 60">
            <a:extLst>
              <a:ext uri="{FF2B5EF4-FFF2-40B4-BE49-F238E27FC236}">
                <a16:creationId xmlns:a16="http://schemas.microsoft.com/office/drawing/2014/main" id="{C604BC97-3E1F-448C-B93D-69C9E085A137}"/>
              </a:ext>
            </a:extLst>
          </p:cNvPr>
          <p:cNvSpPr/>
          <p:nvPr/>
        </p:nvSpPr>
        <p:spPr>
          <a:xfrm>
            <a:off x="7044147" y="1308860"/>
            <a:ext cx="4391326" cy="4662815"/>
          </a:xfrm>
          <a:prstGeom prst="rect">
            <a:avLst/>
          </a:prstGeom>
        </p:spPr>
        <p:txBody>
          <a:bodyPr wrap="square" lIns="0" rIns="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For the purposes of this continuum, clinical intervention is described as the level of clinical team engagement in the participant’s journey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Minor clinical intervention </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reflects vendors that utilize Certified Health Coaches as the participant's health coach. These vendors may also focus on digitally delivered education to the participant – including AI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Vendors in the </a:t>
            </a:r>
            <a:r>
              <a:rPr kumimoji="0" lang="en-IN" sz="12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moderate clinical intervention </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category also leverage Certified Health Coaches as the participant’s health coach. These solutions also integrate remote monitoring devices and app engagement in the participant’s health journey. Many of these vendors also offer virtual care teams who work alongside the health coach. Care teams can consist of clinicians, including RNs, Medical Doctors, Pharmacists and Behavioral Therapists.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Vendors that offer </a:t>
            </a:r>
            <a:r>
              <a:rPr kumimoji="0" lang="en-IN" sz="12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major clinical interventions</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 lead with a clinician as the health coach or main point of contact for </a:t>
            </a:r>
            <a:r>
              <a:rPr kumimoji="0" lang="en-IN" sz="1200" b="0" i="0" u="none" strike="noStrike" kern="1200" cap="none" spc="0" normalizeH="0" baseline="0" noProof="0" dirty="0" err="1">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th</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e participant. The clinicians also develop the participants treatment plan.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These vendors also work to prescribe/deprescribe GLP-1s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These vendors are driving research and sharing results to help solve the broader population health issues.</a:t>
            </a:r>
          </a:p>
        </p:txBody>
      </p:sp>
      <p:sp>
        <p:nvSpPr>
          <p:cNvPr id="62" name="Rectangle 61">
            <a:extLst>
              <a:ext uri="{FF2B5EF4-FFF2-40B4-BE49-F238E27FC236}">
                <a16:creationId xmlns:a16="http://schemas.microsoft.com/office/drawing/2014/main" id="{6B632335-1BFB-45C0-A5FF-50AB528B4325}"/>
              </a:ext>
            </a:extLst>
          </p:cNvPr>
          <p:cNvSpPr/>
          <p:nvPr/>
        </p:nvSpPr>
        <p:spPr>
          <a:xfrm>
            <a:off x="7388064" y="1042906"/>
            <a:ext cx="3737419" cy="292388"/>
          </a:xfrm>
          <a:prstGeom prst="rect">
            <a:avLst/>
          </a:prstGeom>
        </p:spPr>
        <p:txBody>
          <a:bodyPr wrap="square" lIns="0" r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Obesity Management Solution Considerations</a:t>
            </a:r>
          </a:p>
        </p:txBody>
      </p:sp>
      <p:sp>
        <p:nvSpPr>
          <p:cNvPr id="88" name="TextBox 87">
            <a:extLst>
              <a:ext uri="{FF2B5EF4-FFF2-40B4-BE49-F238E27FC236}">
                <a16:creationId xmlns:a16="http://schemas.microsoft.com/office/drawing/2014/main" id="{C48F8FE8-F118-44E5-A26A-B8DE3D1C374B}"/>
              </a:ext>
            </a:extLst>
          </p:cNvPr>
          <p:cNvSpPr txBox="1"/>
          <p:nvPr/>
        </p:nvSpPr>
        <p:spPr>
          <a:xfrm rot="1738284">
            <a:off x="1325587" y="5731691"/>
            <a:ext cx="27366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Program Fees</a:t>
            </a:r>
          </a:p>
        </p:txBody>
      </p:sp>
      <p:pic>
        <p:nvPicPr>
          <p:cNvPr id="67" name="Picture 4" descr="Media Kit | Omada Healt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74671" y="3246728"/>
            <a:ext cx="1175033" cy="2764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rta Health - Crunchbase Company Profile &amp; Funding"/>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985" y="5160829"/>
            <a:ext cx="759458" cy="759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vongo Logo">
            <a:extLst>
              <a:ext uri="{FF2B5EF4-FFF2-40B4-BE49-F238E27FC236}">
                <a16:creationId xmlns:a16="http://schemas.microsoft.com/office/drawing/2014/main" id="{EB8CEDC3-4794-4E98-84E6-CC8561C61B9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03723" y="3133595"/>
            <a:ext cx="1225513" cy="33015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ria Health - Crunchbase Company Profile &amp; Funding">
            <a:extLst>
              <a:ext uri="{FF2B5EF4-FFF2-40B4-BE49-F238E27FC236}">
                <a16:creationId xmlns:a16="http://schemas.microsoft.com/office/drawing/2014/main" id="{A990AABE-071E-4199-9978-4B90530634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778" b="69778" l="16889" r="85778">
                        <a14:foregroundMark x1="16889" y1="37778" x2="16889" y2="37778"/>
                        <a14:foregroundMark x1="25778" y1="36889" x2="25778" y2="36889"/>
                        <a14:foregroundMark x1="36444" y1="28889" x2="36444" y2="28889"/>
                        <a14:foregroundMark x1="36444" y1="37778" x2="36444" y2="37778"/>
                        <a14:foregroundMark x1="50667" y1="40000" x2="50667" y2="40000"/>
                        <a14:foregroundMark x1="67111" y1="29333" x2="67111" y2="29333"/>
                        <a14:foregroundMark x1="81333" y1="39556" x2="81333" y2="39556"/>
                        <a14:foregroundMark x1="82222" y1="45333" x2="82222" y2="45333"/>
                        <a14:foregroundMark x1="79556" y1="34222" x2="79556" y2="34222"/>
                        <a14:foregroundMark x1="77778" y1="32444" x2="77778" y2="32444"/>
                        <a14:foregroundMark x1="76444" y1="62667" x2="76444" y2="62667"/>
                        <a14:foregroundMark x1="85778" y1="60889" x2="85778" y2="60889"/>
                        <a14:foregroundMark x1="68000" y1="64889" x2="68000" y2="64889"/>
                        <a14:foregroundMark x1="56444" y1="68444" x2="56444" y2="68444"/>
                        <a14:foregroundMark x1="50667" y1="64444" x2="50667" y2="64444"/>
                        <a14:foregroundMark x1="32000" y1="63111" x2="32000" y2="63111"/>
                        <a14:foregroundMark x1="26222" y1="62667" x2="26222" y2="62667"/>
                      </a14:backgroundRemoval>
                    </a14:imgEffect>
                  </a14:imgLayer>
                </a14:imgProps>
              </a:ext>
              <a:ext uri="{28A0092B-C50C-407E-A947-70E740481C1C}">
                <a14:useLocalDpi xmlns:a14="http://schemas.microsoft.com/office/drawing/2010/main" val="0"/>
              </a:ext>
            </a:extLst>
          </a:blip>
          <a:srcRect l="13187" t="20800" r="11408" b="24576"/>
          <a:stretch/>
        </p:blipFill>
        <p:spPr bwMode="auto">
          <a:xfrm>
            <a:off x="2554283" y="3720841"/>
            <a:ext cx="702923" cy="50920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2">
            <a:extLst>
              <a:ext uri="{FF2B5EF4-FFF2-40B4-BE49-F238E27FC236}">
                <a16:creationId xmlns:a16="http://schemas.microsoft.com/office/drawing/2014/main" id="{44721994-191E-46DE-96C0-E3C3685D25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73" name="TextBox 72">
            <a:extLst>
              <a:ext uri="{FF2B5EF4-FFF2-40B4-BE49-F238E27FC236}">
                <a16:creationId xmlns:a16="http://schemas.microsoft.com/office/drawing/2014/main" id="{E746197F-3C79-472C-8F73-13D2B70E08BA}"/>
              </a:ext>
            </a:extLst>
          </p:cNvPr>
          <p:cNvSpPr txBox="1"/>
          <p:nvPr/>
        </p:nvSpPr>
        <p:spPr>
          <a:xfrm rot="19896413">
            <a:off x="2170946" y="2115109"/>
            <a:ext cx="13473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Moderate</a:t>
            </a:r>
            <a:endParaRPr kumimoji="0" lang="en-IN" sz="20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cxnSp>
        <p:nvCxnSpPr>
          <p:cNvPr id="75" name="Straight Connector 74">
            <a:extLst>
              <a:ext uri="{FF2B5EF4-FFF2-40B4-BE49-F238E27FC236}">
                <a16:creationId xmlns:a16="http://schemas.microsoft.com/office/drawing/2014/main" id="{10A8C823-644E-4587-9E35-1A0734511E18}"/>
              </a:ext>
            </a:extLst>
          </p:cNvPr>
          <p:cNvCxnSpPr>
            <a:cxnSpLocks/>
            <a:stCxn id="56" idx="3"/>
          </p:cNvCxnSpPr>
          <p:nvPr/>
        </p:nvCxnSpPr>
        <p:spPr>
          <a:xfrm flipV="1">
            <a:off x="1359267" y="2665296"/>
            <a:ext cx="769618" cy="409656"/>
          </a:xfrm>
          <a:prstGeom prst="line">
            <a:avLst/>
          </a:prstGeom>
          <a:ln w="25400">
            <a:solidFill>
              <a:srgbClr val="002C4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descr="Calibrate Honored by Goldman Sachs for Entrepreneurship | Business Wire">
            <a:extLst>
              <a:ext uri="{FF2B5EF4-FFF2-40B4-BE49-F238E27FC236}">
                <a16:creationId xmlns:a16="http://schemas.microsoft.com/office/drawing/2014/main" id="{BCB33E5C-0802-5DAC-0A9C-8142A3A1E5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508" b="21385"/>
          <a:stretch/>
        </p:blipFill>
        <p:spPr bwMode="auto">
          <a:xfrm>
            <a:off x="4015194" y="2044581"/>
            <a:ext cx="1290681" cy="357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bi Health | Sponsors 2021 - HLTH">
            <a:extLst>
              <a:ext uri="{FF2B5EF4-FFF2-40B4-BE49-F238E27FC236}">
                <a16:creationId xmlns:a16="http://schemas.microsoft.com/office/drawing/2014/main" id="{7C5741A7-12A7-FBDB-F9F6-2B4D9F5688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569" b="35056"/>
          <a:stretch/>
        </p:blipFill>
        <p:spPr bwMode="auto">
          <a:xfrm>
            <a:off x="3778547" y="2466661"/>
            <a:ext cx="1588378" cy="5142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da Health - Home">
            <a:extLst>
              <a:ext uri="{FF2B5EF4-FFF2-40B4-BE49-F238E27FC236}">
                <a16:creationId xmlns:a16="http://schemas.microsoft.com/office/drawing/2014/main" id="{C582E00D-6D3E-C526-371A-2CE04B20F4E2}"/>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5861" t="7462" r="28352" b="7141"/>
          <a:stretch/>
        </p:blipFill>
        <p:spPr bwMode="auto">
          <a:xfrm>
            <a:off x="5020996" y="5007740"/>
            <a:ext cx="559965" cy="6201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An honest review after a trial with Noom | Longevity">
            <a:extLst>
              <a:ext uri="{FF2B5EF4-FFF2-40B4-BE49-F238E27FC236}">
                <a16:creationId xmlns:a16="http://schemas.microsoft.com/office/drawing/2014/main" id="{CC532AA7-9B4B-67F9-CED6-F19A519361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4336" y="3625818"/>
            <a:ext cx="672874" cy="672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rograms - Weight Watchers | EHW">
            <a:extLst>
              <a:ext uri="{FF2B5EF4-FFF2-40B4-BE49-F238E27FC236}">
                <a16:creationId xmlns:a16="http://schemas.microsoft.com/office/drawing/2014/main" id="{FD23183C-D0D3-682D-88F8-26D76B756C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6688" y="4465581"/>
            <a:ext cx="1656228" cy="433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ow to Log In – Wondr Health Support">
            <a:extLst>
              <a:ext uri="{FF2B5EF4-FFF2-40B4-BE49-F238E27FC236}">
                <a16:creationId xmlns:a16="http://schemas.microsoft.com/office/drawing/2014/main" id="{C685A48C-31CF-EFCB-F989-F88B263242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 r="35840"/>
          <a:stretch/>
        </p:blipFill>
        <p:spPr bwMode="auto">
          <a:xfrm>
            <a:off x="2141311" y="4465581"/>
            <a:ext cx="1437150" cy="272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al Appeal - YouTube">
            <a:extLst>
              <a:ext uri="{FF2B5EF4-FFF2-40B4-BE49-F238E27FC236}">
                <a16:creationId xmlns:a16="http://schemas.microsoft.com/office/drawing/2014/main" id="{FA3CED02-FB17-710A-242C-9A3EA396FCAA}"/>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t="20448" b="25094"/>
          <a:stretch/>
        </p:blipFill>
        <p:spPr bwMode="auto">
          <a:xfrm>
            <a:off x="2801815" y="2784268"/>
            <a:ext cx="594359" cy="3236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althCheck360 - All HR Tech Solutions - HR Technology">
            <a:extLst>
              <a:ext uri="{FF2B5EF4-FFF2-40B4-BE49-F238E27FC236}">
                <a16:creationId xmlns:a16="http://schemas.microsoft.com/office/drawing/2014/main" id="{74564FAB-44FB-B35B-D63F-A9C9905D556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0396"/>
          <a:stretch/>
        </p:blipFill>
        <p:spPr bwMode="auto">
          <a:xfrm>
            <a:off x="1067493" y="3696511"/>
            <a:ext cx="694655" cy="36496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05435FBB-6778-526D-472C-D9A1AEE9010A}"/>
              </a:ext>
            </a:extLst>
          </p:cNvPr>
          <p:cNvSpPr>
            <a:spLocks noGrp="1"/>
          </p:cNvSpPr>
          <p:nvPr>
            <p:ph type="title"/>
          </p:nvPr>
        </p:nvSpPr>
        <p:spPr/>
        <p:txBody>
          <a:bodyPr>
            <a:normAutofit fontScale="90000"/>
          </a:bodyPr>
          <a:lstStyle/>
          <a:p>
            <a:r>
              <a:rPr lang="en-US" dirty="0">
                <a:solidFill>
                  <a:schemeClr val="bg1"/>
                </a:solidFill>
              </a:rPr>
              <a:t>Vendor Management Continuum </a:t>
            </a:r>
          </a:p>
        </p:txBody>
      </p:sp>
    </p:spTree>
    <p:extLst>
      <p:ext uri="{BB962C8B-B14F-4D97-AF65-F5344CB8AC3E}">
        <p14:creationId xmlns:p14="http://schemas.microsoft.com/office/powerpoint/2010/main" val="11255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79128" y="298466"/>
            <a:ext cx="10616187" cy="1306222"/>
          </a:xfrm>
        </p:spPr>
        <p:txBody>
          <a:bodyPr/>
          <a:lstStyle/>
          <a:p>
            <a:pPr eaLnBrk="1" fontAlgn="auto" hangingPunct="1">
              <a:defRPr/>
            </a:pPr>
            <a:r>
              <a:rPr lang="en-US" dirty="0">
                <a:solidFill>
                  <a:schemeClr val="bg1"/>
                </a:solidFill>
              </a:rPr>
              <a:t>AGENDA</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668458" y="5479351"/>
            <a:ext cx="1381246" cy="1254737"/>
          </a:xfrm>
          <a:prstGeom prst="rect">
            <a:avLst/>
          </a:prstGeom>
        </p:spPr>
      </p:pic>
      <p:sp>
        <p:nvSpPr>
          <p:cNvPr id="19" name="TextBox 18">
            <a:extLst>
              <a:ext uri="{FF2B5EF4-FFF2-40B4-BE49-F238E27FC236}">
                <a16:creationId xmlns:a16="http://schemas.microsoft.com/office/drawing/2014/main" id="{B4134B75-B20A-5C65-ECA8-BA67F23D987B}"/>
              </a:ext>
            </a:extLst>
          </p:cNvPr>
          <p:cNvSpPr txBox="1"/>
          <p:nvPr/>
        </p:nvSpPr>
        <p:spPr>
          <a:xfrm>
            <a:off x="999236" y="952312"/>
            <a:ext cx="7679185" cy="6678751"/>
          </a:xfrm>
          <a:prstGeom prst="rect">
            <a:avLst/>
          </a:prstGeom>
          <a:noFill/>
        </p:spPr>
        <p:txBody>
          <a:bodyPr wrap="square" rtlCol="0">
            <a:spAutoFit/>
          </a:bodyPr>
          <a:lstStyle/>
          <a:p>
            <a:pPr marL="285750" marR="0" lvl="0" indent="-28575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Raleway Lining"/>
                <a:ea typeface="+mn-ea"/>
                <a:cs typeface="+mn-cs"/>
              </a:rPr>
              <a:t>How does this all work? </a:t>
            </a:r>
          </a:p>
          <a:p>
            <a:pPr marL="285750" marR="0" lvl="0" indent="-28575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Raleway Lining"/>
                <a:ea typeface="+mn-ea"/>
                <a:cs typeface="+mn-cs"/>
              </a:rPr>
              <a:t>What should I worry about? </a:t>
            </a:r>
          </a:p>
          <a:p>
            <a:pPr marL="285750" marR="0" lvl="0" indent="-28575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Raleway Lining"/>
                <a:ea typeface="+mn-ea"/>
                <a:cs typeface="+mn-cs"/>
              </a:rPr>
              <a:t>Where is my money going? </a:t>
            </a:r>
          </a:p>
          <a:p>
            <a:pPr marL="285750" marR="0" lvl="0" indent="-28575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Raleway Lining"/>
                <a:ea typeface="+mn-ea"/>
                <a:cs typeface="+mn-cs"/>
              </a:rPr>
              <a:t>Are doctors part of the problem? </a:t>
            </a:r>
          </a:p>
          <a:p>
            <a:pPr marL="285750" marR="0" lvl="0" indent="-28575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Raleway Lining"/>
                <a:ea typeface="+mn-ea"/>
                <a:cs typeface="+mn-cs"/>
              </a:rPr>
              <a:t>What can I do about it? </a:t>
            </a:r>
          </a:p>
          <a:p>
            <a:pPr marL="285750" marR="0" lvl="0" indent="-28575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Raleway Lining"/>
                <a:ea typeface="+mn-ea"/>
                <a:cs typeface="+mn-cs"/>
              </a:rPr>
              <a:t>Is my solution working?</a:t>
            </a:r>
          </a:p>
          <a:p>
            <a:pPr marL="285750" marR="0" lvl="0" indent="-28575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lang="en-US" sz="2000" dirty="0">
                <a:solidFill>
                  <a:srgbClr val="000000"/>
                </a:solidFill>
                <a:latin typeface="Raleway Lining"/>
              </a:rPr>
              <a:t>A NNAHRA Exclusive </a:t>
            </a:r>
            <a:endParaRPr kumimoji="0" lang="en-US" sz="2000" b="0" i="0"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Raleway Linin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0" name="TextBox 19">
            <a:extLst>
              <a:ext uri="{FF2B5EF4-FFF2-40B4-BE49-F238E27FC236}">
                <a16:creationId xmlns:a16="http://schemas.microsoft.com/office/drawing/2014/main" id="{A6CE897F-220F-5FE7-D22D-8BEEC1468D10}"/>
              </a:ext>
            </a:extLst>
          </p:cNvPr>
          <p:cNvSpPr txBox="1"/>
          <p:nvPr/>
        </p:nvSpPr>
        <p:spPr>
          <a:xfrm>
            <a:off x="1346201" y="1245064"/>
            <a:ext cx="2913993" cy="843757"/>
          </a:xfrm>
          <a:prstGeom prst="rect">
            <a:avLst/>
          </a:prstGeom>
          <a:noFill/>
        </p:spPr>
        <p:txBody>
          <a:bodyPr wrap="square" rtlCol="0">
            <a:spAutoFit/>
          </a:bodyPr>
          <a:lstStyle/>
          <a:p>
            <a:pPr marL="742950" marR="0" lvl="1" indent="-285750" algn="l" defTabSz="914400" rtl="0" eaLnBrk="1" fontAlgn="auto" latinLnBrk="0" hangingPunct="1">
              <a:lnSpc>
                <a:spcPct val="3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FBDC9">
                    <a:lumMod val="75000"/>
                  </a:srgbClr>
                </a:solidFill>
                <a:effectLst/>
                <a:uLnTx/>
                <a:uFillTx/>
                <a:latin typeface="Raleway Lining"/>
                <a:ea typeface="+mn-ea"/>
                <a:cs typeface="+mn-cs"/>
              </a:rPr>
              <a:t>PBM Landscape </a:t>
            </a:r>
            <a:endParaRPr kumimoji="0" lang="en-US" sz="800" b="0" i="0" u="none" strike="noStrike" kern="1200" cap="none" spc="0" normalizeH="0" baseline="0" noProof="0" dirty="0">
              <a:ln>
                <a:noFill/>
              </a:ln>
              <a:solidFill>
                <a:srgbClr val="1FBDC9">
                  <a:lumMod val="75000"/>
                </a:srgbClr>
              </a:solidFill>
              <a:effectLst/>
              <a:uLnTx/>
              <a:uFillTx/>
              <a:latin typeface="Raleway Lining"/>
              <a:ea typeface="+mn-ea"/>
              <a:cs typeface="+mn-cs"/>
            </a:endParaRPr>
          </a:p>
        </p:txBody>
      </p:sp>
      <p:sp>
        <p:nvSpPr>
          <p:cNvPr id="21" name="TextBox 20">
            <a:extLst>
              <a:ext uri="{FF2B5EF4-FFF2-40B4-BE49-F238E27FC236}">
                <a16:creationId xmlns:a16="http://schemas.microsoft.com/office/drawing/2014/main" id="{7698E355-1E35-1460-242C-C622707CAC9F}"/>
              </a:ext>
            </a:extLst>
          </p:cNvPr>
          <p:cNvSpPr txBox="1"/>
          <p:nvPr/>
        </p:nvSpPr>
        <p:spPr>
          <a:xfrm>
            <a:off x="1346201" y="2055003"/>
            <a:ext cx="2913993" cy="843757"/>
          </a:xfrm>
          <a:prstGeom prst="rect">
            <a:avLst/>
          </a:prstGeom>
          <a:noFill/>
        </p:spPr>
        <p:txBody>
          <a:bodyPr wrap="square">
            <a:spAutoFit/>
          </a:bodyPr>
          <a:lstStyle/>
          <a:p>
            <a:pPr marL="742950" marR="0" lvl="1" indent="-285750" algn="l" defTabSz="914400" rtl="0" eaLnBrk="1" fontAlgn="auto" latinLnBrk="0" hangingPunct="1">
              <a:lnSpc>
                <a:spcPct val="3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FBDC9">
                    <a:lumMod val="75000"/>
                  </a:srgbClr>
                </a:solidFill>
                <a:effectLst/>
                <a:uLnTx/>
                <a:uFillTx/>
                <a:latin typeface="Raleway Lining"/>
                <a:ea typeface="+mn-ea"/>
                <a:cs typeface="+mn-cs"/>
              </a:rPr>
              <a:t>Rx Hot Topics</a:t>
            </a:r>
          </a:p>
        </p:txBody>
      </p:sp>
      <p:sp>
        <p:nvSpPr>
          <p:cNvPr id="22" name="TextBox 21">
            <a:extLst>
              <a:ext uri="{FF2B5EF4-FFF2-40B4-BE49-F238E27FC236}">
                <a16:creationId xmlns:a16="http://schemas.microsoft.com/office/drawing/2014/main" id="{63FFB397-0EF5-72F2-7163-C64D66DA5D7C}"/>
              </a:ext>
            </a:extLst>
          </p:cNvPr>
          <p:cNvSpPr txBox="1"/>
          <p:nvPr/>
        </p:nvSpPr>
        <p:spPr>
          <a:xfrm>
            <a:off x="1346201" y="2788358"/>
            <a:ext cx="2817988" cy="843757"/>
          </a:xfrm>
          <a:prstGeom prst="rect">
            <a:avLst/>
          </a:prstGeom>
          <a:noFill/>
        </p:spPr>
        <p:txBody>
          <a:bodyPr wrap="square">
            <a:spAutoFit/>
          </a:bodyPr>
          <a:lstStyle/>
          <a:p>
            <a:pPr marL="742950" marR="0" lvl="1" indent="-285750" algn="l" defTabSz="914400" rtl="0" eaLnBrk="1" fontAlgn="auto" latinLnBrk="0" hangingPunct="1">
              <a:lnSpc>
                <a:spcPct val="3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FBDC9">
                    <a:lumMod val="75000"/>
                  </a:srgbClr>
                </a:solidFill>
                <a:effectLst/>
                <a:uLnTx/>
                <a:uFillTx/>
                <a:latin typeface="Raleway Lining"/>
                <a:ea typeface="+mn-ea"/>
                <a:cs typeface="+mn-cs"/>
              </a:rPr>
              <a:t>Rx Cost Drivers</a:t>
            </a:r>
          </a:p>
        </p:txBody>
      </p:sp>
      <p:sp>
        <p:nvSpPr>
          <p:cNvPr id="23" name="TextBox 22">
            <a:extLst>
              <a:ext uri="{FF2B5EF4-FFF2-40B4-BE49-F238E27FC236}">
                <a16:creationId xmlns:a16="http://schemas.microsoft.com/office/drawing/2014/main" id="{789D376D-A2F8-55E6-924F-3847069B5B90}"/>
              </a:ext>
            </a:extLst>
          </p:cNvPr>
          <p:cNvSpPr txBox="1"/>
          <p:nvPr/>
        </p:nvSpPr>
        <p:spPr>
          <a:xfrm>
            <a:off x="1339527" y="3533037"/>
            <a:ext cx="3824668" cy="843757"/>
          </a:xfrm>
          <a:prstGeom prst="rect">
            <a:avLst/>
          </a:prstGeom>
          <a:noFill/>
        </p:spPr>
        <p:txBody>
          <a:bodyPr wrap="square">
            <a:spAutoFit/>
          </a:bodyPr>
          <a:lstStyle/>
          <a:p>
            <a:pPr marL="742950" marR="0" lvl="1" indent="-285750" algn="l" defTabSz="914400" rtl="0" eaLnBrk="1" fontAlgn="auto" latinLnBrk="0" hangingPunct="1">
              <a:lnSpc>
                <a:spcPct val="3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FBDC9">
                    <a:lumMod val="75000"/>
                  </a:srgbClr>
                </a:solidFill>
                <a:effectLst/>
                <a:uLnTx/>
                <a:uFillTx/>
                <a:latin typeface="Raleway Lining"/>
                <a:ea typeface="+mn-ea"/>
                <a:cs typeface="+mn-cs"/>
              </a:rPr>
              <a:t>America’s PCP Shortage</a:t>
            </a:r>
          </a:p>
        </p:txBody>
      </p:sp>
      <p:sp>
        <p:nvSpPr>
          <p:cNvPr id="24" name="TextBox 23">
            <a:extLst>
              <a:ext uri="{FF2B5EF4-FFF2-40B4-BE49-F238E27FC236}">
                <a16:creationId xmlns:a16="http://schemas.microsoft.com/office/drawing/2014/main" id="{EF9AA0C9-63BE-0C10-CA69-803A69269AFA}"/>
              </a:ext>
            </a:extLst>
          </p:cNvPr>
          <p:cNvSpPr txBox="1"/>
          <p:nvPr/>
        </p:nvSpPr>
        <p:spPr>
          <a:xfrm>
            <a:off x="1360119" y="4277716"/>
            <a:ext cx="3478709" cy="843757"/>
          </a:xfrm>
          <a:prstGeom prst="rect">
            <a:avLst/>
          </a:prstGeom>
          <a:noFill/>
        </p:spPr>
        <p:txBody>
          <a:bodyPr wrap="square">
            <a:spAutoFit/>
          </a:bodyPr>
          <a:lstStyle/>
          <a:p>
            <a:pPr marL="742950" marR="0" lvl="1" indent="-285750" algn="l" defTabSz="914400" rtl="0" eaLnBrk="1" fontAlgn="auto" latinLnBrk="0" hangingPunct="1">
              <a:lnSpc>
                <a:spcPct val="3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FBDC9">
                    <a:lumMod val="75000"/>
                  </a:srgbClr>
                </a:solidFill>
                <a:effectLst/>
                <a:uLnTx/>
                <a:uFillTx/>
                <a:latin typeface="Raleway Lining"/>
                <a:ea typeface="+mn-ea"/>
                <a:cs typeface="+mn-cs"/>
              </a:rPr>
              <a:t>Employer Solutions</a:t>
            </a:r>
          </a:p>
        </p:txBody>
      </p:sp>
      <p:sp>
        <p:nvSpPr>
          <p:cNvPr id="25" name="TextBox 24">
            <a:extLst>
              <a:ext uri="{FF2B5EF4-FFF2-40B4-BE49-F238E27FC236}">
                <a16:creationId xmlns:a16="http://schemas.microsoft.com/office/drawing/2014/main" id="{C24631BB-9249-5749-3834-74DE3997B1C0}"/>
              </a:ext>
            </a:extLst>
          </p:cNvPr>
          <p:cNvSpPr txBox="1"/>
          <p:nvPr/>
        </p:nvSpPr>
        <p:spPr>
          <a:xfrm>
            <a:off x="1360119" y="5062666"/>
            <a:ext cx="3537432" cy="843757"/>
          </a:xfrm>
          <a:prstGeom prst="rect">
            <a:avLst/>
          </a:prstGeom>
          <a:noFill/>
        </p:spPr>
        <p:txBody>
          <a:bodyPr wrap="square">
            <a:spAutoFit/>
          </a:bodyPr>
          <a:lstStyle/>
          <a:p>
            <a:pPr marL="742950" marR="0" lvl="1" indent="-285750" algn="l" defTabSz="914400" rtl="0" eaLnBrk="1" fontAlgn="auto" latinLnBrk="0" hangingPunct="1">
              <a:lnSpc>
                <a:spcPct val="3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FBDC9">
                    <a:lumMod val="75000"/>
                  </a:srgbClr>
                </a:solidFill>
                <a:effectLst/>
                <a:uLnTx/>
                <a:uFillTx/>
                <a:latin typeface="Raleway Lining"/>
                <a:ea typeface="+mn-ea"/>
                <a:cs typeface="+mn-cs"/>
              </a:rPr>
              <a:t>Why Data Matters</a:t>
            </a:r>
          </a:p>
        </p:txBody>
      </p:sp>
      <p:sp>
        <p:nvSpPr>
          <p:cNvPr id="26" name="TextBox 25">
            <a:extLst>
              <a:ext uri="{FF2B5EF4-FFF2-40B4-BE49-F238E27FC236}">
                <a16:creationId xmlns:a16="http://schemas.microsoft.com/office/drawing/2014/main" id="{020B2EB0-84AC-E259-EA15-803411950A26}"/>
              </a:ext>
            </a:extLst>
          </p:cNvPr>
          <p:cNvSpPr txBox="1"/>
          <p:nvPr/>
        </p:nvSpPr>
        <p:spPr>
          <a:xfrm>
            <a:off x="1307984" y="5774086"/>
            <a:ext cx="4448382" cy="843757"/>
          </a:xfrm>
          <a:prstGeom prst="rect">
            <a:avLst/>
          </a:prstGeom>
          <a:noFill/>
        </p:spPr>
        <p:txBody>
          <a:bodyPr wrap="square">
            <a:spAutoFit/>
          </a:bodyPr>
          <a:lstStyle/>
          <a:p>
            <a:pPr marL="742950" marR="0" lvl="1" indent="-285750" algn="l" defTabSz="914400" rtl="0" eaLnBrk="1" fontAlgn="auto" latinLnBrk="0" hangingPunct="1">
              <a:lnSpc>
                <a:spcPct val="300000"/>
              </a:lnSpc>
              <a:spcBef>
                <a:spcPts val="0"/>
              </a:spcBef>
              <a:spcAft>
                <a:spcPts val="0"/>
              </a:spcAft>
              <a:buClrTx/>
              <a:buSzTx/>
              <a:buFont typeface="Wingdings" panose="05000000000000000000" pitchFamily="2" charset="2"/>
              <a:buChar char="ü"/>
              <a:tabLst/>
              <a:defRPr/>
            </a:pPr>
            <a:r>
              <a:rPr lang="en-US" sz="2000" dirty="0">
                <a:solidFill>
                  <a:srgbClr val="1FBDC9">
                    <a:lumMod val="75000"/>
                  </a:srgbClr>
                </a:solidFill>
                <a:latin typeface="Raleway Lining"/>
              </a:rPr>
              <a:t>Life Insurance Opportunities </a:t>
            </a:r>
            <a:endParaRPr kumimoji="0" lang="en-US" sz="2000" b="0" i="0" u="none" strike="noStrike" kern="1200" cap="none" spc="0" normalizeH="0" baseline="0" noProof="0" dirty="0">
              <a:ln>
                <a:noFill/>
              </a:ln>
              <a:solidFill>
                <a:srgbClr val="1FBDC9">
                  <a:lumMod val="75000"/>
                </a:srgbClr>
              </a:solidFill>
              <a:effectLst/>
              <a:uLnTx/>
              <a:uFillTx/>
              <a:latin typeface="Raleway Lining"/>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The Importance of Data</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1557815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95CDF7-53EA-BB8D-4DDA-4E18CB6A9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FB916-F602-4005-AB2B-B83DA06D3766}"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2" name="Title 1">
            <a:extLst>
              <a:ext uri="{FF2B5EF4-FFF2-40B4-BE49-F238E27FC236}">
                <a16:creationId xmlns:a16="http://schemas.microsoft.com/office/drawing/2014/main" id="{69DDF5E1-0C1A-609B-CF41-207BADE6CE4A}"/>
              </a:ext>
            </a:extLst>
          </p:cNvPr>
          <p:cNvSpPr>
            <a:spLocks noGrp="1"/>
          </p:cNvSpPr>
          <p:nvPr>
            <p:ph type="title"/>
          </p:nvPr>
        </p:nvSpPr>
        <p:spPr/>
        <p:txBody>
          <a:bodyPr>
            <a:normAutofit/>
          </a:bodyPr>
          <a:lstStyle/>
          <a:p>
            <a:r>
              <a:rPr lang="en-US" dirty="0">
                <a:solidFill>
                  <a:schemeClr val="bg1"/>
                </a:solidFill>
              </a:rPr>
              <a:t>Robust Analytics Platform</a:t>
            </a:r>
          </a:p>
        </p:txBody>
      </p:sp>
      <p:pic>
        <p:nvPicPr>
          <p:cNvPr id="1026" name="Picture 1">
            <a:extLst>
              <a:ext uri="{FF2B5EF4-FFF2-40B4-BE49-F238E27FC236}">
                <a16:creationId xmlns:a16="http://schemas.microsoft.com/office/drawing/2014/main" id="{913A676B-7084-F1AF-4ECA-D23613BA6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853" y="938212"/>
            <a:ext cx="707707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BB3C5602-66C0-D7AB-0A12-A0D84F438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13" y="3077778"/>
            <a:ext cx="2252059" cy="222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66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35A453-CCA1-546D-EC1E-35FB1495D8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FB916-F602-4005-AB2B-B83DA06D3766}"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2" name="Title 1">
            <a:extLst>
              <a:ext uri="{FF2B5EF4-FFF2-40B4-BE49-F238E27FC236}">
                <a16:creationId xmlns:a16="http://schemas.microsoft.com/office/drawing/2014/main" id="{67322EEF-6964-ABAC-B04C-0EEAC2CBA452}"/>
              </a:ext>
            </a:extLst>
          </p:cNvPr>
          <p:cNvSpPr>
            <a:spLocks noGrp="1"/>
          </p:cNvSpPr>
          <p:nvPr>
            <p:ph type="title"/>
          </p:nvPr>
        </p:nvSpPr>
        <p:spPr/>
        <p:txBody>
          <a:bodyPr>
            <a:normAutofit fontScale="90000"/>
          </a:bodyPr>
          <a:lstStyle/>
          <a:p>
            <a:r>
              <a:rPr lang="en-US" dirty="0"/>
              <a:t>Case study 1 – Multi vitamin </a:t>
            </a:r>
          </a:p>
        </p:txBody>
      </p:sp>
      <p:sp>
        <p:nvSpPr>
          <p:cNvPr id="5" name="Date Placeholder 4">
            <a:extLst>
              <a:ext uri="{FF2B5EF4-FFF2-40B4-BE49-F238E27FC236}">
                <a16:creationId xmlns:a16="http://schemas.microsoft.com/office/drawing/2014/main" id="{0DAE17E6-0AD6-CDE5-CFEF-53DC28C8BD22}"/>
              </a:ext>
            </a:extLst>
          </p:cNvPr>
          <p:cNvSpPr>
            <a:spLocks noGrp="1"/>
          </p:cNvSpPr>
          <p:nvPr>
            <p:ph type="dt" sz="half"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grpSp>
        <p:nvGrpSpPr>
          <p:cNvPr id="4" name="Group 3">
            <a:extLst>
              <a:ext uri="{FF2B5EF4-FFF2-40B4-BE49-F238E27FC236}">
                <a16:creationId xmlns:a16="http://schemas.microsoft.com/office/drawing/2014/main" id="{F10E4F06-0178-360D-E5D6-2B4290833FF6}"/>
              </a:ext>
            </a:extLst>
          </p:cNvPr>
          <p:cNvGrpSpPr/>
          <p:nvPr/>
        </p:nvGrpSpPr>
        <p:grpSpPr>
          <a:xfrm>
            <a:off x="1426523" y="1272589"/>
            <a:ext cx="3251200" cy="3251200"/>
            <a:chOff x="2459175" y="98912"/>
            <a:chExt cx="3251200" cy="3251200"/>
          </a:xfrm>
          <a:solidFill>
            <a:srgbClr val="19598D"/>
          </a:solidFill>
        </p:grpSpPr>
        <p:sp>
          <p:nvSpPr>
            <p:cNvPr id="13" name="Oval 12">
              <a:extLst>
                <a:ext uri="{FF2B5EF4-FFF2-40B4-BE49-F238E27FC236}">
                  <a16:creationId xmlns:a16="http://schemas.microsoft.com/office/drawing/2014/main" id="{9C9D168A-5BC7-1A97-A7E4-CC2E19FCD9BA}"/>
                </a:ext>
              </a:extLst>
            </p:cNvPr>
            <p:cNvSpPr/>
            <p:nvPr/>
          </p:nvSpPr>
          <p:spPr>
            <a:xfrm>
              <a:off x="2459175" y="98912"/>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Lining"/>
                <a:ea typeface="+mn-ea"/>
                <a:cs typeface="+mn-cs"/>
              </a:endParaRPr>
            </a:p>
          </p:txBody>
        </p:sp>
        <p:sp>
          <p:nvSpPr>
            <p:cNvPr id="14" name="Oval 4">
              <a:extLst>
                <a:ext uri="{FF2B5EF4-FFF2-40B4-BE49-F238E27FC236}">
                  <a16:creationId xmlns:a16="http://schemas.microsoft.com/office/drawing/2014/main" id="{B2243A91-0507-6AF5-2BC7-F6CA02659CA0}"/>
                </a:ext>
              </a:extLst>
            </p:cNvPr>
            <p:cNvSpPr txBox="1"/>
            <p:nvPr/>
          </p:nvSpPr>
          <p:spPr>
            <a:xfrm>
              <a:off x="2892668" y="667872"/>
              <a:ext cx="2384213" cy="146304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Understanding the Challenge</a:t>
              </a:r>
            </a:p>
          </p:txBody>
        </p:sp>
      </p:grpSp>
      <p:grpSp>
        <p:nvGrpSpPr>
          <p:cNvPr id="7" name="Group 6">
            <a:extLst>
              <a:ext uri="{FF2B5EF4-FFF2-40B4-BE49-F238E27FC236}">
                <a16:creationId xmlns:a16="http://schemas.microsoft.com/office/drawing/2014/main" id="{A974CD87-8E26-898B-F9A6-A4FE643E26E1}"/>
              </a:ext>
            </a:extLst>
          </p:cNvPr>
          <p:cNvGrpSpPr/>
          <p:nvPr/>
        </p:nvGrpSpPr>
        <p:grpSpPr>
          <a:xfrm>
            <a:off x="2676847" y="3208093"/>
            <a:ext cx="3251200" cy="3251200"/>
            <a:chOff x="3709499" y="2034416"/>
            <a:chExt cx="3251200" cy="3251200"/>
          </a:xfrm>
          <a:solidFill>
            <a:srgbClr val="19598D"/>
          </a:solidFill>
        </p:grpSpPr>
        <p:sp>
          <p:nvSpPr>
            <p:cNvPr id="11" name="Oval 10">
              <a:extLst>
                <a:ext uri="{FF2B5EF4-FFF2-40B4-BE49-F238E27FC236}">
                  <a16:creationId xmlns:a16="http://schemas.microsoft.com/office/drawing/2014/main" id="{348352AE-04AB-DB01-5491-10F71BAC6A1F}"/>
                </a:ext>
              </a:extLst>
            </p:cNvPr>
            <p:cNvSpPr/>
            <p:nvPr/>
          </p:nvSpPr>
          <p:spPr>
            <a:xfrm>
              <a:off x="3709499" y="2034416"/>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Lining"/>
                <a:ea typeface="+mn-ea"/>
                <a:cs typeface="+mn-cs"/>
              </a:endParaRPr>
            </a:p>
          </p:txBody>
        </p:sp>
        <p:sp>
          <p:nvSpPr>
            <p:cNvPr id="12" name="Oval 6">
              <a:extLst>
                <a:ext uri="{FF2B5EF4-FFF2-40B4-BE49-F238E27FC236}">
                  <a16:creationId xmlns:a16="http://schemas.microsoft.com/office/drawing/2014/main" id="{E9F165AE-5909-847D-811E-E2020E83BACD}"/>
                </a:ext>
              </a:extLst>
            </p:cNvPr>
            <p:cNvSpPr txBox="1"/>
            <p:nvPr/>
          </p:nvSpPr>
          <p:spPr>
            <a:xfrm>
              <a:off x="4504753" y="2702636"/>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Achieving Results</a:t>
              </a:r>
            </a:p>
          </p:txBody>
        </p:sp>
      </p:grpSp>
      <p:grpSp>
        <p:nvGrpSpPr>
          <p:cNvPr id="8" name="Group 7">
            <a:extLst>
              <a:ext uri="{FF2B5EF4-FFF2-40B4-BE49-F238E27FC236}">
                <a16:creationId xmlns:a16="http://schemas.microsoft.com/office/drawing/2014/main" id="{C6C9C54A-CB4A-B81B-7F06-BF09179E1312}"/>
              </a:ext>
            </a:extLst>
          </p:cNvPr>
          <p:cNvGrpSpPr/>
          <p:nvPr/>
        </p:nvGrpSpPr>
        <p:grpSpPr>
          <a:xfrm>
            <a:off x="91081" y="3218985"/>
            <a:ext cx="3251200" cy="3251200"/>
            <a:chOff x="1123733" y="2045308"/>
            <a:chExt cx="3251200" cy="3251200"/>
          </a:xfrm>
          <a:solidFill>
            <a:srgbClr val="19598D"/>
          </a:solidFill>
        </p:grpSpPr>
        <p:sp>
          <p:nvSpPr>
            <p:cNvPr id="9" name="Oval 8">
              <a:extLst>
                <a:ext uri="{FF2B5EF4-FFF2-40B4-BE49-F238E27FC236}">
                  <a16:creationId xmlns:a16="http://schemas.microsoft.com/office/drawing/2014/main" id="{DF5994C2-940A-B8D3-2908-667B78F756E5}"/>
                </a:ext>
              </a:extLst>
            </p:cNvPr>
            <p:cNvSpPr/>
            <p:nvPr/>
          </p:nvSpPr>
          <p:spPr>
            <a:xfrm>
              <a:off x="1123733" y="2045308"/>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Lining"/>
                <a:ea typeface="+mn-ea"/>
                <a:cs typeface="+mn-cs"/>
              </a:endParaRPr>
            </a:p>
          </p:txBody>
        </p:sp>
        <p:sp>
          <p:nvSpPr>
            <p:cNvPr id="10" name="Oval 8">
              <a:extLst>
                <a:ext uri="{FF2B5EF4-FFF2-40B4-BE49-F238E27FC236}">
                  <a16:creationId xmlns:a16="http://schemas.microsoft.com/office/drawing/2014/main" id="{485EF367-D76A-141B-9734-FE07C837352D}"/>
                </a:ext>
              </a:extLst>
            </p:cNvPr>
            <p:cNvSpPr txBox="1"/>
            <p:nvPr/>
          </p:nvSpPr>
          <p:spPr>
            <a:xfrm>
              <a:off x="1773973" y="2709631"/>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 Applying a Solution</a:t>
              </a:r>
            </a:p>
          </p:txBody>
        </p:sp>
      </p:grpSp>
      <p:sp>
        <p:nvSpPr>
          <p:cNvPr id="3" name="Rectangle 2">
            <a:extLst>
              <a:ext uri="{FF2B5EF4-FFF2-40B4-BE49-F238E27FC236}">
                <a16:creationId xmlns:a16="http://schemas.microsoft.com/office/drawing/2014/main" id="{705F3141-F958-3BB6-57CB-C0149401DC9F}"/>
              </a:ext>
            </a:extLst>
          </p:cNvPr>
          <p:cNvSpPr/>
          <p:nvPr/>
        </p:nvSpPr>
        <p:spPr>
          <a:xfrm>
            <a:off x="5754230" y="3166341"/>
            <a:ext cx="7294097" cy="1261884"/>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Solution: </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Raleway Lining"/>
                <a:ea typeface="+mn-ea"/>
                <a:cs typeface="+mn-cs"/>
              </a:rPr>
              <a:t>Xyzbac</a:t>
            </a:r>
            <a:r>
              <a:rPr kumimoji="0" lang="en-US" sz="1400" b="0" i="0" u="none" strike="noStrike" kern="1200" cap="none" spc="0" normalizeH="0" baseline="0" noProof="0" dirty="0">
                <a:ln>
                  <a:noFill/>
                </a:ln>
                <a:solidFill>
                  <a:srgbClr val="000000"/>
                </a:solidFill>
                <a:effectLst/>
                <a:uLnTx/>
                <a:uFillTx/>
                <a:latin typeface="Raleway Lining"/>
                <a:ea typeface="+mn-ea"/>
                <a:cs typeface="+mn-cs"/>
              </a:rPr>
              <a:t> is a multi-vitamin! </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Many alternatives available</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Alliant identifies single provider and pharmacy </a:t>
            </a:r>
          </a:p>
          <a:p>
            <a:pPr marL="1257269" marR="0" lvl="3"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6" name="Rectangle 15">
            <a:extLst>
              <a:ext uri="{FF2B5EF4-FFF2-40B4-BE49-F238E27FC236}">
                <a16:creationId xmlns:a16="http://schemas.microsoft.com/office/drawing/2014/main" id="{4D2857D0-8558-61C4-7E9D-E95CBE89DA22}"/>
              </a:ext>
            </a:extLst>
          </p:cNvPr>
          <p:cNvSpPr/>
          <p:nvPr/>
        </p:nvSpPr>
        <p:spPr>
          <a:xfrm>
            <a:off x="5754230" y="1259355"/>
            <a:ext cx="6323526" cy="1261884"/>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Challenge</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Alliant drug report identifies </a:t>
            </a:r>
            <a:r>
              <a:rPr kumimoji="0" lang="en-US" sz="1400" b="0" i="0" u="none" strike="noStrike" kern="1200" cap="none" spc="0" normalizeH="0" baseline="0" noProof="0" dirty="0" err="1">
                <a:ln>
                  <a:noFill/>
                </a:ln>
                <a:solidFill>
                  <a:srgbClr val="000000"/>
                </a:solidFill>
                <a:effectLst/>
                <a:uLnTx/>
                <a:uFillTx/>
                <a:latin typeface="Raleway Lining"/>
                <a:ea typeface="+mn-ea"/>
                <a:cs typeface="+mn-cs"/>
              </a:rPr>
              <a:t>Xyzbac</a:t>
            </a: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16 users at $932 per month</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$76k in spend</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7" name="Rectangle 16">
            <a:extLst>
              <a:ext uri="{FF2B5EF4-FFF2-40B4-BE49-F238E27FC236}">
                <a16:creationId xmlns:a16="http://schemas.microsoft.com/office/drawing/2014/main" id="{FBB6E0AE-23D3-01A2-7014-C7DB381B37E1}"/>
              </a:ext>
            </a:extLst>
          </p:cNvPr>
          <p:cNvSpPr/>
          <p:nvPr/>
        </p:nvSpPr>
        <p:spPr>
          <a:xfrm>
            <a:off x="5950785" y="4833476"/>
            <a:ext cx="7014438" cy="830997"/>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Results:</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Alert PBM to change formulary </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Provider was fired</a:t>
            </a:r>
          </a:p>
        </p:txBody>
      </p:sp>
    </p:spTree>
    <p:extLst>
      <p:ext uri="{BB962C8B-B14F-4D97-AF65-F5344CB8AC3E}">
        <p14:creationId xmlns:p14="http://schemas.microsoft.com/office/powerpoint/2010/main" val="206726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35A453-CCA1-546D-EC1E-35FB1495D8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FB916-F602-4005-AB2B-B83DA06D3766}"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2" name="Title 1">
            <a:extLst>
              <a:ext uri="{FF2B5EF4-FFF2-40B4-BE49-F238E27FC236}">
                <a16:creationId xmlns:a16="http://schemas.microsoft.com/office/drawing/2014/main" id="{67322EEF-6964-ABAC-B04C-0EEAC2CBA452}"/>
              </a:ext>
            </a:extLst>
          </p:cNvPr>
          <p:cNvSpPr>
            <a:spLocks noGrp="1"/>
          </p:cNvSpPr>
          <p:nvPr>
            <p:ph type="title"/>
          </p:nvPr>
        </p:nvSpPr>
        <p:spPr/>
        <p:txBody>
          <a:bodyPr>
            <a:normAutofit fontScale="90000"/>
          </a:bodyPr>
          <a:lstStyle/>
          <a:p>
            <a:r>
              <a:rPr lang="en-US" dirty="0"/>
              <a:t>Case study 2–Watchdog Program/Fiduciary Responsibility</a:t>
            </a:r>
          </a:p>
        </p:txBody>
      </p:sp>
      <p:sp>
        <p:nvSpPr>
          <p:cNvPr id="5" name="Date Placeholder 4">
            <a:extLst>
              <a:ext uri="{FF2B5EF4-FFF2-40B4-BE49-F238E27FC236}">
                <a16:creationId xmlns:a16="http://schemas.microsoft.com/office/drawing/2014/main" id="{0DAE17E6-0AD6-CDE5-CFEF-53DC28C8BD22}"/>
              </a:ext>
            </a:extLst>
          </p:cNvPr>
          <p:cNvSpPr>
            <a:spLocks noGrp="1"/>
          </p:cNvSpPr>
          <p:nvPr>
            <p:ph type="dt" sz="half"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grpSp>
        <p:nvGrpSpPr>
          <p:cNvPr id="4" name="Group 3">
            <a:extLst>
              <a:ext uri="{FF2B5EF4-FFF2-40B4-BE49-F238E27FC236}">
                <a16:creationId xmlns:a16="http://schemas.microsoft.com/office/drawing/2014/main" id="{F10E4F06-0178-360D-E5D6-2B4290833FF6}"/>
              </a:ext>
            </a:extLst>
          </p:cNvPr>
          <p:cNvGrpSpPr/>
          <p:nvPr/>
        </p:nvGrpSpPr>
        <p:grpSpPr>
          <a:xfrm>
            <a:off x="1426523" y="1272589"/>
            <a:ext cx="3251200" cy="3251200"/>
            <a:chOff x="2459175" y="98912"/>
            <a:chExt cx="3251200" cy="3251200"/>
          </a:xfrm>
          <a:solidFill>
            <a:srgbClr val="19598D"/>
          </a:solidFill>
        </p:grpSpPr>
        <p:sp>
          <p:nvSpPr>
            <p:cNvPr id="13" name="Oval 12">
              <a:extLst>
                <a:ext uri="{FF2B5EF4-FFF2-40B4-BE49-F238E27FC236}">
                  <a16:creationId xmlns:a16="http://schemas.microsoft.com/office/drawing/2014/main" id="{9C9D168A-5BC7-1A97-A7E4-CC2E19FCD9BA}"/>
                </a:ext>
              </a:extLst>
            </p:cNvPr>
            <p:cNvSpPr/>
            <p:nvPr/>
          </p:nvSpPr>
          <p:spPr>
            <a:xfrm>
              <a:off x="2459175" y="98912"/>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Lining"/>
                <a:ea typeface="+mn-ea"/>
                <a:cs typeface="+mn-cs"/>
              </a:endParaRPr>
            </a:p>
          </p:txBody>
        </p:sp>
        <p:sp>
          <p:nvSpPr>
            <p:cNvPr id="14" name="Oval 4">
              <a:extLst>
                <a:ext uri="{FF2B5EF4-FFF2-40B4-BE49-F238E27FC236}">
                  <a16:creationId xmlns:a16="http://schemas.microsoft.com/office/drawing/2014/main" id="{B2243A91-0507-6AF5-2BC7-F6CA02659CA0}"/>
                </a:ext>
              </a:extLst>
            </p:cNvPr>
            <p:cNvSpPr txBox="1"/>
            <p:nvPr/>
          </p:nvSpPr>
          <p:spPr>
            <a:xfrm>
              <a:off x="2892668" y="667872"/>
              <a:ext cx="2384213" cy="146304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Understanding the Challenge</a:t>
              </a:r>
            </a:p>
          </p:txBody>
        </p:sp>
      </p:grpSp>
      <p:grpSp>
        <p:nvGrpSpPr>
          <p:cNvPr id="7" name="Group 6">
            <a:extLst>
              <a:ext uri="{FF2B5EF4-FFF2-40B4-BE49-F238E27FC236}">
                <a16:creationId xmlns:a16="http://schemas.microsoft.com/office/drawing/2014/main" id="{A974CD87-8E26-898B-F9A6-A4FE643E26E1}"/>
              </a:ext>
            </a:extLst>
          </p:cNvPr>
          <p:cNvGrpSpPr/>
          <p:nvPr/>
        </p:nvGrpSpPr>
        <p:grpSpPr>
          <a:xfrm>
            <a:off x="2676847" y="3208093"/>
            <a:ext cx="3251200" cy="3251200"/>
            <a:chOff x="3709499" y="2034416"/>
            <a:chExt cx="3251200" cy="3251200"/>
          </a:xfrm>
          <a:solidFill>
            <a:srgbClr val="19598D"/>
          </a:solidFill>
        </p:grpSpPr>
        <p:sp>
          <p:nvSpPr>
            <p:cNvPr id="11" name="Oval 10">
              <a:extLst>
                <a:ext uri="{FF2B5EF4-FFF2-40B4-BE49-F238E27FC236}">
                  <a16:creationId xmlns:a16="http://schemas.microsoft.com/office/drawing/2014/main" id="{348352AE-04AB-DB01-5491-10F71BAC6A1F}"/>
                </a:ext>
              </a:extLst>
            </p:cNvPr>
            <p:cNvSpPr/>
            <p:nvPr/>
          </p:nvSpPr>
          <p:spPr>
            <a:xfrm>
              <a:off x="3709499" y="2034416"/>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Lining"/>
                <a:ea typeface="+mn-ea"/>
                <a:cs typeface="+mn-cs"/>
              </a:endParaRPr>
            </a:p>
          </p:txBody>
        </p:sp>
        <p:sp>
          <p:nvSpPr>
            <p:cNvPr id="12" name="Oval 6">
              <a:extLst>
                <a:ext uri="{FF2B5EF4-FFF2-40B4-BE49-F238E27FC236}">
                  <a16:creationId xmlns:a16="http://schemas.microsoft.com/office/drawing/2014/main" id="{E9F165AE-5909-847D-811E-E2020E83BACD}"/>
                </a:ext>
              </a:extLst>
            </p:cNvPr>
            <p:cNvSpPr txBox="1"/>
            <p:nvPr/>
          </p:nvSpPr>
          <p:spPr>
            <a:xfrm>
              <a:off x="4530520" y="2765936"/>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Achieving Results</a:t>
              </a:r>
            </a:p>
          </p:txBody>
        </p:sp>
      </p:grpSp>
      <p:grpSp>
        <p:nvGrpSpPr>
          <p:cNvPr id="8" name="Group 7">
            <a:extLst>
              <a:ext uri="{FF2B5EF4-FFF2-40B4-BE49-F238E27FC236}">
                <a16:creationId xmlns:a16="http://schemas.microsoft.com/office/drawing/2014/main" id="{C6C9C54A-CB4A-B81B-7F06-BF09179E1312}"/>
              </a:ext>
            </a:extLst>
          </p:cNvPr>
          <p:cNvGrpSpPr/>
          <p:nvPr/>
        </p:nvGrpSpPr>
        <p:grpSpPr>
          <a:xfrm>
            <a:off x="91081" y="3218985"/>
            <a:ext cx="3251200" cy="3251200"/>
            <a:chOff x="1123733" y="2045308"/>
            <a:chExt cx="3251200" cy="3251200"/>
          </a:xfrm>
          <a:solidFill>
            <a:srgbClr val="19598D"/>
          </a:solidFill>
        </p:grpSpPr>
        <p:sp>
          <p:nvSpPr>
            <p:cNvPr id="9" name="Oval 8">
              <a:extLst>
                <a:ext uri="{FF2B5EF4-FFF2-40B4-BE49-F238E27FC236}">
                  <a16:creationId xmlns:a16="http://schemas.microsoft.com/office/drawing/2014/main" id="{DF5994C2-940A-B8D3-2908-667B78F756E5}"/>
                </a:ext>
              </a:extLst>
            </p:cNvPr>
            <p:cNvSpPr/>
            <p:nvPr/>
          </p:nvSpPr>
          <p:spPr>
            <a:xfrm>
              <a:off x="1123733" y="2045308"/>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Lining"/>
                <a:ea typeface="+mn-ea"/>
                <a:cs typeface="+mn-cs"/>
              </a:endParaRPr>
            </a:p>
          </p:txBody>
        </p:sp>
        <p:sp>
          <p:nvSpPr>
            <p:cNvPr id="10" name="Oval 8">
              <a:extLst>
                <a:ext uri="{FF2B5EF4-FFF2-40B4-BE49-F238E27FC236}">
                  <a16:creationId xmlns:a16="http://schemas.microsoft.com/office/drawing/2014/main" id="{485EF367-D76A-141B-9734-FE07C837352D}"/>
                </a:ext>
              </a:extLst>
            </p:cNvPr>
            <p:cNvSpPr txBox="1"/>
            <p:nvPr/>
          </p:nvSpPr>
          <p:spPr>
            <a:xfrm>
              <a:off x="1698336" y="2776828"/>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 Applying a Solution</a:t>
              </a:r>
            </a:p>
          </p:txBody>
        </p:sp>
      </p:grpSp>
      <p:sp>
        <p:nvSpPr>
          <p:cNvPr id="3" name="Rectangle 2">
            <a:extLst>
              <a:ext uri="{FF2B5EF4-FFF2-40B4-BE49-F238E27FC236}">
                <a16:creationId xmlns:a16="http://schemas.microsoft.com/office/drawing/2014/main" id="{86A24176-E24B-8B2A-74DD-32035FD4EC64}"/>
              </a:ext>
            </a:extLst>
          </p:cNvPr>
          <p:cNvSpPr/>
          <p:nvPr/>
        </p:nvSpPr>
        <p:spPr>
          <a:xfrm>
            <a:off x="5517522" y="3127277"/>
            <a:ext cx="7294097" cy="1261884"/>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Solution: </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Alliant contacts PBM</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PBM confirms pricing</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Makes correction </a:t>
            </a:r>
          </a:p>
          <a:p>
            <a:pPr marL="1257269" marR="0" lvl="3"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6" name="Rectangle 15">
            <a:extLst>
              <a:ext uri="{FF2B5EF4-FFF2-40B4-BE49-F238E27FC236}">
                <a16:creationId xmlns:a16="http://schemas.microsoft.com/office/drawing/2014/main" id="{BC984602-93D8-E051-C790-71AD84D5FBCF}"/>
              </a:ext>
            </a:extLst>
          </p:cNvPr>
          <p:cNvSpPr/>
          <p:nvPr/>
        </p:nvSpPr>
        <p:spPr>
          <a:xfrm>
            <a:off x="5517522" y="1185425"/>
            <a:ext cx="6323526" cy="1477328"/>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Challenge</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J&amp;J lawsuit names Teriflunomide</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Alliant routine monthly audit</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1 client identified </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Cost from $94 to $7,800 per month</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7" name="Rectangle 16">
            <a:extLst>
              <a:ext uri="{FF2B5EF4-FFF2-40B4-BE49-F238E27FC236}">
                <a16:creationId xmlns:a16="http://schemas.microsoft.com/office/drawing/2014/main" id="{EA2EC394-A5E0-7A0A-B60C-F226331B1D22}"/>
              </a:ext>
            </a:extLst>
          </p:cNvPr>
          <p:cNvSpPr/>
          <p:nvPr/>
        </p:nvSpPr>
        <p:spPr>
          <a:xfrm>
            <a:off x="5519781" y="4728460"/>
            <a:ext cx="7014438" cy="830997"/>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Results:</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Alliant demands refund</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PBM cuts check to client for cost difference</a:t>
            </a:r>
          </a:p>
        </p:txBody>
      </p:sp>
    </p:spTree>
    <p:extLst>
      <p:ext uri="{BB962C8B-B14F-4D97-AF65-F5344CB8AC3E}">
        <p14:creationId xmlns:p14="http://schemas.microsoft.com/office/powerpoint/2010/main" val="289844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35A453-CCA1-546D-EC1E-35FB1495D8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FB916-F602-4005-AB2B-B83DA06D3766}"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2" name="Title 1">
            <a:extLst>
              <a:ext uri="{FF2B5EF4-FFF2-40B4-BE49-F238E27FC236}">
                <a16:creationId xmlns:a16="http://schemas.microsoft.com/office/drawing/2014/main" id="{67322EEF-6964-ABAC-B04C-0EEAC2CBA452}"/>
              </a:ext>
            </a:extLst>
          </p:cNvPr>
          <p:cNvSpPr>
            <a:spLocks noGrp="1"/>
          </p:cNvSpPr>
          <p:nvPr>
            <p:ph type="title"/>
          </p:nvPr>
        </p:nvSpPr>
        <p:spPr/>
        <p:txBody>
          <a:bodyPr>
            <a:normAutofit fontScale="90000"/>
          </a:bodyPr>
          <a:lstStyle/>
          <a:p>
            <a:r>
              <a:rPr lang="en-US" dirty="0"/>
              <a:t>Carve-in vs. Carve-out PBM</a:t>
            </a:r>
          </a:p>
        </p:txBody>
      </p:sp>
      <p:sp>
        <p:nvSpPr>
          <p:cNvPr id="5" name="Date Placeholder 4">
            <a:extLst>
              <a:ext uri="{FF2B5EF4-FFF2-40B4-BE49-F238E27FC236}">
                <a16:creationId xmlns:a16="http://schemas.microsoft.com/office/drawing/2014/main" id="{0DAE17E6-0AD6-CDE5-CFEF-53DC28C8BD22}"/>
              </a:ext>
            </a:extLst>
          </p:cNvPr>
          <p:cNvSpPr>
            <a:spLocks noGrp="1"/>
          </p:cNvSpPr>
          <p:nvPr>
            <p:ph type="dt" sz="half"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grpSp>
        <p:nvGrpSpPr>
          <p:cNvPr id="4" name="Group 3">
            <a:extLst>
              <a:ext uri="{FF2B5EF4-FFF2-40B4-BE49-F238E27FC236}">
                <a16:creationId xmlns:a16="http://schemas.microsoft.com/office/drawing/2014/main" id="{F10E4F06-0178-360D-E5D6-2B4290833FF6}"/>
              </a:ext>
            </a:extLst>
          </p:cNvPr>
          <p:cNvGrpSpPr/>
          <p:nvPr/>
        </p:nvGrpSpPr>
        <p:grpSpPr>
          <a:xfrm>
            <a:off x="1426523" y="1272589"/>
            <a:ext cx="3251200" cy="3251200"/>
            <a:chOff x="2459175" y="98912"/>
            <a:chExt cx="3251200" cy="3251200"/>
          </a:xfrm>
          <a:solidFill>
            <a:srgbClr val="19598D"/>
          </a:solidFill>
        </p:grpSpPr>
        <p:sp>
          <p:nvSpPr>
            <p:cNvPr id="13" name="Oval 12">
              <a:extLst>
                <a:ext uri="{FF2B5EF4-FFF2-40B4-BE49-F238E27FC236}">
                  <a16:creationId xmlns:a16="http://schemas.microsoft.com/office/drawing/2014/main" id="{9C9D168A-5BC7-1A97-A7E4-CC2E19FCD9BA}"/>
                </a:ext>
              </a:extLst>
            </p:cNvPr>
            <p:cNvSpPr/>
            <p:nvPr/>
          </p:nvSpPr>
          <p:spPr>
            <a:xfrm>
              <a:off x="2459175" y="98912"/>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4" name="Oval 4">
              <a:extLst>
                <a:ext uri="{FF2B5EF4-FFF2-40B4-BE49-F238E27FC236}">
                  <a16:creationId xmlns:a16="http://schemas.microsoft.com/office/drawing/2014/main" id="{B2243A91-0507-6AF5-2BC7-F6CA02659CA0}"/>
                </a:ext>
              </a:extLst>
            </p:cNvPr>
            <p:cNvSpPr txBox="1"/>
            <p:nvPr/>
          </p:nvSpPr>
          <p:spPr>
            <a:xfrm>
              <a:off x="2892668" y="667872"/>
              <a:ext cx="2384213" cy="146304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Understanding the Challenge</a:t>
              </a:r>
            </a:p>
          </p:txBody>
        </p:sp>
      </p:grpSp>
      <p:grpSp>
        <p:nvGrpSpPr>
          <p:cNvPr id="7" name="Group 6">
            <a:extLst>
              <a:ext uri="{FF2B5EF4-FFF2-40B4-BE49-F238E27FC236}">
                <a16:creationId xmlns:a16="http://schemas.microsoft.com/office/drawing/2014/main" id="{A974CD87-8E26-898B-F9A6-A4FE643E26E1}"/>
              </a:ext>
            </a:extLst>
          </p:cNvPr>
          <p:cNvGrpSpPr/>
          <p:nvPr/>
        </p:nvGrpSpPr>
        <p:grpSpPr>
          <a:xfrm>
            <a:off x="2676847" y="3208093"/>
            <a:ext cx="3251200" cy="3251200"/>
            <a:chOff x="3709499" y="2034416"/>
            <a:chExt cx="3251200" cy="3251200"/>
          </a:xfrm>
          <a:solidFill>
            <a:srgbClr val="19598D"/>
          </a:solidFill>
        </p:grpSpPr>
        <p:sp>
          <p:nvSpPr>
            <p:cNvPr id="11" name="Oval 10">
              <a:extLst>
                <a:ext uri="{FF2B5EF4-FFF2-40B4-BE49-F238E27FC236}">
                  <a16:creationId xmlns:a16="http://schemas.microsoft.com/office/drawing/2014/main" id="{348352AE-04AB-DB01-5491-10F71BAC6A1F}"/>
                </a:ext>
              </a:extLst>
            </p:cNvPr>
            <p:cNvSpPr/>
            <p:nvPr/>
          </p:nvSpPr>
          <p:spPr>
            <a:xfrm>
              <a:off x="3709499" y="2034416"/>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 name="Oval 6">
              <a:extLst>
                <a:ext uri="{FF2B5EF4-FFF2-40B4-BE49-F238E27FC236}">
                  <a16:creationId xmlns:a16="http://schemas.microsoft.com/office/drawing/2014/main" id="{E9F165AE-5909-847D-811E-E2020E83BACD}"/>
                </a:ext>
              </a:extLst>
            </p:cNvPr>
            <p:cNvSpPr txBox="1"/>
            <p:nvPr/>
          </p:nvSpPr>
          <p:spPr>
            <a:xfrm>
              <a:off x="4510289" y="2776828"/>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Achieving Results</a:t>
              </a:r>
            </a:p>
          </p:txBody>
        </p:sp>
      </p:grpSp>
      <p:grpSp>
        <p:nvGrpSpPr>
          <p:cNvPr id="8" name="Group 7">
            <a:extLst>
              <a:ext uri="{FF2B5EF4-FFF2-40B4-BE49-F238E27FC236}">
                <a16:creationId xmlns:a16="http://schemas.microsoft.com/office/drawing/2014/main" id="{C6C9C54A-CB4A-B81B-7F06-BF09179E1312}"/>
              </a:ext>
            </a:extLst>
          </p:cNvPr>
          <p:cNvGrpSpPr/>
          <p:nvPr/>
        </p:nvGrpSpPr>
        <p:grpSpPr>
          <a:xfrm>
            <a:off x="91081" y="3218985"/>
            <a:ext cx="3251200" cy="3251200"/>
            <a:chOff x="1123733" y="2045308"/>
            <a:chExt cx="3251200" cy="3251200"/>
          </a:xfrm>
          <a:solidFill>
            <a:srgbClr val="19598D"/>
          </a:solidFill>
        </p:grpSpPr>
        <p:sp>
          <p:nvSpPr>
            <p:cNvPr id="9" name="Oval 8">
              <a:extLst>
                <a:ext uri="{FF2B5EF4-FFF2-40B4-BE49-F238E27FC236}">
                  <a16:creationId xmlns:a16="http://schemas.microsoft.com/office/drawing/2014/main" id="{DF5994C2-940A-B8D3-2908-667B78F756E5}"/>
                </a:ext>
              </a:extLst>
            </p:cNvPr>
            <p:cNvSpPr/>
            <p:nvPr/>
          </p:nvSpPr>
          <p:spPr>
            <a:xfrm>
              <a:off x="1123733" y="2045308"/>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Lining"/>
                <a:ea typeface="+mn-ea"/>
                <a:cs typeface="+mn-cs"/>
              </a:endParaRPr>
            </a:p>
          </p:txBody>
        </p:sp>
        <p:sp>
          <p:nvSpPr>
            <p:cNvPr id="10" name="Oval 8">
              <a:extLst>
                <a:ext uri="{FF2B5EF4-FFF2-40B4-BE49-F238E27FC236}">
                  <a16:creationId xmlns:a16="http://schemas.microsoft.com/office/drawing/2014/main" id="{485EF367-D76A-141B-9734-FE07C837352D}"/>
                </a:ext>
              </a:extLst>
            </p:cNvPr>
            <p:cNvSpPr txBox="1"/>
            <p:nvPr/>
          </p:nvSpPr>
          <p:spPr>
            <a:xfrm>
              <a:off x="1758779" y="2712754"/>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Lining"/>
                  <a:ea typeface="+mn-ea"/>
                  <a:cs typeface="+mn-cs"/>
                </a:rPr>
                <a:t> Applying a Solution</a:t>
              </a:r>
            </a:p>
          </p:txBody>
        </p:sp>
      </p:grpSp>
      <p:sp>
        <p:nvSpPr>
          <p:cNvPr id="15" name="Rectangle 14">
            <a:extLst>
              <a:ext uri="{FF2B5EF4-FFF2-40B4-BE49-F238E27FC236}">
                <a16:creationId xmlns:a16="http://schemas.microsoft.com/office/drawing/2014/main" id="{60412377-0FFE-374B-4525-3722699625C5}"/>
              </a:ext>
            </a:extLst>
          </p:cNvPr>
          <p:cNvSpPr/>
          <p:nvPr/>
        </p:nvSpPr>
        <p:spPr>
          <a:xfrm>
            <a:off x="5480276" y="3152429"/>
            <a:ext cx="5863013" cy="1261884"/>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Solution: </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Alliant uses detailed cost analysis</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Pros &amp; Cons are thoroughly discussed</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Multi-faceted approach is used</a:t>
            </a:r>
            <a:br>
              <a:rPr kumimoji="0" lang="en-US" sz="1400" b="0" i="0" u="none" strike="noStrike" kern="1200" cap="none" spc="0" normalizeH="0" baseline="0" noProof="0" dirty="0">
                <a:ln>
                  <a:noFill/>
                </a:ln>
                <a:solidFill>
                  <a:srgbClr val="000000"/>
                </a:solidFill>
                <a:effectLst/>
                <a:uLnTx/>
                <a:uFillTx/>
                <a:latin typeface="Raleway Lining"/>
                <a:ea typeface="+mn-ea"/>
                <a:cs typeface="+mn-cs"/>
              </a:rPr>
            </a:b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8" name="Rectangle 17">
            <a:extLst>
              <a:ext uri="{FF2B5EF4-FFF2-40B4-BE49-F238E27FC236}">
                <a16:creationId xmlns:a16="http://schemas.microsoft.com/office/drawing/2014/main" id="{19B70288-4C60-9083-FC28-98A03B28C3D5}"/>
              </a:ext>
            </a:extLst>
          </p:cNvPr>
          <p:cNvSpPr/>
          <p:nvPr/>
        </p:nvSpPr>
        <p:spPr>
          <a:xfrm>
            <a:off x="5480277" y="4587210"/>
            <a:ext cx="6620642" cy="1261884"/>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Results:</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Raleway Lining"/>
                <a:ea typeface="+mn-ea"/>
                <a:cs typeface="+mn-cs"/>
              </a:rPr>
              <a:t>Case 1: Over $2M in savings</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Raleway Lining"/>
                <a:ea typeface="+mn-ea"/>
                <a:cs typeface="+mn-cs"/>
              </a:rPr>
              <a:t>Case 2: PBM boasted $1.7M, Alliant provided $150k</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Raleway Lining"/>
                <a:ea typeface="+mn-ea"/>
                <a:cs typeface="+mn-cs"/>
              </a:rPr>
              <a:t>Case 3: Carve-in strategy saved $300k with no disruption (added programs)</a:t>
            </a: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9" name="Rectangle 18">
            <a:extLst>
              <a:ext uri="{FF2B5EF4-FFF2-40B4-BE49-F238E27FC236}">
                <a16:creationId xmlns:a16="http://schemas.microsoft.com/office/drawing/2014/main" id="{F9B8A5B9-3F2A-F604-78A8-CF4E6BF1FDDD}"/>
              </a:ext>
            </a:extLst>
          </p:cNvPr>
          <p:cNvSpPr/>
          <p:nvPr/>
        </p:nvSpPr>
        <p:spPr>
          <a:xfrm>
            <a:off x="5317879" y="1703447"/>
            <a:ext cx="6323526" cy="1261884"/>
          </a:xfrm>
          <a:prstGeom prst="rect">
            <a:avLst/>
          </a:prstGeom>
        </p:spPr>
        <p:txBody>
          <a:bodyPr wrap="square">
            <a:spAutoFit/>
          </a:bodyPr>
          <a:lstStyle/>
          <a:p>
            <a:pPr marL="800080" marR="0" lvl="2"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Raleway Lining"/>
                <a:ea typeface="+mn-ea"/>
                <a:cs typeface="+mn-cs"/>
              </a:rPr>
              <a:t>Challenge</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When to carve out PBM?</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Many groups are told of massive savings</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aleway Lining"/>
                <a:ea typeface="+mn-ea"/>
                <a:cs typeface="+mn-cs"/>
              </a:rPr>
              <a:t>Many factors are left unstated</a:t>
            </a:r>
          </a:p>
          <a:p>
            <a:pPr marL="1543019"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aleway Lining"/>
              <a:ea typeface="+mn-ea"/>
              <a:cs typeface="+mn-cs"/>
            </a:endParaRPr>
          </a:p>
        </p:txBody>
      </p:sp>
    </p:spTree>
    <p:extLst>
      <p:ext uri="{BB962C8B-B14F-4D97-AF65-F5344CB8AC3E}">
        <p14:creationId xmlns:p14="http://schemas.microsoft.com/office/powerpoint/2010/main" val="2960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EDCB89-7555-3B6C-500A-4772EF151585}"/>
              </a:ext>
            </a:extLst>
          </p:cNvPr>
          <p:cNvSpPr>
            <a:spLocks noGrp="1"/>
          </p:cNvSpPr>
          <p:nvPr>
            <p:ph type="title"/>
          </p:nvPr>
        </p:nvSpPr>
        <p:spPr/>
        <p:txBody>
          <a:bodyPr>
            <a:noAutofit/>
          </a:bodyPr>
          <a:lstStyle/>
          <a:p>
            <a:r>
              <a:rPr lang="en-US" sz="3200" b="1" dirty="0">
                <a:solidFill>
                  <a:schemeClr val="bg1"/>
                </a:solidFill>
              </a:rPr>
              <a:t>Client A: Initial Rx Marketing Results (Our Take)</a:t>
            </a:r>
          </a:p>
        </p:txBody>
      </p:sp>
      <p:pic>
        <p:nvPicPr>
          <p:cNvPr id="5" name="Picture 4">
            <a:extLst>
              <a:ext uri="{FF2B5EF4-FFF2-40B4-BE49-F238E27FC236}">
                <a16:creationId xmlns:a16="http://schemas.microsoft.com/office/drawing/2014/main" id="{C13A75FF-4861-41C2-A76E-3CDB2ABF956F}"/>
              </a:ext>
            </a:extLst>
          </p:cNvPr>
          <p:cNvPicPr>
            <a:picLocks noChangeAspect="1"/>
          </p:cNvPicPr>
          <p:nvPr/>
        </p:nvPicPr>
        <p:blipFill>
          <a:blip r:embed="rId2"/>
          <a:stretch>
            <a:fillRect/>
          </a:stretch>
        </p:blipFill>
        <p:spPr>
          <a:xfrm>
            <a:off x="875093" y="2210702"/>
            <a:ext cx="9845369" cy="3621137"/>
          </a:xfrm>
          <a:prstGeom prst="rect">
            <a:avLst/>
          </a:prstGeom>
        </p:spPr>
      </p:pic>
      <p:sp>
        <p:nvSpPr>
          <p:cNvPr id="6" name="TextBox 5">
            <a:extLst>
              <a:ext uri="{FF2B5EF4-FFF2-40B4-BE49-F238E27FC236}">
                <a16:creationId xmlns:a16="http://schemas.microsoft.com/office/drawing/2014/main" id="{1CFB0BF2-FAE6-87B4-C6F3-BB3D23E4E707}"/>
              </a:ext>
            </a:extLst>
          </p:cNvPr>
          <p:cNvSpPr txBox="1"/>
          <p:nvPr/>
        </p:nvSpPr>
        <p:spPr>
          <a:xfrm>
            <a:off x="9223899" y="2530170"/>
            <a:ext cx="120736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PBM 8</a:t>
            </a:r>
          </a:p>
        </p:txBody>
      </p:sp>
      <p:sp>
        <p:nvSpPr>
          <p:cNvPr id="7" name="TextBox 6">
            <a:extLst>
              <a:ext uri="{FF2B5EF4-FFF2-40B4-BE49-F238E27FC236}">
                <a16:creationId xmlns:a16="http://schemas.microsoft.com/office/drawing/2014/main" id="{811AAE0E-5BC4-E744-2CBE-2370246FF326}"/>
              </a:ext>
            </a:extLst>
          </p:cNvPr>
          <p:cNvSpPr txBox="1"/>
          <p:nvPr/>
        </p:nvSpPr>
        <p:spPr>
          <a:xfrm>
            <a:off x="7226423" y="2396971"/>
            <a:ext cx="113634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Carrier 1</a:t>
            </a:r>
          </a:p>
        </p:txBody>
      </p:sp>
      <p:sp>
        <p:nvSpPr>
          <p:cNvPr id="8" name="TextBox 7">
            <a:extLst>
              <a:ext uri="{FF2B5EF4-FFF2-40B4-BE49-F238E27FC236}">
                <a16:creationId xmlns:a16="http://schemas.microsoft.com/office/drawing/2014/main" id="{BD6D0285-D70D-1EF5-EC10-FA6C7909BB5F}"/>
              </a:ext>
            </a:extLst>
          </p:cNvPr>
          <p:cNvSpPr txBox="1"/>
          <p:nvPr/>
        </p:nvSpPr>
        <p:spPr>
          <a:xfrm>
            <a:off x="4877604" y="2547926"/>
            <a:ext cx="113634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Carrier 1</a:t>
            </a:r>
          </a:p>
        </p:txBody>
      </p:sp>
      <p:sp>
        <p:nvSpPr>
          <p:cNvPr id="9" name="TextBox 8">
            <a:extLst>
              <a:ext uri="{FF2B5EF4-FFF2-40B4-BE49-F238E27FC236}">
                <a16:creationId xmlns:a16="http://schemas.microsoft.com/office/drawing/2014/main" id="{DE901C7A-226B-02EA-F986-0BB9720F9202}"/>
              </a:ext>
            </a:extLst>
          </p:cNvPr>
          <p:cNvSpPr txBox="1"/>
          <p:nvPr/>
        </p:nvSpPr>
        <p:spPr>
          <a:xfrm>
            <a:off x="3524434" y="5166303"/>
            <a:ext cx="179329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Carrier 1” $</a:t>
            </a:r>
          </a:p>
        </p:txBody>
      </p:sp>
      <p:sp>
        <p:nvSpPr>
          <p:cNvPr id="10" name="TextBox 9">
            <a:extLst>
              <a:ext uri="{FF2B5EF4-FFF2-40B4-BE49-F238E27FC236}">
                <a16:creationId xmlns:a16="http://schemas.microsoft.com/office/drawing/2014/main" id="{050ED068-758D-243E-C5A2-89ED4BAD79CD}"/>
              </a:ext>
            </a:extLst>
          </p:cNvPr>
          <p:cNvSpPr txBox="1"/>
          <p:nvPr/>
        </p:nvSpPr>
        <p:spPr>
          <a:xfrm>
            <a:off x="3515556" y="5478762"/>
            <a:ext cx="179329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Carrier 1” %</a:t>
            </a:r>
          </a:p>
        </p:txBody>
      </p:sp>
    </p:spTree>
    <p:extLst>
      <p:ext uri="{BB962C8B-B14F-4D97-AF65-F5344CB8AC3E}">
        <p14:creationId xmlns:p14="http://schemas.microsoft.com/office/powerpoint/2010/main" val="655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A NNAHRA Exclusive </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2358032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95CDF7-53EA-BB8D-4DDA-4E18CB6A9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FB916-F602-4005-AB2B-B83DA06D3766}"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2" name="Title 1">
            <a:extLst>
              <a:ext uri="{FF2B5EF4-FFF2-40B4-BE49-F238E27FC236}">
                <a16:creationId xmlns:a16="http://schemas.microsoft.com/office/drawing/2014/main" id="{69DDF5E1-0C1A-609B-CF41-207BADE6CE4A}"/>
              </a:ext>
            </a:extLst>
          </p:cNvPr>
          <p:cNvSpPr>
            <a:spLocks noGrp="1"/>
          </p:cNvSpPr>
          <p:nvPr>
            <p:ph type="title"/>
          </p:nvPr>
        </p:nvSpPr>
        <p:spPr>
          <a:xfrm>
            <a:off x="465515" y="1215670"/>
            <a:ext cx="2512816" cy="1563624"/>
          </a:xfrm>
        </p:spPr>
        <p:txBody>
          <a:bodyPr>
            <a:normAutofit/>
          </a:bodyPr>
          <a:lstStyle/>
          <a:p>
            <a:r>
              <a:rPr lang="en-US" dirty="0">
                <a:solidFill>
                  <a:schemeClr val="bg1"/>
                </a:solidFill>
              </a:rPr>
              <a:t>Unique Opportunity</a:t>
            </a:r>
          </a:p>
        </p:txBody>
      </p:sp>
      <p:pic>
        <p:nvPicPr>
          <p:cNvPr id="1028" name="Picture 4" descr="Medical with solid fill">
            <a:extLst>
              <a:ext uri="{FF2B5EF4-FFF2-40B4-BE49-F238E27FC236}">
                <a16:creationId xmlns:a16="http://schemas.microsoft.com/office/drawing/2014/main" id="{BB3C5602-66C0-D7AB-0A12-A0D84F43857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465515" y="2863109"/>
            <a:ext cx="2222191" cy="2222191"/>
          </a:xfrm>
          <a:prstGeom prst="rect">
            <a:avLst/>
          </a:prstGeom>
          <a:noFill/>
        </p:spPr>
      </p:pic>
      <p:sp>
        <p:nvSpPr>
          <p:cNvPr id="9" name="Text Placeholder 2">
            <a:extLst>
              <a:ext uri="{FF2B5EF4-FFF2-40B4-BE49-F238E27FC236}">
                <a16:creationId xmlns:a16="http://schemas.microsoft.com/office/drawing/2014/main" id="{FEB9E53C-52E8-A45A-C4F5-57DFEFC10E5D}"/>
              </a:ext>
            </a:extLst>
          </p:cNvPr>
          <p:cNvSpPr>
            <a:spLocks noGrp="1"/>
          </p:cNvSpPr>
          <p:nvPr>
            <p:ph type="body" sz="quarter" idx="11"/>
          </p:nvPr>
        </p:nvSpPr>
        <p:spPr>
          <a:xfrm>
            <a:off x="4056504" y="1152500"/>
            <a:ext cx="7922470" cy="2404933"/>
          </a:xfrm>
        </p:spPr>
        <p:txBody>
          <a:bodyPr/>
          <a:lstStyle/>
          <a:p>
            <a:r>
              <a:rPr lang="en-US" sz="2000" dirty="0"/>
              <a:t>Trusted purchasing source via NNAHRA</a:t>
            </a:r>
          </a:p>
          <a:p>
            <a:pPr marL="0" indent="0">
              <a:buNone/>
            </a:pPr>
            <a:endParaRPr lang="en-US" sz="2000" dirty="0"/>
          </a:p>
          <a:p>
            <a:r>
              <a:rPr lang="en-US" sz="2000" dirty="0"/>
              <a:t>Exclusive Insurance Program </a:t>
            </a:r>
          </a:p>
          <a:p>
            <a:pPr marL="0" indent="0">
              <a:buNone/>
            </a:pPr>
            <a:endParaRPr lang="en-US" sz="2000" dirty="0"/>
          </a:p>
          <a:p>
            <a:r>
              <a:rPr lang="en-US" sz="2000" dirty="0"/>
              <a:t>Products </a:t>
            </a:r>
          </a:p>
          <a:p>
            <a:pPr lvl="1"/>
            <a:r>
              <a:rPr lang="en-US" sz="2000" dirty="0"/>
              <a:t>Employer-Paid group Life/AD&amp;D </a:t>
            </a:r>
          </a:p>
          <a:p>
            <a:pPr lvl="1"/>
            <a:r>
              <a:rPr lang="en-US" sz="2000" dirty="0"/>
              <a:t>Member-Paid Life Insurance (Vol. Benefit) </a:t>
            </a:r>
          </a:p>
          <a:p>
            <a:pPr lvl="1"/>
            <a:r>
              <a:rPr lang="en-US" sz="2000" dirty="0"/>
              <a:t>Burial Benefits</a:t>
            </a:r>
          </a:p>
          <a:p>
            <a:endParaRPr lang="en-US" dirty="0"/>
          </a:p>
        </p:txBody>
      </p:sp>
    </p:spTree>
    <p:extLst>
      <p:ext uri="{BB962C8B-B14F-4D97-AF65-F5344CB8AC3E}">
        <p14:creationId xmlns:p14="http://schemas.microsoft.com/office/powerpoint/2010/main" val="75611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rapezoid 38">
            <a:extLst>
              <a:ext uri="{FF2B5EF4-FFF2-40B4-BE49-F238E27FC236}">
                <a16:creationId xmlns:a16="http://schemas.microsoft.com/office/drawing/2014/main" id="{48C29D38-8FF6-501E-C010-DE0D8AEF20FB}"/>
              </a:ext>
            </a:extLst>
          </p:cNvPr>
          <p:cNvSpPr/>
          <p:nvPr/>
        </p:nvSpPr>
        <p:spPr bwMode="auto">
          <a:xfrm flipV="1">
            <a:off x="6030389" y="1114614"/>
            <a:ext cx="953000" cy="284287"/>
          </a:xfrm>
          <a:prstGeom prst="trapezoid">
            <a:avLst>
              <a:gd name="adj" fmla="val 87420"/>
            </a:avLst>
          </a:prstGeom>
          <a:solidFill>
            <a:srgbClr val="4B808A"/>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 name="Slide Number Placeholder 1">
            <a:extLst>
              <a:ext uri="{FF2B5EF4-FFF2-40B4-BE49-F238E27FC236}">
                <a16:creationId xmlns:a16="http://schemas.microsoft.com/office/drawing/2014/main" id="{B2BFD783-E732-ADDB-F277-F186E4549257}"/>
              </a:ext>
            </a:extLst>
          </p:cNvPr>
          <p:cNvSpPr>
            <a:spLocks noGrp="1"/>
          </p:cNvSpPr>
          <p:nvPr>
            <p:ph type="sldNum" sz="quarter" idx="12"/>
          </p:nvPr>
        </p:nvSpPr>
        <p:spPr>
          <a:xfrm>
            <a:off x="919051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898989"/>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898989"/>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45384F59-364E-7414-CABE-BAEA4DE67669}"/>
              </a:ext>
            </a:extLst>
          </p:cNvPr>
          <p:cNvSpPr>
            <a:spLocks noGrp="1"/>
          </p:cNvSpPr>
          <p:nvPr>
            <p:ph type="title"/>
          </p:nvPr>
        </p:nvSpPr>
        <p:spPr/>
        <p:txBody>
          <a:bodyPr>
            <a:noAutofit/>
          </a:bodyPr>
          <a:lstStyle/>
          <a:p>
            <a:r>
              <a:rPr lang="en-US" sz="2800" dirty="0">
                <a:solidFill>
                  <a:schemeClr val="bg1"/>
                </a:solidFill>
              </a:rPr>
              <a:t>Group Purchasing Organization (GPO)</a:t>
            </a:r>
            <a:endParaRPr lang="en-US" sz="2800" dirty="0"/>
          </a:p>
        </p:txBody>
      </p:sp>
      <p:sp>
        <p:nvSpPr>
          <p:cNvPr id="7" name="Freeform: Shape 6">
            <a:extLst>
              <a:ext uri="{FF2B5EF4-FFF2-40B4-BE49-F238E27FC236}">
                <a16:creationId xmlns:a16="http://schemas.microsoft.com/office/drawing/2014/main" id="{0E51A14A-3CA8-DD86-AC45-66BA7A09C05B}"/>
              </a:ext>
            </a:extLst>
          </p:cNvPr>
          <p:cNvSpPr/>
          <p:nvPr/>
        </p:nvSpPr>
        <p:spPr bwMode="auto">
          <a:xfrm>
            <a:off x="3438917" y="1517961"/>
            <a:ext cx="486509" cy="981577"/>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B808A"/>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8" name="Trapezoid 7">
            <a:extLst>
              <a:ext uri="{FF2B5EF4-FFF2-40B4-BE49-F238E27FC236}">
                <a16:creationId xmlns:a16="http://schemas.microsoft.com/office/drawing/2014/main" id="{100F6812-CA49-4408-0ED0-E294A42B86DA}"/>
              </a:ext>
            </a:extLst>
          </p:cNvPr>
          <p:cNvSpPr/>
          <p:nvPr/>
        </p:nvSpPr>
        <p:spPr bwMode="auto">
          <a:xfrm flipV="1">
            <a:off x="5290899" y="1156489"/>
            <a:ext cx="1139158" cy="389365"/>
          </a:xfrm>
          <a:prstGeom prst="trapezoid">
            <a:avLst>
              <a:gd name="adj" fmla="val 87420"/>
            </a:avLst>
          </a:prstGeom>
          <a:solidFill>
            <a:srgbClr val="4B808A"/>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9" name="Trapezoid 8">
            <a:extLst>
              <a:ext uri="{FF2B5EF4-FFF2-40B4-BE49-F238E27FC236}">
                <a16:creationId xmlns:a16="http://schemas.microsoft.com/office/drawing/2014/main" id="{37D3ED73-799A-0577-2FD8-5FE792251D9A}"/>
              </a:ext>
            </a:extLst>
          </p:cNvPr>
          <p:cNvSpPr/>
          <p:nvPr/>
        </p:nvSpPr>
        <p:spPr bwMode="auto">
          <a:xfrm>
            <a:off x="4577692" y="1024955"/>
            <a:ext cx="2022010" cy="700418"/>
          </a:xfrm>
          <a:prstGeom prst="trapezoid">
            <a:avLst>
              <a:gd name="adj" fmla="val 65092"/>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0" name="Right Triangle 9">
            <a:extLst>
              <a:ext uri="{FF2B5EF4-FFF2-40B4-BE49-F238E27FC236}">
                <a16:creationId xmlns:a16="http://schemas.microsoft.com/office/drawing/2014/main" id="{39B1207E-BD35-680D-BFAC-0671226AFE1E}"/>
              </a:ext>
            </a:extLst>
          </p:cNvPr>
          <p:cNvSpPr/>
          <p:nvPr/>
        </p:nvSpPr>
        <p:spPr bwMode="auto">
          <a:xfrm flipH="1" flipV="1">
            <a:off x="3589619" y="1412254"/>
            <a:ext cx="984139" cy="1451406"/>
          </a:xfrm>
          <a:prstGeom prst="rtTriangle">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 name="Rectangle 10">
            <a:extLst>
              <a:ext uri="{FF2B5EF4-FFF2-40B4-BE49-F238E27FC236}">
                <a16:creationId xmlns:a16="http://schemas.microsoft.com/office/drawing/2014/main" id="{8F3D6EC8-7675-91DF-7049-8C16EC766411}"/>
              </a:ext>
            </a:extLst>
          </p:cNvPr>
          <p:cNvSpPr/>
          <p:nvPr/>
        </p:nvSpPr>
        <p:spPr bwMode="auto">
          <a:xfrm>
            <a:off x="3838677" y="1330495"/>
            <a:ext cx="4897839" cy="2283291"/>
          </a:xfrm>
          <a:prstGeom prst="rect">
            <a:avLst/>
          </a:prstGeom>
          <a:solidFill>
            <a:srgbClr val="4B808A"/>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 name="Rectangle 11">
            <a:extLst>
              <a:ext uri="{FF2B5EF4-FFF2-40B4-BE49-F238E27FC236}">
                <a16:creationId xmlns:a16="http://schemas.microsoft.com/office/drawing/2014/main" id="{D1F5668F-CE41-E4FD-7183-781015844DCF}"/>
              </a:ext>
            </a:extLst>
          </p:cNvPr>
          <p:cNvSpPr/>
          <p:nvPr/>
        </p:nvSpPr>
        <p:spPr bwMode="auto">
          <a:xfrm>
            <a:off x="3962207" y="1418043"/>
            <a:ext cx="4753793" cy="2067033"/>
          </a:xfrm>
          <a:prstGeom prst="rect">
            <a:avLst/>
          </a:prstGeom>
          <a:solidFill>
            <a:srgbClr val="6DA5AF"/>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 name="TextBox 269">
            <a:extLst>
              <a:ext uri="{FF2B5EF4-FFF2-40B4-BE49-F238E27FC236}">
                <a16:creationId xmlns:a16="http://schemas.microsoft.com/office/drawing/2014/main" id="{29DA102D-71DC-69A7-4998-623CE7626F3E}"/>
              </a:ext>
            </a:extLst>
          </p:cNvPr>
          <p:cNvSpPr txBox="1"/>
          <p:nvPr/>
        </p:nvSpPr>
        <p:spPr>
          <a:xfrm>
            <a:off x="3990213" y="1909996"/>
            <a:ext cx="2989750" cy="1323439"/>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Arial" pitchFamily="34" charset="0"/>
              </a:rPr>
              <a:t>Today’s focus is on Life Insurance Only.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Raleway Lining"/>
                <a:ea typeface="+mn-ea"/>
                <a:cs typeface="Arial" pitchFamily="34" charset="0"/>
              </a:rPr>
              <a:t>Future Years – NNAHRA may expand  to include STD/LTD &amp; Voluntary Benefits.</a:t>
            </a:r>
          </a:p>
        </p:txBody>
      </p:sp>
      <p:sp>
        <p:nvSpPr>
          <p:cNvPr id="14" name="Freeform: Shape 13">
            <a:extLst>
              <a:ext uri="{FF2B5EF4-FFF2-40B4-BE49-F238E27FC236}">
                <a16:creationId xmlns:a16="http://schemas.microsoft.com/office/drawing/2014/main" id="{23A72907-E070-AF75-B93F-7766A998E3B8}"/>
              </a:ext>
            </a:extLst>
          </p:cNvPr>
          <p:cNvSpPr/>
          <p:nvPr/>
        </p:nvSpPr>
        <p:spPr bwMode="auto">
          <a:xfrm>
            <a:off x="3589622" y="1028021"/>
            <a:ext cx="3168322" cy="786728"/>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B808A"/>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5" name="TextBox 271">
            <a:extLst>
              <a:ext uri="{FF2B5EF4-FFF2-40B4-BE49-F238E27FC236}">
                <a16:creationId xmlns:a16="http://schemas.microsoft.com/office/drawing/2014/main" id="{389B3722-D60A-DE38-AF99-BB6B4C895335}"/>
              </a:ext>
            </a:extLst>
          </p:cNvPr>
          <p:cNvSpPr txBox="1"/>
          <p:nvPr/>
        </p:nvSpPr>
        <p:spPr>
          <a:xfrm>
            <a:off x="4423007" y="1145160"/>
            <a:ext cx="3268263" cy="461665"/>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FFFFFF"/>
                </a:solidFill>
                <a:effectLst/>
                <a:uLnTx/>
                <a:uFillTx/>
                <a:latin typeface="Raleway Lining"/>
                <a:ea typeface="+mn-ea"/>
                <a:cs typeface="Arial" pitchFamily="34" charset="0"/>
              </a:rPr>
              <a:t>Growth</a:t>
            </a:r>
          </a:p>
        </p:txBody>
      </p:sp>
      <p:grpSp>
        <p:nvGrpSpPr>
          <p:cNvPr id="16" name="Group 15">
            <a:extLst>
              <a:ext uri="{FF2B5EF4-FFF2-40B4-BE49-F238E27FC236}">
                <a16:creationId xmlns:a16="http://schemas.microsoft.com/office/drawing/2014/main" id="{38BBE99B-8458-50AA-BC7D-FC8C5907BFDF}"/>
              </a:ext>
            </a:extLst>
          </p:cNvPr>
          <p:cNvGrpSpPr/>
          <p:nvPr/>
        </p:nvGrpSpPr>
        <p:grpSpPr>
          <a:xfrm>
            <a:off x="6529802" y="4185483"/>
            <a:ext cx="4430451" cy="2064219"/>
            <a:chOff x="7797723" y="1809380"/>
            <a:chExt cx="3580201" cy="1295957"/>
          </a:xfrm>
        </p:grpSpPr>
        <p:sp>
          <p:nvSpPr>
            <p:cNvPr id="17" name="Freeform: Shape 16">
              <a:extLst>
                <a:ext uri="{FF2B5EF4-FFF2-40B4-BE49-F238E27FC236}">
                  <a16:creationId xmlns:a16="http://schemas.microsoft.com/office/drawing/2014/main" id="{214EFFEE-31D5-B241-9989-42689157DB9F}"/>
                </a:ext>
              </a:extLst>
            </p:cNvPr>
            <p:cNvSpPr/>
            <p:nvPr/>
          </p:nvSpPr>
          <p:spPr bwMode="auto">
            <a:xfrm>
              <a:off x="7797723"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45469">
                <a:lumMod val="75000"/>
              </a:srgbClr>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8" name="Trapezoid 17">
              <a:extLst>
                <a:ext uri="{FF2B5EF4-FFF2-40B4-BE49-F238E27FC236}">
                  <a16:creationId xmlns:a16="http://schemas.microsoft.com/office/drawing/2014/main" id="{17E88B16-DFFE-BD27-9125-9F9372B3E0F0}"/>
                </a:ext>
              </a:extLst>
            </p:cNvPr>
            <p:cNvSpPr/>
            <p:nvPr/>
          </p:nvSpPr>
          <p:spPr bwMode="auto">
            <a:xfrm flipV="1">
              <a:off x="9519042" y="1951965"/>
              <a:ext cx="770109" cy="178481"/>
            </a:xfrm>
            <a:prstGeom prst="trapezoid">
              <a:avLst>
                <a:gd name="adj" fmla="val 87420"/>
              </a:avLst>
            </a:prstGeom>
            <a:solidFill>
              <a:srgbClr val="445469">
                <a:lumMod val="75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9" name="Trapezoid 18">
              <a:extLst>
                <a:ext uri="{FF2B5EF4-FFF2-40B4-BE49-F238E27FC236}">
                  <a16:creationId xmlns:a16="http://schemas.microsoft.com/office/drawing/2014/main" id="{CFAA57DC-3831-9C9E-4033-A2C10C3EB4F5}"/>
                </a:ext>
              </a:extLst>
            </p:cNvPr>
            <p:cNvSpPr/>
            <p:nvPr/>
          </p:nvSpPr>
          <p:spPr bwMode="auto">
            <a:xfrm>
              <a:off x="8805835" y="1809380"/>
              <a:ext cx="1366946" cy="321065"/>
            </a:xfrm>
            <a:prstGeom prst="trapezoid">
              <a:avLst>
                <a:gd name="adj" fmla="val 65092"/>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0" name="Right Triangle 19">
              <a:extLst>
                <a:ext uri="{FF2B5EF4-FFF2-40B4-BE49-F238E27FC236}">
                  <a16:creationId xmlns:a16="http://schemas.microsoft.com/office/drawing/2014/main" id="{C501333A-A4DE-D37A-692E-FADCEA2A1317}"/>
                </a:ext>
              </a:extLst>
            </p:cNvPr>
            <p:cNvSpPr/>
            <p:nvPr/>
          </p:nvSpPr>
          <p:spPr bwMode="auto">
            <a:xfrm flipH="1" flipV="1">
              <a:off x="7817765" y="2170007"/>
              <a:ext cx="665311" cy="665311"/>
            </a:xfrm>
            <a:prstGeom prst="rtTriangle">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1" name="Rectangle 20">
              <a:extLst>
                <a:ext uri="{FF2B5EF4-FFF2-40B4-BE49-F238E27FC236}">
                  <a16:creationId xmlns:a16="http://schemas.microsoft.com/office/drawing/2014/main" id="{BF0D7B4C-C34C-9543-39C4-77C51B6603A4}"/>
                </a:ext>
              </a:extLst>
            </p:cNvPr>
            <p:cNvSpPr/>
            <p:nvPr/>
          </p:nvSpPr>
          <p:spPr bwMode="auto">
            <a:xfrm>
              <a:off x="8066821" y="2058698"/>
              <a:ext cx="3311103" cy="1046639"/>
            </a:xfrm>
            <a:prstGeom prst="rect">
              <a:avLst/>
            </a:prstGeom>
            <a:solidFill>
              <a:srgbClr val="445469">
                <a:lumMod val="75000"/>
              </a:srgbClr>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2" name="Rectangle 21">
              <a:extLst>
                <a:ext uri="{FF2B5EF4-FFF2-40B4-BE49-F238E27FC236}">
                  <a16:creationId xmlns:a16="http://schemas.microsoft.com/office/drawing/2014/main" id="{1E92B38A-6AE2-B0D4-CBCC-52E174630654}"/>
                </a:ext>
              </a:extLst>
            </p:cNvPr>
            <p:cNvSpPr/>
            <p:nvPr/>
          </p:nvSpPr>
          <p:spPr bwMode="auto">
            <a:xfrm>
              <a:off x="8150420" y="2108263"/>
              <a:ext cx="3213723" cy="947509"/>
            </a:xfrm>
            <a:prstGeom prst="rect">
              <a:avLst/>
            </a:prstGeom>
            <a:solidFill>
              <a:srgbClr val="445469"/>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3" name="TextBox 280">
              <a:extLst>
                <a:ext uri="{FF2B5EF4-FFF2-40B4-BE49-F238E27FC236}">
                  <a16:creationId xmlns:a16="http://schemas.microsoft.com/office/drawing/2014/main" id="{A820EA38-223A-10BC-3701-CFDA0A176146}"/>
                </a:ext>
              </a:extLst>
            </p:cNvPr>
            <p:cNvSpPr txBox="1"/>
            <p:nvPr/>
          </p:nvSpPr>
          <p:spPr>
            <a:xfrm>
              <a:off x="8346549" y="2400129"/>
              <a:ext cx="2053708" cy="425523"/>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srgbClr val="FFFFFF"/>
                  </a:solidFill>
                  <a:effectLst/>
                  <a:uLnTx/>
                  <a:uFillTx/>
                  <a:latin typeface="Raleway Lining"/>
                  <a:ea typeface="+mn-ea"/>
                  <a:cs typeface="Arial" pitchFamily="34" charset="0"/>
                </a:rPr>
                <a:t>No shared risk between Tribes</a:t>
              </a:r>
            </a:p>
          </p:txBody>
        </p:sp>
        <p:sp>
          <p:nvSpPr>
            <p:cNvPr id="24" name="Freeform: Shape 23">
              <a:extLst>
                <a:ext uri="{FF2B5EF4-FFF2-40B4-BE49-F238E27FC236}">
                  <a16:creationId xmlns:a16="http://schemas.microsoft.com/office/drawing/2014/main" id="{5313141F-F16E-320A-4C09-6283A19FE470}"/>
                </a:ext>
              </a:extLst>
            </p:cNvPr>
            <p:cNvSpPr/>
            <p:nvPr/>
          </p:nvSpPr>
          <p:spPr bwMode="auto">
            <a:xfrm>
              <a:off x="7817765"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45469">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5" name="TextBox 282">
              <a:extLst>
                <a:ext uri="{FF2B5EF4-FFF2-40B4-BE49-F238E27FC236}">
                  <a16:creationId xmlns:a16="http://schemas.microsoft.com/office/drawing/2014/main" id="{4C57BE4E-4802-E769-C495-469313B1B2B8}"/>
                </a:ext>
              </a:extLst>
            </p:cNvPr>
            <p:cNvSpPr txBox="1"/>
            <p:nvPr/>
          </p:nvSpPr>
          <p:spPr>
            <a:xfrm>
              <a:off x="7935852" y="1868116"/>
              <a:ext cx="2057532" cy="243156"/>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b="1" i="0" u="none" strike="noStrike" kern="1200" cap="none" spc="0" normalizeH="0" baseline="0" noProof="0" dirty="0">
                  <a:ln>
                    <a:noFill/>
                  </a:ln>
                  <a:solidFill>
                    <a:srgbClr val="FFFFFF"/>
                  </a:solidFill>
                  <a:effectLst/>
                  <a:uLnTx/>
                  <a:uFillTx/>
                  <a:latin typeface="Raleway Lining"/>
                  <a:ea typeface="+mn-ea"/>
                  <a:cs typeface="Arial" pitchFamily="34" charset="0"/>
                </a:rPr>
                <a:t>Not An Association </a:t>
              </a:r>
            </a:p>
          </p:txBody>
        </p:sp>
      </p:grpSp>
      <p:grpSp>
        <p:nvGrpSpPr>
          <p:cNvPr id="26" name="Group 25">
            <a:extLst>
              <a:ext uri="{FF2B5EF4-FFF2-40B4-BE49-F238E27FC236}">
                <a16:creationId xmlns:a16="http://schemas.microsoft.com/office/drawing/2014/main" id="{78B70514-CD14-7957-93EC-2E3DF54B887A}"/>
              </a:ext>
            </a:extLst>
          </p:cNvPr>
          <p:cNvGrpSpPr/>
          <p:nvPr/>
        </p:nvGrpSpPr>
        <p:grpSpPr>
          <a:xfrm>
            <a:off x="1640620" y="4069084"/>
            <a:ext cx="4250159" cy="2146916"/>
            <a:chOff x="3975172" y="1809380"/>
            <a:chExt cx="3580201" cy="1295957"/>
          </a:xfrm>
        </p:grpSpPr>
        <p:sp>
          <p:nvSpPr>
            <p:cNvPr id="27" name="Freeform: Shape 26">
              <a:extLst>
                <a:ext uri="{FF2B5EF4-FFF2-40B4-BE49-F238E27FC236}">
                  <a16:creationId xmlns:a16="http://schemas.microsoft.com/office/drawing/2014/main" id="{F3EF71AE-67AA-4A58-45AA-F7E31AE6C7B8}"/>
                </a:ext>
              </a:extLst>
            </p:cNvPr>
            <p:cNvSpPr/>
            <p:nvPr/>
          </p:nvSpPr>
          <p:spPr bwMode="auto">
            <a:xfrm>
              <a:off x="3975172"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345F74"/>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8" name="Trapezoid 27">
              <a:extLst>
                <a:ext uri="{FF2B5EF4-FFF2-40B4-BE49-F238E27FC236}">
                  <a16:creationId xmlns:a16="http://schemas.microsoft.com/office/drawing/2014/main" id="{53EC9D53-B250-11A8-BBBD-F56C520CEB7C}"/>
                </a:ext>
              </a:extLst>
            </p:cNvPr>
            <p:cNvSpPr/>
            <p:nvPr/>
          </p:nvSpPr>
          <p:spPr bwMode="auto">
            <a:xfrm flipV="1">
              <a:off x="5696492" y="1951965"/>
              <a:ext cx="770109" cy="178481"/>
            </a:xfrm>
            <a:prstGeom prst="trapezoid">
              <a:avLst>
                <a:gd name="adj" fmla="val 87420"/>
              </a:avLst>
            </a:prstGeom>
            <a:solidFill>
              <a:srgbClr val="345F7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9" name="Trapezoid 28">
              <a:extLst>
                <a:ext uri="{FF2B5EF4-FFF2-40B4-BE49-F238E27FC236}">
                  <a16:creationId xmlns:a16="http://schemas.microsoft.com/office/drawing/2014/main" id="{D839A600-254A-BC53-FBF6-8BBC100917A9}"/>
                </a:ext>
              </a:extLst>
            </p:cNvPr>
            <p:cNvSpPr/>
            <p:nvPr/>
          </p:nvSpPr>
          <p:spPr bwMode="auto">
            <a:xfrm>
              <a:off x="4983284" y="1809380"/>
              <a:ext cx="1366946" cy="321065"/>
            </a:xfrm>
            <a:prstGeom prst="trapezoid">
              <a:avLst>
                <a:gd name="adj" fmla="val 65092"/>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0" name="Right Triangle 29">
              <a:extLst>
                <a:ext uri="{FF2B5EF4-FFF2-40B4-BE49-F238E27FC236}">
                  <a16:creationId xmlns:a16="http://schemas.microsoft.com/office/drawing/2014/main" id="{8C1D6976-B3CF-88FF-7E56-F397C9E07C9D}"/>
                </a:ext>
              </a:extLst>
            </p:cNvPr>
            <p:cNvSpPr/>
            <p:nvPr/>
          </p:nvSpPr>
          <p:spPr bwMode="auto">
            <a:xfrm flipH="1" flipV="1">
              <a:off x="3995214" y="2170007"/>
              <a:ext cx="665311" cy="665311"/>
            </a:xfrm>
            <a:prstGeom prst="rtTriangle">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1" name="Rectangle 30">
              <a:extLst>
                <a:ext uri="{FF2B5EF4-FFF2-40B4-BE49-F238E27FC236}">
                  <a16:creationId xmlns:a16="http://schemas.microsoft.com/office/drawing/2014/main" id="{EA7365BE-9A57-503F-0B99-E7B70CD412E7}"/>
                </a:ext>
              </a:extLst>
            </p:cNvPr>
            <p:cNvSpPr/>
            <p:nvPr/>
          </p:nvSpPr>
          <p:spPr bwMode="auto">
            <a:xfrm>
              <a:off x="4244270" y="2058698"/>
              <a:ext cx="3311103" cy="1046639"/>
            </a:xfrm>
            <a:prstGeom prst="rect">
              <a:avLst/>
            </a:prstGeom>
            <a:solidFill>
              <a:srgbClr val="345F74"/>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2" name="Rectangle 31">
              <a:extLst>
                <a:ext uri="{FF2B5EF4-FFF2-40B4-BE49-F238E27FC236}">
                  <a16:creationId xmlns:a16="http://schemas.microsoft.com/office/drawing/2014/main" id="{BF3332AA-B6A4-3677-F918-12054062A92F}"/>
                </a:ext>
              </a:extLst>
            </p:cNvPr>
            <p:cNvSpPr/>
            <p:nvPr/>
          </p:nvSpPr>
          <p:spPr bwMode="auto">
            <a:xfrm>
              <a:off x="4292960" y="2108262"/>
              <a:ext cx="3213723" cy="947509"/>
            </a:xfrm>
            <a:prstGeom prst="rect">
              <a:avLst/>
            </a:prstGeom>
            <a:solidFill>
              <a:srgbClr val="4A86A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3" name="TextBox 241">
              <a:extLst>
                <a:ext uri="{FF2B5EF4-FFF2-40B4-BE49-F238E27FC236}">
                  <a16:creationId xmlns:a16="http://schemas.microsoft.com/office/drawing/2014/main" id="{EFCF70AE-B43A-23C7-BD86-90666B9413D6}"/>
                </a:ext>
              </a:extLst>
            </p:cNvPr>
            <p:cNvSpPr txBox="1"/>
            <p:nvPr/>
          </p:nvSpPr>
          <p:spPr>
            <a:xfrm>
              <a:off x="4381630" y="2301873"/>
              <a:ext cx="1937338" cy="557356"/>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buClr>
                  <a:schemeClr val="tx1"/>
                </a:buClr>
              </a:pPr>
              <a:r>
                <a:rPr lang="en-US" dirty="0">
                  <a:solidFill>
                    <a:schemeClr val="bg1"/>
                  </a:solidFill>
                  <a:latin typeface="Calibri" panose="020F0502020204030204" pitchFamily="34" charset="0"/>
                  <a:cs typeface="Calibri" panose="020F0502020204030204" pitchFamily="34" charset="0"/>
                </a:rPr>
                <a:t>All Tribes will maintain their own risk and their own plan design</a:t>
              </a:r>
            </a:p>
          </p:txBody>
        </p:sp>
        <p:sp>
          <p:nvSpPr>
            <p:cNvPr id="34" name="Freeform: Shape 33">
              <a:extLst>
                <a:ext uri="{FF2B5EF4-FFF2-40B4-BE49-F238E27FC236}">
                  <a16:creationId xmlns:a16="http://schemas.microsoft.com/office/drawing/2014/main" id="{16685E21-9320-D0C4-29A7-D4A8FB8AA29A}"/>
                </a:ext>
              </a:extLst>
            </p:cNvPr>
            <p:cNvSpPr/>
            <p:nvPr/>
          </p:nvSpPr>
          <p:spPr bwMode="auto">
            <a:xfrm>
              <a:off x="3995214"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345F74"/>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5" name="TextBox 243">
              <a:extLst>
                <a:ext uri="{FF2B5EF4-FFF2-40B4-BE49-F238E27FC236}">
                  <a16:creationId xmlns:a16="http://schemas.microsoft.com/office/drawing/2014/main" id="{8723B2A8-788E-5C8B-DAE9-B84ABB04EA50}"/>
                </a:ext>
              </a:extLst>
            </p:cNvPr>
            <p:cNvSpPr txBox="1"/>
            <p:nvPr/>
          </p:nvSpPr>
          <p:spPr>
            <a:xfrm>
              <a:off x="4430931" y="1860727"/>
              <a:ext cx="2035669" cy="24152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FFFFFF"/>
                  </a:solidFill>
                  <a:effectLst/>
                  <a:uLnTx/>
                  <a:uFillTx/>
                  <a:latin typeface="Raleway Lining"/>
                  <a:ea typeface="+mn-ea"/>
                  <a:cs typeface="Arial" pitchFamily="34" charset="0"/>
                </a:rPr>
                <a:t>Flexibility</a:t>
              </a:r>
            </a:p>
          </p:txBody>
        </p:sp>
      </p:grpSp>
      <p:pic>
        <p:nvPicPr>
          <p:cNvPr id="38" name="Picture 37" descr="Business Growth outline">
            <a:extLst>
              <a:ext uri="{FF2B5EF4-FFF2-40B4-BE49-F238E27FC236}">
                <a16:creationId xmlns:a16="http://schemas.microsoft.com/office/drawing/2014/main" id="{68D9A87D-B39A-9A84-6045-2F1E8DC2C52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096386" y="1749872"/>
            <a:ext cx="1323439" cy="1323439"/>
          </a:xfrm>
          <a:prstGeom prst="rect">
            <a:avLst/>
          </a:prstGeom>
        </p:spPr>
      </p:pic>
      <p:pic>
        <p:nvPicPr>
          <p:cNvPr id="36" name="Picture 35" descr="Checklist with solid fill">
            <a:extLst>
              <a:ext uri="{FF2B5EF4-FFF2-40B4-BE49-F238E27FC236}">
                <a16:creationId xmlns:a16="http://schemas.microsoft.com/office/drawing/2014/main" id="{32010B75-425A-DEFF-689A-73694B46EE2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04317" y="4772912"/>
            <a:ext cx="1104209" cy="1104209"/>
          </a:xfrm>
          <a:prstGeom prst="rect">
            <a:avLst/>
          </a:prstGeom>
        </p:spPr>
      </p:pic>
      <p:pic>
        <p:nvPicPr>
          <p:cNvPr id="37" name="Picture 36" descr="Group of women outline">
            <a:extLst>
              <a:ext uri="{FF2B5EF4-FFF2-40B4-BE49-F238E27FC236}">
                <a16:creationId xmlns:a16="http://schemas.microsoft.com/office/drawing/2014/main" id="{3E22047E-1B14-B769-5ED0-2C3A360D3F7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397954" y="4779620"/>
            <a:ext cx="1164163" cy="1164163"/>
          </a:xfrm>
          <a:prstGeom prst="rect">
            <a:avLst/>
          </a:prstGeom>
        </p:spPr>
      </p:pic>
    </p:spTree>
    <p:extLst>
      <p:ext uri="{BB962C8B-B14F-4D97-AF65-F5344CB8AC3E}">
        <p14:creationId xmlns:p14="http://schemas.microsoft.com/office/powerpoint/2010/main" val="179287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95CDF7-53EA-BB8D-4DDA-4E18CB6A9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FB916-F602-4005-AB2B-B83DA06D3766}"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2" name="Title 1">
            <a:extLst>
              <a:ext uri="{FF2B5EF4-FFF2-40B4-BE49-F238E27FC236}">
                <a16:creationId xmlns:a16="http://schemas.microsoft.com/office/drawing/2014/main" id="{69DDF5E1-0C1A-609B-CF41-207BADE6CE4A}"/>
              </a:ext>
            </a:extLst>
          </p:cNvPr>
          <p:cNvSpPr>
            <a:spLocks noGrp="1"/>
          </p:cNvSpPr>
          <p:nvPr>
            <p:ph type="title"/>
          </p:nvPr>
        </p:nvSpPr>
        <p:spPr>
          <a:xfrm>
            <a:off x="465515" y="1215670"/>
            <a:ext cx="2512816" cy="1563624"/>
          </a:xfrm>
        </p:spPr>
        <p:txBody>
          <a:bodyPr>
            <a:normAutofit/>
          </a:bodyPr>
          <a:lstStyle/>
          <a:p>
            <a:r>
              <a:rPr lang="en-US" sz="3600" dirty="0">
                <a:solidFill>
                  <a:schemeClr val="bg1"/>
                </a:solidFill>
              </a:rPr>
              <a:t>What’s the Value?</a:t>
            </a:r>
            <a:endParaRPr lang="en-US" dirty="0">
              <a:solidFill>
                <a:schemeClr val="bg1"/>
              </a:solidFill>
            </a:endParaRPr>
          </a:p>
        </p:txBody>
      </p:sp>
      <p:pic>
        <p:nvPicPr>
          <p:cNvPr id="1028" name="Picture 4" descr="Treasure chest outline">
            <a:extLst>
              <a:ext uri="{FF2B5EF4-FFF2-40B4-BE49-F238E27FC236}">
                <a16:creationId xmlns:a16="http://schemas.microsoft.com/office/drawing/2014/main" id="{BB3C5602-66C0-D7AB-0A12-A0D84F43857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465515" y="2863109"/>
            <a:ext cx="2222191" cy="2222191"/>
          </a:xfrm>
          <a:prstGeom prst="rect">
            <a:avLst/>
          </a:prstGeom>
          <a:noFill/>
        </p:spPr>
      </p:pic>
      <p:sp>
        <p:nvSpPr>
          <p:cNvPr id="9" name="Text Placeholder 2">
            <a:extLst>
              <a:ext uri="{FF2B5EF4-FFF2-40B4-BE49-F238E27FC236}">
                <a16:creationId xmlns:a16="http://schemas.microsoft.com/office/drawing/2014/main" id="{FEB9E53C-52E8-A45A-C4F5-57DFEFC10E5D}"/>
              </a:ext>
            </a:extLst>
          </p:cNvPr>
          <p:cNvSpPr>
            <a:spLocks noGrp="1"/>
          </p:cNvSpPr>
          <p:nvPr>
            <p:ph type="body" sz="quarter" idx="11"/>
          </p:nvPr>
        </p:nvSpPr>
        <p:spPr>
          <a:xfrm>
            <a:off x="4056504" y="1152500"/>
            <a:ext cx="7922470" cy="2404933"/>
          </a:xfrm>
        </p:spPr>
        <p:txBody>
          <a:bodyPr/>
          <a:lstStyle/>
          <a:p>
            <a:r>
              <a:rPr lang="en-US" sz="2000" dirty="0"/>
              <a:t>Upon Participation</a:t>
            </a:r>
          </a:p>
          <a:p>
            <a:pPr lvl="1"/>
            <a:r>
              <a:rPr lang="en-US" sz="2000" dirty="0">
                <a:latin typeface="Calibri" panose="020F0502020204030204" pitchFamily="34" charset="0"/>
                <a:cs typeface="Calibri" panose="020F0502020204030204" pitchFamily="34" charset="0"/>
              </a:rPr>
              <a:t>Estimated 10% savings</a:t>
            </a:r>
            <a:endParaRPr lang="en-US" sz="110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Contract enhancements and  high Guarantee Issue </a:t>
            </a:r>
            <a:endParaRPr lang="en-US" sz="110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Simple process and implementation</a:t>
            </a:r>
            <a:endParaRPr lang="en-US" sz="2000" dirty="0"/>
          </a:p>
          <a:p>
            <a:pPr marL="0" indent="0">
              <a:buNone/>
            </a:pPr>
            <a:endParaRPr lang="en-US" sz="2000" dirty="0"/>
          </a:p>
          <a:p>
            <a:pPr marL="0" indent="0">
              <a:buNone/>
            </a:pPr>
            <a:endParaRPr lang="en-US" sz="2000" dirty="0"/>
          </a:p>
          <a:p>
            <a:r>
              <a:rPr lang="en-US" sz="2000" dirty="0"/>
              <a:t>Upon Submission of Data</a:t>
            </a:r>
          </a:p>
          <a:p>
            <a:pPr lvl="1"/>
            <a:r>
              <a:rPr lang="en-US" sz="2000" dirty="0">
                <a:latin typeface="Calibri" panose="020F0502020204030204" pitchFamily="34" charset="0"/>
                <a:cs typeface="Calibri" panose="020F0502020204030204" pitchFamily="34" charset="0"/>
              </a:rPr>
              <a:t>Full Contract Analysis </a:t>
            </a:r>
            <a:endParaRPr lang="en-US" sz="110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Tribal Benchmark</a:t>
            </a:r>
            <a:endParaRPr lang="en-US" sz="1100"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866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PBM Landscape</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BFD783-E732-ADDB-F277-F186E4549257}"/>
              </a:ext>
            </a:extLst>
          </p:cNvPr>
          <p:cNvSpPr>
            <a:spLocks noGrp="1"/>
          </p:cNvSpPr>
          <p:nvPr>
            <p:ph type="sldNum" sz="quarter" idx="12"/>
          </p:nvPr>
        </p:nvSpPr>
        <p:spPr>
          <a:xfrm>
            <a:off x="919051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898989"/>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898989"/>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45384F59-364E-7414-CABE-BAEA4DE67669}"/>
              </a:ext>
            </a:extLst>
          </p:cNvPr>
          <p:cNvSpPr>
            <a:spLocks noGrp="1"/>
          </p:cNvSpPr>
          <p:nvPr>
            <p:ph type="title"/>
          </p:nvPr>
        </p:nvSpPr>
        <p:spPr/>
        <p:txBody>
          <a:bodyPr>
            <a:noAutofit/>
          </a:bodyPr>
          <a:lstStyle/>
          <a:p>
            <a:r>
              <a:rPr lang="en-US" sz="2800" dirty="0">
                <a:solidFill>
                  <a:schemeClr val="bg1"/>
                </a:solidFill>
              </a:rPr>
              <a:t>Tribes Send to Alliant</a:t>
            </a:r>
            <a:endParaRPr lang="en-US" sz="2800" dirty="0"/>
          </a:p>
        </p:txBody>
      </p:sp>
      <p:sp>
        <p:nvSpPr>
          <p:cNvPr id="4" name="Text Placeholder 2">
            <a:extLst>
              <a:ext uri="{FF2B5EF4-FFF2-40B4-BE49-F238E27FC236}">
                <a16:creationId xmlns:a16="http://schemas.microsoft.com/office/drawing/2014/main" id="{E3965D1C-1E52-9CD0-773E-476E8FC57399}"/>
              </a:ext>
            </a:extLst>
          </p:cNvPr>
          <p:cNvSpPr>
            <a:spLocks noGrp="1"/>
          </p:cNvSpPr>
          <p:nvPr>
            <p:ph type="body" sz="quarter" idx="11"/>
          </p:nvPr>
        </p:nvSpPr>
        <p:spPr>
          <a:xfrm>
            <a:off x="5595871" y="1159032"/>
            <a:ext cx="7922470" cy="2404933"/>
          </a:xfrm>
        </p:spPr>
        <p:txBody>
          <a:bodyPr/>
          <a:lstStyle/>
          <a:p>
            <a:r>
              <a:rPr lang="en-US" sz="2000" dirty="0"/>
              <a:t>Company Information Document </a:t>
            </a:r>
          </a:p>
          <a:p>
            <a:pPr marL="0" indent="0">
              <a:buNone/>
            </a:pPr>
            <a:endParaRPr lang="en-US" sz="2000" dirty="0"/>
          </a:p>
          <a:p>
            <a:r>
              <a:rPr lang="en-US" sz="2000" dirty="0"/>
              <a:t>Census Data</a:t>
            </a:r>
          </a:p>
          <a:p>
            <a:pPr marL="0" indent="0">
              <a:buNone/>
            </a:pPr>
            <a:endParaRPr lang="en-US" sz="2000" dirty="0"/>
          </a:p>
          <a:p>
            <a:r>
              <a:rPr lang="en-US" sz="2000" dirty="0"/>
              <a:t>Current Contracts &amp; Rates </a:t>
            </a:r>
          </a:p>
          <a:p>
            <a:pPr lvl="1"/>
            <a:r>
              <a:rPr lang="en-US" sz="2000" dirty="0"/>
              <a:t>Under 1,000 lives - last 3-5 years of renewal rates </a:t>
            </a:r>
          </a:p>
          <a:p>
            <a:pPr marL="457200" lvl="1" indent="0">
              <a:buNone/>
            </a:pPr>
            <a:endParaRPr lang="en-US" sz="2000" dirty="0"/>
          </a:p>
          <a:p>
            <a:r>
              <a:rPr lang="en-US" sz="2000" dirty="0"/>
              <a:t>Plan Experience (if applicable) </a:t>
            </a:r>
          </a:p>
          <a:p>
            <a:pPr lvl="1"/>
            <a:r>
              <a:rPr lang="en-US" sz="2000" dirty="0"/>
              <a:t>Over 1,000 lives - last 5 years</a:t>
            </a:r>
          </a:p>
          <a:p>
            <a:pPr marL="0" indent="0">
              <a:buNone/>
            </a:pPr>
            <a:endParaRPr lang="en-US" dirty="0"/>
          </a:p>
        </p:txBody>
      </p:sp>
      <p:pic>
        <p:nvPicPr>
          <p:cNvPr id="6" name="Picture 5" descr="Office clerk searching for files">
            <a:extLst>
              <a:ext uri="{FF2B5EF4-FFF2-40B4-BE49-F238E27FC236}">
                <a16:creationId xmlns:a16="http://schemas.microsoft.com/office/drawing/2014/main" id="{EF3D0D96-CCBD-69B0-5EA2-9C55CD952DD8}"/>
              </a:ext>
            </a:extLst>
          </p:cNvPr>
          <p:cNvPicPr>
            <a:picLocks noChangeAspect="1"/>
          </p:cNvPicPr>
          <p:nvPr/>
        </p:nvPicPr>
        <p:blipFill rotWithShape="1">
          <a:blip r:embed="rId3"/>
          <a:srcRect l="35879"/>
          <a:stretch/>
        </p:blipFill>
        <p:spPr>
          <a:xfrm>
            <a:off x="0" y="842682"/>
            <a:ext cx="5253500" cy="6144186"/>
          </a:xfrm>
          <a:prstGeom prst="rect">
            <a:avLst/>
          </a:prstGeom>
        </p:spPr>
      </p:pic>
    </p:spTree>
    <p:extLst>
      <p:ext uri="{BB962C8B-B14F-4D97-AF65-F5344CB8AC3E}">
        <p14:creationId xmlns:p14="http://schemas.microsoft.com/office/powerpoint/2010/main" val="32910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ackground with a yellow border&#10;&#10;Description automatically generated">
            <a:extLst>
              <a:ext uri="{FF2B5EF4-FFF2-40B4-BE49-F238E27FC236}">
                <a16:creationId xmlns:a16="http://schemas.microsoft.com/office/drawing/2014/main" id="{BB7D526A-03AF-CBC1-FE89-86EDA70EC612}"/>
              </a:ext>
            </a:extLst>
          </p:cNvPr>
          <p:cNvPicPr>
            <a:picLocks noChangeAspect="1"/>
          </p:cNvPicPr>
          <p:nvPr/>
        </p:nvPicPr>
        <p:blipFill>
          <a:blip r:embed="rId3"/>
          <a:stretch>
            <a:fillRect/>
          </a:stretch>
        </p:blipFill>
        <p:spPr>
          <a:xfrm>
            <a:off x="0" y="0"/>
            <a:ext cx="12192000"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4007952" y="1341616"/>
            <a:ext cx="5300127" cy="4723138"/>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rgbClr val="19598D"/>
          </a:solidFill>
          <a:ln>
            <a:noFill/>
          </a:ln>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1328887" y="1577811"/>
            <a:ext cx="9534225" cy="4171686"/>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rgbClr val="002E42"/>
          </a:solidFill>
        </p:spPr>
        <p:txBody>
          <a:bodyPr wrap="square" lIns="0" tIns="0" rIns="0" bIns="0" rtlCol="0"/>
          <a:lstStyle/>
          <a:p>
            <a:endParaRPr lang="en-US" sz="2400" dirty="0">
              <a:latin typeface="Gill Sans MT Condensed" panose="020B0506020104020203" pitchFamily="34" charset="0"/>
            </a:endParaRPr>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flipV="1">
            <a:off x="3942596" y="955017"/>
            <a:ext cx="4222827" cy="45719"/>
          </a:xfrm>
          <a:custGeom>
            <a:avLst/>
            <a:gdLst/>
            <a:ahLst/>
            <a:cxnLst/>
            <a:rect l="l" t="t" r="r" b="b"/>
            <a:pathLst>
              <a:path w="2642870">
                <a:moveTo>
                  <a:pt x="0" y="0"/>
                </a:moveTo>
                <a:lnTo>
                  <a:pt x="2642616" y="0"/>
                </a:lnTo>
              </a:path>
            </a:pathLst>
          </a:custGeom>
          <a:ln w="54863">
            <a:solidFill>
              <a:srgbClr val="002E42"/>
            </a:solidFill>
          </a:ln>
        </p:spPr>
        <p:txBody>
          <a:bodyPr wrap="square" lIns="0" tIns="0" rIns="0" bIns="0" rtlCol="0"/>
          <a:lstStyle/>
          <a:p>
            <a:endParaRPr lang="en-US" sz="2400" dirty="0"/>
          </a:p>
        </p:txBody>
      </p:sp>
      <p:sp>
        <p:nvSpPr>
          <p:cNvPr id="4" name="Title 3"/>
          <p:cNvSpPr>
            <a:spLocks noGrp="1"/>
          </p:cNvSpPr>
          <p:nvPr>
            <p:ph type="title"/>
          </p:nvPr>
        </p:nvSpPr>
        <p:spPr>
          <a:xfrm>
            <a:off x="278674" y="126124"/>
            <a:ext cx="11019947" cy="1325563"/>
          </a:xfrm>
        </p:spPr>
        <p:txBody>
          <a:bodyPr>
            <a:normAutofit/>
          </a:bodyPr>
          <a:lstStyle/>
          <a:p>
            <a:pPr algn="ctr"/>
            <a:r>
              <a:rPr lang="en-US" sz="4000" dirty="0">
                <a:solidFill>
                  <a:schemeClr val="bg1"/>
                </a:solidFill>
              </a:rPr>
              <a:t>AFLAC Tier One</a:t>
            </a:r>
          </a:p>
        </p:txBody>
      </p:sp>
      <p:sp>
        <p:nvSpPr>
          <p:cNvPr id="15" name="Content Placeholder 6">
            <a:extLst>
              <a:ext uri="{FF2B5EF4-FFF2-40B4-BE49-F238E27FC236}">
                <a16:creationId xmlns:a16="http://schemas.microsoft.com/office/drawing/2014/main" id="{23DC0E4E-6822-467C-96E3-77C667B41D2B}"/>
              </a:ext>
            </a:extLst>
          </p:cNvPr>
          <p:cNvSpPr txBox="1">
            <a:spLocks/>
          </p:cNvSpPr>
          <p:nvPr/>
        </p:nvSpPr>
        <p:spPr bwMode="white">
          <a:xfrm>
            <a:off x="1463568" y="1653787"/>
            <a:ext cx="6817848" cy="624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en-US" sz="2800" dirty="0">
                <a:solidFill>
                  <a:schemeClr val="tx1"/>
                </a:solidFill>
                <a:latin typeface="Calibri" panose="020F0502020204030204" pitchFamily="34" charset="0"/>
                <a:cs typeface="Calibri" panose="020F0502020204030204" pitchFamily="34" charset="0"/>
              </a:rPr>
              <a:t>A NNAHRA First!</a:t>
            </a:r>
          </a:p>
          <a:p>
            <a:pPr marR="5080">
              <a:lnSpc>
                <a:spcPct val="100000"/>
              </a:lnSpc>
              <a:spcBef>
                <a:spcPts val="600"/>
              </a:spcBef>
            </a:pPr>
            <a:endParaRPr lang="en-US" sz="3200" i="1" spc="-15" dirty="0">
              <a:solidFill>
                <a:schemeClr val="tx1"/>
              </a:solidFill>
              <a:latin typeface="Calibri" panose="020F0502020204030204" pitchFamily="34" charset="0"/>
              <a:cs typeface="Calibri" panose="020F0502020204030204" pitchFamily="34" charset="0"/>
            </a:endParaRPr>
          </a:p>
        </p:txBody>
      </p:sp>
      <p:sp>
        <p:nvSpPr>
          <p:cNvPr id="19" name="Content Placeholder 6">
            <a:extLst>
              <a:ext uri="{FF2B5EF4-FFF2-40B4-BE49-F238E27FC236}">
                <a16:creationId xmlns:a16="http://schemas.microsoft.com/office/drawing/2014/main" id="{23DC0E4E-6822-467C-96E3-77C667B41D2B}"/>
              </a:ext>
            </a:extLst>
          </p:cNvPr>
          <p:cNvSpPr txBox="1">
            <a:spLocks/>
          </p:cNvSpPr>
          <p:nvPr/>
        </p:nvSpPr>
        <p:spPr bwMode="white">
          <a:xfrm>
            <a:off x="1463568" y="2294338"/>
            <a:ext cx="8937209" cy="23396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00"/>
              </a:spcBef>
              <a:buClr>
                <a:schemeClr val="tx1"/>
              </a:buClr>
            </a:pPr>
            <a:r>
              <a:rPr lang="en-US" sz="2400" dirty="0">
                <a:solidFill>
                  <a:schemeClr val="tx1"/>
                </a:solidFill>
                <a:latin typeface="Calibri" panose="020F0502020204030204" pitchFamily="34" charset="0"/>
                <a:cs typeface="Calibri" panose="020F0502020204030204" pitchFamily="34" charset="0"/>
              </a:rPr>
              <a:t>We are making AFLAC products available to all Tribal Members </a:t>
            </a:r>
          </a:p>
          <a:p>
            <a:pPr>
              <a:lnSpc>
                <a:spcPct val="120000"/>
              </a:lnSpc>
              <a:spcBef>
                <a:spcPts val="100"/>
              </a:spcBef>
              <a:buClr>
                <a:schemeClr val="tx1"/>
              </a:buClr>
            </a:pPr>
            <a:r>
              <a:rPr lang="en-US" sz="2400" dirty="0">
                <a:solidFill>
                  <a:schemeClr val="tx1"/>
                </a:solidFill>
                <a:latin typeface="Calibri" panose="020F0502020204030204" pitchFamily="34" charset="0"/>
                <a:cs typeface="Calibri" panose="020F0502020204030204" pitchFamily="34" charset="0"/>
              </a:rPr>
              <a:t>Purchased 100% through a “Amazon-type” website </a:t>
            </a:r>
          </a:p>
          <a:p>
            <a:pPr>
              <a:lnSpc>
                <a:spcPct val="120000"/>
              </a:lnSpc>
              <a:spcBef>
                <a:spcPts val="100"/>
              </a:spcBef>
              <a:buClr>
                <a:schemeClr val="tx1"/>
              </a:buClr>
            </a:pPr>
            <a:r>
              <a:rPr lang="en-US" sz="2400" dirty="0">
                <a:solidFill>
                  <a:schemeClr val="tx1"/>
                </a:solidFill>
                <a:latin typeface="Calibri" panose="020F0502020204030204" pitchFamily="34" charset="0"/>
                <a:cs typeface="Calibri" panose="020F0502020204030204" pitchFamily="34" charset="0"/>
              </a:rPr>
              <a:t>Tribal members choose plans they want </a:t>
            </a:r>
          </a:p>
          <a:p>
            <a:pPr>
              <a:lnSpc>
                <a:spcPct val="120000"/>
              </a:lnSpc>
              <a:spcBef>
                <a:spcPts val="100"/>
              </a:spcBef>
              <a:buClr>
                <a:schemeClr val="tx1"/>
              </a:buClr>
            </a:pPr>
            <a:r>
              <a:rPr lang="en-US" sz="2400" dirty="0">
                <a:solidFill>
                  <a:schemeClr val="tx1"/>
                </a:solidFill>
                <a:latin typeface="Calibri" panose="020F0502020204030204" pitchFamily="34" charset="0"/>
                <a:cs typeface="Calibri" panose="020F0502020204030204" pitchFamily="34" charset="0"/>
              </a:rPr>
              <a:t>Direct credit card payment </a:t>
            </a:r>
          </a:p>
        </p:txBody>
      </p:sp>
    </p:spTree>
    <p:extLst>
      <p:ext uri="{BB962C8B-B14F-4D97-AF65-F5344CB8AC3E}">
        <p14:creationId xmlns:p14="http://schemas.microsoft.com/office/powerpoint/2010/main" val="2392536999"/>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yellow border&#10;&#10;Description automatically generated">
            <a:extLst>
              <a:ext uri="{FF2B5EF4-FFF2-40B4-BE49-F238E27FC236}">
                <a16:creationId xmlns:a16="http://schemas.microsoft.com/office/drawing/2014/main" id="{A9098980-78BA-001F-0468-9C083D97E356}"/>
              </a:ext>
            </a:extLst>
          </p:cNvPr>
          <p:cNvPicPr>
            <a:picLocks noChangeAspect="1"/>
          </p:cNvPicPr>
          <p:nvPr/>
        </p:nvPicPr>
        <p:blipFill>
          <a:blip r:embed="rId3"/>
          <a:stretch>
            <a:fillRect/>
          </a:stretch>
        </p:blipFill>
        <p:spPr>
          <a:xfrm>
            <a:off x="0" y="0"/>
            <a:ext cx="12192000" cy="6858000"/>
          </a:xfrm>
          <a:prstGeom prst="rect">
            <a:avLst/>
          </a:prstGeom>
        </p:spPr>
      </p:pic>
      <p:sp>
        <p:nvSpPr>
          <p:cNvPr id="5" name="object 3" descr="Beige rectangle">
            <a:extLst>
              <a:ext uri="{FF2B5EF4-FFF2-40B4-BE49-F238E27FC236}">
                <a16:creationId xmlns:a16="http://schemas.microsoft.com/office/drawing/2014/main" id="{2DE967CA-0020-F738-3724-33976B45AC2C}"/>
              </a:ext>
            </a:extLst>
          </p:cNvPr>
          <p:cNvSpPr/>
          <p:nvPr/>
        </p:nvSpPr>
        <p:spPr>
          <a:xfrm>
            <a:off x="4262291" y="1357887"/>
            <a:ext cx="5595812" cy="5060330"/>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rgbClr val="19598D"/>
          </a:solidFill>
          <a:ln>
            <a:noFill/>
          </a:ln>
        </p:spPr>
        <p:txBody>
          <a:bodyPr wrap="square" lIns="0" tIns="0" rIns="0" bIns="0" rtlCol="0"/>
          <a:lstStyle/>
          <a:p>
            <a:endParaRPr lang="en-US" dirty="0"/>
          </a:p>
        </p:txBody>
      </p:sp>
      <p:sp>
        <p:nvSpPr>
          <p:cNvPr id="19" name="object 6" descr="Blue rectangle">
            <a:extLst>
              <a:ext uri="{FF2B5EF4-FFF2-40B4-BE49-F238E27FC236}">
                <a16:creationId xmlns:a16="http://schemas.microsoft.com/office/drawing/2014/main" id="{9FABC344-E043-45BE-8588-06C658DBCE70}"/>
              </a:ext>
            </a:extLst>
          </p:cNvPr>
          <p:cNvSpPr/>
          <p:nvPr/>
        </p:nvSpPr>
        <p:spPr>
          <a:xfrm>
            <a:off x="1815783" y="1698871"/>
            <a:ext cx="8895760" cy="4255615"/>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rgbClr val="002E42"/>
          </a:solidFill>
        </p:spPr>
        <p:txBody>
          <a:bodyPr wrap="square" lIns="0" tIns="0" rIns="0" bIns="0" rtlCol="0"/>
          <a:lstStyle/>
          <a:p>
            <a:endParaRPr lang="en-US" sz="2400" dirty="0">
              <a:latin typeface="Gill Sans MT Condensed" panose="020B0506020104020203" pitchFamily="34" charset="0"/>
            </a:endParaRPr>
          </a:p>
        </p:txBody>
      </p:sp>
      <p:sp>
        <p:nvSpPr>
          <p:cNvPr id="3" name="Title 2">
            <a:extLst>
              <a:ext uri="{FF2B5EF4-FFF2-40B4-BE49-F238E27FC236}">
                <a16:creationId xmlns:a16="http://schemas.microsoft.com/office/drawing/2014/main" id="{6D5D9271-B659-4A45-8868-BAEC4EF7D1F1}"/>
              </a:ext>
            </a:extLst>
          </p:cNvPr>
          <p:cNvSpPr>
            <a:spLocks noGrp="1"/>
          </p:cNvSpPr>
          <p:nvPr>
            <p:ph type="title"/>
          </p:nvPr>
        </p:nvSpPr>
        <p:spPr>
          <a:xfrm>
            <a:off x="1208314" y="195943"/>
            <a:ext cx="10395857" cy="1828964"/>
          </a:xfrm>
        </p:spPr>
        <p:txBody>
          <a:bodyPr>
            <a:noAutofit/>
          </a:bodyPr>
          <a:lstStyle/>
          <a:p>
            <a:pPr>
              <a:lnSpc>
                <a:spcPct val="100000"/>
              </a:lnSpc>
            </a:pPr>
            <a:r>
              <a:rPr lang="en-US" sz="4000" dirty="0">
                <a:solidFill>
                  <a:schemeClr val="bg1"/>
                </a:solidFill>
              </a:rPr>
              <a:t>Your Workload is NOT Increased</a:t>
            </a:r>
            <a:br>
              <a:rPr lang="en-US" sz="4000" dirty="0">
                <a:solidFill>
                  <a:srgbClr val="EF2F23"/>
                </a:solidFill>
              </a:rPr>
            </a:br>
            <a:r>
              <a:rPr lang="en-US" sz="4000" dirty="0">
                <a:solidFill>
                  <a:srgbClr val="EF2F23"/>
                </a:solidFill>
              </a:rPr>
              <a:t> </a:t>
            </a:r>
          </a:p>
        </p:txBody>
      </p:sp>
      <p:sp>
        <p:nvSpPr>
          <p:cNvPr id="16" name="object 5" descr="Beige rectangle">
            <a:extLst>
              <a:ext uri="{FF2B5EF4-FFF2-40B4-BE49-F238E27FC236}">
                <a16:creationId xmlns:a16="http://schemas.microsoft.com/office/drawing/2014/main" id="{890F7762-BD37-4D33-9F80-1DA07B5E172E}"/>
              </a:ext>
            </a:extLst>
          </p:cNvPr>
          <p:cNvSpPr/>
          <p:nvPr/>
        </p:nvSpPr>
        <p:spPr>
          <a:xfrm>
            <a:off x="1275454" y="1248777"/>
            <a:ext cx="9281059" cy="45719"/>
          </a:xfrm>
          <a:custGeom>
            <a:avLst/>
            <a:gdLst/>
            <a:ahLst/>
            <a:cxnLst/>
            <a:rect l="l" t="t" r="r" b="b"/>
            <a:pathLst>
              <a:path w="3931920">
                <a:moveTo>
                  <a:pt x="0" y="0"/>
                </a:moveTo>
                <a:lnTo>
                  <a:pt x="3931920" y="0"/>
                </a:lnTo>
              </a:path>
            </a:pathLst>
          </a:custGeom>
          <a:ln w="54864">
            <a:solidFill>
              <a:srgbClr val="002E42"/>
            </a:solidFill>
          </a:ln>
        </p:spPr>
        <p:txBody>
          <a:bodyPr wrap="square" lIns="0" tIns="0" rIns="0" bIns="0" rtlCol="0"/>
          <a:lstStyle/>
          <a:p>
            <a:endParaRPr lang="en-US" dirty="0"/>
          </a:p>
        </p:txBody>
      </p:sp>
      <p:sp>
        <p:nvSpPr>
          <p:cNvPr id="21" name="Text Placeholder 2">
            <a:extLst>
              <a:ext uri="{FF2B5EF4-FFF2-40B4-BE49-F238E27FC236}">
                <a16:creationId xmlns:a16="http://schemas.microsoft.com/office/drawing/2014/main" id="{C6B07B54-E3ED-4BBF-91BB-9F611C440199}"/>
              </a:ext>
            </a:extLst>
          </p:cNvPr>
          <p:cNvSpPr txBox="1">
            <a:spLocks/>
          </p:cNvSpPr>
          <p:nvPr/>
        </p:nvSpPr>
        <p:spPr bwMode="ltGray">
          <a:xfrm>
            <a:off x="1937881" y="2024907"/>
            <a:ext cx="8936722" cy="3787599"/>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Clr>
                <a:schemeClr val="tx1"/>
              </a:buClr>
            </a:pPr>
            <a:r>
              <a:rPr lang="en-US" sz="2800" dirty="0">
                <a:solidFill>
                  <a:schemeClr val="tx1"/>
                </a:solidFill>
                <a:latin typeface="Calibri" panose="020F0502020204030204" pitchFamily="34" charset="0"/>
                <a:cs typeface="Calibri" panose="020F0502020204030204" pitchFamily="34" charset="0"/>
              </a:rPr>
              <a:t>HR simply sends information to your membership</a:t>
            </a:r>
          </a:p>
          <a:p>
            <a:pPr marL="342900" indent="-342900">
              <a:lnSpc>
                <a:spcPct val="150000"/>
              </a:lnSpc>
              <a:spcBef>
                <a:spcPts val="0"/>
              </a:spcBef>
              <a:buClr>
                <a:schemeClr val="tx1"/>
              </a:buClr>
            </a:pPr>
            <a:r>
              <a:rPr lang="en-US" sz="2800" dirty="0">
                <a:solidFill>
                  <a:schemeClr val="tx1"/>
                </a:solidFill>
                <a:latin typeface="Calibri" panose="020F0502020204030204" pitchFamily="34" charset="0"/>
                <a:cs typeface="Calibri" panose="020F0502020204030204" pitchFamily="34" charset="0"/>
              </a:rPr>
              <a:t>No payroll deductions </a:t>
            </a:r>
          </a:p>
          <a:p>
            <a:pPr marL="342900" indent="-342900">
              <a:lnSpc>
                <a:spcPct val="150000"/>
              </a:lnSpc>
              <a:spcBef>
                <a:spcPts val="0"/>
              </a:spcBef>
              <a:buClr>
                <a:schemeClr val="tx1"/>
              </a:buClr>
            </a:pPr>
            <a:r>
              <a:rPr lang="en-US" sz="2800" dirty="0">
                <a:solidFill>
                  <a:schemeClr val="tx1"/>
                </a:solidFill>
                <a:latin typeface="Calibri" panose="020F0502020204030204" pitchFamily="34" charset="0"/>
                <a:cs typeface="Calibri" panose="020F0502020204030204" pitchFamily="34" charset="0"/>
              </a:rPr>
              <a:t>No HR billings </a:t>
            </a:r>
          </a:p>
          <a:p>
            <a:pPr marL="342900" indent="-342900">
              <a:lnSpc>
                <a:spcPct val="150000"/>
              </a:lnSpc>
              <a:spcBef>
                <a:spcPts val="0"/>
              </a:spcBef>
              <a:buClr>
                <a:schemeClr val="tx1"/>
              </a:buClr>
            </a:pPr>
            <a:r>
              <a:rPr lang="en-US" sz="2800" dirty="0">
                <a:solidFill>
                  <a:schemeClr val="tx1"/>
                </a:solidFill>
                <a:latin typeface="Calibri" panose="020F0502020204030204" pitchFamily="34" charset="0"/>
                <a:cs typeface="Calibri" panose="020F0502020204030204" pitchFamily="34" charset="0"/>
              </a:rPr>
              <a:t>No claims support (AFLAC provides all of this) </a:t>
            </a:r>
          </a:p>
          <a:p>
            <a:pPr marL="342900" indent="-342900">
              <a:lnSpc>
                <a:spcPct val="150000"/>
              </a:lnSpc>
              <a:spcBef>
                <a:spcPts val="0"/>
              </a:spcBef>
              <a:buClr>
                <a:schemeClr val="accent1">
                  <a:lumMod val="75000"/>
                </a:schemeClr>
              </a:buClr>
            </a:pP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988913"/>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95CDF7-53EA-BB8D-4DDA-4E18CB6A9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FB916-F602-4005-AB2B-B83DA06D3766}"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2" name="Title 1">
            <a:extLst>
              <a:ext uri="{FF2B5EF4-FFF2-40B4-BE49-F238E27FC236}">
                <a16:creationId xmlns:a16="http://schemas.microsoft.com/office/drawing/2014/main" id="{69DDF5E1-0C1A-609B-CF41-207BADE6CE4A}"/>
              </a:ext>
            </a:extLst>
          </p:cNvPr>
          <p:cNvSpPr>
            <a:spLocks noGrp="1"/>
          </p:cNvSpPr>
          <p:nvPr>
            <p:ph type="title"/>
          </p:nvPr>
        </p:nvSpPr>
        <p:spPr>
          <a:xfrm>
            <a:off x="465515" y="1215670"/>
            <a:ext cx="2512816" cy="1563624"/>
          </a:xfrm>
        </p:spPr>
        <p:txBody>
          <a:bodyPr>
            <a:normAutofit/>
          </a:bodyPr>
          <a:lstStyle/>
          <a:p>
            <a:r>
              <a:rPr lang="en-US" sz="3600" dirty="0">
                <a:solidFill>
                  <a:schemeClr val="bg1"/>
                </a:solidFill>
              </a:rPr>
              <a:t>An Added Bonus!</a:t>
            </a:r>
            <a:endParaRPr lang="en-US" dirty="0">
              <a:solidFill>
                <a:schemeClr val="bg1"/>
              </a:solidFill>
            </a:endParaRPr>
          </a:p>
        </p:txBody>
      </p:sp>
      <p:pic>
        <p:nvPicPr>
          <p:cNvPr id="1028" name="Picture 4" descr="Add with solid fill">
            <a:extLst>
              <a:ext uri="{FF2B5EF4-FFF2-40B4-BE49-F238E27FC236}">
                <a16:creationId xmlns:a16="http://schemas.microsoft.com/office/drawing/2014/main" id="{BB3C5602-66C0-D7AB-0A12-A0D84F43857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465515" y="2863109"/>
            <a:ext cx="2222191" cy="2222191"/>
          </a:xfrm>
          <a:prstGeom prst="rect">
            <a:avLst/>
          </a:prstGeom>
          <a:noFill/>
        </p:spPr>
      </p:pic>
      <p:sp>
        <p:nvSpPr>
          <p:cNvPr id="9" name="Text Placeholder 2">
            <a:extLst>
              <a:ext uri="{FF2B5EF4-FFF2-40B4-BE49-F238E27FC236}">
                <a16:creationId xmlns:a16="http://schemas.microsoft.com/office/drawing/2014/main" id="{FEB9E53C-52E8-A45A-C4F5-57DFEFC10E5D}"/>
              </a:ext>
            </a:extLst>
          </p:cNvPr>
          <p:cNvSpPr>
            <a:spLocks noGrp="1"/>
          </p:cNvSpPr>
          <p:nvPr>
            <p:ph type="body" sz="quarter" idx="11"/>
          </p:nvPr>
        </p:nvSpPr>
        <p:spPr>
          <a:xfrm>
            <a:off x="4056504" y="1152500"/>
            <a:ext cx="7922470" cy="5135089"/>
          </a:xfrm>
        </p:spPr>
        <p:txBody>
          <a:bodyPr/>
          <a:lstStyle/>
          <a:p>
            <a:r>
              <a:rPr lang="en-US" sz="2000" dirty="0"/>
              <a:t>HHAHRA Endorsed Employee Program </a:t>
            </a:r>
          </a:p>
          <a:p>
            <a:pPr marL="0" indent="0">
              <a:buNone/>
            </a:pPr>
            <a:endParaRPr lang="en-US" sz="2000" dirty="0"/>
          </a:p>
          <a:p>
            <a:r>
              <a:rPr lang="en-US" sz="2000" dirty="0"/>
              <a:t>Low Rates </a:t>
            </a:r>
          </a:p>
          <a:p>
            <a:pPr marL="0" indent="0">
              <a:buNone/>
            </a:pPr>
            <a:endParaRPr lang="en-US" sz="2000" dirty="0"/>
          </a:p>
          <a:p>
            <a:r>
              <a:rPr lang="en-US" sz="2000" dirty="0"/>
              <a:t>Better Contractual Provisions </a:t>
            </a:r>
          </a:p>
          <a:p>
            <a:pPr marL="0" indent="0">
              <a:buNone/>
            </a:pPr>
            <a:endParaRPr lang="en-US" sz="2000" dirty="0"/>
          </a:p>
          <a:p>
            <a:r>
              <a:rPr lang="en-US" sz="2000" dirty="0"/>
              <a:t>Complimentary comparison with all voluntary benefit plans you offer your team members</a:t>
            </a:r>
          </a:p>
          <a:p>
            <a:endParaRPr lang="en-US" sz="2000" dirty="0"/>
          </a:p>
          <a:p>
            <a:pPr marL="0" indent="0">
              <a:buNone/>
            </a:pPr>
            <a:r>
              <a:rPr lang="en-US" sz="2000" dirty="0"/>
              <a:t>** You can offer Tribal member plan without the group plan </a:t>
            </a:r>
          </a:p>
          <a:p>
            <a:pPr marL="0" indent="0">
              <a:buNone/>
            </a:pPr>
            <a:endParaRPr lang="en-US" dirty="0"/>
          </a:p>
        </p:txBody>
      </p:sp>
    </p:spTree>
    <p:extLst>
      <p:ext uri="{BB962C8B-B14F-4D97-AF65-F5344CB8AC3E}">
        <p14:creationId xmlns:p14="http://schemas.microsoft.com/office/powerpoint/2010/main" val="47650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2F154F2C-D4FC-017E-5892-1569DBC677B7}"/>
              </a:ext>
            </a:extLst>
          </p:cNvPr>
          <p:cNvPicPr>
            <a:picLocks noChangeAspect="1"/>
          </p:cNvPicPr>
          <p:nvPr/>
        </p:nvPicPr>
        <p:blipFill>
          <a:blip r:embed="rId3"/>
          <a:stretch>
            <a:fillRect/>
          </a:stretch>
        </p:blipFill>
        <p:spPr>
          <a:xfrm>
            <a:off x="0" y="0"/>
            <a:ext cx="12192000" cy="6858000"/>
          </a:xfrm>
          <a:prstGeom prst="rect">
            <a:avLst/>
          </a:prstGeom>
        </p:spPr>
      </p:pic>
      <p:sp>
        <p:nvSpPr>
          <p:cNvPr id="57" name="Title 56">
            <a:extLst>
              <a:ext uri="{FF2B5EF4-FFF2-40B4-BE49-F238E27FC236}">
                <a16:creationId xmlns:a16="http://schemas.microsoft.com/office/drawing/2014/main" id="{F789E9CC-9D80-F460-928A-5AFCBBE52C39}"/>
              </a:ext>
            </a:extLst>
          </p:cNvPr>
          <p:cNvSpPr>
            <a:spLocks noGrp="1"/>
          </p:cNvSpPr>
          <p:nvPr>
            <p:ph type="title"/>
          </p:nvPr>
        </p:nvSpPr>
        <p:spPr>
          <a:xfrm>
            <a:off x="6402949" y="1526655"/>
            <a:ext cx="4425244" cy="1700212"/>
          </a:xfrm>
        </p:spPr>
        <p:txBody>
          <a:bodyPr/>
          <a:lstStyle/>
          <a:p>
            <a:pPr eaLnBrk="1" fontAlgn="auto" hangingPunct="1">
              <a:defRPr/>
            </a:pPr>
            <a:r>
              <a:rPr lang="en-US" dirty="0">
                <a:solidFill>
                  <a:schemeClr val="bg1"/>
                </a:solidFill>
              </a:rPr>
              <a:t>THANK YOU!</a:t>
            </a:r>
          </a:p>
        </p:txBody>
      </p:sp>
      <p:pic>
        <p:nvPicPr>
          <p:cNvPr id="4" name="Picture 3">
            <a:extLst>
              <a:ext uri="{FF2B5EF4-FFF2-40B4-BE49-F238E27FC236}">
                <a16:creationId xmlns:a16="http://schemas.microsoft.com/office/drawing/2014/main" id="{4BB019AE-4485-7EEB-3F3D-96C1FF5DC68F}"/>
              </a:ext>
            </a:extLst>
          </p:cNvPr>
          <p:cNvPicPr>
            <a:picLocks noChangeAspect="1"/>
          </p:cNvPicPr>
          <p:nvPr/>
        </p:nvPicPr>
        <p:blipFill>
          <a:blip r:embed="rId4"/>
          <a:stretch>
            <a:fillRect/>
          </a:stretch>
        </p:blipFill>
        <p:spPr>
          <a:xfrm>
            <a:off x="10752102" y="5469282"/>
            <a:ext cx="1381246" cy="1254737"/>
          </a:xfrm>
          <a:prstGeom prst="rect">
            <a:avLst/>
          </a:prstGeom>
        </p:spPr>
      </p:pic>
      <p:pic>
        <p:nvPicPr>
          <p:cNvPr id="3" name="Picture 2">
            <a:extLst>
              <a:ext uri="{FF2B5EF4-FFF2-40B4-BE49-F238E27FC236}">
                <a16:creationId xmlns:a16="http://schemas.microsoft.com/office/drawing/2014/main" id="{78B5CDC4-A8AD-FE85-9D5D-DD1A8916EE17}"/>
              </a:ext>
            </a:extLst>
          </p:cNvPr>
          <p:cNvPicPr>
            <a:picLocks noChangeAspect="1"/>
          </p:cNvPicPr>
          <p:nvPr/>
        </p:nvPicPr>
        <p:blipFill>
          <a:blip r:embed="rId5"/>
          <a:stretch>
            <a:fillRect/>
          </a:stretch>
        </p:blipFill>
        <p:spPr>
          <a:xfrm>
            <a:off x="2375630" y="903544"/>
            <a:ext cx="3413423" cy="5120135"/>
          </a:xfrm>
          <a:prstGeom prst="rect">
            <a:avLst/>
          </a:prstGeom>
        </p:spPr>
      </p:pic>
      <p:sp>
        <p:nvSpPr>
          <p:cNvPr id="11" name="TextBox 9">
            <a:extLst>
              <a:ext uri="{FF2B5EF4-FFF2-40B4-BE49-F238E27FC236}">
                <a16:creationId xmlns:a16="http://schemas.microsoft.com/office/drawing/2014/main" id="{3E24AC07-664F-CE56-409B-8B9B60DCD684}"/>
              </a:ext>
            </a:extLst>
          </p:cNvPr>
          <p:cNvSpPr txBox="1"/>
          <p:nvPr/>
        </p:nvSpPr>
        <p:spPr>
          <a:xfrm>
            <a:off x="6867060" y="2782437"/>
            <a:ext cx="4204005" cy="273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Montserrat"/>
                <a:ea typeface="+mn-ea"/>
                <a:cs typeface="+mn-cs"/>
              </a:rPr>
              <a:t>Contact us to get more info</a:t>
            </a:r>
          </a:p>
        </p:txBody>
      </p:sp>
      <p:sp>
        <p:nvSpPr>
          <p:cNvPr id="12" name="Freeform 10">
            <a:extLst>
              <a:ext uri="{FF2B5EF4-FFF2-40B4-BE49-F238E27FC236}">
                <a16:creationId xmlns:a16="http://schemas.microsoft.com/office/drawing/2014/main" id="{8701880C-98E1-CA6F-3CDA-C2D79E00C4C6}"/>
              </a:ext>
            </a:extLst>
          </p:cNvPr>
          <p:cNvSpPr/>
          <p:nvPr/>
        </p:nvSpPr>
        <p:spPr>
          <a:xfrm>
            <a:off x="6867060" y="3604699"/>
            <a:ext cx="319004" cy="22449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CDAA7C98-5EC9-56C2-DE81-31F7EFC9D208}"/>
              </a:ext>
            </a:extLst>
          </p:cNvPr>
          <p:cNvSpPr/>
          <p:nvPr/>
        </p:nvSpPr>
        <p:spPr>
          <a:xfrm>
            <a:off x="6867061" y="5228775"/>
            <a:ext cx="366231" cy="366233"/>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254079C0-1042-212F-0240-98AAFB7CF582}"/>
              </a:ext>
            </a:extLst>
          </p:cNvPr>
          <p:cNvSpPr/>
          <p:nvPr/>
        </p:nvSpPr>
        <p:spPr>
          <a:xfrm>
            <a:off x="6867060" y="4696495"/>
            <a:ext cx="306947" cy="306947"/>
          </a:xfrm>
          <a:custGeom>
            <a:avLst/>
            <a:gdLst/>
            <a:ahLst/>
            <a:cxnLst/>
            <a:rect l="l" t="t" r="r" b="b"/>
            <a:pathLst>
              <a:path w="460420" h="460420">
                <a:moveTo>
                  <a:pt x="0" y="0"/>
                </a:moveTo>
                <a:lnTo>
                  <a:pt x="460420" y="0"/>
                </a:lnTo>
                <a:lnTo>
                  <a:pt x="460420" y="460420"/>
                </a:lnTo>
                <a:lnTo>
                  <a:pt x="0" y="460420"/>
                </a:lnTo>
                <a:lnTo>
                  <a:pt x="0" y="0"/>
                </a:lnTo>
                <a:close/>
              </a:path>
            </a:pathLst>
          </a:custGeom>
          <a:blipFill>
            <a:blip r:embed="rId10">
              <a:extLst>
                <a:ext uri="{96DAC541-7B7A-43D3-8B79-37D633B846F1}">
                  <asvg:svgBlip xmlns:asvg="http://schemas.microsoft.com/office/drawing/2016/SVG/main" r:embed="rId11"/>
                </a:ext>
              </a:extLst>
            </a:blip>
            <a:stretch>
              <a:fillRect t="-800" b="-80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5">
            <a:extLst>
              <a:ext uri="{FF2B5EF4-FFF2-40B4-BE49-F238E27FC236}">
                <a16:creationId xmlns:a16="http://schemas.microsoft.com/office/drawing/2014/main" id="{D567831F-A8F4-2C5A-B0D6-EFBE7BFDC90C}"/>
              </a:ext>
            </a:extLst>
          </p:cNvPr>
          <p:cNvSpPr/>
          <p:nvPr/>
        </p:nvSpPr>
        <p:spPr>
          <a:xfrm>
            <a:off x="6867061" y="4054531"/>
            <a:ext cx="291641" cy="416631"/>
          </a:xfrm>
          <a:custGeom>
            <a:avLst/>
            <a:gdLst/>
            <a:ahLst/>
            <a:cxnLst/>
            <a:rect l="l" t="t" r="r" b="b"/>
            <a:pathLst>
              <a:path w="437462" h="624946">
                <a:moveTo>
                  <a:pt x="0" y="0"/>
                </a:moveTo>
                <a:lnTo>
                  <a:pt x="437462" y="0"/>
                </a:lnTo>
                <a:lnTo>
                  <a:pt x="437462" y="624946"/>
                </a:lnTo>
                <a:lnTo>
                  <a:pt x="0" y="624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2">
            <a:extLst>
              <a:ext uri="{FF2B5EF4-FFF2-40B4-BE49-F238E27FC236}">
                <a16:creationId xmlns:a16="http://schemas.microsoft.com/office/drawing/2014/main" id="{4EA35F99-C62D-1D30-0031-E39A4069E6C2}"/>
              </a:ext>
            </a:extLst>
          </p:cNvPr>
          <p:cNvSpPr txBox="1"/>
          <p:nvPr/>
        </p:nvSpPr>
        <p:spPr>
          <a:xfrm>
            <a:off x="7576350" y="3596590"/>
            <a:ext cx="3866375" cy="273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Montserrat"/>
                <a:ea typeface="+mn-ea"/>
                <a:cs typeface="+mn-cs"/>
              </a:rPr>
              <a:t>Mark.patrick@alliant.com</a:t>
            </a:r>
          </a:p>
        </p:txBody>
      </p:sp>
      <p:sp>
        <p:nvSpPr>
          <p:cNvPr id="24" name="TextBox 14">
            <a:extLst>
              <a:ext uri="{FF2B5EF4-FFF2-40B4-BE49-F238E27FC236}">
                <a16:creationId xmlns:a16="http://schemas.microsoft.com/office/drawing/2014/main" id="{2D908EEF-4711-5A8D-7D74-1BFE071D3461}"/>
              </a:ext>
            </a:extLst>
          </p:cNvPr>
          <p:cNvSpPr txBox="1"/>
          <p:nvPr/>
        </p:nvSpPr>
        <p:spPr>
          <a:xfrm>
            <a:off x="7570322" y="4729610"/>
            <a:ext cx="3327365" cy="273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Montserrat"/>
                <a:ea typeface="+mn-ea"/>
                <a:cs typeface="+mn-cs"/>
              </a:rPr>
              <a:t>(509) 343-9506</a:t>
            </a:r>
          </a:p>
        </p:txBody>
      </p:sp>
      <p:sp>
        <p:nvSpPr>
          <p:cNvPr id="25" name="TextBox 16">
            <a:extLst>
              <a:ext uri="{FF2B5EF4-FFF2-40B4-BE49-F238E27FC236}">
                <a16:creationId xmlns:a16="http://schemas.microsoft.com/office/drawing/2014/main" id="{5CC2D94A-4AAB-FB6B-BC98-8E23FDD25B5D}"/>
              </a:ext>
            </a:extLst>
          </p:cNvPr>
          <p:cNvSpPr txBox="1"/>
          <p:nvPr/>
        </p:nvSpPr>
        <p:spPr>
          <a:xfrm>
            <a:off x="7576351" y="4142489"/>
            <a:ext cx="3814973" cy="273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Montserrat"/>
                <a:ea typeface="+mn-ea"/>
                <a:cs typeface="+mn-cs"/>
              </a:rPr>
              <a:t>Spokane, WA</a:t>
            </a:r>
          </a:p>
        </p:txBody>
      </p:sp>
      <p:sp>
        <p:nvSpPr>
          <p:cNvPr id="26" name="TextBox 17">
            <a:extLst>
              <a:ext uri="{FF2B5EF4-FFF2-40B4-BE49-F238E27FC236}">
                <a16:creationId xmlns:a16="http://schemas.microsoft.com/office/drawing/2014/main" id="{FD4AA71D-7238-01CE-51CA-80AB86934DFE}"/>
              </a:ext>
            </a:extLst>
          </p:cNvPr>
          <p:cNvSpPr txBox="1"/>
          <p:nvPr/>
        </p:nvSpPr>
        <p:spPr>
          <a:xfrm>
            <a:off x="7549729" y="5291533"/>
            <a:ext cx="3819965" cy="273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Montserrat"/>
                <a:ea typeface="+mn-ea"/>
                <a:cs typeface="+mn-cs"/>
              </a:rPr>
              <a:t>www.alliant.com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1D996245-FC43-03D6-8E4A-831F22EA287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563214" y="139162"/>
            <a:ext cx="10758714" cy="689202"/>
          </a:xfrm>
        </p:spPr>
        <p:txBody>
          <a:bodyPr>
            <a:normAutofit fontScale="90000"/>
          </a:bodyPr>
          <a:lstStyle/>
          <a:p>
            <a:r>
              <a:rPr lang="en-US" dirty="0"/>
              <a:t>How PBMs Work - </a:t>
            </a:r>
            <a:br>
              <a:rPr lang="en-US" dirty="0"/>
            </a:br>
            <a:r>
              <a:rPr lang="en-US" dirty="0"/>
              <a:t>Beyond the Basics</a:t>
            </a:r>
          </a:p>
        </p:txBody>
      </p:sp>
      <p:sp>
        <p:nvSpPr>
          <p:cNvPr id="7" name="Rectangle 6"/>
          <p:cNvSpPr/>
          <p:nvPr/>
        </p:nvSpPr>
        <p:spPr>
          <a:xfrm>
            <a:off x="5105400" y="14478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8" name="TextBox 7"/>
          <p:cNvSpPr txBox="1"/>
          <p:nvPr/>
        </p:nvSpPr>
        <p:spPr>
          <a:xfrm>
            <a:off x="5181600" y="1461828"/>
            <a:ext cx="1981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Drug Manufacturer</a:t>
            </a:r>
          </a:p>
        </p:txBody>
      </p:sp>
      <p:sp>
        <p:nvSpPr>
          <p:cNvPr id="9" name="Rectangle 8"/>
          <p:cNvSpPr/>
          <p:nvPr/>
        </p:nvSpPr>
        <p:spPr>
          <a:xfrm>
            <a:off x="2514600" y="25146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10" name="Rectangle 9"/>
          <p:cNvSpPr/>
          <p:nvPr/>
        </p:nvSpPr>
        <p:spPr>
          <a:xfrm>
            <a:off x="7313141" y="25146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11" name="Rectangle 10"/>
          <p:cNvSpPr/>
          <p:nvPr/>
        </p:nvSpPr>
        <p:spPr>
          <a:xfrm>
            <a:off x="7315200" y="37338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12" name="Rectangle 11"/>
          <p:cNvSpPr/>
          <p:nvPr/>
        </p:nvSpPr>
        <p:spPr>
          <a:xfrm>
            <a:off x="7315200" y="49530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13" name="Rectangle 12"/>
          <p:cNvSpPr/>
          <p:nvPr/>
        </p:nvSpPr>
        <p:spPr>
          <a:xfrm>
            <a:off x="2514600" y="49530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14" name="TextBox 13"/>
          <p:cNvSpPr txBox="1"/>
          <p:nvPr/>
        </p:nvSpPr>
        <p:spPr>
          <a:xfrm>
            <a:off x="2592647" y="2613361"/>
            <a:ext cx="1981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PBM</a:t>
            </a:r>
          </a:p>
        </p:txBody>
      </p:sp>
      <p:sp>
        <p:nvSpPr>
          <p:cNvPr id="15" name="TextBox 14"/>
          <p:cNvSpPr txBox="1"/>
          <p:nvPr/>
        </p:nvSpPr>
        <p:spPr>
          <a:xfrm>
            <a:off x="7391400" y="2667000"/>
            <a:ext cx="1981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Wholesaler</a:t>
            </a:r>
          </a:p>
        </p:txBody>
      </p:sp>
      <p:sp>
        <p:nvSpPr>
          <p:cNvPr id="16" name="TextBox 15"/>
          <p:cNvSpPr txBox="1"/>
          <p:nvPr/>
        </p:nvSpPr>
        <p:spPr>
          <a:xfrm>
            <a:off x="7405817" y="3838059"/>
            <a:ext cx="1981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Pharmacy</a:t>
            </a:r>
          </a:p>
        </p:txBody>
      </p:sp>
      <p:sp>
        <p:nvSpPr>
          <p:cNvPr id="17" name="TextBox 16"/>
          <p:cNvSpPr txBox="1"/>
          <p:nvPr/>
        </p:nvSpPr>
        <p:spPr>
          <a:xfrm>
            <a:off x="7351241" y="5048806"/>
            <a:ext cx="1981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Member</a:t>
            </a:r>
          </a:p>
        </p:txBody>
      </p:sp>
      <p:sp>
        <p:nvSpPr>
          <p:cNvPr id="18" name="TextBox 17"/>
          <p:cNvSpPr txBox="1"/>
          <p:nvPr/>
        </p:nvSpPr>
        <p:spPr>
          <a:xfrm>
            <a:off x="2584210" y="4946544"/>
            <a:ext cx="1981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Employer/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Insurers</a:t>
            </a:r>
          </a:p>
        </p:txBody>
      </p:sp>
      <p:cxnSp>
        <p:nvCxnSpPr>
          <p:cNvPr id="19" name="Straight Connector 18"/>
          <p:cNvCxnSpPr/>
          <p:nvPr/>
        </p:nvCxnSpPr>
        <p:spPr>
          <a:xfrm>
            <a:off x="7162800" y="1905000"/>
            <a:ext cx="68580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48600" y="1905000"/>
            <a:ext cx="0" cy="609600"/>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239000" y="1676401"/>
            <a:ext cx="5354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Drugs</a:t>
            </a:r>
          </a:p>
        </p:txBody>
      </p:sp>
      <p:cxnSp>
        <p:nvCxnSpPr>
          <p:cNvPr id="22" name="Straight Arrow Connector 21"/>
          <p:cNvCxnSpPr/>
          <p:nvPr/>
        </p:nvCxnSpPr>
        <p:spPr>
          <a:xfrm rot="10800000">
            <a:off x="7162800" y="1567934"/>
            <a:ext cx="1295400" cy="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458200" y="1567934"/>
            <a:ext cx="0" cy="946667"/>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405817" y="1199332"/>
            <a:ext cx="21336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Wholesaler Payment For Product – Uses AMP Pricing</a:t>
            </a:r>
          </a:p>
        </p:txBody>
      </p:sp>
      <p:cxnSp>
        <p:nvCxnSpPr>
          <p:cNvPr id="25" name="Straight Arrow Connector 24"/>
          <p:cNvCxnSpPr/>
          <p:nvPr/>
        </p:nvCxnSpPr>
        <p:spPr>
          <a:xfrm>
            <a:off x="7848600" y="3124200"/>
            <a:ext cx="0" cy="609600"/>
          </a:xfrm>
          <a:prstGeom prst="straightConnector1">
            <a:avLst/>
          </a:prstGeom>
          <a:ln>
            <a:solidFill>
              <a:srgbClr val="0065B8"/>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391400" y="3335180"/>
            <a:ext cx="5354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Drugs</a:t>
            </a:r>
          </a:p>
        </p:txBody>
      </p:sp>
      <p:sp>
        <p:nvSpPr>
          <p:cNvPr id="27" name="TextBox 26"/>
          <p:cNvSpPr txBox="1"/>
          <p:nvPr/>
        </p:nvSpPr>
        <p:spPr>
          <a:xfrm>
            <a:off x="7391400" y="4554380"/>
            <a:ext cx="5354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Drugs</a:t>
            </a:r>
          </a:p>
        </p:txBody>
      </p:sp>
      <p:cxnSp>
        <p:nvCxnSpPr>
          <p:cNvPr id="28" name="Straight Arrow Connector 27"/>
          <p:cNvCxnSpPr/>
          <p:nvPr/>
        </p:nvCxnSpPr>
        <p:spPr>
          <a:xfrm>
            <a:off x="7848600" y="4343400"/>
            <a:ext cx="0" cy="609600"/>
          </a:xfrm>
          <a:prstGeom prst="straightConnector1">
            <a:avLst/>
          </a:prstGeom>
          <a:ln>
            <a:solidFill>
              <a:srgbClr val="0065B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8458200" y="3124200"/>
            <a:ext cx="0" cy="6096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8458200" y="4343400"/>
            <a:ext cx="0" cy="6096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458200" y="3276600"/>
            <a:ext cx="1905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Pharmacy Payment for Product – Uses WAC pricing</a:t>
            </a:r>
          </a:p>
        </p:txBody>
      </p:sp>
      <p:sp>
        <p:nvSpPr>
          <p:cNvPr id="32" name="TextBox 31"/>
          <p:cNvSpPr txBox="1"/>
          <p:nvPr/>
        </p:nvSpPr>
        <p:spPr>
          <a:xfrm>
            <a:off x="8534399" y="4495800"/>
            <a:ext cx="9906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Copayment/ Co-Insurance</a:t>
            </a:r>
          </a:p>
        </p:txBody>
      </p:sp>
      <p:cxnSp>
        <p:nvCxnSpPr>
          <p:cNvPr id="33" name="Straight Arrow Connector 32"/>
          <p:cNvCxnSpPr/>
          <p:nvPr/>
        </p:nvCxnSpPr>
        <p:spPr>
          <a:xfrm flipH="1">
            <a:off x="4572001" y="5418138"/>
            <a:ext cx="2741141" cy="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181600" y="5410201"/>
            <a:ext cx="18288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Premium/Contributions</a:t>
            </a:r>
          </a:p>
        </p:txBody>
      </p:sp>
      <p:cxnSp>
        <p:nvCxnSpPr>
          <p:cNvPr id="35" name="Straight Arrow Connector 34"/>
          <p:cNvCxnSpPr/>
          <p:nvPr/>
        </p:nvCxnSpPr>
        <p:spPr>
          <a:xfrm>
            <a:off x="4572000" y="5105400"/>
            <a:ext cx="27432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953000" y="4876801"/>
            <a:ext cx="22098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Benefit Coverage</a:t>
            </a:r>
          </a:p>
        </p:txBody>
      </p:sp>
      <p:cxnSp>
        <p:nvCxnSpPr>
          <p:cNvPr id="37" name="Straight Arrow Connector 36"/>
          <p:cNvCxnSpPr/>
          <p:nvPr/>
        </p:nvCxnSpPr>
        <p:spPr>
          <a:xfrm flipV="1">
            <a:off x="2667000" y="3124200"/>
            <a:ext cx="0" cy="18288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419600" y="3124200"/>
            <a:ext cx="0" cy="18288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9" idx="2"/>
            <a:endCxn id="13" idx="0"/>
          </p:cNvCxnSpPr>
          <p:nvPr/>
        </p:nvCxnSpPr>
        <p:spPr>
          <a:xfrm>
            <a:off x="3543300" y="3124200"/>
            <a:ext cx="0" cy="182880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600200" y="3962400"/>
            <a:ext cx="1066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Claims Payment</a:t>
            </a:r>
          </a:p>
        </p:txBody>
      </p:sp>
      <p:sp>
        <p:nvSpPr>
          <p:cNvPr id="41" name="TextBox 40"/>
          <p:cNvSpPr txBox="1"/>
          <p:nvPr/>
        </p:nvSpPr>
        <p:spPr>
          <a:xfrm>
            <a:off x="3543301" y="3810000"/>
            <a:ext cx="861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Admin. Services</a:t>
            </a:r>
          </a:p>
        </p:txBody>
      </p:sp>
      <p:sp>
        <p:nvSpPr>
          <p:cNvPr id="42" name="TextBox 41"/>
          <p:cNvSpPr txBox="1"/>
          <p:nvPr/>
        </p:nvSpPr>
        <p:spPr>
          <a:xfrm>
            <a:off x="4419600" y="3810000"/>
            <a:ext cx="10668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Share of Rebates; Per Brand Guarantees;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Admin Credit.</a:t>
            </a:r>
          </a:p>
        </p:txBody>
      </p:sp>
      <p:cxnSp>
        <p:nvCxnSpPr>
          <p:cNvPr id="43" name="Elbow Connector 42"/>
          <p:cNvCxnSpPr>
            <a:stCxn id="9" idx="3"/>
            <a:endCxn id="11" idx="1"/>
          </p:cNvCxnSpPr>
          <p:nvPr/>
        </p:nvCxnSpPr>
        <p:spPr>
          <a:xfrm>
            <a:off x="4572000" y="2819400"/>
            <a:ext cx="2743200" cy="1219200"/>
          </a:xfrm>
          <a:prstGeom prst="bentConnector3">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672914" y="2634735"/>
            <a:ext cx="12706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Negotiated Rates</a:t>
            </a:r>
          </a:p>
        </p:txBody>
      </p:sp>
      <p:sp>
        <p:nvSpPr>
          <p:cNvPr id="45" name="TextBox 44"/>
          <p:cNvSpPr txBox="1"/>
          <p:nvPr/>
        </p:nvSpPr>
        <p:spPr>
          <a:xfrm>
            <a:off x="6019800" y="3505200"/>
            <a:ext cx="12593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Such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AWP-16% + $1 Disp. Fee</a:t>
            </a:r>
          </a:p>
        </p:txBody>
      </p:sp>
      <p:cxnSp>
        <p:nvCxnSpPr>
          <p:cNvPr id="46" name="Straight Connector 45"/>
          <p:cNvCxnSpPr/>
          <p:nvPr/>
        </p:nvCxnSpPr>
        <p:spPr>
          <a:xfrm flipH="1">
            <a:off x="3124200" y="1567933"/>
            <a:ext cx="1981200" cy="0"/>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124200" y="1567934"/>
            <a:ext cx="0" cy="946667"/>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91641" y="1922621"/>
            <a:ext cx="0" cy="57733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3600594" y="1922622"/>
            <a:ext cx="1504806" cy="138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962400" y="2057400"/>
            <a:ext cx="1447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Formulary Placement</a:t>
            </a:r>
          </a:p>
        </p:txBody>
      </p:sp>
      <p:sp>
        <p:nvSpPr>
          <p:cNvPr id="51" name="TextBox 50"/>
          <p:cNvSpPr txBox="1"/>
          <p:nvPr/>
        </p:nvSpPr>
        <p:spPr>
          <a:xfrm>
            <a:off x="2514600" y="1222903"/>
            <a:ext cx="15240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Rebates</a:t>
            </a:r>
          </a:p>
        </p:txBody>
      </p:sp>
      <p:cxnSp>
        <p:nvCxnSpPr>
          <p:cNvPr id="52" name="Straight Arrow Connector 51"/>
          <p:cNvCxnSpPr/>
          <p:nvPr/>
        </p:nvCxnSpPr>
        <p:spPr>
          <a:xfrm flipV="1">
            <a:off x="2279432" y="6052066"/>
            <a:ext cx="1301969" cy="206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2279432" y="6304000"/>
            <a:ext cx="1301969" cy="2060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2286001" y="6532600"/>
            <a:ext cx="1301969" cy="20600"/>
          </a:xfrm>
          <a:prstGeom prst="straightConnector1">
            <a:avLst/>
          </a:prstGeom>
          <a:ln>
            <a:solidFill>
              <a:srgbClr val="0065B8"/>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587970" y="5895202"/>
            <a:ext cx="18222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Financial Flow</a:t>
            </a:r>
          </a:p>
        </p:txBody>
      </p:sp>
      <p:sp>
        <p:nvSpPr>
          <p:cNvPr id="56" name="TextBox 55"/>
          <p:cNvSpPr txBox="1"/>
          <p:nvPr/>
        </p:nvSpPr>
        <p:spPr>
          <a:xfrm>
            <a:off x="3581401" y="6172201"/>
            <a:ext cx="18222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Contract Relationship</a:t>
            </a:r>
          </a:p>
        </p:txBody>
      </p:sp>
      <p:sp>
        <p:nvSpPr>
          <p:cNvPr id="57" name="TextBox 56"/>
          <p:cNvSpPr txBox="1"/>
          <p:nvPr/>
        </p:nvSpPr>
        <p:spPr>
          <a:xfrm>
            <a:off x="3581401" y="6428602"/>
            <a:ext cx="18222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Product Movement</a:t>
            </a:r>
          </a:p>
        </p:txBody>
      </p:sp>
      <p:sp>
        <p:nvSpPr>
          <p:cNvPr id="4" name="Cloud 3"/>
          <p:cNvSpPr/>
          <p:nvPr/>
        </p:nvSpPr>
        <p:spPr>
          <a:xfrm>
            <a:off x="1676402" y="1592033"/>
            <a:ext cx="1443871" cy="1050762"/>
          </a:xfrm>
          <a:prstGeom prst="cloud">
            <a:avLst/>
          </a:prstGeom>
          <a:solidFill>
            <a:schemeClr val="accent3">
              <a:lumMod val="10000"/>
              <a:lumOff val="90000"/>
            </a:schemeClr>
          </a:solidFill>
          <a:ln>
            <a:solidFill>
              <a:schemeClr val="accent3">
                <a:lumMod val="90000"/>
                <a:lumOff val="1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Lining"/>
                <a:ea typeface="+mn-ea"/>
                <a:cs typeface="+mn-cs"/>
              </a:rPr>
              <a:t>PBMs Have The Highest ROA in the Pharma industry</a:t>
            </a:r>
          </a:p>
        </p:txBody>
      </p:sp>
      <p:cxnSp>
        <p:nvCxnSpPr>
          <p:cNvPr id="59" name="Straight Arrow Connector 58"/>
          <p:cNvCxnSpPr/>
          <p:nvPr/>
        </p:nvCxnSpPr>
        <p:spPr>
          <a:xfrm>
            <a:off x="8188636" y="1674041"/>
            <a:ext cx="3669" cy="84519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7162801" y="1676400"/>
            <a:ext cx="1025835"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8188636" y="3124200"/>
            <a:ext cx="1377" cy="60960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4584359" y="3048001"/>
            <a:ext cx="1054441" cy="12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5638800" y="3049230"/>
            <a:ext cx="1" cy="114177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5638799" y="4182562"/>
            <a:ext cx="1712442" cy="1427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744043" y="1447800"/>
            <a:ext cx="1114233" cy="593466"/>
          </a:xfrm>
          <a:prstGeom prst="rect">
            <a:avLst/>
          </a:prstGeom>
          <a:ln w="127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Rebates Aggregators</a:t>
            </a:r>
          </a:p>
        </p:txBody>
      </p:sp>
      <p:sp>
        <p:nvSpPr>
          <p:cNvPr id="78" name="Slide Number Placeholder 3">
            <a:extLst>
              <a:ext uri="{FF2B5EF4-FFF2-40B4-BE49-F238E27FC236}">
                <a16:creationId xmlns:a16="http://schemas.microsoft.com/office/drawing/2014/main" id="{2DAF7A49-3572-5F48-BE1F-996B573FFC2E}"/>
              </a:ext>
            </a:extLst>
          </p:cNvPr>
          <p:cNvSpPr txBox="1">
            <a:spLocks/>
          </p:cNvSpPr>
          <p:nvPr/>
        </p:nvSpPr>
        <p:spPr>
          <a:xfrm>
            <a:off x="7979146" y="6519184"/>
            <a:ext cx="2418080" cy="310356"/>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2"/>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4A085-05A4-49BB-A26D-83C8750A3F53}" type="slidenum">
              <a:rPr kumimoji="0" lang="en-US" sz="900" b="0" i="0" u="none" strike="noStrike" kern="1200" cap="none" spc="0" normalizeH="0" baseline="0" noProof="0">
                <a:ln>
                  <a:noFill/>
                </a:ln>
                <a:solidFill>
                  <a:srgbClr val="555555"/>
                </a:solidFill>
                <a:effectLst/>
                <a:uLnTx/>
                <a:uFillTx/>
                <a:latin typeface="Source Sans Pro"/>
                <a:ea typeface="+mn-ea"/>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555555"/>
              </a:solidFill>
              <a:effectLst/>
              <a:uLnTx/>
              <a:uFillTx/>
              <a:latin typeface="Source Sans Pro"/>
              <a:ea typeface="+mn-ea"/>
            </a:endParaRPr>
          </a:p>
        </p:txBody>
      </p:sp>
      <p:pic>
        <p:nvPicPr>
          <p:cNvPr id="5" name="Picture 4">
            <a:extLst>
              <a:ext uri="{FF2B5EF4-FFF2-40B4-BE49-F238E27FC236}">
                <a16:creationId xmlns:a16="http://schemas.microsoft.com/office/drawing/2014/main" id="{2C024F27-EAF6-F0B9-765A-F19BE245A563}"/>
              </a:ext>
            </a:extLst>
          </p:cNvPr>
          <p:cNvPicPr>
            <a:picLocks noChangeAspect="1"/>
          </p:cNvPicPr>
          <p:nvPr/>
        </p:nvPicPr>
        <p:blipFill>
          <a:blip r:embed="rId4"/>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244925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3363D34-FC9D-C738-FB04-933B7A48AB62}"/>
              </a:ext>
            </a:extLst>
          </p:cNvPr>
          <p:cNvSpPr/>
          <p:nvPr/>
        </p:nvSpPr>
        <p:spPr>
          <a:xfrm>
            <a:off x="-18202" y="1408944"/>
            <a:ext cx="2584173" cy="1302243"/>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Vertically Integrated Large Players</a:t>
            </a:r>
          </a:p>
        </p:txBody>
      </p:sp>
      <p:sp>
        <p:nvSpPr>
          <p:cNvPr id="2" name="Slide Number Placeholder 1">
            <a:extLst>
              <a:ext uri="{FF2B5EF4-FFF2-40B4-BE49-F238E27FC236}">
                <a16:creationId xmlns:a16="http://schemas.microsoft.com/office/drawing/2014/main" id="{5321EF68-C6D8-CC37-EE24-EAD5E19065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656D70"/>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656D70"/>
              </a:solidFill>
              <a:effectLst/>
              <a:uLnTx/>
              <a:uFillTx/>
              <a:latin typeface="Raleway Lining" panose="020B0503030101060003" pitchFamily="34" charset="0"/>
              <a:ea typeface="+mn-ea"/>
              <a:cs typeface="+mn-cs"/>
            </a:endParaRPr>
          </a:p>
        </p:txBody>
      </p:sp>
      <p:sp>
        <p:nvSpPr>
          <p:cNvPr id="3" name="Title 2">
            <a:extLst>
              <a:ext uri="{FF2B5EF4-FFF2-40B4-BE49-F238E27FC236}">
                <a16:creationId xmlns:a16="http://schemas.microsoft.com/office/drawing/2014/main" id="{A5479995-B25D-1F02-DA59-C1F20B53EEC3}"/>
              </a:ext>
            </a:extLst>
          </p:cNvPr>
          <p:cNvSpPr>
            <a:spLocks noGrp="1"/>
          </p:cNvSpPr>
          <p:nvPr>
            <p:ph type="title"/>
          </p:nvPr>
        </p:nvSpPr>
        <p:spPr/>
        <p:txBody>
          <a:bodyPr>
            <a:normAutofit fontScale="90000"/>
          </a:bodyPr>
          <a:lstStyle/>
          <a:p>
            <a:r>
              <a:rPr lang="en-US" sz="3200" dirty="0">
                <a:solidFill>
                  <a:schemeClr val="bg1"/>
                </a:solidFill>
              </a:rPr>
              <a:t>Marketplace landscape</a:t>
            </a:r>
          </a:p>
        </p:txBody>
      </p:sp>
      <p:pic>
        <p:nvPicPr>
          <p:cNvPr id="11" name="Picture 4" descr="Image result for Prime Therapeutics logo">
            <a:extLst>
              <a:ext uri="{FF2B5EF4-FFF2-40B4-BE49-F238E27FC236}">
                <a16:creationId xmlns:a16="http://schemas.microsoft.com/office/drawing/2014/main" id="{18718D5A-799C-7740-A7E4-949BF6F2F4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16167" y="2067735"/>
            <a:ext cx="1154920" cy="9917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C69D1C-2F71-DBDF-B017-246943F04FB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124"/>
          <a:stretch/>
        </p:blipFill>
        <p:spPr>
          <a:xfrm>
            <a:off x="6437908" y="1579103"/>
            <a:ext cx="1079688" cy="522743"/>
          </a:xfrm>
          <a:prstGeom prst="rect">
            <a:avLst/>
          </a:prstGeom>
        </p:spPr>
      </p:pic>
      <p:pic>
        <p:nvPicPr>
          <p:cNvPr id="13" name="Picture 12">
            <a:extLst>
              <a:ext uri="{FF2B5EF4-FFF2-40B4-BE49-F238E27FC236}">
                <a16:creationId xmlns:a16="http://schemas.microsoft.com/office/drawing/2014/main" id="{D233AEF0-6D6F-B644-A476-2CA9E16D7A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90122" y="2211953"/>
            <a:ext cx="1375260" cy="364738"/>
          </a:xfrm>
          <a:prstGeom prst="rect">
            <a:avLst/>
          </a:prstGeom>
        </p:spPr>
      </p:pic>
      <p:pic>
        <p:nvPicPr>
          <p:cNvPr id="14" name="Picture 13">
            <a:extLst>
              <a:ext uri="{FF2B5EF4-FFF2-40B4-BE49-F238E27FC236}">
                <a16:creationId xmlns:a16="http://schemas.microsoft.com/office/drawing/2014/main" id="{877889E2-6C34-7E52-D806-2736100C522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958530" y="1672355"/>
            <a:ext cx="1296620" cy="336239"/>
          </a:xfrm>
          <a:prstGeom prst="rect">
            <a:avLst/>
          </a:prstGeom>
        </p:spPr>
      </p:pic>
      <p:pic>
        <p:nvPicPr>
          <p:cNvPr id="15" name="Picture 14">
            <a:extLst>
              <a:ext uri="{FF2B5EF4-FFF2-40B4-BE49-F238E27FC236}">
                <a16:creationId xmlns:a16="http://schemas.microsoft.com/office/drawing/2014/main" id="{AE91A72F-6101-A9B8-8BE5-E52E41360C9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8635" y="2234082"/>
            <a:ext cx="1136411" cy="320480"/>
          </a:xfrm>
          <a:prstGeom prst="rect">
            <a:avLst/>
          </a:prstGeom>
        </p:spPr>
      </p:pic>
      <p:pic>
        <p:nvPicPr>
          <p:cNvPr id="16" name="Picture 15">
            <a:extLst>
              <a:ext uri="{FF2B5EF4-FFF2-40B4-BE49-F238E27FC236}">
                <a16:creationId xmlns:a16="http://schemas.microsoft.com/office/drawing/2014/main" id="{E38693B6-95EA-145E-9132-4C6678E86C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78683" y="2061135"/>
            <a:ext cx="1154921" cy="666374"/>
          </a:xfrm>
          <a:prstGeom prst="rect">
            <a:avLst/>
          </a:prstGeom>
        </p:spPr>
      </p:pic>
      <p:pic>
        <p:nvPicPr>
          <p:cNvPr id="17" name="Picture 16">
            <a:extLst>
              <a:ext uri="{FF2B5EF4-FFF2-40B4-BE49-F238E27FC236}">
                <a16:creationId xmlns:a16="http://schemas.microsoft.com/office/drawing/2014/main" id="{6BDFD831-CC14-CCEB-0F9B-F02060DA909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805608" y="1696282"/>
            <a:ext cx="1101071" cy="288384"/>
          </a:xfrm>
          <a:prstGeom prst="rect">
            <a:avLst/>
          </a:prstGeom>
        </p:spPr>
      </p:pic>
      <p:pic>
        <p:nvPicPr>
          <p:cNvPr id="18" name="Picture 2" descr="Image result for blue cross blue shield logo">
            <a:extLst>
              <a:ext uri="{FF2B5EF4-FFF2-40B4-BE49-F238E27FC236}">
                <a16:creationId xmlns:a16="http://schemas.microsoft.com/office/drawing/2014/main" id="{1FD408A6-84FD-8879-41E0-DC0F14222225}"/>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9803821" y="1708074"/>
            <a:ext cx="1277273" cy="2648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5304354-89E0-80E2-4D55-0C04EAD14E16}"/>
              </a:ext>
            </a:extLst>
          </p:cNvPr>
          <p:cNvSpPr txBox="1"/>
          <p:nvPr/>
        </p:nvSpPr>
        <p:spPr>
          <a:xfrm>
            <a:off x="11254760" y="1883896"/>
            <a:ext cx="8441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E41"/>
                </a:solidFill>
                <a:effectLst/>
                <a:uLnTx/>
                <a:uFillTx/>
                <a:latin typeface="Raleway Lining" panose="020B0503030101060003" pitchFamily="34" charset="77"/>
                <a:ea typeface="+mn-ea"/>
                <a:cs typeface="+mn-cs"/>
              </a:rPr>
              <a:t>And others</a:t>
            </a:r>
          </a:p>
        </p:txBody>
      </p:sp>
      <p:cxnSp>
        <p:nvCxnSpPr>
          <p:cNvPr id="20" name="Straight Connector 19">
            <a:extLst>
              <a:ext uri="{FF2B5EF4-FFF2-40B4-BE49-F238E27FC236}">
                <a16:creationId xmlns:a16="http://schemas.microsoft.com/office/drawing/2014/main" id="{DA77F724-1CA4-EFD8-98C7-E5D0AE1EF068}"/>
              </a:ext>
            </a:extLst>
          </p:cNvPr>
          <p:cNvCxnSpPr>
            <a:cxnSpLocks/>
          </p:cNvCxnSpPr>
          <p:nvPr/>
        </p:nvCxnSpPr>
        <p:spPr>
          <a:xfrm flipV="1">
            <a:off x="4533598" y="1511425"/>
            <a:ext cx="0" cy="1097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84CC91-C6B7-0291-E938-96337512BBAA}"/>
              </a:ext>
            </a:extLst>
          </p:cNvPr>
          <p:cNvCxnSpPr>
            <a:cxnSpLocks/>
          </p:cNvCxnSpPr>
          <p:nvPr/>
        </p:nvCxnSpPr>
        <p:spPr>
          <a:xfrm flipV="1">
            <a:off x="6118923" y="1511425"/>
            <a:ext cx="0" cy="1097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EE36AE-AFF5-EE72-C735-B27343E5F4BF}"/>
              </a:ext>
            </a:extLst>
          </p:cNvPr>
          <p:cNvCxnSpPr>
            <a:cxnSpLocks/>
          </p:cNvCxnSpPr>
          <p:nvPr/>
        </p:nvCxnSpPr>
        <p:spPr>
          <a:xfrm flipV="1">
            <a:off x="7833286" y="1511425"/>
            <a:ext cx="0" cy="1097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A8182D-F565-F6E2-B2DC-09102CBBAC10}"/>
              </a:ext>
            </a:extLst>
          </p:cNvPr>
          <p:cNvCxnSpPr>
            <a:cxnSpLocks/>
          </p:cNvCxnSpPr>
          <p:nvPr/>
        </p:nvCxnSpPr>
        <p:spPr>
          <a:xfrm flipV="1">
            <a:off x="9548949" y="1511425"/>
            <a:ext cx="0" cy="109728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A picture containing icon&#10;&#10;Description automatically generated">
            <a:extLst>
              <a:ext uri="{FF2B5EF4-FFF2-40B4-BE49-F238E27FC236}">
                <a16:creationId xmlns:a16="http://schemas.microsoft.com/office/drawing/2014/main" id="{35CC85CE-271C-D9E1-B7C6-EE8C492C5DBD}"/>
              </a:ext>
            </a:extLst>
          </p:cNvPr>
          <p:cNvPicPr>
            <a:picLocks noChangeAspect="1"/>
          </p:cNvPicPr>
          <p:nvPr/>
        </p:nvPicPr>
        <p:blipFill>
          <a:blip r:embed="rId11"/>
          <a:stretch>
            <a:fillRect/>
          </a:stretch>
        </p:blipFill>
        <p:spPr>
          <a:xfrm>
            <a:off x="8053410" y="2225018"/>
            <a:ext cx="1220769" cy="338608"/>
          </a:xfrm>
          <a:prstGeom prst="rect">
            <a:avLst/>
          </a:prstGeom>
        </p:spPr>
      </p:pic>
      <p:pic>
        <p:nvPicPr>
          <p:cNvPr id="25" name="Picture 24" descr="Logo, company name&#10;&#10;Description automatically generated">
            <a:extLst>
              <a:ext uri="{FF2B5EF4-FFF2-40B4-BE49-F238E27FC236}">
                <a16:creationId xmlns:a16="http://schemas.microsoft.com/office/drawing/2014/main" id="{01C5F2B4-2FD9-5848-3BD5-7C9B02E72406}"/>
              </a:ext>
            </a:extLst>
          </p:cNvPr>
          <p:cNvPicPr>
            <a:picLocks noChangeAspect="1"/>
          </p:cNvPicPr>
          <p:nvPr/>
        </p:nvPicPr>
        <p:blipFill>
          <a:blip r:embed="rId12"/>
          <a:stretch>
            <a:fillRect/>
          </a:stretch>
        </p:blipFill>
        <p:spPr>
          <a:xfrm>
            <a:off x="8071611" y="1536100"/>
            <a:ext cx="1184367" cy="608748"/>
          </a:xfrm>
          <a:prstGeom prst="rect">
            <a:avLst/>
          </a:prstGeom>
        </p:spPr>
      </p:pic>
      <p:pic>
        <p:nvPicPr>
          <p:cNvPr id="26" name="Picture 25">
            <a:extLst>
              <a:ext uri="{FF2B5EF4-FFF2-40B4-BE49-F238E27FC236}">
                <a16:creationId xmlns:a16="http://schemas.microsoft.com/office/drawing/2014/main" id="{8C276A3F-2DD5-1556-85D6-B4D896A230C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956930" y="3113882"/>
            <a:ext cx="1299821" cy="373464"/>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C6FE987A-271F-1CE2-9A4E-CC13FD376AE1}"/>
              </a:ext>
            </a:extLst>
          </p:cNvPr>
          <p:cNvPicPr>
            <a:picLocks noChangeAspect="1"/>
          </p:cNvPicPr>
          <p:nvPr/>
        </p:nvPicPr>
        <p:blipFill>
          <a:blip r:embed="rId14"/>
          <a:stretch>
            <a:fillRect/>
          </a:stretch>
        </p:blipFill>
        <p:spPr>
          <a:xfrm>
            <a:off x="5143132" y="3082543"/>
            <a:ext cx="1220350" cy="383133"/>
          </a:xfrm>
          <a:prstGeom prst="rect">
            <a:avLst/>
          </a:prstGeom>
        </p:spPr>
      </p:pic>
      <p:pic>
        <p:nvPicPr>
          <p:cNvPr id="28" name="Picture 27" descr="A picture containing chart&#10;&#10;Description automatically generated">
            <a:extLst>
              <a:ext uri="{FF2B5EF4-FFF2-40B4-BE49-F238E27FC236}">
                <a16:creationId xmlns:a16="http://schemas.microsoft.com/office/drawing/2014/main" id="{1DADD14D-BE4D-1CFC-90D1-060688955549}"/>
              </a:ext>
            </a:extLst>
          </p:cNvPr>
          <p:cNvPicPr>
            <a:picLocks noChangeAspect="1"/>
          </p:cNvPicPr>
          <p:nvPr/>
        </p:nvPicPr>
        <p:blipFill>
          <a:blip r:embed="rId15"/>
          <a:stretch>
            <a:fillRect/>
          </a:stretch>
        </p:blipFill>
        <p:spPr>
          <a:xfrm>
            <a:off x="7746788" y="2842860"/>
            <a:ext cx="734903" cy="884002"/>
          </a:xfrm>
          <a:prstGeom prst="rect">
            <a:avLst/>
          </a:prstGeom>
        </p:spPr>
      </p:pic>
      <p:pic>
        <p:nvPicPr>
          <p:cNvPr id="31" name="Picture 30" descr="A picture containing chart&#10;&#10;Description automatically generated">
            <a:extLst>
              <a:ext uri="{FF2B5EF4-FFF2-40B4-BE49-F238E27FC236}">
                <a16:creationId xmlns:a16="http://schemas.microsoft.com/office/drawing/2014/main" id="{29539947-751A-5F4E-88CE-C0B1D27B8F1A}"/>
              </a:ext>
            </a:extLst>
          </p:cNvPr>
          <p:cNvPicPr>
            <a:picLocks noChangeAspect="1"/>
          </p:cNvPicPr>
          <p:nvPr/>
        </p:nvPicPr>
        <p:blipFill>
          <a:blip r:embed="rId16"/>
          <a:stretch>
            <a:fillRect/>
          </a:stretch>
        </p:blipFill>
        <p:spPr>
          <a:xfrm>
            <a:off x="9279289" y="3038184"/>
            <a:ext cx="1049063" cy="505341"/>
          </a:xfrm>
          <a:prstGeom prst="rect">
            <a:avLst/>
          </a:prstGeom>
        </p:spPr>
      </p:pic>
      <p:pic>
        <p:nvPicPr>
          <p:cNvPr id="34" name="Picture 33">
            <a:extLst>
              <a:ext uri="{FF2B5EF4-FFF2-40B4-BE49-F238E27FC236}">
                <a16:creationId xmlns:a16="http://schemas.microsoft.com/office/drawing/2014/main" id="{9291E4F2-0E41-D701-83C8-0848B83CE48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327841" y="5349727"/>
            <a:ext cx="690302" cy="415526"/>
          </a:xfrm>
          <a:prstGeom prst="rect">
            <a:avLst/>
          </a:prstGeom>
        </p:spPr>
      </p:pic>
      <p:pic>
        <p:nvPicPr>
          <p:cNvPr id="35" name="Picture 34">
            <a:extLst>
              <a:ext uri="{FF2B5EF4-FFF2-40B4-BE49-F238E27FC236}">
                <a16:creationId xmlns:a16="http://schemas.microsoft.com/office/drawing/2014/main" id="{4873202E-B7F5-57BA-8E46-6EA8E6EF0621}"/>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4939938" y="6042597"/>
            <a:ext cx="1070108" cy="261635"/>
          </a:xfrm>
          <a:prstGeom prst="rect">
            <a:avLst/>
          </a:prstGeom>
        </p:spPr>
      </p:pic>
      <p:pic>
        <p:nvPicPr>
          <p:cNvPr id="36" name="Picture 35" descr="Text&#10;&#10;Description automatically generated with medium confidence">
            <a:extLst>
              <a:ext uri="{FF2B5EF4-FFF2-40B4-BE49-F238E27FC236}">
                <a16:creationId xmlns:a16="http://schemas.microsoft.com/office/drawing/2014/main" id="{2559026E-529F-5FA3-8ED1-0262902A442A}"/>
              </a:ext>
            </a:extLst>
          </p:cNvPr>
          <p:cNvPicPr>
            <a:picLocks noChangeAspect="1"/>
          </p:cNvPicPr>
          <p:nvPr/>
        </p:nvPicPr>
        <p:blipFill>
          <a:blip r:embed="rId19"/>
          <a:stretch>
            <a:fillRect/>
          </a:stretch>
        </p:blipFill>
        <p:spPr>
          <a:xfrm>
            <a:off x="2775132" y="5894918"/>
            <a:ext cx="1769433" cy="523220"/>
          </a:xfrm>
          <a:prstGeom prst="rect">
            <a:avLst/>
          </a:prstGeom>
        </p:spPr>
      </p:pic>
      <p:pic>
        <p:nvPicPr>
          <p:cNvPr id="39" name="Picture 38" descr="Icon&#10;&#10;Description automatically generated">
            <a:extLst>
              <a:ext uri="{FF2B5EF4-FFF2-40B4-BE49-F238E27FC236}">
                <a16:creationId xmlns:a16="http://schemas.microsoft.com/office/drawing/2014/main" id="{985E3C05-5690-57A3-9A26-03AFDA576EA3}"/>
              </a:ext>
            </a:extLst>
          </p:cNvPr>
          <p:cNvPicPr>
            <a:picLocks noChangeAspect="1"/>
          </p:cNvPicPr>
          <p:nvPr/>
        </p:nvPicPr>
        <p:blipFill>
          <a:blip r:embed="rId20"/>
          <a:stretch>
            <a:fillRect/>
          </a:stretch>
        </p:blipFill>
        <p:spPr>
          <a:xfrm>
            <a:off x="9575054" y="5969093"/>
            <a:ext cx="1363749" cy="335610"/>
          </a:xfrm>
          <a:prstGeom prst="rect">
            <a:avLst/>
          </a:prstGeom>
        </p:spPr>
      </p:pic>
      <p:pic>
        <p:nvPicPr>
          <p:cNvPr id="41" name="Picture 40">
            <a:extLst>
              <a:ext uri="{FF2B5EF4-FFF2-40B4-BE49-F238E27FC236}">
                <a16:creationId xmlns:a16="http://schemas.microsoft.com/office/drawing/2014/main" id="{76DF83C5-6AB6-EF28-F134-32B21A4C2149}"/>
              </a:ext>
            </a:extLst>
          </p:cNvPr>
          <p:cNvPicPr>
            <a:picLocks noChangeAspect="1"/>
          </p:cNvPicPr>
          <p:nvPr/>
        </p:nvPicPr>
        <p:blipFill>
          <a:blip r:embed="rId21"/>
          <a:stretch>
            <a:fillRect/>
          </a:stretch>
        </p:blipFill>
        <p:spPr>
          <a:xfrm>
            <a:off x="9367780" y="5530098"/>
            <a:ext cx="1519453" cy="188503"/>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361DA095-1C81-41BD-B572-5D863F962D36}"/>
              </a:ext>
            </a:extLst>
          </p:cNvPr>
          <p:cNvPicPr>
            <a:picLocks noChangeAspect="1"/>
          </p:cNvPicPr>
          <p:nvPr/>
        </p:nvPicPr>
        <p:blipFill>
          <a:blip r:embed="rId22"/>
          <a:stretch>
            <a:fillRect/>
          </a:stretch>
        </p:blipFill>
        <p:spPr>
          <a:xfrm>
            <a:off x="7919083" y="5329353"/>
            <a:ext cx="942134" cy="449975"/>
          </a:xfrm>
          <a:prstGeom prst="rect">
            <a:avLst/>
          </a:prstGeom>
        </p:spPr>
      </p:pic>
      <p:pic>
        <p:nvPicPr>
          <p:cNvPr id="42" name="Picture 41" descr="Icon&#10;&#10;Description automatically generated">
            <a:extLst>
              <a:ext uri="{FF2B5EF4-FFF2-40B4-BE49-F238E27FC236}">
                <a16:creationId xmlns:a16="http://schemas.microsoft.com/office/drawing/2014/main" id="{F91A08B0-27B8-6E26-26E9-6154A3397906}"/>
              </a:ext>
            </a:extLst>
          </p:cNvPr>
          <p:cNvPicPr>
            <a:picLocks noChangeAspect="1"/>
          </p:cNvPicPr>
          <p:nvPr/>
        </p:nvPicPr>
        <p:blipFill>
          <a:blip r:embed="rId23"/>
          <a:stretch>
            <a:fillRect/>
          </a:stretch>
        </p:blipFill>
        <p:spPr>
          <a:xfrm>
            <a:off x="8306035" y="6000273"/>
            <a:ext cx="1023220" cy="312510"/>
          </a:xfrm>
          <a:prstGeom prst="rect">
            <a:avLst/>
          </a:prstGeom>
        </p:spPr>
      </p:pic>
      <p:sp>
        <p:nvSpPr>
          <p:cNvPr id="50" name="Rectangle 49">
            <a:extLst>
              <a:ext uri="{FF2B5EF4-FFF2-40B4-BE49-F238E27FC236}">
                <a16:creationId xmlns:a16="http://schemas.microsoft.com/office/drawing/2014/main" id="{47D7D519-7D6A-E9CB-816F-57BB42558960}"/>
              </a:ext>
            </a:extLst>
          </p:cNvPr>
          <p:cNvSpPr/>
          <p:nvPr/>
        </p:nvSpPr>
        <p:spPr>
          <a:xfrm>
            <a:off x="-18203" y="2702533"/>
            <a:ext cx="2584173" cy="1143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Mid-sized PBMs</a:t>
            </a:r>
          </a:p>
        </p:txBody>
      </p:sp>
      <p:pic>
        <p:nvPicPr>
          <p:cNvPr id="51" name="Picture 50">
            <a:extLst>
              <a:ext uri="{FF2B5EF4-FFF2-40B4-BE49-F238E27FC236}">
                <a16:creationId xmlns:a16="http://schemas.microsoft.com/office/drawing/2014/main" id="{80ACA9F3-54B3-3C90-B6A2-583D57583638}"/>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9096133" y="3929812"/>
            <a:ext cx="617854" cy="617854"/>
          </a:xfrm>
          <a:prstGeom prst="rect">
            <a:avLst/>
          </a:prstGeom>
        </p:spPr>
      </p:pic>
      <p:pic>
        <p:nvPicPr>
          <p:cNvPr id="52" name="Picture 2">
            <a:extLst>
              <a:ext uri="{FF2B5EF4-FFF2-40B4-BE49-F238E27FC236}">
                <a16:creationId xmlns:a16="http://schemas.microsoft.com/office/drawing/2014/main" id="{BFE9BAC2-90DD-FAC6-CE0E-0F178EA6789A}"/>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4621361" y="4072949"/>
            <a:ext cx="1522573" cy="36001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ogo&#10;&#10;Description automatically generated with medium confidence">
            <a:extLst>
              <a:ext uri="{FF2B5EF4-FFF2-40B4-BE49-F238E27FC236}">
                <a16:creationId xmlns:a16="http://schemas.microsoft.com/office/drawing/2014/main" id="{FBF60FE3-6EF3-F93F-982A-F612258A0D41}"/>
              </a:ext>
            </a:extLst>
          </p:cNvPr>
          <p:cNvPicPr>
            <a:picLocks noChangeAspect="1"/>
          </p:cNvPicPr>
          <p:nvPr/>
        </p:nvPicPr>
        <p:blipFill>
          <a:blip r:embed="rId26"/>
          <a:stretch>
            <a:fillRect/>
          </a:stretch>
        </p:blipFill>
        <p:spPr>
          <a:xfrm>
            <a:off x="2973638" y="4073937"/>
            <a:ext cx="1266404" cy="358041"/>
          </a:xfrm>
          <a:prstGeom prst="rect">
            <a:avLst/>
          </a:prstGeom>
        </p:spPr>
      </p:pic>
      <p:pic>
        <p:nvPicPr>
          <p:cNvPr id="55" name="Picture 54" descr="Icon&#10;&#10;Description automatically generated">
            <a:extLst>
              <a:ext uri="{FF2B5EF4-FFF2-40B4-BE49-F238E27FC236}">
                <a16:creationId xmlns:a16="http://schemas.microsoft.com/office/drawing/2014/main" id="{AE1B20B1-4B36-B325-956C-FDED23DB0C84}"/>
              </a:ext>
            </a:extLst>
          </p:cNvPr>
          <p:cNvPicPr>
            <a:picLocks noChangeAspect="1"/>
          </p:cNvPicPr>
          <p:nvPr/>
        </p:nvPicPr>
        <p:blipFill>
          <a:blip r:embed="rId27"/>
          <a:stretch>
            <a:fillRect/>
          </a:stretch>
        </p:blipFill>
        <p:spPr>
          <a:xfrm>
            <a:off x="6577894" y="3898316"/>
            <a:ext cx="1227714" cy="393795"/>
          </a:xfrm>
          <a:prstGeom prst="rect">
            <a:avLst/>
          </a:prstGeom>
        </p:spPr>
      </p:pic>
      <p:pic>
        <p:nvPicPr>
          <p:cNvPr id="56" name="Picture 55" descr="Logo&#10;&#10;Description automatically generated">
            <a:extLst>
              <a:ext uri="{FF2B5EF4-FFF2-40B4-BE49-F238E27FC236}">
                <a16:creationId xmlns:a16="http://schemas.microsoft.com/office/drawing/2014/main" id="{5C64B056-A6AD-D8DE-FB83-949186F4EF1C}"/>
              </a:ext>
            </a:extLst>
          </p:cNvPr>
          <p:cNvPicPr>
            <a:picLocks noChangeAspect="1"/>
          </p:cNvPicPr>
          <p:nvPr/>
        </p:nvPicPr>
        <p:blipFill>
          <a:blip r:embed="rId28"/>
          <a:stretch>
            <a:fillRect/>
          </a:stretch>
        </p:blipFill>
        <p:spPr>
          <a:xfrm>
            <a:off x="4836712" y="4696141"/>
            <a:ext cx="1091871" cy="30499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F309EE2-91DA-723D-4398-6B00A00F9ED3}"/>
              </a:ext>
            </a:extLst>
          </p:cNvPr>
          <p:cNvPicPr>
            <a:picLocks noChangeAspect="1"/>
          </p:cNvPicPr>
          <p:nvPr/>
        </p:nvPicPr>
        <p:blipFill>
          <a:blip r:embed="rId29"/>
          <a:stretch>
            <a:fillRect/>
          </a:stretch>
        </p:blipFill>
        <p:spPr>
          <a:xfrm>
            <a:off x="6010046" y="4427046"/>
            <a:ext cx="1218481" cy="318524"/>
          </a:xfrm>
          <a:prstGeom prst="rect">
            <a:avLst/>
          </a:prstGeom>
        </p:spPr>
      </p:pic>
      <p:pic>
        <p:nvPicPr>
          <p:cNvPr id="58" name="Picture 57">
            <a:extLst>
              <a:ext uri="{FF2B5EF4-FFF2-40B4-BE49-F238E27FC236}">
                <a16:creationId xmlns:a16="http://schemas.microsoft.com/office/drawing/2014/main" id="{1FAA5E43-916E-9131-9ABE-7A6CA3A09220}"/>
              </a:ext>
            </a:extLst>
          </p:cNvPr>
          <p:cNvPicPr>
            <a:picLocks noChangeAspect="1"/>
          </p:cNvPicPr>
          <p:nvPr/>
        </p:nvPicPr>
        <p:blipFill>
          <a:blip r:embed="rId30"/>
          <a:stretch>
            <a:fillRect/>
          </a:stretch>
        </p:blipFill>
        <p:spPr>
          <a:xfrm>
            <a:off x="2936428" y="4690893"/>
            <a:ext cx="1340824" cy="315488"/>
          </a:xfrm>
          <a:prstGeom prst="rect">
            <a:avLst/>
          </a:prstGeom>
        </p:spPr>
      </p:pic>
      <p:pic>
        <p:nvPicPr>
          <p:cNvPr id="59" name="Picture 58" descr="Icon&#10;&#10;Description automatically generated">
            <a:extLst>
              <a:ext uri="{FF2B5EF4-FFF2-40B4-BE49-F238E27FC236}">
                <a16:creationId xmlns:a16="http://schemas.microsoft.com/office/drawing/2014/main" id="{9C23F11D-399A-54EF-C0EA-54F5D2D2200C}"/>
              </a:ext>
            </a:extLst>
          </p:cNvPr>
          <p:cNvPicPr>
            <a:picLocks noChangeAspect="1"/>
          </p:cNvPicPr>
          <p:nvPr/>
        </p:nvPicPr>
        <p:blipFill>
          <a:blip r:embed="rId31"/>
          <a:stretch>
            <a:fillRect/>
          </a:stretch>
        </p:blipFill>
        <p:spPr>
          <a:xfrm>
            <a:off x="9975005" y="3952347"/>
            <a:ext cx="1041650" cy="601221"/>
          </a:xfrm>
          <a:prstGeom prst="rect">
            <a:avLst/>
          </a:prstGeom>
        </p:spPr>
      </p:pic>
      <p:pic>
        <p:nvPicPr>
          <p:cNvPr id="54" name="Picture 53" descr="Logo, company name&#10;&#10;Description automatically generated">
            <a:extLst>
              <a:ext uri="{FF2B5EF4-FFF2-40B4-BE49-F238E27FC236}">
                <a16:creationId xmlns:a16="http://schemas.microsoft.com/office/drawing/2014/main" id="{7CCDDF45-A524-C7A2-C0AA-726D3B94FED0}"/>
              </a:ext>
            </a:extLst>
          </p:cNvPr>
          <p:cNvPicPr>
            <a:picLocks noChangeAspect="1"/>
          </p:cNvPicPr>
          <p:nvPr/>
        </p:nvPicPr>
        <p:blipFill>
          <a:blip r:embed="rId32"/>
          <a:stretch>
            <a:fillRect/>
          </a:stretch>
        </p:blipFill>
        <p:spPr>
          <a:xfrm>
            <a:off x="7871118" y="4056458"/>
            <a:ext cx="918612" cy="554638"/>
          </a:xfrm>
          <a:prstGeom prst="rect">
            <a:avLst/>
          </a:prstGeom>
        </p:spPr>
      </p:pic>
      <p:sp>
        <p:nvSpPr>
          <p:cNvPr id="62" name="Rectangle 61">
            <a:extLst>
              <a:ext uri="{FF2B5EF4-FFF2-40B4-BE49-F238E27FC236}">
                <a16:creationId xmlns:a16="http://schemas.microsoft.com/office/drawing/2014/main" id="{6DFBF6C2-F3F4-73C5-BD07-33FED07B1278}"/>
              </a:ext>
            </a:extLst>
          </p:cNvPr>
          <p:cNvSpPr/>
          <p:nvPr/>
        </p:nvSpPr>
        <p:spPr>
          <a:xfrm>
            <a:off x="-18201" y="5193943"/>
            <a:ext cx="2584173" cy="13482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Potential Disruptors</a:t>
            </a:r>
            <a:b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b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(Rx Point Solutions)</a:t>
            </a:r>
          </a:p>
        </p:txBody>
      </p:sp>
      <p:sp>
        <p:nvSpPr>
          <p:cNvPr id="63" name="Rectangle 62">
            <a:extLst>
              <a:ext uri="{FF2B5EF4-FFF2-40B4-BE49-F238E27FC236}">
                <a16:creationId xmlns:a16="http://schemas.microsoft.com/office/drawing/2014/main" id="{F98199C5-2670-2993-BD33-90777ABFD56A}"/>
              </a:ext>
            </a:extLst>
          </p:cNvPr>
          <p:cNvSpPr/>
          <p:nvPr/>
        </p:nvSpPr>
        <p:spPr>
          <a:xfrm>
            <a:off x="-18201" y="3845687"/>
            <a:ext cx="2584173" cy="1348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Potential Disruptors</a:t>
            </a:r>
            <a:b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b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(Standalone PBMs)</a:t>
            </a:r>
          </a:p>
        </p:txBody>
      </p:sp>
      <p:sp>
        <p:nvSpPr>
          <p:cNvPr id="64" name="TextBox 63">
            <a:extLst>
              <a:ext uri="{FF2B5EF4-FFF2-40B4-BE49-F238E27FC236}">
                <a16:creationId xmlns:a16="http://schemas.microsoft.com/office/drawing/2014/main" id="{8543348C-1A25-3954-5417-B46143B7672D}"/>
              </a:ext>
            </a:extLst>
          </p:cNvPr>
          <p:cNvSpPr txBox="1"/>
          <p:nvPr/>
        </p:nvSpPr>
        <p:spPr>
          <a:xfrm>
            <a:off x="11350888" y="4835295"/>
            <a:ext cx="800513" cy="877163"/>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t>And </a:t>
            </a:r>
            <a:b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br>
            <a: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t>many </a:t>
            </a:r>
            <a:b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br>
            <a: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t>more!</a:t>
            </a:r>
          </a:p>
        </p:txBody>
      </p:sp>
      <p:sp>
        <p:nvSpPr>
          <p:cNvPr id="65" name="Right Brace 64">
            <a:extLst>
              <a:ext uri="{FF2B5EF4-FFF2-40B4-BE49-F238E27FC236}">
                <a16:creationId xmlns:a16="http://schemas.microsoft.com/office/drawing/2014/main" id="{88620E92-A462-41B0-C8A2-8A3F5C816A31}"/>
              </a:ext>
            </a:extLst>
          </p:cNvPr>
          <p:cNvSpPr/>
          <p:nvPr/>
        </p:nvSpPr>
        <p:spPr>
          <a:xfrm>
            <a:off x="11184602" y="4205905"/>
            <a:ext cx="155400" cy="1976075"/>
          </a:xfrm>
          <a:prstGeom prst="rightBrace">
            <a:avLst>
              <a:gd name="adj1" fmla="val 70480"/>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C4751"/>
              </a:solidFill>
              <a:effectLst/>
              <a:uLnTx/>
              <a:uFillTx/>
              <a:latin typeface="Source Sans Pro"/>
              <a:ea typeface="+mn-ea"/>
              <a:cs typeface="+mn-cs"/>
            </a:endParaRPr>
          </a:p>
        </p:txBody>
      </p:sp>
      <p:cxnSp>
        <p:nvCxnSpPr>
          <p:cNvPr id="70" name="Straight Connector 69">
            <a:extLst>
              <a:ext uri="{FF2B5EF4-FFF2-40B4-BE49-F238E27FC236}">
                <a16:creationId xmlns:a16="http://schemas.microsoft.com/office/drawing/2014/main" id="{6A5DFA00-0158-4DDC-77C0-3F8DA6B7B98E}"/>
              </a:ext>
            </a:extLst>
          </p:cNvPr>
          <p:cNvCxnSpPr>
            <a:cxnSpLocks/>
          </p:cNvCxnSpPr>
          <p:nvPr/>
        </p:nvCxnSpPr>
        <p:spPr>
          <a:xfrm>
            <a:off x="-18201" y="5193942"/>
            <a:ext cx="111232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E0687DD-36F0-0D5B-9340-250011E7C530}"/>
              </a:ext>
            </a:extLst>
          </p:cNvPr>
          <p:cNvCxnSpPr>
            <a:cxnSpLocks/>
          </p:cNvCxnSpPr>
          <p:nvPr/>
        </p:nvCxnSpPr>
        <p:spPr>
          <a:xfrm>
            <a:off x="-18201" y="384222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777EC03-D6AE-412A-4547-B5552D3C85DC}"/>
              </a:ext>
            </a:extLst>
          </p:cNvPr>
          <p:cNvCxnSpPr>
            <a:cxnSpLocks/>
          </p:cNvCxnSpPr>
          <p:nvPr/>
        </p:nvCxnSpPr>
        <p:spPr>
          <a:xfrm>
            <a:off x="-18201" y="270253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33842" y="4755821"/>
            <a:ext cx="1314627" cy="371307"/>
          </a:xfrm>
          <a:prstGeom prst="rect">
            <a:avLst/>
          </a:prstGeom>
        </p:spPr>
      </p:pic>
      <p:pic>
        <p:nvPicPr>
          <p:cNvPr id="9" name="Picture 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371867" y="4688551"/>
            <a:ext cx="1263319" cy="367447"/>
          </a:xfrm>
          <a:prstGeom prst="rect">
            <a:avLst/>
          </a:prstGeom>
        </p:spPr>
      </p:pic>
      <p:pic>
        <p:nvPicPr>
          <p:cNvPr id="10" name="Picture 9"/>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170296" y="5371160"/>
            <a:ext cx="1162698" cy="372659"/>
          </a:xfrm>
          <a:prstGeom prst="rect">
            <a:avLst/>
          </a:prstGeom>
        </p:spPr>
      </p:pic>
      <p:pic>
        <p:nvPicPr>
          <p:cNvPr id="32" name="Picture 3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375964" y="5309487"/>
            <a:ext cx="1317524" cy="469886"/>
          </a:xfrm>
          <a:prstGeom prst="rect">
            <a:avLst/>
          </a:prstGeom>
        </p:spPr>
      </p:pic>
      <p:pic>
        <p:nvPicPr>
          <p:cNvPr id="33" name="Picture 3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62712" y="5927381"/>
            <a:ext cx="1272370" cy="458294"/>
          </a:xfrm>
          <a:prstGeom prst="rect">
            <a:avLst/>
          </a:prstGeom>
        </p:spPr>
      </p:pic>
      <p:pic>
        <p:nvPicPr>
          <p:cNvPr id="5" name="Picture 4">
            <a:extLst>
              <a:ext uri="{FF2B5EF4-FFF2-40B4-BE49-F238E27FC236}">
                <a16:creationId xmlns:a16="http://schemas.microsoft.com/office/drawing/2014/main" id="{E7A5411C-DD8D-8633-452E-F082962B6D7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754827" y="2061269"/>
            <a:ext cx="1375260" cy="364738"/>
          </a:xfrm>
          <a:prstGeom prst="rect">
            <a:avLst/>
          </a:prstGeom>
        </p:spPr>
      </p:pic>
    </p:spTree>
    <p:extLst>
      <p:ext uri="{BB962C8B-B14F-4D97-AF65-F5344CB8AC3E}">
        <p14:creationId xmlns:p14="http://schemas.microsoft.com/office/powerpoint/2010/main" val="86447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Hot Topics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4291235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4E7B7-7457-447E-8F68-12265F3AA4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FFFFFF"/>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 name="TextBox 4">
            <a:extLst>
              <a:ext uri="{FF2B5EF4-FFF2-40B4-BE49-F238E27FC236}">
                <a16:creationId xmlns:a16="http://schemas.microsoft.com/office/drawing/2014/main" id="{43DC9465-C6DD-4845-99B7-DCE7F214878A}"/>
              </a:ext>
            </a:extLst>
          </p:cNvPr>
          <p:cNvSpPr txBox="1"/>
          <p:nvPr/>
        </p:nvSpPr>
        <p:spPr>
          <a:xfrm>
            <a:off x="28300" y="4863"/>
            <a:ext cx="3195584" cy="2073039"/>
          </a:xfrm>
          <a:prstGeom prst="rect">
            <a:avLst/>
          </a:prstGeom>
          <a:solidFill>
            <a:schemeClr val="tx1">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aleway Lining"/>
                <a:ea typeface="+mn-ea"/>
                <a:cs typeface="+mn-cs"/>
              </a:rPr>
              <a:t>Healthcare costs </a:t>
            </a:r>
            <a:br>
              <a:rPr kumimoji="0" lang="en-US" sz="2000" b="1" i="0" u="none" strike="noStrike" kern="1200" cap="none" spc="0" normalizeH="0" baseline="0" noProof="0" dirty="0">
                <a:ln>
                  <a:noFill/>
                </a:ln>
                <a:solidFill>
                  <a:srgbClr val="FFFFFF"/>
                </a:solidFill>
                <a:effectLst/>
                <a:uLnTx/>
                <a:uFillTx/>
                <a:latin typeface="Raleway Lining"/>
                <a:ea typeface="+mn-ea"/>
                <a:cs typeface="+mn-cs"/>
              </a:rPr>
            </a:br>
            <a:r>
              <a:rPr kumimoji="0" lang="en-US" sz="2000" b="1" i="0" u="none" strike="noStrike" kern="1200" cap="none" spc="0" normalizeH="0" baseline="0" noProof="0" dirty="0">
                <a:ln>
                  <a:noFill/>
                </a:ln>
                <a:solidFill>
                  <a:srgbClr val="FFFFFF"/>
                </a:solidFill>
                <a:effectLst/>
                <a:uLnTx/>
                <a:uFillTx/>
                <a:latin typeface="Raleway Lining"/>
                <a:ea typeface="+mn-ea"/>
                <a:cs typeface="+mn-cs"/>
              </a:rPr>
              <a:t>indexing at </a:t>
            </a:r>
            <a:br>
              <a:rPr kumimoji="0" lang="en-US" sz="2000" b="1" i="0" u="none" strike="noStrike" kern="1200" cap="none" spc="0" normalizeH="0" baseline="0" noProof="0" dirty="0">
                <a:ln>
                  <a:noFill/>
                </a:ln>
                <a:solidFill>
                  <a:srgbClr val="FFFFFF"/>
                </a:solidFill>
                <a:effectLst/>
                <a:uLnTx/>
                <a:uFillTx/>
                <a:latin typeface="Raleway Lining"/>
                <a:ea typeface="+mn-ea"/>
                <a:cs typeface="+mn-cs"/>
              </a:rPr>
            </a:br>
            <a:r>
              <a:rPr kumimoji="0" lang="en-US" sz="3200" b="1" i="0" u="none" strike="noStrike" kern="1200" cap="none" spc="0" normalizeH="0" baseline="0" noProof="0" dirty="0">
                <a:ln>
                  <a:noFill/>
                </a:ln>
                <a:solidFill>
                  <a:srgbClr val="1FBDC9"/>
                </a:solidFill>
                <a:effectLst/>
                <a:uLnTx/>
                <a:uFillTx/>
                <a:latin typeface="Raleway Lining"/>
                <a:ea typeface="+mn-ea"/>
                <a:cs typeface="+mn-cs"/>
              </a:rPr>
              <a:t>2x CPI </a:t>
            </a:r>
            <a:r>
              <a:rPr kumimoji="0" lang="en-US" sz="2000" b="1" i="0" u="none" strike="noStrike" kern="1200" cap="none" spc="0" normalizeH="0" baseline="0" noProof="0" dirty="0">
                <a:ln>
                  <a:noFill/>
                </a:ln>
                <a:solidFill>
                  <a:srgbClr val="FFFFFF"/>
                </a:solidFill>
                <a:effectLst/>
                <a:uLnTx/>
                <a:uFillTx/>
                <a:latin typeface="Raleway Lining"/>
                <a:ea typeface="+mn-ea"/>
                <a:cs typeface="+mn-cs"/>
              </a:rPr>
              <a:t>and </a:t>
            </a:r>
            <a:br>
              <a:rPr kumimoji="0" lang="en-US" sz="2000" b="1" i="0" u="none" strike="noStrike" kern="1200" cap="none" spc="0" normalizeH="0" baseline="0" noProof="0" dirty="0">
                <a:ln>
                  <a:noFill/>
                </a:ln>
                <a:solidFill>
                  <a:srgbClr val="FFFFFF"/>
                </a:solidFill>
                <a:effectLst/>
                <a:uLnTx/>
                <a:uFillTx/>
                <a:latin typeface="Raleway Lining"/>
                <a:ea typeface="+mn-ea"/>
                <a:cs typeface="+mn-cs"/>
              </a:rPr>
            </a:br>
            <a:r>
              <a:rPr kumimoji="0" lang="en-US" sz="2800" b="1" i="0" u="none" strike="noStrike" kern="1200" cap="none" spc="0" normalizeH="0" baseline="0" noProof="0" dirty="0">
                <a:ln>
                  <a:noFill/>
                </a:ln>
                <a:solidFill>
                  <a:srgbClr val="1FBDC9"/>
                </a:solidFill>
                <a:effectLst/>
                <a:uLnTx/>
                <a:uFillTx/>
                <a:latin typeface="Raleway Lining"/>
                <a:ea typeface="+mn-ea"/>
                <a:cs typeface="+mn-cs"/>
              </a:rPr>
              <a:t>Rx costs are 5x</a:t>
            </a:r>
            <a:endParaRPr kumimoji="0" lang="en-US" sz="2000" b="1" i="0" u="none" strike="noStrike" kern="1200" cap="none" spc="0" normalizeH="0" baseline="0" noProof="0" dirty="0">
              <a:ln>
                <a:noFill/>
              </a:ln>
              <a:solidFill>
                <a:srgbClr val="1FBDC9"/>
              </a:solidFill>
              <a:effectLst/>
              <a:uLnTx/>
              <a:uFillTx/>
              <a:latin typeface="Raleway Lining"/>
              <a:ea typeface="+mn-ea"/>
              <a:cs typeface="+mn-cs"/>
            </a:endParaRPr>
          </a:p>
        </p:txBody>
      </p:sp>
      <p:sp>
        <p:nvSpPr>
          <p:cNvPr id="7" name="TextBox 6">
            <a:extLst>
              <a:ext uri="{FF2B5EF4-FFF2-40B4-BE49-F238E27FC236}">
                <a16:creationId xmlns:a16="http://schemas.microsoft.com/office/drawing/2014/main" id="{15483CEF-20B9-4BFD-96A4-97DF287845F3}"/>
              </a:ext>
            </a:extLst>
          </p:cNvPr>
          <p:cNvSpPr txBox="1"/>
          <p:nvPr/>
        </p:nvSpPr>
        <p:spPr>
          <a:xfrm>
            <a:off x="3044040" y="-3184"/>
            <a:ext cx="3213233" cy="1828800"/>
          </a:xfrm>
          <a:prstGeom prst="rect">
            <a:avLst/>
          </a:prstGeom>
          <a:solidFill>
            <a:srgbClr val="002E42">
              <a:alpha val="8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BDC9"/>
                </a:solidFill>
                <a:effectLst/>
                <a:uLnTx/>
                <a:uFillTx/>
                <a:latin typeface="Raleway Lining"/>
                <a:ea typeface="+mn-ea"/>
                <a:cs typeface="+mn-cs"/>
              </a:rPr>
              <a:t>~30% </a:t>
            </a:r>
            <a:br>
              <a:rPr kumimoji="0" lang="en-US" sz="2000" b="1" i="0" u="none" strike="noStrike" kern="1200" cap="none" spc="0" normalizeH="0" baseline="0" noProof="0" dirty="0">
                <a:ln>
                  <a:noFill/>
                </a:ln>
                <a:solidFill>
                  <a:srgbClr val="FFFFFF"/>
                </a:solidFill>
                <a:effectLst/>
                <a:uLnTx/>
                <a:uFillTx/>
                <a:latin typeface="Raleway Lining"/>
                <a:ea typeface="+mn-ea"/>
                <a:cs typeface="+mn-cs"/>
              </a:rPr>
            </a:br>
            <a:r>
              <a:rPr kumimoji="0" lang="en-US" sz="2000" b="1" i="0" u="none" strike="noStrike" kern="1200" cap="none" spc="0" normalizeH="0" baseline="0" noProof="0" dirty="0">
                <a:ln>
                  <a:noFill/>
                </a:ln>
                <a:solidFill>
                  <a:srgbClr val="FFFFFF"/>
                </a:solidFill>
                <a:effectLst/>
                <a:uLnTx/>
                <a:uFillTx/>
                <a:latin typeface="Raleway Lining"/>
                <a:ea typeface="+mn-ea"/>
                <a:cs typeface="+mn-cs"/>
              </a:rPr>
              <a:t>of healthcare spending may be considered </a:t>
            </a:r>
            <a:r>
              <a:rPr kumimoji="0" lang="en-US" sz="2000" b="1" i="0" u="none" strike="noStrike" kern="1200" cap="none" spc="0" normalizeH="0" baseline="0" noProof="0" dirty="0">
                <a:ln>
                  <a:noFill/>
                </a:ln>
                <a:solidFill>
                  <a:srgbClr val="1FBDC9"/>
                </a:solidFill>
                <a:effectLst/>
                <a:uLnTx/>
                <a:uFillTx/>
                <a:latin typeface="Raleway Lining"/>
                <a:ea typeface="+mn-ea"/>
                <a:cs typeface="+mn-cs"/>
              </a:rPr>
              <a:t>waste</a:t>
            </a:r>
          </a:p>
        </p:txBody>
      </p:sp>
      <p:sp>
        <p:nvSpPr>
          <p:cNvPr id="12" name="TextBox 11">
            <a:extLst>
              <a:ext uri="{FF2B5EF4-FFF2-40B4-BE49-F238E27FC236}">
                <a16:creationId xmlns:a16="http://schemas.microsoft.com/office/drawing/2014/main" id="{A72EE05B-612C-4B17-AB02-7DD1167E6E83}"/>
              </a:ext>
            </a:extLst>
          </p:cNvPr>
          <p:cNvSpPr txBox="1"/>
          <p:nvPr/>
        </p:nvSpPr>
        <p:spPr>
          <a:xfrm>
            <a:off x="9457090" y="2845832"/>
            <a:ext cx="2743200" cy="2508366"/>
          </a:xfrm>
          <a:prstGeom prst="rect">
            <a:avLst/>
          </a:prstGeom>
          <a:solidFill>
            <a:schemeClr val="accent1">
              <a:lumMod val="90000"/>
              <a:lumOff val="10000"/>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aleway Lining"/>
                <a:ea typeface="+mn-ea"/>
                <a:cs typeface="+mn-cs"/>
              </a:rPr>
              <a:t>11 </a:t>
            </a:r>
            <a:r>
              <a:rPr kumimoji="0" lang="en-US" sz="2000" b="1" i="0" u="none" strike="noStrike" kern="1200" cap="none" spc="0" normalizeH="0" baseline="0" noProof="0" dirty="0">
                <a:ln>
                  <a:noFill/>
                </a:ln>
                <a:solidFill>
                  <a:srgbClr val="002E42">
                    <a:lumMod val="50000"/>
                    <a:lumOff val="50000"/>
                  </a:srgbClr>
                </a:solidFill>
                <a:effectLst/>
                <a:uLnTx/>
                <a:uFillTx/>
                <a:latin typeface="Raleway Lining"/>
                <a:ea typeface="+mn-ea"/>
                <a:cs typeface="+mn-cs"/>
              </a:rPr>
              <a:t>FDA approved gene therapies Cost can be as high as </a:t>
            </a:r>
            <a:r>
              <a:rPr kumimoji="0" lang="en-US" sz="1800" b="1" i="0" u="none" strike="noStrike" kern="1200" cap="none" spc="0" normalizeH="0" baseline="0" noProof="0" dirty="0">
                <a:ln>
                  <a:noFill/>
                </a:ln>
                <a:solidFill>
                  <a:srgbClr val="FFFFFF"/>
                </a:solidFill>
                <a:effectLst/>
                <a:uLnTx/>
                <a:uFillTx/>
                <a:latin typeface="Raleway Lining"/>
                <a:ea typeface="+mn-ea"/>
                <a:cs typeface="+mn-cs"/>
              </a:rPr>
              <a:t>$3-$4 Million</a:t>
            </a:r>
            <a:endParaRPr kumimoji="0" lang="en-US" sz="1800" b="0" i="0" u="none" strike="noStrike" kern="1200" cap="none" spc="0" normalizeH="0" baseline="0" noProof="0" dirty="0">
              <a:ln>
                <a:noFill/>
              </a:ln>
              <a:solidFill>
                <a:srgbClr val="002E42">
                  <a:lumMod val="50000"/>
                  <a:lumOff val="50000"/>
                </a:srgbClr>
              </a:solidFill>
              <a:effectLst/>
              <a:uLnTx/>
              <a:uFillTx/>
              <a:latin typeface="Raleway Lining"/>
              <a:ea typeface="+mn-ea"/>
              <a:cs typeface="+mn-cs"/>
            </a:endParaRPr>
          </a:p>
        </p:txBody>
      </p:sp>
      <p:sp>
        <p:nvSpPr>
          <p:cNvPr id="14" name="TextBox 13">
            <a:extLst>
              <a:ext uri="{FF2B5EF4-FFF2-40B4-BE49-F238E27FC236}">
                <a16:creationId xmlns:a16="http://schemas.microsoft.com/office/drawing/2014/main" id="{867EFE5C-8A49-46CF-B55D-D5F910855C2C}"/>
              </a:ext>
            </a:extLst>
          </p:cNvPr>
          <p:cNvSpPr txBox="1"/>
          <p:nvPr/>
        </p:nvSpPr>
        <p:spPr>
          <a:xfrm>
            <a:off x="6237816" y="-1"/>
            <a:ext cx="3357875" cy="3356043"/>
          </a:xfrm>
          <a:prstGeom prst="rect">
            <a:avLst/>
          </a:prstGeom>
          <a:solidFill>
            <a:schemeClr val="tx1">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aleway Lining"/>
                <a:ea typeface="+mn-ea"/>
                <a:cs typeface="+mn-cs"/>
              </a:rPr>
              <a:t>Specialty drugs </a:t>
            </a:r>
            <a:br>
              <a:rPr kumimoji="0" lang="en-US" sz="2000" b="1" i="0" u="none" strike="noStrike" kern="1200" cap="none" spc="0" normalizeH="0" baseline="0" noProof="0" dirty="0">
                <a:ln>
                  <a:noFill/>
                </a:ln>
                <a:solidFill>
                  <a:srgbClr val="FFFFFF"/>
                </a:solidFill>
                <a:effectLst/>
                <a:uLnTx/>
                <a:uFillTx/>
                <a:latin typeface="Raleway Lining"/>
                <a:ea typeface="+mn-ea"/>
                <a:cs typeface="+mn-cs"/>
              </a:rPr>
            </a:br>
            <a:r>
              <a:rPr kumimoji="0" lang="en-US" sz="2000" b="1" i="0" u="none" strike="noStrike" kern="1200" cap="none" spc="0" normalizeH="0" baseline="0" noProof="0" dirty="0">
                <a:ln>
                  <a:noFill/>
                </a:ln>
                <a:solidFill>
                  <a:srgbClr val="1FBDC9"/>
                </a:solidFill>
                <a:effectLst/>
                <a:uLnTx/>
                <a:uFillTx/>
                <a:latin typeface="Raleway Lining"/>
                <a:ea typeface="+mn-ea"/>
                <a:cs typeface="+mn-cs"/>
              </a:rPr>
              <a:t>expected to increase </a:t>
            </a:r>
            <a:r>
              <a:rPr kumimoji="0" lang="en-US" sz="4000" b="1" i="0" u="none" strike="noStrike" kern="1200" cap="none" spc="0" normalizeH="0" baseline="0" noProof="0" dirty="0">
                <a:ln>
                  <a:noFill/>
                </a:ln>
                <a:solidFill>
                  <a:srgbClr val="FFFFFF"/>
                </a:solidFill>
                <a:effectLst/>
                <a:uLnTx/>
                <a:uFillTx/>
                <a:latin typeface="Raleway Lining"/>
                <a:ea typeface="+mn-ea"/>
                <a:cs typeface="+mn-cs"/>
              </a:rPr>
              <a:t>21-25%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BDC9"/>
                </a:solidFill>
                <a:effectLst/>
                <a:uLnTx/>
                <a:uFillTx/>
                <a:latin typeface="Raleway Lining"/>
                <a:ea typeface="+mn-ea"/>
                <a:cs typeface="+mn-cs"/>
              </a:rPr>
              <a:t>YOY for the next 5 years, encroaching on </a:t>
            </a:r>
            <a:r>
              <a:rPr kumimoji="0" lang="en-US" sz="2000" b="1" i="0" u="none" strike="noStrike" kern="1200" cap="none" spc="0" normalizeH="0" baseline="0" noProof="0" dirty="0">
                <a:ln>
                  <a:noFill/>
                </a:ln>
                <a:solidFill>
                  <a:srgbClr val="FFFFFF"/>
                </a:solidFill>
                <a:effectLst/>
                <a:uLnTx/>
                <a:uFillTx/>
                <a:latin typeface="Raleway Lining"/>
                <a:ea typeface="+mn-ea"/>
                <a:cs typeface="+mn-cs"/>
              </a:rPr>
              <a:t>50% of total benefit spend</a:t>
            </a:r>
            <a:r>
              <a:rPr kumimoji="0" lang="en-US" sz="2000" b="1" i="0" u="none" strike="noStrike" kern="1200" cap="none" spc="0" normalizeH="0" baseline="0" noProof="0" dirty="0">
                <a:ln>
                  <a:noFill/>
                </a:ln>
                <a:solidFill>
                  <a:srgbClr val="1FBDC9"/>
                </a:solidFill>
                <a:effectLst/>
                <a:uLnTx/>
                <a:uFillTx/>
                <a:latin typeface="Raleway Lining"/>
                <a:ea typeface="+mn-ea"/>
                <a:cs typeface="+mn-cs"/>
              </a:rPr>
              <a:t>.</a:t>
            </a:r>
            <a:endParaRPr kumimoji="0" lang="en-US" sz="20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3" name="TextBox 12">
            <a:extLst>
              <a:ext uri="{FF2B5EF4-FFF2-40B4-BE49-F238E27FC236}">
                <a16:creationId xmlns:a16="http://schemas.microsoft.com/office/drawing/2014/main" id="{0004956D-3B8C-4366-B2C4-F9F796317CB9}"/>
              </a:ext>
            </a:extLst>
          </p:cNvPr>
          <p:cNvSpPr txBox="1"/>
          <p:nvPr/>
        </p:nvSpPr>
        <p:spPr>
          <a:xfrm>
            <a:off x="9457090" y="4863"/>
            <a:ext cx="2743200" cy="2848738"/>
          </a:xfrm>
          <a:prstGeom prst="rect">
            <a:avLst/>
          </a:prstGeom>
          <a:solidFill>
            <a:srgbClr val="002E42">
              <a:alpha val="8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BDC9"/>
                </a:solidFill>
                <a:effectLst/>
                <a:uLnTx/>
                <a:uFillTx/>
                <a:latin typeface="Raleway Lining"/>
                <a:ea typeface="+mn-ea"/>
                <a:cs typeface="+mn-cs"/>
              </a:rPr>
              <a:t>By 2035, 16.2% of total healthcare spend is expected to be driven by RX</a:t>
            </a:r>
          </a:p>
        </p:txBody>
      </p:sp>
      <p:sp>
        <p:nvSpPr>
          <p:cNvPr id="6" name="TextBox 5">
            <a:extLst>
              <a:ext uri="{FF2B5EF4-FFF2-40B4-BE49-F238E27FC236}">
                <a16:creationId xmlns:a16="http://schemas.microsoft.com/office/drawing/2014/main" id="{DE5DFCF7-19CD-4EDE-8F5F-E665355037E8}"/>
              </a:ext>
            </a:extLst>
          </p:cNvPr>
          <p:cNvSpPr txBox="1"/>
          <p:nvPr/>
        </p:nvSpPr>
        <p:spPr>
          <a:xfrm>
            <a:off x="28300" y="6014162"/>
            <a:ext cx="7771641" cy="835614"/>
          </a:xfrm>
          <a:prstGeom prst="rect">
            <a:avLst/>
          </a:prstGeom>
          <a:solidFill>
            <a:srgbClr val="007BB1">
              <a:alpha val="50196"/>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aleway Lining"/>
                <a:ea typeface="+mn-ea"/>
                <a:cs typeface="+mn-cs"/>
              </a:rPr>
              <a:t>Healthcare costs approaching </a:t>
            </a:r>
            <a:r>
              <a:rPr kumimoji="0" lang="en-US" sz="3600" b="1" i="0" u="none" strike="noStrike" kern="1200" cap="none" spc="0" normalizeH="0" baseline="0" noProof="0" dirty="0">
                <a:ln>
                  <a:noFill/>
                </a:ln>
                <a:solidFill>
                  <a:srgbClr val="1FBDC9"/>
                </a:solidFill>
                <a:effectLst/>
                <a:uLnTx/>
                <a:uFillTx/>
                <a:latin typeface="Raleway Lining"/>
                <a:ea typeface="+mn-ea"/>
                <a:cs typeface="+mn-cs"/>
              </a:rPr>
              <a:t>18% of GDP</a:t>
            </a:r>
            <a:endParaRPr kumimoji="0" lang="en-US" sz="2400" b="0" i="0" u="none" strike="noStrike" kern="1200" cap="none" spc="0" normalizeH="0" baseline="0" noProof="0" dirty="0">
              <a:ln>
                <a:noFill/>
              </a:ln>
              <a:solidFill>
                <a:srgbClr val="1FBDC9"/>
              </a:solidFill>
              <a:effectLst/>
              <a:uLnTx/>
              <a:uFillTx/>
              <a:latin typeface="Raleway Lining"/>
              <a:ea typeface="+mn-ea"/>
              <a:cs typeface="+mn-cs"/>
            </a:endParaRPr>
          </a:p>
        </p:txBody>
      </p:sp>
      <p:sp>
        <p:nvSpPr>
          <p:cNvPr id="29" name="TextBox 28">
            <a:extLst>
              <a:ext uri="{FF2B5EF4-FFF2-40B4-BE49-F238E27FC236}">
                <a16:creationId xmlns:a16="http://schemas.microsoft.com/office/drawing/2014/main" id="{4075E5A4-5C49-469E-A084-5F078DBCD0C6}"/>
              </a:ext>
            </a:extLst>
          </p:cNvPr>
          <p:cNvSpPr txBox="1"/>
          <p:nvPr/>
        </p:nvSpPr>
        <p:spPr>
          <a:xfrm>
            <a:off x="5392762" y="3356042"/>
            <a:ext cx="4077867" cy="2658120"/>
          </a:xfrm>
          <a:prstGeom prst="rect">
            <a:avLst/>
          </a:prstGeom>
          <a:solidFill>
            <a:srgbClr val="1FBDC9">
              <a:alpha val="8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aleway Lining"/>
                <a:ea typeface="+mn-ea"/>
                <a:cs typeface="+mn-cs"/>
              </a:rPr>
              <a:t>US healthcare system has a </a:t>
            </a:r>
            <a:r>
              <a:rPr kumimoji="0" lang="en-US" sz="2000" b="1" i="0" u="none" strike="noStrike" kern="1200" cap="none" spc="0" normalizeH="0" baseline="0" noProof="0" dirty="0">
                <a:ln>
                  <a:noFill/>
                </a:ln>
                <a:solidFill>
                  <a:srgbClr val="FFFFFF"/>
                </a:solidFill>
                <a:effectLst/>
                <a:uLnTx/>
                <a:uFillTx/>
                <a:latin typeface="Raleway Lining"/>
                <a:ea typeface="+mn-ea"/>
                <a:cs typeface="+mn-cs"/>
              </a:rPr>
              <a:t>s</a:t>
            </a:r>
            <a:r>
              <a:rPr kumimoji="0" lang="en-US" sz="2000" b="1" i="0" u="none" strike="noStrike" kern="1200" cap="none" spc="0" normalizeH="0" baseline="0" noProof="0" dirty="0" err="1">
                <a:ln>
                  <a:noFill/>
                </a:ln>
                <a:solidFill>
                  <a:srgbClr val="FFFFFF"/>
                </a:solidFill>
                <a:effectLst/>
                <a:uLnTx/>
                <a:uFillTx/>
                <a:latin typeface="Raleway Lining"/>
                <a:ea typeface="+mn-ea"/>
                <a:cs typeface="+mn-cs"/>
              </a:rPr>
              <a:t>hortage</a:t>
            </a:r>
            <a:r>
              <a:rPr kumimoji="0" lang="en-US" sz="1800" b="1" i="0" u="none" strike="noStrike" kern="1200" cap="none" spc="0" normalizeH="0" baseline="0" noProof="0" dirty="0">
                <a:ln>
                  <a:noFill/>
                </a:ln>
                <a:solidFill>
                  <a:srgbClr val="000000"/>
                </a:solidFill>
                <a:effectLst/>
                <a:uLnTx/>
                <a:uFillTx/>
                <a:latin typeface="Raleway Lining"/>
                <a:ea typeface="+mn-ea"/>
                <a:cs typeface="+mn-cs"/>
              </a:rPr>
              <a:t> </a:t>
            </a:r>
            <a:r>
              <a:rPr kumimoji="0" lang="en-US" sz="2000" b="1" i="0" u="none" strike="noStrike" kern="1200" cap="none" spc="0" normalizeH="0" baseline="0" noProof="0" dirty="0">
                <a:ln>
                  <a:noFill/>
                </a:ln>
                <a:solidFill>
                  <a:srgbClr val="000000"/>
                </a:solidFill>
                <a:effectLst/>
                <a:uLnTx/>
                <a:uFillTx/>
                <a:latin typeface="Raleway Lining"/>
                <a:ea typeface="+mn-ea"/>
                <a:cs typeface="+mn-cs"/>
              </a:rPr>
              <a:t>of</a:t>
            </a:r>
            <a:r>
              <a:rPr kumimoji="0" lang="en-US" sz="1800" b="1" i="0" u="none" strike="noStrike" kern="1200" cap="none" spc="0" normalizeH="0" baseline="0" noProof="0" dirty="0">
                <a:ln>
                  <a:noFill/>
                </a:ln>
                <a:solidFill>
                  <a:srgbClr val="000000"/>
                </a:solidFill>
                <a:effectLst/>
                <a:uLnTx/>
                <a:uFillTx/>
                <a:latin typeface="Raleway Lining"/>
                <a:ea typeface="+mn-ea"/>
                <a:cs typeface="+mn-cs"/>
              </a:rPr>
              <a:t> over </a:t>
            </a:r>
            <a:r>
              <a:rPr kumimoji="0" lang="en-US" sz="1800" b="1" i="0" u="none" strike="noStrike" kern="1200" cap="none" spc="0" normalizeH="0" baseline="0" noProof="0" dirty="0">
                <a:ln>
                  <a:noFill/>
                </a:ln>
                <a:solidFill>
                  <a:srgbClr val="FFFFFF"/>
                </a:solidFill>
                <a:effectLst/>
                <a:uLnTx/>
                <a:uFillTx/>
                <a:latin typeface="Raleway Lining"/>
                <a:ea typeface="+mn-ea"/>
                <a:cs typeface="+mn-cs"/>
              </a:rPr>
              <a:t>100,000</a:t>
            </a:r>
            <a:r>
              <a:rPr kumimoji="0" lang="en-US" sz="1800" b="1" i="0" u="none" strike="noStrike" kern="1200" cap="none" spc="0" normalizeH="0" baseline="0" noProof="0" dirty="0">
                <a:ln>
                  <a:noFill/>
                </a:ln>
                <a:solidFill>
                  <a:srgbClr val="000000"/>
                </a:solidFill>
                <a:effectLst/>
                <a:uLnTx/>
                <a:uFillTx/>
                <a:latin typeface="Raleway Lining"/>
                <a:ea typeface="+mn-ea"/>
                <a:cs typeface="+mn-cs"/>
              </a:rPr>
              <a:t> </a:t>
            </a:r>
            <a:r>
              <a:rPr kumimoji="0" lang="en-US" sz="2000" b="1" i="0" u="none" strike="noStrike" kern="1200" cap="none" spc="0" normalizeH="0" baseline="0" noProof="0" dirty="0">
                <a:ln>
                  <a:noFill/>
                </a:ln>
                <a:solidFill>
                  <a:srgbClr val="FFFFFF"/>
                </a:solidFill>
                <a:effectLst/>
                <a:uLnTx/>
                <a:uFillTx/>
                <a:latin typeface="Raleway Lining"/>
                <a:ea typeface="+mn-ea"/>
                <a:cs typeface="+mn-cs"/>
              </a:rPr>
              <a:t>providers</a:t>
            </a: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30" name="TextBox 29">
            <a:extLst>
              <a:ext uri="{FF2B5EF4-FFF2-40B4-BE49-F238E27FC236}">
                <a16:creationId xmlns:a16="http://schemas.microsoft.com/office/drawing/2014/main" id="{48F8E981-C3DA-40A0-9750-1A1780D2AD51}"/>
              </a:ext>
            </a:extLst>
          </p:cNvPr>
          <p:cNvSpPr txBox="1"/>
          <p:nvPr/>
        </p:nvSpPr>
        <p:spPr>
          <a:xfrm>
            <a:off x="-1" y="1825617"/>
            <a:ext cx="6257273" cy="1823904"/>
          </a:xfrm>
          <a:prstGeom prst="rect">
            <a:avLst/>
          </a:prstGeom>
          <a:solidFill>
            <a:schemeClr val="accent3">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Today, ~42.5% of Americans are obese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By 2030, it’s expected to be 50%</a:t>
            </a:r>
            <a:endParaRPr kumimoji="0" lang="en-US" sz="1800" b="1"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 name="TextBox 10">
            <a:extLst>
              <a:ext uri="{FF2B5EF4-FFF2-40B4-BE49-F238E27FC236}">
                <a16:creationId xmlns:a16="http://schemas.microsoft.com/office/drawing/2014/main" id="{B4AFB4FF-1332-47D6-A8BB-2469651ED471}"/>
              </a:ext>
            </a:extLst>
          </p:cNvPr>
          <p:cNvSpPr txBox="1"/>
          <p:nvPr/>
        </p:nvSpPr>
        <p:spPr>
          <a:xfrm>
            <a:off x="7570839" y="5354197"/>
            <a:ext cx="4629451" cy="1503801"/>
          </a:xfrm>
          <a:prstGeom prst="rect">
            <a:avLst/>
          </a:prstGeom>
          <a:solidFill>
            <a:schemeClr val="accent3">
              <a:lumMod val="60000"/>
              <a:lumOff val="40000"/>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E42"/>
                </a:solidFill>
                <a:effectLst/>
                <a:uLnTx/>
                <a:uFillTx/>
                <a:latin typeface="Raleway Lining"/>
                <a:ea typeface="+mn-ea"/>
                <a:cs typeface="+mn-cs"/>
              </a:rPr>
              <a:t>Inappropriate care or over-utilization of healthcare accounts for a quarter of total annual US healthcare spend </a:t>
            </a:r>
            <a:r>
              <a:rPr kumimoji="0" lang="en-US" sz="2000" b="1" i="0" u="none" strike="noStrike" kern="1200" cap="none" spc="0" normalizeH="0" baseline="0" noProof="0" dirty="0">
                <a:ln>
                  <a:noFill/>
                </a:ln>
                <a:solidFill>
                  <a:srgbClr val="FFFFFF"/>
                </a:solidFill>
                <a:effectLst/>
                <a:uLnTx/>
                <a:uFillTx/>
                <a:latin typeface="Raleway Lining"/>
                <a:ea typeface="+mn-ea"/>
                <a:cs typeface="+mn-cs"/>
              </a:rPr>
              <a:t>($765 billion)</a:t>
            </a:r>
            <a:endParaRPr kumimoji="0" lang="en-US" sz="2000" b="0" i="0" u="none" strike="noStrike" kern="1200" cap="none" spc="0" normalizeH="0" baseline="30000" noProof="0" dirty="0">
              <a:ln>
                <a:noFill/>
              </a:ln>
              <a:solidFill>
                <a:srgbClr val="002E42"/>
              </a:solidFill>
              <a:effectLst/>
              <a:highlight>
                <a:srgbClr val="FFFF00"/>
              </a:highlight>
              <a:uLnTx/>
              <a:uFillTx/>
              <a:latin typeface="Raleway Lining"/>
              <a:ea typeface="+mn-ea"/>
              <a:cs typeface="+mn-cs"/>
            </a:endParaRPr>
          </a:p>
        </p:txBody>
      </p:sp>
      <p:sp>
        <p:nvSpPr>
          <p:cNvPr id="10" name="TextBox 9">
            <a:extLst>
              <a:ext uri="{FF2B5EF4-FFF2-40B4-BE49-F238E27FC236}">
                <a16:creationId xmlns:a16="http://schemas.microsoft.com/office/drawing/2014/main" id="{6ACAE569-4B05-46C6-8681-26A7A48A9630}"/>
              </a:ext>
            </a:extLst>
          </p:cNvPr>
          <p:cNvSpPr txBox="1"/>
          <p:nvPr/>
        </p:nvSpPr>
        <p:spPr>
          <a:xfrm>
            <a:off x="-1387" y="3508987"/>
            <a:ext cx="4419151" cy="2658120"/>
          </a:xfrm>
          <a:prstGeom prst="rect">
            <a:avLst/>
          </a:prstGeom>
          <a:solidFill>
            <a:schemeClr val="tx2">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BDC9"/>
                </a:solidFill>
                <a:effectLst/>
                <a:uLnTx/>
                <a:uFillTx/>
                <a:latin typeface="Raleway Lining"/>
                <a:ea typeface="+mn-ea"/>
                <a:cs typeface="+mn-cs"/>
              </a:rPr>
              <a:t>75%</a:t>
            </a:r>
            <a:r>
              <a:rPr kumimoji="0" lang="en-US" sz="3200" b="0" i="0" u="none" strike="noStrike" kern="1200" cap="none" spc="0" normalizeH="0" baseline="0" noProof="0" dirty="0">
                <a:ln>
                  <a:noFill/>
                </a:ln>
                <a:solidFill>
                  <a:srgbClr val="1FBDC9"/>
                </a:solidFill>
                <a:effectLst/>
                <a:uLnTx/>
                <a:uFillTx/>
                <a:latin typeface="Raleway Lining"/>
                <a:ea typeface="+mn-ea"/>
                <a:cs typeface="+mn-cs"/>
              </a:rPr>
              <a:t> </a:t>
            </a:r>
            <a:r>
              <a:rPr kumimoji="0" lang="en-US" sz="2800" b="1" i="0" u="none" strike="noStrike" kern="1200" cap="none" spc="0" normalizeH="0" baseline="0" noProof="0" dirty="0">
                <a:ln>
                  <a:noFill/>
                </a:ln>
                <a:solidFill>
                  <a:srgbClr val="FFFFFF"/>
                </a:solidFill>
                <a:effectLst/>
                <a:uLnTx/>
                <a:uFillTx/>
                <a:latin typeface="Raleway Lining"/>
                <a:ea typeface="+mn-ea"/>
                <a:cs typeface="+mn-cs"/>
              </a:rPr>
              <a:t>of health insurers </a:t>
            </a:r>
            <a:r>
              <a:rPr kumimoji="0" lang="en-US" sz="2000" b="1" i="0" u="none" strike="noStrike" kern="1200" cap="none" spc="0" normalizeH="0" baseline="0" noProof="0" dirty="0">
                <a:ln>
                  <a:noFill/>
                </a:ln>
                <a:solidFill>
                  <a:srgbClr val="FFFFFF"/>
                </a:solidFill>
                <a:effectLst/>
                <a:uLnTx/>
                <a:uFillTx/>
                <a:latin typeface="Raleway Lining"/>
                <a:ea typeface="+mn-ea"/>
                <a:cs typeface="+mn-cs"/>
              </a:rPr>
              <a:t>anticipate</a:t>
            </a:r>
            <a:r>
              <a:rPr kumimoji="0" lang="en-US" sz="2000" b="0" i="0" u="none" strike="noStrike" kern="1200" cap="none" spc="0" normalizeH="0" baseline="0" noProof="0" dirty="0">
                <a:ln>
                  <a:noFill/>
                </a:ln>
                <a:solidFill>
                  <a:srgbClr val="FFFFFF"/>
                </a:solidFill>
                <a:effectLst/>
                <a:uLnTx/>
                <a:uFillTx/>
                <a:latin typeface="Raleway Lining"/>
                <a:ea typeface="+mn-ea"/>
                <a:cs typeface="+mn-cs"/>
              </a:rPr>
              <a:t> </a:t>
            </a:r>
            <a:r>
              <a:rPr kumimoji="0" lang="en-US" sz="2000" b="1" i="0" u="none" strike="noStrike" kern="1200" cap="none" spc="0" normalizeH="0" baseline="0" noProof="0" dirty="0">
                <a:ln>
                  <a:noFill/>
                </a:ln>
                <a:solidFill>
                  <a:srgbClr val="1FBDC9"/>
                </a:solidFill>
                <a:effectLst/>
                <a:uLnTx/>
                <a:uFillTx/>
                <a:latin typeface="Raleway Lining"/>
                <a:ea typeface="+mn-ea"/>
                <a:cs typeface="+mn-cs"/>
              </a:rPr>
              <a:t>higher or significantly higher</a:t>
            </a:r>
            <a:r>
              <a:rPr kumimoji="0" lang="en-US" sz="2000" b="1" i="0" u="none" strike="noStrike" kern="1200" cap="none" spc="0" normalizeH="0" baseline="0" noProof="0" dirty="0">
                <a:ln>
                  <a:noFill/>
                </a:ln>
                <a:solidFill>
                  <a:srgbClr val="000000"/>
                </a:solidFill>
                <a:effectLst/>
                <a:uLnTx/>
                <a:uFillTx/>
                <a:latin typeface="Raleway Lining"/>
                <a:ea typeface="+mn-ea"/>
                <a:cs typeface="+mn-cs"/>
              </a:rPr>
              <a:t> </a:t>
            </a:r>
            <a:r>
              <a:rPr kumimoji="0" lang="en-US" sz="2000" b="1" i="0" u="none" strike="noStrike" kern="1200" cap="none" spc="0" normalizeH="0" baseline="0" noProof="0" dirty="0">
                <a:ln>
                  <a:noFill/>
                </a:ln>
                <a:solidFill>
                  <a:srgbClr val="FFFFFF"/>
                </a:solidFill>
                <a:effectLst/>
                <a:uLnTx/>
                <a:uFillTx/>
                <a:latin typeface="Raleway Lining"/>
                <a:ea typeface="+mn-ea"/>
                <a:cs typeface="+mn-cs"/>
              </a:rPr>
              <a:t>medical trend over the next 3 years</a:t>
            </a:r>
            <a:endParaRPr kumimoji="0" lang="en-US" sz="20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5" name="Rectangle 14">
            <a:extLst>
              <a:ext uri="{FF2B5EF4-FFF2-40B4-BE49-F238E27FC236}">
                <a16:creationId xmlns:a16="http://schemas.microsoft.com/office/drawing/2014/main" id="{85E89C87-CE68-43D0-8FF1-DB505AFF0C65}"/>
              </a:ext>
            </a:extLst>
          </p:cNvPr>
          <p:cNvSpPr/>
          <p:nvPr/>
        </p:nvSpPr>
        <p:spPr>
          <a:xfrm>
            <a:off x="-1322962" y="700391"/>
            <a:ext cx="1206230" cy="5881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mn-cs"/>
              </a:rPr>
              <a:t>Pre-set animation </a:t>
            </a:r>
            <a:br>
              <a:rPr kumimoji="0" lang="en-US" sz="1200" b="0" i="0" u="none" strike="noStrike" kern="1200" cap="none" spc="0" normalizeH="0" baseline="0" noProof="0" dirty="0">
                <a:ln>
                  <a:noFill/>
                </a:ln>
                <a:solidFill>
                  <a:srgbClr val="FFFFFF"/>
                </a:solidFill>
                <a:effectLst/>
                <a:uLnTx/>
                <a:uFillTx/>
                <a:latin typeface="Raleway Lining"/>
                <a:ea typeface="+mn-ea"/>
                <a:cs typeface="+mn-cs"/>
              </a:rPr>
            </a:br>
            <a:r>
              <a:rPr kumimoji="0" lang="en-US" sz="1200" b="0" i="0" u="none" strike="noStrike" kern="1200" cap="none" spc="0" normalizeH="0" baseline="0" noProof="0" dirty="0">
                <a:ln>
                  <a:noFill/>
                </a:ln>
                <a:solidFill>
                  <a:srgbClr val="FFFFFF"/>
                </a:solidFill>
                <a:effectLst/>
                <a:uLnTx/>
                <a:uFillTx/>
                <a:latin typeface="Raleway Lining"/>
                <a:ea typeface="+mn-ea"/>
                <a:cs typeface="+mn-cs"/>
              </a:rPr>
              <a:t>(just 1 click)</a:t>
            </a:r>
          </a:p>
        </p:txBody>
      </p:sp>
    </p:spTree>
    <p:extLst>
      <p:ext uri="{BB962C8B-B14F-4D97-AF65-F5344CB8AC3E}">
        <p14:creationId xmlns:p14="http://schemas.microsoft.com/office/powerpoint/2010/main" val="40363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4" grpId="0" animBg="1"/>
      <p:bldP spid="13" grpId="0" animBg="1"/>
      <p:bldP spid="6" grpId="0" animBg="1"/>
      <p:bldP spid="29" grpId="0" animBg="1"/>
      <p:bldP spid="30" grpId="0" animBg="1"/>
      <p:bldP spid="11"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59D28E6C-1EFC-2FB5-E005-B9BC59182886}"/>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p:blipFill>
        <p:spPr/>
      </p:pic>
      <p:sp>
        <p:nvSpPr>
          <p:cNvPr id="6" name="Title 5">
            <a:extLst>
              <a:ext uri="{FF2B5EF4-FFF2-40B4-BE49-F238E27FC236}">
                <a16:creationId xmlns:a16="http://schemas.microsoft.com/office/drawing/2014/main" id="{8355D33C-E77C-4737-88CD-2DFDA46B5042}"/>
              </a:ext>
            </a:extLst>
          </p:cNvPr>
          <p:cNvSpPr>
            <a:spLocks noGrp="1"/>
          </p:cNvSpPr>
          <p:nvPr>
            <p:ph type="title"/>
          </p:nvPr>
        </p:nvSpPr>
        <p:spPr>
          <a:xfrm>
            <a:off x="0" y="1762171"/>
            <a:ext cx="3296015" cy="3333659"/>
          </a:xfrm>
          <a:solidFill>
            <a:schemeClr val="tx2"/>
          </a:solidFill>
        </p:spPr>
        <p:txBody>
          <a:bodyPr/>
          <a:lstStyle/>
          <a:p>
            <a:r>
              <a:rPr lang="en-US" dirty="0">
                <a:solidFill>
                  <a:schemeClr val="bg1"/>
                </a:solidFill>
              </a:rPr>
              <a:t>Why does </a:t>
            </a:r>
            <a:br>
              <a:rPr lang="en-US" dirty="0">
                <a:solidFill>
                  <a:schemeClr val="bg1"/>
                </a:solidFill>
              </a:rPr>
            </a:br>
            <a:r>
              <a:rPr lang="en-US" dirty="0">
                <a:solidFill>
                  <a:schemeClr val="bg1"/>
                </a:solidFill>
              </a:rPr>
              <a:t>Pharmacy matter?</a:t>
            </a:r>
          </a:p>
        </p:txBody>
      </p:sp>
      <p:sp>
        <p:nvSpPr>
          <p:cNvPr id="17" name="Slide Number Placeholder 3">
            <a:extLst>
              <a:ext uri="{FF2B5EF4-FFF2-40B4-BE49-F238E27FC236}">
                <a16:creationId xmlns:a16="http://schemas.microsoft.com/office/drawing/2014/main" id="{30C0DC72-61D1-4D4A-82D3-C6D28DF43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46" name="TextBox 45">
            <a:extLst>
              <a:ext uri="{FF2B5EF4-FFF2-40B4-BE49-F238E27FC236}">
                <a16:creationId xmlns:a16="http://schemas.microsoft.com/office/drawing/2014/main" id="{35E083BD-CFBA-45C6-4D48-34311ED7A39C}"/>
              </a:ext>
            </a:extLst>
          </p:cNvPr>
          <p:cNvSpPr txBox="1"/>
          <p:nvPr/>
        </p:nvSpPr>
        <p:spPr>
          <a:xfrm>
            <a:off x="8143874" y="758091"/>
            <a:ext cx="3383280" cy="87203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800"/>
              </a:spcAft>
              <a:buClrTx/>
              <a:buSzPct val="60000"/>
              <a:buFontTx/>
              <a:buNone/>
              <a:tabLst/>
              <a:defRPr/>
            </a:pPr>
            <a:r>
              <a:rPr kumimoji="0" lang="en-US" sz="2800" b="0" i="0" u="none" strike="noStrike" kern="1200" cap="none" spc="0" normalizeH="0" baseline="0" noProof="0" dirty="0">
                <a:ln>
                  <a:noFill/>
                </a:ln>
                <a:solidFill>
                  <a:srgbClr val="1FBDC9"/>
                </a:solidFill>
                <a:effectLst/>
                <a:uLnTx/>
                <a:uFillTx/>
                <a:latin typeface="Raleway Lining" panose="020B0503030101060003" pitchFamily="34" charset="77"/>
                <a:ea typeface="+mn-ea"/>
                <a:cs typeface="+mn-cs"/>
              </a:rPr>
              <a:t>Frequency</a:t>
            </a:r>
          </a:p>
          <a:p>
            <a:pPr marL="0" marR="0" lvl="0" indent="0" algn="l" defTabSz="914400" rtl="0" eaLnBrk="1" fontAlgn="auto" latinLnBrk="0" hangingPunct="1">
              <a:lnSpc>
                <a:spcPct val="100000"/>
              </a:lnSpc>
              <a:spcBef>
                <a:spcPts val="0"/>
              </a:spcBef>
              <a:spcAft>
                <a:spcPts val="0"/>
              </a:spcAft>
              <a:buClrTx/>
              <a:buSzPct val="60000"/>
              <a:buFontTx/>
              <a:buNone/>
              <a:tabLst/>
              <a:defRPr/>
            </a:pPr>
            <a:r>
              <a:rPr kumimoji="0" lang="en-US" sz="1400" b="0" i="0" u="none" strike="noStrike" kern="1200" cap="none" spc="0" normalizeH="0" baseline="0" noProof="0" dirty="0">
                <a:ln>
                  <a:noFill/>
                </a:ln>
                <a:solidFill>
                  <a:srgbClr val="000000"/>
                </a:solidFill>
                <a:effectLst/>
                <a:uLnTx/>
                <a:uFillTx/>
                <a:latin typeface="Raleway Lining" panose="020B0503030101060003" pitchFamily="34" charset="77"/>
                <a:ea typeface="+mn-ea"/>
                <a:cs typeface="+mn-cs"/>
              </a:rPr>
              <a:t>Most utilized employee benefit </a:t>
            </a:r>
          </a:p>
        </p:txBody>
      </p:sp>
      <p:sp>
        <p:nvSpPr>
          <p:cNvPr id="47" name="TextBox 46">
            <a:extLst>
              <a:ext uri="{FF2B5EF4-FFF2-40B4-BE49-F238E27FC236}">
                <a16:creationId xmlns:a16="http://schemas.microsoft.com/office/drawing/2014/main" id="{3CFF0B60-3041-0C6F-43B0-2B8A0F8D7D4A}"/>
              </a:ext>
            </a:extLst>
          </p:cNvPr>
          <p:cNvSpPr txBox="1"/>
          <p:nvPr/>
        </p:nvSpPr>
        <p:spPr>
          <a:xfrm>
            <a:off x="8143875" y="2094131"/>
            <a:ext cx="2800350" cy="11182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800"/>
              </a:spcAft>
              <a:buClrTx/>
              <a:buSzPct val="60000"/>
              <a:buFontTx/>
              <a:buNone/>
              <a:tabLst/>
              <a:defRPr/>
            </a:pPr>
            <a:r>
              <a:rPr kumimoji="0" lang="en-US" sz="3200" b="0" i="0" u="none" strike="noStrike" kern="1200" cap="none" spc="0" normalizeH="0" baseline="0" noProof="0" dirty="0">
                <a:ln>
                  <a:noFill/>
                </a:ln>
                <a:solidFill>
                  <a:srgbClr val="1FBDC9"/>
                </a:solidFill>
                <a:effectLst/>
                <a:uLnTx/>
                <a:uFillTx/>
                <a:latin typeface="Raleway Lining" panose="020B0503030101060003" pitchFamily="34" charset="77"/>
                <a:ea typeface="+mn-ea"/>
                <a:cs typeface="+mn-cs"/>
              </a:rPr>
              <a:t>30%</a:t>
            </a:r>
          </a:p>
          <a:p>
            <a:pPr marL="0" marR="0" lvl="0" indent="0" algn="l" defTabSz="914400" rtl="0" eaLnBrk="1" fontAlgn="auto" latinLnBrk="0" hangingPunct="1">
              <a:lnSpc>
                <a:spcPct val="100000"/>
              </a:lnSpc>
              <a:spcBef>
                <a:spcPts val="0"/>
              </a:spcBef>
              <a:spcAft>
                <a:spcPts val="0"/>
              </a:spcAft>
              <a:buClrTx/>
              <a:buSzPct val="60000"/>
              <a:buFontTx/>
              <a:buNone/>
              <a:tabLst/>
              <a:defRPr/>
            </a:pPr>
            <a:r>
              <a:rPr kumimoji="0" lang="en-US" sz="1400" b="0" i="0" u="none" strike="noStrike" kern="1200" cap="none" spc="0" normalizeH="0" baseline="0" noProof="0" dirty="0">
                <a:ln>
                  <a:noFill/>
                </a:ln>
                <a:solidFill>
                  <a:srgbClr val="000000"/>
                </a:solidFill>
                <a:effectLst/>
                <a:uLnTx/>
                <a:uFillTx/>
                <a:latin typeface="Raleway Lining" panose="020B0503030101060003" pitchFamily="34" charset="77"/>
                <a:ea typeface="+mn-ea"/>
                <a:cs typeface="+mn-cs"/>
              </a:rPr>
              <a:t>Pharmacy represents 30% of healthcare spend</a:t>
            </a:r>
          </a:p>
        </p:txBody>
      </p:sp>
      <p:sp>
        <p:nvSpPr>
          <p:cNvPr id="48" name="TextBox 47">
            <a:extLst>
              <a:ext uri="{FF2B5EF4-FFF2-40B4-BE49-F238E27FC236}">
                <a16:creationId xmlns:a16="http://schemas.microsoft.com/office/drawing/2014/main" id="{204609B0-CC3F-C63F-BBC9-9BF437FD90F8}"/>
              </a:ext>
            </a:extLst>
          </p:cNvPr>
          <p:cNvSpPr txBox="1"/>
          <p:nvPr/>
        </p:nvSpPr>
        <p:spPr>
          <a:xfrm>
            <a:off x="8143874" y="3676392"/>
            <a:ext cx="3400425" cy="11182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800"/>
              </a:spcAft>
              <a:buClrTx/>
              <a:buSzPct val="60000"/>
              <a:buFontTx/>
              <a:buNone/>
              <a:tabLst/>
              <a:defRPr/>
            </a:pPr>
            <a:r>
              <a:rPr kumimoji="0" lang="en-US" sz="3200" b="0" i="0" u="none" strike="noStrike" kern="1200" cap="none" spc="0" normalizeH="0" baseline="0" noProof="0" dirty="0">
                <a:ln>
                  <a:noFill/>
                </a:ln>
                <a:solidFill>
                  <a:srgbClr val="1FBDC9"/>
                </a:solidFill>
                <a:effectLst/>
                <a:uLnTx/>
                <a:uFillTx/>
                <a:latin typeface="Raleway Lining" panose="020B0503030101060003" pitchFamily="34" charset="77"/>
                <a:ea typeface="+mn-ea"/>
                <a:cs typeface="+mn-cs"/>
              </a:rPr>
              <a:t>60%</a:t>
            </a:r>
          </a:p>
          <a:p>
            <a:pPr marL="0" marR="0" lvl="0" indent="0" algn="l" defTabSz="914400" rtl="0" eaLnBrk="1" fontAlgn="auto" latinLnBrk="0" hangingPunct="1">
              <a:lnSpc>
                <a:spcPct val="100000"/>
              </a:lnSpc>
              <a:spcBef>
                <a:spcPts val="0"/>
              </a:spcBef>
              <a:spcAft>
                <a:spcPts val="0"/>
              </a:spcAft>
              <a:buClrTx/>
              <a:buSzPct val="60000"/>
              <a:buFontTx/>
              <a:buNone/>
              <a:tabLst/>
              <a:defRPr/>
            </a:pPr>
            <a:r>
              <a:rPr kumimoji="0" lang="en-US" sz="1400" b="0" i="0" u="none" strike="noStrike" kern="1200" cap="none" spc="0" normalizeH="0" baseline="0" noProof="0" dirty="0">
                <a:ln>
                  <a:noFill/>
                </a:ln>
                <a:solidFill>
                  <a:srgbClr val="000000"/>
                </a:solidFill>
                <a:effectLst/>
                <a:uLnTx/>
                <a:uFillTx/>
                <a:latin typeface="Raleway Lining" panose="020B0503030101060003" pitchFamily="34" charset="77"/>
                <a:ea typeface="+mn-ea"/>
                <a:cs typeface="+mn-cs"/>
              </a:rPr>
              <a:t>Specialty represents approximately 60% of drug spend</a:t>
            </a:r>
          </a:p>
        </p:txBody>
      </p:sp>
      <p:sp>
        <p:nvSpPr>
          <p:cNvPr id="49" name="TextBox 48">
            <a:extLst>
              <a:ext uri="{FF2B5EF4-FFF2-40B4-BE49-F238E27FC236}">
                <a16:creationId xmlns:a16="http://schemas.microsoft.com/office/drawing/2014/main" id="{7B03475C-68B8-9669-E4C3-277251B6E216}"/>
              </a:ext>
            </a:extLst>
          </p:cNvPr>
          <p:cNvSpPr txBox="1"/>
          <p:nvPr/>
        </p:nvSpPr>
        <p:spPr>
          <a:xfrm>
            <a:off x="8143874" y="5258654"/>
            <a:ext cx="3383280" cy="84125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800"/>
              </a:spcAft>
              <a:buClrTx/>
              <a:buSzPct val="60000"/>
              <a:buFontTx/>
              <a:buNone/>
              <a:tabLst/>
              <a:defRPr/>
            </a:pPr>
            <a:r>
              <a:rPr kumimoji="0" lang="en-US" sz="2800" b="0" i="0" u="none" strike="noStrike" kern="1200" cap="none" spc="0" normalizeH="0" baseline="0" noProof="0" dirty="0">
                <a:ln>
                  <a:noFill/>
                </a:ln>
                <a:solidFill>
                  <a:srgbClr val="1FBDC9"/>
                </a:solidFill>
                <a:effectLst/>
                <a:uLnTx/>
                <a:uFillTx/>
                <a:latin typeface="Raleway Lining" panose="020B0503030101060003" pitchFamily="34" charset="77"/>
                <a:ea typeface="+mn-ea"/>
                <a:cs typeface="+mn-cs"/>
              </a:rPr>
              <a:t>Fastest</a:t>
            </a:r>
          </a:p>
          <a:p>
            <a:pPr marL="0" marR="0" lvl="0" indent="0" algn="l" defTabSz="914400" rtl="0" eaLnBrk="1" fontAlgn="auto" latinLnBrk="0" hangingPunct="1">
              <a:lnSpc>
                <a:spcPct val="100000"/>
              </a:lnSpc>
              <a:spcBef>
                <a:spcPts val="0"/>
              </a:spcBef>
              <a:spcAft>
                <a:spcPts val="0"/>
              </a:spcAft>
              <a:buClrTx/>
              <a:buSzPct val="60000"/>
              <a:buFontTx/>
              <a:buNone/>
              <a:tabLst/>
              <a:defRPr/>
            </a:pPr>
            <a:r>
              <a:rPr kumimoji="0" lang="en-US" sz="1400" b="0" i="0" u="none" strike="noStrike" kern="1200" cap="none" spc="0" normalizeH="0" baseline="0" noProof="0" dirty="0">
                <a:ln>
                  <a:noFill/>
                </a:ln>
                <a:solidFill>
                  <a:srgbClr val="000000"/>
                </a:solidFill>
                <a:effectLst/>
                <a:uLnTx/>
                <a:uFillTx/>
                <a:latin typeface="Raleway Lining" panose="020B0503030101060003" pitchFamily="34" charset="77"/>
                <a:ea typeface="+mn-ea"/>
                <a:cs typeface="+mn-cs"/>
              </a:rPr>
              <a:t>Fastest growing benefit in healthcare</a:t>
            </a:r>
          </a:p>
        </p:txBody>
      </p:sp>
    </p:spTree>
    <p:extLst>
      <p:ext uri="{BB962C8B-B14F-4D97-AF65-F5344CB8AC3E}">
        <p14:creationId xmlns:p14="http://schemas.microsoft.com/office/powerpoint/2010/main" val="97581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Alliant 2021">
      <a:dk1>
        <a:srgbClr val="000000"/>
      </a:dk1>
      <a:lt1>
        <a:srgbClr val="FFFFFF"/>
      </a:lt1>
      <a:dk2>
        <a:srgbClr val="002E42"/>
      </a:dk2>
      <a:lt2>
        <a:srgbClr val="F2F0EB"/>
      </a:lt2>
      <a:accent1>
        <a:srgbClr val="002E42"/>
      </a:accent1>
      <a:accent2>
        <a:srgbClr val="1FBDC9"/>
      </a:accent2>
      <a:accent3>
        <a:srgbClr val="6DA5AF"/>
      </a:accent3>
      <a:accent4>
        <a:srgbClr val="656D70"/>
      </a:accent4>
      <a:accent5>
        <a:srgbClr val="009E5A"/>
      </a:accent5>
      <a:accent6>
        <a:srgbClr val="3159C9"/>
      </a:accent6>
      <a:hlink>
        <a:srgbClr val="1FBDC9"/>
      </a:hlink>
      <a:folHlink>
        <a:srgbClr val="000000"/>
      </a:folHlink>
    </a:clrScheme>
    <a:fontScheme name="Raleway Lining">
      <a:majorFont>
        <a:latin typeface="Raleway Lining"/>
        <a:ea typeface=""/>
        <a:cs typeface=""/>
      </a:majorFont>
      <a:minorFont>
        <a:latin typeface="Raleway Lini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300</TotalTime>
  <Words>3806</Words>
  <Application>Microsoft Office PowerPoint</Application>
  <PresentationFormat>Widescreen</PresentationFormat>
  <Paragraphs>588</Paragraphs>
  <Slides>44</Slides>
  <Notes>22</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44</vt:i4>
      </vt:variant>
    </vt:vector>
  </HeadingPairs>
  <TitlesOfParts>
    <vt:vector size="66" baseType="lpstr">
      <vt:lpstr>AngsanaUPC</vt:lpstr>
      <vt:lpstr>Aptos</vt:lpstr>
      <vt:lpstr>Arial</vt:lpstr>
      <vt:lpstr>Calibri</vt:lpstr>
      <vt:lpstr>Century Gothic</vt:lpstr>
      <vt:lpstr>Decotura ICG</vt:lpstr>
      <vt:lpstr>Gill Sans MT Condensed</vt:lpstr>
      <vt:lpstr>ITC Lubalin Graph Std Book</vt:lpstr>
      <vt:lpstr>Montserrat</vt:lpstr>
      <vt:lpstr>Raleway</vt:lpstr>
      <vt:lpstr>Raleway Lining</vt:lpstr>
      <vt:lpstr>Raleway Lining Medium</vt:lpstr>
      <vt:lpstr>Raleway Lining SemiBold</vt:lpstr>
      <vt:lpstr>Source Sans Pro</vt:lpstr>
      <vt:lpstr>SourceSansPro-Light</vt:lpstr>
      <vt:lpstr>SourceSansPro-Semibold</vt:lpstr>
      <vt:lpstr>Times New Roman</vt:lpstr>
      <vt:lpstr>Trade Gothic LT Std</vt:lpstr>
      <vt:lpstr>Wingdings</vt:lpstr>
      <vt:lpstr>Wingdings 3</vt:lpstr>
      <vt:lpstr>Ion</vt:lpstr>
      <vt:lpstr>Office Theme</vt:lpstr>
      <vt:lpstr>           28th Annual Conference</vt:lpstr>
      <vt:lpstr>PowerPoint Presentation</vt:lpstr>
      <vt:lpstr>AGENDA</vt:lpstr>
      <vt:lpstr>PBM Landscape</vt:lpstr>
      <vt:lpstr>How PBMs Work -  Beyond the Basics</vt:lpstr>
      <vt:lpstr>Marketplace landscape</vt:lpstr>
      <vt:lpstr>Hot Topics</vt:lpstr>
      <vt:lpstr>PowerPoint Presentation</vt:lpstr>
      <vt:lpstr>Why does  Pharmacy matter?</vt:lpstr>
      <vt:lpstr>Pharmacy industry landscape</vt:lpstr>
      <vt:lpstr>Cost Drivers</vt:lpstr>
      <vt:lpstr>Health Status Declining</vt:lpstr>
      <vt:lpstr>Gene Therapy </vt:lpstr>
      <vt:lpstr>The State  of Obesity </vt:lpstr>
      <vt:lpstr>GLP-1’s</vt:lpstr>
      <vt:lpstr> Watch GLP-1  Utilization  Trends  </vt:lpstr>
      <vt:lpstr>Best practices in managing GLP-1s</vt:lpstr>
      <vt:lpstr>2023-2025 GLP 1 Pipeline </vt:lpstr>
      <vt:lpstr>The Doctor’s Role</vt:lpstr>
      <vt:lpstr>Doctor Shortages</vt:lpstr>
      <vt:lpstr>Factors Influencing Provider Prescribing</vt:lpstr>
      <vt:lpstr>Sponsoring Primary Care to Get More Value</vt:lpstr>
      <vt:lpstr>Employer Strategies</vt:lpstr>
      <vt:lpstr>Pharmacy benefit management approach</vt:lpstr>
      <vt:lpstr>Finding the best fit: PBM configuration options</vt:lpstr>
      <vt:lpstr>Having a good sense of your employee population can lead to stronger health and welfare strategies.</vt:lpstr>
      <vt:lpstr>Fastest Growing Well-Being Initiatives for 2024</vt:lpstr>
      <vt:lpstr>H&amp;P Ecosystem </vt:lpstr>
      <vt:lpstr>Vendor Management Continuum </vt:lpstr>
      <vt:lpstr>The Importance of Data</vt:lpstr>
      <vt:lpstr>Robust Analytics Platform</vt:lpstr>
      <vt:lpstr>Case study 1 – Multi vitamin </vt:lpstr>
      <vt:lpstr>Case study 2–Watchdog Program/Fiduciary Responsibility</vt:lpstr>
      <vt:lpstr>Carve-in vs. Carve-out PBM</vt:lpstr>
      <vt:lpstr>Client A: Initial Rx Marketing Results (Our Take)</vt:lpstr>
      <vt:lpstr>A NNAHRA Exclusive </vt:lpstr>
      <vt:lpstr>Unique Opportunity</vt:lpstr>
      <vt:lpstr>Group Purchasing Organization (GPO)</vt:lpstr>
      <vt:lpstr>What’s the Value?</vt:lpstr>
      <vt:lpstr>Tribes Send to Alliant</vt:lpstr>
      <vt:lpstr>AFLAC Tier One</vt:lpstr>
      <vt:lpstr>Your Workload is NOT Increased  </vt:lpstr>
      <vt:lpstr>An Added Bonus!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Janet Borland</cp:lastModifiedBy>
  <cp:revision>25</cp:revision>
  <dcterms:created xsi:type="dcterms:W3CDTF">2024-05-10T21:27:17Z</dcterms:created>
  <dcterms:modified xsi:type="dcterms:W3CDTF">2024-09-15T14:53:21Z</dcterms:modified>
</cp:coreProperties>
</file>