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4" saveSubsetFonts="1">
  <p:sldMasterIdLst>
    <p:sldMasterId id="2147483648" r:id="rId1"/>
    <p:sldMasterId id="2147483660" r:id="rId2"/>
  </p:sldMasterIdLst>
  <p:notesMasterIdLst>
    <p:notesMasterId r:id="rId21"/>
  </p:notesMasterIdLst>
  <p:sldIdLst>
    <p:sldId id="27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type="screen16x9"/>
  <p:notesSz cx="6858000" cy="9144000"/>
  <p:defaultTextStyle>
    <a:defPPr>
      <a:defRPr lang="en-US"/>
    </a:defPPr>
    <a:lvl1pPr marL="0" algn="l" defTabSz="803227" rtl="0" eaLnBrk="1" latinLnBrk="0" hangingPunct="1">
      <a:defRPr sz="1580" kern="1200">
        <a:solidFill>
          <a:schemeClr val="tx1"/>
        </a:solidFill>
        <a:latin typeface="+mn-lt"/>
        <a:ea typeface="+mn-ea"/>
        <a:cs typeface="+mn-cs"/>
      </a:defRPr>
    </a:lvl1pPr>
    <a:lvl2pPr marL="401613" algn="l" defTabSz="803227" rtl="0" eaLnBrk="1" latinLnBrk="0" hangingPunct="1">
      <a:defRPr sz="1580" kern="1200">
        <a:solidFill>
          <a:schemeClr val="tx1"/>
        </a:solidFill>
        <a:latin typeface="+mn-lt"/>
        <a:ea typeface="+mn-ea"/>
        <a:cs typeface="+mn-cs"/>
      </a:defRPr>
    </a:lvl2pPr>
    <a:lvl3pPr marL="803227" algn="l" defTabSz="803227" rtl="0" eaLnBrk="1" latinLnBrk="0" hangingPunct="1">
      <a:defRPr sz="1580" kern="1200">
        <a:solidFill>
          <a:schemeClr val="tx1"/>
        </a:solidFill>
        <a:latin typeface="+mn-lt"/>
        <a:ea typeface="+mn-ea"/>
        <a:cs typeface="+mn-cs"/>
      </a:defRPr>
    </a:lvl3pPr>
    <a:lvl4pPr marL="1204841" algn="l" defTabSz="803227" rtl="0" eaLnBrk="1" latinLnBrk="0" hangingPunct="1">
      <a:defRPr sz="1580" kern="1200">
        <a:solidFill>
          <a:schemeClr val="tx1"/>
        </a:solidFill>
        <a:latin typeface="+mn-lt"/>
        <a:ea typeface="+mn-ea"/>
        <a:cs typeface="+mn-cs"/>
      </a:defRPr>
    </a:lvl4pPr>
    <a:lvl5pPr marL="1606454" algn="l" defTabSz="803227" rtl="0" eaLnBrk="1" latinLnBrk="0" hangingPunct="1">
      <a:defRPr sz="1580" kern="1200">
        <a:solidFill>
          <a:schemeClr val="tx1"/>
        </a:solidFill>
        <a:latin typeface="+mn-lt"/>
        <a:ea typeface="+mn-ea"/>
        <a:cs typeface="+mn-cs"/>
      </a:defRPr>
    </a:lvl5pPr>
    <a:lvl6pPr marL="2008067" algn="l" defTabSz="803227" rtl="0" eaLnBrk="1" latinLnBrk="0" hangingPunct="1">
      <a:defRPr sz="1580" kern="1200">
        <a:solidFill>
          <a:schemeClr val="tx1"/>
        </a:solidFill>
        <a:latin typeface="+mn-lt"/>
        <a:ea typeface="+mn-ea"/>
        <a:cs typeface="+mn-cs"/>
      </a:defRPr>
    </a:lvl6pPr>
    <a:lvl7pPr marL="2409681" algn="l" defTabSz="803227" rtl="0" eaLnBrk="1" latinLnBrk="0" hangingPunct="1">
      <a:defRPr sz="1580" kern="1200">
        <a:solidFill>
          <a:schemeClr val="tx1"/>
        </a:solidFill>
        <a:latin typeface="+mn-lt"/>
        <a:ea typeface="+mn-ea"/>
        <a:cs typeface="+mn-cs"/>
      </a:defRPr>
    </a:lvl7pPr>
    <a:lvl8pPr marL="2811294" algn="l" defTabSz="803227" rtl="0" eaLnBrk="1" latinLnBrk="0" hangingPunct="1">
      <a:defRPr sz="1580" kern="1200">
        <a:solidFill>
          <a:schemeClr val="tx1"/>
        </a:solidFill>
        <a:latin typeface="+mn-lt"/>
        <a:ea typeface="+mn-ea"/>
        <a:cs typeface="+mn-cs"/>
      </a:defRPr>
    </a:lvl8pPr>
    <a:lvl9pPr marL="3212909" algn="l" defTabSz="803227" rtl="0" eaLnBrk="1" latinLnBrk="0" hangingPunct="1">
      <a:defRPr sz="158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8DAEF3B7-C94C-45E4-9546-DEE13EA844B8}">
          <p14:sldIdLst>
            <p14:sldId id="273"/>
            <p14:sldId id="256"/>
          </p14:sldIdLst>
        </p14:section>
        <p14:section name="Starting" id="{4DA736BA-6514-4A5D-B765-6A7A14EDF4C3}">
          <p14:sldIdLst>
            <p14:sldId id="257"/>
          </p14:sldIdLst>
        </p14:section>
        <p14:section name="The Importance of Mentorship in Tribal Communities" id="{D0F8D63A-7213-42FC-9A4C-8D025B019079}">
          <p14:sldIdLst>
            <p14:sldId id="258"/>
            <p14:sldId id="259"/>
            <p14:sldId id="260"/>
            <p14:sldId id="261"/>
          </p14:sldIdLst>
        </p14:section>
        <p14:section name="The Isleta Resort &amp; Casino Mentorship Program" id="{990AD4AC-9474-47CF-B01E-1CDE9029E1FD}">
          <p14:sldIdLst>
            <p14:sldId id="262"/>
            <p14:sldId id="263"/>
            <p14:sldId id="264"/>
            <p14:sldId id="265"/>
          </p14:sldIdLst>
        </p14:section>
        <p14:section name="Building Strong Mentorship Networks" id="{B65E5E26-05C1-4AE0-AD07-AEDB0B97B997}">
          <p14:sldIdLst>
            <p14:sldId id="266"/>
            <p14:sldId id="267"/>
            <p14:sldId id="268"/>
            <p14:sldId id="269"/>
          </p14:sldIdLst>
        </p14:section>
        <p14:section name="Future Directions for Tribal Mentorship" id="{73DF2DCC-5F64-4D3A-8DB0-60724A2D93D9}">
          <p14:sldIdLst>
            <p14:sldId id="270"/>
            <p14:sldId id="271"/>
          </p14:sldIdLst>
        </p14:section>
        <p14:section name="Ending" id="{EC41F404-48A4-4ED0-8B51-9B6C19FA94E3}">
          <p14:sldIdLst>
            <p14:sldId id="272"/>
          </p14:sldIdLst>
        </p14:section>
      </p14:sectionLst>
    </p:ext>
    <p:ext uri="{EFAFB233-063F-42B5-8137-9DF3F51BA10A}">
      <p15:sldGuideLst xmlns:p15="http://schemas.microsoft.com/office/powerpoint/2012/main">
        <p15:guide id="1" orient="horz" pos="1898" userDrawn="1">
          <p15:clr>
            <a:srgbClr val="A4A3A4"/>
          </p15:clr>
        </p15:guide>
        <p15:guide id="2" pos="2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DB9EB-E307-4883-AB51-FEAA185385BA}" v="4" dt="2024-09-07T08:36:25.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0" autoAdjust="0"/>
    <p:restoredTop sz="0" autoAdjust="0"/>
  </p:normalViewPr>
  <p:slideViewPr>
    <p:cSldViewPr>
      <p:cViewPr>
        <p:scale>
          <a:sx n="117" d="100"/>
          <a:sy n="117" d="100"/>
        </p:scale>
        <p:origin x="2112" y="462"/>
      </p:cViewPr>
      <p:guideLst>
        <p:guide orient="horz" pos="1898"/>
        <p:guide pos="25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DD304-8B61-422D-9B78-5D77A71A8AA7}" type="datetimeFigureOut">
              <a:rPr lang="en-US" smtClean="0"/>
              <a:t>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B6954-BB6B-46D5-B908-A239DAE78AD8}" type="slidenum">
              <a:rPr lang="en-US" smtClean="0"/>
              <a:t>‹#›</a:t>
            </a:fld>
            <a:endParaRPr lang="en-US"/>
          </a:p>
        </p:txBody>
      </p:sp>
    </p:spTree>
    <p:extLst>
      <p:ext uri="{BB962C8B-B14F-4D97-AF65-F5344CB8AC3E}">
        <p14:creationId xmlns:p14="http://schemas.microsoft.com/office/powerpoint/2010/main" val="1682920587"/>
      </p:ext>
    </p:extLst>
  </p:cSld>
  <p:clrMap bg1="lt1" tx1="dk1" bg2="lt2" tx2="dk2" accent1="accent1" accent2="accent2" accent3="accent3" accent4="accent4" accent5="accent5" accent6="accent6" hlink="hlink" folHlink="folHlink"/>
  <p:notesStyle>
    <a:lvl1pPr marL="0" algn="l" defTabSz="803227" rtl="0" eaLnBrk="1" latinLnBrk="0" hangingPunct="1">
      <a:defRPr sz="1054" kern="1200">
        <a:solidFill>
          <a:schemeClr val="tx1"/>
        </a:solidFill>
        <a:latin typeface="+mn-lt"/>
        <a:ea typeface="+mn-ea"/>
        <a:cs typeface="+mn-cs"/>
      </a:defRPr>
    </a:lvl1pPr>
    <a:lvl2pPr marL="401613" algn="l" defTabSz="803227" rtl="0" eaLnBrk="1" latinLnBrk="0" hangingPunct="1">
      <a:defRPr sz="1054" kern="1200">
        <a:solidFill>
          <a:schemeClr val="tx1"/>
        </a:solidFill>
        <a:latin typeface="+mn-lt"/>
        <a:ea typeface="+mn-ea"/>
        <a:cs typeface="+mn-cs"/>
      </a:defRPr>
    </a:lvl2pPr>
    <a:lvl3pPr marL="803227" algn="l" defTabSz="803227" rtl="0" eaLnBrk="1" latinLnBrk="0" hangingPunct="1">
      <a:defRPr sz="1054" kern="1200">
        <a:solidFill>
          <a:schemeClr val="tx1"/>
        </a:solidFill>
        <a:latin typeface="+mn-lt"/>
        <a:ea typeface="+mn-ea"/>
        <a:cs typeface="+mn-cs"/>
      </a:defRPr>
    </a:lvl3pPr>
    <a:lvl4pPr marL="1204841" algn="l" defTabSz="803227" rtl="0" eaLnBrk="1" latinLnBrk="0" hangingPunct="1">
      <a:defRPr sz="1054" kern="1200">
        <a:solidFill>
          <a:schemeClr val="tx1"/>
        </a:solidFill>
        <a:latin typeface="+mn-lt"/>
        <a:ea typeface="+mn-ea"/>
        <a:cs typeface="+mn-cs"/>
      </a:defRPr>
    </a:lvl4pPr>
    <a:lvl5pPr marL="1606454" algn="l" defTabSz="803227" rtl="0" eaLnBrk="1" latinLnBrk="0" hangingPunct="1">
      <a:defRPr sz="1054" kern="1200">
        <a:solidFill>
          <a:schemeClr val="tx1"/>
        </a:solidFill>
        <a:latin typeface="+mn-lt"/>
        <a:ea typeface="+mn-ea"/>
        <a:cs typeface="+mn-cs"/>
      </a:defRPr>
    </a:lvl5pPr>
    <a:lvl6pPr marL="2008067" algn="l" defTabSz="803227" rtl="0" eaLnBrk="1" latinLnBrk="0" hangingPunct="1">
      <a:defRPr sz="1054" kern="1200">
        <a:solidFill>
          <a:schemeClr val="tx1"/>
        </a:solidFill>
        <a:latin typeface="+mn-lt"/>
        <a:ea typeface="+mn-ea"/>
        <a:cs typeface="+mn-cs"/>
      </a:defRPr>
    </a:lvl6pPr>
    <a:lvl7pPr marL="2409681" algn="l" defTabSz="803227" rtl="0" eaLnBrk="1" latinLnBrk="0" hangingPunct="1">
      <a:defRPr sz="1054" kern="1200">
        <a:solidFill>
          <a:schemeClr val="tx1"/>
        </a:solidFill>
        <a:latin typeface="+mn-lt"/>
        <a:ea typeface="+mn-ea"/>
        <a:cs typeface="+mn-cs"/>
      </a:defRPr>
    </a:lvl7pPr>
    <a:lvl8pPr marL="2811294" algn="l" defTabSz="803227" rtl="0" eaLnBrk="1" latinLnBrk="0" hangingPunct="1">
      <a:defRPr sz="1054" kern="1200">
        <a:solidFill>
          <a:schemeClr val="tx1"/>
        </a:solidFill>
        <a:latin typeface="+mn-lt"/>
        <a:ea typeface="+mn-ea"/>
        <a:cs typeface="+mn-cs"/>
      </a:defRPr>
    </a:lvl8pPr>
    <a:lvl9pPr marL="3212909" algn="l" defTabSz="803227" rtl="0" eaLnBrk="1" latinLnBrk="0" hangingPunct="1">
      <a:defRPr sz="10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D02898-78BC-E342-9BDD-1113C00BAD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00445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B6954-BB6B-46D5-B908-A239DAE78AD8}" type="slidenum">
              <a:rPr lang="en-US" smtClean="0"/>
              <a:t>68</a:t>
            </a:fld>
            <a:endParaRPr lang="en-US"/>
          </a:p>
        </p:txBody>
      </p:sp>
    </p:spTree>
    <p:extLst>
      <p:ext uri="{BB962C8B-B14F-4D97-AF65-F5344CB8AC3E}">
        <p14:creationId xmlns:p14="http://schemas.microsoft.com/office/powerpoint/2010/main" val="921777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639" y="1871634"/>
            <a:ext cx="6841233" cy="1291454"/>
          </a:xfrm>
        </p:spPr>
        <p:txBody>
          <a:bodyPr/>
          <a:lstStyle/>
          <a:p>
            <a:r>
              <a:rPr lang="en-US"/>
              <a:t>Click to edit Master title style</a:t>
            </a:r>
          </a:p>
        </p:txBody>
      </p:sp>
      <p:sp>
        <p:nvSpPr>
          <p:cNvPr id="3" name="Subtitle 2"/>
          <p:cNvSpPr>
            <a:spLocks noGrp="1"/>
          </p:cNvSpPr>
          <p:nvPr>
            <p:ph type="subTitle" idx="1"/>
          </p:nvPr>
        </p:nvSpPr>
        <p:spPr>
          <a:xfrm>
            <a:off x="1207276" y="3414124"/>
            <a:ext cx="5633956" cy="1539703"/>
          </a:xfrm>
        </p:spPr>
        <p:txBody>
          <a:bodyPr/>
          <a:lstStyle>
            <a:lvl1pPr marL="0" indent="0" algn="ctr">
              <a:buNone/>
              <a:defRPr>
                <a:solidFill>
                  <a:schemeClr val="tx1">
                    <a:tint val="75000"/>
                  </a:schemeClr>
                </a:solidFill>
              </a:defRPr>
            </a:lvl1pPr>
            <a:lvl2pPr marL="401648" indent="0" algn="ctr">
              <a:buNone/>
              <a:defRPr>
                <a:solidFill>
                  <a:schemeClr val="tx1">
                    <a:tint val="75000"/>
                  </a:schemeClr>
                </a:solidFill>
              </a:defRPr>
            </a:lvl2pPr>
            <a:lvl3pPr marL="803297" indent="0" algn="ctr">
              <a:buNone/>
              <a:defRPr>
                <a:solidFill>
                  <a:schemeClr val="tx1">
                    <a:tint val="75000"/>
                  </a:schemeClr>
                </a:solidFill>
              </a:defRPr>
            </a:lvl3pPr>
            <a:lvl4pPr marL="1204947" indent="0" algn="ctr">
              <a:buNone/>
              <a:defRPr>
                <a:solidFill>
                  <a:schemeClr val="tx1">
                    <a:tint val="75000"/>
                  </a:schemeClr>
                </a:solidFill>
              </a:defRPr>
            </a:lvl4pPr>
            <a:lvl5pPr marL="1606596" indent="0" algn="ctr">
              <a:buNone/>
              <a:defRPr>
                <a:solidFill>
                  <a:schemeClr val="tx1">
                    <a:tint val="75000"/>
                  </a:schemeClr>
                </a:solidFill>
              </a:defRPr>
            </a:lvl5pPr>
            <a:lvl6pPr marL="2008244" indent="0" algn="ctr">
              <a:buNone/>
              <a:defRPr>
                <a:solidFill>
                  <a:schemeClr val="tx1">
                    <a:tint val="75000"/>
                  </a:schemeClr>
                </a:solidFill>
              </a:defRPr>
            </a:lvl6pPr>
            <a:lvl7pPr marL="2409892" indent="0" algn="ctr">
              <a:buNone/>
              <a:defRPr>
                <a:solidFill>
                  <a:schemeClr val="tx1">
                    <a:tint val="75000"/>
                  </a:schemeClr>
                </a:solidFill>
              </a:defRPr>
            </a:lvl7pPr>
            <a:lvl8pPr marL="2811542" indent="0" algn="ctr">
              <a:buNone/>
              <a:defRPr>
                <a:solidFill>
                  <a:schemeClr val="tx1">
                    <a:tint val="75000"/>
                  </a:schemeClr>
                </a:solidFill>
              </a:defRPr>
            </a:lvl8pPr>
            <a:lvl9pPr marL="32131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35169" y="241278"/>
            <a:ext cx="1810915" cy="51407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425" y="241278"/>
            <a:ext cx="5298602" cy="51407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01031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50051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48440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ABBAC-7486-4D45-A79F-A9577B4B452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839514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ABBAC-7486-4D45-A79F-A9577B4B4527}" type="datetimeFigureOut">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871066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191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828120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39434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766168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11821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92380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a:t>”</a:t>
            </a:r>
          </a:p>
        </p:txBody>
      </p:sp>
    </p:spTree>
    <p:extLst>
      <p:ext uri="{BB962C8B-B14F-4D97-AF65-F5344CB8AC3E}">
        <p14:creationId xmlns:p14="http://schemas.microsoft.com/office/powerpoint/2010/main" val="31770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002175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229463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22142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975226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314528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79973B2-908B-9456-142C-23343627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916" y="4563666"/>
            <a:ext cx="539353" cy="48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4660" y="548640"/>
            <a:ext cx="7962140" cy="979667"/>
          </a:xfrm>
        </p:spPr>
        <p:txBody>
          <a:bodyPr>
            <a:noAutofit/>
          </a:bodyPr>
          <a:lstStyle>
            <a:lvl1pPr>
              <a:lnSpc>
                <a:spcPct val="101000"/>
              </a:lnSpc>
              <a:spcBef>
                <a:spcPts val="525"/>
              </a:spcBef>
              <a:spcAft>
                <a:spcPts val="525"/>
              </a:spcAft>
              <a:defRPr sz="405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
          </p:nvPr>
        </p:nvSpPr>
        <p:spPr>
          <a:xfrm>
            <a:off x="720090" y="1940814"/>
            <a:ext cx="2770632" cy="2443577"/>
          </a:xfrm>
        </p:spPr>
        <p:txBody>
          <a:bodyPr/>
          <a:lstStyle>
            <a:lvl1pPr>
              <a:defRPr sz="27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4" name="Picture Placeholder 13"/>
          <p:cNvSpPr>
            <a:spLocks noGrp="1"/>
          </p:cNvSpPr>
          <p:nvPr>
            <p:ph type="pic" sz="quarter" idx="14"/>
          </p:nvPr>
        </p:nvSpPr>
        <p:spPr>
          <a:xfrm>
            <a:off x="3973323" y="1699023"/>
            <a:ext cx="2609643" cy="2963465"/>
          </a:xfrm>
        </p:spPr>
        <p:txBody>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5"/>
          </p:nvPr>
        </p:nvSpPr>
        <p:spPr>
          <a:xfrm>
            <a:off x="6582966" y="1699023"/>
            <a:ext cx="2561034" cy="2963465"/>
          </a:xfrm>
        </p:spPr>
        <p:txBody>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25340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5778" y="3871574"/>
            <a:ext cx="6841233" cy="1196617"/>
          </a:xfrm>
        </p:spPr>
        <p:txBody>
          <a:bodyPr anchor="t"/>
          <a:lstStyle>
            <a:lvl1pPr algn="l">
              <a:defRPr sz="3514" b="1" cap="all"/>
            </a:lvl1pPr>
          </a:lstStyle>
          <a:p>
            <a:r>
              <a:rPr lang="en-US"/>
              <a:t>Click to edit Master title style</a:t>
            </a:r>
          </a:p>
        </p:txBody>
      </p:sp>
      <p:sp>
        <p:nvSpPr>
          <p:cNvPr id="3" name="Text Placeholder 2"/>
          <p:cNvSpPr>
            <a:spLocks noGrp="1"/>
          </p:cNvSpPr>
          <p:nvPr>
            <p:ph type="body" idx="1"/>
          </p:nvPr>
        </p:nvSpPr>
        <p:spPr>
          <a:xfrm>
            <a:off x="635778" y="2553621"/>
            <a:ext cx="6841233" cy="1317952"/>
          </a:xfrm>
        </p:spPr>
        <p:txBody>
          <a:bodyPr anchor="b"/>
          <a:lstStyle>
            <a:lvl1pPr marL="0" indent="0">
              <a:buNone/>
              <a:defRPr sz="1757">
                <a:solidFill>
                  <a:schemeClr val="tx1">
                    <a:tint val="75000"/>
                  </a:schemeClr>
                </a:solidFill>
              </a:defRPr>
            </a:lvl1pPr>
            <a:lvl2pPr marL="401648" indent="0">
              <a:buNone/>
              <a:defRPr sz="1581">
                <a:solidFill>
                  <a:schemeClr val="tx1">
                    <a:tint val="75000"/>
                  </a:schemeClr>
                </a:solidFill>
              </a:defRPr>
            </a:lvl2pPr>
            <a:lvl3pPr marL="803297" indent="0">
              <a:buNone/>
              <a:defRPr sz="1406">
                <a:solidFill>
                  <a:schemeClr val="tx1">
                    <a:tint val="75000"/>
                  </a:schemeClr>
                </a:solidFill>
              </a:defRPr>
            </a:lvl3pPr>
            <a:lvl4pPr marL="1204947" indent="0">
              <a:buNone/>
              <a:defRPr sz="1230">
                <a:solidFill>
                  <a:schemeClr val="tx1">
                    <a:tint val="75000"/>
                  </a:schemeClr>
                </a:solidFill>
              </a:defRPr>
            </a:lvl4pPr>
            <a:lvl5pPr marL="1606596" indent="0">
              <a:buNone/>
              <a:defRPr sz="1230">
                <a:solidFill>
                  <a:schemeClr val="tx1">
                    <a:tint val="75000"/>
                  </a:schemeClr>
                </a:solidFill>
              </a:defRPr>
            </a:lvl5pPr>
            <a:lvl6pPr marL="2008244" indent="0">
              <a:buNone/>
              <a:defRPr sz="1230">
                <a:solidFill>
                  <a:schemeClr val="tx1">
                    <a:tint val="75000"/>
                  </a:schemeClr>
                </a:solidFill>
              </a:defRPr>
            </a:lvl6pPr>
            <a:lvl7pPr marL="2409892" indent="0">
              <a:buNone/>
              <a:defRPr sz="1230">
                <a:solidFill>
                  <a:schemeClr val="tx1">
                    <a:tint val="75000"/>
                  </a:schemeClr>
                </a:solidFill>
              </a:defRPr>
            </a:lvl7pPr>
            <a:lvl8pPr marL="2811542" indent="0">
              <a:buNone/>
              <a:defRPr sz="1230">
                <a:solidFill>
                  <a:schemeClr val="tx1">
                    <a:tint val="75000"/>
                  </a:schemeClr>
                </a:solidFill>
              </a:defRPr>
            </a:lvl8pPr>
            <a:lvl9pPr marL="3213191" indent="0">
              <a:buNone/>
              <a:defRPr sz="123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5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23" name="Picture Placeholder 22"/>
          <p:cNvSpPr>
            <a:spLocks noGrp="1"/>
          </p:cNvSpPr>
          <p:nvPr>
            <p:ph type="pic" sz="quarter" idx="13"/>
          </p:nvPr>
        </p:nvSpPr>
        <p:spPr>
          <a:xfrm>
            <a:off x="800100" y="2286000"/>
            <a:ext cx="1343025" cy="1343025"/>
          </a:xfrm>
        </p:spPr>
        <p:txBody>
          <a:bodyPr>
            <a:noAutofit/>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
        <p:nvSpPr>
          <p:cNvPr id="24" name="Picture Placeholder 22"/>
          <p:cNvSpPr>
            <a:spLocks noGrp="1"/>
          </p:cNvSpPr>
          <p:nvPr>
            <p:ph type="pic" sz="quarter" idx="14"/>
          </p:nvPr>
        </p:nvSpPr>
        <p:spPr>
          <a:xfrm>
            <a:off x="2866322" y="2286000"/>
            <a:ext cx="1343025" cy="1343025"/>
          </a:xfrm>
        </p:spPr>
        <p:txBody>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
        <p:nvSpPr>
          <p:cNvPr id="25" name="Picture Placeholder 22"/>
          <p:cNvSpPr>
            <a:spLocks noGrp="1"/>
          </p:cNvSpPr>
          <p:nvPr>
            <p:ph type="pic" sz="quarter" idx="15"/>
          </p:nvPr>
        </p:nvSpPr>
        <p:spPr>
          <a:xfrm>
            <a:off x="4932016" y="2286000"/>
            <a:ext cx="1343025" cy="1343025"/>
          </a:xfrm>
        </p:spPr>
        <p:txBody>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2"/>
          <p:cNvSpPr>
            <a:spLocks noGrp="1"/>
          </p:cNvSpPr>
          <p:nvPr>
            <p:ph type="pic" sz="quarter" idx="16"/>
          </p:nvPr>
        </p:nvSpPr>
        <p:spPr>
          <a:xfrm>
            <a:off x="7000875" y="2286000"/>
            <a:ext cx="1343025" cy="1343025"/>
          </a:xfrm>
        </p:spPr>
        <p:txBody>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
        <p:nvSpPr>
          <p:cNvPr id="28" name="Text Placeholder 27"/>
          <p:cNvSpPr>
            <a:spLocks noGrp="1"/>
          </p:cNvSpPr>
          <p:nvPr>
            <p:ph type="body" sz="quarter" idx="17"/>
          </p:nvPr>
        </p:nvSpPr>
        <p:spPr>
          <a:xfrm>
            <a:off x="800100" y="3843077"/>
            <a:ext cx="1343025" cy="262719"/>
          </a:xfrm>
        </p:spPr>
        <p:txBody>
          <a:bodyPr>
            <a:noAutofit/>
          </a:bodyPr>
          <a:lstStyle>
            <a:lvl1pPr algn="ctr">
              <a:defRPr lang="en-US" sz="9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29" name="Text Placeholder 27"/>
          <p:cNvSpPr>
            <a:spLocks noGrp="1"/>
          </p:cNvSpPr>
          <p:nvPr>
            <p:ph type="body" sz="quarter" idx="18"/>
          </p:nvPr>
        </p:nvSpPr>
        <p:spPr>
          <a:xfrm>
            <a:off x="794297" y="4188489"/>
            <a:ext cx="1343025" cy="262719"/>
          </a:xfrm>
        </p:spPr>
        <p:txBody>
          <a:bodyPr>
            <a:noAutofit/>
          </a:bodyPr>
          <a:lstStyle>
            <a:lvl1pPr algn="ctr">
              <a:defRPr lang="en-US" sz="75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0" name="Text Placeholder 27"/>
          <p:cNvSpPr>
            <a:spLocks noGrp="1"/>
          </p:cNvSpPr>
          <p:nvPr>
            <p:ph type="body" sz="quarter" idx="19"/>
          </p:nvPr>
        </p:nvSpPr>
        <p:spPr>
          <a:xfrm>
            <a:off x="2866322" y="3843077"/>
            <a:ext cx="1343025" cy="262719"/>
          </a:xfrm>
        </p:spPr>
        <p:txBody>
          <a:bodyPr>
            <a:noAutofit/>
          </a:bodyPr>
          <a:lstStyle>
            <a:lvl1pPr algn="ctr">
              <a:defRPr lang="en-US" sz="9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1" name="Text Placeholder 27"/>
          <p:cNvSpPr>
            <a:spLocks noGrp="1"/>
          </p:cNvSpPr>
          <p:nvPr>
            <p:ph type="body" sz="quarter" idx="20"/>
          </p:nvPr>
        </p:nvSpPr>
        <p:spPr>
          <a:xfrm>
            <a:off x="2863157" y="4188489"/>
            <a:ext cx="1343025" cy="262719"/>
          </a:xfrm>
        </p:spPr>
        <p:txBody>
          <a:bodyPr>
            <a:noAutofit/>
          </a:bodyPr>
          <a:lstStyle>
            <a:lvl1pPr algn="ctr">
              <a:defRPr lang="en-US" sz="825"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2" name="Text Placeholder 27"/>
          <p:cNvSpPr>
            <a:spLocks noGrp="1"/>
          </p:cNvSpPr>
          <p:nvPr>
            <p:ph type="body" sz="quarter" idx="21"/>
          </p:nvPr>
        </p:nvSpPr>
        <p:spPr>
          <a:xfrm>
            <a:off x="4932016" y="3843077"/>
            <a:ext cx="1343025" cy="262719"/>
          </a:xfrm>
        </p:spPr>
        <p:txBody>
          <a:bodyPr/>
          <a:lstStyle>
            <a:lvl1pPr algn="ctr">
              <a:defRPr lang="en-US" sz="9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3" name="Text Placeholder 27"/>
          <p:cNvSpPr>
            <a:spLocks noGrp="1"/>
          </p:cNvSpPr>
          <p:nvPr>
            <p:ph type="body" sz="quarter" idx="22"/>
          </p:nvPr>
        </p:nvSpPr>
        <p:spPr>
          <a:xfrm>
            <a:off x="4932016" y="4225175"/>
            <a:ext cx="1343025" cy="262719"/>
          </a:xfrm>
        </p:spPr>
        <p:txBody>
          <a:bodyPr>
            <a:noAutofit/>
          </a:bodyPr>
          <a:lstStyle>
            <a:lvl1pPr algn="ctr">
              <a:defRPr lang="en-US" sz="825"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4" name="Text Placeholder 27"/>
          <p:cNvSpPr>
            <a:spLocks noGrp="1"/>
          </p:cNvSpPr>
          <p:nvPr>
            <p:ph type="body" sz="quarter" idx="23"/>
          </p:nvPr>
        </p:nvSpPr>
        <p:spPr>
          <a:xfrm>
            <a:off x="7000875" y="3843077"/>
            <a:ext cx="1343025" cy="262719"/>
          </a:xfrm>
        </p:spPr>
        <p:txBody>
          <a:bodyPr>
            <a:noAutofit/>
          </a:bodyPr>
          <a:lstStyle>
            <a:lvl1pPr algn="ctr">
              <a:defRPr lang="en-US" sz="9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5" name="Text Placeholder 27"/>
          <p:cNvSpPr>
            <a:spLocks noGrp="1"/>
          </p:cNvSpPr>
          <p:nvPr>
            <p:ph type="body" sz="quarter" idx="24"/>
          </p:nvPr>
        </p:nvSpPr>
        <p:spPr>
          <a:xfrm>
            <a:off x="7000875" y="4231383"/>
            <a:ext cx="1343025" cy="262719"/>
          </a:xfrm>
        </p:spPr>
        <p:txBody>
          <a:bodyPr>
            <a:noAutofit/>
          </a:bodyPr>
          <a:lstStyle>
            <a:lvl1pPr algn="ctr">
              <a:defRPr lang="en-US" sz="825"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596570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2" name="Title 1"/>
          <p:cNvSpPr>
            <a:spLocks noGrp="1"/>
          </p:cNvSpPr>
          <p:nvPr>
            <p:ph type="title"/>
          </p:nvPr>
        </p:nvSpPr>
        <p:spPr>
          <a:xfrm>
            <a:off x="582217" y="507207"/>
            <a:ext cx="3513665" cy="1302544"/>
          </a:xfrm>
        </p:spPr>
        <p:txBody>
          <a:bodyPr>
            <a:noAutofit/>
          </a:bodyPr>
          <a:lstStyle>
            <a:lvl1pPr>
              <a:defRPr sz="4050">
                <a:latin typeface="Decotura ICG" panose="00000400000000000000" pitchFamily="2" charset="0"/>
              </a:defRPr>
            </a:lvl1pPr>
          </a:lstStyle>
          <a:p>
            <a:r>
              <a:rPr lang="en-US"/>
              <a:t>Click to edit Master title style</a:t>
            </a:r>
          </a:p>
        </p:txBody>
      </p:sp>
      <p:sp>
        <p:nvSpPr>
          <p:cNvPr id="13" name="Content Placeholder 2"/>
          <p:cNvSpPr>
            <a:spLocks noGrp="1"/>
          </p:cNvSpPr>
          <p:nvPr>
            <p:ph idx="1"/>
          </p:nvPr>
        </p:nvSpPr>
        <p:spPr>
          <a:xfrm>
            <a:off x="720329" y="1940719"/>
            <a:ext cx="3375553" cy="2695575"/>
          </a:xfrm>
        </p:spPr>
        <p:txBody>
          <a:bodyPr anchor="ctr"/>
          <a:lstStyle>
            <a:lvl1pPr>
              <a:defRPr sz="1500">
                <a:solidFill>
                  <a:schemeClr val="tx1"/>
                </a:solidFill>
                <a:latin typeface="Decotura ICG" panose="00000400000000000000" pitchFamily="2" charset="0"/>
              </a:defRPr>
            </a:lvl1pPr>
          </a:lstStyle>
          <a:p>
            <a:pPr lvl="0"/>
            <a:r>
              <a:rPr lang="en-US"/>
              <a:t>Click to edit Master text styles</a:t>
            </a:r>
          </a:p>
        </p:txBody>
      </p:sp>
      <p:sp>
        <p:nvSpPr>
          <p:cNvPr id="3" name="Picture Placeholder 2"/>
          <p:cNvSpPr>
            <a:spLocks noGrp="1"/>
          </p:cNvSpPr>
          <p:nvPr>
            <p:ph type="pic" sz="quarter" idx="13"/>
          </p:nvPr>
        </p:nvSpPr>
        <p:spPr>
          <a:xfrm>
            <a:off x="4570856" y="1"/>
            <a:ext cx="2284763" cy="2571272"/>
          </a:xfrm>
        </p:spPr>
        <p:txBody>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
        <p:nvSpPr>
          <p:cNvPr id="8" name="Picture Placeholder 7"/>
          <p:cNvSpPr>
            <a:spLocks noGrp="1"/>
          </p:cNvSpPr>
          <p:nvPr>
            <p:ph type="pic" sz="quarter" idx="14"/>
          </p:nvPr>
        </p:nvSpPr>
        <p:spPr>
          <a:xfrm>
            <a:off x="6861572" y="0"/>
            <a:ext cx="2286000" cy="2571750"/>
          </a:xfrm>
        </p:spPr>
        <p:txBody>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5"/>
          <p:cNvSpPr>
            <a:spLocks noGrp="1"/>
          </p:cNvSpPr>
          <p:nvPr>
            <p:ph type="pic" sz="quarter" idx="15"/>
          </p:nvPr>
        </p:nvSpPr>
        <p:spPr>
          <a:xfrm>
            <a:off x="4586287" y="2586920"/>
            <a:ext cx="4557713" cy="2571750"/>
          </a:xfrm>
        </p:spPr>
        <p:txBody>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2619745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3 column ">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F00A2D30-FB39-71D4-F3D5-C9FB947D065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916" y="4563666"/>
            <a:ext cx="539353" cy="48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p:txBody>
          <a:bodyPr/>
          <a:lstStyle>
            <a:lvl1pPr>
              <a:defRPr sz="405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0091" y="1940814"/>
            <a:ext cx="2427732" cy="669036"/>
          </a:xfrm>
        </p:spPr>
        <p:txBody>
          <a:bodyPr anchor="ctr">
            <a:noAutofit/>
          </a:bodyPr>
          <a:lstStyle>
            <a:lvl1pPr marL="0" indent="0">
              <a:buNone/>
              <a:defRPr sz="1500" b="0"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20090" y="2695903"/>
            <a:ext cx="2427732" cy="1940105"/>
          </a:xfrm>
        </p:spPr>
        <p:txBody>
          <a:bodyPr/>
          <a:lstStyle>
            <a:lvl1pPr marL="257175" indent="-257175">
              <a:buFont typeface="Arial" panose="020B0604020202020204" pitchFamily="34" charset="0"/>
              <a:buChar char="•"/>
              <a:defRPr sz="1275">
                <a:latin typeface="Arial" panose="020B0604020202020204" pitchFamily="34" charset="0"/>
                <a:cs typeface="Arial" panose="020B0604020202020204" pitchFamily="34" charset="0"/>
              </a:defRPr>
            </a:lvl1pPr>
            <a:lvl2pPr>
              <a:defRPr sz="1350"/>
            </a:lvl2pPr>
            <a:lvl3pPr marL="420053" indent="-214313">
              <a:buFont typeface="Arial" panose="020B0604020202020204" pitchFamily="34" charset="0"/>
              <a:buChar char="•"/>
              <a:defRPr sz="1050"/>
            </a:lvl3pPr>
            <a:lvl4pPr>
              <a:defRPr sz="1050"/>
            </a:lvl4pPr>
            <a:lvl5pPr marL="660083" indent="-214313">
              <a:buFont typeface="Arial" panose="020B0604020202020204" pitchFamily="34" charset="0"/>
              <a:buChar char="•"/>
              <a:defRPr sz="1050"/>
            </a:lvl5pPr>
          </a:lstStyle>
          <a:p>
            <a:pPr lvl="0"/>
            <a:r>
              <a:rPr lang="en-US"/>
              <a:t>Click to edit Master text styles</a:t>
            </a:r>
          </a:p>
        </p:txBody>
      </p:sp>
      <p:sp>
        <p:nvSpPr>
          <p:cNvPr id="5" name="Text Placeholder 4"/>
          <p:cNvSpPr>
            <a:spLocks noGrp="1"/>
          </p:cNvSpPr>
          <p:nvPr>
            <p:ph type="body" sz="quarter" idx="3"/>
          </p:nvPr>
        </p:nvSpPr>
        <p:spPr>
          <a:xfrm>
            <a:off x="3358134" y="1940814"/>
            <a:ext cx="2427732" cy="669036"/>
          </a:xfrm>
        </p:spPr>
        <p:txBody>
          <a:bodyPr anchor="ctr">
            <a:noAutofit/>
          </a:bodyPr>
          <a:lstStyle>
            <a:lvl1pPr marL="0" indent="0">
              <a:buNone/>
              <a:defRPr sz="1500" b="0"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358134" y="2695903"/>
            <a:ext cx="2427732" cy="1940105"/>
          </a:xfrm>
        </p:spPr>
        <p:txBody>
          <a:bodyPr/>
          <a:lstStyle>
            <a:lvl1pPr marL="257175" indent="-257175">
              <a:buFont typeface="Arial" panose="020B0604020202020204" pitchFamily="34" charset="0"/>
              <a:buChar char="•"/>
              <a:defRPr sz="1275">
                <a:latin typeface="Arial" panose="020B0604020202020204" pitchFamily="34" charset="0"/>
                <a:cs typeface="Arial" panose="020B0604020202020204" pitchFamily="34" charset="0"/>
              </a:defRPr>
            </a:lvl1pPr>
            <a:lvl2pPr>
              <a:defRPr sz="1350"/>
            </a:lvl2pPr>
            <a:lvl3pPr marL="420053" indent="-214313">
              <a:buFont typeface="Arial" panose="020B0604020202020204" pitchFamily="34" charset="0"/>
              <a:buChar char="•"/>
              <a:defRPr sz="1050"/>
            </a:lvl3pPr>
            <a:lvl4pPr>
              <a:defRPr sz="1050"/>
            </a:lvl4pPr>
            <a:lvl5pPr marL="660083" indent="-214313">
              <a:buFont typeface="Arial" panose="020B0604020202020204" pitchFamily="34" charset="0"/>
              <a:buChar char="•"/>
              <a:defRPr sz="1050"/>
            </a:lvl5pPr>
          </a:lstStyle>
          <a:p>
            <a:pPr lvl="0"/>
            <a:r>
              <a:rPr lang="en-US"/>
              <a:t>Click to edit Master text styles</a:t>
            </a:r>
          </a:p>
        </p:txBody>
      </p:sp>
      <p:sp>
        <p:nvSpPr>
          <p:cNvPr id="14" name="Text Placeholder 4"/>
          <p:cNvSpPr>
            <a:spLocks noGrp="1"/>
          </p:cNvSpPr>
          <p:nvPr>
            <p:ph type="body" sz="quarter" idx="13"/>
          </p:nvPr>
        </p:nvSpPr>
        <p:spPr>
          <a:xfrm>
            <a:off x="5996177" y="1940814"/>
            <a:ext cx="2427732" cy="669036"/>
          </a:xfrm>
        </p:spPr>
        <p:txBody>
          <a:bodyPr anchor="ctr"/>
          <a:lstStyle>
            <a:lvl1pPr marL="0" indent="0">
              <a:buNone/>
              <a:defRPr sz="1500" b="0"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5"/>
          <p:cNvSpPr>
            <a:spLocks noGrp="1"/>
          </p:cNvSpPr>
          <p:nvPr>
            <p:ph sz="quarter" idx="14"/>
          </p:nvPr>
        </p:nvSpPr>
        <p:spPr>
          <a:xfrm>
            <a:off x="5996177" y="2695903"/>
            <a:ext cx="2427732" cy="1940105"/>
          </a:xfrm>
        </p:spPr>
        <p:txBody>
          <a:bodyPr/>
          <a:lstStyle>
            <a:lvl1pPr marL="257175" indent="-257175">
              <a:buFont typeface="Arial" panose="020B0604020202020204" pitchFamily="34" charset="0"/>
              <a:buChar char="•"/>
              <a:defRPr sz="1275">
                <a:latin typeface="Arial" panose="020B0604020202020204" pitchFamily="34" charset="0"/>
                <a:cs typeface="Arial" panose="020B0604020202020204" pitchFamily="34" charset="0"/>
              </a:defRPr>
            </a:lvl1pPr>
            <a:lvl2pPr>
              <a:defRPr sz="1350"/>
            </a:lvl2pPr>
            <a:lvl3pPr marL="420053" indent="-214313">
              <a:buFont typeface="Arial" panose="020B0604020202020204" pitchFamily="34" charset="0"/>
              <a:buChar char="•"/>
              <a:defRPr sz="1050"/>
            </a:lvl3pPr>
            <a:lvl4pPr>
              <a:defRPr sz="1050"/>
            </a:lvl4pPr>
            <a:lvl5pPr marL="660083" indent="-214313">
              <a:buFont typeface="Arial" panose="020B0604020202020204" pitchFamily="34" charset="0"/>
              <a:buChar char="•"/>
              <a:defRPr sz="1050"/>
            </a:lvl5pPr>
          </a:lstStyle>
          <a:p>
            <a:pPr lvl="0"/>
            <a:r>
              <a:rPr lang="en-US"/>
              <a:t>Click to edit Master text styles</a:t>
            </a:r>
          </a:p>
        </p:txBody>
      </p:sp>
    </p:spTree>
    <p:extLst>
      <p:ext uri="{BB962C8B-B14F-4D97-AF65-F5344CB8AC3E}">
        <p14:creationId xmlns:p14="http://schemas.microsoft.com/office/powerpoint/2010/main" val="729323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F6A9124-A318-3DD2-30F6-222489F48EC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916" y="4563666"/>
            <a:ext cx="539353" cy="48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0528" y="476250"/>
            <a:ext cx="3878828" cy="1529531"/>
          </a:xfrm>
        </p:spPr>
        <p:txBody>
          <a:bodyPr anchor="b">
            <a:noAutofit/>
          </a:bodyPr>
          <a:lstStyle>
            <a:lvl1pPr>
              <a:lnSpc>
                <a:spcPct val="101000"/>
              </a:lnSpc>
              <a:spcBef>
                <a:spcPts val="525"/>
              </a:spcBef>
              <a:spcAft>
                <a:spcPts val="525"/>
              </a:spcAft>
              <a:defRPr sz="36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7"/>
          <p:cNvSpPr>
            <a:spLocks noGrp="1"/>
          </p:cNvSpPr>
          <p:nvPr>
            <p:ph type="body" sz="quarter" idx="18"/>
          </p:nvPr>
        </p:nvSpPr>
        <p:spPr>
          <a:xfrm>
            <a:off x="571499" y="2183607"/>
            <a:ext cx="3375422" cy="2483644"/>
          </a:xfrm>
        </p:spPr>
        <p:txBody>
          <a:bodyPr/>
          <a:lstStyle>
            <a:lvl1pPr>
              <a:defRPr lang="en-US" sz="1650" kern="1200" spc="38" baseline="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4" name="Picture Placeholder 13"/>
          <p:cNvSpPr>
            <a:spLocks noGrp="1"/>
          </p:cNvSpPr>
          <p:nvPr>
            <p:ph type="pic" sz="quarter" idx="13"/>
          </p:nvPr>
        </p:nvSpPr>
        <p:spPr>
          <a:xfrm>
            <a:off x="5056585" y="479822"/>
            <a:ext cx="1649015" cy="1909763"/>
          </a:xfrm>
        </p:spPr>
        <p:txBody>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4"/>
          </p:nvPr>
        </p:nvSpPr>
        <p:spPr>
          <a:xfrm>
            <a:off x="7003256" y="478631"/>
            <a:ext cx="1649016" cy="1909763"/>
          </a:xfrm>
        </p:spPr>
        <p:txBody>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
        <p:nvSpPr>
          <p:cNvPr id="18" name="Picture Placeholder 17"/>
          <p:cNvSpPr>
            <a:spLocks noGrp="1"/>
          </p:cNvSpPr>
          <p:nvPr>
            <p:ph type="pic" sz="quarter" idx="15"/>
          </p:nvPr>
        </p:nvSpPr>
        <p:spPr>
          <a:xfrm>
            <a:off x="5056585" y="2751535"/>
            <a:ext cx="1649015" cy="1915715"/>
          </a:xfrm>
        </p:spPr>
        <p:txBody>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
        <p:nvSpPr>
          <p:cNvPr id="20" name="Picture Placeholder 19"/>
          <p:cNvSpPr>
            <a:spLocks noGrp="1"/>
          </p:cNvSpPr>
          <p:nvPr>
            <p:ph type="pic" sz="quarter" idx="16"/>
          </p:nvPr>
        </p:nvSpPr>
        <p:spPr>
          <a:xfrm>
            <a:off x="7003256" y="2751535"/>
            <a:ext cx="1649016" cy="1909763"/>
          </a:xfrm>
        </p:spPr>
        <p:txBody>
          <a:bodyPr/>
          <a:lstStyle>
            <a:lvl1pPr>
              <a:defRPr sz="105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4100406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84C01DA-BDE0-8BCD-6554-4B70596DAC8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916" y="4563666"/>
            <a:ext cx="539353" cy="48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995" y="1875790"/>
            <a:ext cx="5352048" cy="1275588"/>
          </a:xfrm>
        </p:spPr>
        <p:txBody>
          <a:bodyPr>
            <a:noAutofit/>
          </a:bodyPr>
          <a:lstStyle>
            <a:lvl1pPr>
              <a:lnSpc>
                <a:spcPct val="101000"/>
              </a:lnSpc>
              <a:spcBef>
                <a:spcPts val="525"/>
              </a:spcBef>
              <a:spcAft>
                <a:spcPts val="525"/>
              </a:spcAft>
              <a:defRPr sz="4050" baseline="0">
                <a:latin typeface="Arial" panose="020B0604020202020204" pitchFamily="34" charset="0"/>
                <a:cs typeface="Arial" panose="020B0604020202020204" pitchFamily="34" charset="0"/>
              </a:defRPr>
            </a:lvl1pPr>
          </a:lstStyle>
          <a:p>
            <a:r>
              <a:rPr lang="en-US"/>
              <a:t>Click to edit Master title style</a:t>
            </a:r>
          </a:p>
        </p:txBody>
      </p:sp>
      <p:sp>
        <p:nvSpPr>
          <p:cNvPr id="16" name="Picture Placeholder 15"/>
          <p:cNvSpPr>
            <a:spLocks noGrp="1"/>
          </p:cNvSpPr>
          <p:nvPr>
            <p:ph type="pic" sz="quarter" idx="15"/>
          </p:nvPr>
        </p:nvSpPr>
        <p:spPr>
          <a:xfrm>
            <a:off x="527957" y="919114"/>
            <a:ext cx="2507390" cy="2963855"/>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picture</a:t>
            </a:r>
          </a:p>
        </p:txBody>
      </p:sp>
      <p:sp>
        <p:nvSpPr>
          <p:cNvPr id="7" name="Content Placeholder 2"/>
          <p:cNvSpPr>
            <a:spLocks noGrp="1"/>
          </p:cNvSpPr>
          <p:nvPr>
            <p:ph idx="1"/>
          </p:nvPr>
        </p:nvSpPr>
        <p:spPr>
          <a:xfrm>
            <a:off x="3410834" y="4016688"/>
            <a:ext cx="1702622" cy="432865"/>
          </a:xfrm>
        </p:spPr>
        <p:txBody>
          <a:bodyPr/>
          <a:lstStyle>
            <a:lvl1pPr>
              <a:defRPr sz="105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2"/>
          <p:cNvSpPr>
            <a:spLocks noGrp="1"/>
          </p:cNvSpPr>
          <p:nvPr>
            <p:ph idx="16"/>
          </p:nvPr>
        </p:nvSpPr>
        <p:spPr>
          <a:xfrm>
            <a:off x="5238328" y="4016688"/>
            <a:ext cx="1702622" cy="432865"/>
          </a:xfrm>
        </p:spPr>
        <p:txBody>
          <a:bodyPr/>
          <a:lstStyle>
            <a:lvl1pPr>
              <a:defRPr sz="105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2"/>
          <p:cNvSpPr>
            <a:spLocks noGrp="1"/>
          </p:cNvSpPr>
          <p:nvPr>
            <p:ph idx="17"/>
          </p:nvPr>
        </p:nvSpPr>
        <p:spPr>
          <a:xfrm>
            <a:off x="7065821" y="4016688"/>
            <a:ext cx="1702622" cy="432865"/>
          </a:xfrm>
        </p:spPr>
        <p:txBody>
          <a:bodyPr/>
          <a:lstStyle>
            <a:lvl1pPr>
              <a:defRPr sz="105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44839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2425" y="1405818"/>
            <a:ext cx="3554758" cy="3976171"/>
          </a:xfrm>
        </p:spPr>
        <p:txBody>
          <a:bodyPr/>
          <a:lstStyle>
            <a:lvl1pPr>
              <a:defRPr sz="2460"/>
            </a:lvl1pPr>
            <a:lvl2pPr>
              <a:defRPr sz="2108"/>
            </a:lvl2pPr>
            <a:lvl3pPr>
              <a:defRPr sz="1757"/>
            </a:lvl3pPr>
            <a:lvl4pPr>
              <a:defRPr sz="1581"/>
            </a:lvl4pPr>
            <a:lvl5pPr>
              <a:defRPr sz="1581"/>
            </a:lvl5pPr>
            <a:lvl6pPr>
              <a:defRPr sz="1581"/>
            </a:lvl6pPr>
            <a:lvl7pPr>
              <a:defRPr sz="1581"/>
            </a:lvl7pPr>
            <a:lvl8pPr>
              <a:defRPr sz="1581"/>
            </a:lvl8pPr>
            <a:lvl9pPr>
              <a:defRPr sz="15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91325" y="1405818"/>
            <a:ext cx="3554758" cy="3976171"/>
          </a:xfrm>
        </p:spPr>
        <p:txBody>
          <a:bodyPr/>
          <a:lstStyle>
            <a:lvl1pPr>
              <a:defRPr sz="2460"/>
            </a:lvl1pPr>
            <a:lvl2pPr>
              <a:defRPr sz="2108"/>
            </a:lvl2pPr>
            <a:lvl3pPr>
              <a:defRPr sz="1757"/>
            </a:lvl3pPr>
            <a:lvl4pPr>
              <a:defRPr sz="1581"/>
            </a:lvl4pPr>
            <a:lvl5pPr>
              <a:defRPr sz="1581"/>
            </a:lvl5pPr>
            <a:lvl6pPr>
              <a:defRPr sz="1581"/>
            </a:lvl6pPr>
            <a:lvl7pPr>
              <a:defRPr sz="1581"/>
            </a:lvl7pPr>
            <a:lvl8pPr>
              <a:defRPr sz="1581"/>
            </a:lvl8pPr>
            <a:lvl9pPr>
              <a:defRPr sz="15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02426" y="1348636"/>
            <a:ext cx="3556156" cy="562047"/>
          </a:xfrm>
        </p:spPr>
        <p:txBody>
          <a:bodyPr anchor="b"/>
          <a:lstStyle>
            <a:lvl1pPr marL="0" indent="0">
              <a:buNone/>
              <a:defRPr sz="2108" b="1"/>
            </a:lvl1pPr>
            <a:lvl2pPr marL="401648" indent="0">
              <a:buNone/>
              <a:defRPr sz="1757" b="1"/>
            </a:lvl2pPr>
            <a:lvl3pPr marL="803297" indent="0">
              <a:buNone/>
              <a:defRPr sz="1581" b="1"/>
            </a:lvl3pPr>
            <a:lvl4pPr marL="1204947" indent="0">
              <a:buNone/>
              <a:defRPr sz="1406" b="1"/>
            </a:lvl4pPr>
            <a:lvl5pPr marL="1606596" indent="0">
              <a:buNone/>
              <a:defRPr sz="1406" b="1"/>
            </a:lvl5pPr>
            <a:lvl6pPr marL="2008244" indent="0">
              <a:buNone/>
              <a:defRPr sz="1406" b="1"/>
            </a:lvl6pPr>
            <a:lvl7pPr marL="2409892" indent="0">
              <a:buNone/>
              <a:defRPr sz="1406" b="1"/>
            </a:lvl7pPr>
            <a:lvl8pPr marL="2811542" indent="0">
              <a:buNone/>
              <a:defRPr sz="1406" b="1"/>
            </a:lvl8pPr>
            <a:lvl9pPr marL="3213191" indent="0">
              <a:buNone/>
              <a:defRPr sz="1406" b="1"/>
            </a:lvl9pPr>
          </a:lstStyle>
          <a:p>
            <a:pPr lvl="0"/>
            <a:r>
              <a:rPr lang="en-US"/>
              <a:t>Click to edit Master text styles</a:t>
            </a:r>
          </a:p>
        </p:txBody>
      </p:sp>
      <p:sp>
        <p:nvSpPr>
          <p:cNvPr id="4" name="Content Placeholder 3"/>
          <p:cNvSpPr>
            <a:spLocks noGrp="1"/>
          </p:cNvSpPr>
          <p:nvPr>
            <p:ph sz="half" idx="2"/>
          </p:nvPr>
        </p:nvSpPr>
        <p:spPr>
          <a:xfrm>
            <a:off x="402426" y="1910683"/>
            <a:ext cx="3556156" cy="3471305"/>
          </a:xfrm>
        </p:spPr>
        <p:txBody>
          <a:bodyPr/>
          <a:lstStyle>
            <a:lvl1pPr>
              <a:defRPr sz="2108"/>
            </a:lvl1pPr>
            <a:lvl2pPr>
              <a:defRPr sz="1757"/>
            </a:lvl2pPr>
            <a:lvl3pPr>
              <a:defRPr sz="1581"/>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088532" y="1348636"/>
            <a:ext cx="3557553" cy="562047"/>
          </a:xfrm>
        </p:spPr>
        <p:txBody>
          <a:bodyPr anchor="b"/>
          <a:lstStyle>
            <a:lvl1pPr marL="0" indent="0">
              <a:buNone/>
              <a:defRPr sz="2108" b="1"/>
            </a:lvl1pPr>
            <a:lvl2pPr marL="401648" indent="0">
              <a:buNone/>
              <a:defRPr sz="1757" b="1"/>
            </a:lvl2pPr>
            <a:lvl3pPr marL="803297" indent="0">
              <a:buNone/>
              <a:defRPr sz="1581" b="1"/>
            </a:lvl3pPr>
            <a:lvl4pPr marL="1204947" indent="0">
              <a:buNone/>
              <a:defRPr sz="1406" b="1"/>
            </a:lvl4pPr>
            <a:lvl5pPr marL="1606596" indent="0">
              <a:buNone/>
              <a:defRPr sz="1406" b="1"/>
            </a:lvl5pPr>
            <a:lvl6pPr marL="2008244" indent="0">
              <a:buNone/>
              <a:defRPr sz="1406" b="1"/>
            </a:lvl6pPr>
            <a:lvl7pPr marL="2409892" indent="0">
              <a:buNone/>
              <a:defRPr sz="1406" b="1"/>
            </a:lvl7pPr>
            <a:lvl8pPr marL="2811542" indent="0">
              <a:buNone/>
              <a:defRPr sz="1406" b="1"/>
            </a:lvl8pPr>
            <a:lvl9pPr marL="3213191" indent="0">
              <a:buNone/>
              <a:defRPr sz="1406" b="1"/>
            </a:lvl9pPr>
          </a:lstStyle>
          <a:p>
            <a:pPr lvl="0"/>
            <a:r>
              <a:rPr lang="en-US"/>
              <a:t>Click to edit Master text styles</a:t>
            </a:r>
          </a:p>
        </p:txBody>
      </p:sp>
      <p:sp>
        <p:nvSpPr>
          <p:cNvPr id="6" name="Content Placeholder 5"/>
          <p:cNvSpPr>
            <a:spLocks noGrp="1"/>
          </p:cNvSpPr>
          <p:nvPr>
            <p:ph sz="quarter" idx="4"/>
          </p:nvPr>
        </p:nvSpPr>
        <p:spPr>
          <a:xfrm>
            <a:off x="4088532" y="1910683"/>
            <a:ext cx="3557553" cy="3471305"/>
          </a:xfrm>
        </p:spPr>
        <p:txBody>
          <a:bodyPr/>
          <a:lstStyle>
            <a:lvl1pPr>
              <a:defRPr sz="2108"/>
            </a:lvl1pPr>
            <a:lvl2pPr>
              <a:defRPr sz="1757"/>
            </a:lvl2pPr>
            <a:lvl3pPr>
              <a:defRPr sz="1581"/>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428" y="239881"/>
            <a:ext cx="2647903" cy="1020890"/>
          </a:xfrm>
        </p:spPr>
        <p:txBody>
          <a:bodyPr anchor="b"/>
          <a:lstStyle>
            <a:lvl1pPr algn="l">
              <a:defRPr sz="1757" b="1"/>
            </a:lvl1pPr>
          </a:lstStyle>
          <a:p>
            <a:r>
              <a:rPr lang="en-US"/>
              <a:t>Click to edit Master title style</a:t>
            </a:r>
          </a:p>
        </p:txBody>
      </p:sp>
      <p:sp>
        <p:nvSpPr>
          <p:cNvPr id="3" name="Content Placeholder 2"/>
          <p:cNvSpPr>
            <a:spLocks noGrp="1"/>
          </p:cNvSpPr>
          <p:nvPr>
            <p:ph idx="1"/>
          </p:nvPr>
        </p:nvSpPr>
        <p:spPr>
          <a:xfrm>
            <a:off x="3146744" y="239882"/>
            <a:ext cx="4499340" cy="5142106"/>
          </a:xfrm>
        </p:spPr>
        <p:txBody>
          <a:bodyPr/>
          <a:lstStyle>
            <a:lvl1pPr>
              <a:defRPr sz="2811"/>
            </a:lvl1pPr>
            <a:lvl2pPr>
              <a:defRPr sz="2460"/>
            </a:lvl2pPr>
            <a:lvl3pPr>
              <a:defRPr sz="2108"/>
            </a:lvl3pPr>
            <a:lvl4pPr>
              <a:defRPr sz="1757"/>
            </a:lvl4pPr>
            <a:lvl5pPr>
              <a:defRPr sz="1757"/>
            </a:lvl5pPr>
            <a:lvl6pPr>
              <a:defRPr sz="1757"/>
            </a:lvl6pPr>
            <a:lvl7pPr>
              <a:defRPr sz="1757"/>
            </a:lvl7pPr>
            <a:lvl8pPr>
              <a:defRPr sz="1757"/>
            </a:lvl8pPr>
            <a:lvl9pPr>
              <a:defRPr sz="17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2428" y="1260772"/>
            <a:ext cx="2647903" cy="4121216"/>
          </a:xfrm>
        </p:spPr>
        <p:txBody>
          <a:bodyPr/>
          <a:lstStyle>
            <a:lvl1pPr marL="0" indent="0">
              <a:buNone/>
              <a:defRPr sz="1230"/>
            </a:lvl1pPr>
            <a:lvl2pPr marL="401648" indent="0">
              <a:buNone/>
              <a:defRPr sz="1054"/>
            </a:lvl2pPr>
            <a:lvl3pPr marL="803297" indent="0">
              <a:buNone/>
              <a:defRPr sz="879"/>
            </a:lvl3pPr>
            <a:lvl4pPr marL="1204947" indent="0">
              <a:buNone/>
              <a:defRPr sz="791"/>
            </a:lvl4pPr>
            <a:lvl5pPr marL="1606596" indent="0">
              <a:buNone/>
              <a:defRPr sz="791"/>
            </a:lvl5pPr>
            <a:lvl6pPr marL="2008244" indent="0">
              <a:buNone/>
              <a:defRPr sz="791"/>
            </a:lvl6pPr>
            <a:lvl7pPr marL="2409892" indent="0">
              <a:buNone/>
              <a:defRPr sz="791"/>
            </a:lvl7pPr>
            <a:lvl8pPr marL="2811542" indent="0">
              <a:buNone/>
              <a:defRPr sz="791"/>
            </a:lvl8pPr>
            <a:lvl9pPr marL="3213191" indent="0">
              <a:buNone/>
              <a:defRPr sz="79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7564" y="4217448"/>
            <a:ext cx="4829105" cy="497893"/>
          </a:xfrm>
        </p:spPr>
        <p:txBody>
          <a:bodyPr anchor="b"/>
          <a:lstStyle>
            <a:lvl1pPr algn="l">
              <a:defRPr sz="1757" b="1"/>
            </a:lvl1pPr>
          </a:lstStyle>
          <a:p>
            <a:r>
              <a:rPr lang="en-US"/>
              <a:t>Click to edit Master title style</a:t>
            </a:r>
          </a:p>
        </p:txBody>
      </p:sp>
      <p:sp>
        <p:nvSpPr>
          <p:cNvPr id="3" name="Picture Placeholder 2"/>
          <p:cNvSpPr>
            <a:spLocks noGrp="1"/>
          </p:cNvSpPr>
          <p:nvPr>
            <p:ph type="pic" idx="1"/>
          </p:nvPr>
        </p:nvSpPr>
        <p:spPr>
          <a:xfrm>
            <a:off x="1577564" y="538338"/>
            <a:ext cx="4829105" cy="3614954"/>
          </a:xfrm>
        </p:spPr>
        <p:txBody>
          <a:bodyPr/>
          <a:lstStyle>
            <a:lvl1pPr marL="0" indent="0">
              <a:buNone/>
              <a:defRPr sz="2811"/>
            </a:lvl1pPr>
            <a:lvl2pPr marL="401648" indent="0">
              <a:buNone/>
              <a:defRPr sz="2460"/>
            </a:lvl2pPr>
            <a:lvl3pPr marL="803297" indent="0">
              <a:buNone/>
              <a:defRPr sz="2108"/>
            </a:lvl3pPr>
            <a:lvl4pPr marL="1204947" indent="0">
              <a:buNone/>
              <a:defRPr sz="1757"/>
            </a:lvl4pPr>
            <a:lvl5pPr marL="1606596" indent="0">
              <a:buNone/>
              <a:defRPr sz="1757"/>
            </a:lvl5pPr>
            <a:lvl6pPr marL="2008244" indent="0">
              <a:buNone/>
              <a:defRPr sz="1757"/>
            </a:lvl6pPr>
            <a:lvl7pPr marL="2409892" indent="0">
              <a:buNone/>
              <a:defRPr sz="1757"/>
            </a:lvl7pPr>
            <a:lvl8pPr marL="2811542" indent="0">
              <a:buNone/>
              <a:defRPr sz="1757"/>
            </a:lvl8pPr>
            <a:lvl9pPr marL="3213191" indent="0">
              <a:buNone/>
              <a:defRPr sz="1757"/>
            </a:lvl9pPr>
          </a:lstStyle>
          <a:p>
            <a:endParaRPr lang="en-US"/>
          </a:p>
        </p:txBody>
      </p:sp>
      <p:sp>
        <p:nvSpPr>
          <p:cNvPr id="4" name="Text Placeholder 3"/>
          <p:cNvSpPr>
            <a:spLocks noGrp="1"/>
          </p:cNvSpPr>
          <p:nvPr>
            <p:ph type="body" sz="half" idx="2"/>
          </p:nvPr>
        </p:nvSpPr>
        <p:spPr>
          <a:xfrm>
            <a:off x="1577564" y="4715340"/>
            <a:ext cx="4829105" cy="707091"/>
          </a:xfrm>
        </p:spPr>
        <p:txBody>
          <a:bodyPr/>
          <a:lstStyle>
            <a:lvl1pPr marL="0" indent="0">
              <a:buNone/>
              <a:defRPr sz="1230"/>
            </a:lvl1pPr>
            <a:lvl2pPr marL="401648" indent="0">
              <a:buNone/>
              <a:defRPr sz="1054"/>
            </a:lvl2pPr>
            <a:lvl3pPr marL="803297" indent="0">
              <a:buNone/>
              <a:defRPr sz="879"/>
            </a:lvl3pPr>
            <a:lvl4pPr marL="1204947" indent="0">
              <a:buNone/>
              <a:defRPr sz="791"/>
            </a:lvl4pPr>
            <a:lvl5pPr marL="1606596" indent="0">
              <a:buNone/>
              <a:defRPr sz="791"/>
            </a:lvl5pPr>
            <a:lvl6pPr marL="2008244" indent="0">
              <a:buNone/>
              <a:defRPr sz="791"/>
            </a:lvl6pPr>
            <a:lvl7pPr marL="2409892" indent="0">
              <a:buNone/>
              <a:defRPr sz="791"/>
            </a:lvl7pPr>
            <a:lvl8pPr marL="2811542" indent="0">
              <a:buNone/>
              <a:defRPr sz="791"/>
            </a:lvl8pPr>
            <a:lvl9pPr marL="3213191" indent="0">
              <a:buNone/>
              <a:defRPr sz="79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3.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5.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2425" y="241276"/>
            <a:ext cx="7243658" cy="10041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2425" y="1405818"/>
            <a:ext cx="7243658" cy="39761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2427" y="5584215"/>
            <a:ext cx="1877985" cy="320771"/>
          </a:xfrm>
          <a:prstGeom prst="rect">
            <a:avLst/>
          </a:prstGeom>
        </p:spPr>
        <p:txBody>
          <a:bodyPr vert="horz" lIns="91440" tIns="45720" rIns="91440" bIns="45720" rtlCol="0" anchor="ctr"/>
          <a:lstStyle>
            <a:lvl1pPr algn="l">
              <a:defRPr sz="1054">
                <a:solidFill>
                  <a:schemeClr val="tx1">
                    <a:tint val="75000"/>
                  </a:schemeClr>
                </a:solidFill>
              </a:defRPr>
            </a:lvl1pPr>
          </a:lstStyle>
          <a:p>
            <a:fld id="{1D8BD707-D9CF-40AE-B4C6-C98DA3205C09}" type="datetimeFigureOut">
              <a:rPr lang="en-US" smtClean="0"/>
              <a:pPr/>
              <a:t>9/7/2024</a:t>
            </a:fld>
            <a:endParaRPr lang="en-US"/>
          </a:p>
        </p:txBody>
      </p:sp>
      <p:sp>
        <p:nvSpPr>
          <p:cNvPr id="5" name="Footer Placeholder 4"/>
          <p:cNvSpPr>
            <a:spLocks noGrp="1"/>
          </p:cNvSpPr>
          <p:nvPr>
            <p:ph type="ftr" sz="quarter" idx="3"/>
          </p:nvPr>
        </p:nvSpPr>
        <p:spPr>
          <a:xfrm>
            <a:off x="2749908" y="5584215"/>
            <a:ext cx="2548695" cy="320771"/>
          </a:xfrm>
          <a:prstGeom prst="rect">
            <a:avLst/>
          </a:prstGeom>
        </p:spPr>
        <p:txBody>
          <a:bodyPr vert="horz" lIns="91440" tIns="45720" rIns="91440" bIns="45720" rtlCol="0" anchor="ctr"/>
          <a:lstStyle>
            <a:lvl1pPr algn="ctr">
              <a:defRPr sz="105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68099" y="5584215"/>
            <a:ext cx="1877985" cy="320771"/>
          </a:xfrm>
          <a:prstGeom prst="rect">
            <a:avLst/>
          </a:prstGeom>
        </p:spPr>
        <p:txBody>
          <a:bodyPr vert="horz" lIns="91440" tIns="45720" rIns="91440" bIns="45720" rtlCol="0" anchor="ctr"/>
          <a:lstStyle>
            <a:lvl1pPr algn="r">
              <a:defRPr sz="1054">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03297" rtl="0" eaLnBrk="1" latinLnBrk="0" hangingPunct="1">
        <a:spcBef>
          <a:spcPct val="0"/>
        </a:spcBef>
        <a:buNone/>
        <a:defRPr sz="3865" kern="1200">
          <a:solidFill>
            <a:schemeClr val="tx1"/>
          </a:solidFill>
          <a:latin typeface="+mj-lt"/>
          <a:ea typeface="+mj-ea"/>
          <a:cs typeface="+mj-cs"/>
        </a:defRPr>
      </a:lvl1pPr>
    </p:titleStyle>
    <p:bodyStyle>
      <a:lvl1pPr marL="301237" indent="-301237" algn="l" defTabSz="803297" rtl="0" eaLnBrk="1" latinLnBrk="0" hangingPunct="1">
        <a:spcBef>
          <a:spcPct val="20000"/>
        </a:spcBef>
        <a:buFont typeface="Arial" pitchFamily="34" charset="0"/>
        <a:buChar char="•"/>
        <a:defRPr sz="2811" kern="1200">
          <a:solidFill>
            <a:schemeClr val="tx1"/>
          </a:solidFill>
          <a:latin typeface="+mn-lt"/>
          <a:ea typeface="+mn-ea"/>
          <a:cs typeface="+mn-cs"/>
        </a:defRPr>
      </a:lvl1pPr>
      <a:lvl2pPr marL="652680" indent="-251030" algn="l" defTabSz="803297" rtl="0" eaLnBrk="1" latinLnBrk="0" hangingPunct="1">
        <a:spcBef>
          <a:spcPct val="20000"/>
        </a:spcBef>
        <a:buFont typeface="Arial" pitchFamily="34" charset="0"/>
        <a:buChar char="–"/>
        <a:defRPr sz="2460" kern="1200">
          <a:solidFill>
            <a:schemeClr val="tx1"/>
          </a:solidFill>
          <a:latin typeface="+mn-lt"/>
          <a:ea typeface="+mn-ea"/>
          <a:cs typeface="+mn-cs"/>
        </a:defRPr>
      </a:lvl2pPr>
      <a:lvl3pPr marL="1004123" indent="-200824" algn="l" defTabSz="803297" rtl="0" eaLnBrk="1" latinLnBrk="0" hangingPunct="1">
        <a:spcBef>
          <a:spcPct val="20000"/>
        </a:spcBef>
        <a:buFont typeface="Arial" pitchFamily="34" charset="0"/>
        <a:buChar char="•"/>
        <a:defRPr sz="2108" kern="1200">
          <a:solidFill>
            <a:schemeClr val="tx1"/>
          </a:solidFill>
          <a:latin typeface="+mn-lt"/>
          <a:ea typeface="+mn-ea"/>
          <a:cs typeface="+mn-cs"/>
        </a:defRPr>
      </a:lvl3pPr>
      <a:lvl4pPr marL="1405771" indent="-200824" algn="l" defTabSz="803297" rtl="0" eaLnBrk="1" latinLnBrk="0" hangingPunct="1">
        <a:spcBef>
          <a:spcPct val="20000"/>
        </a:spcBef>
        <a:buFont typeface="Arial" pitchFamily="34" charset="0"/>
        <a:buChar char="–"/>
        <a:defRPr sz="1757" kern="1200">
          <a:solidFill>
            <a:schemeClr val="tx1"/>
          </a:solidFill>
          <a:latin typeface="+mn-lt"/>
          <a:ea typeface="+mn-ea"/>
          <a:cs typeface="+mn-cs"/>
        </a:defRPr>
      </a:lvl4pPr>
      <a:lvl5pPr marL="1807420" indent="-200824" algn="l" defTabSz="803297" rtl="0" eaLnBrk="1" latinLnBrk="0" hangingPunct="1">
        <a:spcBef>
          <a:spcPct val="20000"/>
        </a:spcBef>
        <a:buFont typeface="Arial" pitchFamily="34" charset="0"/>
        <a:buChar char="»"/>
        <a:defRPr sz="1757" kern="1200">
          <a:solidFill>
            <a:schemeClr val="tx1"/>
          </a:solidFill>
          <a:latin typeface="+mn-lt"/>
          <a:ea typeface="+mn-ea"/>
          <a:cs typeface="+mn-cs"/>
        </a:defRPr>
      </a:lvl5pPr>
      <a:lvl6pPr marL="2209068" indent="-200824" algn="l" defTabSz="803297" rtl="0" eaLnBrk="1" latinLnBrk="0" hangingPunct="1">
        <a:spcBef>
          <a:spcPct val="20000"/>
        </a:spcBef>
        <a:buFont typeface="Arial" pitchFamily="34" charset="0"/>
        <a:buChar char="•"/>
        <a:defRPr sz="1757" kern="1200">
          <a:solidFill>
            <a:schemeClr val="tx1"/>
          </a:solidFill>
          <a:latin typeface="+mn-lt"/>
          <a:ea typeface="+mn-ea"/>
          <a:cs typeface="+mn-cs"/>
        </a:defRPr>
      </a:lvl6pPr>
      <a:lvl7pPr marL="2610717" indent="-200824" algn="l" defTabSz="803297" rtl="0" eaLnBrk="1" latinLnBrk="0" hangingPunct="1">
        <a:spcBef>
          <a:spcPct val="20000"/>
        </a:spcBef>
        <a:buFont typeface="Arial" pitchFamily="34" charset="0"/>
        <a:buChar char="•"/>
        <a:defRPr sz="1757" kern="1200">
          <a:solidFill>
            <a:schemeClr val="tx1"/>
          </a:solidFill>
          <a:latin typeface="+mn-lt"/>
          <a:ea typeface="+mn-ea"/>
          <a:cs typeface="+mn-cs"/>
        </a:defRPr>
      </a:lvl7pPr>
      <a:lvl8pPr marL="3012367" indent="-200824" algn="l" defTabSz="803297" rtl="0" eaLnBrk="1" latinLnBrk="0" hangingPunct="1">
        <a:spcBef>
          <a:spcPct val="20000"/>
        </a:spcBef>
        <a:buFont typeface="Arial" pitchFamily="34" charset="0"/>
        <a:buChar char="•"/>
        <a:defRPr sz="1757" kern="1200">
          <a:solidFill>
            <a:schemeClr val="tx1"/>
          </a:solidFill>
          <a:latin typeface="+mn-lt"/>
          <a:ea typeface="+mn-ea"/>
          <a:cs typeface="+mn-cs"/>
        </a:defRPr>
      </a:lvl8pPr>
      <a:lvl9pPr marL="3414015" indent="-200824" algn="l" defTabSz="803297" rtl="0" eaLnBrk="1" latinLnBrk="0" hangingPunct="1">
        <a:spcBef>
          <a:spcPct val="20000"/>
        </a:spcBef>
        <a:buFont typeface="Arial" pitchFamily="34" charset="0"/>
        <a:buChar char="•"/>
        <a:defRPr sz="1757" kern="1200">
          <a:solidFill>
            <a:schemeClr val="tx1"/>
          </a:solidFill>
          <a:latin typeface="+mn-lt"/>
          <a:ea typeface="+mn-ea"/>
          <a:cs typeface="+mn-cs"/>
        </a:defRPr>
      </a:lvl9pPr>
    </p:bodyStyle>
    <p:otherStyle>
      <a:defPPr>
        <a:defRPr lang="en-US"/>
      </a:defPPr>
      <a:lvl1pPr marL="0" algn="l" defTabSz="803297" rtl="0" eaLnBrk="1" latinLnBrk="0" hangingPunct="1">
        <a:defRPr sz="1581" kern="1200">
          <a:solidFill>
            <a:schemeClr val="tx1"/>
          </a:solidFill>
          <a:latin typeface="+mn-lt"/>
          <a:ea typeface="+mn-ea"/>
          <a:cs typeface="+mn-cs"/>
        </a:defRPr>
      </a:lvl1pPr>
      <a:lvl2pPr marL="401648" algn="l" defTabSz="803297" rtl="0" eaLnBrk="1" latinLnBrk="0" hangingPunct="1">
        <a:defRPr sz="1581" kern="1200">
          <a:solidFill>
            <a:schemeClr val="tx1"/>
          </a:solidFill>
          <a:latin typeface="+mn-lt"/>
          <a:ea typeface="+mn-ea"/>
          <a:cs typeface="+mn-cs"/>
        </a:defRPr>
      </a:lvl2pPr>
      <a:lvl3pPr marL="803297" algn="l" defTabSz="803297" rtl="0" eaLnBrk="1" latinLnBrk="0" hangingPunct="1">
        <a:defRPr sz="1581" kern="1200">
          <a:solidFill>
            <a:schemeClr val="tx1"/>
          </a:solidFill>
          <a:latin typeface="+mn-lt"/>
          <a:ea typeface="+mn-ea"/>
          <a:cs typeface="+mn-cs"/>
        </a:defRPr>
      </a:lvl3pPr>
      <a:lvl4pPr marL="1204947" algn="l" defTabSz="803297" rtl="0" eaLnBrk="1" latinLnBrk="0" hangingPunct="1">
        <a:defRPr sz="1581" kern="1200">
          <a:solidFill>
            <a:schemeClr val="tx1"/>
          </a:solidFill>
          <a:latin typeface="+mn-lt"/>
          <a:ea typeface="+mn-ea"/>
          <a:cs typeface="+mn-cs"/>
        </a:defRPr>
      </a:lvl4pPr>
      <a:lvl5pPr marL="1606596" algn="l" defTabSz="803297" rtl="0" eaLnBrk="1" latinLnBrk="0" hangingPunct="1">
        <a:defRPr sz="1581" kern="1200">
          <a:solidFill>
            <a:schemeClr val="tx1"/>
          </a:solidFill>
          <a:latin typeface="+mn-lt"/>
          <a:ea typeface="+mn-ea"/>
          <a:cs typeface="+mn-cs"/>
        </a:defRPr>
      </a:lvl5pPr>
      <a:lvl6pPr marL="2008244" algn="l" defTabSz="803297" rtl="0" eaLnBrk="1" latinLnBrk="0" hangingPunct="1">
        <a:defRPr sz="1581" kern="1200">
          <a:solidFill>
            <a:schemeClr val="tx1"/>
          </a:solidFill>
          <a:latin typeface="+mn-lt"/>
          <a:ea typeface="+mn-ea"/>
          <a:cs typeface="+mn-cs"/>
        </a:defRPr>
      </a:lvl6pPr>
      <a:lvl7pPr marL="2409892" algn="l" defTabSz="803297" rtl="0" eaLnBrk="1" latinLnBrk="0" hangingPunct="1">
        <a:defRPr sz="1581" kern="1200">
          <a:solidFill>
            <a:schemeClr val="tx1"/>
          </a:solidFill>
          <a:latin typeface="+mn-lt"/>
          <a:ea typeface="+mn-ea"/>
          <a:cs typeface="+mn-cs"/>
        </a:defRPr>
      </a:lvl7pPr>
      <a:lvl8pPr marL="2811542" algn="l" defTabSz="803297" rtl="0" eaLnBrk="1" latinLnBrk="0" hangingPunct="1">
        <a:defRPr sz="1581" kern="1200">
          <a:solidFill>
            <a:schemeClr val="tx1"/>
          </a:solidFill>
          <a:latin typeface="+mn-lt"/>
          <a:ea typeface="+mn-ea"/>
          <a:cs typeface="+mn-cs"/>
        </a:defRPr>
      </a:lvl8pPr>
      <a:lvl9pPr marL="3213191" algn="l" defTabSz="803297" rtl="0" eaLnBrk="1" latinLnBrk="0" hangingPunct="1">
        <a:defRPr sz="158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DD6ABBAC-7486-4D45-A79F-A9577B4B4527}" type="datetimeFigureOut">
              <a:rPr lang="en-US" smtClean="0"/>
              <a:t>9/7/2024</a:t>
            </a:fld>
            <a:endParaRPr lang="en-US"/>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0E42FCEF-9517-7142-B602-BAEFE73C0B6E}" type="slidenum">
              <a:rPr lang="en-US" smtClean="0"/>
              <a:t>‹#›</a:t>
            </a:fld>
            <a:endParaRPr lang="en-US"/>
          </a:p>
        </p:txBody>
      </p:sp>
    </p:spTree>
    <p:extLst>
      <p:ext uri="{BB962C8B-B14F-4D97-AF65-F5344CB8AC3E}">
        <p14:creationId xmlns:p14="http://schemas.microsoft.com/office/powerpoint/2010/main" val="37989389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large hotel with a pool&#10;&#10;Description automatically generated">
            <a:extLst>
              <a:ext uri="{FF2B5EF4-FFF2-40B4-BE49-F238E27FC236}">
                <a16:creationId xmlns:a16="http://schemas.microsoft.com/office/drawing/2014/main" id="{70266594-8237-BD47-F05D-D85F695D7CFF}"/>
              </a:ext>
            </a:extLst>
          </p:cNvPr>
          <p:cNvPicPr>
            <a:picLocks noChangeAspect="1"/>
          </p:cNvPicPr>
          <p:nvPr/>
        </p:nvPicPr>
        <p:blipFill rotWithShape="1">
          <a:blip r:embed="rId3">
            <a:alphaModFix amt="50000"/>
          </a:blip>
          <a:srcRect t="10650" b="5081"/>
          <a:stretch/>
        </p:blipFill>
        <p:spPr>
          <a:xfrm>
            <a:off x="0" y="1"/>
            <a:ext cx="9143985" cy="5143499"/>
          </a:xfrm>
          <a:prstGeom prst="rect">
            <a:avLst/>
          </a:prstGeom>
        </p:spPr>
      </p:pic>
      <p:sp>
        <p:nvSpPr>
          <p:cNvPr id="2" name="Title 1">
            <a:extLst>
              <a:ext uri="{FF2B5EF4-FFF2-40B4-BE49-F238E27FC236}">
                <a16:creationId xmlns:a16="http://schemas.microsoft.com/office/drawing/2014/main" id="{11967843-B190-E6A5-2115-A9A5CDCF6F74}"/>
              </a:ext>
            </a:extLst>
          </p:cNvPr>
          <p:cNvSpPr>
            <a:spLocks noGrp="1"/>
          </p:cNvSpPr>
          <p:nvPr>
            <p:ph type="ctrTitle"/>
          </p:nvPr>
        </p:nvSpPr>
        <p:spPr>
          <a:xfrm>
            <a:off x="1142993" y="1966090"/>
            <a:ext cx="6858000" cy="888508"/>
          </a:xfrm>
        </p:spPr>
        <p:txBody>
          <a:bodyPr>
            <a:normAutofit/>
          </a:bodyPr>
          <a:lstStyle/>
          <a:p>
            <a:r>
              <a:rPr lang="en-US" sz="4950" b="1" dirty="0">
                <a:solidFill>
                  <a:srgbClr val="FFFFFF"/>
                </a:solidFill>
                <a:latin typeface="AngsanaUPC" panose="020B0604020202020204" pitchFamily="34" charset="0"/>
                <a:cs typeface="AngsanaUPC" panose="020B0604020202020204" pitchFamily="34" charset="0"/>
              </a:rPr>
              <a:t>           28</a:t>
            </a:r>
            <a:r>
              <a:rPr lang="en-US" sz="4950" b="1" baseline="30000" dirty="0">
                <a:solidFill>
                  <a:srgbClr val="FFFFFF"/>
                </a:solidFill>
                <a:latin typeface="AngsanaUPC" panose="020B0604020202020204" pitchFamily="34" charset="0"/>
                <a:cs typeface="AngsanaUPC" panose="020B0604020202020204" pitchFamily="34" charset="0"/>
              </a:rPr>
              <a:t>th</a:t>
            </a:r>
            <a:r>
              <a:rPr lang="en-US" sz="4950" b="1" dirty="0">
                <a:solidFill>
                  <a:srgbClr val="FFFFFF"/>
                </a:solidFill>
                <a:latin typeface="AngsanaUPC" panose="020B0604020202020204" pitchFamily="34" charset="0"/>
                <a:cs typeface="AngsanaUPC" panose="020B0604020202020204" pitchFamily="34" charset="0"/>
              </a:rPr>
              <a:t> Annual Conference</a:t>
            </a:r>
          </a:p>
        </p:txBody>
      </p:sp>
      <p:sp>
        <p:nvSpPr>
          <p:cNvPr id="3" name="Subtitle 2">
            <a:extLst>
              <a:ext uri="{FF2B5EF4-FFF2-40B4-BE49-F238E27FC236}">
                <a16:creationId xmlns:a16="http://schemas.microsoft.com/office/drawing/2014/main" id="{8E95179F-75B1-F8D2-15B2-CE653E6D5A7C}"/>
              </a:ext>
            </a:extLst>
          </p:cNvPr>
          <p:cNvSpPr>
            <a:spLocks noGrp="1"/>
          </p:cNvSpPr>
          <p:nvPr>
            <p:ph type="subTitle" idx="1"/>
          </p:nvPr>
        </p:nvSpPr>
        <p:spPr>
          <a:xfrm>
            <a:off x="233795" y="4559079"/>
            <a:ext cx="2192482" cy="444529"/>
          </a:xfrm>
        </p:spPr>
        <p:txBody>
          <a:bodyPr>
            <a:normAutofit fontScale="77500" lnSpcReduction="20000"/>
          </a:bodyPr>
          <a:lstStyle/>
          <a:p>
            <a:r>
              <a:rPr lang="en-US" sz="2700" b="1">
                <a:solidFill>
                  <a:srgbClr val="FFFFFF"/>
                </a:solidFill>
                <a:latin typeface="AngsanaUPC" panose="02020603050405020304" pitchFamily="18" charset="-34"/>
                <a:cs typeface="AngsanaUPC" panose="02020603050405020304" pitchFamily="18" charset="-34"/>
              </a:rPr>
              <a:t>Durant</a:t>
            </a:r>
            <a:r>
              <a:rPr lang="en-US">
                <a:solidFill>
                  <a:srgbClr val="FFFFFF"/>
                </a:solidFill>
                <a:latin typeface="AngsanaUPC" panose="02020603050405020304" pitchFamily="18" charset="-34"/>
                <a:cs typeface="AngsanaUPC" panose="02020603050405020304" pitchFamily="18" charset="-34"/>
              </a:rPr>
              <a:t>, </a:t>
            </a:r>
            <a:r>
              <a:rPr lang="en-US" sz="2700" b="1">
                <a:solidFill>
                  <a:srgbClr val="FFFFFF"/>
                </a:solidFill>
                <a:latin typeface="AngsanaUPC" panose="02020603050405020304" pitchFamily="18" charset="-34"/>
                <a:cs typeface="AngsanaUPC" panose="02020603050405020304" pitchFamily="18" charset="-34"/>
              </a:rPr>
              <a:t>Oklahoma</a:t>
            </a:r>
            <a:endParaRPr lang="en-US" b="1">
              <a:solidFill>
                <a:srgbClr val="FFFFFF"/>
              </a:solidFill>
              <a:latin typeface="AngsanaUPC" panose="02020603050405020304" pitchFamily="18" charset="-34"/>
              <a:cs typeface="AngsanaUPC" panose="02020603050405020304" pitchFamily="18" charset="-34"/>
            </a:endParaRPr>
          </a:p>
        </p:txBody>
      </p:sp>
      <p:sp>
        <p:nvSpPr>
          <p:cNvPr id="6" name="TextBox 5">
            <a:extLst>
              <a:ext uri="{FF2B5EF4-FFF2-40B4-BE49-F238E27FC236}">
                <a16:creationId xmlns:a16="http://schemas.microsoft.com/office/drawing/2014/main" id="{8090D4A2-A60A-FDFE-3396-E36132B63F82}"/>
              </a:ext>
            </a:extLst>
          </p:cNvPr>
          <p:cNvSpPr txBox="1"/>
          <p:nvPr/>
        </p:nvSpPr>
        <p:spPr>
          <a:xfrm>
            <a:off x="6154388" y="4426527"/>
            <a:ext cx="2755818" cy="600164"/>
          </a:xfrm>
          <a:prstGeom prst="rect">
            <a:avLst/>
          </a:prstGeom>
          <a:noFill/>
        </p:spPr>
        <p:txBody>
          <a:bodyPr wrap="square" rtlCol="0">
            <a:spAutoFit/>
          </a:bodyPr>
          <a:lstStyle/>
          <a:p>
            <a:pPr defTabSz="342900">
              <a:defRPr/>
            </a:pPr>
            <a:r>
              <a:rPr lang="en-US" sz="3300" b="1">
                <a:solidFill>
                  <a:prstClr val="white"/>
                </a:solidFill>
                <a:latin typeface="AngsanaUPC" panose="02020603050405020304" pitchFamily="18" charset="-34"/>
                <a:ea typeface="ＭＳ Ｐゴシック" panose="020B0600070205080204" pitchFamily="34" charset="-128"/>
                <a:cs typeface="AngsanaUPC" panose="02020603050405020304" pitchFamily="18" charset="-34"/>
              </a:rPr>
              <a:t>September</a:t>
            </a:r>
            <a:r>
              <a:rPr lang="en-US" sz="2700" b="1">
                <a:solidFill>
                  <a:prstClr val="white"/>
                </a:solidFill>
                <a:latin typeface="AngsanaUPC" panose="02020603050405020304" pitchFamily="18" charset="-34"/>
                <a:ea typeface="ＭＳ Ｐゴシック" panose="020B0600070205080204" pitchFamily="34" charset="-128"/>
                <a:cs typeface="AngsanaUPC" panose="02020603050405020304" pitchFamily="18" charset="-34"/>
              </a:rPr>
              <a:t> 23-25, 2024</a:t>
            </a:r>
          </a:p>
        </p:txBody>
      </p:sp>
      <p:pic>
        <p:nvPicPr>
          <p:cNvPr id="12" name="Picture 11" descr="A logo with a feather in the middle of a circle&#10;&#10;Description automatically generated">
            <a:extLst>
              <a:ext uri="{FF2B5EF4-FFF2-40B4-BE49-F238E27FC236}">
                <a16:creationId xmlns:a16="http://schemas.microsoft.com/office/drawing/2014/main" id="{B3D18B50-0A9C-37DD-7E00-130FF8F6053C}"/>
              </a:ext>
            </a:extLst>
          </p:cNvPr>
          <p:cNvPicPr>
            <a:picLocks noChangeAspect="1"/>
          </p:cNvPicPr>
          <p:nvPr/>
        </p:nvPicPr>
        <p:blipFill>
          <a:blip r:embed="rId4"/>
          <a:stretch>
            <a:fillRect/>
          </a:stretch>
        </p:blipFill>
        <p:spPr>
          <a:xfrm>
            <a:off x="3335619" y="2824537"/>
            <a:ext cx="1909427" cy="1734542"/>
          </a:xfrm>
          <a:prstGeom prst="rect">
            <a:avLst/>
          </a:prstGeom>
        </p:spPr>
      </p:pic>
    </p:spTree>
    <p:extLst>
      <p:ext uri="{BB962C8B-B14F-4D97-AF65-F5344CB8AC3E}">
        <p14:creationId xmlns:p14="http://schemas.microsoft.com/office/powerpoint/2010/main" val="2384944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000" r="4000"/>
          <a:stretch>
            <a:fillRect/>
          </a:stretch>
        </p:blipFill>
        <p:spPr>
          <a:xfrm>
            <a:off x="8678" y="1"/>
            <a:ext cx="9126644" cy="5500533"/>
          </a:xfrm>
          <a:prstGeom prst="rect">
            <a:avLst/>
          </a:prstGeom>
        </p:spPr>
      </p:pic>
      <p:sp>
        <p:nvSpPr>
          <p:cNvPr id="3" name="AutoShape 3"/>
          <p:cNvSpPr/>
          <p:nvPr/>
        </p:nvSpPr>
        <p:spPr>
          <a:xfrm>
            <a:off x="8678" y="1"/>
            <a:ext cx="9126644" cy="5500533"/>
          </a:xfrm>
          <a:prstGeom prst="rect">
            <a:avLst/>
          </a:prstGeom>
          <a:solidFill>
            <a:srgbClr val="000000">
              <a:alpha val="0"/>
            </a:srgbClr>
          </a:solidFill>
        </p:spPr>
        <p:txBody>
          <a:bodyPr/>
          <a:lstStyle/>
          <a:p>
            <a:endParaRPr lang="en-US" sz="1389"/>
          </a:p>
        </p:txBody>
      </p:sp>
      <p:sp>
        <p:nvSpPr>
          <p:cNvPr id="4" name="AutoShape 4"/>
          <p:cNvSpPr/>
          <p:nvPr/>
        </p:nvSpPr>
        <p:spPr>
          <a:xfrm>
            <a:off x="678114" y="1193827"/>
            <a:ext cx="2409970" cy="3626112"/>
          </a:xfrm>
          <a:prstGeom prst="roundRect">
            <a:avLst>
              <a:gd name="adj" fmla="val 3703"/>
            </a:avLst>
          </a:prstGeom>
          <a:solidFill>
            <a:srgbClr val="000000">
              <a:alpha val="0"/>
            </a:srgbClr>
          </a:solidFill>
        </p:spPr>
        <p:txBody>
          <a:bodyPr/>
          <a:lstStyle/>
          <a:p>
            <a:endParaRPr lang="en-US" sz="1389"/>
          </a:p>
        </p:txBody>
      </p:sp>
      <p:sp>
        <p:nvSpPr>
          <p:cNvPr id="5" name="AutoShape 5"/>
          <p:cNvSpPr/>
          <p:nvPr/>
        </p:nvSpPr>
        <p:spPr>
          <a:xfrm>
            <a:off x="3355858" y="1193827"/>
            <a:ext cx="2409970" cy="3626112"/>
          </a:xfrm>
          <a:prstGeom prst="roundRect">
            <a:avLst>
              <a:gd name="adj" fmla="val 3703"/>
            </a:avLst>
          </a:prstGeom>
          <a:solidFill>
            <a:srgbClr val="000000">
              <a:alpha val="0"/>
            </a:srgbClr>
          </a:solidFill>
        </p:spPr>
        <p:txBody>
          <a:bodyPr/>
          <a:lstStyle/>
          <a:p>
            <a:endParaRPr lang="en-US" sz="1389"/>
          </a:p>
        </p:txBody>
      </p:sp>
      <p:sp>
        <p:nvSpPr>
          <p:cNvPr id="6" name="AutoShape 6"/>
          <p:cNvSpPr/>
          <p:nvPr/>
        </p:nvSpPr>
        <p:spPr>
          <a:xfrm>
            <a:off x="6044759" y="1193827"/>
            <a:ext cx="2409970" cy="3626112"/>
          </a:xfrm>
          <a:prstGeom prst="roundRect">
            <a:avLst>
              <a:gd name="adj" fmla="val 3703"/>
            </a:avLst>
          </a:prstGeom>
          <a:solidFill>
            <a:srgbClr val="000000">
              <a:alpha val="0"/>
            </a:srgbClr>
          </a:solidFill>
        </p:spPr>
        <p:txBody>
          <a:bodyPr/>
          <a:lstStyle/>
          <a:p>
            <a:endParaRPr lang="en-US" sz="1389"/>
          </a:p>
        </p:txBody>
      </p:sp>
      <p:sp>
        <p:nvSpPr>
          <p:cNvPr id="7" name="AutoShape 7"/>
          <p:cNvSpPr/>
          <p:nvPr/>
        </p:nvSpPr>
        <p:spPr>
          <a:xfrm>
            <a:off x="678114" y="4942669"/>
            <a:ext cx="2409970" cy="0"/>
          </a:xfrm>
          <a:prstGeom prst="rect">
            <a:avLst/>
          </a:prstGeom>
          <a:solidFill>
            <a:srgbClr val="000000"/>
          </a:solidFill>
        </p:spPr>
        <p:txBody>
          <a:bodyPr/>
          <a:lstStyle/>
          <a:p>
            <a:endParaRPr lang="en-US" sz="1389"/>
          </a:p>
        </p:txBody>
      </p:sp>
      <p:sp>
        <p:nvSpPr>
          <p:cNvPr id="8" name="AutoShape 8"/>
          <p:cNvSpPr/>
          <p:nvPr/>
        </p:nvSpPr>
        <p:spPr>
          <a:xfrm>
            <a:off x="3355858" y="4942669"/>
            <a:ext cx="2409970" cy="0"/>
          </a:xfrm>
          <a:prstGeom prst="rect">
            <a:avLst/>
          </a:prstGeom>
          <a:solidFill>
            <a:srgbClr val="000000"/>
          </a:solidFill>
        </p:spPr>
        <p:txBody>
          <a:bodyPr/>
          <a:lstStyle/>
          <a:p>
            <a:endParaRPr lang="en-US" sz="1389"/>
          </a:p>
        </p:txBody>
      </p:sp>
      <p:sp>
        <p:nvSpPr>
          <p:cNvPr id="9" name="AutoShape 9"/>
          <p:cNvSpPr/>
          <p:nvPr/>
        </p:nvSpPr>
        <p:spPr>
          <a:xfrm>
            <a:off x="6044759" y="4942669"/>
            <a:ext cx="2409970" cy="0"/>
          </a:xfrm>
          <a:prstGeom prst="rect">
            <a:avLst/>
          </a:prstGeom>
          <a:solidFill>
            <a:srgbClr val="000000"/>
          </a:solidFill>
        </p:spPr>
        <p:txBody>
          <a:bodyPr/>
          <a:lstStyle/>
          <a:p>
            <a:endParaRPr lang="en-US" sz="1389"/>
          </a:p>
        </p:txBody>
      </p:sp>
      <p:pic>
        <p:nvPicPr>
          <p:cNvPr id="10" name="Picture 10"/>
          <p:cNvPicPr>
            <a:picLocks noChangeAspect="1"/>
          </p:cNvPicPr>
          <p:nvPr/>
        </p:nvPicPr>
        <p:blipFill>
          <a:blip r:embed="rId3"/>
          <a:srcRect t="1000" b="1000"/>
          <a:stretch>
            <a:fillRect/>
          </a:stretch>
        </p:blipFill>
        <p:spPr>
          <a:xfrm>
            <a:off x="678114" y="1193829"/>
            <a:ext cx="2409970" cy="1350029"/>
          </a:xfrm>
          <a:prstGeom prst="roundRect">
            <a:avLst>
              <a:gd name="adj" fmla="val 6611"/>
            </a:avLst>
          </a:prstGeom>
        </p:spPr>
      </p:pic>
      <p:pic>
        <p:nvPicPr>
          <p:cNvPr id="11" name="Picture 11"/>
          <p:cNvPicPr>
            <a:picLocks noChangeAspect="1"/>
          </p:cNvPicPr>
          <p:nvPr/>
        </p:nvPicPr>
        <p:blipFill>
          <a:blip r:embed="rId4"/>
          <a:srcRect t="31000" b="31000"/>
          <a:stretch>
            <a:fillRect/>
          </a:stretch>
        </p:blipFill>
        <p:spPr>
          <a:xfrm>
            <a:off x="3355858" y="1193829"/>
            <a:ext cx="2409970" cy="1350029"/>
          </a:xfrm>
          <a:prstGeom prst="roundRect">
            <a:avLst>
              <a:gd name="adj" fmla="val 6611"/>
            </a:avLst>
          </a:prstGeom>
        </p:spPr>
      </p:pic>
      <p:pic>
        <p:nvPicPr>
          <p:cNvPr id="12" name="Picture 12"/>
          <p:cNvPicPr>
            <a:picLocks noChangeAspect="1"/>
          </p:cNvPicPr>
          <p:nvPr/>
        </p:nvPicPr>
        <p:blipFill>
          <a:blip r:embed="rId5"/>
          <a:srcRect t="29000" b="29000"/>
          <a:stretch>
            <a:fillRect/>
          </a:stretch>
        </p:blipFill>
        <p:spPr>
          <a:xfrm>
            <a:off x="6044759" y="1193829"/>
            <a:ext cx="2409970" cy="1350029"/>
          </a:xfrm>
          <a:prstGeom prst="roundRect">
            <a:avLst>
              <a:gd name="adj" fmla="val 6611"/>
            </a:avLst>
          </a:prstGeom>
        </p:spPr>
      </p:pic>
      <p:sp>
        <p:nvSpPr>
          <p:cNvPr id="13" name="TextBox 13"/>
          <p:cNvSpPr txBox="1"/>
          <p:nvPr/>
        </p:nvSpPr>
        <p:spPr>
          <a:xfrm>
            <a:off x="1827312" y="368571"/>
            <a:ext cx="7787772" cy="368190"/>
          </a:xfrm>
          <a:prstGeom prst="rect">
            <a:avLst/>
          </a:prstGeom>
          <a:solidFill>
            <a:srgbClr val="000000">
              <a:alpha val="0"/>
            </a:srgbClr>
          </a:solidFill>
        </p:spPr>
        <p:txBody>
          <a:bodyPr lIns="0" tIns="0" rIns="0" bIns="0" rtlCol="0" anchor="t"/>
          <a:lstStyle/>
          <a:p>
            <a:pPr algn="l">
              <a:lnSpc>
                <a:spcPct val="100000"/>
              </a:lnSpc>
              <a:defRPr/>
            </a:pPr>
            <a:r>
              <a:rPr lang="en-US" sz="2460" b="1" dirty="0">
                <a:solidFill>
                  <a:srgbClr val="000000"/>
                </a:solidFill>
                <a:latin typeface="苹方-简"/>
              </a:rPr>
              <a:t>Key Components: Structure and Activities</a:t>
            </a:r>
            <a:endParaRPr lang="en-US" sz="966" dirty="0"/>
          </a:p>
        </p:txBody>
      </p:sp>
      <p:sp>
        <p:nvSpPr>
          <p:cNvPr id="14" name="TextBox 14"/>
          <p:cNvSpPr txBox="1"/>
          <p:nvPr/>
        </p:nvSpPr>
        <p:spPr>
          <a:xfrm>
            <a:off x="488440" y="2733530"/>
            <a:ext cx="2677744"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000000"/>
                </a:solidFill>
                <a:latin typeface="苹方-简"/>
              </a:rPr>
              <a:t>Mentorship Pairing Process</a:t>
            </a:r>
            <a:endParaRPr lang="en-US" sz="966" dirty="0"/>
          </a:p>
        </p:txBody>
      </p:sp>
      <p:sp>
        <p:nvSpPr>
          <p:cNvPr id="15" name="TextBox 15"/>
          <p:cNvSpPr txBox="1"/>
          <p:nvPr/>
        </p:nvSpPr>
        <p:spPr>
          <a:xfrm>
            <a:off x="3355858" y="2733530"/>
            <a:ext cx="2409970" cy="234303"/>
          </a:xfrm>
          <a:prstGeom prst="rect">
            <a:avLst/>
          </a:prstGeom>
          <a:solidFill>
            <a:srgbClr val="000000">
              <a:alpha val="0"/>
            </a:srgbClr>
          </a:solidFill>
        </p:spPr>
        <p:txBody>
          <a:bodyPr lIns="0" tIns="0" rIns="0" bIns="0" rtlCol="0" anchor="t"/>
          <a:lstStyle/>
          <a:p>
            <a:pPr algn="l">
              <a:lnSpc>
                <a:spcPct val="100000"/>
              </a:lnSpc>
              <a:defRPr/>
            </a:pPr>
            <a:r>
              <a:rPr lang="en-US" sz="1389" b="1">
                <a:solidFill>
                  <a:srgbClr val="000000"/>
                </a:solidFill>
                <a:latin typeface="苹方-简"/>
              </a:rPr>
              <a:t>Training and Resources</a:t>
            </a:r>
            <a:endParaRPr lang="en-US" sz="966"/>
          </a:p>
        </p:txBody>
      </p:sp>
      <p:sp>
        <p:nvSpPr>
          <p:cNvPr id="16" name="TextBox 16"/>
          <p:cNvSpPr txBox="1"/>
          <p:nvPr/>
        </p:nvSpPr>
        <p:spPr>
          <a:xfrm>
            <a:off x="6044759" y="2733531"/>
            <a:ext cx="2409970" cy="479762"/>
          </a:xfrm>
          <a:prstGeom prst="rect">
            <a:avLst/>
          </a:prstGeom>
          <a:solidFill>
            <a:srgbClr val="000000">
              <a:alpha val="0"/>
            </a:srgbClr>
          </a:solidFill>
        </p:spPr>
        <p:txBody>
          <a:bodyPr lIns="0" tIns="0" rIns="0" bIns="0" rtlCol="0" anchor="t"/>
          <a:lstStyle/>
          <a:p>
            <a:pPr algn="l">
              <a:lnSpc>
                <a:spcPct val="100000"/>
              </a:lnSpc>
              <a:defRPr/>
            </a:pPr>
            <a:r>
              <a:rPr lang="en-US" sz="1389" b="1">
                <a:solidFill>
                  <a:srgbClr val="000000"/>
                </a:solidFill>
                <a:latin typeface="苹方-简"/>
              </a:rPr>
              <a:t>Ongoing Support and Evaluation</a:t>
            </a:r>
            <a:endParaRPr lang="en-US" sz="966"/>
          </a:p>
        </p:txBody>
      </p:sp>
      <p:sp>
        <p:nvSpPr>
          <p:cNvPr id="17" name="TextBox 17"/>
          <p:cNvSpPr txBox="1"/>
          <p:nvPr/>
        </p:nvSpPr>
        <p:spPr>
          <a:xfrm>
            <a:off x="678114" y="3090563"/>
            <a:ext cx="2409970" cy="1305400"/>
          </a:xfrm>
          <a:prstGeom prst="rect">
            <a:avLst/>
          </a:prstGeom>
          <a:solidFill>
            <a:srgbClr val="000000">
              <a:alpha val="0"/>
            </a:srgbClr>
          </a:solidFill>
        </p:spPr>
        <p:txBody>
          <a:bodyPr lIns="0" tIns="0" rIns="0" bIns="0" rtlCol="0" anchor="t"/>
          <a:lstStyle/>
          <a:p>
            <a:pPr algn="l">
              <a:lnSpc>
                <a:spcPct val="100000"/>
              </a:lnSpc>
              <a:defRPr/>
            </a:pPr>
            <a:r>
              <a:rPr lang="en-US" sz="1230">
                <a:solidFill>
                  <a:srgbClr val="000000"/>
                </a:solidFill>
                <a:latin typeface="苹方-简"/>
              </a:rPr>
              <a:t>The program utilizes a structured approach to pair mentors with mentees based on shared interests, goals, and cultural backgrounds, ensuring meaningful and effective relationships that foster personal and professional development.</a:t>
            </a:r>
            <a:endParaRPr lang="en-US" sz="966"/>
          </a:p>
        </p:txBody>
      </p:sp>
      <p:sp>
        <p:nvSpPr>
          <p:cNvPr id="18" name="TextBox 18"/>
          <p:cNvSpPr txBox="1"/>
          <p:nvPr/>
        </p:nvSpPr>
        <p:spPr>
          <a:xfrm>
            <a:off x="3355858" y="3090563"/>
            <a:ext cx="2409970" cy="1305400"/>
          </a:xfrm>
          <a:prstGeom prst="rect">
            <a:avLst/>
          </a:prstGeom>
          <a:solidFill>
            <a:srgbClr val="000000">
              <a:alpha val="0"/>
            </a:srgbClr>
          </a:solidFill>
        </p:spPr>
        <p:txBody>
          <a:bodyPr lIns="0" tIns="0" rIns="0" bIns="0" rtlCol="0" anchor="t"/>
          <a:lstStyle/>
          <a:p>
            <a:pPr algn="l">
              <a:lnSpc>
                <a:spcPct val="100000"/>
              </a:lnSpc>
              <a:defRPr/>
            </a:pPr>
            <a:r>
              <a:rPr lang="en-US" sz="1230">
                <a:solidFill>
                  <a:srgbClr val="000000"/>
                </a:solidFill>
                <a:latin typeface="苹方-简"/>
              </a:rPr>
              <a:t>Comprehensive training sessions are provided for mentors, equipping them with the necessary skills and resources to guide their mentees effectively, while also incorporating cultural teachings that reinforce the importance of tribal heritage.</a:t>
            </a:r>
            <a:endParaRPr lang="en-US" sz="966"/>
          </a:p>
        </p:txBody>
      </p:sp>
      <p:sp>
        <p:nvSpPr>
          <p:cNvPr id="19" name="TextBox 19"/>
          <p:cNvSpPr txBox="1"/>
          <p:nvPr/>
        </p:nvSpPr>
        <p:spPr>
          <a:xfrm>
            <a:off x="6044759" y="3324865"/>
            <a:ext cx="2409970" cy="1495074"/>
          </a:xfrm>
          <a:prstGeom prst="rect">
            <a:avLst/>
          </a:prstGeom>
          <a:solidFill>
            <a:srgbClr val="000000">
              <a:alpha val="0"/>
            </a:srgbClr>
          </a:solidFill>
        </p:spPr>
        <p:txBody>
          <a:bodyPr lIns="0" tIns="0" rIns="0" bIns="0" rtlCol="0" anchor="t"/>
          <a:lstStyle/>
          <a:p>
            <a:pPr algn="l">
              <a:lnSpc>
                <a:spcPct val="100000"/>
              </a:lnSpc>
              <a:defRPr/>
            </a:pPr>
            <a:r>
              <a:rPr lang="en-US" sz="1230">
                <a:solidFill>
                  <a:srgbClr val="000000"/>
                </a:solidFill>
                <a:latin typeface="苹方-简"/>
              </a:rPr>
              <a:t>Regular check-ins and feedback mechanisms are established to monitor the progress of mentorship relationships, allowing for adjustments and continuous improvement of the program, ultimately enhancing its impact on the community.</a:t>
            </a:r>
            <a:endParaRPr lang="en-US" sz="966"/>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000" r="14000"/>
          <a:stretch>
            <a:fillRect/>
          </a:stretch>
        </p:blipFill>
        <p:spPr>
          <a:xfrm>
            <a:off x="276452" y="1"/>
            <a:ext cx="8858870" cy="5143499"/>
          </a:xfrm>
          <a:prstGeom prst="rect">
            <a:avLst/>
          </a:prstGeom>
        </p:spPr>
      </p:pic>
      <p:sp>
        <p:nvSpPr>
          <p:cNvPr id="3" name="AutoShape 3"/>
          <p:cNvSpPr/>
          <p:nvPr/>
        </p:nvSpPr>
        <p:spPr>
          <a:xfrm>
            <a:off x="276452" y="1"/>
            <a:ext cx="8858870" cy="5143499"/>
          </a:xfrm>
          <a:prstGeom prst="rect">
            <a:avLst/>
          </a:prstGeom>
          <a:solidFill>
            <a:srgbClr val="FFFFFF"/>
          </a:solidFill>
        </p:spPr>
        <p:txBody>
          <a:bodyPr/>
          <a:lstStyle/>
          <a:p>
            <a:endParaRPr lang="en-US" sz="1389"/>
          </a:p>
        </p:txBody>
      </p:sp>
      <p:pic>
        <p:nvPicPr>
          <p:cNvPr id="4" name="Picture 4"/>
          <p:cNvPicPr>
            <a:picLocks noChangeAspect="1"/>
          </p:cNvPicPr>
          <p:nvPr/>
        </p:nvPicPr>
        <p:blipFill>
          <a:blip r:embed="rId3"/>
          <a:srcRect l="18000" r="18000"/>
          <a:stretch>
            <a:fillRect/>
          </a:stretch>
        </p:blipFill>
        <p:spPr>
          <a:xfrm>
            <a:off x="0" y="1"/>
            <a:ext cx="3034777" cy="5143500"/>
          </a:xfrm>
          <a:prstGeom prst="rect">
            <a:avLst/>
          </a:prstGeom>
        </p:spPr>
      </p:pic>
      <p:sp>
        <p:nvSpPr>
          <p:cNvPr id="5" name="AutoShape 5"/>
          <p:cNvSpPr/>
          <p:nvPr/>
        </p:nvSpPr>
        <p:spPr>
          <a:xfrm>
            <a:off x="3579004" y="1261504"/>
            <a:ext cx="5121185" cy="1103838"/>
          </a:xfrm>
          <a:prstGeom prst="roundRect">
            <a:avLst>
              <a:gd name="adj" fmla="val 13114"/>
            </a:avLst>
          </a:prstGeom>
          <a:solidFill>
            <a:srgbClr val="FBEFF0"/>
          </a:solidFill>
          <a:ln w="12700">
            <a:solidFill>
              <a:srgbClr val="FCDBE0"/>
            </a:solidFill>
          </a:ln>
        </p:spPr>
        <p:txBody>
          <a:bodyPr/>
          <a:lstStyle/>
          <a:p>
            <a:endParaRPr lang="en-US" sz="1389"/>
          </a:p>
        </p:txBody>
      </p:sp>
      <p:sp>
        <p:nvSpPr>
          <p:cNvPr id="6" name="AutoShape 6"/>
          <p:cNvSpPr/>
          <p:nvPr/>
        </p:nvSpPr>
        <p:spPr>
          <a:xfrm>
            <a:off x="3605023" y="2476556"/>
            <a:ext cx="5121185" cy="1184499"/>
          </a:xfrm>
          <a:prstGeom prst="roundRect">
            <a:avLst>
              <a:gd name="adj" fmla="val 13114"/>
            </a:avLst>
          </a:prstGeom>
          <a:solidFill>
            <a:srgbClr val="FBEFF0"/>
          </a:solidFill>
          <a:ln w="12700">
            <a:solidFill>
              <a:srgbClr val="FCDBE0"/>
            </a:solidFill>
          </a:ln>
        </p:spPr>
        <p:txBody>
          <a:bodyPr/>
          <a:lstStyle/>
          <a:p>
            <a:endParaRPr lang="en-US" sz="1389"/>
          </a:p>
        </p:txBody>
      </p:sp>
      <p:sp>
        <p:nvSpPr>
          <p:cNvPr id="7" name="AutoShape 7"/>
          <p:cNvSpPr/>
          <p:nvPr/>
        </p:nvSpPr>
        <p:spPr>
          <a:xfrm>
            <a:off x="3605023" y="3756994"/>
            <a:ext cx="5121185" cy="1238456"/>
          </a:xfrm>
          <a:prstGeom prst="roundRect">
            <a:avLst>
              <a:gd name="adj" fmla="val 11347"/>
            </a:avLst>
          </a:prstGeom>
          <a:solidFill>
            <a:srgbClr val="FBEFF0"/>
          </a:solidFill>
          <a:ln w="12700">
            <a:solidFill>
              <a:srgbClr val="FCDBE0"/>
            </a:solidFill>
          </a:ln>
        </p:spPr>
        <p:txBody>
          <a:bodyPr/>
          <a:lstStyle/>
          <a:p>
            <a:endParaRPr lang="en-US" sz="1389"/>
          </a:p>
        </p:txBody>
      </p:sp>
      <p:sp>
        <p:nvSpPr>
          <p:cNvPr id="8" name="AutoShape 8"/>
          <p:cNvSpPr/>
          <p:nvPr/>
        </p:nvSpPr>
        <p:spPr>
          <a:xfrm>
            <a:off x="-1" y="0"/>
            <a:ext cx="3034777" cy="5143499"/>
          </a:xfrm>
          <a:prstGeom prst="rect">
            <a:avLst/>
          </a:prstGeom>
          <a:solidFill>
            <a:srgbClr val="000000">
              <a:alpha val="0"/>
            </a:srgbClr>
          </a:solidFill>
        </p:spPr>
        <p:txBody>
          <a:bodyPr/>
          <a:lstStyle/>
          <a:p>
            <a:endParaRPr lang="en-US" sz="1389"/>
          </a:p>
        </p:txBody>
      </p:sp>
      <p:sp>
        <p:nvSpPr>
          <p:cNvPr id="9" name="AutoShape 9"/>
          <p:cNvSpPr/>
          <p:nvPr/>
        </p:nvSpPr>
        <p:spPr>
          <a:xfrm>
            <a:off x="3579003" y="1807477"/>
            <a:ext cx="0" cy="1071098"/>
          </a:xfrm>
          <a:prstGeom prst="rect">
            <a:avLst/>
          </a:prstGeom>
          <a:solidFill>
            <a:srgbClr val="FFFFFF"/>
          </a:solidFill>
        </p:spPr>
        <p:txBody>
          <a:bodyPr/>
          <a:lstStyle/>
          <a:p>
            <a:endParaRPr lang="en-US" sz="1389"/>
          </a:p>
        </p:txBody>
      </p:sp>
      <p:sp>
        <p:nvSpPr>
          <p:cNvPr id="10" name="AutoShape 10"/>
          <p:cNvSpPr/>
          <p:nvPr/>
        </p:nvSpPr>
        <p:spPr>
          <a:xfrm>
            <a:off x="3579003" y="3347180"/>
            <a:ext cx="0" cy="1071098"/>
          </a:xfrm>
          <a:prstGeom prst="rect">
            <a:avLst/>
          </a:prstGeom>
          <a:solidFill>
            <a:srgbClr val="FFFFFF"/>
          </a:solidFill>
        </p:spPr>
        <p:txBody>
          <a:bodyPr/>
          <a:lstStyle/>
          <a:p>
            <a:endParaRPr lang="en-US" sz="1389"/>
          </a:p>
        </p:txBody>
      </p:sp>
      <p:sp>
        <p:nvSpPr>
          <p:cNvPr id="11" name="AutoShape 11"/>
          <p:cNvSpPr/>
          <p:nvPr/>
        </p:nvSpPr>
        <p:spPr>
          <a:xfrm>
            <a:off x="3579003" y="4920354"/>
            <a:ext cx="0" cy="1238457"/>
          </a:xfrm>
          <a:prstGeom prst="rect">
            <a:avLst/>
          </a:prstGeom>
          <a:solidFill>
            <a:srgbClr val="FFFFFF"/>
          </a:solidFill>
        </p:spPr>
        <p:txBody>
          <a:bodyPr/>
          <a:lstStyle/>
          <a:p>
            <a:endParaRPr lang="en-US" sz="1389"/>
          </a:p>
        </p:txBody>
      </p:sp>
      <p:sp>
        <p:nvSpPr>
          <p:cNvPr id="12" name="AutoShape 12"/>
          <p:cNvSpPr/>
          <p:nvPr/>
        </p:nvSpPr>
        <p:spPr>
          <a:xfrm>
            <a:off x="8678" y="0"/>
            <a:ext cx="0" cy="0"/>
          </a:xfrm>
          <a:prstGeom prst="rect">
            <a:avLst/>
          </a:prstGeom>
          <a:solidFill>
            <a:srgbClr val="000000">
              <a:alpha val="0"/>
            </a:srgbClr>
          </a:solidFill>
        </p:spPr>
        <p:txBody>
          <a:bodyPr/>
          <a:lstStyle/>
          <a:p>
            <a:endParaRPr lang="en-US" sz="1389"/>
          </a:p>
        </p:txBody>
      </p:sp>
      <p:sp>
        <p:nvSpPr>
          <p:cNvPr id="13" name="TextBox 13"/>
          <p:cNvSpPr txBox="1"/>
          <p:nvPr/>
        </p:nvSpPr>
        <p:spPr>
          <a:xfrm>
            <a:off x="3746363" y="162879"/>
            <a:ext cx="5121185" cy="870267"/>
          </a:xfrm>
          <a:prstGeom prst="rect">
            <a:avLst/>
          </a:prstGeom>
          <a:solidFill>
            <a:srgbClr val="000000">
              <a:alpha val="0"/>
            </a:srgbClr>
          </a:solidFill>
        </p:spPr>
        <p:txBody>
          <a:bodyPr lIns="0" tIns="0" rIns="0" bIns="0" rtlCol="0" anchor="t"/>
          <a:lstStyle/>
          <a:p>
            <a:pPr algn="l">
              <a:lnSpc>
                <a:spcPct val="100000"/>
              </a:lnSpc>
              <a:defRPr/>
            </a:pPr>
            <a:r>
              <a:rPr lang="en-US" sz="2460" b="1" dirty="0">
                <a:solidFill>
                  <a:srgbClr val="000000"/>
                </a:solidFill>
                <a:latin typeface="苹方-简"/>
              </a:rPr>
              <a:t>Success Stories: Impact on Pueblo of Isleta Members</a:t>
            </a:r>
            <a:endParaRPr lang="en-US" sz="966" dirty="0"/>
          </a:p>
        </p:txBody>
      </p:sp>
      <p:sp>
        <p:nvSpPr>
          <p:cNvPr id="14" name="TextBox 14"/>
          <p:cNvSpPr txBox="1"/>
          <p:nvPr/>
        </p:nvSpPr>
        <p:spPr>
          <a:xfrm>
            <a:off x="3768677" y="1372710"/>
            <a:ext cx="4741838"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000000"/>
                </a:solidFill>
                <a:latin typeface="苹方-简"/>
              </a:rPr>
              <a:t>Empowered Youth Leaders</a:t>
            </a:r>
            <a:endParaRPr lang="en-US" sz="966" dirty="0"/>
          </a:p>
        </p:txBody>
      </p:sp>
      <p:sp>
        <p:nvSpPr>
          <p:cNvPr id="15" name="TextBox 15"/>
          <p:cNvSpPr txBox="1"/>
          <p:nvPr/>
        </p:nvSpPr>
        <p:spPr>
          <a:xfrm>
            <a:off x="3796556" y="2587754"/>
            <a:ext cx="4741838"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000000"/>
                </a:solidFill>
                <a:latin typeface="苹方-简"/>
              </a:rPr>
              <a:t>Career Advancement</a:t>
            </a:r>
            <a:endParaRPr lang="en-US" sz="966" dirty="0"/>
          </a:p>
        </p:txBody>
      </p:sp>
      <p:sp>
        <p:nvSpPr>
          <p:cNvPr id="16" name="TextBox 16"/>
          <p:cNvSpPr txBox="1"/>
          <p:nvPr/>
        </p:nvSpPr>
        <p:spPr>
          <a:xfrm>
            <a:off x="3796556" y="3804628"/>
            <a:ext cx="4741838"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000000"/>
                </a:solidFill>
                <a:latin typeface="苹方-简"/>
              </a:rPr>
              <a:t>Strengthened Community Ties</a:t>
            </a:r>
            <a:endParaRPr lang="en-US" sz="966" dirty="0"/>
          </a:p>
        </p:txBody>
      </p:sp>
      <p:sp>
        <p:nvSpPr>
          <p:cNvPr id="17" name="TextBox 17"/>
          <p:cNvSpPr txBox="1"/>
          <p:nvPr/>
        </p:nvSpPr>
        <p:spPr>
          <a:xfrm>
            <a:off x="3764961" y="1718220"/>
            <a:ext cx="4741838" cy="647121"/>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000000">
                    <a:alpha val="87843"/>
                  </a:srgbClr>
                </a:solidFill>
                <a:latin typeface="苹方-简"/>
              </a:rPr>
              <a:t>Several mentees have emerged as community leaders, utilizing skills gained through the mentorship program to initiate youth engagement projects that promote cultural heritage and community involvement.</a:t>
            </a:r>
            <a:endParaRPr lang="en-US" sz="966" dirty="0"/>
          </a:p>
        </p:txBody>
      </p:sp>
      <p:sp>
        <p:nvSpPr>
          <p:cNvPr id="18" name="TextBox 18"/>
          <p:cNvSpPr txBox="1"/>
          <p:nvPr/>
        </p:nvSpPr>
        <p:spPr>
          <a:xfrm>
            <a:off x="3796556" y="2917995"/>
            <a:ext cx="4741838" cy="647121"/>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000000">
                    <a:alpha val="87843"/>
                  </a:srgbClr>
                </a:solidFill>
                <a:latin typeface="苹方-简"/>
              </a:rPr>
              <a:t>Participants have reported significant career growth, with many securing positions in local businesses and organizations, demonstrating the program's effectiveness in enhancing employability and professional skills.</a:t>
            </a:r>
            <a:endParaRPr lang="en-US" sz="966" dirty="0"/>
          </a:p>
        </p:txBody>
      </p:sp>
      <p:sp>
        <p:nvSpPr>
          <p:cNvPr id="19" name="TextBox 19"/>
          <p:cNvSpPr txBox="1"/>
          <p:nvPr/>
        </p:nvSpPr>
        <p:spPr>
          <a:xfrm>
            <a:off x="3794696" y="4086068"/>
            <a:ext cx="4741838" cy="870267"/>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000000">
                    <a:alpha val="87843"/>
                  </a:srgbClr>
                </a:solidFill>
                <a:latin typeface="苹方-简"/>
              </a:rPr>
              <a:t>The mentorship program has fostered deeper connections among participants, leading to collaborative community initiatives that address local challenges and celebrate Pueblo traditions, reinforcing a sense of belonging.</a:t>
            </a:r>
            <a:endParaRPr lang="en-US" sz="96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8678" y="0"/>
            <a:ext cx="9126644" cy="5143500"/>
          </a:xfrm>
          <a:prstGeom prst="rect">
            <a:avLst/>
          </a:prstGeom>
        </p:spPr>
      </p:pic>
      <p:sp>
        <p:nvSpPr>
          <p:cNvPr id="3" name="AutoShape 3"/>
          <p:cNvSpPr/>
          <p:nvPr/>
        </p:nvSpPr>
        <p:spPr>
          <a:xfrm>
            <a:off x="8678" y="0"/>
            <a:ext cx="9126644" cy="5143500"/>
          </a:xfrm>
          <a:prstGeom prst="rect">
            <a:avLst/>
          </a:prstGeom>
          <a:solidFill>
            <a:srgbClr val="000000">
              <a:alpha val="0"/>
            </a:srgbClr>
          </a:solidFill>
        </p:spPr>
        <p:txBody>
          <a:bodyPr/>
          <a:lstStyle/>
          <a:p>
            <a:endParaRPr lang="en-US" sz="1389"/>
          </a:p>
        </p:txBody>
      </p:sp>
      <p:pic>
        <p:nvPicPr>
          <p:cNvPr id="4" name="Picture 4"/>
          <p:cNvPicPr>
            <a:picLocks noChangeAspect="1"/>
          </p:cNvPicPr>
          <p:nvPr/>
        </p:nvPicPr>
        <p:blipFill>
          <a:blip r:embed="rId2"/>
          <a:srcRect l="1000" r="1000"/>
          <a:stretch>
            <a:fillRect/>
          </a:stretch>
        </p:blipFill>
        <p:spPr>
          <a:xfrm>
            <a:off x="8678" y="0"/>
            <a:ext cx="9126644" cy="5143500"/>
          </a:xfrm>
          <a:prstGeom prst="rect">
            <a:avLst/>
          </a:prstGeom>
        </p:spPr>
      </p:pic>
      <p:sp>
        <p:nvSpPr>
          <p:cNvPr id="5" name="AutoShape 5"/>
          <p:cNvSpPr/>
          <p:nvPr/>
        </p:nvSpPr>
        <p:spPr>
          <a:xfrm>
            <a:off x="678114" y="1562017"/>
            <a:ext cx="7787772" cy="234303"/>
          </a:xfrm>
          <a:prstGeom prst="rect">
            <a:avLst/>
          </a:prstGeom>
          <a:solidFill>
            <a:srgbClr val="000000">
              <a:alpha val="0"/>
            </a:srgbClr>
          </a:solidFill>
        </p:spPr>
        <p:txBody>
          <a:bodyPr/>
          <a:lstStyle/>
          <a:p>
            <a:endParaRPr lang="en-US" sz="1389"/>
          </a:p>
        </p:txBody>
      </p:sp>
      <p:sp>
        <p:nvSpPr>
          <p:cNvPr id="6" name="AutoShape 6"/>
          <p:cNvSpPr/>
          <p:nvPr/>
        </p:nvSpPr>
        <p:spPr>
          <a:xfrm>
            <a:off x="8678" y="0"/>
            <a:ext cx="9126644" cy="5143500"/>
          </a:xfrm>
          <a:prstGeom prst="rect">
            <a:avLst/>
          </a:prstGeom>
          <a:solidFill>
            <a:srgbClr val="000000">
              <a:alpha val="0"/>
            </a:srgbClr>
          </a:solidFill>
        </p:spPr>
        <p:txBody>
          <a:bodyPr/>
          <a:lstStyle/>
          <a:p>
            <a:endParaRPr lang="en-US" sz="1389"/>
          </a:p>
        </p:txBody>
      </p:sp>
      <p:sp>
        <p:nvSpPr>
          <p:cNvPr id="7" name="AutoShape 7"/>
          <p:cNvSpPr/>
          <p:nvPr/>
        </p:nvSpPr>
        <p:spPr>
          <a:xfrm>
            <a:off x="3199656" y="4027773"/>
            <a:ext cx="2733530" cy="0"/>
          </a:xfrm>
          <a:prstGeom prst="rect">
            <a:avLst/>
          </a:prstGeom>
          <a:solidFill>
            <a:srgbClr val="000000"/>
          </a:solidFill>
        </p:spPr>
        <p:txBody>
          <a:bodyPr/>
          <a:lstStyle/>
          <a:p>
            <a:endParaRPr lang="en-US" sz="1389"/>
          </a:p>
        </p:txBody>
      </p:sp>
      <p:sp>
        <p:nvSpPr>
          <p:cNvPr id="8" name="TextBox 8"/>
          <p:cNvSpPr txBox="1"/>
          <p:nvPr/>
        </p:nvSpPr>
        <p:spPr>
          <a:xfrm>
            <a:off x="838200" y="2543856"/>
            <a:ext cx="7787772" cy="368190"/>
          </a:xfrm>
          <a:prstGeom prst="rect">
            <a:avLst/>
          </a:prstGeom>
          <a:solidFill>
            <a:srgbClr val="000000">
              <a:alpha val="0"/>
            </a:srgbClr>
          </a:solidFill>
        </p:spPr>
        <p:txBody>
          <a:bodyPr lIns="0" tIns="0" rIns="0" bIns="0" rtlCol="0" anchor="t"/>
          <a:lstStyle/>
          <a:p>
            <a:pPr algn="ctr">
              <a:lnSpc>
                <a:spcPct val="100000"/>
              </a:lnSpc>
              <a:defRPr/>
            </a:pPr>
            <a:r>
              <a:rPr lang="en-US" sz="2460" b="1" dirty="0">
                <a:solidFill>
                  <a:srgbClr val="000000"/>
                </a:solidFill>
                <a:latin typeface="苹方-简"/>
              </a:rPr>
              <a:t>Building Strong Mentorship Networks</a:t>
            </a:r>
            <a:endParaRPr lang="en-US" sz="966" dirty="0"/>
          </a:p>
        </p:txBody>
      </p:sp>
      <p:sp>
        <p:nvSpPr>
          <p:cNvPr id="9" name="TextBox 9"/>
          <p:cNvSpPr txBox="1"/>
          <p:nvPr/>
        </p:nvSpPr>
        <p:spPr>
          <a:xfrm>
            <a:off x="678114" y="1562017"/>
            <a:ext cx="7787772" cy="234303"/>
          </a:xfrm>
          <a:prstGeom prst="rect">
            <a:avLst/>
          </a:prstGeom>
          <a:solidFill>
            <a:srgbClr val="000000">
              <a:alpha val="0"/>
            </a:srgbClr>
          </a:solidFill>
        </p:spPr>
        <p:txBody>
          <a:bodyPr lIns="0" tIns="0" rIns="0" bIns="0" rtlCol="0" anchor="t"/>
          <a:lstStyle/>
          <a:p>
            <a:pPr algn="ctr">
              <a:lnSpc>
                <a:spcPct val="100000"/>
              </a:lnSpc>
              <a:defRPr/>
            </a:pPr>
            <a:r>
              <a:rPr lang="en-US" sz="1389" b="1">
                <a:solidFill>
                  <a:srgbClr val="000000"/>
                </a:solidFill>
                <a:latin typeface="苹方-简"/>
              </a:rPr>
              <a:t>Section 3</a:t>
            </a:r>
            <a:endParaRPr lang="en-US" sz="966"/>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000" r="4000"/>
          <a:stretch>
            <a:fillRect/>
          </a:stretch>
        </p:blipFill>
        <p:spPr>
          <a:xfrm>
            <a:off x="8678" y="1"/>
            <a:ext cx="9126644" cy="5500533"/>
          </a:xfrm>
          <a:prstGeom prst="rect">
            <a:avLst/>
          </a:prstGeom>
        </p:spPr>
      </p:pic>
      <p:sp>
        <p:nvSpPr>
          <p:cNvPr id="3" name="AutoShape 3"/>
          <p:cNvSpPr/>
          <p:nvPr/>
        </p:nvSpPr>
        <p:spPr>
          <a:xfrm>
            <a:off x="8678" y="1"/>
            <a:ext cx="9126644" cy="5500533"/>
          </a:xfrm>
          <a:prstGeom prst="rect">
            <a:avLst/>
          </a:prstGeom>
          <a:solidFill>
            <a:srgbClr val="000000">
              <a:alpha val="0"/>
            </a:srgbClr>
          </a:solidFill>
        </p:spPr>
        <p:txBody>
          <a:bodyPr/>
          <a:lstStyle/>
          <a:p>
            <a:endParaRPr lang="en-US" sz="1389"/>
          </a:p>
        </p:txBody>
      </p:sp>
      <p:sp>
        <p:nvSpPr>
          <p:cNvPr id="4" name="AutoShape 4"/>
          <p:cNvSpPr/>
          <p:nvPr/>
        </p:nvSpPr>
        <p:spPr>
          <a:xfrm>
            <a:off x="678114" y="1573174"/>
            <a:ext cx="2409970" cy="3246765"/>
          </a:xfrm>
          <a:prstGeom prst="roundRect">
            <a:avLst>
              <a:gd name="adj" fmla="val 3703"/>
            </a:avLst>
          </a:prstGeom>
          <a:solidFill>
            <a:srgbClr val="000000">
              <a:alpha val="0"/>
            </a:srgbClr>
          </a:solidFill>
        </p:spPr>
        <p:txBody>
          <a:bodyPr/>
          <a:lstStyle/>
          <a:p>
            <a:endParaRPr lang="en-US" sz="1389"/>
          </a:p>
        </p:txBody>
      </p:sp>
      <p:sp>
        <p:nvSpPr>
          <p:cNvPr id="5" name="AutoShape 5"/>
          <p:cNvSpPr/>
          <p:nvPr/>
        </p:nvSpPr>
        <p:spPr>
          <a:xfrm>
            <a:off x="3355858" y="1573174"/>
            <a:ext cx="2409970" cy="3246765"/>
          </a:xfrm>
          <a:prstGeom prst="roundRect">
            <a:avLst>
              <a:gd name="adj" fmla="val 3703"/>
            </a:avLst>
          </a:prstGeom>
          <a:solidFill>
            <a:srgbClr val="000000">
              <a:alpha val="0"/>
            </a:srgbClr>
          </a:solidFill>
        </p:spPr>
        <p:txBody>
          <a:bodyPr/>
          <a:lstStyle/>
          <a:p>
            <a:endParaRPr lang="en-US" sz="1389"/>
          </a:p>
        </p:txBody>
      </p:sp>
      <p:sp>
        <p:nvSpPr>
          <p:cNvPr id="6" name="AutoShape 6"/>
          <p:cNvSpPr/>
          <p:nvPr/>
        </p:nvSpPr>
        <p:spPr>
          <a:xfrm>
            <a:off x="6044759" y="1573174"/>
            <a:ext cx="2409970" cy="3246765"/>
          </a:xfrm>
          <a:prstGeom prst="roundRect">
            <a:avLst>
              <a:gd name="adj" fmla="val 3703"/>
            </a:avLst>
          </a:prstGeom>
          <a:solidFill>
            <a:srgbClr val="000000">
              <a:alpha val="0"/>
            </a:srgbClr>
          </a:solidFill>
        </p:spPr>
        <p:txBody>
          <a:bodyPr/>
          <a:lstStyle/>
          <a:p>
            <a:endParaRPr lang="en-US" sz="1389"/>
          </a:p>
        </p:txBody>
      </p:sp>
      <p:sp>
        <p:nvSpPr>
          <p:cNvPr id="7" name="AutoShape 7"/>
          <p:cNvSpPr/>
          <p:nvPr/>
        </p:nvSpPr>
        <p:spPr>
          <a:xfrm>
            <a:off x="678114" y="4942669"/>
            <a:ext cx="2409970" cy="0"/>
          </a:xfrm>
          <a:prstGeom prst="rect">
            <a:avLst/>
          </a:prstGeom>
          <a:solidFill>
            <a:srgbClr val="000000"/>
          </a:solidFill>
        </p:spPr>
        <p:txBody>
          <a:bodyPr/>
          <a:lstStyle/>
          <a:p>
            <a:endParaRPr lang="en-US" sz="1389"/>
          </a:p>
        </p:txBody>
      </p:sp>
      <p:sp>
        <p:nvSpPr>
          <p:cNvPr id="8" name="AutoShape 8"/>
          <p:cNvSpPr/>
          <p:nvPr/>
        </p:nvSpPr>
        <p:spPr>
          <a:xfrm>
            <a:off x="3355858" y="4942669"/>
            <a:ext cx="2409970" cy="0"/>
          </a:xfrm>
          <a:prstGeom prst="rect">
            <a:avLst/>
          </a:prstGeom>
          <a:solidFill>
            <a:srgbClr val="000000"/>
          </a:solidFill>
        </p:spPr>
        <p:txBody>
          <a:bodyPr/>
          <a:lstStyle/>
          <a:p>
            <a:endParaRPr lang="en-US" sz="1389"/>
          </a:p>
        </p:txBody>
      </p:sp>
      <p:sp>
        <p:nvSpPr>
          <p:cNvPr id="9" name="AutoShape 9"/>
          <p:cNvSpPr/>
          <p:nvPr/>
        </p:nvSpPr>
        <p:spPr>
          <a:xfrm>
            <a:off x="6044759" y="4942669"/>
            <a:ext cx="2409970" cy="0"/>
          </a:xfrm>
          <a:prstGeom prst="rect">
            <a:avLst/>
          </a:prstGeom>
          <a:solidFill>
            <a:srgbClr val="000000"/>
          </a:solidFill>
        </p:spPr>
        <p:txBody>
          <a:bodyPr/>
          <a:lstStyle/>
          <a:p>
            <a:endParaRPr lang="en-US" sz="1389"/>
          </a:p>
        </p:txBody>
      </p:sp>
      <p:pic>
        <p:nvPicPr>
          <p:cNvPr id="10" name="Picture 10"/>
          <p:cNvPicPr>
            <a:picLocks noChangeAspect="1"/>
          </p:cNvPicPr>
          <p:nvPr/>
        </p:nvPicPr>
        <p:blipFill>
          <a:blip r:embed="rId3"/>
          <a:srcRect t="6000" b="6000"/>
          <a:stretch>
            <a:fillRect/>
          </a:stretch>
        </p:blipFill>
        <p:spPr>
          <a:xfrm>
            <a:off x="678114" y="1573176"/>
            <a:ext cx="2409970" cy="1350029"/>
          </a:xfrm>
          <a:prstGeom prst="roundRect">
            <a:avLst>
              <a:gd name="adj" fmla="val 6611"/>
            </a:avLst>
          </a:prstGeom>
        </p:spPr>
      </p:pic>
      <p:pic>
        <p:nvPicPr>
          <p:cNvPr id="11" name="Picture 11"/>
          <p:cNvPicPr>
            <a:picLocks noChangeAspect="1"/>
          </p:cNvPicPr>
          <p:nvPr/>
        </p:nvPicPr>
        <p:blipFill>
          <a:blip r:embed="rId4"/>
          <a:srcRect t="9000" b="9000"/>
          <a:stretch>
            <a:fillRect/>
          </a:stretch>
        </p:blipFill>
        <p:spPr>
          <a:xfrm>
            <a:off x="3355858" y="1573176"/>
            <a:ext cx="2409970" cy="1350029"/>
          </a:xfrm>
          <a:prstGeom prst="roundRect">
            <a:avLst>
              <a:gd name="adj" fmla="val 6611"/>
            </a:avLst>
          </a:prstGeom>
        </p:spPr>
      </p:pic>
      <p:pic>
        <p:nvPicPr>
          <p:cNvPr id="12" name="Picture 12"/>
          <p:cNvPicPr>
            <a:picLocks noChangeAspect="1"/>
          </p:cNvPicPr>
          <p:nvPr/>
        </p:nvPicPr>
        <p:blipFill>
          <a:blip r:embed="rId5"/>
          <a:srcRect t="16000" b="16000"/>
          <a:stretch>
            <a:fillRect/>
          </a:stretch>
        </p:blipFill>
        <p:spPr>
          <a:xfrm>
            <a:off x="6044759" y="1573176"/>
            <a:ext cx="2409970" cy="1350029"/>
          </a:xfrm>
          <a:prstGeom prst="roundRect">
            <a:avLst>
              <a:gd name="adj" fmla="val 6611"/>
            </a:avLst>
          </a:prstGeom>
        </p:spPr>
      </p:pic>
      <p:sp>
        <p:nvSpPr>
          <p:cNvPr id="13" name="TextBox 13"/>
          <p:cNvSpPr txBox="1"/>
          <p:nvPr/>
        </p:nvSpPr>
        <p:spPr>
          <a:xfrm>
            <a:off x="678114" y="469075"/>
            <a:ext cx="8161086" cy="747537"/>
          </a:xfrm>
          <a:prstGeom prst="rect">
            <a:avLst/>
          </a:prstGeom>
          <a:solidFill>
            <a:srgbClr val="000000">
              <a:alpha val="0"/>
            </a:srgbClr>
          </a:solidFill>
        </p:spPr>
        <p:txBody>
          <a:bodyPr lIns="0" tIns="0" rIns="0" bIns="0" rtlCol="0" anchor="t"/>
          <a:lstStyle/>
          <a:p>
            <a:pPr algn="l">
              <a:lnSpc>
                <a:spcPct val="100000"/>
              </a:lnSpc>
              <a:defRPr/>
            </a:pPr>
            <a:r>
              <a:rPr lang="en-US" sz="2460" b="1" dirty="0">
                <a:solidFill>
                  <a:srgbClr val="000000"/>
                </a:solidFill>
                <a:latin typeface="苹方-简"/>
              </a:rPr>
              <a:t>Strategies for Cultivating Connections within the Community</a:t>
            </a:r>
            <a:endParaRPr lang="en-US" sz="966" dirty="0"/>
          </a:p>
        </p:txBody>
      </p:sp>
      <p:sp>
        <p:nvSpPr>
          <p:cNvPr id="14" name="TextBox 14"/>
          <p:cNvSpPr txBox="1"/>
          <p:nvPr/>
        </p:nvSpPr>
        <p:spPr>
          <a:xfrm>
            <a:off x="806422" y="3101721"/>
            <a:ext cx="2465756" cy="234303"/>
          </a:xfrm>
          <a:prstGeom prst="rect">
            <a:avLst/>
          </a:prstGeom>
          <a:solidFill>
            <a:srgbClr val="000000">
              <a:alpha val="0"/>
            </a:srgbClr>
          </a:solidFill>
        </p:spPr>
        <p:txBody>
          <a:bodyPr lIns="0" tIns="0" rIns="0" bIns="0" rtlCol="0" anchor="t"/>
          <a:lstStyle/>
          <a:p>
            <a:pPr algn="l">
              <a:lnSpc>
                <a:spcPct val="100000"/>
              </a:lnSpc>
              <a:defRPr/>
            </a:pPr>
            <a:r>
              <a:rPr lang="en-US" sz="1230" b="1" dirty="0">
                <a:solidFill>
                  <a:srgbClr val="000000"/>
                </a:solidFill>
                <a:latin typeface="苹方-简"/>
              </a:rPr>
              <a:t>Identify Key Stakeholders</a:t>
            </a:r>
            <a:endParaRPr lang="en-US" sz="879" dirty="0"/>
          </a:p>
        </p:txBody>
      </p:sp>
      <p:sp>
        <p:nvSpPr>
          <p:cNvPr id="15" name="TextBox 15"/>
          <p:cNvSpPr txBox="1"/>
          <p:nvPr/>
        </p:nvSpPr>
        <p:spPr>
          <a:xfrm>
            <a:off x="3160606" y="3114190"/>
            <a:ext cx="2744688" cy="479762"/>
          </a:xfrm>
          <a:prstGeom prst="rect">
            <a:avLst/>
          </a:prstGeom>
          <a:solidFill>
            <a:srgbClr val="000000">
              <a:alpha val="0"/>
            </a:srgbClr>
          </a:solidFill>
        </p:spPr>
        <p:txBody>
          <a:bodyPr lIns="0" tIns="0" rIns="0" bIns="0" rtlCol="0" anchor="t"/>
          <a:lstStyle/>
          <a:p>
            <a:pPr algn="l">
              <a:lnSpc>
                <a:spcPct val="100000"/>
              </a:lnSpc>
              <a:defRPr/>
            </a:pPr>
            <a:r>
              <a:rPr lang="en-US" sz="1230" b="1" dirty="0">
                <a:solidFill>
                  <a:srgbClr val="000000"/>
                </a:solidFill>
                <a:latin typeface="苹方-简"/>
              </a:rPr>
              <a:t>Facilitate Regular Networking Events</a:t>
            </a:r>
            <a:endParaRPr lang="en-US" sz="879" dirty="0"/>
          </a:p>
        </p:txBody>
      </p:sp>
      <p:sp>
        <p:nvSpPr>
          <p:cNvPr id="16" name="TextBox 16"/>
          <p:cNvSpPr txBox="1"/>
          <p:nvPr/>
        </p:nvSpPr>
        <p:spPr>
          <a:xfrm>
            <a:off x="6001255" y="3114190"/>
            <a:ext cx="2744688" cy="479762"/>
          </a:xfrm>
          <a:prstGeom prst="rect">
            <a:avLst/>
          </a:prstGeom>
          <a:solidFill>
            <a:srgbClr val="000000">
              <a:alpha val="0"/>
            </a:srgbClr>
          </a:solidFill>
        </p:spPr>
        <p:txBody>
          <a:bodyPr lIns="0" tIns="0" rIns="0" bIns="0" rtlCol="0" anchor="t"/>
          <a:lstStyle/>
          <a:p>
            <a:pPr algn="l">
              <a:lnSpc>
                <a:spcPct val="100000"/>
              </a:lnSpc>
              <a:defRPr/>
            </a:pPr>
            <a:r>
              <a:rPr lang="en-US" sz="1230" b="1" dirty="0">
                <a:solidFill>
                  <a:srgbClr val="000000"/>
                </a:solidFill>
                <a:latin typeface="苹方-简"/>
              </a:rPr>
              <a:t>Leverage Technology for Connection</a:t>
            </a:r>
            <a:endParaRPr lang="en-US" sz="879" dirty="0"/>
          </a:p>
        </p:txBody>
      </p:sp>
      <p:sp>
        <p:nvSpPr>
          <p:cNvPr id="17" name="TextBox 17"/>
          <p:cNvSpPr txBox="1"/>
          <p:nvPr/>
        </p:nvSpPr>
        <p:spPr>
          <a:xfrm>
            <a:off x="678114" y="3458753"/>
            <a:ext cx="2409970" cy="1115727"/>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000000"/>
                </a:solidFill>
                <a:latin typeface="苹方-简"/>
              </a:rPr>
              <a:t>Engage community leaders, local organizations, and educational institutions to create a supportive network that promotes mentorship opportunities and resources tailored to the needs of the community.</a:t>
            </a:r>
            <a:endParaRPr lang="en-US" sz="966" dirty="0"/>
          </a:p>
        </p:txBody>
      </p:sp>
      <p:sp>
        <p:nvSpPr>
          <p:cNvPr id="18" name="TextBox 18"/>
          <p:cNvSpPr txBox="1"/>
          <p:nvPr/>
        </p:nvSpPr>
        <p:spPr>
          <a:xfrm>
            <a:off x="3327965" y="3470380"/>
            <a:ext cx="2409970" cy="1115727"/>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000000"/>
                </a:solidFill>
                <a:latin typeface="苹方-简"/>
              </a:rPr>
              <a:t>Organize workshops, seminars, and social gatherings that encourage interaction among mentors and mentees, fostering relationships and collaboration while sharing knowledge and experiences.</a:t>
            </a:r>
            <a:endParaRPr lang="en-US" sz="966" dirty="0"/>
          </a:p>
        </p:txBody>
      </p:sp>
      <p:sp>
        <p:nvSpPr>
          <p:cNvPr id="19" name="TextBox 19"/>
          <p:cNvSpPr txBox="1"/>
          <p:nvPr/>
        </p:nvSpPr>
        <p:spPr>
          <a:xfrm>
            <a:off x="6044759" y="3476615"/>
            <a:ext cx="2409970" cy="1115727"/>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000000"/>
                </a:solidFill>
                <a:latin typeface="苹方-简"/>
              </a:rPr>
              <a:t>Utilize digital platforms and social media to enhance communication and accessibility, allowing community members to connect with mentors beyond geographical limitations and facilitating ongoing support.</a:t>
            </a:r>
            <a:endParaRPr lang="en-US" sz="966"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000" r="15000"/>
          <a:stretch>
            <a:fillRect/>
          </a:stretch>
        </p:blipFill>
        <p:spPr>
          <a:xfrm>
            <a:off x="8678" y="2"/>
            <a:ext cx="9126644" cy="5132342"/>
          </a:xfrm>
          <a:prstGeom prst="rect">
            <a:avLst/>
          </a:prstGeom>
        </p:spPr>
      </p:pic>
      <p:sp>
        <p:nvSpPr>
          <p:cNvPr id="3" name="AutoShape 3"/>
          <p:cNvSpPr/>
          <p:nvPr/>
        </p:nvSpPr>
        <p:spPr>
          <a:xfrm>
            <a:off x="8678" y="-42904"/>
            <a:ext cx="9126644" cy="5132342"/>
          </a:xfrm>
          <a:prstGeom prst="rect">
            <a:avLst/>
          </a:prstGeom>
          <a:solidFill>
            <a:srgbClr val="FFFFFF"/>
          </a:solidFill>
        </p:spPr>
        <p:txBody>
          <a:bodyPr/>
          <a:lstStyle/>
          <a:p>
            <a:endParaRPr lang="en-US" sz="1389"/>
          </a:p>
        </p:txBody>
      </p:sp>
      <p:pic>
        <p:nvPicPr>
          <p:cNvPr id="4" name="Picture 4"/>
          <p:cNvPicPr>
            <a:picLocks noChangeAspect="1"/>
          </p:cNvPicPr>
          <p:nvPr/>
        </p:nvPicPr>
        <p:blipFill>
          <a:blip r:embed="rId3"/>
          <a:srcRect l="19000" r="19000"/>
          <a:stretch>
            <a:fillRect/>
          </a:stretch>
        </p:blipFill>
        <p:spPr>
          <a:xfrm>
            <a:off x="-3716" y="-42965"/>
            <a:ext cx="3034777" cy="5186463"/>
          </a:xfrm>
          <a:prstGeom prst="rect">
            <a:avLst/>
          </a:prstGeom>
        </p:spPr>
      </p:pic>
      <p:sp>
        <p:nvSpPr>
          <p:cNvPr id="5" name="AutoShape 5"/>
          <p:cNvSpPr/>
          <p:nvPr/>
        </p:nvSpPr>
        <p:spPr>
          <a:xfrm>
            <a:off x="3614315" y="1048783"/>
            <a:ext cx="5121185" cy="1238457"/>
          </a:xfrm>
          <a:prstGeom prst="roundRect">
            <a:avLst>
              <a:gd name="adj" fmla="val 11347"/>
            </a:avLst>
          </a:prstGeom>
          <a:solidFill>
            <a:srgbClr val="FBEFF0"/>
          </a:solidFill>
          <a:ln w="12700">
            <a:solidFill>
              <a:srgbClr val="FCDBE0"/>
            </a:solidFill>
          </a:ln>
        </p:spPr>
        <p:txBody>
          <a:bodyPr/>
          <a:lstStyle/>
          <a:p>
            <a:endParaRPr lang="en-US" sz="1389"/>
          </a:p>
        </p:txBody>
      </p:sp>
      <p:sp>
        <p:nvSpPr>
          <p:cNvPr id="6" name="AutoShape 6"/>
          <p:cNvSpPr/>
          <p:nvPr/>
        </p:nvSpPr>
        <p:spPr>
          <a:xfrm>
            <a:off x="3614314" y="2422851"/>
            <a:ext cx="5121185" cy="1147474"/>
          </a:xfrm>
          <a:prstGeom prst="roundRect">
            <a:avLst>
              <a:gd name="adj" fmla="val 13114"/>
            </a:avLst>
          </a:prstGeom>
          <a:solidFill>
            <a:srgbClr val="FBEFF0"/>
          </a:solidFill>
          <a:ln w="12700">
            <a:solidFill>
              <a:srgbClr val="FCDBE0"/>
            </a:solidFill>
          </a:ln>
        </p:spPr>
        <p:txBody>
          <a:bodyPr/>
          <a:lstStyle/>
          <a:p>
            <a:endParaRPr lang="en-US" sz="1389"/>
          </a:p>
        </p:txBody>
      </p:sp>
      <p:sp>
        <p:nvSpPr>
          <p:cNvPr id="7" name="AutoShape 7"/>
          <p:cNvSpPr/>
          <p:nvPr/>
        </p:nvSpPr>
        <p:spPr>
          <a:xfrm>
            <a:off x="3614313" y="3660496"/>
            <a:ext cx="5121185" cy="1215636"/>
          </a:xfrm>
          <a:prstGeom prst="roundRect">
            <a:avLst>
              <a:gd name="adj" fmla="val 11347"/>
            </a:avLst>
          </a:prstGeom>
          <a:solidFill>
            <a:srgbClr val="FBEFF0"/>
          </a:solidFill>
          <a:ln w="12700">
            <a:solidFill>
              <a:srgbClr val="FCDBE0"/>
            </a:solidFill>
          </a:ln>
        </p:spPr>
        <p:txBody>
          <a:bodyPr/>
          <a:lstStyle/>
          <a:p>
            <a:endParaRPr lang="en-US" sz="1389"/>
          </a:p>
        </p:txBody>
      </p:sp>
      <p:sp>
        <p:nvSpPr>
          <p:cNvPr id="8" name="AutoShape 8"/>
          <p:cNvSpPr/>
          <p:nvPr/>
        </p:nvSpPr>
        <p:spPr>
          <a:xfrm>
            <a:off x="0" y="-44629"/>
            <a:ext cx="3034777" cy="5219880"/>
          </a:xfrm>
          <a:prstGeom prst="rect">
            <a:avLst/>
          </a:prstGeom>
          <a:solidFill>
            <a:srgbClr val="000000">
              <a:alpha val="0"/>
            </a:srgbClr>
          </a:solidFill>
        </p:spPr>
        <p:txBody>
          <a:bodyPr/>
          <a:lstStyle/>
          <a:p>
            <a:endParaRPr lang="en-US" sz="1389"/>
          </a:p>
        </p:txBody>
      </p:sp>
      <p:sp>
        <p:nvSpPr>
          <p:cNvPr id="9" name="AutoShape 9"/>
          <p:cNvSpPr/>
          <p:nvPr/>
        </p:nvSpPr>
        <p:spPr>
          <a:xfrm>
            <a:off x="3579003" y="1829792"/>
            <a:ext cx="0" cy="1238457"/>
          </a:xfrm>
          <a:prstGeom prst="rect">
            <a:avLst/>
          </a:prstGeom>
          <a:solidFill>
            <a:srgbClr val="FFFFFF"/>
          </a:solidFill>
        </p:spPr>
        <p:txBody>
          <a:bodyPr/>
          <a:lstStyle/>
          <a:p>
            <a:endParaRPr lang="en-US" sz="1389"/>
          </a:p>
        </p:txBody>
      </p:sp>
      <p:sp>
        <p:nvSpPr>
          <p:cNvPr id="10" name="AutoShape 10"/>
          <p:cNvSpPr/>
          <p:nvPr/>
        </p:nvSpPr>
        <p:spPr>
          <a:xfrm>
            <a:off x="3579003" y="3570325"/>
            <a:ext cx="0" cy="1071098"/>
          </a:xfrm>
          <a:prstGeom prst="rect">
            <a:avLst/>
          </a:prstGeom>
          <a:solidFill>
            <a:srgbClr val="FFFFFF"/>
          </a:solidFill>
        </p:spPr>
        <p:txBody>
          <a:bodyPr/>
          <a:lstStyle/>
          <a:p>
            <a:endParaRPr lang="en-US" sz="1389"/>
          </a:p>
        </p:txBody>
      </p:sp>
      <p:sp>
        <p:nvSpPr>
          <p:cNvPr id="11" name="AutoShape 11"/>
          <p:cNvSpPr/>
          <p:nvPr/>
        </p:nvSpPr>
        <p:spPr>
          <a:xfrm>
            <a:off x="3579003" y="5132343"/>
            <a:ext cx="0" cy="1238457"/>
          </a:xfrm>
          <a:prstGeom prst="rect">
            <a:avLst/>
          </a:prstGeom>
          <a:solidFill>
            <a:srgbClr val="FFFFFF"/>
          </a:solidFill>
        </p:spPr>
        <p:txBody>
          <a:bodyPr/>
          <a:lstStyle/>
          <a:p>
            <a:endParaRPr lang="en-US" sz="1389"/>
          </a:p>
        </p:txBody>
      </p:sp>
      <p:sp>
        <p:nvSpPr>
          <p:cNvPr id="12" name="AutoShape 12"/>
          <p:cNvSpPr/>
          <p:nvPr/>
        </p:nvSpPr>
        <p:spPr>
          <a:xfrm>
            <a:off x="8678" y="0"/>
            <a:ext cx="0" cy="0"/>
          </a:xfrm>
          <a:prstGeom prst="rect">
            <a:avLst/>
          </a:prstGeom>
          <a:solidFill>
            <a:srgbClr val="000000">
              <a:alpha val="0"/>
            </a:srgbClr>
          </a:solidFill>
        </p:spPr>
        <p:txBody>
          <a:bodyPr/>
          <a:lstStyle/>
          <a:p>
            <a:endParaRPr lang="en-US" sz="1389"/>
          </a:p>
        </p:txBody>
      </p:sp>
      <p:sp>
        <p:nvSpPr>
          <p:cNvPr id="13" name="TextBox 13"/>
          <p:cNvSpPr txBox="1"/>
          <p:nvPr/>
        </p:nvSpPr>
        <p:spPr>
          <a:xfrm>
            <a:off x="3737081" y="111574"/>
            <a:ext cx="5121185" cy="870267"/>
          </a:xfrm>
          <a:prstGeom prst="rect">
            <a:avLst/>
          </a:prstGeom>
          <a:solidFill>
            <a:srgbClr val="000000">
              <a:alpha val="0"/>
            </a:srgbClr>
          </a:solidFill>
        </p:spPr>
        <p:txBody>
          <a:bodyPr lIns="0" tIns="0" rIns="0" bIns="0" rtlCol="0" anchor="t"/>
          <a:lstStyle/>
          <a:p>
            <a:pPr algn="l">
              <a:lnSpc>
                <a:spcPct val="100000"/>
              </a:lnSpc>
              <a:defRPr/>
            </a:pPr>
            <a:r>
              <a:rPr lang="en-US" sz="2460" b="1" dirty="0">
                <a:solidFill>
                  <a:srgbClr val="000000"/>
                </a:solidFill>
                <a:latin typeface="苹方-简"/>
              </a:rPr>
              <a:t>Engaging Stakeholders: Roles of Leaders and Participants</a:t>
            </a:r>
            <a:endParaRPr lang="en-US" sz="966" dirty="0"/>
          </a:p>
        </p:txBody>
      </p:sp>
      <p:sp>
        <p:nvSpPr>
          <p:cNvPr id="14" name="TextBox 14"/>
          <p:cNvSpPr txBox="1"/>
          <p:nvPr/>
        </p:nvSpPr>
        <p:spPr>
          <a:xfrm>
            <a:off x="3761242" y="1149376"/>
            <a:ext cx="4741838"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000000"/>
                </a:solidFill>
                <a:latin typeface="苹方-简"/>
              </a:rPr>
              <a:t>Leadership Engagement</a:t>
            </a:r>
            <a:endParaRPr lang="en-US" sz="966" dirty="0"/>
          </a:p>
        </p:txBody>
      </p:sp>
      <p:sp>
        <p:nvSpPr>
          <p:cNvPr id="15" name="TextBox 15"/>
          <p:cNvSpPr txBox="1"/>
          <p:nvPr/>
        </p:nvSpPr>
        <p:spPr>
          <a:xfrm>
            <a:off x="3759384" y="2521542"/>
            <a:ext cx="4741838"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000000"/>
                </a:solidFill>
                <a:latin typeface="苹方-简"/>
              </a:rPr>
              <a:t>Participant Empowerment</a:t>
            </a:r>
            <a:endParaRPr lang="en-US" sz="966" dirty="0"/>
          </a:p>
        </p:txBody>
      </p:sp>
      <p:sp>
        <p:nvSpPr>
          <p:cNvPr id="16" name="TextBox 16"/>
          <p:cNvSpPr txBox="1"/>
          <p:nvPr/>
        </p:nvSpPr>
        <p:spPr>
          <a:xfrm>
            <a:off x="3757525" y="3750122"/>
            <a:ext cx="4741838"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000000"/>
                </a:solidFill>
                <a:latin typeface="苹方-简"/>
              </a:rPr>
              <a:t>Collaborative Partnerships</a:t>
            </a:r>
            <a:endParaRPr lang="en-US" sz="966" dirty="0"/>
          </a:p>
        </p:txBody>
      </p:sp>
      <p:sp>
        <p:nvSpPr>
          <p:cNvPr id="17" name="TextBox 17"/>
          <p:cNvSpPr txBox="1"/>
          <p:nvPr/>
        </p:nvSpPr>
        <p:spPr>
          <a:xfrm>
            <a:off x="3757525" y="1450534"/>
            <a:ext cx="4741838" cy="870267"/>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000000">
                    <a:alpha val="87843"/>
                  </a:srgbClr>
                </a:solidFill>
                <a:latin typeface="苹方-简"/>
              </a:rPr>
              <a:t>Leaders play a pivotal role in fostering a culture of mentorship by actively promoting the program, providing resources, and setting clear expectations for participation, thereby encouraging community involvement and commitment.</a:t>
            </a:r>
            <a:endParaRPr lang="en-US" sz="966" dirty="0"/>
          </a:p>
        </p:txBody>
      </p:sp>
      <p:sp>
        <p:nvSpPr>
          <p:cNvPr id="18" name="TextBox 18"/>
          <p:cNvSpPr txBox="1"/>
          <p:nvPr/>
        </p:nvSpPr>
        <p:spPr>
          <a:xfrm>
            <a:off x="3757525" y="2891456"/>
            <a:ext cx="4741838" cy="647121"/>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000000">
                    <a:alpha val="87843"/>
                  </a:srgbClr>
                </a:solidFill>
                <a:latin typeface="苹方-简"/>
              </a:rPr>
              <a:t>Participants, including both mentors and mentees, are essential in shaping the mentorship experience; their active engagement and feedback help refine the program, ensuring it meets the diverse needs of the community.</a:t>
            </a:r>
            <a:endParaRPr lang="en-US" sz="966" dirty="0"/>
          </a:p>
        </p:txBody>
      </p:sp>
      <p:sp>
        <p:nvSpPr>
          <p:cNvPr id="19" name="TextBox 19"/>
          <p:cNvSpPr txBox="1"/>
          <p:nvPr/>
        </p:nvSpPr>
        <p:spPr>
          <a:xfrm>
            <a:off x="3757525" y="4005865"/>
            <a:ext cx="4741838" cy="870267"/>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000000">
                    <a:alpha val="87843"/>
                  </a:srgbClr>
                </a:solidFill>
                <a:latin typeface="苹方-简"/>
              </a:rPr>
              <a:t>Building strong mentorship networks requires collaboration among various stakeholders, including tribal leaders, local organizations, and educational institutions, to create a supportive ecosystem that enhances mentorship opportunities and community growth.</a:t>
            </a:r>
            <a:endParaRPr lang="en-US" sz="96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000" r="12000"/>
          <a:stretch>
            <a:fillRect/>
          </a:stretch>
        </p:blipFill>
        <p:spPr>
          <a:xfrm>
            <a:off x="8678" y="1"/>
            <a:ext cx="9126644" cy="5143497"/>
          </a:xfrm>
          <a:prstGeom prst="rect">
            <a:avLst/>
          </a:prstGeom>
        </p:spPr>
      </p:pic>
      <p:sp>
        <p:nvSpPr>
          <p:cNvPr id="3" name="AutoShape 3"/>
          <p:cNvSpPr/>
          <p:nvPr/>
        </p:nvSpPr>
        <p:spPr>
          <a:xfrm>
            <a:off x="8678" y="2"/>
            <a:ext cx="9126644" cy="5143498"/>
          </a:xfrm>
          <a:prstGeom prst="rect">
            <a:avLst/>
          </a:prstGeom>
          <a:solidFill>
            <a:srgbClr val="000000">
              <a:alpha val="0"/>
            </a:srgbClr>
          </a:solidFill>
        </p:spPr>
        <p:txBody>
          <a:bodyPr/>
          <a:lstStyle/>
          <a:p>
            <a:endParaRPr lang="en-US" sz="1389"/>
          </a:p>
        </p:txBody>
      </p:sp>
      <p:pic>
        <p:nvPicPr>
          <p:cNvPr id="4" name="Picture 4"/>
          <p:cNvPicPr>
            <a:picLocks noChangeAspect="1"/>
          </p:cNvPicPr>
          <p:nvPr/>
        </p:nvPicPr>
        <p:blipFill>
          <a:blip r:embed="rId3"/>
          <a:srcRect l="14000" r="14000"/>
          <a:stretch>
            <a:fillRect/>
          </a:stretch>
        </p:blipFill>
        <p:spPr>
          <a:xfrm>
            <a:off x="559608" y="811514"/>
            <a:ext cx="2409970" cy="4139346"/>
          </a:xfrm>
          <a:prstGeom prst="roundRect">
            <a:avLst>
              <a:gd name="adj" fmla="val 10185"/>
            </a:avLst>
          </a:prstGeom>
        </p:spPr>
      </p:pic>
      <p:pic>
        <p:nvPicPr>
          <p:cNvPr id="5" name="Picture 5"/>
          <p:cNvPicPr>
            <a:picLocks noChangeAspect="1"/>
          </p:cNvPicPr>
          <p:nvPr/>
        </p:nvPicPr>
        <p:blipFill>
          <a:blip r:embed="rId4"/>
          <a:srcRect l="14000" r="14000"/>
          <a:stretch>
            <a:fillRect/>
          </a:stretch>
        </p:blipFill>
        <p:spPr>
          <a:xfrm>
            <a:off x="3322874" y="789196"/>
            <a:ext cx="2409970" cy="4139346"/>
          </a:xfrm>
          <a:prstGeom prst="roundRect">
            <a:avLst>
              <a:gd name="adj" fmla="val 10185"/>
            </a:avLst>
          </a:prstGeom>
        </p:spPr>
      </p:pic>
      <p:pic>
        <p:nvPicPr>
          <p:cNvPr id="6" name="Picture 6"/>
          <p:cNvPicPr>
            <a:picLocks noChangeAspect="1"/>
          </p:cNvPicPr>
          <p:nvPr/>
        </p:nvPicPr>
        <p:blipFill>
          <a:blip r:embed="rId3"/>
          <a:srcRect l="14000" r="14000"/>
          <a:stretch>
            <a:fillRect/>
          </a:stretch>
        </p:blipFill>
        <p:spPr>
          <a:xfrm>
            <a:off x="6055916" y="760851"/>
            <a:ext cx="2409970" cy="4139346"/>
          </a:xfrm>
          <a:prstGeom prst="roundRect">
            <a:avLst>
              <a:gd name="adj" fmla="val 10185"/>
            </a:avLst>
          </a:prstGeom>
        </p:spPr>
      </p:pic>
      <p:sp>
        <p:nvSpPr>
          <p:cNvPr id="7" name="AutoShape 7"/>
          <p:cNvSpPr/>
          <p:nvPr/>
        </p:nvSpPr>
        <p:spPr>
          <a:xfrm>
            <a:off x="678114" y="2052937"/>
            <a:ext cx="0" cy="624807"/>
          </a:xfrm>
          <a:prstGeom prst="rect">
            <a:avLst/>
          </a:prstGeom>
          <a:solidFill>
            <a:srgbClr val="000000"/>
          </a:solidFill>
        </p:spPr>
        <p:txBody>
          <a:bodyPr/>
          <a:lstStyle/>
          <a:p>
            <a:endParaRPr lang="en-US" sz="1389"/>
          </a:p>
        </p:txBody>
      </p:sp>
      <p:sp>
        <p:nvSpPr>
          <p:cNvPr id="8" name="AutoShape 8"/>
          <p:cNvSpPr/>
          <p:nvPr/>
        </p:nvSpPr>
        <p:spPr>
          <a:xfrm>
            <a:off x="555384" y="811512"/>
            <a:ext cx="2409970" cy="4139346"/>
          </a:xfrm>
          <a:prstGeom prst="roundRect">
            <a:avLst>
              <a:gd name="adj" fmla="val 10185"/>
            </a:avLst>
          </a:prstGeom>
          <a:solidFill>
            <a:srgbClr val="000000">
              <a:alpha val="0"/>
            </a:srgbClr>
          </a:solidFill>
          <a:ln w="25400">
            <a:solidFill>
              <a:srgbClr val="C68ED4">
                <a:alpha val="15686"/>
              </a:srgbClr>
            </a:solidFill>
          </a:ln>
        </p:spPr>
        <p:txBody>
          <a:bodyPr/>
          <a:lstStyle/>
          <a:p>
            <a:endParaRPr lang="en-US" sz="1389"/>
          </a:p>
        </p:txBody>
      </p:sp>
      <p:sp>
        <p:nvSpPr>
          <p:cNvPr id="9" name="AutoShape 9"/>
          <p:cNvSpPr/>
          <p:nvPr/>
        </p:nvSpPr>
        <p:spPr>
          <a:xfrm>
            <a:off x="3355858" y="2052937"/>
            <a:ext cx="0" cy="624807"/>
          </a:xfrm>
          <a:prstGeom prst="rect">
            <a:avLst/>
          </a:prstGeom>
          <a:solidFill>
            <a:srgbClr val="000000"/>
          </a:solidFill>
        </p:spPr>
        <p:txBody>
          <a:bodyPr/>
          <a:lstStyle/>
          <a:p>
            <a:endParaRPr lang="en-US" sz="1389"/>
          </a:p>
        </p:txBody>
      </p:sp>
      <p:sp>
        <p:nvSpPr>
          <p:cNvPr id="10" name="AutoShape 10"/>
          <p:cNvSpPr/>
          <p:nvPr/>
        </p:nvSpPr>
        <p:spPr>
          <a:xfrm>
            <a:off x="3325863" y="806173"/>
            <a:ext cx="2409970" cy="4094024"/>
          </a:xfrm>
          <a:prstGeom prst="roundRect">
            <a:avLst>
              <a:gd name="adj" fmla="val 10185"/>
            </a:avLst>
          </a:prstGeom>
          <a:solidFill>
            <a:srgbClr val="000000">
              <a:alpha val="0"/>
            </a:srgbClr>
          </a:solidFill>
          <a:ln w="25400">
            <a:solidFill>
              <a:srgbClr val="FF65E2">
                <a:alpha val="35686"/>
              </a:srgbClr>
            </a:solidFill>
          </a:ln>
        </p:spPr>
        <p:txBody>
          <a:bodyPr/>
          <a:lstStyle/>
          <a:p>
            <a:endParaRPr lang="en-US" sz="1389"/>
          </a:p>
        </p:txBody>
      </p:sp>
      <p:sp>
        <p:nvSpPr>
          <p:cNvPr id="11" name="AutoShape 11"/>
          <p:cNvSpPr/>
          <p:nvPr/>
        </p:nvSpPr>
        <p:spPr>
          <a:xfrm>
            <a:off x="6044759" y="2052937"/>
            <a:ext cx="0" cy="624807"/>
          </a:xfrm>
          <a:prstGeom prst="rect">
            <a:avLst/>
          </a:prstGeom>
          <a:solidFill>
            <a:srgbClr val="000000"/>
          </a:solidFill>
        </p:spPr>
        <p:txBody>
          <a:bodyPr/>
          <a:lstStyle/>
          <a:p>
            <a:endParaRPr lang="en-US" sz="1389"/>
          </a:p>
        </p:txBody>
      </p:sp>
      <p:sp>
        <p:nvSpPr>
          <p:cNvPr id="12" name="AutoShape 12"/>
          <p:cNvSpPr/>
          <p:nvPr/>
        </p:nvSpPr>
        <p:spPr>
          <a:xfrm>
            <a:off x="6067302" y="789196"/>
            <a:ext cx="2370706" cy="4111001"/>
          </a:xfrm>
          <a:prstGeom prst="roundRect">
            <a:avLst>
              <a:gd name="adj" fmla="val 10185"/>
            </a:avLst>
          </a:prstGeom>
          <a:solidFill>
            <a:srgbClr val="000000">
              <a:alpha val="0"/>
            </a:srgbClr>
          </a:solidFill>
          <a:ln w="25400">
            <a:solidFill>
              <a:srgbClr val="C68ED4">
                <a:alpha val="15686"/>
              </a:srgbClr>
            </a:solidFill>
          </a:ln>
        </p:spPr>
        <p:txBody>
          <a:bodyPr/>
          <a:lstStyle/>
          <a:p>
            <a:endParaRPr lang="en-US" sz="1389"/>
          </a:p>
        </p:txBody>
      </p:sp>
      <p:sp>
        <p:nvSpPr>
          <p:cNvPr id="13" name="TextBox 13"/>
          <p:cNvSpPr txBox="1"/>
          <p:nvPr/>
        </p:nvSpPr>
        <p:spPr>
          <a:xfrm>
            <a:off x="802474" y="1110479"/>
            <a:ext cx="1829792" cy="557863"/>
          </a:xfrm>
          <a:prstGeom prst="rect">
            <a:avLst/>
          </a:prstGeom>
          <a:solidFill>
            <a:srgbClr val="000000">
              <a:alpha val="0"/>
            </a:srgbClr>
          </a:solidFill>
        </p:spPr>
        <p:txBody>
          <a:bodyPr lIns="0" tIns="0" rIns="0" bIns="0" rtlCol="0" anchor="t"/>
          <a:lstStyle/>
          <a:p>
            <a:pPr algn="l">
              <a:lnSpc>
                <a:spcPct val="100000"/>
              </a:lnSpc>
              <a:defRPr/>
            </a:pPr>
            <a:r>
              <a:rPr lang="en-US" sz="3690" b="1" dirty="0">
                <a:solidFill>
                  <a:srgbClr val="E05BB5"/>
                </a:solidFill>
                <a:latin typeface="苹方-简"/>
              </a:rPr>
              <a:t>01</a:t>
            </a:r>
            <a:endParaRPr lang="en-US" sz="966" dirty="0"/>
          </a:p>
        </p:txBody>
      </p:sp>
      <p:sp>
        <p:nvSpPr>
          <p:cNvPr id="14" name="TextBox 14"/>
          <p:cNvSpPr txBox="1"/>
          <p:nvPr/>
        </p:nvSpPr>
        <p:spPr>
          <a:xfrm>
            <a:off x="3612963" y="1110479"/>
            <a:ext cx="1829792" cy="557863"/>
          </a:xfrm>
          <a:prstGeom prst="rect">
            <a:avLst/>
          </a:prstGeom>
          <a:solidFill>
            <a:srgbClr val="000000">
              <a:alpha val="0"/>
            </a:srgbClr>
          </a:solidFill>
        </p:spPr>
        <p:txBody>
          <a:bodyPr lIns="0" tIns="0" rIns="0" bIns="0" rtlCol="0" anchor="t"/>
          <a:lstStyle/>
          <a:p>
            <a:pPr algn="l">
              <a:lnSpc>
                <a:spcPct val="100000"/>
              </a:lnSpc>
              <a:defRPr/>
            </a:pPr>
            <a:r>
              <a:rPr lang="en-US" sz="3690" b="1" dirty="0">
                <a:solidFill>
                  <a:srgbClr val="FFFFFF"/>
                </a:solidFill>
                <a:latin typeface="苹方-简"/>
              </a:rPr>
              <a:t>02</a:t>
            </a:r>
            <a:endParaRPr lang="en-US" sz="966" dirty="0"/>
          </a:p>
        </p:txBody>
      </p:sp>
      <p:sp>
        <p:nvSpPr>
          <p:cNvPr id="15" name="TextBox 15"/>
          <p:cNvSpPr txBox="1"/>
          <p:nvPr/>
        </p:nvSpPr>
        <p:spPr>
          <a:xfrm>
            <a:off x="6392129" y="1110478"/>
            <a:ext cx="1829792" cy="557863"/>
          </a:xfrm>
          <a:prstGeom prst="rect">
            <a:avLst/>
          </a:prstGeom>
          <a:solidFill>
            <a:srgbClr val="000000">
              <a:alpha val="0"/>
            </a:srgbClr>
          </a:solidFill>
        </p:spPr>
        <p:txBody>
          <a:bodyPr lIns="0" tIns="0" rIns="0" bIns="0" rtlCol="0" anchor="t"/>
          <a:lstStyle/>
          <a:p>
            <a:pPr algn="l">
              <a:lnSpc>
                <a:spcPct val="100000"/>
              </a:lnSpc>
              <a:defRPr/>
            </a:pPr>
            <a:r>
              <a:rPr lang="en-US" sz="3690" b="1">
                <a:solidFill>
                  <a:srgbClr val="E05BB5"/>
                </a:solidFill>
                <a:latin typeface="苹方-简"/>
              </a:rPr>
              <a:t>03</a:t>
            </a:r>
            <a:endParaRPr lang="en-US" sz="966"/>
          </a:p>
        </p:txBody>
      </p:sp>
      <p:sp>
        <p:nvSpPr>
          <p:cNvPr id="16" name="TextBox 16"/>
          <p:cNvSpPr txBox="1"/>
          <p:nvPr/>
        </p:nvSpPr>
        <p:spPr>
          <a:xfrm>
            <a:off x="705992" y="156863"/>
            <a:ext cx="7787772" cy="747537"/>
          </a:xfrm>
          <a:prstGeom prst="rect">
            <a:avLst/>
          </a:prstGeom>
          <a:solidFill>
            <a:srgbClr val="000000">
              <a:alpha val="0"/>
            </a:srgbClr>
          </a:solidFill>
        </p:spPr>
        <p:txBody>
          <a:bodyPr lIns="0" tIns="0" rIns="0" bIns="0" rtlCol="0" anchor="t"/>
          <a:lstStyle/>
          <a:p>
            <a:pPr algn="l">
              <a:lnSpc>
                <a:spcPct val="100000"/>
              </a:lnSpc>
              <a:defRPr/>
            </a:pPr>
            <a:r>
              <a:rPr lang="en-US" sz="2460" b="1" dirty="0">
                <a:solidFill>
                  <a:srgbClr val="000000"/>
                </a:solidFill>
                <a:latin typeface="苹方-简"/>
              </a:rPr>
              <a:t>Overcoming Challenges: Addressing Barriers to Participation</a:t>
            </a:r>
            <a:endParaRPr lang="en-US" sz="966" dirty="0"/>
          </a:p>
        </p:txBody>
      </p:sp>
      <p:sp>
        <p:nvSpPr>
          <p:cNvPr id="17" name="TextBox 17"/>
          <p:cNvSpPr txBox="1"/>
          <p:nvPr/>
        </p:nvSpPr>
        <p:spPr>
          <a:xfrm>
            <a:off x="817580" y="1895351"/>
            <a:ext cx="1829792" cy="479762"/>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E05BB5"/>
                </a:solidFill>
                <a:latin typeface="苹方-简"/>
              </a:rPr>
              <a:t>Cultural Sensitivity and Awareness</a:t>
            </a:r>
            <a:endParaRPr lang="en-US" sz="966" dirty="0"/>
          </a:p>
        </p:txBody>
      </p:sp>
      <p:sp>
        <p:nvSpPr>
          <p:cNvPr id="18" name="TextBox 18"/>
          <p:cNvSpPr txBox="1"/>
          <p:nvPr/>
        </p:nvSpPr>
        <p:spPr>
          <a:xfrm>
            <a:off x="3624120" y="1895351"/>
            <a:ext cx="2209139" cy="479762"/>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FFFFFF"/>
                </a:solidFill>
                <a:latin typeface="苹方-简"/>
              </a:rPr>
              <a:t>Access to Resources and Support</a:t>
            </a:r>
            <a:endParaRPr lang="en-US" sz="966" dirty="0"/>
          </a:p>
        </p:txBody>
      </p:sp>
      <p:sp>
        <p:nvSpPr>
          <p:cNvPr id="19" name="TextBox 19"/>
          <p:cNvSpPr txBox="1"/>
          <p:nvPr/>
        </p:nvSpPr>
        <p:spPr>
          <a:xfrm>
            <a:off x="6376229" y="1895351"/>
            <a:ext cx="1829792" cy="479762"/>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E05BB5"/>
                </a:solidFill>
                <a:latin typeface="苹方-简"/>
              </a:rPr>
              <a:t>Building Trust and Relationships</a:t>
            </a:r>
            <a:endParaRPr lang="en-US" sz="966" dirty="0"/>
          </a:p>
        </p:txBody>
      </p:sp>
      <p:sp>
        <p:nvSpPr>
          <p:cNvPr id="20" name="TextBox 20"/>
          <p:cNvSpPr txBox="1"/>
          <p:nvPr/>
        </p:nvSpPr>
        <p:spPr>
          <a:xfrm>
            <a:off x="802474" y="2737861"/>
            <a:ext cx="1829792" cy="1684747"/>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E05BB5"/>
                </a:solidFill>
                <a:latin typeface="苹方-简"/>
              </a:rPr>
              <a:t>Addressing barriers to participation in mentorship programs requires a deep understanding of cultural values and traditions within tribal communities, ensuring that programs are designed to respect and integrate these elements effectively.</a:t>
            </a:r>
            <a:endParaRPr lang="en-US" sz="966" dirty="0"/>
          </a:p>
        </p:txBody>
      </p:sp>
      <p:sp>
        <p:nvSpPr>
          <p:cNvPr id="21" name="TextBox 21"/>
          <p:cNvSpPr txBox="1"/>
          <p:nvPr/>
        </p:nvSpPr>
        <p:spPr>
          <a:xfrm>
            <a:off x="3624267" y="2737861"/>
            <a:ext cx="1829792" cy="1863264"/>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FFFFFF"/>
                </a:solidFill>
                <a:latin typeface="苹方-简"/>
              </a:rPr>
              <a:t>Many potential participants may face logistical challenges, such as transportation and access to technology; providing resources and support systems can help mitigate these barriers and encourage greater involvement in mentorship initiatives.</a:t>
            </a:r>
            <a:endParaRPr lang="en-US" sz="966" dirty="0"/>
          </a:p>
        </p:txBody>
      </p:sp>
      <p:sp>
        <p:nvSpPr>
          <p:cNvPr id="22" name="TextBox 22"/>
          <p:cNvSpPr txBox="1"/>
          <p:nvPr/>
        </p:nvSpPr>
        <p:spPr>
          <a:xfrm>
            <a:off x="6392129" y="2737153"/>
            <a:ext cx="1829792" cy="1863264"/>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E05BB5"/>
                </a:solidFill>
                <a:latin typeface="苹方-简"/>
              </a:rPr>
              <a:t>Establishing trust between mentors and mentees is crucial; programs must prioritize relationship-building activities that foster open communication and mutual respect, thereby enhancing participation and engagement within the community.</a:t>
            </a:r>
            <a:endParaRPr lang="en-US" sz="966"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8678" y="0"/>
            <a:ext cx="9126644" cy="5143500"/>
          </a:xfrm>
          <a:prstGeom prst="rect">
            <a:avLst/>
          </a:prstGeom>
        </p:spPr>
      </p:pic>
      <p:sp>
        <p:nvSpPr>
          <p:cNvPr id="3" name="AutoShape 3"/>
          <p:cNvSpPr/>
          <p:nvPr/>
        </p:nvSpPr>
        <p:spPr>
          <a:xfrm>
            <a:off x="8678" y="0"/>
            <a:ext cx="9126644" cy="5143500"/>
          </a:xfrm>
          <a:prstGeom prst="rect">
            <a:avLst/>
          </a:prstGeom>
          <a:solidFill>
            <a:srgbClr val="000000">
              <a:alpha val="0"/>
            </a:srgbClr>
          </a:solidFill>
        </p:spPr>
        <p:txBody>
          <a:bodyPr/>
          <a:lstStyle/>
          <a:p>
            <a:endParaRPr lang="en-US" sz="1389"/>
          </a:p>
        </p:txBody>
      </p:sp>
      <p:pic>
        <p:nvPicPr>
          <p:cNvPr id="4" name="Picture 4"/>
          <p:cNvPicPr>
            <a:picLocks noChangeAspect="1"/>
          </p:cNvPicPr>
          <p:nvPr/>
        </p:nvPicPr>
        <p:blipFill>
          <a:blip r:embed="rId3"/>
          <a:srcRect l="1000" r="1000"/>
          <a:stretch>
            <a:fillRect/>
          </a:stretch>
        </p:blipFill>
        <p:spPr>
          <a:xfrm>
            <a:off x="8678" y="0"/>
            <a:ext cx="9126644" cy="5143500"/>
          </a:xfrm>
          <a:prstGeom prst="rect">
            <a:avLst/>
          </a:prstGeom>
        </p:spPr>
      </p:pic>
      <p:sp>
        <p:nvSpPr>
          <p:cNvPr id="5" name="AutoShape 5"/>
          <p:cNvSpPr/>
          <p:nvPr/>
        </p:nvSpPr>
        <p:spPr>
          <a:xfrm>
            <a:off x="678114" y="1562017"/>
            <a:ext cx="7787772" cy="234303"/>
          </a:xfrm>
          <a:prstGeom prst="rect">
            <a:avLst/>
          </a:prstGeom>
          <a:solidFill>
            <a:srgbClr val="000000">
              <a:alpha val="0"/>
            </a:srgbClr>
          </a:solidFill>
        </p:spPr>
        <p:txBody>
          <a:bodyPr/>
          <a:lstStyle/>
          <a:p>
            <a:endParaRPr lang="en-US" sz="1389"/>
          </a:p>
        </p:txBody>
      </p:sp>
      <p:sp>
        <p:nvSpPr>
          <p:cNvPr id="6" name="AutoShape 6"/>
          <p:cNvSpPr/>
          <p:nvPr/>
        </p:nvSpPr>
        <p:spPr>
          <a:xfrm>
            <a:off x="8678" y="0"/>
            <a:ext cx="9126644" cy="5143500"/>
          </a:xfrm>
          <a:prstGeom prst="rect">
            <a:avLst/>
          </a:prstGeom>
          <a:solidFill>
            <a:srgbClr val="000000">
              <a:alpha val="0"/>
            </a:srgbClr>
          </a:solidFill>
        </p:spPr>
        <p:txBody>
          <a:bodyPr/>
          <a:lstStyle/>
          <a:p>
            <a:endParaRPr lang="en-US" sz="1389"/>
          </a:p>
        </p:txBody>
      </p:sp>
      <p:sp>
        <p:nvSpPr>
          <p:cNvPr id="7" name="AutoShape 7"/>
          <p:cNvSpPr/>
          <p:nvPr/>
        </p:nvSpPr>
        <p:spPr>
          <a:xfrm>
            <a:off x="3199656" y="4027773"/>
            <a:ext cx="2733530" cy="0"/>
          </a:xfrm>
          <a:prstGeom prst="rect">
            <a:avLst/>
          </a:prstGeom>
          <a:solidFill>
            <a:srgbClr val="000000"/>
          </a:solidFill>
        </p:spPr>
        <p:txBody>
          <a:bodyPr/>
          <a:lstStyle/>
          <a:p>
            <a:endParaRPr lang="en-US" sz="1389"/>
          </a:p>
        </p:txBody>
      </p:sp>
      <p:sp>
        <p:nvSpPr>
          <p:cNvPr id="8" name="TextBox 8"/>
          <p:cNvSpPr txBox="1"/>
          <p:nvPr/>
        </p:nvSpPr>
        <p:spPr>
          <a:xfrm>
            <a:off x="690002" y="2387655"/>
            <a:ext cx="7787772" cy="368190"/>
          </a:xfrm>
          <a:prstGeom prst="rect">
            <a:avLst/>
          </a:prstGeom>
          <a:solidFill>
            <a:srgbClr val="000000">
              <a:alpha val="0"/>
            </a:srgbClr>
          </a:solidFill>
        </p:spPr>
        <p:txBody>
          <a:bodyPr lIns="0" tIns="0" rIns="0" bIns="0" rtlCol="0" anchor="t"/>
          <a:lstStyle/>
          <a:p>
            <a:pPr algn="ctr">
              <a:lnSpc>
                <a:spcPct val="100000"/>
              </a:lnSpc>
              <a:defRPr/>
            </a:pPr>
            <a:r>
              <a:rPr lang="en-US" sz="2460" b="1" dirty="0">
                <a:solidFill>
                  <a:srgbClr val="000000"/>
                </a:solidFill>
                <a:latin typeface="苹方-简"/>
              </a:rPr>
              <a:t>Future Directions for Tribal Mentorship</a:t>
            </a:r>
            <a:endParaRPr lang="en-US" sz="966" dirty="0"/>
          </a:p>
        </p:txBody>
      </p:sp>
      <p:sp>
        <p:nvSpPr>
          <p:cNvPr id="9" name="TextBox 9"/>
          <p:cNvSpPr txBox="1"/>
          <p:nvPr/>
        </p:nvSpPr>
        <p:spPr>
          <a:xfrm>
            <a:off x="678114" y="1562017"/>
            <a:ext cx="7787772" cy="234303"/>
          </a:xfrm>
          <a:prstGeom prst="rect">
            <a:avLst/>
          </a:prstGeom>
          <a:solidFill>
            <a:srgbClr val="000000">
              <a:alpha val="0"/>
            </a:srgbClr>
          </a:solidFill>
        </p:spPr>
        <p:txBody>
          <a:bodyPr lIns="0" tIns="0" rIns="0" bIns="0" rtlCol="0" anchor="t"/>
          <a:lstStyle/>
          <a:p>
            <a:pPr algn="ctr">
              <a:lnSpc>
                <a:spcPct val="100000"/>
              </a:lnSpc>
              <a:defRPr/>
            </a:pPr>
            <a:r>
              <a:rPr lang="en-US" sz="1389" b="1">
                <a:solidFill>
                  <a:srgbClr val="000000"/>
                </a:solidFill>
                <a:latin typeface="苹方-简"/>
              </a:rPr>
              <a:t>Section 4</a:t>
            </a:r>
            <a:endParaRPr lang="en-US" sz="966"/>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00" r="2000"/>
          <a:stretch>
            <a:fillRect/>
          </a:stretch>
        </p:blipFill>
        <p:spPr>
          <a:xfrm>
            <a:off x="8678" y="1"/>
            <a:ext cx="9126644" cy="5310859"/>
          </a:xfrm>
          <a:prstGeom prst="rect">
            <a:avLst/>
          </a:prstGeom>
        </p:spPr>
      </p:pic>
      <p:sp>
        <p:nvSpPr>
          <p:cNvPr id="3" name="AutoShape 3"/>
          <p:cNvSpPr/>
          <p:nvPr/>
        </p:nvSpPr>
        <p:spPr>
          <a:xfrm>
            <a:off x="8678" y="1"/>
            <a:ext cx="9126644" cy="5310859"/>
          </a:xfrm>
          <a:prstGeom prst="rect">
            <a:avLst/>
          </a:prstGeom>
          <a:solidFill>
            <a:srgbClr val="000000">
              <a:alpha val="0"/>
            </a:srgbClr>
          </a:solidFill>
        </p:spPr>
        <p:txBody>
          <a:bodyPr/>
          <a:lstStyle/>
          <a:p>
            <a:endParaRPr lang="en-US" sz="1389"/>
          </a:p>
        </p:txBody>
      </p:sp>
      <p:sp>
        <p:nvSpPr>
          <p:cNvPr id="4" name="AutoShape 4"/>
          <p:cNvSpPr/>
          <p:nvPr/>
        </p:nvSpPr>
        <p:spPr>
          <a:xfrm>
            <a:off x="678114" y="1193828"/>
            <a:ext cx="2409970" cy="3436438"/>
          </a:xfrm>
          <a:prstGeom prst="roundRect">
            <a:avLst>
              <a:gd name="adj" fmla="val 3703"/>
            </a:avLst>
          </a:prstGeom>
          <a:solidFill>
            <a:srgbClr val="000000">
              <a:alpha val="0"/>
            </a:srgbClr>
          </a:solidFill>
        </p:spPr>
        <p:txBody>
          <a:bodyPr/>
          <a:lstStyle/>
          <a:p>
            <a:endParaRPr lang="en-US" sz="1389"/>
          </a:p>
        </p:txBody>
      </p:sp>
      <p:sp>
        <p:nvSpPr>
          <p:cNvPr id="5" name="AutoShape 5"/>
          <p:cNvSpPr/>
          <p:nvPr/>
        </p:nvSpPr>
        <p:spPr>
          <a:xfrm>
            <a:off x="3355858" y="1193828"/>
            <a:ext cx="2409970" cy="3436438"/>
          </a:xfrm>
          <a:prstGeom prst="roundRect">
            <a:avLst>
              <a:gd name="adj" fmla="val 3703"/>
            </a:avLst>
          </a:prstGeom>
          <a:solidFill>
            <a:srgbClr val="000000">
              <a:alpha val="0"/>
            </a:srgbClr>
          </a:solidFill>
        </p:spPr>
        <p:txBody>
          <a:bodyPr/>
          <a:lstStyle/>
          <a:p>
            <a:endParaRPr lang="en-US" sz="1389"/>
          </a:p>
        </p:txBody>
      </p:sp>
      <p:sp>
        <p:nvSpPr>
          <p:cNvPr id="6" name="AutoShape 6"/>
          <p:cNvSpPr/>
          <p:nvPr/>
        </p:nvSpPr>
        <p:spPr>
          <a:xfrm>
            <a:off x="6044759" y="1193828"/>
            <a:ext cx="2409970" cy="3436438"/>
          </a:xfrm>
          <a:prstGeom prst="roundRect">
            <a:avLst>
              <a:gd name="adj" fmla="val 3703"/>
            </a:avLst>
          </a:prstGeom>
          <a:solidFill>
            <a:srgbClr val="000000">
              <a:alpha val="0"/>
            </a:srgbClr>
          </a:solidFill>
        </p:spPr>
        <p:txBody>
          <a:bodyPr/>
          <a:lstStyle/>
          <a:p>
            <a:endParaRPr lang="en-US" sz="1389"/>
          </a:p>
        </p:txBody>
      </p:sp>
      <p:sp>
        <p:nvSpPr>
          <p:cNvPr id="7" name="AutoShape 7"/>
          <p:cNvSpPr/>
          <p:nvPr/>
        </p:nvSpPr>
        <p:spPr>
          <a:xfrm>
            <a:off x="678114" y="4752996"/>
            <a:ext cx="2409970" cy="0"/>
          </a:xfrm>
          <a:prstGeom prst="rect">
            <a:avLst/>
          </a:prstGeom>
          <a:solidFill>
            <a:srgbClr val="000000"/>
          </a:solidFill>
        </p:spPr>
        <p:txBody>
          <a:bodyPr/>
          <a:lstStyle/>
          <a:p>
            <a:endParaRPr lang="en-US" sz="1389"/>
          </a:p>
        </p:txBody>
      </p:sp>
      <p:sp>
        <p:nvSpPr>
          <p:cNvPr id="8" name="AutoShape 8"/>
          <p:cNvSpPr/>
          <p:nvPr/>
        </p:nvSpPr>
        <p:spPr>
          <a:xfrm>
            <a:off x="3355858" y="4752996"/>
            <a:ext cx="2409970" cy="0"/>
          </a:xfrm>
          <a:prstGeom prst="rect">
            <a:avLst/>
          </a:prstGeom>
          <a:solidFill>
            <a:srgbClr val="000000"/>
          </a:solidFill>
        </p:spPr>
        <p:txBody>
          <a:bodyPr/>
          <a:lstStyle/>
          <a:p>
            <a:endParaRPr lang="en-US" sz="1389"/>
          </a:p>
        </p:txBody>
      </p:sp>
      <p:sp>
        <p:nvSpPr>
          <p:cNvPr id="9" name="AutoShape 9"/>
          <p:cNvSpPr/>
          <p:nvPr/>
        </p:nvSpPr>
        <p:spPr>
          <a:xfrm>
            <a:off x="6044759" y="4752996"/>
            <a:ext cx="2409970" cy="0"/>
          </a:xfrm>
          <a:prstGeom prst="rect">
            <a:avLst/>
          </a:prstGeom>
          <a:solidFill>
            <a:srgbClr val="000000"/>
          </a:solidFill>
        </p:spPr>
        <p:txBody>
          <a:bodyPr/>
          <a:lstStyle/>
          <a:p>
            <a:endParaRPr lang="en-US" sz="1389"/>
          </a:p>
        </p:txBody>
      </p:sp>
      <p:pic>
        <p:nvPicPr>
          <p:cNvPr id="10" name="Picture 10"/>
          <p:cNvPicPr>
            <a:picLocks noChangeAspect="1"/>
          </p:cNvPicPr>
          <p:nvPr/>
        </p:nvPicPr>
        <p:blipFill>
          <a:blip r:embed="rId3"/>
          <a:srcRect t="32000" b="32000"/>
          <a:stretch>
            <a:fillRect/>
          </a:stretch>
        </p:blipFill>
        <p:spPr>
          <a:xfrm>
            <a:off x="678114" y="1193829"/>
            <a:ext cx="2409970" cy="1350029"/>
          </a:xfrm>
          <a:prstGeom prst="roundRect">
            <a:avLst>
              <a:gd name="adj" fmla="val 6611"/>
            </a:avLst>
          </a:prstGeom>
        </p:spPr>
      </p:pic>
      <p:pic>
        <p:nvPicPr>
          <p:cNvPr id="11" name="Picture 11"/>
          <p:cNvPicPr>
            <a:picLocks noChangeAspect="1"/>
          </p:cNvPicPr>
          <p:nvPr/>
        </p:nvPicPr>
        <p:blipFill>
          <a:blip r:embed="rId4"/>
          <a:srcRect t="32000" b="32000"/>
          <a:stretch>
            <a:fillRect/>
          </a:stretch>
        </p:blipFill>
        <p:spPr>
          <a:xfrm>
            <a:off x="3355858" y="1193829"/>
            <a:ext cx="2409970" cy="1350029"/>
          </a:xfrm>
          <a:prstGeom prst="roundRect">
            <a:avLst>
              <a:gd name="adj" fmla="val 6611"/>
            </a:avLst>
          </a:prstGeom>
        </p:spPr>
      </p:pic>
      <p:pic>
        <p:nvPicPr>
          <p:cNvPr id="12" name="Picture 12"/>
          <p:cNvPicPr>
            <a:picLocks noChangeAspect="1"/>
          </p:cNvPicPr>
          <p:nvPr/>
        </p:nvPicPr>
        <p:blipFill>
          <a:blip r:embed="rId5"/>
          <a:srcRect t="11000" b="11000"/>
          <a:stretch>
            <a:fillRect/>
          </a:stretch>
        </p:blipFill>
        <p:spPr>
          <a:xfrm>
            <a:off x="6044759" y="1193829"/>
            <a:ext cx="2409970" cy="1350029"/>
          </a:xfrm>
          <a:prstGeom prst="roundRect">
            <a:avLst>
              <a:gd name="adj" fmla="val 6611"/>
            </a:avLst>
          </a:prstGeom>
        </p:spPr>
      </p:pic>
      <p:sp>
        <p:nvSpPr>
          <p:cNvPr id="13" name="TextBox 13"/>
          <p:cNvSpPr txBox="1"/>
          <p:nvPr/>
        </p:nvSpPr>
        <p:spPr>
          <a:xfrm>
            <a:off x="1066800" y="446660"/>
            <a:ext cx="7787772" cy="368190"/>
          </a:xfrm>
          <a:prstGeom prst="rect">
            <a:avLst/>
          </a:prstGeom>
          <a:solidFill>
            <a:srgbClr val="000000">
              <a:alpha val="0"/>
            </a:srgbClr>
          </a:solidFill>
        </p:spPr>
        <p:txBody>
          <a:bodyPr lIns="0" tIns="0" rIns="0" bIns="0" rtlCol="0" anchor="t"/>
          <a:lstStyle/>
          <a:p>
            <a:pPr algn="l">
              <a:lnSpc>
                <a:spcPct val="100000"/>
              </a:lnSpc>
              <a:defRPr/>
            </a:pPr>
            <a:r>
              <a:rPr lang="en-US" sz="2460" b="1" dirty="0">
                <a:solidFill>
                  <a:srgbClr val="000000"/>
                </a:solidFill>
                <a:latin typeface="苹方-简"/>
              </a:rPr>
              <a:t>Vision for Growth: Expanding the Mentorship Program</a:t>
            </a:r>
            <a:endParaRPr lang="en-US" sz="966" dirty="0"/>
          </a:p>
        </p:txBody>
      </p:sp>
      <p:sp>
        <p:nvSpPr>
          <p:cNvPr id="14" name="TextBox 14"/>
          <p:cNvSpPr txBox="1"/>
          <p:nvPr/>
        </p:nvSpPr>
        <p:spPr>
          <a:xfrm>
            <a:off x="678114" y="2733530"/>
            <a:ext cx="2409970" cy="234303"/>
          </a:xfrm>
          <a:prstGeom prst="rect">
            <a:avLst/>
          </a:prstGeom>
          <a:solidFill>
            <a:srgbClr val="000000">
              <a:alpha val="0"/>
            </a:srgbClr>
          </a:solidFill>
        </p:spPr>
        <p:txBody>
          <a:bodyPr lIns="0" tIns="0" rIns="0" bIns="0" rtlCol="0" anchor="t"/>
          <a:lstStyle/>
          <a:p>
            <a:pPr algn="l">
              <a:lnSpc>
                <a:spcPct val="100000"/>
              </a:lnSpc>
              <a:defRPr/>
            </a:pPr>
            <a:r>
              <a:rPr lang="en-US" sz="1389" b="1">
                <a:solidFill>
                  <a:srgbClr val="000000"/>
                </a:solidFill>
                <a:latin typeface="苹方-简"/>
              </a:rPr>
              <a:t>Long-term Sustainability</a:t>
            </a:r>
            <a:endParaRPr lang="en-US" sz="966"/>
          </a:p>
        </p:txBody>
      </p:sp>
      <p:sp>
        <p:nvSpPr>
          <p:cNvPr id="15" name="TextBox 15"/>
          <p:cNvSpPr txBox="1"/>
          <p:nvPr/>
        </p:nvSpPr>
        <p:spPr>
          <a:xfrm>
            <a:off x="3355858" y="2733531"/>
            <a:ext cx="2409970" cy="479762"/>
          </a:xfrm>
          <a:prstGeom prst="rect">
            <a:avLst/>
          </a:prstGeom>
          <a:solidFill>
            <a:srgbClr val="000000">
              <a:alpha val="0"/>
            </a:srgbClr>
          </a:solidFill>
        </p:spPr>
        <p:txBody>
          <a:bodyPr lIns="0" tIns="0" rIns="0" bIns="0" rtlCol="0" anchor="t"/>
          <a:lstStyle/>
          <a:p>
            <a:pPr algn="l">
              <a:lnSpc>
                <a:spcPct val="100000"/>
              </a:lnSpc>
              <a:defRPr/>
            </a:pPr>
            <a:r>
              <a:rPr lang="en-US" sz="1389" b="1">
                <a:solidFill>
                  <a:srgbClr val="000000"/>
                </a:solidFill>
                <a:latin typeface="苹方-简"/>
              </a:rPr>
              <a:t>Enhanced Training Initiatives</a:t>
            </a:r>
            <a:endParaRPr lang="en-US" sz="966"/>
          </a:p>
        </p:txBody>
      </p:sp>
      <p:sp>
        <p:nvSpPr>
          <p:cNvPr id="16" name="TextBox 16"/>
          <p:cNvSpPr txBox="1"/>
          <p:nvPr/>
        </p:nvSpPr>
        <p:spPr>
          <a:xfrm>
            <a:off x="6044759" y="2733531"/>
            <a:ext cx="2409970" cy="479762"/>
          </a:xfrm>
          <a:prstGeom prst="rect">
            <a:avLst/>
          </a:prstGeom>
          <a:solidFill>
            <a:srgbClr val="000000">
              <a:alpha val="0"/>
            </a:srgbClr>
          </a:solidFill>
        </p:spPr>
        <p:txBody>
          <a:bodyPr lIns="0" tIns="0" rIns="0" bIns="0" rtlCol="0" anchor="t"/>
          <a:lstStyle/>
          <a:p>
            <a:pPr algn="l">
              <a:lnSpc>
                <a:spcPct val="100000"/>
              </a:lnSpc>
              <a:defRPr/>
            </a:pPr>
            <a:r>
              <a:rPr lang="en-US" sz="1389" b="1">
                <a:solidFill>
                  <a:srgbClr val="000000"/>
                </a:solidFill>
                <a:latin typeface="苹方-简"/>
              </a:rPr>
              <a:t>Broadened Outreach Efforts</a:t>
            </a:r>
            <a:endParaRPr lang="en-US" sz="966"/>
          </a:p>
        </p:txBody>
      </p:sp>
      <p:sp>
        <p:nvSpPr>
          <p:cNvPr id="17" name="TextBox 17"/>
          <p:cNvSpPr txBox="1"/>
          <p:nvPr/>
        </p:nvSpPr>
        <p:spPr>
          <a:xfrm>
            <a:off x="678114" y="3090563"/>
            <a:ext cx="2409970" cy="1305400"/>
          </a:xfrm>
          <a:prstGeom prst="rect">
            <a:avLst/>
          </a:prstGeom>
          <a:solidFill>
            <a:srgbClr val="000000">
              <a:alpha val="0"/>
            </a:srgbClr>
          </a:solidFill>
        </p:spPr>
        <p:txBody>
          <a:bodyPr lIns="0" tIns="0" rIns="0" bIns="0" rtlCol="0" anchor="t"/>
          <a:lstStyle/>
          <a:p>
            <a:pPr algn="l">
              <a:lnSpc>
                <a:spcPct val="100000"/>
              </a:lnSpc>
              <a:defRPr/>
            </a:pPr>
            <a:r>
              <a:rPr lang="en-US" sz="1230">
                <a:solidFill>
                  <a:srgbClr val="000000"/>
                </a:solidFill>
                <a:latin typeface="苹方-简"/>
              </a:rPr>
              <a:t>Develop a strategic plan that ensures the mentorship program's longevity by securing funding, resources, and community support, allowing for continuous growth and adaptation to the evolving needs of the Pueblo of Isleta.</a:t>
            </a:r>
            <a:endParaRPr lang="en-US" sz="966"/>
          </a:p>
        </p:txBody>
      </p:sp>
      <p:sp>
        <p:nvSpPr>
          <p:cNvPr id="18" name="TextBox 18"/>
          <p:cNvSpPr txBox="1"/>
          <p:nvPr/>
        </p:nvSpPr>
        <p:spPr>
          <a:xfrm>
            <a:off x="3355858" y="3324866"/>
            <a:ext cx="2409970" cy="1305400"/>
          </a:xfrm>
          <a:prstGeom prst="rect">
            <a:avLst/>
          </a:prstGeom>
          <a:solidFill>
            <a:srgbClr val="000000">
              <a:alpha val="0"/>
            </a:srgbClr>
          </a:solidFill>
        </p:spPr>
        <p:txBody>
          <a:bodyPr lIns="0" tIns="0" rIns="0" bIns="0" rtlCol="0" anchor="t"/>
          <a:lstStyle/>
          <a:p>
            <a:pPr algn="l">
              <a:lnSpc>
                <a:spcPct val="100000"/>
              </a:lnSpc>
              <a:defRPr/>
            </a:pPr>
            <a:r>
              <a:rPr lang="en-US" sz="1230">
                <a:solidFill>
                  <a:srgbClr val="000000"/>
                </a:solidFill>
                <a:latin typeface="苹方-简"/>
              </a:rPr>
              <a:t>Implement comprehensive training programs for mentors that incorporate both traditional knowledge and modern skills, fostering a holistic approach to mentorship that empowers participants and strengthens community ties.</a:t>
            </a:r>
            <a:endParaRPr lang="en-US" sz="966"/>
          </a:p>
        </p:txBody>
      </p:sp>
      <p:sp>
        <p:nvSpPr>
          <p:cNvPr id="19" name="TextBox 19"/>
          <p:cNvSpPr txBox="1"/>
          <p:nvPr/>
        </p:nvSpPr>
        <p:spPr>
          <a:xfrm>
            <a:off x="6044759" y="3324866"/>
            <a:ext cx="2409970" cy="1305400"/>
          </a:xfrm>
          <a:prstGeom prst="rect">
            <a:avLst/>
          </a:prstGeom>
          <a:solidFill>
            <a:srgbClr val="000000">
              <a:alpha val="0"/>
            </a:srgbClr>
          </a:solidFill>
        </p:spPr>
        <p:txBody>
          <a:bodyPr lIns="0" tIns="0" rIns="0" bIns="0" rtlCol="0" anchor="t"/>
          <a:lstStyle/>
          <a:p>
            <a:pPr algn="l">
              <a:lnSpc>
                <a:spcPct val="100000"/>
              </a:lnSpc>
              <a:defRPr/>
            </a:pPr>
            <a:r>
              <a:rPr lang="en-US" sz="1230">
                <a:solidFill>
                  <a:srgbClr val="000000"/>
                </a:solidFill>
                <a:latin typeface="苹方-简"/>
              </a:rPr>
              <a:t>Expand outreach initiatives to engage a wider audience within the Pueblo of Isleta, including underrepresented groups, to ensure inclusivity and diversity in mentorship relationships, ultimately enriching the program's impact on the community.</a:t>
            </a:r>
            <a:endParaRPr lang="en-US" sz="966"/>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678" y="0"/>
            <a:ext cx="9126644" cy="5143500"/>
          </a:xfrm>
          <a:prstGeom prst="rect">
            <a:avLst/>
          </a:prstGeom>
          <a:solidFill>
            <a:srgbClr val="FFFFFF"/>
          </a:solidFill>
        </p:spPr>
        <p:txBody>
          <a:bodyPr/>
          <a:lstStyle/>
          <a:p>
            <a:endParaRPr lang="en-US" sz="1389"/>
          </a:p>
        </p:txBody>
      </p:sp>
      <p:pic>
        <p:nvPicPr>
          <p:cNvPr id="3" name="Picture 3"/>
          <p:cNvPicPr>
            <a:picLocks noChangeAspect="1"/>
          </p:cNvPicPr>
          <p:nvPr/>
        </p:nvPicPr>
        <p:blipFill>
          <a:blip r:embed="rId2"/>
          <a:srcRect l="1000" r="1000"/>
          <a:stretch>
            <a:fillRect/>
          </a:stretch>
        </p:blipFill>
        <p:spPr>
          <a:xfrm>
            <a:off x="8678" y="0"/>
            <a:ext cx="9126644" cy="5143500"/>
          </a:xfrm>
          <a:prstGeom prst="rect">
            <a:avLst/>
          </a:prstGeom>
        </p:spPr>
      </p:pic>
      <p:sp>
        <p:nvSpPr>
          <p:cNvPr id="4" name="AutoShape 4"/>
          <p:cNvSpPr/>
          <p:nvPr/>
        </p:nvSpPr>
        <p:spPr>
          <a:xfrm>
            <a:off x="700428" y="3023619"/>
            <a:ext cx="8434894" cy="211988"/>
          </a:xfrm>
          <a:prstGeom prst="rect">
            <a:avLst/>
          </a:prstGeom>
          <a:solidFill>
            <a:srgbClr val="000000">
              <a:alpha val="0"/>
            </a:srgbClr>
          </a:solidFill>
        </p:spPr>
        <p:txBody>
          <a:bodyPr/>
          <a:lstStyle/>
          <a:p>
            <a:endParaRPr lang="en-US" sz="1389"/>
          </a:p>
        </p:txBody>
      </p:sp>
      <p:sp>
        <p:nvSpPr>
          <p:cNvPr id="5" name="AutoShape 5"/>
          <p:cNvSpPr/>
          <p:nvPr/>
        </p:nvSpPr>
        <p:spPr>
          <a:xfrm>
            <a:off x="8678" y="0"/>
            <a:ext cx="9126644" cy="5143500"/>
          </a:xfrm>
          <a:prstGeom prst="rect">
            <a:avLst/>
          </a:prstGeom>
          <a:solidFill>
            <a:srgbClr val="000000">
              <a:alpha val="0"/>
            </a:srgbClr>
          </a:solidFill>
        </p:spPr>
        <p:txBody>
          <a:bodyPr/>
          <a:lstStyle/>
          <a:p>
            <a:endParaRPr lang="en-US" sz="1389"/>
          </a:p>
        </p:txBody>
      </p:sp>
      <p:sp>
        <p:nvSpPr>
          <p:cNvPr id="6" name="TextBox 6"/>
          <p:cNvSpPr txBox="1"/>
          <p:nvPr/>
        </p:nvSpPr>
        <p:spPr>
          <a:xfrm>
            <a:off x="700428" y="2008309"/>
            <a:ext cx="8434894" cy="747537"/>
          </a:xfrm>
          <a:prstGeom prst="rect">
            <a:avLst/>
          </a:prstGeom>
          <a:solidFill>
            <a:srgbClr val="000000">
              <a:alpha val="0"/>
            </a:srgbClr>
          </a:solidFill>
        </p:spPr>
        <p:txBody>
          <a:bodyPr lIns="0" tIns="0" rIns="0" bIns="0" rtlCol="0" anchor="t"/>
          <a:lstStyle/>
          <a:p>
            <a:pPr algn="l">
              <a:lnSpc>
                <a:spcPct val="100000"/>
              </a:lnSpc>
              <a:defRPr/>
            </a:pPr>
            <a:r>
              <a:rPr lang="en-US" sz="4920" b="1">
                <a:solidFill>
                  <a:srgbClr val="000000"/>
                </a:solidFill>
                <a:latin typeface="苹方-简"/>
              </a:rPr>
              <a:t>Thank You</a:t>
            </a:r>
            <a:endParaRPr lang="en-US" sz="966"/>
          </a:p>
        </p:txBody>
      </p:sp>
      <p:sp>
        <p:nvSpPr>
          <p:cNvPr id="7" name="TextBox 7"/>
          <p:cNvSpPr txBox="1"/>
          <p:nvPr/>
        </p:nvSpPr>
        <p:spPr>
          <a:xfrm>
            <a:off x="700428" y="3023619"/>
            <a:ext cx="8434894" cy="211988"/>
          </a:xfrm>
          <a:prstGeom prst="rect">
            <a:avLst/>
          </a:prstGeom>
          <a:solidFill>
            <a:srgbClr val="000000">
              <a:alpha val="0"/>
            </a:srgbClr>
          </a:solidFill>
        </p:spPr>
        <p:txBody>
          <a:bodyPr lIns="0" tIns="0" rIns="0" bIns="0" rtlCol="0" anchor="t"/>
          <a:lstStyle/>
          <a:p>
            <a:pPr algn="l">
              <a:lnSpc>
                <a:spcPct val="100000"/>
              </a:lnSpc>
              <a:defRPr/>
            </a:pPr>
            <a:r>
              <a:rPr lang="en-US" sz="1406" b="1" dirty="0">
                <a:solidFill>
                  <a:srgbClr val="000000"/>
                </a:solidFill>
                <a:latin typeface="苹方-简"/>
              </a:rPr>
              <a:t>Contact: Charles.walters@isleta.com</a:t>
            </a:r>
            <a:endParaRPr lang="en-US" sz="966"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743322"/>
            <a:ext cx="1843766" cy="27725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678" y="0"/>
            <a:ext cx="9126644" cy="5143500"/>
          </a:xfrm>
          <a:prstGeom prst="rect">
            <a:avLst/>
          </a:prstGeom>
          <a:solidFill>
            <a:srgbClr val="FFFFFF"/>
          </a:solidFill>
        </p:spPr>
        <p:txBody>
          <a:bodyPr/>
          <a:lstStyle/>
          <a:p>
            <a:endParaRPr lang="en-US" sz="1389"/>
          </a:p>
        </p:txBody>
      </p:sp>
      <p:pic>
        <p:nvPicPr>
          <p:cNvPr id="3" name="Picture 3"/>
          <p:cNvPicPr>
            <a:picLocks noChangeAspect="1"/>
          </p:cNvPicPr>
          <p:nvPr/>
        </p:nvPicPr>
        <p:blipFill>
          <a:blip r:embed="rId2"/>
          <a:srcRect l="10000" r="10000"/>
          <a:stretch>
            <a:fillRect/>
          </a:stretch>
        </p:blipFill>
        <p:spPr>
          <a:xfrm>
            <a:off x="8678" y="0"/>
            <a:ext cx="9126644" cy="5143500"/>
          </a:xfrm>
          <a:prstGeom prst="rect">
            <a:avLst/>
          </a:prstGeom>
        </p:spPr>
      </p:pic>
      <p:sp>
        <p:nvSpPr>
          <p:cNvPr id="5" name="AutoShape 5"/>
          <p:cNvSpPr/>
          <p:nvPr/>
        </p:nvSpPr>
        <p:spPr>
          <a:xfrm>
            <a:off x="310" y="0"/>
            <a:ext cx="9135013" cy="5143500"/>
          </a:xfrm>
          <a:prstGeom prst="rect">
            <a:avLst/>
          </a:prstGeom>
          <a:solidFill>
            <a:srgbClr val="000000">
              <a:alpha val="0"/>
            </a:srgbClr>
          </a:solidFill>
        </p:spPr>
        <p:txBody>
          <a:bodyPr/>
          <a:lstStyle/>
          <a:p>
            <a:endParaRPr lang="en-US" sz="1389" dirty="0"/>
          </a:p>
        </p:txBody>
      </p:sp>
      <p:sp>
        <p:nvSpPr>
          <p:cNvPr id="6" name="AutoShape 6"/>
          <p:cNvSpPr/>
          <p:nvPr/>
        </p:nvSpPr>
        <p:spPr>
          <a:xfrm>
            <a:off x="3199656" y="669436"/>
            <a:ext cx="2733530" cy="0"/>
          </a:xfrm>
          <a:prstGeom prst="rect">
            <a:avLst/>
          </a:prstGeom>
          <a:solidFill>
            <a:srgbClr val="000000"/>
          </a:solidFill>
        </p:spPr>
        <p:txBody>
          <a:bodyPr/>
          <a:lstStyle/>
          <a:p>
            <a:endParaRPr lang="en-US" sz="1389"/>
          </a:p>
        </p:txBody>
      </p:sp>
      <p:sp>
        <p:nvSpPr>
          <p:cNvPr id="7" name="AutoShape 7"/>
          <p:cNvSpPr/>
          <p:nvPr/>
        </p:nvSpPr>
        <p:spPr>
          <a:xfrm>
            <a:off x="660030" y="966519"/>
            <a:ext cx="7776615" cy="3469910"/>
          </a:xfrm>
          <a:prstGeom prst="rect">
            <a:avLst/>
          </a:prstGeom>
          <a:solidFill>
            <a:srgbClr val="3FB447">
              <a:alpha val="0"/>
            </a:srgbClr>
          </a:solidFill>
        </p:spPr>
        <p:txBody>
          <a:bodyPr/>
          <a:lstStyle/>
          <a:p>
            <a:endParaRPr lang="en-US" sz="1389"/>
          </a:p>
        </p:txBody>
      </p:sp>
      <p:sp>
        <p:nvSpPr>
          <p:cNvPr id="8" name="TextBox 8"/>
          <p:cNvSpPr txBox="1"/>
          <p:nvPr/>
        </p:nvSpPr>
        <p:spPr>
          <a:xfrm>
            <a:off x="707355" y="748691"/>
            <a:ext cx="7776615" cy="2566171"/>
          </a:xfrm>
          <a:prstGeom prst="rect">
            <a:avLst/>
          </a:prstGeom>
          <a:solidFill>
            <a:srgbClr val="000000">
              <a:alpha val="0"/>
            </a:srgbClr>
          </a:solidFill>
        </p:spPr>
        <p:txBody>
          <a:bodyPr lIns="0" tIns="0" rIns="0" bIns="0" rtlCol="0" anchor="t"/>
          <a:lstStyle/>
          <a:p>
            <a:pPr algn="l">
              <a:lnSpc>
                <a:spcPct val="100000"/>
              </a:lnSpc>
              <a:defRPr/>
            </a:pPr>
            <a:r>
              <a:rPr lang="en-US" sz="4217" b="1" dirty="0">
                <a:solidFill>
                  <a:srgbClr val="000000"/>
                </a:solidFill>
                <a:latin typeface="苹方-简"/>
              </a:rPr>
              <a:t>Cultivating Connections: Building Strong Mentorship Networks within Tribal Communities</a:t>
            </a:r>
            <a:endParaRPr lang="en-US" sz="966" dirty="0"/>
          </a:p>
        </p:txBody>
      </p:sp>
      <p:sp>
        <p:nvSpPr>
          <p:cNvPr id="9" name="TextBox 9"/>
          <p:cNvSpPr txBox="1"/>
          <p:nvPr/>
        </p:nvSpPr>
        <p:spPr>
          <a:xfrm>
            <a:off x="707355" y="4574479"/>
            <a:ext cx="7776615" cy="234303"/>
          </a:xfrm>
          <a:prstGeom prst="rect">
            <a:avLst/>
          </a:prstGeom>
          <a:solidFill>
            <a:srgbClr val="000000">
              <a:alpha val="0"/>
            </a:srgbClr>
          </a:solidFill>
        </p:spPr>
        <p:txBody>
          <a:bodyPr lIns="0" tIns="0" rIns="0" bIns="0" rtlCol="0" anchor="t"/>
          <a:lstStyle/>
          <a:p>
            <a:pPr algn="l">
              <a:lnSpc>
                <a:spcPct val="100000"/>
              </a:lnSpc>
              <a:defRPr/>
            </a:pPr>
            <a:r>
              <a:rPr lang="en-US" sz="1389" dirty="0">
                <a:solidFill>
                  <a:srgbClr val="000000"/>
                </a:solidFill>
                <a:latin typeface="苹方-简"/>
              </a:rPr>
              <a:t>Presenter: Tribal Community Development Initiative</a:t>
            </a:r>
            <a:endParaRPr lang="en-US" sz="966" dirty="0"/>
          </a:p>
        </p:txBody>
      </p:sp>
      <p:sp>
        <p:nvSpPr>
          <p:cNvPr id="11" name="TextBox 9"/>
          <p:cNvSpPr txBox="1"/>
          <p:nvPr/>
        </p:nvSpPr>
        <p:spPr>
          <a:xfrm>
            <a:off x="707355" y="4109787"/>
            <a:ext cx="7776615" cy="234303"/>
          </a:xfrm>
          <a:prstGeom prst="rect">
            <a:avLst/>
          </a:prstGeom>
          <a:solidFill>
            <a:srgbClr val="000000">
              <a:alpha val="0"/>
            </a:srgbClr>
          </a:solidFill>
        </p:spPr>
        <p:txBody>
          <a:bodyPr lIns="0" tIns="0" rIns="0" bIns="0" rtlCol="0" anchor="t"/>
          <a:lstStyle/>
          <a:p>
            <a:pPr algn="l">
              <a:lnSpc>
                <a:spcPct val="100000"/>
              </a:lnSpc>
              <a:defRPr/>
            </a:pPr>
            <a:r>
              <a:rPr lang="en-US" sz="1389" dirty="0">
                <a:solidFill>
                  <a:srgbClr val="000000"/>
                </a:solidFill>
                <a:latin typeface="苹方-简"/>
              </a:rPr>
              <a:t>Charles Walters – Chief Human Resources Officer – Isleta Resort &amp; Casino</a:t>
            </a:r>
            <a:endParaRPr lang="en-US" sz="96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8678" y="0"/>
            <a:ext cx="9126644" cy="5143500"/>
          </a:xfrm>
          <a:prstGeom prst="rect">
            <a:avLst/>
          </a:prstGeom>
        </p:spPr>
      </p:pic>
      <p:sp>
        <p:nvSpPr>
          <p:cNvPr id="3" name="AutoShape 3"/>
          <p:cNvSpPr/>
          <p:nvPr/>
        </p:nvSpPr>
        <p:spPr>
          <a:xfrm>
            <a:off x="8678" y="0"/>
            <a:ext cx="9126644" cy="5143500"/>
          </a:xfrm>
          <a:prstGeom prst="rect">
            <a:avLst/>
          </a:prstGeom>
          <a:solidFill>
            <a:srgbClr val="000000">
              <a:alpha val="0"/>
            </a:srgbClr>
          </a:solidFill>
        </p:spPr>
        <p:txBody>
          <a:bodyPr/>
          <a:lstStyle/>
          <a:p>
            <a:endParaRPr lang="en-US" sz="1389"/>
          </a:p>
        </p:txBody>
      </p:sp>
      <p:pic>
        <p:nvPicPr>
          <p:cNvPr id="4" name="Picture 4"/>
          <p:cNvPicPr>
            <a:picLocks noChangeAspect="1"/>
          </p:cNvPicPr>
          <p:nvPr/>
        </p:nvPicPr>
        <p:blipFill>
          <a:blip r:embed="rId3"/>
          <a:srcRect l="3000" r="3000"/>
          <a:stretch>
            <a:fillRect/>
          </a:stretch>
        </p:blipFill>
        <p:spPr>
          <a:xfrm>
            <a:off x="6089388" y="0"/>
            <a:ext cx="3034777" cy="5143500"/>
          </a:xfrm>
          <a:prstGeom prst="rect">
            <a:avLst/>
          </a:prstGeom>
        </p:spPr>
      </p:pic>
      <p:sp>
        <p:nvSpPr>
          <p:cNvPr id="5" name="AutoShape 5"/>
          <p:cNvSpPr/>
          <p:nvPr/>
        </p:nvSpPr>
        <p:spPr>
          <a:xfrm>
            <a:off x="2418647" y="1004154"/>
            <a:ext cx="3202136" cy="513234"/>
          </a:xfrm>
          <a:prstGeom prst="rect">
            <a:avLst/>
          </a:prstGeom>
          <a:solidFill>
            <a:srgbClr val="000000">
              <a:alpha val="0"/>
            </a:srgbClr>
          </a:solidFill>
        </p:spPr>
        <p:txBody>
          <a:bodyPr/>
          <a:lstStyle/>
          <a:p>
            <a:endParaRPr lang="en-US" sz="1389"/>
          </a:p>
        </p:txBody>
      </p:sp>
      <p:sp>
        <p:nvSpPr>
          <p:cNvPr id="6" name="AutoShape 6"/>
          <p:cNvSpPr/>
          <p:nvPr/>
        </p:nvSpPr>
        <p:spPr>
          <a:xfrm>
            <a:off x="2418647" y="1517388"/>
            <a:ext cx="3202136" cy="513234"/>
          </a:xfrm>
          <a:prstGeom prst="rect">
            <a:avLst/>
          </a:prstGeom>
          <a:solidFill>
            <a:srgbClr val="000000">
              <a:alpha val="0"/>
            </a:srgbClr>
          </a:solidFill>
        </p:spPr>
        <p:txBody>
          <a:bodyPr/>
          <a:lstStyle/>
          <a:p>
            <a:endParaRPr lang="en-US" sz="1389"/>
          </a:p>
        </p:txBody>
      </p:sp>
      <p:sp>
        <p:nvSpPr>
          <p:cNvPr id="7" name="AutoShape 7"/>
          <p:cNvSpPr/>
          <p:nvPr/>
        </p:nvSpPr>
        <p:spPr>
          <a:xfrm>
            <a:off x="2418647" y="2030623"/>
            <a:ext cx="3202136" cy="301246"/>
          </a:xfrm>
          <a:prstGeom prst="rect">
            <a:avLst/>
          </a:prstGeom>
          <a:solidFill>
            <a:srgbClr val="000000">
              <a:alpha val="0"/>
            </a:srgbClr>
          </a:solidFill>
        </p:spPr>
        <p:txBody>
          <a:bodyPr/>
          <a:lstStyle/>
          <a:p>
            <a:endParaRPr lang="en-US" sz="1389"/>
          </a:p>
        </p:txBody>
      </p:sp>
      <p:sp>
        <p:nvSpPr>
          <p:cNvPr id="8" name="AutoShape 8"/>
          <p:cNvSpPr/>
          <p:nvPr/>
        </p:nvSpPr>
        <p:spPr>
          <a:xfrm>
            <a:off x="2418647" y="2331869"/>
            <a:ext cx="3202136" cy="513234"/>
          </a:xfrm>
          <a:prstGeom prst="rect">
            <a:avLst/>
          </a:prstGeom>
          <a:solidFill>
            <a:srgbClr val="000000">
              <a:alpha val="0"/>
            </a:srgbClr>
          </a:solidFill>
        </p:spPr>
        <p:txBody>
          <a:bodyPr/>
          <a:lstStyle/>
          <a:p>
            <a:endParaRPr lang="en-US" sz="1389"/>
          </a:p>
        </p:txBody>
      </p:sp>
      <p:sp>
        <p:nvSpPr>
          <p:cNvPr id="9" name="AutoShape 9"/>
          <p:cNvSpPr/>
          <p:nvPr/>
        </p:nvSpPr>
        <p:spPr>
          <a:xfrm>
            <a:off x="6089388" y="0"/>
            <a:ext cx="3034777" cy="5143500"/>
          </a:xfrm>
          <a:prstGeom prst="rect">
            <a:avLst/>
          </a:prstGeom>
          <a:solidFill>
            <a:srgbClr val="000000">
              <a:alpha val="0"/>
            </a:srgbClr>
          </a:solidFill>
        </p:spPr>
        <p:txBody>
          <a:bodyPr/>
          <a:lstStyle/>
          <a:p>
            <a:endParaRPr lang="en-US" sz="1389"/>
          </a:p>
        </p:txBody>
      </p:sp>
      <p:sp>
        <p:nvSpPr>
          <p:cNvPr id="10" name="TextBox 10"/>
          <p:cNvSpPr txBox="1"/>
          <p:nvPr/>
        </p:nvSpPr>
        <p:spPr>
          <a:xfrm>
            <a:off x="733288" y="377986"/>
            <a:ext cx="1472759" cy="368190"/>
          </a:xfrm>
          <a:prstGeom prst="rect">
            <a:avLst/>
          </a:prstGeom>
          <a:solidFill>
            <a:srgbClr val="000000">
              <a:alpha val="0"/>
            </a:srgbClr>
          </a:solidFill>
        </p:spPr>
        <p:txBody>
          <a:bodyPr lIns="0" tIns="0" rIns="0" bIns="0" rtlCol="0" anchor="t"/>
          <a:lstStyle/>
          <a:p>
            <a:pPr algn="l">
              <a:lnSpc>
                <a:spcPct val="100000"/>
              </a:lnSpc>
              <a:defRPr/>
            </a:pPr>
            <a:r>
              <a:rPr lang="en-US" sz="2460" b="1" dirty="0">
                <a:solidFill>
                  <a:srgbClr val="000000"/>
                </a:solidFill>
                <a:latin typeface="苹方-简"/>
              </a:rPr>
              <a:t>Content</a:t>
            </a:r>
            <a:endParaRPr lang="en-US" sz="966" dirty="0"/>
          </a:p>
        </p:txBody>
      </p:sp>
      <p:sp>
        <p:nvSpPr>
          <p:cNvPr id="11" name="TextBox 11"/>
          <p:cNvSpPr txBox="1"/>
          <p:nvPr/>
        </p:nvSpPr>
        <p:spPr>
          <a:xfrm>
            <a:off x="756215" y="1004154"/>
            <a:ext cx="4864568" cy="423976"/>
          </a:xfrm>
          <a:prstGeom prst="rect">
            <a:avLst/>
          </a:prstGeom>
          <a:solidFill>
            <a:srgbClr val="000000">
              <a:alpha val="0"/>
            </a:srgbClr>
          </a:solidFill>
        </p:spPr>
        <p:txBody>
          <a:bodyPr lIns="0" tIns="0" rIns="0" bIns="0" rtlCol="0" anchor="t"/>
          <a:lstStyle/>
          <a:p>
            <a:pPr algn="l">
              <a:lnSpc>
                <a:spcPct val="100000"/>
              </a:lnSpc>
              <a:defRPr/>
            </a:pPr>
            <a:r>
              <a:rPr lang="en-US" sz="1406" b="1" dirty="0">
                <a:solidFill>
                  <a:srgbClr val="000000"/>
                </a:solidFill>
                <a:latin typeface="苹方-简"/>
              </a:rPr>
              <a:t>1. The Importance of Mentorship in Tribal Communities</a:t>
            </a:r>
            <a:endParaRPr lang="en-US" sz="966" dirty="0"/>
          </a:p>
        </p:txBody>
      </p:sp>
      <p:sp>
        <p:nvSpPr>
          <p:cNvPr id="12" name="TextBox 12"/>
          <p:cNvSpPr txBox="1"/>
          <p:nvPr/>
        </p:nvSpPr>
        <p:spPr>
          <a:xfrm>
            <a:off x="756215" y="1517388"/>
            <a:ext cx="4864568" cy="423976"/>
          </a:xfrm>
          <a:prstGeom prst="rect">
            <a:avLst/>
          </a:prstGeom>
          <a:solidFill>
            <a:srgbClr val="000000">
              <a:alpha val="0"/>
            </a:srgbClr>
          </a:solidFill>
        </p:spPr>
        <p:txBody>
          <a:bodyPr lIns="0" tIns="0" rIns="0" bIns="0" rtlCol="0" anchor="t"/>
          <a:lstStyle/>
          <a:p>
            <a:pPr algn="l">
              <a:lnSpc>
                <a:spcPct val="100000"/>
              </a:lnSpc>
              <a:defRPr/>
            </a:pPr>
            <a:r>
              <a:rPr lang="en-US" sz="1406" b="1" dirty="0">
                <a:solidFill>
                  <a:srgbClr val="000000"/>
                </a:solidFill>
                <a:latin typeface="苹方-简"/>
              </a:rPr>
              <a:t>2. The Isleta Resort &amp; Casino Mentorship Program</a:t>
            </a:r>
            <a:endParaRPr lang="en-US" sz="966" dirty="0"/>
          </a:p>
        </p:txBody>
      </p:sp>
      <p:sp>
        <p:nvSpPr>
          <p:cNvPr id="13" name="TextBox 13"/>
          <p:cNvSpPr txBox="1"/>
          <p:nvPr/>
        </p:nvSpPr>
        <p:spPr>
          <a:xfrm>
            <a:off x="756215" y="2030623"/>
            <a:ext cx="4864568" cy="211988"/>
          </a:xfrm>
          <a:prstGeom prst="rect">
            <a:avLst/>
          </a:prstGeom>
          <a:solidFill>
            <a:srgbClr val="000000">
              <a:alpha val="0"/>
            </a:srgbClr>
          </a:solidFill>
        </p:spPr>
        <p:txBody>
          <a:bodyPr lIns="0" tIns="0" rIns="0" bIns="0" rtlCol="0" anchor="t"/>
          <a:lstStyle/>
          <a:p>
            <a:pPr algn="l">
              <a:lnSpc>
                <a:spcPct val="100000"/>
              </a:lnSpc>
              <a:defRPr/>
            </a:pPr>
            <a:r>
              <a:rPr lang="en-US" sz="1406" b="1" dirty="0">
                <a:solidFill>
                  <a:srgbClr val="000000"/>
                </a:solidFill>
                <a:latin typeface="苹方-简"/>
              </a:rPr>
              <a:t>3. Building Strong Mentorship Networks</a:t>
            </a:r>
            <a:endParaRPr lang="en-US" sz="966" dirty="0"/>
          </a:p>
        </p:txBody>
      </p:sp>
      <p:sp>
        <p:nvSpPr>
          <p:cNvPr id="14" name="TextBox 14"/>
          <p:cNvSpPr txBox="1"/>
          <p:nvPr/>
        </p:nvSpPr>
        <p:spPr>
          <a:xfrm>
            <a:off x="756215" y="2539433"/>
            <a:ext cx="4864568" cy="423976"/>
          </a:xfrm>
          <a:prstGeom prst="rect">
            <a:avLst/>
          </a:prstGeom>
          <a:solidFill>
            <a:srgbClr val="000000">
              <a:alpha val="0"/>
            </a:srgbClr>
          </a:solidFill>
        </p:spPr>
        <p:txBody>
          <a:bodyPr lIns="0" tIns="0" rIns="0" bIns="0" rtlCol="0" anchor="t"/>
          <a:lstStyle/>
          <a:p>
            <a:pPr algn="l">
              <a:lnSpc>
                <a:spcPct val="100000"/>
              </a:lnSpc>
              <a:defRPr/>
            </a:pPr>
            <a:r>
              <a:rPr lang="en-US" sz="1406" b="1" dirty="0">
                <a:solidFill>
                  <a:srgbClr val="000000"/>
                </a:solidFill>
                <a:latin typeface="苹方-简"/>
              </a:rPr>
              <a:t>4. Future Directions for Tribal Mentorship</a:t>
            </a:r>
            <a:endParaRPr lang="en-US" sz="966"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088" y="3141926"/>
            <a:ext cx="1694510" cy="16770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8678" y="0"/>
            <a:ext cx="9126644" cy="5143500"/>
          </a:xfrm>
          <a:prstGeom prst="rect">
            <a:avLst/>
          </a:prstGeom>
        </p:spPr>
      </p:pic>
      <p:sp>
        <p:nvSpPr>
          <p:cNvPr id="3" name="AutoShape 3"/>
          <p:cNvSpPr/>
          <p:nvPr/>
        </p:nvSpPr>
        <p:spPr>
          <a:xfrm>
            <a:off x="8678" y="0"/>
            <a:ext cx="9126644" cy="5143500"/>
          </a:xfrm>
          <a:prstGeom prst="rect">
            <a:avLst/>
          </a:prstGeom>
          <a:solidFill>
            <a:srgbClr val="000000">
              <a:alpha val="0"/>
            </a:srgbClr>
          </a:solidFill>
        </p:spPr>
        <p:txBody>
          <a:bodyPr/>
          <a:lstStyle/>
          <a:p>
            <a:endParaRPr lang="en-US" sz="1389"/>
          </a:p>
        </p:txBody>
      </p:sp>
      <p:pic>
        <p:nvPicPr>
          <p:cNvPr id="4" name="Picture 4"/>
          <p:cNvPicPr>
            <a:picLocks noChangeAspect="1"/>
          </p:cNvPicPr>
          <p:nvPr/>
        </p:nvPicPr>
        <p:blipFill>
          <a:blip r:embed="rId2"/>
          <a:srcRect l="1000" r="1000"/>
          <a:stretch>
            <a:fillRect/>
          </a:stretch>
        </p:blipFill>
        <p:spPr>
          <a:xfrm>
            <a:off x="8678" y="0"/>
            <a:ext cx="9126644" cy="5143500"/>
          </a:xfrm>
          <a:prstGeom prst="rect">
            <a:avLst/>
          </a:prstGeom>
        </p:spPr>
      </p:pic>
      <p:sp>
        <p:nvSpPr>
          <p:cNvPr id="5" name="AutoShape 5"/>
          <p:cNvSpPr/>
          <p:nvPr/>
        </p:nvSpPr>
        <p:spPr>
          <a:xfrm>
            <a:off x="678114" y="1562017"/>
            <a:ext cx="7787772" cy="234303"/>
          </a:xfrm>
          <a:prstGeom prst="rect">
            <a:avLst/>
          </a:prstGeom>
          <a:solidFill>
            <a:srgbClr val="000000">
              <a:alpha val="0"/>
            </a:srgbClr>
          </a:solidFill>
        </p:spPr>
        <p:txBody>
          <a:bodyPr/>
          <a:lstStyle/>
          <a:p>
            <a:endParaRPr lang="en-US" sz="1389"/>
          </a:p>
        </p:txBody>
      </p:sp>
      <p:sp>
        <p:nvSpPr>
          <p:cNvPr id="6" name="AutoShape 6"/>
          <p:cNvSpPr/>
          <p:nvPr/>
        </p:nvSpPr>
        <p:spPr>
          <a:xfrm>
            <a:off x="310" y="0"/>
            <a:ext cx="9190799" cy="5143500"/>
          </a:xfrm>
          <a:prstGeom prst="rect">
            <a:avLst/>
          </a:prstGeom>
          <a:solidFill>
            <a:srgbClr val="000000">
              <a:alpha val="0"/>
            </a:srgbClr>
          </a:solidFill>
        </p:spPr>
        <p:txBody>
          <a:bodyPr/>
          <a:lstStyle/>
          <a:p>
            <a:endParaRPr lang="en-US" sz="1389"/>
          </a:p>
        </p:txBody>
      </p:sp>
      <p:sp>
        <p:nvSpPr>
          <p:cNvPr id="7" name="AutoShape 7"/>
          <p:cNvSpPr/>
          <p:nvPr/>
        </p:nvSpPr>
        <p:spPr>
          <a:xfrm>
            <a:off x="3199656" y="4027773"/>
            <a:ext cx="2733530" cy="0"/>
          </a:xfrm>
          <a:prstGeom prst="rect">
            <a:avLst/>
          </a:prstGeom>
          <a:solidFill>
            <a:srgbClr val="000000"/>
          </a:solidFill>
        </p:spPr>
        <p:txBody>
          <a:bodyPr/>
          <a:lstStyle/>
          <a:p>
            <a:endParaRPr lang="en-US" sz="1389"/>
          </a:p>
        </p:txBody>
      </p:sp>
      <p:sp>
        <p:nvSpPr>
          <p:cNvPr id="8" name="TextBox 8"/>
          <p:cNvSpPr txBox="1"/>
          <p:nvPr/>
        </p:nvSpPr>
        <p:spPr>
          <a:xfrm>
            <a:off x="914400" y="2543856"/>
            <a:ext cx="7787772" cy="368190"/>
          </a:xfrm>
          <a:prstGeom prst="rect">
            <a:avLst/>
          </a:prstGeom>
          <a:solidFill>
            <a:srgbClr val="000000">
              <a:alpha val="0"/>
            </a:srgbClr>
          </a:solidFill>
        </p:spPr>
        <p:txBody>
          <a:bodyPr lIns="0" tIns="0" rIns="0" bIns="0" rtlCol="0" anchor="t"/>
          <a:lstStyle/>
          <a:p>
            <a:pPr algn="ctr">
              <a:lnSpc>
                <a:spcPct val="100000"/>
              </a:lnSpc>
              <a:defRPr/>
            </a:pPr>
            <a:r>
              <a:rPr lang="en-US" sz="2460" b="1" dirty="0">
                <a:solidFill>
                  <a:srgbClr val="000000"/>
                </a:solidFill>
                <a:latin typeface="苹方-简"/>
              </a:rPr>
              <a:t>The Importance of Mentorship in Tribal Communities</a:t>
            </a:r>
            <a:endParaRPr lang="en-US" sz="966" dirty="0"/>
          </a:p>
        </p:txBody>
      </p:sp>
      <p:sp>
        <p:nvSpPr>
          <p:cNvPr id="9" name="TextBox 9"/>
          <p:cNvSpPr txBox="1"/>
          <p:nvPr/>
        </p:nvSpPr>
        <p:spPr>
          <a:xfrm>
            <a:off x="622327" y="1562017"/>
            <a:ext cx="7787772" cy="234303"/>
          </a:xfrm>
          <a:prstGeom prst="rect">
            <a:avLst/>
          </a:prstGeom>
          <a:solidFill>
            <a:srgbClr val="000000">
              <a:alpha val="0"/>
            </a:srgbClr>
          </a:solidFill>
        </p:spPr>
        <p:txBody>
          <a:bodyPr lIns="0" tIns="0" rIns="0" bIns="0" rtlCol="0" anchor="t"/>
          <a:lstStyle/>
          <a:p>
            <a:pPr algn="ctr">
              <a:lnSpc>
                <a:spcPct val="100000"/>
              </a:lnSpc>
              <a:defRPr/>
            </a:pPr>
            <a:r>
              <a:rPr lang="en-US" sz="1389" b="1" dirty="0">
                <a:solidFill>
                  <a:srgbClr val="000000"/>
                </a:solidFill>
                <a:latin typeface="苹方-简"/>
              </a:rPr>
              <a:t>Section 1</a:t>
            </a:r>
            <a:endParaRPr lang="en-US" sz="96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7000" r="7000"/>
          <a:stretch>
            <a:fillRect/>
          </a:stretch>
        </p:blipFill>
        <p:spPr>
          <a:xfrm>
            <a:off x="8678" y="0"/>
            <a:ext cx="9126644" cy="5143500"/>
          </a:xfrm>
          <a:prstGeom prst="rect">
            <a:avLst/>
          </a:prstGeom>
        </p:spPr>
      </p:pic>
      <p:sp>
        <p:nvSpPr>
          <p:cNvPr id="3" name="AutoShape 3"/>
          <p:cNvSpPr/>
          <p:nvPr/>
        </p:nvSpPr>
        <p:spPr>
          <a:xfrm>
            <a:off x="8678" y="0"/>
            <a:ext cx="9126644" cy="5210444"/>
          </a:xfrm>
          <a:prstGeom prst="rect">
            <a:avLst/>
          </a:prstGeom>
          <a:solidFill>
            <a:srgbClr val="000000">
              <a:alpha val="0"/>
            </a:srgbClr>
          </a:solidFill>
        </p:spPr>
        <p:txBody>
          <a:bodyPr/>
          <a:lstStyle/>
          <a:p>
            <a:endParaRPr lang="en-US" sz="1389"/>
          </a:p>
        </p:txBody>
      </p:sp>
      <p:pic>
        <p:nvPicPr>
          <p:cNvPr id="4" name="Picture 4"/>
          <p:cNvPicPr>
            <a:picLocks noChangeAspect="1"/>
          </p:cNvPicPr>
          <p:nvPr/>
        </p:nvPicPr>
        <p:blipFill>
          <a:blip r:embed="rId4"/>
          <a:srcRect l="10000" r="10000"/>
          <a:stretch>
            <a:fillRect/>
          </a:stretch>
        </p:blipFill>
        <p:spPr>
          <a:xfrm>
            <a:off x="613261" y="1115726"/>
            <a:ext cx="2409970" cy="3715370"/>
          </a:xfrm>
          <a:prstGeom prst="roundRect">
            <a:avLst>
              <a:gd name="adj" fmla="val 10185"/>
            </a:avLst>
          </a:prstGeom>
        </p:spPr>
      </p:pic>
      <p:pic>
        <p:nvPicPr>
          <p:cNvPr id="5" name="Picture 5"/>
          <p:cNvPicPr>
            <a:picLocks noChangeAspect="1"/>
          </p:cNvPicPr>
          <p:nvPr/>
        </p:nvPicPr>
        <p:blipFill>
          <a:blip r:embed="rId5"/>
          <a:srcRect l="10000" r="10000"/>
          <a:stretch>
            <a:fillRect/>
          </a:stretch>
        </p:blipFill>
        <p:spPr>
          <a:xfrm>
            <a:off x="3323083" y="1115726"/>
            <a:ext cx="2409970" cy="3715370"/>
          </a:xfrm>
          <a:prstGeom prst="roundRect">
            <a:avLst>
              <a:gd name="adj" fmla="val 10185"/>
            </a:avLst>
          </a:prstGeom>
        </p:spPr>
      </p:pic>
      <p:pic>
        <p:nvPicPr>
          <p:cNvPr id="6" name="Picture 6"/>
          <p:cNvPicPr>
            <a:picLocks noChangeAspect="1"/>
          </p:cNvPicPr>
          <p:nvPr/>
        </p:nvPicPr>
        <p:blipFill>
          <a:blip r:embed="rId4"/>
          <a:srcRect l="10000" r="10000"/>
          <a:stretch>
            <a:fillRect/>
          </a:stretch>
        </p:blipFill>
        <p:spPr>
          <a:xfrm>
            <a:off x="6044759" y="1115726"/>
            <a:ext cx="2409970" cy="3715370"/>
          </a:xfrm>
          <a:prstGeom prst="roundRect">
            <a:avLst>
              <a:gd name="adj" fmla="val 10185"/>
            </a:avLst>
          </a:prstGeom>
        </p:spPr>
      </p:pic>
      <p:sp>
        <p:nvSpPr>
          <p:cNvPr id="7" name="AutoShape 7"/>
          <p:cNvSpPr/>
          <p:nvPr/>
        </p:nvSpPr>
        <p:spPr>
          <a:xfrm>
            <a:off x="678114" y="1673591"/>
            <a:ext cx="0" cy="624807"/>
          </a:xfrm>
          <a:prstGeom prst="rect">
            <a:avLst/>
          </a:prstGeom>
          <a:solidFill>
            <a:srgbClr val="000000"/>
          </a:solidFill>
        </p:spPr>
        <p:txBody>
          <a:bodyPr/>
          <a:lstStyle/>
          <a:p>
            <a:endParaRPr lang="en-US" sz="1389"/>
          </a:p>
        </p:txBody>
      </p:sp>
      <p:sp>
        <p:nvSpPr>
          <p:cNvPr id="8" name="AutoShape 8"/>
          <p:cNvSpPr/>
          <p:nvPr/>
        </p:nvSpPr>
        <p:spPr>
          <a:xfrm>
            <a:off x="612368" y="1115726"/>
            <a:ext cx="2409970" cy="3715370"/>
          </a:xfrm>
          <a:prstGeom prst="roundRect">
            <a:avLst>
              <a:gd name="adj" fmla="val 10185"/>
            </a:avLst>
          </a:prstGeom>
          <a:solidFill>
            <a:srgbClr val="000000">
              <a:alpha val="0"/>
            </a:srgbClr>
          </a:solidFill>
          <a:ln w="25400">
            <a:solidFill>
              <a:srgbClr val="C68ED4">
                <a:alpha val="15686"/>
              </a:srgbClr>
            </a:solidFill>
          </a:ln>
        </p:spPr>
        <p:txBody>
          <a:bodyPr/>
          <a:lstStyle/>
          <a:p>
            <a:endParaRPr lang="en-US" sz="1389"/>
          </a:p>
        </p:txBody>
      </p:sp>
      <p:sp>
        <p:nvSpPr>
          <p:cNvPr id="9" name="AutoShape 9"/>
          <p:cNvSpPr/>
          <p:nvPr/>
        </p:nvSpPr>
        <p:spPr>
          <a:xfrm>
            <a:off x="3355858" y="1673591"/>
            <a:ext cx="0" cy="624807"/>
          </a:xfrm>
          <a:prstGeom prst="rect">
            <a:avLst/>
          </a:prstGeom>
          <a:solidFill>
            <a:srgbClr val="000000"/>
          </a:solidFill>
        </p:spPr>
        <p:txBody>
          <a:bodyPr/>
          <a:lstStyle/>
          <a:p>
            <a:endParaRPr lang="en-US" sz="1389"/>
          </a:p>
        </p:txBody>
      </p:sp>
      <p:sp>
        <p:nvSpPr>
          <p:cNvPr id="10" name="AutoShape 10"/>
          <p:cNvSpPr/>
          <p:nvPr/>
        </p:nvSpPr>
        <p:spPr>
          <a:xfrm>
            <a:off x="3334428" y="1104012"/>
            <a:ext cx="2409970" cy="3715370"/>
          </a:xfrm>
          <a:prstGeom prst="roundRect">
            <a:avLst>
              <a:gd name="adj" fmla="val 10185"/>
            </a:avLst>
          </a:prstGeom>
          <a:solidFill>
            <a:srgbClr val="000000">
              <a:alpha val="0"/>
            </a:srgbClr>
          </a:solidFill>
          <a:ln w="25400">
            <a:solidFill>
              <a:srgbClr val="FF65E2">
                <a:alpha val="35686"/>
              </a:srgbClr>
            </a:solidFill>
          </a:ln>
        </p:spPr>
        <p:txBody>
          <a:bodyPr/>
          <a:lstStyle/>
          <a:p>
            <a:endParaRPr lang="en-US" sz="1389"/>
          </a:p>
        </p:txBody>
      </p:sp>
      <p:sp>
        <p:nvSpPr>
          <p:cNvPr id="11" name="AutoShape 11"/>
          <p:cNvSpPr/>
          <p:nvPr/>
        </p:nvSpPr>
        <p:spPr>
          <a:xfrm>
            <a:off x="6044759" y="1673591"/>
            <a:ext cx="0" cy="624807"/>
          </a:xfrm>
          <a:prstGeom prst="rect">
            <a:avLst/>
          </a:prstGeom>
          <a:solidFill>
            <a:srgbClr val="000000"/>
          </a:solidFill>
        </p:spPr>
        <p:txBody>
          <a:bodyPr/>
          <a:lstStyle/>
          <a:p>
            <a:endParaRPr lang="en-US" sz="1389"/>
          </a:p>
        </p:txBody>
      </p:sp>
      <p:sp>
        <p:nvSpPr>
          <p:cNvPr id="12" name="AutoShape 12"/>
          <p:cNvSpPr/>
          <p:nvPr/>
        </p:nvSpPr>
        <p:spPr>
          <a:xfrm>
            <a:off x="6032396" y="1104012"/>
            <a:ext cx="2409970" cy="3715370"/>
          </a:xfrm>
          <a:prstGeom prst="roundRect">
            <a:avLst>
              <a:gd name="adj" fmla="val 10185"/>
            </a:avLst>
          </a:prstGeom>
          <a:solidFill>
            <a:srgbClr val="000000">
              <a:alpha val="0"/>
            </a:srgbClr>
          </a:solidFill>
          <a:ln w="25400">
            <a:solidFill>
              <a:srgbClr val="C68ED4">
                <a:alpha val="15686"/>
              </a:srgbClr>
            </a:solidFill>
          </a:ln>
        </p:spPr>
        <p:txBody>
          <a:bodyPr/>
          <a:lstStyle/>
          <a:p>
            <a:endParaRPr lang="en-US" sz="1389"/>
          </a:p>
        </p:txBody>
      </p:sp>
      <p:sp>
        <p:nvSpPr>
          <p:cNvPr id="13" name="TextBox 13"/>
          <p:cNvSpPr txBox="1"/>
          <p:nvPr/>
        </p:nvSpPr>
        <p:spPr>
          <a:xfrm>
            <a:off x="940659" y="1341100"/>
            <a:ext cx="1829792" cy="557863"/>
          </a:xfrm>
          <a:prstGeom prst="rect">
            <a:avLst/>
          </a:prstGeom>
          <a:solidFill>
            <a:srgbClr val="000000">
              <a:alpha val="0"/>
            </a:srgbClr>
          </a:solidFill>
        </p:spPr>
        <p:txBody>
          <a:bodyPr lIns="0" tIns="0" rIns="0" bIns="0" rtlCol="0" anchor="t"/>
          <a:lstStyle/>
          <a:p>
            <a:pPr algn="l">
              <a:lnSpc>
                <a:spcPct val="100000"/>
              </a:lnSpc>
              <a:defRPr/>
            </a:pPr>
            <a:r>
              <a:rPr lang="en-US" sz="3690" b="1" dirty="0">
                <a:solidFill>
                  <a:srgbClr val="E05BB5"/>
                </a:solidFill>
                <a:latin typeface="苹方-简"/>
              </a:rPr>
              <a:t>01</a:t>
            </a:r>
            <a:endParaRPr lang="en-US" sz="966" dirty="0"/>
          </a:p>
        </p:txBody>
      </p:sp>
      <p:sp>
        <p:nvSpPr>
          <p:cNvPr id="14" name="TextBox 14"/>
          <p:cNvSpPr txBox="1"/>
          <p:nvPr/>
        </p:nvSpPr>
        <p:spPr>
          <a:xfrm>
            <a:off x="3667056" y="1292854"/>
            <a:ext cx="1829792" cy="557863"/>
          </a:xfrm>
          <a:prstGeom prst="rect">
            <a:avLst/>
          </a:prstGeom>
          <a:solidFill>
            <a:srgbClr val="000000">
              <a:alpha val="0"/>
            </a:srgbClr>
          </a:solidFill>
        </p:spPr>
        <p:txBody>
          <a:bodyPr lIns="0" tIns="0" rIns="0" bIns="0" rtlCol="0" anchor="t"/>
          <a:lstStyle/>
          <a:p>
            <a:pPr algn="l">
              <a:lnSpc>
                <a:spcPct val="100000"/>
              </a:lnSpc>
              <a:defRPr/>
            </a:pPr>
            <a:r>
              <a:rPr lang="en-US" sz="3690" b="1" dirty="0">
                <a:solidFill>
                  <a:srgbClr val="FFFFFF"/>
                </a:solidFill>
                <a:latin typeface="苹方-简"/>
              </a:rPr>
              <a:t>02</a:t>
            </a:r>
            <a:endParaRPr lang="en-US" sz="966" dirty="0"/>
          </a:p>
        </p:txBody>
      </p:sp>
      <p:sp>
        <p:nvSpPr>
          <p:cNvPr id="15" name="TextBox 15"/>
          <p:cNvSpPr txBox="1"/>
          <p:nvPr/>
        </p:nvSpPr>
        <p:spPr>
          <a:xfrm>
            <a:off x="6345121" y="1183805"/>
            <a:ext cx="1829792" cy="557863"/>
          </a:xfrm>
          <a:prstGeom prst="rect">
            <a:avLst/>
          </a:prstGeom>
          <a:solidFill>
            <a:srgbClr val="000000">
              <a:alpha val="0"/>
            </a:srgbClr>
          </a:solidFill>
        </p:spPr>
        <p:txBody>
          <a:bodyPr lIns="0" tIns="0" rIns="0" bIns="0" rtlCol="0" anchor="t"/>
          <a:lstStyle/>
          <a:p>
            <a:pPr algn="l">
              <a:lnSpc>
                <a:spcPct val="100000"/>
              </a:lnSpc>
              <a:defRPr/>
            </a:pPr>
            <a:r>
              <a:rPr lang="en-US" sz="3690" b="1" dirty="0">
                <a:solidFill>
                  <a:srgbClr val="E05BB5"/>
                </a:solidFill>
                <a:latin typeface="苹方-简"/>
              </a:rPr>
              <a:t>03</a:t>
            </a:r>
            <a:endParaRPr lang="en-US" sz="966" dirty="0"/>
          </a:p>
        </p:txBody>
      </p:sp>
      <p:sp>
        <p:nvSpPr>
          <p:cNvPr id="16" name="TextBox 16"/>
          <p:cNvSpPr txBox="1"/>
          <p:nvPr/>
        </p:nvSpPr>
        <p:spPr>
          <a:xfrm>
            <a:off x="1066800" y="380391"/>
            <a:ext cx="7787772" cy="368190"/>
          </a:xfrm>
          <a:prstGeom prst="rect">
            <a:avLst/>
          </a:prstGeom>
          <a:solidFill>
            <a:srgbClr val="000000">
              <a:alpha val="0"/>
            </a:srgbClr>
          </a:solidFill>
        </p:spPr>
        <p:txBody>
          <a:bodyPr lIns="0" tIns="0" rIns="0" bIns="0" rtlCol="0" anchor="t"/>
          <a:lstStyle/>
          <a:p>
            <a:pPr algn="l">
              <a:lnSpc>
                <a:spcPct val="100000"/>
              </a:lnSpc>
              <a:defRPr/>
            </a:pPr>
            <a:r>
              <a:rPr lang="en-US" sz="2460" b="1" dirty="0">
                <a:solidFill>
                  <a:srgbClr val="000000"/>
                </a:solidFill>
                <a:latin typeface="苹方-简"/>
              </a:rPr>
              <a:t>Understanding Mentorship: Definitions and Concepts</a:t>
            </a:r>
            <a:endParaRPr lang="en-US" sz="966" dirty="0"/>
          </a:p>
        </p:txBody>
      </p:sp>
      <p:sp>
        <p:nvSpPr>
          <p:cNvPr id="17" name="TextBox 17"/>
          <p:cNvSpPr txBox="1"/>
          <p:nvPr/>
        </p:nvSpPr>
        <p:spPr>
          <a:xfrm>
            <a:off x="957843" y="2078694"/>
            <a:ext cx="1974836"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E05BB5"/>
                </a:solidFill>
                <a:latin typeface="苹方-简"/>
              </a:rPr>
              <a:t>Mentorship Defined</a:t>
            </a:r>
            <a:endParaRPr lang="en-US" sz="966" dirty="0"/>
          </a:p>
        </p:txBody>
      </p:sp>
      <p:sp>
        <p:nvSpPr>
          <p:cNvPr id="18" name="TextBox 18"/>
          <p:cNvSpPr txBox="1"/>
          <p:nvPr/>
        </p:nvSpPr>
        <p:spPr>
          <a:xfrm>
            <a:off x="3645947" y="2065342"/>
            <a:ext cx="2075252"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FFFFFF"/>
                </a:solidFill>
                <a:latin typeface="苹方-简"/>
              </a:rPr>
              <a:t>Cultural Significance</a:t>
            </a:r>
            <a:endParaRPr lang="en-US" sz="966" dirty="0"/>
          </a:p>
        </p:txBody>
      </p:sp>
      <p:sp>
        <p:nvSpPr>
          <p:cNvPr id="19" name="TextBox 19"/>
          <p:cNvSpPr txBox="1"/>
          <p:nvPr/>
        </p:nvSpPr>
        <p:spPr>
          <a:xfrm>
            <a:off x="6356466" y="2058516"/>
            <a:ext cx="1829792"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E05BB5"/>
                </a:solidFill>
                <a:latin typeface="苹方-简"/>
              </a:rPr>
              <a:t>Building Networks</a:t>
            </a:r>
            <a:endParaRPr lang="en-US" sz="966" dirty="0"/>
          </a:p>
        </p:txBody>
      </p:sp>
      <p:sp>
        <p:nvSpPr>
          <p:cNvPr id="20" name="TextBox 20"/>
          <p:cNvSpPr txBox="1"/>
          <p:nvPr/>
        </p:nvSpPr>
        <p:spPr>
          <a:xfrm>
            <a:off x="940659" y="2663188"/>
            <a:ext cx="1829792" cy="1684747"/>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E05BB5"/>
                </a:solidFill>
                <a:latin typeface="苹方-简"/>
              </a:rPr>
              <a:t>Mentorship in tribal communities is a reciprocal relationship where experienced individuals guide and support less experienced members, fostering personal and professional growth while preserving cultural values.</a:t>
            </a:r>
            <a:endParaRPr lang="en-US" sz="966" dirty="0"/>
          </a:p>
        </p:txBody>
      </p:sp>
      <p:sp>
        <p:nvSpPr>
          <p:cNvPr id="21" name="TextBox 21"/>
          <p:cNvSpPr txBox="1"/>
          <p:nvPr/>
        </p:nvSpPr>
        <p:spPr>
          <a:xfrm>
            <a:off x="3634790" y="2663188"/>
            <a:ext cx="1829792" cy="1495074"/>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FFFFFF"/>
                </a:solidFill>
                <a:latin typeface="苹方-简"/>
              </a:rPr>
              <a:t>This practice is deeply rooted in tribal traditions, emphasizing the importance of community, shared knowledge, and the transmission of cultural heritage from one generation to the next.</a:t>
            </a:r>
            <a:endParaRPr lang="en-US" sz="966" dirty="0"/>
          </a:p>
        </p:txBody>
      </p:sp>
      <p:sp>
        <p:nvSpPr>
          <p:cNvPr id="22" name="TextBox 22"/>
          <p:cNvSpPr txBox="1"/>
          <p:nvPr/>
        </p:nvSpPr>
        <p:spPr>
          <a:xfrm>
            <a:off x="6375159" y="2663188"/>
            <a:ext cx="1829792" cy="1684747"/>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E05BB5"/>
                </a:solidFill>
                <a:latin typeface="苹方-简"/>
              </a:rPr>
              <a:t>Effective mentorship networks within tribal communities enhance collaboration, strengthen social ties, and create pathways for economic and educational opportunities, ultimately benefiting the entire community.</a:t>
            </a:r>
            <a:endParaRPr lang="en-US" sz="96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00" r="2000"/>
          <a:stretch>
            <a:fillRect/>
          </a:stretch>
        </p:blipFill>
        <p:spPr>
          <a:xfrm>
            <a:off x="8678" y="1"/>
            <a:ext cx="9126644" cy="5310859"/>
          </a:xfrm>
          <a:prstGeom prst="rect">
            <a:avLst/>
          </a:prstGeom>
        </p:spPr>
      </p:pic>
      <p:sp>
        <p:nvSpPr>
          <p:cNvPr id="3" name="AutoShape 3"/>
          <p:cNvSpPr/>
          <p:nvPr/>
        </p:nvSpPr>
        <p:spPr>
          <a:xfrm>
            <a:off x="8678" y="1"/>
            <a:ext cx="9126644" cy="5310859"/>
          </a:xfrm>
          <a:prstGeom prst="rect">
            <a:avLst/>
          </a:prstGeom>
          <a:solidFill>
            <a:srgbClr val="000000">
              <a:alpha val="0"/>
            </a:srgbClr>
          </a:solidFill>
        </p:spPr>
        <p:txBody>
          <a:bodyPr/>
          <a:lstStyle/>
          <a:p>
            <a:endParaRPr lang="en-US" sz="1389"/>
          </a:p>
        </p:txBody>
      </p:sp>
      <p:sp>
        <p:nvSpPr>
          <p:cNvPr id="4" name="AutoShape 4"/>
          <p:cNvSpPr/>
          <p:nvPr/>
        </p:nvSpPr>
        <p:spPr>
          <a:xfrm>
            <a:off x="678114" y="1193828"/>
            <a:ext cx="2409970" cy="3436438"/>
          </a:xfrm>
          <a:prstGeom prst="roundRect">
            <a:avLst>
              <a:gd name="adj" fmla="val 3703"/>
            </a:avLst>
          </a:prstGeom>
          <a:solidFill>
            <a:srgbClr val="000000">
              <a:alpha val="0"/>
            </a:srgbClr>
          </a:solidFill>
        </p:spPr>
        <p:txBody>
          <a:bodyPr/>
          <a:lstStyle/>
          <a:p>
            <a:endParaRPr lang="en-US" sz="1389"/>
          </a:p>
        </p:txBody>
      </p:sp>
      <p:sp>
        <p:nvSpPr>
          <p:cNvPr id="5" name="AutoShape 5"/>
          <p:cNvSpPr/>
          <p:nvPr/>
        </p:nvSpPr>
        <p:spPr>
          <a:xfrm>
            <a:off x="3355858" y="1193828"/>
            <a:ext cx="2409970" cy="3436438"/>
          </a:xfrm>
          <a:prstGeom prst="roundRect">
            <a:avLst>
              <a:gd name="adj" fmla="val 3703"/>
            </a:avLst>
          </a:prstGeom>
          <a:solidFill>
            <a:srgbClr val="000000">
              <a:alpha val="0"/>
            </a:srgbClr>
          </a:solidFill>
        </p:spPr>
        <p:txBody>
          <a:bodyPr/>
          <a:lstStyle/>
          <a:p>
            <a:endParaRPr lang="en-US" sz="1389"/>
          </a:p>
        </p:txBody>
      </p:sp>
      <p:sp>
        <p:nvSpPr>
          <p:cNvPr id="6" name="AutoShape 6"/>
          <p:cNvSpPr/>
          <p:nvPr/>
        </p:nvSpPr>
        <p:spPr>
          <a:xfrm>
            <a:off x="6044759" y="1193828"/>
            <a:ext cx="2409970" cy="3436438"/>
          </a:xfrm>
          <a:prstGeom prst="roundRect">
            <a:avLst>
              <a:gd name="adj" fmla="val 3703"/>
            </a:avLst>
          </a:prstGeom>
          <a:solidFill>
            <a:srgbClr val="000000">
              <a:alpha val="0"/>
            </a:srgbClr>
          </a:solidFill>
        </p:spPr>
        <p:txBody>
          <a:bodyPr/>
          <a:lstStyle/>
          <a:p>
            <a:endParaRPr lang="en-US" sz="1389"/>
          </a:p>
        </p:txBody>
      </p:sp>
      <p:sp>
        <p:nvSpPr>
          <p:cNvPr id="7" name="AutoShape 7"/>
          <p:cNvSpPr/>
          <p:nvPr/>
        </p:nvSpPr>
        <p:spPr>
          <a:xfrm>
            <a:off x="678114" y="4752996"/>
            <a:ext cx="2409970" cy="0"/>
          </a:xfrm>
          <a:prstGeom prst="rect">
            <a:avLst/>
          </a:prstGeom>
          <a:solidFill>
            <a:srgbClr val="000000"/>
          </a:solidFill>
        </p:spPr>
        <p:txBody>
          <a:bodyPr/>
          <a:lstStyle/>
          <a:p>
            <a:endParaRPr lang="en-US" sz="1389"/>
          </a:p>
        </p:txBody>
      </p:sp>
      <p:sp>
        <p:nvSpPr>
          <p:cNvPr id="8" name="AutoShape 8"/>
          <p:cNvSpPr/>
          <p:nvPr/>
        </p:nvSpPr>
        <p:spPr>
          <a:xfrm>
            <a:off x="3355858" y="4752996"/>
            <a:ext cx="2409970" cy="0"/>
          </a:xfrm>
          <a:prstGeom prst="rect">
            <a:avLst/>
          </a:prstGeom>
          <a:solidFill>
            <a:srgbClr val="000000"/>
          </a:solidFill>
        </p:spPr>
        <p:txBody>
          <a:bodyPr/>
          <a:lstStyle/>
          <a:p>
            <a:endParaRPr lang="en-US" sz="1389"/>
          </a:p>
        </p:txBody>
      </p:sp>
      <p:sp>
        <p:nvSpPr>
          <p:cNvPr id="9" name="AutoShape 9"/>
          <p:cNvSpPr/>
          <p:nvPr/>
        </p:nvSpPr>
        <p:spPr>
          <a:xfrm>
            <a:off x="6044759" y="4752996"/>
            <a:ext cx="2409970" cy="0"/>
          </a:xfrm>
          <a:prstGeom prst="rect">
            <a:avLst/>
          </a:prstGeom>
          <a:solidFill>
            <a:srgbClr val="000000"/>
          </a:solidFill>
        </p:spPr>
        <p:txBody>
          <a:bodyPr/>
          <a:lstStyle/>
          <a:p>
            <a:endParaRPr lang="en-US" sz="1389"/>
          </a:p>
        </p:txBody>
      </p:sp>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992" y="1271929"/>
            <a:ext cx="1147333" cy="1350029"/>
          </a:xfrm>
          <a:prstGeom prst="roundRect">
            <a:avLst>
              <a:gd name="adj" fmla="val 6611"/>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858" y="1195146"/>
            <a:ext cx="2409970" cy="1347392"/>
          </a:xfrm>
          <a:prstGeom prst="roundRect">
            <a:avLst>
              <a:gd name="adj" fmla="val 6611"/>
            </a:avLst>
          </a:prstGeom>
        </p:spPr>
      </p:pic>
      <p:pic>
        <p:nvPicPr>
          <p:cNvPr id="12" name="Picture 12"/>
          <p:cNvPicPr>
            <a:picLocks noChangeAspect="1"/>
          </p:cNvPicPr>
          <p:nvPr/>
        </p:nvPicPr>
        <p:blipFill>
          <a:blip r:embed="rId5"/>
          <a:srcRect t="2000" b="2000"/>
          <a:stretch>
            <a:fillRect/>
          </a:stretch>
        </p:blipFill>
        <p:spPr>
          <a:xfrm>
            <a:off x="6044759" y="1193829"/>
            <a:ext cx="2409970" cy="1350029"/>
          </a:xfrm>
          <a:prstGeom prst="roundRect">
            <a:avLst>
              <a:gd name="adj" fmla="val 6611"/>
            </a:avLst>
          </a:prstGeom>
        </p:spPr>
      </p:pic>
      <p:sp>
        <p:nvSpPr>
          <p:cNvPr id="13" name="TextBox 13"/>
          <p:cNvSpPr txBox="1"/>
          <p:nvPr/>
        </p:nvSpPr>
        <p:spPr>
          <a:xfrm>
            <a:off x="1023992" y="354704"/>
            <a:ext cx="7787772" cy="368190"/>
          </a:xfrm>
          <a:prstGeom prst="rect">
            <a:avLst/>
          </a:prstGeom>
          <a:solidFill>
            <a:srgbClr val="000000">
              <a:alpha val="0"/>
            </a:srgbClr>
          </a:solidFill>
        </p:spPr>
        <p:txBody>
          <a:bodyPr lIns="0" tIns="0" rIns="0" bIns="0" rtlCol="0" anchor="t"/>
          <a:lstStyle/>
          <a:p>
            <a:pPr algn="l">
              <a:lnSpc>
                <a:spcPct val="100000"/>
              </a:lnSpc>
              <a:defRPr/>
            </a:pPr>
            <a:r>
              <a:rPr lang="en-US" sz="2460" b="1" dirty="0">
                <a:solidFill>
                  <a:srgbClr val="000000"/>
                </a:solidFill>
                <a:latin typeface="苹方-简"/>
              </a:rPr>
              <a:t>Historical Context: Mentorship in Indigenous Cultures</a:t>
            </a:r>
            <a:endParaRPr lang="en-US" sz="966" dirty="0"/>
          </a:p>
        </p:txBody>
      </p:sp>
      <p:sp>
        <p:nvSpPr>
          <p:cNvPr id="14" name="TextBox 14"/>
          <p:cNvSpPr txBox="1"/>
          <p:nvPr/>
        </p:nvSpPr>
        <p:spPr>
          <a:xfrm>
            <a:off x="678114" y="2733531"/>
            <a:ext cx="2409970" cy="479762"/>
          </a:xfrm>
          <a:prstGeom prst="rect">
            <a:avLst/>
          </a:prstGeom>
          <a:solidFill>
            <a:srgbClr val="000000">
              <a:alpha val="0"/>
            </a:srgbClr>
          </a:solidFill>
        </p:spPr>
        <p:txBody>
          <a:bodyPr lIns="0" tIns="0" rIns="0" bIns="0" rtlCol="0" anchor="t"/>
          <a:lstStyle/>
          <a:p>
            <a:pPr algn="l">
              <a:lnSpc>
                <a:spcPct val="100000"/>
              </a:lnSpc>
              <a:defRPr/>
            </a:pPr>
            <a:r>
              <a:rPr lang="en-US" sz="1389" b="1">
                <a:solidFill>
                  <a:srgbClr val="000000"/>
                </a:solidFill>
                <a:latin typeface="苹方-简"/>
              </a:rPr>
              <a:t>Traditional Mentorship Practices</a:t>
            </a:r>
            <a:endParaRPr lang="en-US" sz="966"/>
          </a:p>
        </p:txBody>
      </p:sp>
      <p:sp>
        <p:nvSpPr>
          <p:cNvPr id="15" name="TextBox 15"/>
          <p:cNvSpPr txBox="1"/>
          <p:nvPr/>
        </p:nvSpPr>
        <p:spPr>
          <a:xfrm>
            <a:off x="3355858" y="2733530"/>
            <a:ext cx="2409970" cy="234303"/>
          </a:xfrm>
          <a:prstGeom prst="rect">
            <a:avLst/>
          </a:prstGeom>
          <a:solidFill>
            <a:srgbClr val="000000">
              <a:alpha val="0"/>
            </a:srgbClr>
          </a:solidFill>
        </p:spPr>
        <p:txBody>
          <a:bodyPr lIns="0" tIns="0" rIns="0" bIns="0" rtlCol="0" anchor="t"/>
          <a:lstStyle/>
          <a:p>
            <a:pPr algn="l">
              <a:lnSpc>
                <a:spcPct val="100000"/>
              </a:lnSpc>
              <a:defRPr/>
            </a:pPr>
            <a:r>
              <a:rPr lang="en-US" sz="1389" b="1">
                <a:solidFill>
                  <a:srgbClr val="000000"/>
                </a:solidFill>
                <a:latin typeface="苹方-简"/>
              </a:rPr>
              <a:t>Role of Elders</a:t>
            </a:r>
            <a:endParaRPr lang="en-US" sz="966"/>
          </a:p>
        </p:txBody>
      </p:sp>
      <p:sp>
        <p:nvSpPr>
          <p:cNvPr id="16" name="TextBox 16"/>
          <p:cNvSpPr txBox="1"/>
          <p:nvPr/>
        </p:nvSpPr>
        <p:spPr>
          <a:xfrm>
            <a:off x="6044759" y="2733530"/>
            <a:ext cx="2610800"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000000"/>
                </a:solidFill>
                <a:latin typeface="苹方-简"/>
              </a:rPr>
              <a:t>Adaptation and Resilience</a:t>
            </a:r>
            <a:endParaRPr lang="en-US" sz="966" dirty="0"/>
          </a:p>
        </p:txBody>
      </p:sp>
      <p:sp>
        <p:nvSpPr>
          <p:cNvPr id="17" name="TextBox 17"/>
          <p:cNvSpPr txBox="1"/>
          <p:nvPr/>
        </p:nvSpPr>
        <p:spPr>
          <a:xfrm>
            <a:off x="678114" y="3324866"/>
            <a:ext cx="2409970" cy="1305400"/>
          </a:xfrm>
          <a:prstGeom prst="rect">
            <a:avLst/>
          </a:prstGeom>
          <a:solidFill>
            <a:srgbClr val="000000">
              <a:alpha val="0"/>
            </a:srgbClr>
          </a:solidFill>
        </p:spPr>
        <p:txBody>
          <a:bodyPr lIns="0" tIns="0" rIns="0" bIns="0" rtlCol="0" anchor="t"/>
          <a:lstStyle/>
          <a:p>
            <a:pPr algn="l">
              <a:lnSpc>
                <a:spcPct val="100000"/>
              </a:lnSpc>
              <a:defRPr/>
            </a:pPr>
            <a:r>
              <a:rPr lang="en-US" sz="1230">
                <a:solidFill>
                  <a:srgbClr val="000000"/>
                </a:solidFill>
                <a:latin typeface="苹方-简"/>
              </a:rPr>
              <a:t>Indigenous cultures, including the Pueblo of Isleta, have long utilized mentorship as a means of passing down knowledge, skills, and cultural values, often through storytelling and hands-on experiences within the community.</a:t>
            </a:r>
            <a:endParaRPr lang="en-US" sz="966"/>
          </a:p>
        </p:txBody>
      </p:sp>
      <p:sp>
        <p:nvSpPr>
          <p:cNvPr id="18" name="TextBox 18"/>
          <p:cNvSpPr txBox="1"/>
          <p:nvPr/>
        </p:nvSpPr>
        <p:spPr>
          <a:xfrm>
            <a:off x="3355858" y="3090564"/>
            <a:ext cx="2409970" cy="1115727"/>
          </a:xfrm>
          <a:prstGeom prst="rect">
            <a:avLst/>
          </a:prstGeom>
          <a:solidFill>
            <a:srgbClr val="000000">
              <a:alpha val="0"/>
            </a:srgbClr>
          </a:solidFill>
        </p:spPr>
        <p:txBody>
          <a:bodyPr lIns="0" tIns="0" rIns="0" bIns="0" rtlCol="0" anchor="t"/>
          <a:lstStyle/>
          <a:p>
            <a:pPr algn="l">
              <a:lnSpc>
                <a:spcPct val="100000"/>
              </a:lnSpc>
              <a:defRPr/>
            </a:pPr>
            <a:r>
              <a:rPr lang="en-US" sz="1230">
                <a:solidFill>
                  <a:srgbClr val="000000"/>
                </a:solidFill>
                <a:latin typeface="苹方-简"/>
              </a:rPr>
              <a:t>Elders play a crucial role in mentorship, serving as guides and teachers who impart wisdom and life lessons, thereby reinforcing social cohesion and cultural identity among younger generations.</a:t>
            </a:r>
            <a:endParaRPr lang="en-US" sz="966"/>
          </a:p>
        </p:txBody>
      </p:sp>
      <p:sp>
        <p:nvSpPr>
          <p:cNvPr id="19" name="TextBox 19"/>
          <p:cNvSpPr txBox="1"/>
          <p:nvPr/>
        </p:nvSpPr>
        <p:spPr>
          <a:xfrm>
            <a:off x="6044759" y="3090563"/>
            <a:ext cx="2409970" cy="1305400"/>
          </a:xfrm>
          <a:prstGeom prst="rect">
            <a:avLst/>
          </a:prstGeom>
          <a:solidFill>
            <a:srgbClr val="000000">
              <a:alpha val="0"/>
            </a:srgbClr>
          </a:solidFill>
        </p:spPr>
        <p:txBody>
          <a:bodyPr lIns="0" tIns="0" rIns="0" bIns="0" rtlCol="0" anchor="t"/>
          <a:lstStyle/>
          <a:p>
            <a:pPr algn="l">
              <a:lnSpc>
                <a:spcPct val="100000"/>
              </a:lnSpc>
              <a:defRPr/>
            </a:pPr>
            <a:r>
              <a:rPr lang="en-US" sz="1230">
                <a:solidFill>
                  <a:srgbClr val="000000"/>
                </a:solidFill>
                <a:latin typeface="苹方-简"/>
              </a:rPr>
              <a:t>Historical challenges faced by Indigenous communities, such as colonization and cultural assimilation, have necessitated the adaptation of mentorship practices, ensuring the survival and revitalization of cultural traditions and community bonds.</a:t>
            </a:r>
            <a:endParaRPr lang="en-US" sz="966"/>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00" r="13000"/>
          <a:stretch>
            <a:fillRect/>
          </a:stretch>
        </p:blipFill>
        <p:spPr>
          <a:xfrm>
            <a:off x="8678" y="-27260"/>
            <a:ext cx="9126644" cy="6794775"/>
          </a:xfrm>
          <a:prstGeom prst="rect">
            <a:avLst/>
          </a:prstGeom>
        </p:spPr>
      </p:pic>
      <p:sp>
        <p:nvSpPr>
          <p:cNvPr id="3" name="AutoShape 3"/>
          <p:cNvSpPr/>
          <p:nvPr/>
        </p:nvSpPr>
        <p:spPr>
          <a:xfrm>
            <a:off x="-3042" y="8301"/>
            <a:ext cx="9126644" cy="5112883"/>
          </a:xfrm>
          <a:prstGeom prst="rect">
            <a:avLst/>
          </a:prstGeom>
          <a:solidFill>
            <a:srgbClr val="FFFFFF"/>
          </a:solidFill>
        </p:spPr>
        <p:txBody>
          <a:bodyPr/>
          <a:lstStyle/>
          <a:p>
            <a:endParaRPr lang="en-US" sz="1389"/>
          </a:p>
        </p:txBody>
      </p:sp>
      <p:pic>
        <p:nvPicPr>
          <p:cNvPr id="4" name="Picture 4"/>
          <p:cNvPicPr>
            <a:picLocks noChangeAspect="1"/>
          </p:cNvPicPr>
          <p:nvPr/>
        </p:nvPicPr>
        <p:blipFill>
          <a:blip r:embed="rId3"/>
          <a:srcRect l="11000" r="11000"/>
          <a:stretch>
            <a:fillRect/>
          </a:stretch>
        </p:blipFill>
        <p:spPr>
          <a:xfrm>
            <a:off x="8678" y="-16599"/>
            <a:ext cx="3034777" cy="5160099"/>
          </a:xfrm>
          <a:prstGeom prst="rect">
            <a:avLst/>
          </a:prstGeom>
        </p:spPr>
      </p:pic>
      <p:sp>
        <p:nvSpPr>
          <p:cNvPr id="5" name="AutoShape 5"/>
          <p:cNvSpPr/>
          <p:nvPr/>
        </p:nvSpPr>
        <p:spPr>
          <a:xfrm>
            <a:off x="3590723" y="1284456"/>
            <a:ext cx="5121185" cy="1003792"/>
          </a:xfrm>
          <a:prstGeom prst="roundRect">
            <a:avLst>
              <a:gd name="adj" fmla="val 13114"/>
            </a:avLst>
          </a:prstGeom>
          <a:solidFill>
            <a:srgbClr val="FBEFF0"/>
          </a:solidFill>
          <a:ln w="12700">
            <a:solidFill>
              <a:srgbClr val="FCDBE0"/>
            </a:solidFill>
          </a:ln>
        </p:spPr>
        <p:txBody>
          <a:bodyPr/>
          <a:lstStyle/>
          <a:p>
            <a:endParaRPr lang="en-US" sz="1389"/>
          </a:p>
        </p:txBody>
      </p:sp>
      <p:sp>
        <p:nvSpPr>
          <p:cNvPr id="6" name="AutoShape 6"/>
          <p:cNvSpPr/>
          <p:nvPr/>
        </p:nvSpPr>
        <p:spPr>
          <a:xfrm>
            <a:off x="3609308" y="2454595"/>
            <a:ext cx="5121185" cy="1071098"/>
          </a:xfrm>
          <a:prstGeom prst="roundRect">
            <a:avLst>
              <a:gd name="adj" fmla="val 13114"/>
            </a:avLst>
          </a:prstGeom>
          <a:solidFill>
            <a:srgbClr val="FBEFF0"/>
          </a:solidFill>
          <a:ln w="12700">
            <a:solidFill>
              <a:srgbClr val="FCDBE0"/>
            </a:solidFill>
          </a:ln>
        </p:spPr>
        <p:txBody>
          <a:bodyPr/>
          <a:lstStyle/>
          <a:p>
            <a:endParaRPr lang="en-US" sz="1389"/>
          </a:p>
        </p:txBody>
      </p:sp>
      <p:sp>
        <p:nvSpPr>
          <p:cNvPr id="7" name="AutoShape 7"/>
          <p:cNvSpPr/>
          <p:nvPr/>
        </p:nvSpPr>
        <p:spPr>
          <a:xfrm>
            <a:off x="3616743" y="3619702"/>
            <a:ext cx="5121185" cy="1217156"/>
          </a:xfrm>
          <a:prstGeom prst="roundRect">
            <a:avLst>
              <a:gd name="adj" fmla="val 13114"/>
            </a:avLst>
          </a:prstGeom>
          <a:solidFill>
            <a:srgbClr val="FBEFF0"/>
          </a:solidFill>
          <a:ln w="12700">
            <a:solidFill>
              <a:srgbClr val="FCDBE0"/>
            </a:solidFill>
          </a:ln>
        </p:spPr>
        <p:txBody>
          <a:bodyPr/>
          <a:lstStyle/>
          <a:p>
            <a:endParaRPr lang="en-US" sz="1389"/>
          </a:p>
        </p:txBody>
      </p:sp>
      <p:sp>
        <p:nvSpPr>
          <p:cNvPr id="8" name="AutoShape 8"/>
          <p:cNvSpPr/>
          <p:nvPr/>
        </p:nvSpPr>
        <p:spPr>
          <a:xfrm>
            <a:off x="-3491000" y="-50207"/>
            <a:ext cx="3034777" cy="6794775"/>
          </a:xfrm>
          <a:prstGeom prst="rect">
            <a:avLst/>
          </a:prstGeom>
          <a:solidFill>
            <a:srgbClr val="000000">
              <a:alpha val="0"/>
            </a:srgbClr>
          </a:solidFill>
        </p:spPr>
        <p:txBody>
          <a:bodyPr/>
          <a:lstStyle/>
          <a:p>
            <a:endParaRPr lang="en-US" sz="1389"/>
          </a:p>
        </p:txBody>
      </p:sp>
      <p:sp>
        <p:nvSpPr>
          <p:cNvPr id="9" name="AutoShape 9"/>
          <p:cNvSpPr/>
          <p:nvPr/>
        </p:nvSpPr>
        <p:spPr>
          <a:xfrm>
            <a:off x="3579003" y="1807477"/>
            <a:ext cx="0" cy="1071098"/>
          </a:xfrm>
          <a:prstGeom prst="rect">
            <a:avLst/>
          </a:prstGeom>
          <a:solidFill>
            <a:srgbClr val="FFFFFF"/>
          </a:solidFill>
        </p:spPr>
        <p:txBody>
          <a:bodyPr/>
          <a:lstStyle/>
          <a:p>
            <a:endParaRPr lang="en-US" sz="1389"/>
          </a:p>
        </p:txBody>
      </p:sp>
      <p:sp>
        <p:nvSpPr>
          <p:cNvPr id="10" name="AutoShape 10"/>
          <p:cNvSpPr/>
          <p:nvPr/>
        </p:nvSpPr>
        <p:spPr>
          <a:xfrm>
            <a:off x="3579003" y="3347180"/>
            <a:ext cx="0" cy="1071098"/>
          </a:xfrm>
          <a:prstGeom prst="rect">
            <a:avLst/>
          </a:prstGeom>
          <a:solidFill>
            <a:srgbClr val="FFFFFF"/>
          </a:solidFill>
        </p:spPr>
        <p:txBody>
          <a:bodyPr/>
          <a:lstStyle/>
          <a:p>
            <a:endParaRPr lang="en-US" sz="1389"/>
          </a:p>
        </p:txBody>
      </p:sp>
      <p:sp>
        <p:nvSpPr>
          <p:cNvPr id="11" name="AutoShape 11"/>
          <p:cNvSpPr/>
          <p:nvPr/>
        </p:nvSpPr>
        <p:spPr>
          <a:xfrm>
            <a:off x="3579003" y="4898040"/>
            <a:ext cx="0" cy="1071098"/>
          </a:xfrm>
          <a:prstGeom prst="rect">
            <a:avLst/>
          </a:prstGeom>
          <a:solidFill>
            <a:srgbClr val="FFFFFF"/>
          </a:solidFill>
        </p:spPr>
        <p:txBody>
          <a:bodyPr/>
          <a:lstStyle/>
          <a:p>
            <a:endParaRPr lang="en-US" sz="1389"/>
          </a:p>
        </p:txBody>
      </p:sp>
      <p:sp>
        <p:nvSpPr>
          <p:cNvPr id="12" name="AutoShape 12"/>
          <p:cNvSpPr/>
          <p:nvPr/>
        </p:nvSpPr>
        <p:spPr>
          <a:xfrm>
            <a:off x="8678" y="0"/>
            <a:ext cx="0" cy="0"/>
          </a:xfrm>
          <a:prstGeom prst="rect">
            <a:avLst/>
          </a:prstGeom>
          <a:solidFill>
            <a:srgbClr val="000000">
              <a:alpha val="0"/>
            </a:srgbClr>
          </a:solidFill>
        </p:spPr>
        <p:txBody>
          <a:bodyPr/>
          <a:lstStyle/>
          <a:p>
            <a:endParaRPr lang="en-US" sz="1389"/>
          </a:p>
        </p:txBody>
      </p:sp>
      <p:sp>
        <p:nvSpPr>
          <p:cNvPr id="13" name="TextBox 13"/>
          <p:cNvSpPr txBox="1"/>
          <p:nvPr/>
        </p:nvSpPr>
        <p:spPr>
          <a:xfrm>
            <a:off x="3763101" y="274281"/>
            <a:ext cx="5121185" cy="870267"/>
          </a:xfrm>
          <a:prstGeom prst="rect">
            <a:avLst/>
          </a:prstGeom>
          <a:solidFill>
            <a:srgbClr val="000000">
              <a:alpha val="0"/>
            </a:srgbClr>
          </a:solidFill>
        </p:spPr>
        <p:txBody>
          <a:bodyPr lIns="0" tIns="0" rIns="0" bIns="0" rtlCol="0" anchor="t"/>
          <a:lstStyle/>
          <a:p>
            <a:pPr algn="l">
              <a:lnSpc>
                <a:spcPct val="100000"/>
              </a:lnSpc>
              <a:defRPr/>
            </a:pPr>
            <a:r>
              <a:rPr lang="en-US" sz="2460" b="1" dirty="0">
                <a:solidFill>
                  <a:srgbClr val="000000"/>
                </a:solidFill>
                <a:latin typeface="苹方-简"/>
              </a:rPr>
              <a:t>Benefits of Mentorship: Empowering Individuals and Communities</a:t>
            </a:r>
            <a:endParaRPr lang="en-US" sz="966" dirty="0"/>
          </a:p>
        </p:txBody>
      </p:sp>
      <p:sp>
        <p:nvSpPr>
          <p:cNvPr id="14" name="TextBox 14"/>
          <p:cNvSpPr txBox="1"/>
          <p:nvPr/>
        </p:nvSpPr>
        <p:spPr>
          <a:xfrm>
            <a:off x="3768677" y="1407640"/>
            <a:ext cx="4741838"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000000"/>
                </a:solidFill>
                <a:latin typeface="苹方-简"/>
              </a:rPr>
              <a:t>Personal Growth and Development</a:t>
            </a:r>
            <a:endParaRPr lang="en-US" sz="966" dirty="0"/>
          </a:p>
        </p:txBody>
      </p:sp>
      <p:sp>
        <p:nvSpPr>
          <p:cNvPr id="15" name="TextBox 15"/>
          <p:cNvSpPr txBox="1"/>
          <p:nvPr/>
        </p:nvSpPr>
        <p:spPr>
          <a:xfrm>
            <a:off x="3780396" y="2572805"/>
            <a:ext cx="4741838"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000000"/>
                </a:solidFill>
                <a:latin typeface="苹方-简"/>
              </a:rPr>
              <a:t>Strengthening Community Bonds</a:t>
            </a:r>
            <a:endParaRPr lang="en-US" sz="966" dirty="0"/>
          </a:p>
        </p:txBody>
      </p:sp>
      <p:sp>
        <p:nvSpPr>
          <p:cNvPr id="16" name="TextBox 16"/>
          <p:cNvSpPr txBox="1"/>
          <p:nvPr/>
        </p:nvSpPr>
        <p:spPr>
          <a:xfrm>
            <a:off x="3780396" y="3741892"/>
            <a:ext cx="4741838"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000000"/>
                </a:solidFill>
                <a:latin typeface="苹方-简"/>
              </a:rPr>
              <a:t>Economic Empowerment</a:t>
            </a:r>
            <a:endParaRPr lang="en-US" sz="966" dirty="0"/>
          </a:p>
        </p:txBody>
      </p:sp>
      <p:sp>
        <p:nvSpPr>
          <p:cNvPr id="17" name="TextBox 17"/>
          <p:cNvSpPr txBox="1"/>
          <p:nvPr/>
        </p:nvSpPr>
        <p:spPr>
          <a:xfrm>
            <a:off x="3768677" y="1708029"/>
            <a:ext cx="4741838" cy="647121"/>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000000">
                    <a:alpha val="87843"/>
                  </a:srgbClr>
                </a:solidFill>
                <a:latin typeface="苹方-简"/>
              </a:rPr>
              <a:t>Mentorship provides individuals with personalized guidance, enhancing their skills, confidence, and self-efficacy, which are essential for personal and professional success within tribal contexts.</a:t>
            </a:r>
            <a:endParaRPr lang="en-US" sz="966" dirty="0"/>
          </a:p>
        </p:txBody>
      </p:sp>
      <p:sp>
        <p:nvSpPr>
          <p:cNvPr id="18" name="TextBox 18"/>
          <p:cNvSpPr txBox="1"/>
          <p:nvPr/>
        </p:nvSpPr>
        <p:spPr>
          <a:xfrm>
            <a:off x="3768677" y="2878575"/>
            <a:ext cx="4741838" cy="647121"/>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000000">
                    <a:alpha val="87843"/>
                  </a:srgbClr>
                </a:solidFill>
                <a:latin typeface="苹方-简"/>
              </a:rPr>
              <a:t>By fostering relationships between mentors and mentees, mentorship cultivates a sense of belonging and community cohesion, reinforcing cultural identity and shared values among tribal members.</a:t>
            </a:r>
            <a:endParaRPr lang="en-US" sz="966" dirty="0"/>
          </a:p>
        </p:txBody>
      </p:sp>
      <p:sp>
        <p:nvSpPr>
          <p:cNvPr id="19" name="TextBox 19"/>
          <p:cNvSpPr txBox="1"/>
          <p:nvPr/>
        </p:nvSpPr>
        <p:spPr>
          <a:xfrm>
            <a:off x="3766818" y="4061445"/>
            <a:ext cx="4741838" cy="647121"/>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000000">
                    <a:alpha val="87843"/>
                  </a:srgbClr>
                </a:solidFill>
                <a:latin typeface="苹方-简"/>
              </a:rPr>
              <a:t>Effective mentorship programs can lead to increased educational attainment and job readiness, ultimately contributing to economic development and sustainability within tribal communities.</a:t>
            </a:r>
            <a:endParaRPr lang="en-US" sz="96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8678" y="0"/>
            <a:ext cx="9126644" cy="5143500"/>
          </a:xfrm>
          <a:prstGeom prst="rect">
            <a:avLst/>
          </a:prstGeom>
        </p:spPr>
      </p:pic>
      <p:sp>
        <p:nvSpPr>
          <p:cNvPr id="3" name="AutoShape 3"/>
          <p:cNvSpPr/>
          <p:nvPr/>
        </p:nvSpPr>
        <p:spPr>
          <a:xfrm>
            <a:off x="8678" y="0"/>
            <a:ext cx="9126644" cy="5143500"/>
          </a:xfrm>
          <a:prstGeom prst="rect">
            <a:avLst/>
          </a:prstGeom>
          <a:solidFill>
            <a:srgbClr val="000000">
              <a:alpha val="0"/>
            </a:srgbClr>
          </a:solidFill>
        </p:spPr>
        <p:txBody>
          <a:bodyPr/>
          <a:lstStyle/>
          <a:p>
            <a:endParaRPr lang="en-US" sz="1389"/>
          </a:p>
        </p:txBody>
      </p:sp>
      <p:pic>
        <p:nvPicPr>
          <p:cNvPr id="4" name="Picture 4"/>
          <p:cNvPicPr>
            <a:picLocks noChangeAspect="1"/>
          </p:cNvPicPr>
          <p:nvPr/>
        </p:nvPicPr>
        <p:blipFill>
          <a:blip r:embed="rId3"/>
          <a:srcRect l="1000" r="1000"/>
          <a:stretch>
            <a:fillRect/>
          </a:stretch>
        </p:blipFill>
        <p:spPr>
          <a:xfrm>
            <a:off x="8678" y="0"/>
            <a:ext cx="9126644" cy="5143500"/>
          </a:xfrm>
          <a:prstGeom prst="rect">
            <a:avLst/>
          </a:prstGeom>
        </p:spPr>
      </p:pic>
      <p:sp>
        <p:nvSpPr>
          <p:cNvPr id="5" name="AutoShape 5"/>
          <p:cNvSpPr/>
          <p:nvPr/>
        </p:nvSpPr>
        <p:spPr>
          <a:xfrm>
            <a:off x="678114" y="1562017"/>
            <a:ext cx="7787772" cy="234303"/>
          </a:xfrm>
          <a:prstGeom prst="rect">
            <a:avLst/>
          </a:prstGeom>
          <a:solidFill>
            <a:srgbClr val="000000">
              <a:alpha val="0"/>
            </a:srgbClr>
          </a:solidFill>
        </p:spPr>
        <p:txBody>
          <a:bodyPr/>
          <a:lstStyle/>
          <a:p>
            <a:endParaRPr lang="en-US" sz="1389"/>
          </a:p>
        </p:txBody>
      </p:sp>
      <p:sp>
        <p:nvSpPr>
          <p:cNvPr id="6" name="AutoShape 6"/>
          <p:cNvSpPr/>
          <p:nvPr/>
        </p:nvSpPr>
        <p:spPr>
          <a:xfrm>
            <a:off x="8678" y="0"/>
            <a:ext cx="9126644" cy="5143500"/>
          </a:xfrm>
          <a:prstGeom prst="rect">
            <a:avLst/>
          </a:prstGeom>
          <a:solidFill>
            <a:srgbClr val="000000">
              <a:alpha val="0"/>
            </a:srgbClr>
          </a:solidFill>
        </p:spPr>
        <p:txBody>
          <a:bodyPr/>
          <a:lstStyle/>
          <a:p>
            <a:endParaRPr lang="en-US" sz="1389"/>
          </a:p>
        </p:txBody>
      </p:sp>
      <p:sp>
        <p:nvSpPr>
          <p:cNvPr id="7" name="AutoShape 7"/>
          <p:cNvSpPr/>
          <p:nvPr/>
        </p:nvSpPr>
        <p:spPr>
          <a:xfrm>
            <a:off x="3199656" y="4027773"/>
            <a:ext cx="2733530" cy="0"/>
          </a:xfrm>
          <a:prstGeom prst="rect">
            <a:avLst/>
          </a:prstGeom>
          <a:solidFill>
            <a:srgbClr val="000000"/>
          </a:solidFill>
        </p:spPr>
        <p:txBody>
          <a:bodyPr/>
          <a:lstStyle/>
          <a:p>
            <a:endParaRPr lang="en-US" sz="1389"/>
          </a:p>
        </p:txBody>
      </p:sp>
      <p:sp>
        <p:nvSpPr>
          <p:cNvPr id="8" name="TextBox 8"/>
          <p:cNvSpPr txBox="1"/>
          <p:nvPr/>
        </p:nvSpPr>
        <p:spPr>
          <a:xfrm>
            <a:off x="838200" y="2387655"/>
            <a:ext cx="7787772" cy="368190"/>
          </a:xfrm>
          <a:prstGeom prst="rect">
            <a:avLst/>
          </a:prstGeom>
          <a:solidFill>
            <a:srgbClr val="000000">
              <a:alpha val="0"/>
            </a:srgbClr>
          </a:solidFill>
        </p:spPr>
        <p:txBody>
          <a:bodyPr lIns="0" tIns="0" rIns="0" bIns="0" rtlCol="0" anchor="t"/>
          <a:lstStyle/>
          <a:p>
            <a:pPr algn="ctr">
              <a:lnSpc>
                <a:spcPct val="100000"/>
              </a:lnSpc>
              <a:defRPr/>
            </a:pPr>
            <a:r>
              <a:rPr lang="en-US" sz="2460" b="1" dirty="0">
                <a:solidFill>
                  <a:srgbClr val="000000"/>
                </a:solidFill>
                <a:latin typeface="苹方-简"/>
              </a:rPr>
              <a:t>The Isleta Resort &amp; Casino Mentorship Program</a:t>
            </a:r>
            <a:endParaRPr lang="en-US" sz="966" dirty="0"/>
          </a:p>
        </p:txBody>
      </p:sp>
      <p:sp>
        <p:nvSpPr>
          <p:cNvPr id="9" name="TextBox 9"/>
          <p:cNvSpPr txBox="1"/>
          <p:nvPr/>
        </p:nvSpPr>
        <p:spPr>
          <a:xfrm>
            <a:off x="678114" y="1562017"/>
            <a:ext cx="7787772" cy="234303"/>
          </a:xfrm>
          <a:prstGeom prst="rect">
            <a:avLst/>
          </a:prstGeom>
          <a:solidFill>
            <a:srgbClr val="000000">
              <a:alpha val="0"/>
            </a:srgbClr>
          </a:solidFill>
        </p:spPr>
        <p:txBody>
          <a:bodyPr lIns="0" tIns="0" rIns="0" bIns="0" rtlCol="0" anchor="t"/>
          <a:lstStyle/>
          <a:p>
            <a:pPr algn="ctr">
              <a:lnSpc>
                <a:spcPct val="100000"/>
              </a:lnSpc>
              <a:defRPr/>
            </a:pPr>
            <a:r>
              <a:rPr lang="en-US" sz="1389" b="1">
                <a:solidFill>
                  <a:srgbClr val="000000"/>
                </a:solidFill>
                <a:latin typeface="苹方-简"/>
              </a:rPr>
              <a:t>Section 2</a:t>
            </a:r>
            <a:endParaRPr lang="en-US" sz="966"/>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000" r="7000"/>
          <a:stretch>
            <a:fillRect/>
          </a:stretch>
        </p:blipFill>
        <p:spPr>
          <a:xfrm>
            <a:off x="8678" y="0"/>
            <a:ext cx="9126644" cy="5143500"/>
          </a:xfrm>
          <a:prstGeom prst="rect">
            <a:avLst/>
          </a:prstGeom>
        </p:spPr>
      </p:pic>
      <p:sp>
        <p:nvSpPr>
          <p:cNvPr id="3" name="AutoShape 3"/>
          <p:cNvSpPr/>
          <p:nvPr/>
        </p:nvSpPr>
        <p:spPr>
          <a:xfrm>
            <a:off x="0" y="-498671"/>
            <a:ext cx="9135322" cy="5181606"/>
          </a:xfrm>
          <a:prstGeom prst="rect">
            <a:avLst/>
          </a:prstGeom>
          <a:solidFill>
            <a:srgbClr val="000000">
              <a:alpha val="0"/>
            </a:srgbClr>
          </a:solidFill>
        </p:spPr>
        <p:txBody>
          <a:bodyPr/>
          <a:lstStyle/>
          <a:p>
            <a:endParaRPr lang="en-US" sz="1389"/>
          </a:p>
        </p:txBody>
      </p:sp>
      <p:pic>
        <p:nvPicPr>
          <p:cNvPr id="4" name="Picture 4"/>
          <p:cNvPicPr>
            <a:picLocks noChangeAspect="1"/>
          </p:cNvPicPr>
          <p:nvPr/>
        </p:nvPicPr>
        <p:blipFill>
          <a:blip r:embed="rId3"/>
          <a:srcRect l="10000" r="10000"/>
          <a:stretch>
            <a:fillRect/>
          </a:stretch>
        </p:blipFill>
        <p:spPr>
          <a:xfrm>
            <a:off x="689272" y="1036509"/>
            <a:ext cx="2409970" cy="3715370"/>
          </a:xfrm>
          <a:prstGeom prst="roundRect">
            <a:avLst>
              <a:gd name="adj" fmla="val 10185"/>
            </a:avLst>
          </a:prstGeom>
        </p:spPr>
      </p:pic>
      <p:pic>
        <p:nvPicPr>
          <p:cNvPr id="5" name="Picture 5"/>
          <p:cNvPicPr>
            <a:picLocks noChangeAspect="1"/>
          </p:cNvPicPr>
          <p:nvPr/>
        </p:nvPicPr>
        <p:blipFill>
          <a:blip r:embed="rId4"/>
          <a:srcRect l="10000" r="10000"/>
          <a:stretch>
            <a:fillRect/>
          </a:stretch>
        </p:blipFill>
        <p:spPr>
          <a:xfrm>
            <a:off x="3283335" y="998574"/>
            <a:ext cx="2409970" cy="3760439"/>
          </a:xfrm>
          <a:prstGeom prst="roundRect">
            <a:avLst>
              <a:gd name="adj" fmla="val 10185"/>
            </a:avLst>
          </a:prstGeom>
        </p:spPr>
      </p:pic>
      <p:pic>
        <p:nvPicPr>
          <p:cNvPr id="6" name="Picture 6"/>
          <p:cNvPicPr>
            <a:picLocks noChangeAspect="1"/>
          </p:cNvPicPr>
          <p:nvPr/>
        </p:nvPicPr>
        <p:blipFill>
          <a:blip r:embed="rId3"/>
          <a:srcRect l="10000" r="10000"/>
          <a:stretch>
            <a:fillRect/>
          </a:stretch>
        </p:blipFill>
        <p:spPr>
          <a:xfrm>
            <a:off x="5979858" y="979526"/>
            <a:ext cx="2451558" cy="3779485"/>
          </a:xfrm>
          <a:prstGeom prst="roundRect">
            <a:avLst>
              <a:gd name="adj" fmla="val 10185"/>
            </a:avLst>
          </a:prstGeom>
        </p:spPr>
      </p:pic>
      <p:sp>
        <p:nvSpPr>
          <p:cNvPr id="7" name="AutoShape 7"/>
          <p:cNvSpPr/>
          <p:nvPr/>
        </p:nvSpPr>
        <p:spPr>
          <a:xfrm>
            <a:off x="678114" y="1673591"/>
            <a:ext cx="0" cy="624807"/>
          </a:xfrm>
          <a:prstGeom prst="rect">
            <a:avLst/>
          </a:prstGeom>
          <a:solidFill>
            <a:srgbClr val="000000"/>
          </a:solidFill>
        </p:spPr>
        <p:txBody>
          <a:bodyPr/>
          <a:lstStyle/>
          <a:p>
            <a:endParaRPr lang="en-US" sz="1389"/>
          </a:p>
        </p:txBody>
      </p:sp>
      <p:sp>
        <p:nvSpPr>
          <p:cNvPr id="8" name="AutoShape 8"/>
          <p:cNvSpPr/>
          <p:nvPr/>
        </p:nvSpPr>
        <p:spPr>
          <a:xfrm>
            <a:off x="689271" y="1036508"/>
            <a:ext cx="2387656" cy="3715370"/>
          </a:xfrm>
          <a:prstGeom prst="roundRect">
            <a:avLst>
              <a:gd name="adj" fmla="val 10185"/>
            </a:avLst>
          </a:prstGeom>
          <a:solidFill>
            <a:srgbClr val="000000">
              <a:alpha val="0"/>
            </a:srgbClr>
          </a:solidFill>
          <a:ln w="25400">
            <a:solidFill>
              <a:srgbClr val="C68ED4">
                <a:alpha val="15686"/>
              </a:srgbClr>
            </a:solidFill>
          </a:ln>
        </p:spPr>
        <p:txBody>
          <a:bodyPr/>
          <a:lstStyle/>
          <a:p>
            <a:endParaRPr lang="en-US" sz="1389"/>
          </a:p>
        </p:txBody>
      </p:sp>
      <p:sp>
        <p:nvSpPr>
          <p:cNvPr id="9" name="AutoShape 9"/>
          <p:cNvSpPr/>
          <p:nvPr/>
        </p:nvSpPr>
        <p:spPr>
          <a:xfrm>
            <a:off x="3355858" y="1673591"/>
            <a:ext cx="0" cy="624807"/>
          </a:xfrm>
          <a:prstGeom prst="rect">
            <a:avLst/>
          </a:prstGeom>
          <a:solidFill>
            <a:srgbClr val="000000"/>
          </a:solidFill>
        </p:spPr>
        <p:txBody>
          <a:bodyPr/>
          <a:lstStyle/>
          <a:p>
            <a:endParaRPr lang="en-US" sz="1389"/>
          </a:p>
        </p:txBody>
      </p:sp>
      <p:sp>
        <p:nvSpPr>
          <p:cNvPr id="10" name="AutoShape 10"/>
          <p:cNvSpPr/>
          <p:nvPr/>
        </p:nvSpPr>
        <p:spPr>
          <a:xfrm>
            <a:off x="3270933" y="998575"/>
            <a:ext cx="2422372" cy="3760438"/>
          </a:xfrm>
          <a:prstGeom prst="roundRect">
            <a:avLst>
              <a:gd name="adj" fmla="val 10185"/>
            </a:avLst>
          </a:prstGeom>
          <a:solidFill>
            <a:srgbClr val="000000">
              <a:alpha val="0"/>
            </a:srgbClr>
          </a:solidFill>
          <a:ln w="25400">
            <a:solidFill>
              <a:srgbClr val="FF65E2">
                <a:alpha val="35686"/>
              </a:srgbClr>
            </a:solidFill>
          </a:ln>
        </p:spPr>
        <p:txBody>
          <a:bodyPr/>
          <a:lstStyle/>
          <a:p>
            <a:endParaRPr lang="en-US" sz="1389" dirty="0"/>
          </a:p>
        </p:txBody>
      </p:sp>
      <p:sp>
        <p:nvSpPr>
          <p:cNvPr id="11" name="AutoShape 11"/>
          <p:cNvSpPr/>
          <p:nvPr/>
        </p:nvSpPr>
        <p:spPr>
          <a:xfrm>
            <a:off x="6044759" y="1673591"/>
            <a:ext cx="0" cy="624807"/>
          </a:xfrm>
          <a:prstGeom prst="rect">
            <a:avLst/>
          </a:prstGeom>
          <a:solidFill>
            <a:srgbClr val="000000"/>
          </a:solidFill>
        </p:spPr>
        <p:txBody>
          <a:bodyPr/>
          <a:lstStyle/>
          <a:p>
            <a:endParaRPr lang="en-US" sz="1389"/>
          </a:p>
        </p:txBody>
      </p:sp>
      <p:sp>
        <p:nvSpPr>
          <p:cNvPr id="12" name="AutoShape 12"/>
          <p:cNvSpPr/>
          <p:nvPr/>
        </p:nvSpPr>
        <p:spPr>
          <a:xfrm>
            <a:off x="5979858" y="991437"/>
            <a:ext cx="2451558" cy="3767575"/>
          </a:xfrm>
          <a:prstGeom prst="roundRect">
            <a:avLst>
              <a:gd name="adj" fmla="val 10185"/>
            </a:avLst>
          </a:prstGeom>
          <a:solidFill>
            <a:srgbClr val="000000">
              <a:alpha val="0"/>
            </a:srgbClr>
          </a:solidFill>
          <a:ln w="25400">
            <a:solidFill>
              <a:srgbClr val="C68ED4">
                <a:alpha val="15686"/>
              </a:srgbClr>
            </a:solidFill>
          </a:ln>
        </p:spPr>
        <p:txBody>
          <a:bodyPr/>
          <a:lstStyle/>
          <a:p>
            <a:endParaRPr lang="en-US" sz="1389" dirty="0"/>
          </a:p>
        </p:txBody>
      </p:sp>
      <p:sp>
        <p:nvSpPr>
          <p:cNvPr id="13" name="TextBox 13"/>
          <p:cNvSpPr txBox="1"/>
          <p:nvPr/>
        </p:nvSpPr>
        <p:spPr>
          <a:xfrm>
            <a:off x="979361" y="1274484"/>
            <a:ext cx="1829792" cy="557863"/>
          </a:xfrm>
          <a:prstGeom prst="rect">
            <a:avLst/>
          </a:prstGeom>
          <a:solidFill>
            <a:srgbClr val="000000">
              <a:alpha val="0"/>
            </a:srgbClr>
          </a:solidFill>
        </p:spPr>
        <p:txBody>
          <a:bodyPr lIns="0" tIns="0" rIns="0" bIns="0" rtlCol="0" anchor="t"/>
          <a:lstStyle/>
          <a:p>
            <a:pPr algn="l">
              <a:lnSpc>
                <a:spcPct val="100000"/>
              </a:lnSpc>
              <a:defRPr/>
            </a:pPr>
            <a:r>
              <a:rPr lang="en-US" sz="3690" b="1" dirty="0">
                <a:solidFill>
                  <a:srgbClr val="E05BB5"/>
                </a:solidFill>
                <a:latin typeface="苹方-简"/>
              </a:rPr>
              <a:t>01</a:t>
            </a:r>
            <a:endParaRPr lang="en-US" sz="966" dirty="0"/>
          </a:p>
        </p:txBody>
      </p:sp>
      <p:sp>
        <p:nvSpPr>
          <p:cNvPr id="14" name="TextBox 14"/>
          <p:cNvSpPr txBox="1"/>
          <p:nvPr/>
        </p:nvSpPr>
        <p:spPr>
          <a:xfrm>
            <a:off x="3534374" y="1223732"/>
            <a:ext cx="1829792" cy="557863"/>
          </a:xfrm>
          <a:prstGeom prst="rect">
            <a:avLst/>
          </a:prstGeom>
          <a:solidFill>
            <a:srgbClr val="000000">
              <a:alpha val="0"/>
            </a:srgbClr>
          </a:solidFill>
        </p:spPr>
        <p:txBody>
          <a:bodyPr lIns="0" tIns="0" rIns="0" bIns="0" rtlCol="0" anchor="t"/>
          <a:lstStyle/>
          <a:p>
            <a:pPr algn="l">
              <a:lnSpc>
                <a:spcPct val="100000"/>
              </a:lnSpc>
              <a:defRPr/>
            </a:pPr>
            <a:r>
              <a:rPr lang="en-US" sz="3690" b="1">
                <a:solidFill>
                  <a:srgbClr val="FFFFFF"/>
                </a:solidFill>
                <a:latin typeface="苹方-简"/>
              </a:rPr>
              <a:t>02</a:t>
            </a:r>
            <a:endParaRPr lang="en-US" sz="966"/>
          </a:p>
        </p:txBody>
      </p:sp>
      <p:sp>
        <p:nvSpPr>
          <p:cNvPr id="15" name="TextBox 15"/>
          <p:cNvSpPr txBox="1"/>
          <p:nvPr/>
        </p:nvSpPr>
        <p:spPr>
          <a:xfrm>
            <a:off x="6346545" y="1220536"/>
            <a:ext cx="1829792" cy="557863"/>
          </a:xfrm>
          <a:prstGeom prst="rect">
            <a:avLst/>
          </a:prstGeom>
          <a:solidFill>
            <a:srgbClr val="000000">
              <a:alpha val="0"/>
            </a:srgbClr>
          </a:solidFill>
        </p:spPr>
        <p:txBody>
          <a:bodyPr lIns="0" tIns="0" rIns="0" bIns="0" rtlCol="0" anchor="t"/>
          <a:lstStyle/>
          <a:p>
            <a:pPr algn="l">
              <a:lnSpc>
                <a:spcPct val="100000"/>
              </a:lnSpc>
              <a:defRPr/>
            </a:pPr>
            <a:r>
              <a:rPr lang="en-US" sz="3690" b="1" dirty="0">
                <a:solidFill>
                  <a:srgbClr val="E05BB5"/>
                </a:solidFill>
                <a:latin typeface="苹方-简"/>
              </a:rPr>
              <a:t>03</a:t>
            </a:r>
            <a:endParaRPr lang="en-US" sz="966" dirty="0"/>
          </a:p>
        </p:txBody>
      </p:sp>
      <p:sp>
        <p:nvSpPr>
          <p:cNvPr id="16" name="TextBox 16"/>
          <p:cNvSpPr txBox="1"/>
          <p:nvPr/>
        </p:nvSpPr>
        <p:spPr>
          <a:xfrm>
            <a:off x="1386601" y="246688"/>
            <a:ext cx="7787772" cy="368190"/>
          </a:xfrm>
          <a:prstGeom prst="rect">
            <a:avLst/>
          </a:prstGeom>
          <a:solidFill>
            <a:srgbClr val="000000">
              <a:alpha val="0"/>
            </a:srgbClr>
          </a:solidFill>
        </p:spPr>
        <p:txBody>
          <a:bodyPr lIns="0" tIns="0" rIns="0" bIns="0" rtlCol="0" anchor="t"/>
          <a:lstStyle/>
          <a:p>
            <a:pPr algn="l">
              <a:lnSpc>
                <a:spcPct val="100000"/>
              </a:lnSpc>
              <a:defRPr/>
            </a:pPr>
            <a:r>
              <a:rPr lang="en-US" sz="2460" b="1" dirty="0">
                <a:solidFill>
                  <a:srgbClr val="000000"/>
                </a:solidFill>
                <a:latin typeface="苹方-简"/>
              </a:rPr>
              <a:t>Overview of the Program: Goals and Objectives</a:t>
            </a:r>
            <a:endParaRPr lang="en-US" sz="966" dirty="0"/>
          </a:p>
        </p:txBody>
      </p:sp>
      <p:sp>
        <p:nvSpPr>
          <p:cNvPr id="17" name="TextBox 17"/>
          <p:cNvSpPr txBox="1"/>
          <p:nvPr/>
        </p:nvSpPr>
        <p:spPr>
          <a:xfrm>
            <a:off x="1001882" y="2065527"/>
            <a:ext cx="1829792"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E05BB5"/>
                </a:solidFill>
                <a:latin typeface="苹方-简"/>
              </a:rPr>
              <a:t>Program Purpose</a:t>
            </a:r>
            <a:endParaRPr lang="en-US" sz="966" dirty="0"/>
          </a:p>
        </p:txBody>
      </p:sp>
      <p:sp>
        <p:nvSpPr>
          <p:cNvPr id="18" name="TextBox 18"/>
          <p:cNvSpPr txBox="1"/>
          <p:nvPr/>
        </p:nvSpPr>
        <p:spPr>
          <a:xfrm>
            <a:off x="3500902" y="2064095"/>
            <a:ext cx="1974836"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FFFFFF"/>
                </a:solidFill>
                <a:latin typeface="苹方-简"/>
              </a:rPr>
              <a:t>Cultural Integration</a:t>
            </a:r>
            <a:endParaRPr lang="en-US" sz="966" dirty="0"/>
          </a:p>
        </p:txBody>
      </p:sp>
      <p:sp>
        <p:nvSpPr>
          <p:cNvPr id="19" name="TextBox 19"/>
          <p:cNvSpPr txBox="1"/>
          <p:nvPr/>
        </p:nvSpPr>
        <p:spPr>
          <a:xfrm>
            <a:off x="6347356" y="2064095"/>
            <a:ext cx="1829792" cy="234303"/>
          </a:xfrm>
          <a:prstGeom prst="rect">
            <a:avLst/>
          </a:prstGeom>
          <a:solidFill>
            <a:srgbClr val="000000">
              <a:alpha val="0"/>
            </a:srgbClr>
          </a:solidFill>
        </p:spPr>
        <p:txBody>
          <a:bodyPr lIns="0" tIns="0" rIns="0" bIns="0" rtlCol="0" anchor="t"/>
          <a:lstStyle/>
          <a:p>
            <a:pPr algn="l">
              <a:lnSpc>
                <a:spcPct val="100000"/>
              </a:lnSpc>
              <a:defRPr/>
            </a:pPr>
            <a:r>
              <a:rPr lang="en-US" sz="1389" b="1" dirty="0">
                <a:solidFill>
                  <a:srgbClr val="E05BB5"/>
                </a:solidFill>
                <a:latin typeface="苹方-简"/>
              </a:rPr>
              <a:t>Community Impact</a:t>
            </a:r>
            <a:endParaRPr lang="en-US" sz="966" dirty="0"/>
          </a:p>
        </p:txBody>
      </p:sp>
      <p:sp>
        <p:nvSpPr>
          <p:cNvPr id="20" name="TextBox 20"/>
          <p:cNvSpPr txBox="1"/>
          <p:nvPr/>
        </p:nvSpPr>
        <p:spPr>
          <a:xfrm>
            <a:off x="1001882" y="2533010"/>
            <a:ext cx="1829792" cy="1684747"/>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E05BB5"/>
                </a:solidFill>
                <a:latin typeface="苹方-简"/>
              </a:rPr>
              <a:t>The Isleta Resort &amp; Casino Mentorship Program aims to empower Pueblo of Isleta members by fostering connections between experienced mentors and mentees, facilitating personal and professional growth within the community.</a:t>
            </a:r>
            <a:endParaRPr lang="en-US" sz="966" dirty="0"/>
          </a:p>
        </p:txBody>
      </p:sp>
      <p:sp>
        <p:nvSpPr>
          <p:cNvPr id="21" name="TextBox 21"/>
          <p:cNvSpPr txBox="1"/>
          <p:nvPr/>
        </p:nvSpPr>
        <p:spPr>
          <a:xfrm>
            <a:off x="3500902" y="2553344"/>
            <a:ext cx="1829792" cy="1684747"/>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FFFFFF"/>
                </a:solidFill>
                <a:latin typeface="苹方-简"/>
              </a:rPr>
              <a:t>The program seeks to bridge traditional Indigenous knowledge with contemporary skills, ensuring that cultural heritage is preserved while participants gain relevant competencies for modern challenges.</a:t>
            </a:r>
            <a:endParaRPr lang="en-US" sz="966" dirty="0"/>
          </a:p>
        </p:txBody>
      </p:sp>
      <p:sp>
        <p:nvSpPr>
          <p:cNvPr id="22" name="TextBox 22"/>
          <p:cNvSpPr txBox="1"/>
          <p:nvPr/>
        </p:nvSpPr>
        <p:spPr>
          <a:xfrm>
            <a:off x="6346545" y="2571750"/>
            <a:ext cx="1829792" cy="1495074"/>
          </a:xfrm>
          <a:prstGeom prst="rect">
            <a:avLst/>
          </a:prstGeom>
          <a:solidFill>
            <a:srgbClr val="000000">
              <a:alpha val="0"/>
            </a:srgbClr>
          </a:solidFill>
        </p:spPr>
        <p:txBody>
          <a:bodyPr lIns="0" tIns="0" rIns="0" bIns="0" rtlCol="0" anchor="t"/>
          <a:lstStyle/>
          <a:p>
            <a:pPr algn="l">
              <a:lnSpc>
                <a:spcPct val="100000"/>
              </a:lnSpc>
              <a:defRPr/>
            </a:pPr>
            <a:r>
              <a:rPr lang="en-US" sz="1230" dirty="0">
                <a:solidFill>
                  <a:srgbClr val="E05BB5"/>
                </a:solidFill>
                <a:latin typeface="苹方-简"/>
              </a:rPr>
              <a:t>By cultivating strong mentorship networks, the program aspires to enhance community cohesion, promote economic opportunities, and support the overall well-being of the Pueblo of Isleta members.</a:t>
            </a:r>
            <a:endParaRPr lang="en-US" sz="966"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TotalTime>
  <Words>1215</Words>
  <Application>Microsoft Office PowerPoint</Application>
  <PresentationFormat>On-screen Show (16:9)</PresentationFormat>
  <Paragraphs>102</Paragraphs>
  <Slides>18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AngsanaUPC</vt:lpstr>
      <vt:lpstr>Aptos</vt:lpstr>
      <vt:lpstr>Arial</vt:lpstr>
      <vt:lpstr>Calibri</vt:lpstr>
      <vt:lpstr>Century Gothic</vt:lpstr>
      <vt:lpstr>Decotura ICG</vt:lpstr>
      <vt:lpstr>Wingdings 3</vt:lpstr>
      <vt:lpstr>苹方-简</vt:lpstr>
      <vt:lpstr>Office Theme</vt:lpstr>
      <vt:lpstr>Ion</vt:lpstr>
      <vt:lpstr>           28th Annual 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Walters</dc:creator>
  <cp:lastModifiedBy>Janet Borland</cp:lastModifiedBy>
  <cp:revision>4</cp:revision>
  <dcterms:created xsi:type="dcterms:W3CDTF">2006-08-16T00:00:00Z</dcterms:created>
  <dcterms:modified xsi:type="dcterms:W3CDTF">2024-09-07T16:32:08Z</dcterms:modified>
</cp:coreProperties>
</file>