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 id="2147483736" r:id="rId2"/>
    <p:sldMasterId id="2147483751" r:id="rId3"/>
  </p:sldMasterIdLst>
  <p:notesMasterIdLst>
    <p:notesMasterId r:id="rId34"/>
  </p:notesMasterIdLst>
  <p:sldIdLst>
    <p:sldId id="1301" r:id="rId4"/>
    <p:sldId id="256" r:id="rId5"/>
    <p:sldId id="279" r:id="rId6"/>
    <p:sldId id="1266" r:id="rId7"/>
    <p:sldId id="1294" r:id="rId8"/>
    <p:sldId id="1264" r:id="rId9"/>
    <p:sldId id="1296" r:id="rId10"/>
    <p:sldId id="1297" r:id="rId11"/>
    <p:sldId id="285" r:id="rId12"/>
    <p:sldId id="284" r:id="rId13"/>
    <p:sldId id="1298" r:id="rId14"/>
    <p:sldId id="1299" r:id="rId15"/>
    <p:sldId id="1300" r:id="rId16"/>
    <p:sldId id="291" r:id="rId17"/>
    <p:sldId id="289" r:id="rId18"/>
    <p:sldId id="290" r:id="rId19"/>
    <p:sldId id="292" r:id="rId20"/>
    <p:sldId id="293" r:id="rId21"/>
    <p:sldId id="294" r:id="rId22"/>
    <p:sldId id="295" r:id="rId23"/>
    <p:sldId id="297" r:id="rId24"/>
    <p:sldId id="298" r:id="rId25"/>
    <p:sldId id="299" r:id="rId26"/>
    <p:sldId id="300" r:id="rId27"/>
    <p:sldId id="301" r:id="rId28"/>
    <p:sldId id="302" r:id="rId29"/>
    <p:sldId id="304" r:id="rId30"/>
    <p:sldId id="305" r:id="rId31"/>
    <p:sldId id="306" r:id="rId32"/>
    <p:sldId id="27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FA352A-307E-5C86-BDE9-B5DCFF4ABE88}" name="Guest User" initials="GU" userId="S::urn:spo:anon#6c73d75003d836675156ff4020c4ba50f2ffcfebddcf6e96a7d598d71b17b7a5::" providerId="AD"/>
  <p188:author id="{F27AEBC7-76E7-9C4E-E5CF-3A49BE45A85D}" name="Guest User" initials="GU" userId="S::urn:spo:anon#6a779ca61cb965659d9c499ed027bf7c57e254073b87020df9f65797c7a2ca3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08A"/>
    <a:srgbClr val="00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0" autoAdjust="0"/>
    <p:restoredTop sz="94776"/>
  </p:normalViewPr>
  <p:slideViewPr>
    <p:cSldViewPr snapToGrid="0">
      <p:cViewPr varScale="1">
        <p:scale>
          <a:sx n="99" d="100"/>
          <a:sy n="99" d="100"/>
        </p:scale>
        <p:origin x="1026" y="90"/>
      </p:cViewPr>
      <p:guideLst/>
    </p:cSldViewPr>
  </p:slideViewPr>
  <p:notesTextViewPr>
    <p:cViewPr>
      <p:scale>
        <a:sx n="1" d="1"/>
        <a:sy n="1" d="1"/>
      </p:scale>
      <p:origin x="0" y="0"/>
    </p:cViewPr>
  </p:notesTextViewPr>
  <p:sorterViewPr>
    <p:cViewPr>
      <p:scale>
        <a:sx n="100" d="100"/>
        <a:sy n="100" d="100"/>
      </p:scale>
      <p:origin x="0" y="-49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8/10/relationships/authors" Target="author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692B0F-52E0-5144-A6B6-6D3F24A223EE}" type="datetimeFigureOut">
              <a:rPr lang="en-US" smtClean="0"/>
              <a:t>9/7/2024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02898-78BC-E342-9BDD-1113C00BAD4C}" type="slidenum">
              <a:rPr lang="en-US" smtClean="0"/>
              <a:t>‹#›</a:t>
            </a:fld>
            <a:endParaRPr lang="en-US"/>
          </a:p>
        </p:txBody>
      </p:sp>
    </p:spTree>
    <p:extLst>
      <p:ext uri="{BB962C8B-B14F-4D97-AF65-F5344CB8AC3E}">
        <p14:creationId xmlns:p14="http://schemas.microsoft.com/office/powerpoint/2010/main" val="1433384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D02898-78BC-E342-9BDD-1113C00BAD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004458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401" rtl="0" eaLnBrk="1" fontAlgn="auto" latinLnBrk="0" hangingPunct="1">
              <a:lnSpc>
                <a:spcPct val="100000"/>
              </a:lnSpc>
              <a:spcBef>
                <a:spcPts val="0"/>
              </a:spcBef>
              <a:spcAft>
                <a:spcPts val="0"/>
              </a:spcAft>
              <a:buClrTx/>
              <a:buSzTx/>
              <a:buFontTx/>
              <a:buNone/>
              <a:tabLst/>
              <a:defRPr/>
            </a:pPr>
            <a:r>
              <a:rPr kumimoji="0" lang="en-US" sz="1147" b="0" i="0" u="none" strike="noStrike" kern="1200" cap="none" spc="0" normalizeH="0" baseline="0" noProof="0" dirty="0">
                <a:ln>
                  <a:noFill/>
                </a:ln>
                <a:solidFill>
                  <a:prstClr val="black"/>
                </a:solidFill>
                <a:effectLst/>
                <a:uLnTx/>
                <a:uFillTx/>
                <a:latin typeface="Calibri"/>
                <a:ea typeface="+mn-ea"/>
                <a:cs typeface="+mn-cs"/>
              </a:rPr>
              <a:t>Updated graphic: If we follow the flow of selecting the right benefit package, we support the team, we use data to make decisions to address trends and manage risk, which allows us to get the right people in the rights seats to create sovereignty. </a:t>
            </a:r>
          </a:p>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27</a:t>
            </a:fld>
            <a:endParaRPr lang="en-US"/>
          </a:p>
        </p:txBody>
      </p:sp>
    </p:spTree>
    <p:extLst>
      <p:ext uri="{BB962C8B-B14F-4D97-AF65-F5344CB8AC3E}">
        <p14:creationId xmlns:p14="http://schemas.microsoft.com/office/powerpoint/2010/main" val="478409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28</a:t>
            </a:fld>
            <a:endParaRPr lang="en-US"/>
          </a:p>
        </p:txBody>
      </p:sp>
    </p:spTree>
    <p:extLst>
      <p:ext uri="{BB962C8B-B14F-4D97-AF65-F5344CB8AC3E}">
        <p14:creationId xmlns:p14="http://schemas.microsoft.com/office/powerpoint/2010/main" val="2813809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29</a:t>
            </a:fld>
            <a:endParaRPr lang="en-US"/>
          </a:p>
        </p:txBody>
      </p:sp>
    </p:spTree>
    <p:extLst>
      <p:ext uri="{BB962C8B-B14F-4D97-AF65-F5344CB8AC3E}">
        <p14:creationId xmlns:p14="http://schemas.microsoft.com/office/powerpoint/2010/main" val="3875953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2C03A71-75C2-4F95-D24C-3AED52EAD0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EB01D64-3D3C-C58E-59AF-3217A53045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E91B6D2C-095F-6866-2C65-62436EC43F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E3EFA357-8374-E14A-860E-6A6BBCE39030}" type="slidenum">
              <a:rPr lang="en-US" altLang="en-US" smtClean="0">
                <a:latin typeface="Calibri" panose="020F0502020204030204" pitchFamily="34" charset="0"/>
              </a:rPr>
              <a:pPr fontAlgn="base">
                <a:spcBef>
                  <a:spcPct val="0"/>
                </a:spcBef>
                <a:spcAft>
                  <a:spcPct val="0"/>
                </a:spcAft>
              </a:pPr>
              <a:t>30</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02898-78BC-E342-9BDD-1113C00BAD4C}" type="slidenum">
              <a:rPr lang="en-US" smtClean="0"/>
              <a:t>2</a:t>
            </a:fld>
            <a:endParaRPr lang="en-US"/>
          </a:p>
        </p:txBody>
      </p:sp>
    </p:spTree>
    <p:extLst>
      <p:ext uri="{BB962C8B-B14F-4D97-AF65-F5344CB8AC3E}">
        <p14:creationId xmlns:p14="http://schemas.microsoft.com/office/powerpoint/2010/main" val="200445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AB9EA-C9BD-374E-B998-F6A87DCAF215}" type="slidenum">
              <a:rPr lang="en-US" smtClean="0"/>
              <a:t>5</a:t>
            </a:fld>
            <a:endParaRPr lang="en-US"/>
          </a:p>
        </p:txBody>
      </p:sp>
    </p:spTree>
    <p:extLst>
      <p:ext uri="{BB962C8B-B14F-4D97-AF65-F5344CB8AC3E}">
        <p14:creationId xmlns:p14="http://schemas.microsoft.com/office/powerpoint/2010/main" val="3037592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401" rtl="0" eaLnBrk="1" fontAlgn="auto" latinLnBrk="0" hangingPunct="1">
              <a:lnSpc>
                <a:spcPct val="100000"/>
              </a:lnSpc>
              <a:spcBef>
                <a:spcPts val="0"/>
              </a:spcBef>
              <a:spcAft>
                <a:spcPts val="0"/>
              </a:spcAft>
              <a:buClrTx/>
              <a:buSzTx/>
              <a:buFontTx/>
              <a:buNone/>
              <a:tabLst/>
              <a:defRPr/>
            </a:pPr>
            <a:r>
              <a:rPr kumimoji="0" lang="en-US" sz="1147" b="0" i="0" u="none" strike="noStrike" kern="1200" cap="none" spc="0" normalizeH="0" baseline="0" noProof="0" dirty="0">
                <a:ln>
                  <a:noFill/>
                </a:ln>
                <a:solidFill>
                  <a:prstClr val="black"/>
                </a:solidFill>
                <a:effectLst/>
                <a:uLnTx/>
                <a:uFillTx/>
                <a:latin typeface="Calibri"/>
                <a:ea typeface="+mn-ea"/>
                <a:cs typeface="+mn-cs"/>
              </a:rPr>
              <a:t>Let’s revisit the point of today’s conversation. Enhancing Sovereignty Through Benefits</a:t>
            </a:r>
          </a:p>
          <a:p>
            <a:pPr marL="0" marR="0" lvl="0" indent="0" algn="l" defTabSz="449401" rtl="0" eaLnBrk="1" fontAlgn="auto" latinLnBrk="0" hangingPunct="1">
              <a:lnSpc>
                <a:spcPct val="100000"/>
              </a:lnSpc>
              <a:spcBef>
                <a:spcPts val="0"/>
              </a:spcBef>
              <a:spcAft>
                <a:spcPts val="0"/>
              </a:spcAft>
              <a:buClrTx/>
              <a:buSzTx/>
              <a:buFontTx/>
              <a:buNone/>
              <a:tabLst/>
              <a:defRPr/>
            </a:pPr>
            <a:r>
              <a:rPr kumimoji="0" lang="en-US" sz="1147" b="0" i="0" u="none" strike="noStrike" kern="1200" cap="none" spc="0" normalizeH="0" baseline="0" noProof="0" dirty="0">
                <a:ln>
                  <a:noFill/>
                </a:ln>
                <a:solidFill>
                  <a:prstClr val="black"/>
                </a:solidFill>
                <a:effectLst/>
                <a:uLnTx/>
                <a:uFillTx/>
                <a:latin typeface="Calibri"/>
                <a:ea typeface="+mn-ea"/>
                <a:cs typeface="+mn-cs"/>
              </a:rPr>
              <a:t>Notice that we’re using a variety of sources for our case. When we consider trends, what is on your mind? Of the things list, what’s impacting your day? Which do you have control over, only your reaction, most likely. </a:t>
            </a:r>
          </a:p>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21</a:t>
            </a:fld>
            <a:endParaRPr lang="en-US"/>
          </a:p>
        </p:txBody>
      </p:sp>
    </p:spTree>
    <p:extLst>
      <p:ext uri="{BB962C8B-B14F-4D97-AF65-F5344CB8AC3E}">
        <p14:creationId xmlns:p14="http://schemas.microsoft.com/office/powerpoint/2010/main" val="3775362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401" rtl="0" eaLnBrk="1" fontAlgn="auto" latinLnBrk="0" hangingPunct="1">
              <a:lnSpc>
                <a:spcPct val="100000"/>
              </a:lnSpc>
              <a:spcBef>
                <a:spcPts val="0"/>
              </a:spcBef>
              <a:spcAft>
                <a:spcPts val="0"/>
              </a:spcAft>
              <a:buClrTx/>
              <a:buSzTx/>
              <a:buFontTx/>
              <a:buNone/>
              <a:tabLst/>
              <a:defRPr/>
            </a:pPr>
            <a:r>
              <a:rPr kumimoji="0" lang="en-US" sz="1147" b="0" i="0" u="none" strike="noStrike" kern="1200" cap="none" spc="0" normalizeH="0" baseline="0" noProof="0" dirty="0">
                <a:ln>
                  <a:noFill/>
                </a:ln>
                <a:solidFill>
                  <a:prstClr val="black"/>
                </a:solidFill>
                <a:effectLst/>
                <a:uLnTx/>
                <a:uFillTx/>
                <a:latin typeface="Calibri"/>
                <a:ea typeface="+mn-ea"/>
                <a:cs typeface="+mn-cs"/>
              </a:rPr>
              <a:t>People are fatigued, including executives, people leaders, staff, clients, customers, vendors, partners, and stakeholders. When we are tired, making choices is hard, so we need systems, like a SWOT analysis. </a:t>
            </a:r>
          </a:p>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22</a:t>
            </a:fld>
            <a:endParaRPr lang="en-US"/>
          </a:p>
        </p:txBody>
      </p:sp>
    </p:spTree>
    <p:extLst>
      <p:ext uri="{BB962C8B-B14F-4D97-AF65-F5344CB8AC3E}">
        <p14:creationId xmlns:p14="http://schemas.microsoft.com/office/powerpoint/2010/main" val="1476833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401" rtl="0" eaLnBrk="1" fontAlgn="auto" latinLnBrk="0" hangingPunct="1">
              <a:lnSpc>
                <a:spcPct val="100000"/>
              </a:lnSpc>
              <a:spcBef>
                <a:spcPts val="0"/>
              </a:spcBef>
              <a:spcAft>
                <a:spcPts val="0"/>
              </a:spcAft>
              <a:buClrTx/>
              <a:buSzTx/>
              <a:buFontTx/>
              <a:buNone/>
              <a:tabLst/>
              <a:defRPr/>
            </a:pPr>
            <a:r>
              <a:rPr kumimoji="0" lang="en-US" sz="1147" b="0" i="0" u="none" strike="noStrike" kern="1200" cap="none" spc="0" normalizeH="0" baseline="0" noProof="0" dirty="0">
                <a:ln>
                  <a:noFill/>
                </a:ln>
                <a:solidFill>
                  <a:prstClr val="black"/>
                </a:solidFill>
                <a:effectLst/>
                <a:uLnTx/>
                <a:uFillTx/>
                <a:latin typeface="Calibri"/>
                <a:ea typeface="+mn-ea"/>
                <a:cs typeface="+mn-cs"/>
              </a:rPr>
              <a:t>When we consider strengths, weaknesses, opportunities, and threats, our current position is a little of each. </a:t>
            </a:r>
          </a:p>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23</a:t>
            </a:fld>
            <a:endParaRPr lang="en-US"/>
          </a:p>
        </p:txBody>
      </p:sp>
    </p:spTree>
    <p:extLst>
      <p:ext uri="{BB962C8B-B14F-4D97-AF65-F5344CB8AC3E}">
        <p14:creationId xmlns:p14="http://schemas.microsoft.com/office/powerpoint/2010/main" val="3311120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401" rtl="0" eaLnBrk="1" fontAlgn="auto" latinLnBrk="0" hangingPunct="1">
              <a:lnSpc>
                <a:spcPct val="100000"/>
              </a:lnSpc>
              <a:spcBef>
                <a:spcPts val="0"/>
              </a:spcBef>
              <a:spcAft>
                <a:spcPts val="0"/>
              </a:spcAft>
              <a:buClrTx/>
              <a:buSzTx/>
              <a:buFontTx/>
              <a:buNone/>
              <a:tabLst/>
              <a:defRPr/>
            </a:pPr>
            <a:r>
              <a:rPr kumimoji="0" lang="en-US" sz="1147" b="0" i="0" u="none" strike="noStrike" kern="1200" cap="none" spc="0" normalizeH="0" baseline="0" noProof="0" dirty="0">
                <a:ln>
                  <a:noFill/>
                </a:ln>
                <a:solidFill>
                  <a:prstClr val="black"/>
                </a:solidFill>
                <a:effectLst/>
                <a:uLnTx/>
                <a:uFillTx/>
                <a:latin typeface="Calibri"/>
                <a:ea typeface="+mn-ea"/>
                <a:cs typeface="+mn-cs"/>
              </a:rPr>
              <a:t>That team we talked about, what do they want. Who are they going to follow? Someone that is business usual or offers fair pay, great benefits, a positive work environment, and a degree of sovereignty? </a:t>
            </a:r>
          </a:p>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24</a:t>
            </a:fld>
            <a:endParaRPr lang="en-US"/>
          </a:p>
        </p:txBody>
      </p:sp>
    </p:spTree>
    <p:extLst>
      <p:ext uri="{BB962C8B-B14F-4D97-AF65-F5344CB8AC3E}">
        <p14:creationId xmlns:p14="http://schemas.microsoft.com/office/powerpoint/2010/main" val="4010133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401" rtl="0" eaLnBrk="1" fontAlgn="auto" latinLnBrk="0" hangingPunct="1">
              <a:lnSpc>
                <a:spcPct val="100000"/>
              </a:lnSpc>
              <a:spcBef>
                <a:spcPts val="0"/>
              </a:spcBef>
              <a:spcAft>
                <a:spcPts val="0"/>
              </a:spcAft>
              <a:buClrTx/>
              <a:buSzTx/>
              <a:buFontTx/>
              <a:buNone/>
              <a:tabLst/>
              <a:defRPr/>
            </a:pPr>
            <a:r>
              <a:rPr kumimoji="0" lang="en-US" sz="1147" b="0" i="0" u="none" strike="noStrike" kern="1200" cap="none" spc="0" normalizeH="0" baseline="0" noProof="0" dirty="0">
                <a:ln>
                  <a:noFill/>
                </a:ln>
                <a:solidFill>
                  <a:prstClr val="black"/>
                </a:solidFill>
                <a:effectLst/>
                <a:uLnTx/>
                <a:uFillTx/>
                <a:latin typeface="Calibri"/>
                <a:ea typeface="+mn-ea"/>
                <a:cs typeface="+mn-cs"/>
              </a:rPr>
              <a:t>As leaders, our role is to manage risk. How do we go about it? Is it black and white or shades of the color of joy or sadness (might be too cheesy)? Do we see the Blue Ocean or black and white?</a:t>
            </a:r>
          </a:p>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25</a:t>
            </a:fld>
            <a:endParaRPr lang="en-US"/>
          </a:p>
        </p:txBody>
      </p:sp>
    </p:spTree>
    <p:extLst>
      <p:ext uri="{BB962C8B-B14F-4D97-AF65-F5344CB8AC3E}">
        <p14:creationId xmlns:p14="http://schemas.microsoft.com/office/powerpoint/2010/main" val="335390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401" rtl="0" eaLnBrk="1" fontAlgn="auto" latinLnBrk="0" hangingPunct="1">
              <a:lnSpc>
                <a:spcPct val="100000"/>
              </a:lnSpc>
              <a:spcBef>
                <a:spcPts val="0"/>
              </a:spcBef>
              <a:spcAft>
                <a:spcPts val="0"/>
              </a:spcAft>
              <a:buClrTx/>
              <a:buSzTx/>
              <a:buFontTx/>
              <a:buNone/>
              <a:tabLst/>
              <a:defRPr/>
            </a:pPr>
            <a:r>
              <a:rPr kumimoji="0" lang="en-US" sz="1147" b="0" i="0" u="none" strike="noStrike" kern="1200" cap="none" spc="0" normalizeH="0" baseline="0" noProof="0" dirty="0">
                <a:ln>
                  <a:noFill/>
                </a:ln>
                <a:solidFill>
                  <a:prstClr val="black"/>
                </a:solidFill>
                <a:effectLst/>
                <a:uLnTx/>
                <a:uFillTx/>
                <a:latin typeface="Calibri"/>
                <a:ea typeface="+mn-ea"/>
                <a:cs typeface="+mn-cs"/>
              </a:rPr>
              <a:t>As leaders, our role is to manage risk. How do we go about it? Is it black and white or shades of the color of joy or sadness (might be too cheesy)? Do we see the Blue Ocean or black and white?</a:t>
            </a:r>
          </a:p>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26</a:t>
            </a:fld>
            <a:endParaRPr lang="en-US"/>
          </a:p>
        </p:txBody>
      </p:sp>
    </p:spTree>
    <p:extLst>
      <p:ext uri="{BB962C8B-B14F-4D97-AF65-F5344CB8AC3E}">
        <p14:creationId xmlns:p14="http://schemas.microsoft.com/office/powerpoint/2010/main" val="1162978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6DA6C79-10D1-2237-5C05-B0F6FE917141}"/>
              </a:ext>
            </a:extLst>
          </p:cNvPr>
          <p:cNvGrpSpPr/>
          <p:nvPr userDrawn="1"/>
        </p:nvGrpSpPr>
        <p:grpSpPr>
          <a:xfrm>
            <a:off x="0" y="1"/>
            <a:ext cx="12191980" cy="6857999"/>
            <a:chOff x="0" y="1"/>
            <a:chExt cx="12191980" cy="6857999"/>
          </a:xfrm>
        </p:grpSpPr>
        <p:pic>
          <p:nvPicPr>
            <p:cNvPr id="6" name="Picture 5" descr="A large hotel with a pool&#10;&#10;Description automatically generated">
              <a:extLst>
                <a:ext uri="{FF2B5EF4-FFF2-40B4-BE49-F238E27FC236}">
                  <a16:creationId xmlns:a16="http://schemas.microsoft.com/office/drawing/2014/main" id="{F879C252-1A10-E861-5249-09B1924274A9}"/>
                </a:ext>
              </a:extLst>
            </p:cNvPr>
            <p:cNvPicPr>
              <a:picLocks noChangeAspect="1"/>
            </p:cNvPicPr>
            <p:nvPr userDrawn="1"/>
          </p:nvPicPr>
          <p:blipFill rotWithShape="1">
            <a:blip r:embed="rId2">
              <a:alphaModFix amt="50000"/>
            </a:blip>
            <a:srcRect t="10650" b="5081"/>
            <a:stretch/>
          </p:blipFill>
          <p:spPr>
            <a:xfrm>
              <a:off x="0" y="1"/>
              <a:ext cx="12191980" cy="6857999"/>
            </a:xfrm>
            <a:prstGeom prst="rect">
              <a:avLst/>
            </a:prstGeom>
          </p:spPr>
        </p:pic>
        <p:sp>
          <p:nvSpPr>
            <p:cNvPr id="8" name="Subtitle 2">
              <a:extLst>
                <a:ext uri="{FF2B5EF4-FFF2-40B4-BE49-F238E27FC236}">
                  <a16:creationId xmlns:a16="http://schemas.microsoft.com/office/drawing/2014/main" id="{C050055B-A612-7759-8EC1-47CEECD374A4}"/>
                </a:ext>
              </a:extLst>
            </p:cNvPr>
            <p:cNvSpPr txBox="1">
              <a:spLocks/>
            </p:cNvSpPr>
            <p:nvPr userDrawn="1"/>
          </p:nvSpPr>
          <p:spPr>
            <a:xfrm>
              <a:off x="8943487" y="5949678"/>
              <a:ext cx="2923309" cy="592705"/>
            </a:xfrm>
            <a:prstGeom prst="rect">
              <a:avLst/>
            </a:prstGeom>
          </p:spPr>
          <p:txBody>
            <a:bodyPr vert="horz" lIns="91440" tIns="45720" rIns="91440" bIns="45720" rtlCol="0" anchor="t">
              <a:normAutofit fontScale="77500" lnSpcReduction="2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b="1">
                  <a:solidFill>
                    <a:srgbClr val="FFFFFF"/>
                  </a:solidFill>
                  <a:latin typeface="AngsanaUPC" panose="02020603050405020304" pitchFamily="18" charset="-34"/>
                  <a:cs typeface="AngsanaUPC" panose="02020603050405020304" pitchFamily="18" charset="-34"/>
                </a:rPr>
                <a:t>Durant</a:t>
              </a:r>
              <a:r>
                <a:rPr lang="en-US">
                  <a:solidFill>
                    <a:srgbClr val="FFFFFF"/>
                  </a:solidFill>
                  <a:latin typeface="AngsanaUPC" panose="02020603050405020304" pitchFamily="18" charset="-34"/>
                  <a:cs typeface="AngsanaUPC" panose="02020603050405020304" pitchFamily="18" charset="-34"/>
                </a:rPr>
                <a:t>, </a:t>
              </a:r>
              <a:r>
                <a:rPr lang="en-US" sz="3600" b="1">
                  <a:solidFill>
                    <a:srgbClr val="FFFFFF"/>
                  </a:solidFill>
                  <a:latin typeface="AngsanaUPC" panose="02020603050405020304" pitchFamily="18" charset="-34"/>
                  <a:cs typeface="AngsanaUPC" panose="02020603050405020304" pitchFamily="18" charset="-34"/>
                </a:rPr>
                <a:t>Oklahoma</a:t>
              </a:r>
              <a:endParaRPr lang="en-US" b="1">
                <a:solidFill>
                  <a:srgbClr val="FFFFFF"/>
                </a:solidFill>
                <a:latin typeface="AngsanaUPC" panose="02020603050405020304" pitchFamily="18" charset="-34"/>
                <a:cs typeface="AngsanaUPC" panose="02020603050405020304" pitchFamily="18" charset="-34"/>
              </a:endParaRPr>
            </a:p>
          </p:txBody>
        </p:sp>
        <p:sp>
          <p:nvSpPr>
            <p:cNvPr id="9" name="TextBox 8">
              <a:extLst>
                <a:ext uri="{FF2B5EF4-FFF2-40B4-BE49-F238E27FC236}">
                  <a16:creationId xmlns:a16="http://schemas.microsoft.com/office/drawing/2014/main" id="{A0051652-30C0-8B0D-7BCE-A1648DC80ED4}"/>
                </a:ext>
              </a:extLst>
            </p:cNvPr>
            <p:cNvSpPr txBox="1"/>
            <p:nvPr userDrawn="1"/>
          </p:nvSpPr>
          <p:spPr>
            <a:xfrm>
              <a:off x="8192372" y="5345882"/>
              <a:ext cx="3674424" cy="769441"/>
            </a:xfrm>
            <a:prstGeom prst="rect">
              <a:avLst/>
            </a:prstGeom>
            <a:noFill/>
          </p:spPr>
          <p:txBody>
            <a:bodyPr wrap="square" rtlCol="0">
              <a:spAutoFit/>
            </a:bodyPr>
            <a:lstStyle/>
            <a:p>
              <a:r>
                <a:rPr lang="en-US" sz="4400" b="1" dirty="0">
                  <a:latin typeface="AngsanaUPC" panose="02020603050405020304" pitchFamily="18" charset="-34"/>
                  <a:cs typeface="AngsanaUPC" panose="02020603050405020304" pitchFamily="18" charset="-34"/>
                </a:rPr>
                <a:t>September</a:t>
              </a:r>
              <a:r>
                <a:rPr lang="en-US" sz="3600" b="1" dirty="0">
                  <a:latin typeface="AngsanaUPC" panose="02020603050405020304" pitchFamily="18" charset="-34"/>
                  <a:cs typeface="AngsanaUPC" panose="02020603050405020304" pitchFamily="18" charset="-34"/>
                </a:rPr>
                <a:t> 23-25, 2024</a:t>
              </a:r>
            </a:p>
          </p:txBody>
        </p:sp>
        <p:pic>
          <p:nvPicPr>
            <p:cNvPr id="10" name="Picture 9" descr="A logo with a feather in the middle of a circle&#10;&#10;Description automatically generated">
              <a:extLst>
                <a:ext uri="{FF2B5EF4-FFF2-40B4-BE49-F238E27FC236}">
                  <a16:creationId xmlns:a16="http://schemas.microsoft.com/office/drawing/2014/main" id="{D575E8EA-4622-D55B-B692-302206891F9C}"/>
                </a:ext>
              </a:extLst>
            </p:cNvPr>
            <p:cNvPicPr>
              <a:picLocks noChangeAspect="1"/>
            </p:cNvPicPr>
            <p:nvPr userDrawn="1"/>
          </p:nvPicPr>
          <p:blipFill>
            <a:blip r:embed="rId3"/>
            <a:stretch>
              <a:fillRect/>
            </a:stretch>
          </p:blipFill>
          <p:spPr>
            <a:xfrm>
              <a:off x="9895476" y="3536524"/>
              <a:ext cx="1971320" cy="1790766"/>
            </a:xfrm>
            <a:prstGeom prst="rect">
              <a:avLst/>
            </a:prstGeom>
          </p:spPr>
        </p:pic>
      </p:grpSp>
    </p:spTree>
    <p:extLst>
      <p:ext uri="{BB962C8B-B14F-4D97-AF65-F5344CB8AC3E}">
        <p14:creationId xmlns:p14="http://schemas.microsoft.com/office/powerpoint/2010/main" val="84636410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6ABBAC-7486-4D45-A79F-A9577B4B4527}"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400657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6ABBAC-7486-4D45-A79F-A9577B4B4527}" type="datetimeFigureOut">
              <a:rPr lang="en-US" smtClean="0"/>
              <a:t>9/7/2024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071622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410726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957811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8069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ABBAC-7486-4D45-A79F-A9577B4B4527}"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24034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ABBAC-7486-4D45-A79F-A9577B4B4527}"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2121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24336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151389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745184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1"/>
        </a:solidFill>
        <a:effectLst/>
      </p:bgPr>
    </p:bg>
    <p:spTree>
      <p:nvGrpSpPr>
        <p:cNvPr id="1" name=""/>
        <p:cNvGrpSpPr/>
        <p:nvPr/>
      </p:nvGrpSpPr>
      <p:grpSpPr>
        <a:xfrm>
          <a:off x="0" y="0"/>
          <a:ext cx="0" cy="0"/>
          <a:chOff x="0" y="0"/>
          <a:chExt cx="0" cy="0"/>
        </a:xfrm>
      </p:grpSpPr>
      <p:pic>
        <p:nvPicPr>
          <p:cNvPr id="16" name="Picture 15" descr="A white background with a yellow border&#10;&#10;Description automatically generated">
            <a:extLst>
              <a:ext uri="{FF2B5EF4-FFF2-40B4-BE49-F238E27FC236}">
                <a16:creationId xmlns:a16="http://schemas.microsoft.com/office/drawing/2014/main" id="{6FBA9A23-E650-EFAC-1F08-B832DD9C8F4F}"/>
              </a:ext>
            </a:extLst>
          </p:cNvPr>
          <p:cNvPicPr>
            <a:picLocks noChangeAspect="1"/>
          </p:cNvPicPr>
          <p:nvPr userDrawn="1"/>
        </p:nvPicPr>
        <p:blipFill>
          <a:blip r:embed="rId2"/>
          <a:stretch>
            <a:fillRect/>
          </a:stretch>
        </p:blipFill>
        <p:spPr>
          <a:xfrm>
            <a:off x="-10634" y="0"/>
            <a:ext cx="12192000" cy="6858000"/>
          </a:xfrm>
          <a:prstGeom prst="rect">
            <a:avLst/>
          </a:prstGeom>
        </p:spPr>
      </p:pic>
      <p:sp>
        <p:nvSpPr>
          <p:cNvPr id="17" name="Content Placeholder 2">
            <a:extLst>
              <a:ext uri="{FF2B5EF4-FFF2-40B4-BE49-F238E27FC236}">
                <a16:creationId xmlns:a16="http://schemas.microsoft.com/office/drawing/2014/main" id="{A6CC86E0-F18F-89C0-C806-B6E49E4B5A99}"/>
              </a:ext>
            </a:extLst>
          </p:cNvPr>
          <p:cNvSpPr txBox="1">
            <a:spLocks/>
          </p:cNvSpPr>
          <p:nvPr userDrawn="1"/>
        </p:nvSpPr>
        <p:spPr>
          <a:xfrm>
            <a:off x="565450" y="1509204"/>
            <a:ext cx="10950230" cy="4177590"/>
          </a:xfrm>
          <a:prstGeom prst="rect">
            <a:avLst/>
          </a:prstGeom>
        </p:spPr>
        <p:txBody>
          <a:bodyPr/>
          <a:lstStyle>
            <a:lvl1pPr marL="0" indent="0" algn="l" defTabSz="457200" rtl="0" eaLnBrk="1" latinLnBrk="0" hangingPunct="1">
              <a:lnSpc>
                <a:spcPct val="110000"/>
              </a:lnSpc>
              <a:spcBef>
                <a:spcPts val="529"/>
              </a:spcBef>
              <a:spcAft>
                <a:spcPts val="529"/>
              </a:spcAft>
              <a:buClr>
                <a:schemeClr val="bg2">
                  <a:lumMod val="40000"/>
                  <a:lumOff val="60000"/>
                </a:schemeClr>
              </a:buClr>
              <a:buSzPct val="80000"/>
              <a:buFont typeface="Wingdings" panose="05000000000000000000" pitchFamily="2" charset="2"/>
              <a:buNone/>
              <a:defRPr sz="2000" b="0" i="0" kern="1200">
                <a:solidFill>
                  <a:schemeClr val="tx1"/>
                </a:solidFill>
                <a:latin typeface="Calibri" panose="020F0502020204030204" pitchFamily="34" charset="0"/>
                <a:ea typeface="+mj-ea"/>
                <a:cs typeface="Calibri" panose="020F0502020204030204" pitchFamily="34" charset="0"/>
              </a:defRPr>
            </a:lvl1pPr>
            <a:lvl2pPr marL="605150" indent="-201717" algn="l" defTabSz="457200" rtl="0" eaLnBrk="1" latinLnBrk="0" hangingPunct="1">
              <a:lnSpc>
                <a:spcPct val="110000"/>
              </a:lnSpc>
              <a:spcBef>
                <a:spcPts val="529"/>
              </a:spcBef>
              <a:spcAft>
                <a:spcPts val="0"/>
              </a:spcAft>
              <a:buClr>
                <a:schemeClr val="bg2">
                  <a:lumMod val="40000"/>
                  <a:lumOff val="60000"/>
                </a:schemeClr>
              </a:buClr>
              <a:buSzPct val="80000"/>
              <a:buFont typeface="Wingdings" panose="05000000000000000000" pitchFamily="2" charset="2"/>
              <a:buChar char="§"/>
              <a:defRPr sz="1800" b="0" i="0" kern="1200" baseline="0">
                <a:solidFill>
                  <a:schemeClr val="tx1"/>
                </a:solidFill>
                <a:latin typeface="Calibri" panose="020F0502020204030204" pitchFamily="34" charset="0"/>
                <a:ea typeface="+mj-ea"/>
                <a:cs typeface="Calibri" panose="020F0502020204030204" pitchFamily="34" charset="0"/>
              </a:defRPr>
            </a:lvl2pPr>
            <a:lvl3pPr marL="1008583" indent="-201717" algn="l" defTabSz="457200" rtl="0" eaLnBrk="1" latinLnBrk="0" hangingPunct="1">
              <a:lnSpc>
                <a:spcPct val="110000"/>
              </a:lnSpc>
              <a:spcBef>
                <a:spcPts val="529"/>
              </a:spcBef>
              <a:spcAft>
                <a:spcPts val="0"/>
              </a:spcAft>
              <a:buClr>
                <a:schemeClr val="bg2">
                  <a:lumMod val="40000"/>
                  <a:lumOff val="60000"/>
                </a:schemeClr>
              </a:buClr>
              <a:buSzPct val="80000"/>
              <a:buFont typeface="Calibri" panose="020F0502020204030204" pitchFamily="34" charset="0"/>
              <a:buChar char="–"/>
              <a:defRPr sz="1600" b="0" i="0" kern="1200" baseline="0">
                <a:solidFill>
                  <a:schemeClr val="tx1"/>
                </a:solidFill>
                <a:latin typeface="Calibri" panose="020F0502020204030204" pitchFamily="34" charset="0"/>
                <a:ea typeface="+mj-ea"/>
                <a:cs typeface="Calibri" panose="020F0502020204030204" pitchFamily="34" charset="0"/>
              </a:defRPr>
            </a:lvl3pPr>
            <a:lvl4pPr marL="1462446" indent="-252146" algn="l" defTabSz="457200" rtl="0" eaLnBrk="1" latinLnBrk="0" hangingPunct="1">
              <a:lnSpc>
                <a:spcPct val="110000"/>
              </a:lnSpc>
              <a:spcBef>
                <a:spcPts val="529"/>
              </a:spcBef>
              <a:spcAft>
                <a:spcPts val="0"/>
              </a:spcAft>
              <a:buClr>
                <a:schemeClr val="bg2">
                  <a:lumMod val="40000"/>
                  <a:lumOff val="60000"/>
                </a:schemeClr>
              </a:buClr>
              <a:buSzPct val="80000"/>
              <a:buFont typeface="Calibri" panose="020F0502020204030204" pitchFamily="34" charset="0"/>
              <a:buChar char="&gt;"/>
              <a:defRPr sz="1588" b="0" i="0" kern="1200" baseline="0">
                <a:solidFill>
                  <a:schemeClr val="tx1"/>
                </a:solidFill>
                <a:latin typeface="+mn-lt"/>
                <a:ea typeface="+mj-ea"/>
                <a:cs typeface="+mj-cs"/>
              </a:defRPr>
            </a:lvl4pPr>
            <a:lvl5pPr marL="1815450" indent="-201717" algn="l" defTabSz="457200" rtl="0" eaLnBrk="1" latinLnBrk="0" hangingPunct="1">
              <a:lnSpc>
                <a:spcPct val="110000"/>
              </a:lnSpc>
              <a:spcBef>
                <a:spcPts val="529"/>
              </a:spcBef>
              <a:spcAft>
                <a:spcPts val="0"/>
              </a:spcAft>
              <a:buClr>
                <a:schemeClr val="bg2">
                  <a:lumMod val="40000"/>
                  <a:lumOff val="60000"/>
                </a:schemeClr>
              </a:buClr>
              <a:buSzPct val="80000"/>
              <a:buFont typeface="Courier New" panose="02070309020205020404" pitchFamily="49" charset="0"/>
              <a:buChar char="o"/>
              <a:defRPr sz="1412" b="0" i="0" kern="1200" baseline="0">
                <a:solidFill>
                  <a:schemeClr val="tx1"/>
                </a:solidFill>
                <a:latin typeface="+mn-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10000"/>
              </a:lnSpc>
              <a:spcBef>
                <a:spcPts val="529"/>
              </a:spcBef>
              <a:spcAft>
                <a:spcPts val="529"/>
              </a:spcAft>
              <a:buClr>
                <a:schemeClr val="bg1">
                  <a:lumMod val="95000"/>
                  <a:lumOff val="5000"/>
                </a:schemeClr>
              </a:buClr>
              <a:buSzPct val="80000"/>
              <a:buFont typeface="Wingdings" panose="05000000000000000000" pitchFamily="2" charset="2"/>
              <a:buNone/>
              <a:tabLst/>
              <a:defRPr/>
            </a:pPr>
            <a:endParaRPr kumimoji="0" lang="en-US" sz="1600" b="0" i="0" u="none" strike="noStrike" kern="1200" cap="none" spc="0" normalizeH="0" baseline="0" noProof="0" dirty="0">
              <a:ln>
                <a:noFill/>
              </a:ln>
              <a:solidFill>
                <a:sysClr val="windowText" lastClr="000000"/>
              </a:solidFill>
              <a:effectLst/>
              <a:uLnTx/>
              <a:uFillTx/>
              <a:latin typeface="Calibri" panose="020F0502020204030204" pitchFamily="34" charset="0"/>
              <a:ea typeface="+mj-ea"/>
              <a:cs typeface="Calibri" panose="020F0502020204030204" pitchFamily="34" charset="0"/>
            </a:endParaRPr>
          </a:p>
        </p:txBody>
      </p:sp>
      <p:grpSp>
        <p:nvGrpSpPr>
          <p:cNvPr id="18" name="Group 17">
            <a:extLst>
              <a:ext uri="{FF2B5EF4-FFF2-40B4-BE49-F238E27FC236}">
                <a16:creationId xmlns:a16="http://schemas.microsoft.com/office/drawing/2014/main" id="{8C837C23-469B-85C2-919F-ADE61865FB3E}"/>
              </a:ext>
            </a:extLst>
          </p:cNvPr>
          <p:cNvGrpSpPr/>
          <p:nvPr userDrawn="1"/>
        </p:nvGrpSpPr>
        <p:grpSpPr>
          <a:xfrm>
            <a:off x="-10634" y="337998"/>
            <a:ext cx="11972260" cy="1226155"/>
            <a:chOff x="-10634" y="148695"/>
            <a:chExt cx="11972260" cy="1226155"/>
          </a:xfrm>
        </p:grpSpPr>
        <p:sp>
          <p:nvSpPr>
            <p:cNvPr id="19" name="Rectangle 18">
              <a:extLst>
                <a:ext uri="{FF2B5EF4-FFF2-40B4-BE49-F238E27FC236}">
                  <a16:creationId xmlns:a16="http://schemas.microsoft.com/office/drawing/2014/main" id="{CC2C503E-255E-9FA3-F363-38A72A0D75D8}"/>
                </a:ext>
              </a:extLst>
            </p:cNvPr>
            <p:cNvSpPr/>
            <p:nvPr userDrawn="1"/>
          </p:nvSpPr>
          <p:spPr>
            <a:xfrm>
              <a:off x="-10634" y="148695"/>
              <a:ext cx="11972260" cy="820296"/>
            </a:xfrm>
            <a:prstGeom prst="rect">
              <a:avLst/>
            </a:prstGeom>
            <a:solidFill>
              <a:srgbClr val="262626"/>
            </a:solidFill>
            <a:ln w="12700" cap="flat" cmpd="sng" algn="ctr">
              <a:solidFill>
                <a:srgbClr val="262626"/>
              </a:solidFill>
              <a:prstDash val="solid"/>
              <a:miter lim="800000"/>
            </a:ln>
            <a:effectLst/>
          </p:spPr>
          <p:txBody>
            <a:bodyPr rtlCol="0" anchor="ctr"/>
            <a:lstStyle/>
            <a:p>
              <a:pPr marL="0" marR="0" lvl="0" indent="0" algn="ctr" defTabSz="44940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Right Triangle 19">
              <a:extLst>
                <a:ext uri="{FF2B5EF4-FFF2-40B4-BE49-F238E27FC236}">
                  <a16:creationId xmlns:a16="http://schemas.microsoft.com/office/drawing/2014/main" id="{7F79D9BA-84CF-DE76-FD88-87F972268CEE}"/>
                </a:ext>
              </a:extLst>
            </p:cNvPr>
            <p:cNvSpPr/>
            <p:nvPr userDrawn="1"/>
          </p:nvSpPr>
          <p:spPr>
            <a:xfrm flipV="1">
              <a:off x="11302407" y="967562"/>
              <a:ext cx="648585" cy="407288"/>
            </a:xfrm>
            <a:prstGeom prst="rtTriangle">
              <a:avLst/>
            </a:prstGeom>
            <a:solidFill>
              <a:sysClr val="windowText" lastClr="000000">
                <a:lumMod val="95000"/>
                <a:lumOff val="5000"/>
              </a:sys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4940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white"/>
                </a:solidFill>
                <a:effectLst/>
                <a:uLnTx/>
                <a:uFillTx/>
                <a:latin typeface="Calibri"/>
                <a:ea typeface="+mn-ea"/>
                <a:cs typeface="+mn-cs"/>
              </a:endParaRPr>
            </a:p>
          </p:txBody>
        </p:sp>
      </p:grpSp>
      <p:sp>
        <p:nvSpPr>
          <p:cNvPr id="22" name="Title 1">
            <a:extLst>
              <a:ext uri="{FF2B5EF4-FFF2-40B4-BE49-F238E27FC236}">
                <a16:creationId xmlns:a16="http://schemas.microsoft.com/office/drawing/2014/main" id="{47771AEC-B244-6614-EDBD-1E22C342D0D2}"/>
              </a:ext>
            </a:extLst>
          </p:cNvPr>
          <p:cNvSpPr>
            <a:spLocks noGrp="1"/>
          </p:cNvSpPr>
          <p:nvPr>
            <p:ph type="ctrTitle"/>
          </p:nvPr>
        </p:nvSpPr>
        <p:spPr>
          <a:xfrm>
            <a:off x="498110" y="490399"/>
            <a:ext cx="8825658" cy="596018"/>
          </a:xfrm>
        </p:spPr>
        <p:txBody>
          <a:bodyPr anchor="t"/>
          <a:lstStyle>
            <a:lvl1pPr>
              <a:defRPr sz="2800" b="1">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457200" rtl="0" eaLnBrk="1" fontAlgn="auto" latinLnBrk="0" hangingPunct="1">
              <a:lnSpc>
                <a:spcPct val="110000"/>
              </a:lnSpc>
              <a:spcBef>
                <a:spcPts val="529"/>
              </a:spcBef>
              <a:spcAft>
                <a:spcPts val="529"/>
              </a:spcAft>
              <a:buClr>
                <a:schemeClr val="bg1">
                  <a:lumMod val="95000"/>
                  <a:lumOff val="5000"/>
                </a:schemeClr>
              </a:buClr>
              <a:buSzPct val="80000"/>
              <a:buFont typeface="Wingdings" panose="05000000000000000000" pitchFamily="2" charset="2"/>
              <a:buNone/>
              <a:tabLst/>
              <a:defRPr/>
            </a:pPr>
            <a:r>
              <a:rPr lang="en-US" dirty="0"/>
              <a:t>Click to edit Master title style</a:t>
            </a:r>
          </a:p>
        </p:txBody>
      </p:sp>
      <p:sp>
        <p:nvSpPr>
          <p:cNvPr id="27" name="Text Placeholder 26">
            <a:extLst>
              <a:ext uri="{FF2B5EF4-FFF2-40B4-BE49-F238E27FC236}">
                <a16:creationId xmlns:a16="http://schemas.microsoft.com/office/drawing/2014/main" id="{E21DAFF3-B416-91F7-B0A0-C605604EF815}"/>
              </a:ext>
            </a:extLst>
          </p:cNvPr>
          <p:cNvSpPr>
            <a:spLocks noGrp="1"/>
          </p:cNvSpPr>
          <p:nvPr>
            <p:ph type="body" sz="quarter" idx="10"/>
          </p:nvPr>
        </p:nvSpPr>
        <p:spPr>
          <a:xfrm>
            <a:off x="565450" y="1437326"/>
            <a:ext cx="10144800" cy="4728083"/>
          </a:xfrm>
        </p:spPr>
        <p:txBody>
          <a:bodyPr/>
          <a:lstStyle>
            <a:lvl1pPr marL="0" indent="0">
              <a:buNone/>
              <a:defRPr>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742950" indent="-285750">
              <a:buClr>
                <a:schemeClr val="bg1"/>
              </a:buClr>
              <a:buFont typeface="Wingdings" panose="05000000000000000000" pitchFamily="2" charset="2"/>
              <a:buChar char="§"/>
              <a:defRPr>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1200150" indent="-285750">
              <a:buClr>
                <a:schemeClr val="bg1"/>
              </a:buClr>
              <a:buFont typeface="Wingdings" panose="05000000000000000000" pitchFamily="2" charset="2"/>
              <a:buChar char="§"/>
              <a:defRPr>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657350" indent="-285750">
              <a:buClr>
                <a:schemeClr val="bg1"/>
              </a:buClr>
              <a:buFont typeface="Wingdings" panose="05000000000000000000" pitchFamily="2" charset="2"/>
              <a:buChar char="§"/>
              <a:defRPr>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2114550" indent="-285750">
              <a:buClr>
                <a:schemeClr val="bg1"/>
              </a:buClr>
              <a:buFont typeface="Wingdings" panose="05000000000000000000" pitchFamily="2" charset="2"/>
              <a:buChar char="§"/>
              <a:defRPr>
                <a:solidFill>
                  <a:schemeClr val="bg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a:extLst>
              <a:ext uri="{FF2B5EF4-FFF2-40B4-BE49-F238E27FC236}">
                <a16:creationId xmlns:a16="http://schemas.microsoft.com/office/drawing/2014/main" id="{F56C18BD-3038-869C-D070-0260C4477C9B}"/>
              </a:ext>
            </a:extLst>
          </p:cNvPr>
          <p:cNvSpPr txBox="1"/>
          <p:nvPr userDrawn="1"/>
        </p:nvSpPr>
        <p:spPr>
          <a:xfrm>
            <a:off x="646575" y="6481230"/>
            <a:ext cx="3064291" cy="228076"/>
          </a:xfrm>
          <a:prstGeom prst="rect">
            <a:avLst/>
          </a:prstGeom>
          <a:noFill/>
        </p:spPr>
        <p:txBody>
          <a:bodyPr wrap="square" rtlCol="0" anchor="ctr">
            <a:spAutoFit/>
          </a:bodyPr>
          <a:lstStyle/>
          <a:p>
            <a:pPr marL="0" marR="0" lvl="0" indent="0" algn="l" defTabSz="581585" rtl="0" eaLnBrk="1" fontAlgn="auto" latinLnBrk="0" hangingPunct="1">
              <a:lnSpc>
                <a:spcPct val="100000"/>
              </a:lnSpc>
              <a:spcBef>
                <a:spcPts val="0"/>
              </a:spcBef>
              <a:spcAft>
                <a:spcPts val="100"/>
              </a:spcAft>
              <a:buClrTx/>
              <a:buSzTx/>
              <a:buFontTx/>
              <a:buNone/>
              <a:tabLst/>
              <a:defRPr/>
            </a:pPr>
            <a:r>
              <a:rPr kumimoji="0" lang="en-US" sz="882" b="0" i="0" u="none" strike="noStrike" kern="1200" cap="all" spc="57"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NNAHRA 2024 | Strategic Services Group</a:t>
            </a:r>
          </a:p>
        </p:txBody>
      </p:sp>
      <p:sp>
        <p:nvSpPr>
          <p:cNvPr id="3" name="Slide Number Placeholder 5">
            <a:extLst>
              <a:ext uri="{FF2B5EF4-FFF2-40B4-BE49-F238E27FC236}">
                <a16:creationId xmlns:a16="http://schemas.microsoft.com/office/drawing/2014/main" id="{EB00E1D1-A861-F793-B06C-4EEE6AD8239A}"/>
              </a:ext>
            </a:extLst>
          </p:cNvPr>
          <p:cNvSpPr txBox="1">
            <a:spLocks/>
          </p:cNvSpPr>
          <p:nvPr userDrawn="1"/>
        </p:nvSpPr>
        <p:spPr>
          <a:xfrm>
            <a:off x="155102" y="6467259"/>
            <a:ext cx="443345" cy="242047"/>
          </a:xfrm>
          <a:prstGeom prst="rect">
            <a:avLst/>
          </a:prstGeom>
          <a:noFill/>
        </p:spPr>
        <p:txBody>
          <a:bodyPr anchor="ctr"/>
          <a:lstStyle>
            <a:defPPr>
              <a:defRPr lang="en-US"/>
            </a:defPPr>
            <a:lvl1pPr marL="0" algn="ctr" defTabSz="509352" rtl="0" eaLnBrk="1" latinLnBrk="0" hangingPunct="1">
              <a:defRPr sz="900" b="1" kern="1200">
                <a:solidFill>
                  <a:schemeClr val="bg1"/>
                </a:solidFill>
                <a:latin typeface="+mj-lt"/>
                <a:ea typeface="+mn-ea"/>
                <a:cs typeface="+mn-cs"/>
              </a:defRPr>
            </a:lvl1pPr>
            <a:lvl2pPr marL="509352" algn="l" defTabSz="509352" rtl="0" eaLnBrk="1" latinLnBrk="0" hangingPunct="1">
              <a:defRPr sz="2000" kern="1200">
                <a:solidFill>
                  <a:schemeClr val="tx1"/>
                </a:solidFill>
                <a:latin typeface="+mn-lt"/>
                <a:ea typeface="+mn-ea"/>
                <a:cs typeface="+mn-cs"/>
              </a:defRPr>
            </a:lvl2pPr>
            <a:lvl3pPr marL="1018705" algn="l" defTabSz="509352" rtl="0" eaLnBrk="1" latinLnBrk="0" hangingPunct="1">
              <a:defRPr sz="2000" kern="1200">
                <a:solidFill>
                  <a:schemeClr val="tx1"/>
                </a:solidFill>
                <a:latin typeface="+mn-lt"/>
                <a:ea typeface="+mn-ea"/>
                <a:cs typeface="+mn-cs"/>
              </a:defRPr>
            </a:lvl3pPr>
            <a:lvl4pPr marL="1528058" algn="l" defTabSz="509352" rtl="0" eaLnBrk="1" latinLnBrk="0" hangingPunct="1">
              <a:defRPr sz="2000" kern="1200">
                <a:solidFill>
                  <a:schemeClr val="tx1"/>
                </a:solidFill>
                <a:latin typeface="+mn-lt"/>
                <a:ea typeface="+mn-ea"/>
                <a:cs typeface="+mn-cs"/>
              </a:defRPr>
            </a:lvl4pPr>
            <a:lvl5pPr marL="2037411" algn="l" defTabSz="509352" rtl="0" eaLnBrk="1" latinLnBrk="0" hangingPunct="1">
              <a:defRPr sz="2000" kern="1200">
                <a:solidFill>
                  <a:schemeClr val="tx1"/>
                </a:solidFill>
                <a:latin typeface="+mn-lt"/>
                <a:ea typeface="+mn-ea"/>
                <a:cs typeface="+mn-cs"/>
              </a:defRPr>
            </a:lvl5pPr>
            <a:lvl6pPr marL="2546764" algn="l" defTabSz="509352" rtl="0" eaLnBrk="1" latinLnBrk="0" hangingPunct="1">
              <a:defRPr sz="2000" kern="1200">
                <a:solidFill>
                  <a:schemeClr val="tx1"/>
                </a:solidFill>
                <a:latin typeface="+mn-lt"/>
                <a:ea typeface="+mn-ea"/>
                <a:cs typeface="+mn-cs"/>
              </a:defRPr>
            </a:lvl6pPr>
            <a:lvl7pPr marL="3056116" algn="l" defTabSz="509352" rtl="0" eaLnBrk="1" latinLnBrk="0" hangingPunct="1">
              <a:defRPr sz="2000" kern="1200">
                <a:solidFill>
                  <a:schemeClr val="tx1"/>
                </a:solidFill>
                <a:latin typeface="+mn-lt"/>
                <a:ea typeface="+mn-ea"/>
                <a:cs typeface="+mn-cs"/>
              </a:defRPr>
            </a:lvl7pPr>
            <a:lvl8pPr marL="3565469" algn="l" defTabSz="509352" rtl="0" eaLnBrk="1" latinLnBrk="0" hangingPunct="1">
              <a:defRPr sz="2000" kern="1200">
                <a:solidFill>
                  <a:schemeClr val="tx1"/>
                </a:solidFill>
                <a:latin typeface="+mn-lt"/>
                <a:ea typeface="+mn-ea"/>
                <a:cs typeface="+mn-cs"/>
              </a:defRPr>
            </a:lvl8pPr>
            <a:lvl9pPr marL="4074821" algn="l" defTabSz="509352" rtl="0" eaLnBrk="1" latinLnBrk="0" hangingPunct="1">
              <a:defRPr sz="2000" kern="1200">
                <a:solidFill>
                  <a:schemeClr val="tx1"/>
                </a:solidFill>
                <a:latin typeface="+mn-lt"/>
                <a:ea typeface="+mn-ea"/>
                <a:cs typeface="+mn-cs"/>
              </a:defRPr>
            </a:lvl9pPr>
          </a:lstStyle>
          <a:p>
            <a:pPr marL="0" marR="0" lvl="0" indent="0" algn="ctr" defTabSz="509352" rtl="0" eaLnBrk="1" fontAlgn="auto" latinLnBrk="0" hangingPunct="1">
              <a:lnSpc>
                <a:spcPct val="100000"/>
              </a:lnSpc>
              <a:spcBef>
                <a:spcPts val="0"/>
              </a:spcBef>
              <a:spcAft>
                <a:spcPts val="0"/>
              </a:spcAft>
              <a:buClrTx/>
              <a:buSzTx/>
              <a:buFontTx/>
              <a:buNone/>
              <a:tabLst/>
              <a:defRPr/>
            </a:pPr>
            <a:fld id="{20C73B66-D299-41D5-B929-6503AD03A754}" type="slidenum">
              <a:rPr kumimoji="0" lang="en-US" sz="1050" b="0" i="0" u="none" strike="noStrike" kern="1200" cap="none" spc="0" normalizeH="0" baseline="0" noProof="0" smtClean="0">
                <a:ln>
                  <a:noFill/>
                </a:ln>
                <a:solidFill>
                  <a:schemeClr val="bg1"/>
                </a:solidFill>
                <a:effectLst/>
                <a:uLnTx/>
                <a:uFillTx/>
                <a:latin typeface="Calibri"/>
                <a:ea typeface="+mn-ea"/>
                <a:cs typeface="+mn-cs"/>
              </a:rPr>
              <a:pPr marL="0" marR="0" lvl="0" indent="0" algn="ctr" defTabSz="509352"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F29CD5CD-C773-5071-D898-992F574C7AD0}"/>
              </a:ext>
            </a:extLst>
          </p:cNvPr>
          <p:cNvGrpSpPr/>
          <p:nvPr userDrawn="1"/>
        </p:nvGrpSpPr>
        <p:grpSpPr>
          <a:xfrm>
            <a:off x="8696623" y="5977786"/>
            <a:ext cx="3261645" cy="731520"/>
            <a:chOff x="8582319" y="5977786"/>
            <a:chExt cx="3261645" cy="731520"/>
          </a:xfrm>
        </p:grpSpPr>
        <p:pic>
          <p:nvPicPr>
            <p:cNvPr id="5" name="Picture 4">
              <a:extLst>
                <a:ext uri="{FF2B5EF4-FFF2-40B4-BE49-F238E27FC236}">
                  <a16:creationId xmlns:a16="http://schemas.microsoft.com/office/drawing/2014/main" id="{24685A77-91EC-C5A7-72A4-0DB29DDBB37B}"/>
                </a:ext>
              </a:extLst>
            </p:cNvPr>
            <p:cNvPicPr>
              <a:picLocks noChangeAspect="1"/>
            </p:cNvPicPr>
            <p:nvPr userDrawn="1"/>
          </p:nvPicPr>
          <p:blipFill>
            <a:blip r:embed="rId3"/>
            <a:stretch>
              <a:fillRect/>
            </a:stretch>
          </p:blipFill>
          <p:spPr>
            <a:xfrm>
              <a:off x="11037871" y="5977786"/>
              <a:ext cx="806093" cy="731520"/>
            </a:xfrm>
            <a:prstGeom prst="rect">
              <a:avLst/>
            </a:prstGeom>
          </p:spPr>
        </p:pic>
        <p:pic>
          <p:nvPicPr>
            <p:cNvPr id="6" name="Picture 5">
              <a:extLst>
                <a:ext uri="{FF2B5EF4-FFF2-40B4-BE49-F238E27FC236}">
                  <a16:creationId xmlns:a16="http://schemas.microsoft.com/office/drawing/2014/main" id="{21060622-1B3A-91EB-8D07-2925F8CA2EE5}"/>
                </a:ext>
              </a:extLst>
            </p:cNvPr>
            <p:cNvPicPr>
              <a:picLocks noChangeAspect="1"/>
            </p:cNvPicPr>
            <p:nvPr userDrawn="1"/>
          </p:nvPicPr>
          <p:blipFill>
            <a:blip r:embed="rId4"/>
            <a:stretch>
              <a:fillRect/>
            </a:stretch>
          </p:blipFill>
          <p:spPr>
            <a:xfrm>
              <a:off x="8582319" y="6055616"/>
              <a:ext cx="753849" cy="575859"/>
            </a:xfrm>
            <a:prstGeom prst="rect">
              <a:avLst/>
            </a:prstGeom>
          </p:spPr>
        </p:pic>
        <p:pic>
          <p:nvPicPr>
            <p:cNvPr id="8" name="Picture 7">
              <a:extLst>
                <a:ext uri="{FF2B5EF4-FFF2-40B4-BE49-F238E27FC236}">
                  <a16:creationId xmlns:a16="http://schemas.microsoft.com/office/drawing/2014/main" id="{2C4E8324-F1D1-01D9-6044-D8A422D7ACDD}"/>
                </a:ext>
              </a:extLst>
            </p:cNvPr>
            <p:cNvPicPr>
              <a:picLocks noChangeAspect="1"/>
            </p:cNvPicPr>
            <p:nvPr userDrawn="1"/>
          </p:nvPicPr>
          <p:blipFill>
            <a:blip r:embed="rId5"/>
            <a:stretch>
              <a:fillRect/>
            </a:stretch>
          </p:blipFill>
          <p:spPr>
            <a:xfrm>
              <a:off x="9452805" y="6127057"/>
              <a:ext cx="1463041" cy="457200"/>
            </a:xfrm>
            <a:prstGeom prst="rect">
              <a:avLst/>
            </a:prstGeom>
          </p:spPr>
        </p:pic>
      </p:grpSp>
    </p:spTree>
    <p:extLst>
      <p:ext uri="{BB962C8B-B14F-4D97-AF65-F5344CB8AC3E}">
        <p14:creationId xmlns:p14="http://schemas.microsoft.com/office/powerpoint/2010/main" val="1022548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376560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216793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297588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44031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79973B2-908B-9456-142C-2334362733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6213" y="731520"/>
            <a:ext cx="10616187" cy="1306222"/>
          </a:xfrm>
        </p:spPr>
        <p:txBody>
          <a:bodyPr>
            <a:noAutofit/>
          </a:bodyPr>
          <a:lstStyle>
            <a:lvl1pPr>
              <a:lnSpc>
                <a:spcPct val="101000"/>
              </a:lnSpc>
              <a:spcBef>
                <a:spcPts val="700"/>
              </a:spcBef>
              <a:spcAft>
                <a:spcPts val="700"/>
              </a:spcAft>
              <a:defRPr sz="5400" baseline="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p:cNvSpPr>
            <a:spLocks noGrp="1"/>
          </p:cNvSpPr>
          <p:nvPr>
            <p:ph idx="1"/>
          </p:nvPr>
        </p:nvSpPr>
        <p:spPr>
          <a:xfrm>
            <a:off x="960120" y="2587752"/>
            <a:ext cx="3694176" cy="3258102"/>
          </a:xfrm>
        </p:spPr>
        <p:txBody>
          <a:bodyPr/>
          <a:lstStyle>
            <a:lvl1pPr>
              <a:defRPr sz="36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p:txBody>
      </p:sp>
      <p:sp>
        <p:nvSpPr>
          <p:cNvPr id="14" name="Picture Placeholder 13"/>
          <p:cNvSpPr>
            <a:spLocks noGrp="1"/>
          </p:cNvSpPr>
          <p:nvPr>
            <p:ph type="pic" sz="quarter" idx="14"/>
          </p:nvPr>
        </p:nvSpPr>
        <p:spPr>
          <a:xfrm>
            <a:off x="5297764" y="2265363"/>
            <a:ext cx="3479524" cy="3951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16" name="Picture Placeholder 15"/>
          <p:cNvSpPr>
            <a:spLocks noGrp="1"/>
          </p:cNvSpPr>
          <p:nvPr>
            <p:ph type="pic" sz="quarter" idx="15"/>
          </p:nvPr>
        </p:nvSpPr>
        <p:spPr>
          <a:xfrm>
            <a:off x="8777288" y="2265363"/>
            <a:ext cx="3414712" cy="3951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965547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884C01DA-BDE0-8BCD-6554-4B70596DAC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351993" y="2501053"/>
            <a:ext cx="7136064" cy="1700784"/>
          </a:xfrm>
        </p:spPr>
        <p:txBody>
          <a:bodyPr>
            <a:noAutofit/>
          </a:bodyPr>
          <a:lstStyle>
            <a:lvl1pPr>
              <a:lnSpc>
                <a:spcPct val="101000"/>
              </a:lnSpc>
              <a:spcBef>
                <a:spcPts val="700"/>
              </a:spcBef>
              <a:spcAft>
                <a:spcPts val="700"/>
              </a:spcAft>
              <a:defRPr sz="5400" baseline="0">
                <a:latin typeface="Arial" panose="020B0604020202020204" pitchFamily="34" charset="0"/>
                <a:cs typeface="Arial" panose="020B0604020202020204" pitchFamily="34" charset="0"/>
              </a:defRPr>
            </a:lvl1pPr>
          </a:lstStyle>
          <a:p>
            <a:r>
              <a:rPr lang="en-US"/>
              <a:t>Click to edit Master title style</a:t>
            </a:r>
          </a:p>
        </p:txBody>
      </p:sp>
      <p:sp>
        <p:nvSpPr>
          <p:cNvPr id="16" name="Picture Placeholder 15"/>
          <p:cNvSpPr>
            <a:spLocks noGrp="1"/>
          </p:cNvSpPr>
          <p:nvPr>
            <p:ph type="pic" sz="quarter" idx="15"/>
          </p:nvPr>
        </p:nvSpPr>
        <p:spPr>
          <a:xfrm>
            <a:off x="703942" y="1225484"/>
            <a:ext cx="3343187" cy="3951807"/>
          </a:xfrm>
        </p:spPr>
        <p:txBody>
          <a:bodyPr/>
          <a:lstStyle>
            <a:lvl1pPr>
              <a:defRPr>
                <a:latin typeface="Arial" panose="020B0604020202020204" pitchFamily="34" charset="0"/>
                <a:cs typeface="Arial" panose="020B0604020202020204" pitchFamily="34" charset="0"/>
              </a:defRPr>
            </a:lvl1pPr>
          </a:lstStyle>
          <a:p>
            <a:pPr lvl="0"/>
            <a:r>
              <a:rPr lang="en-US" noProof="0"/>
              <a:t>Click icon to add picture</a:t>
            </a:r>
          </a:p>
        </p:txBody>
      </p:sp>
      <p:sp>
        <p:nvSpPr>
          <p:cNvPr id="7" name="Content Placeholder 2"/>
          <p:cNvSpPr>
            <a:spLocks noGrp="1"/>
          </p:cNvSpPr>
          <p:nvPr>
            <p:ph idx="1"/>
          </p:nvPr>
        </p:nvSpPr>
        <p:spPr>
          <a:xfrm>
            <a:off x="4547779"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Content Placeholder 2"/>
          <p:cNvSpPr>
            <a:spLocks noGrp="1"/>
          </p:cNvSpPr>
          <p:nvPr>
            <p:ph idx="16"/>
          </p:nvPr>
        </p:nvSpPr>
        <p:spPr>
          <a:xfrm>
            <a:off x="6984437"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Content Placeholder 2"/>
          <p:cNvSpPr>
            <a:spLocks noGrp="1"/>
          </p:cNvSpPr>
          <p:nvPr>
            <p:ph idx="17"/>
          </p:nvPr>
        </p:nvSpPr>
        <p:spPr>
          <a:xfrm>
            <a:off x="9421095"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67578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K BACKGROUND_SSG">
    <p:bg>
      <p:bgPr>
        <a:solidFill>
          <a:schemeClr val="tx1"/>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8029142-0A47-1849-61D0-ACD21598BD31}"/>
              </a:ext>
            </a:extLst>
          </p:cNvPr>
          <p:cNvSpPr txBox="1">
            <a:spLocks/>
          </p:cNvSpPr>
          <p:nvPr userDrawn="1"/>
        </p:nvSpPr>
        <p:spPr>
          <a:xfrm>
            <a:off x="155102" y="6419492"/>
            <a:ext cx="443345" cy="242047"/>
          </a:xfrm>
          <a:prstGeom prst="rect">
            <a:avLst/>
          </a:prstGeom>
          <a:noFill/>
        </p:spPr>
        <p:txBody>
          <a:bodyPr anchor="ctr"/>
          <a:lstStyle>
            <a:defPPr>
              <a:defRPr lang="en-US"/>
            </a:defPPr>
            <a:lvl1pPr marL="0" algn="ctr" defTabSz="509352" rtl="0" eaLnBrk="1" latinLnBrk="0" hangingPunct="1">
              <a:defRPr sz="900" b="1" kern="1200">
                <a:solidFill>
                  <a:schemeClr val="bg1"/>
                </a:solidFill>
                <a:latin typeface="+mj-lt"/>
                <a:ea typeface="+mn-ea"/>
                <a:cs typeface="+mn-cs"/>
              </a:defRPr>
            </a:lvl1pPr>
            <a:lvl2pPr marL="509352" algn="l" defTabSz="509352" rtl="0" eaLnBrk="1" latinLnBrk="0" hangingPunct="1">
              <a:defRPr sz="2000" kern="1200">
                <a:solidFill>
                  <a:schemeClr val="tx1"/>
                </a:solidFill>
                <a:latin typeface="+mn-lt"/>
                <a:ea typeface="+mn-ea"/>
                <a:cs typeface="+mn-cs"/>
              </a:defRPr>
            </a:lvl2pPr>
            <a:lvl3pPr marL="1018705" algn="l" defTabSz="509352" rtl="0" eaLnBrk="1" latinLnBrk="0" hangingPunct="1">
              <a:defRPr sz="2000" kern="1200">
                <a:solidFill>
                  <a:schemeClr val="tx1"/>
                </a:solidFill>
                <a:latin typeface="+mn-lt"/>
                <a:ea typeface="+mn-ea"/>
                <a:cs typeface="+mn-cs"/>
              </a:defRPr>
            </a:lvl3pPr>
            <a:lvl4pPr marL="1528058" algn="l" defTabSz="509352" rtl="0" eaLnBrk="1" latinLnBrk="0" hangingPunct="1">
              <a:defRPr sz="2000" kern="1200">
                <a:solidFill>
                  <a:schemeClr val="tx1"/>
                </a:solidFill>
                <a:latin typeface="+mn-lt"/>
                <a:ea typeface="+mn-ea"/>
                <a:cs typeface="+mn-cs"/>
              </a:defRPr>
            </a:lvl4pPr>
            <a:lvl5pPr marL="2037411" algn="l" defTabSz="509352" rtl="0" eaLnBrk="1" latinLnBrk="0" hangingPunct="1">
              <a:defRPr sz="2000" kern="1200">
                <a:solidFill>
                  <a:schemeClr val="tx1"/>
                </a:solidFill>
                <a:latin typeface="+mn-lt"/>
                <a:ea typeface="+mn-ea"/>
                <a:cs typeface="+mn-cs"/>
              </a:defRPr>
            </a:lvl5pPr>
            <a:lvl6pPr marL="2546764" algn="l" defTabSz="509352" rtl="0" eaLnBrk="1" latinLnBrk="0" hangingPunct="1">
              <a:defRPr sz="2000" kern="1200">
                <a:solidFill>
                  <a:schemeClr val="tx1"/>
                </a:solidFill>
                <a:latin typeface="+mn-lt"/>
                <a:ea typeface="+mn-ea"/>
                <a:cs typeface="+mn-cs"/>
              </a:defRPr>
            </a:lvl6pPr>
            <a:lvl7pPr marL="3056116" algn="l" defTabSz="509352" rtl="0" eaLnBrk="1" latinLnBrk="0" hangingPunct="1">
              <a:defRPr sz="2000" kern="1200">
                <a:solidFill>
                  <a:schemeClr val="tx1"/>
                </a:solidFill>
                <a:latin typeface="+mn-lt"/>
                <a:ea typeface="+mn-ea"/>
                <a:cs typeface="+mn-cs"/>
              </a:defRPr>
            </a:lvl7pPr>
            <a:lvl8pPr marL="3565469" algn="l" defTabSz="509352" rtl="0" eaLnBrk="1" latinLnBrk="0" hangingPunct="1">
              <a:defRPr sz="2000" kern="1200">
                <a:solidFill>
                  <a:schemeClr val="tx1"/>
                </a:solidFill>
                <a:latin typeface="+mn-lt"/>
                <a:ea typeface="+mn-ea"/>
                <a:cs typeface="+mn-cs"/>
              </a:defRPr>
            </a:lvl8pPr>
            <a:lvl9pPr marL="4074821" algn="l" defTabSz="509352" rtl="0" eaLnBrk="1" latinLnBrk="0" hangingPunct="1">
              <a:defRPr sz="2000" kern="1200">
                <a:solidFill>
                  <a:schemeClr val="tx1"/>
                </a:solidFill>
                <a:latin typeface="+mn-lt"/>
                <a:ea typeface="+mn-ea"/>
                <a:cs typeface="+mn-cs"/>
              </a:defRPr>
            </a:lvl9pPr>
          </a:lstStyle>
          <a:p>
            <a:pPr marL="0" marR="0" lvl="0" indent="0" algn="ctr" defTabSz="509352" rtl="0" eaLnBrk="1" fontAlgn="auto" latinLnBrk="0" hangingPunct="1">
              <a:lnSpc>
                <a:spcPct val="100000"/>
              </a:lnSpc>
              <a:spcBef>
                <a:spcPts val="0"/>
              </a:spcBef>
              <a:spcAft>
                <a:spcPts val="0"/>
              </a:spcAft>
              <a:buClrTx/>
              <a:buSzTx/>
              <a:buFontTx/>
              <a:buNone/>
              <a:tabLst/>
              <a:defRPr/>
            </a:pPr>
            <a:fld id="{20C73B66-D299-41D5-B929-6503AD03A754}" type="slidenum">
              <a:rPr kumimoji="0" lang="en-US" sz="1050" b="0" i="0" u="none" strike="noStrike" kern="1200" cap="none" spc="0" normalizeH="0" baseline="0" noProof="0" smtClean="0">
                <a:ln>
                  <a:noFill/>
                </a:ln>
                <a:solidFill>
                  <a:schemeClr val="bg1"/>
                </a:solidFill>
                <a:effectLst/>
                <a:uLnTx/>
                <a:uFillTx/>
                <a:latin typeface="Calibri"/>
                <a:ea typeface="+mn-ea"/>
                <a:cs typeface="+mn-cs"/>
              </a:rPr>
              <a:pPr marL="0" marR="0" lvl="0" indent="0" algn="ctr" defTabSz="509352"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72F256A-B7CD-E1AF-C41F-3C53A05FEB77}"/>
              </a:ext>
            </a:extLst>
          </p:cNvPr>
          <p:cNvSpPr txBox="1">
            <a:spLocks/>
          </p:cNvSpPr>
          <p:nvPr userDrawn="1"/>
        </p:nvSpPr>
        <p:spPr>
          <a:xfrm>
            <a:off x="155757" y="6419492"/>
            <a:ext cx="443345" cy="242047"/>
          </a:xfrm>
          <a:prstGeom prst="rect">
            <a:avLst/>
          </a:prstGeom>
          <a:noFill/>
        </p:spPr>
        <p:txBody>
          <a:bodyPr anchor="ctr"/>
          <a:lstStyle>
            <a:defPPr>
              <a:defRPr lang="en-US"/>
            </a:defPPr>
            <a:lvl1pPr marL="0" algn="ctr" defTabSz="509352" rtl="0" eaLnBrk="1" latinLnBrk="0" hangingPunct="1">
              <a:defRPr sz="900" b="1" kern="1200">
                <a:solidFill>
                  <a:schemeClr val="bg1"/>
                </a:solidFill>
                <a:latin typeface="+mj-lt"/>
                <a:ea typeface="+mn-ea"/>
                <a:cs typeface="+mn-cs"/>
              </a:defRPr>
            </a:lvl1pPr>
            <a:lvl2pPr marL="509352" algn="l" defTabSz="509352" rtl="0" eaLnBrk="1" latinLnBrk="0" hangingPunct="1">
              <a:defRPr sz="2000" kern="1200">
                <a:solidFill>
                  <a:schemeClr val="tx1"/>
                </a:solidFill>
                <a:latin typeface="+mn-lt"/>
                <a:ea typeface="+mn-ea"/>
                <a:cs typeface="+mn-cs"/>
              </a:defRPr>
            </a:lvl2pPr>
            <a:lvl3pPr marL="1018705" algn="l" defTabSz="509352" rtl="0" eaLnBrk="1" latinLnBrk="0" hangingPunct="1">
              <a:defRPr sz="2000" kern="1200">
                <a:solidFill>
                  <a:schemeClr val="tx1"/>
                </a:solidFill>
                <a:latin typeface="+mn-lt"/>
                <a:ea typeface="+mn-ea"/>
                <a:cs typeface="+mn-cs"/>
              </a:defRPr>
            </a:lvl3pPr>
            <a:lvl4pPr marL="1528058" algn="l" defTabSz="509352" rtl="0" eaLnBrk="1" latinLnBrk="0" hangingPunct="1">
              <a:defRPr sz="2000" kern="1200">
                <a:solidFill>
                  <a:schemeClr val="tx1"/>
                </a:solidFill>
                <a:latin typeface="+mn-lt"/>
                <a:ea typeface="+mn-ea"/>
                <a:cs typeface="+mn-cs"/>
              </a:defRPr>
            </a:lvl4pPr>
            <a:lvl5pPr marL="2037411" algn="l" defTabSz="509352" rtl="0" eaLnBrk="1" latinLnBrk="0" hangingPunct="1">
              <a:defRPr sz="2000" kern="1200">
                <a:solidFill>
                  <a:schemeClr val="tx1"/>
                </a:solidFill>
                <a:latin typeface="+mn-lt"/>
                <a:ea typeface="+mn-ea"/>
                <a:cs typeface="+mn-cs"/>
              </a:defRPr>
            </a:lvl5pPr>
            <a:lvl6pPr marL="2546764" algn="l" defTabSz="509352" rtl="0" eaLnBrk="1" latinLnBrk="0" hangingPunct="1">
              <a:defRPr sz="2000" kern="1200">
                <a:solidFill>
                  <a:schemeClr val="tx1"/>
                </a:solidFill>
                <a:latin typeface="+mn-lt"/>
                <a:ea typeface="+mn-ea"/>
                <a:cs typeface="+mn-cs"/>
              </a:defRPr>
            </a:lvl6pPr>
            <a:lvl7pPr marL="3056116" algn="l" defTabSz="509352" rtl="0" eaLnBrk="1" latinLnBrk="0" hangingPunct="1">
              <a:defRPr sz="2000" kern="1200">
                <a:solidFill>
                  <a:schemeClr val="tx1"/>
                </a:solidFill>
                <a:latin typeface="+mn-lt"/>
                <a:ea typeface="+mn-ea"/>
                <a:cs typeface="+mn-cs"/>
              </a:defRPr>
            </a:lvl7pPr>
            <a:lvl8pPr marL="3565469" algn="l" defTabSz="509352" rtl="0" eaLnBrk="1" latinLnBrk="0" hangingPunct="1">
              <a:defRPr sz="2000" kern="1200">
                <a:solidFill>
                  <a:schemeClr val="tx1"/>
                </a:solidFill>
                <a:latin typeface="+mn-lt"/>
                <a:ea typeface="+mn-ea"/>
                <a:cs typeface="+mn-cs"/>
              </a:defRPr>
            </a:lvl8pPr>
            <a:lvl9pPr marL="4074821" algn="l" defTabSz="509352" rtl="0" eaLnBrk="1" latinLnBrk="0" hangingPunct="1">
              <a:defRPr sz="2000" kern="1200">
                <a:solidFill>
                  <a:schemeClr val="tx1"/>
                </a:solidFill>
                <a:latin typeface="+mn-lt"/>
                <a:ea typeface="+mn-ea"/>
                <a:cs typeface="+mn-cs"/>
              </a:defRPr>
            </a:lvl9pPr>
          </a:lstStyle>
          <a:p>
            <a:pPr marL="0" marR="0" lvl="0" indent="0" algn="ctr" defTabSz="509352" rtl="0" eaLnBrk="1" fontAlgn="auto" latinLnBrk="0" hangingPunct="1">
              <a:lnSpc>
                <a:spcPct val="100000"/>
              </a:lnSpc>
              <a:spcBef>
                <a:spcPts val="0"/>
              </a:spcBef>
              <a:spcAft>
                <a:spcPts val="0"/>
              </a:spcAft>
              <a:buClrTx/>
              <a:buSzTx/>
              <a:buFontTx/>
              <a:buNone/>
              <a:tabLst/>
              <a:defRPr/>
            </a:pPr>
            <a:fld id="{20C73B66-D299-41D5-B929-6503AD03A754}" type="slidenum">
              <a:rPr kumimoji="0" lang="en-US" sz="1050" b="0" i="0" u="none" strike="noStrike" kern="1200" cap="none" spc="0" normalizeH="0" baseline="0" noProof="0" smtClean="0">
                <a:ln>
                  <a:noFill/>
                </a:ln>
                <a:solidFill>
                  <a:schemeClr val="bg1"/>
                </a:solidFill>
                <a:effectLst/>
                <a:uLnTx/>
                <a:uFillTx/>
                <a:latin typeface="Calibri"/>
                <a:ea typeface="+mn-ea"/>
                <a:cs typeface="+mn-cs"/>
              </a:rPr>
              <a:pPr marL="0" marR="0" lvl="0" indent="0" algn="ctr" defTabSz="509352"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84308436-8A75-8FB1-4949-EE0E9F87B980}"/>
              </a:ext>
            </a:extLst>
          </p:cNvPr>
          <p:cNvGrpSpPr/>
          <p:nvPr userDrawn="1"/>
        </p:nvGrpSpPr>
        <p:grpSpPr>
          <a:xfrm>
            <a:off x="590225" y="6086543"/>
            <a:ext cx="11318867" cy="621966"/>
            <a:chOff x="590225" y="6086543"/>
            <a:chExt cx="11318867" cy="621966"/>
          </a:xfrm>
        </p:grpSpPr>
        <p:grpSp>
          <p:nvGrpSpPr>
            <p:cNvPr id="5" name="Group 4">
              <a:extLst>
                <a:ext uri="{FF2B5EF4-FFF2-40B4-BE49-F238E27FC236}">
                  <a16:creationId xmlns:a16="http://schemas.microsoft.com/office/drawing/2014/main" id="{504CB920-81A7-4F66-3BEE-74860955CE90}"/>
                </a:ext>
              </a:extLst>
            </p:cNvPr>
            <p:cNvGrpSpPr/>
            <p:nvPr userDrawn="1"/>
          </p:nvGrpSpPr>
          <p:grpSpPr>
            <a:xfrm>
              <a:off x="590225" y="6372520"/>
              <a:ext cx="1642539" cy="335989"/>
              <a:chOff x="589570" y="6372520"/>
              <a:chExt cx="1642539" cy="335989"/>
            </a:xfrm>
          </p:grpSpPr>
          <p:sp>
            <p:nvSpPr>
              <p:cNvPr id="7" name="TextBox 6">
                <a:extLst>
                  <a:ext uri="{FF2B5EF4-FFF2-40B4-BE49-F238E27FC236}">
                    <a16:creationId xmlns:a16="http://schemas.microsoft.com/office/drawing/2014/main" id="{85C1B0E6-272A-7E57-4FC9-38A336FA44E7}"/>
                  </a:ext>
                </a:extLst>
              </p:cNvPr>
              <p:cNvSpPr txBox="1"/>
              <p:nvPr userDrawn="1"/>
            </p:nvSpPr>
            <p:spPr>
              <a:xfrm>
                <a:off x="637698" y="6372520"/>
                <a:ext cx="1594411" cy="335989"/>
              </a:xfrm>
              <a:prstGeom prst="rect">
                <a:avLst/>
              </a:prstGeom>
              <a:noFill/>
            </p:spPr>
            <p:txBody>
              <a:bodyPr wrap="none" rtlCol="0" anchor="ctr">
                <a:spAutoFit/>
              </a:bodyPr>
              <a:lstStyle/>
              <a:p>
                <a:pPr marL="0" marR="0" lvl="0" indent="0" algn="l" defTabSz="581585" rtl="0" eaLnBrk="1" fontAlgn="auto" latinLnBrk="0" hangingPunct="1">
                  <a:lnSpc>
                    <a:spcPct val="100000"/>
                  </a:lnSpc>
                  <a:spcBef>
                    <a:spcPts val="0"/>
                  </a:spcBef>
                  <a:spcAft>
                    <a:spcPts val="100"/>
                  </a:spcAft>
                  <a:buClrTx/>
                  <a:buSzTx/>
                  <a:buFontTx/>
                  <a:buNone/>
                  <a:tabLst/>
                  <a:defRPr/>
                </a:pPr>
                <a:r>
                  <a:rPr kumimoji="0" lang="en-US" sz="800" b="1" i="0" u="none" strike="noStrike" kern="1200" cap="all" spc="57" normalizeH="0" baseline="0" noProof="0" dirty="0">
                    <a:ln>
                      <a:noFill/>
                    </a:ln>
                    <a:solidFill>
                      <a:schemeClr val="bg1"/>
                    </a:solidFill>
                    <a:effectLst/>
                    <a:uLnTx/>
                    <a:uFillTx/>
                    <a:latin typeface="Calibri"/>
                    <a:ea typeface="+mn-ea"/>
                    <a:cs typeface="Gotham Light"/>
                  </a:rPr>
                  <a:t>SELF-FUNDED HEALTH PLANS</a:t>
                </a:r>
              </a:p>
              <a:p>
                <a:pPr marL="0" marR="0" lvl="0" indent="0" algn="l" defTabSz="581585" rtl="0" eaLnBrk="1" fontAlgn="auto" latinLnBrk="0" hangingPunct="1">
                  <a:lnSpc>
                    <a:spcPct val="100000"/>
                  </a:lnSpc>
                  <a:spcBef>
                    <a:spcPts val="0"/>
                  </a:spcBef>
                  <a:spcAft>
                    <a:spcPts val="100"/>
                  </a:spcAft>
                  <a:buClrTx/>
                  <a:buSzTx/>
                  <a:buFontTx/>
                  <a:buNone/>
                  <a:tabLst/>
                  <a:defRPr/>
                </a:pPr>
                <a:r>
                  <a:rPr kumimoji="0" lang="en-US" sz="700" b="0" i="0" u="none" strike="noStrike" kern="1200" cap="all" spc="0" normalizeH="0" baseline="0" noProof="0" dirty="0">
                    <a:ln>
                      <a:noFill/>
                    </a:ln>
                    <a:solidFill>
                      <a:schemeClr val="bg1"/>
                    </a:solidFill>
                    <a:effectLst/>
                    <a:uLnTx/>
                    <a:uFillTx/>
                    <a:latin typeface="Calibri"/>
                    <a:ea typeface="+mn-ea"/>
                    <a:cs typeface="Gotham Light"/>
                  </a:rPr>
                  <a:t>©STRATEGIC SERVICES GROUP, INC</a:t>
                </a:r>
              </a:p>
            </p:txBody>
          </p:sp>
          <p:cxnSp>
            <p:nvCxnSpPr>
              <p:cNvPr id="8" name="Straight Connector 7">
                <a:extLst>
                  <a:ext uri="{FF2B5EF4-FFF2-40B4-BE49-F238E27FC236}">
                    <a16:creationId xmlns:a16="http://schemas.microsoft.com/office/drawing/2014/main" id="{3C9903E9-7C1E-18A7-314C-EB3F99BB6714}"/>
                  </a:ext>
                </a:extLst>
              </p:cNvPr>
              <p:cNvCxnSpPr>
                <a:cxnSpLocks/>
              </p:cNvCxnSpPr>
              <p:nvPr userDrawn="1"/>
            </p:nvCxnSpPr>
            <p:spPr>
              <a:xfrm>
                <a:off x="589570" y="6419492"/>
                <a:ext cx="0" cy="242047"/>
              </a:xfrm>
              <a:prstGeom prst="line">
                <a:avLst/>
              </a:prstGeom>
              <a:noFill/>
              <a:ln w="3175" cap="flat" cmpd="sng" algn="ctr">
                <a:solidFill>
                  <a:schemeClr val="bg1"/>
                </a:solidFill>
                <a:prstDash val="solid"/>
              </a:ln>
              <a:effectLst/>
            </p:spPr>
          </p:cxnSp>
        </p:grpSp>
        <p:pic>
          <p:nvPicPr>
            <p:cNvPr id="2" name="Picture 1" descr="A black and white logo&#10;&#10;Description automatically generated with low confidence">
              <a:extLst>
                <a:ext uri="{FF2B5EF4-FFF2-40B4-BE49-F238E27FC236}">
                  <a16:creationId xmlns:a16="http://schemas.microsoft.com/office/drawing/2014/main" id="{623A46DA-9627-47EB-DF8E-9DCD4DF27ECE}"/>
                </a:ext>
              </a:extLst>
            </p:cNvPr>
            <p:cNvPicPr>
              <a:picLocks noChangeAspect="1"/>
            </p:cNvPicPr>
            <p:nvPr userDrawn="1"/>
          </p:nvPicPr>
          <p:blipFill>
            <a:blip r:embed="rId2"/>
            <a:stretch>
              <a:fillRect/>
            </a:stretch>
          </p:blipFill>
          <p:spPr>
            <a:xfrm>
              <a:off x="11137437" y="6086543"/>
              <a:ext cx="771655" cy="586742"/>
            </a:xfrm>
            <a:prstGeom prst="rect">
              <a:avLst/>
            </a:prstGeom>
          </p:spPr>
        </p:pic>
      </p:grpSp>
    </p:spTree>
    <p:extLst>
      <p:ext uri="{BB962C8B-B14F-4D97-AF65-F5344CB8AC3E}">
        <p14:creationId xmlns:p14="http://schemas.microsoft.com/office/powerpoint/2010/main" val="683745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K Divider_SSG">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CCFF2F-39A2-4B6E-42E2-7576E5D5A7B8}"/>
              </a:ext>
            </a:extLst>
          </p:cNvPr>
          <p:cNvSpPr/>
          <p:nvPr userDrawn="1"/>
        </p:nvSpPr>
        <p:spPr>
          <a:xfrm>
            <a:off x="0" y="0"/>
            <a:ext cx="6096000" cy="6858000"/>
          </a:xfrm>
          <a:prstGeom prst="rect">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9B2B5405-504E-ECF7-F469-7D40C3594054}"/>
              </a:ext>
            </a:extLst>
          </p:cNvPr>
          <p:cNvSpPr txBox="1">
            <a:spLocks/>
          </p:cNvSpPr>
          <p:nvPr userDrawn="1"/>
        </p:nvSpPr>
        <p:spPr>
          <a:xfrm>
            <a:off x="155102" y="6343321"/>
            <a:ext cx="443345" cy="242047"/>
          </a:xfrm>
          <a:prstGeom prst="rect">
            <a:avLst/>
          </a:prstGeom>
          <a:noFill/>
        </p:spPr>
        <p:txBody>
          <a:bodyPr anchor="ctr"/>
          <a:lstStyle>
            <a:defPPr>
              <a:defRPr lang="en-US"/>
            </a:defPPr>
            <a:lvl1pPr marL="0" algn="ctr" defTabSz="509352" rtl="0" eaLnBrk="1" latinLnBrk="0" hangingPunct="1">
              <a:defRPr sz="900" b="1" kern="1200">
                <a:solidFill>
                  <a:schemeClr val="bg1"/>
                </a:solidFill>
                <a:latin typeface="+mj-lt"/>
                <a:ea typeface="+mn-ea"/>
                <a:cs typeface="+mn-cs"/>
              </a:defRPr>
            </a:lvl1pPr>
            <a:lvl2pPr marL="509352" algn="l" defTabSz="509352" rtl="0" eaLnBrk="1" latinLnBrk="0" hangingPunct="1">
              <a:defRPr sz="2000" kern="1200">
                <a:solidFill>
                  <a:schemeClr val="tx1"/>
                </a:solidFill>
                <a:latin typeface="+mn-lt"/>
                <a:ea typeface="+mn-ea"/>
                <a:cs typeface="+mn-cs"/>
              </a:defRPr>
            </a:lvl2pPr>
            <a:lvl3pPr marL="1018705" algn="l" defTabSz="509352" rtl="0" eaLnBrk="1" latinLnBrk="0" hangingPunct="1">
              <a:defRPr sz="2000" kern="1200">
                <a:solidFill>
                  <a:schemeClr val="tx1"/>
                </a:solidFill>
                <a:latin typeface="+mn-lt"/>
                <a:ea typeface="+mn-ea"/>
                <a:cs typeface="+mn-cs"/>
              </a:defRPr>
            </a:lvl3pPr>
            <a:lvl4pPr marL="1528058" algn="l" defTabSz="509352" rtl="0" eaLnBrk="1" latinLnBrk="0" hangingPunct="1">
              <a:defRPr sz="2000" kern="1200">
                <a:solidFill>
                  <a:schemeClr val="tx1"/>
                </a:solidFill>
                <a:latin typeface="+mn-lt"/>
                <a:ea typeface="+mn-ea"/>
                <a:cs typeface="+mn-cs"/>
              </a:defRPr>
            </a:lvl4pPr>
            <a:lvl5pPr marL="2037411" algn="l" defTabSz="509352" rtl="0" eaLnBrk="1" latinLnBrk="0" hangingPunct="1">
              <a:defRPr sz="2000" kern="1200">
                <a:solidFill>
                  <a:schemeClr val="tx1"/>
                </a:solidFill>
                <a:latin typeface="+mn-lt"/>
                <a:ea typeface="+mn-ea"/>
                <a:cs typeface="+mn-cs"/>
              </a:defRPr>
            </a:lvl5pPr>
            <a:lvl6pPr marL="2546764" algn="l" defTabSz="509352" rtl="0" eaLnBrk="1" latinLnBrk="0" hangingPunct="1">
              <a:defRPr sz="2000" kern="1200">
                <a:solidFill>
                  <a:schemeClr val="tx1"/>
                </a:solidFill>
                <a:latin typeface="+mn-lt"/>
                <a:ea typeface="+mn-ea"/>
                <a:cs typeface="+mn-cs"/>
              </a:defRPr>
            </a:lvl6pPr>
            <a:lvl7pPr marL="3056116" algn="l" defTabSz="509352" rtl="0" eaLnBrk="1" latinLnBrk="0" hangingPunct="1">
              <a:defRPr sz="2000" kern="1200">
                <a:solidFill>
                  <a:schemeClr val="tx1"/>
                </a:solidFill>
                <a:latin typeface="+mn-lt"/>
                <a:ea typeface="+mn-ea"/>
                <a:cs typeface="+mn-cs"/>
              </a:defRPr>
            </a:lvl7pPr>
            <a:lvl8pPr marL="3565469" algn="l" defTabSz="509352" rtl="0" eaLnBrk="1" latinLnBrk="0" hangingPunct="1">
              <a:defRPr sz="2000" kern="1200">
                <a:solidFill>
                  <a:schemeClr val="tx1"/>
                </a:solidFill>
                <a:latin typeface="+mn-lt"/>
                <a:ea typeface="+mn-ea"/>
                <a:cs typeface="+mn-cs"/>
              </a:defRPr>
            </a:lvl8pPr>
            <a:lvl9pPr marL="4074821" algn="l" defTabSz="509352" rtl="0" eaLnBrk="1" latinLnBrk="0" hangingPunct="1">
              <a:defRPr sz="2000" kern="1200">
                <a:solidFill>
                  <a:schemeClr val="tx1"/>
                </a:solidFill>
                <a:latin typeface="+mn-lt"/>
                <a:ea typeface="+mn-ea"/>
                <a:cs typeface="+mn-cs"/>
              </a:defRPr>
            </a:lvl9pPr>
          </a:lstStyle>
          <a:p>
            <a:pPr marL="0" marR="0" lvl="0" indent="0" algn="ctr" defTabSz="509352" rtl="0" eaLnBrk="1" fontAlgn="auto" latinLnBrk="0" hangingPunct="1">
              <a:lnSpc>
                <a:spcPct val="100000"/>
              </a:lnSpc>
              <a:spcBef>
                <a:spcPts val="0"/>
              </a:spcBef>
              <a:spcAft>
                <a:spcPts val="0"/>
              </a:spcAft>
              <a:buClrTx/>
              <a:buSzTx/>
              <a:buFontTx/>
              <a:buNone/>
              <a:tabLst/>
              <a:defRPr/>
            </a:pPr>
            <a:fld id="{20C73B66-D299-41D5-B929-6503AD03A754}" type="slidenum">
              <a:rPr kumimoji="0" lang="en-US" sz="1050" b="0" i="0" u="none" strike="noStrike" kern="1200" cap="none" spc="0" normalizeH="0" baseline="0" noProof="0" smtClean="0">
                <a:ln>
                  <a:noFill/>
                </a:ln>
                <a:solidFill>
                  <a:schemeClr val="bg1"/>
                </a:solidFill>
                <a:effectLst/>
                <a:uLnTx/>
                <a:uFillTx/>
                <a:latin typeface="Calibri"/>
                <a:ea typeface="+mn-ea"/>
                <a:cs typeface="+mn-cs"/>
              </a:rPr>
              <a:pPr marL="0" marR="0" lvl="0" indent="0" algn="ctr" defTabSz="509352"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484CCE23-548B-2350-996A-65CB1A26F7FD}"/>
              </a:ext>
            </a:extLst>
          </p:cNvPr>
          <p:cNvGrpSpPr/>
          <p:nvPr userDrawn="1"/>
        </p:nvGrpSpPr>
        <p:grpSpPr>
          <a:xfrm>
            <a:off x="598447" y="6190024"/>
            <a:ext cx="11256553" cy="548640"/>
            <a:chOff x="598447" y="6190024"/>
            <a:chExt cx="11256553" cy="548640"/>
          </a:xfrm>
        </p:grpSpPr>
        <p:grpSp>
          <p:nvGrpSpPr>
            <p:cNvPr id="16" name="Group 15">
              <a:extLst>
                <a:ext uri="{FF2B5EF4-FFF2-40B4-BE49-F238E27FC236}">
                  <a16:creationId xmlns:a16="http://schemas.microsoft.com/office/drawing/2014/main" id="{225E4F82-BF78-EC7F-0E19-36819749072E}"/>
                </a:ext>
              </a:extLst>
            </p:cNvPr>
            <p:cNvGrpSpPr/>
            <p:nvPr userDrawn="1"/>
          </p:nvGrpSpPr>
          <p:grpSpPr>
            <a:xfrm>
              <a:off x="598447" y="6296350"/>
              <a:ext cx="1642539" cy="335989"/>
              <a:chOff x="589570" y="6420287"/>
              <a:chExt cx="1642539" cy="335989"/>
            </a:xfrm>
          </p:grpSpPr>
          <p:sp>
            <p:nvSpPr>
              <p:cNvPr id="5" name="TextBox 4">
                <a:extLst>
                  <a:ext uri="{FF2B5EF4-FFF2-40B4-BE49-F238E27FC236}">
                    <a16:creationId xmlns:a16="http://schemas.microsoft.com/office/drawing/2014/main" id="{9A74BC4A-008F-5553-21F9-A70DD80B1ABE}"/>
                  </a:ext>
                </a:extLst>
              </p:cNvPr>
              <p:cNvSpPr txBox="1"/>
              <p:nvPr userDrawn="1"/>
            </p:nvSpPr>
            <p:spPr>
              <a:xfrm>
                <a:off x="637698" y="6420287"/>
                <a:ext cx="1594411" cy="335989"/>
              </a:xfrm>
              <a:prstGeom prst="rect">
                <a:avLst/>
              </a:prstGeom>
              <a:noFill/>
            </p:spPr>
            <p:txBody>
              <a:bodyPr wrap="none" rtlCol="0" anchor="ctr">
                <a:spAutoFit/>
              </a:bodyPr>
              <a:lstStyle/>
              <a:p>
                <a:pPr marL="0" marR="0" lvl="0" indent="0" algn="l" defTabSz="581585" rtl="0" eaLnBrk="1" fontAlgn="auto" latinLnBrk="0" hangingPunct="1">
                  <a:lnSpc>
                    <a:spcPct val="100000"/>
                  </a:lnSpc>
                  <a:spcBef>
                    <a:spcPts val="0"/>
                  </a:spcBef>
                  <a:spcAft>
                    <a:spcPts val="100"/>
                  </a:spcAft>
                  <a:buClrTx/>
                  <a:buSzTx/>
                  <a:buFontTx/>
                  <a:buNone/>
                  <a:tabLst/>
                  <a:defRPr/>
                </a:pPr>
                <a:r>
                  <a:rPr kumimoji="0" lang="en-US" sz="800" b="1" i="0" u="none" strike="noStrike" kern="1200" cap="all" spc="57" normalizeH="0" baseline="0" noProof="0" dirty="0">
                    <a:ln>
                      <a:noFill/>
                    </a:ln>
                    <a:solidFill>
                      <a:schemeClr val="bg1"/>
                    </a:solidFill>
                    <a:effectLst/>
                    <a:uLnTx/>
                    <a:uFillTx/>
                    <a:latin typeface="+mn-lt"/>
                    <a:ea typeface="+mn-ea"/>
                    <a:cs typeface="Gotham Light"/>
                  </a:rPr>
                  <a:t>SELF-FUNDED HEALTH PLANS</a:t>
                </a:r>
              </a:p>
              <a:p>
                <a:pPr marL="0" marR="0" lvl="0" indent="0" algn="l" defTabSz="581585" rtl="0" eaLnBrk="1" fontAlgn="auto" latinLnBrk="0" hangingPunct="1">
                  <a:lnSpc>
                    <a:spcPct val="100000"/>
                  </a:lnSpc>
                  <a:spcBef>
                    <a:spcPts val="0"/>
                  </a:spcBef>
                  <a:spcAft>
                    <a:spcPts val="100"/>
                  </a:spcAft>
                  <a:buClrTx/>
                  <a:buSzTx/>
                  <a:buFontTx/>
                  <a:buNone/>
                  <a:tabLst/>
                  <a:defRPr/>
                </a:pPr>
                <a:r>
                  <a:rPr kumimoji="0" lang="en-US" sz="700" b="0" i="0" u="none" strike="noStrike" kern="1200" cap="all" spc="0" normalizeH="0" baseline="0" noProof="0" dirty="0">
                    <a:ln>
                      <a:noFill/>
                    </a:ln>
                    <a:solidFill>
                      <a:schemeClr val="bg1"/>
                    </a:solidFill>
                    <a:effectLst/>
                    <a:uLnTx/>
                    <a:uFillTx/>
                    <a:latin typeface="+mn-lt"/>
                    <a:ea typeface="+mn-ea"/>
                    <a:cs typeface="Gotham Light"/>
                  </a:rPr>
                  <a:t>©STRATEGIC SERVICES GROUP, INC</a:t>
                </a:r>
              </a:p>
            </p:txBody>
          </p:sp>
          <p:cxnSp>
            <p:nvCxnSpPr>
              <p:cNvPr id="14" name="Straight Connector 13">
                <a:extLst>
                  <a:ext uri="{FF2B5EF4-FFF2-40B4-BE49-F238E27FC236}">
                    <a16:creationId xmlns:a16="http://schemas.microsoft.com/office/drawing/2014/main" id="{0C153E05-A419-8179-0484-3C3AE518552E}"/>
                  </a:ext>
                </a:extLst>
              </p:cNvPr>
              <p:cNvCxnSpPr>
                <a:cxnSpLocks/>
              </p:cNvCxnSpPr>
              <p:nvPr userDrawn="1"/>
            </p:nvCxnSpPr>
            <p:spPr>
              <a:xfrm>
                <a:off x="589570" y="6467259"/>
                <a:ext cx="0" cy="242047"/>
              </a:xfrm>
              <a:prstGeom prst="line">
                <a:avLst/>
              </a:prstGeom>
              <a:noFill/>
              <a:ln w="3175" cap="flat" cmpd="sng" algn="ctr">
                <a:solidFill>
                  <a:schemeClr val="bg1"/>
                </a:solidFill>
                <a:prstDash val="solid"/>
              </a:ln>
              <a:effectLst/>
            </p:spPr>
          </p:cxnSp>
        </p:grpSp>
        <p:pic>
          <p:nvPicPr>
            <p:cNvPr id="3" name="Picture 2">
              <a:extLst>
                <a:ext uri="{FF2B5EF4-FFF2-40B4-BE49-F238E27FC236}">
                  <a16:creationId xmlns:a16="http://schemas.microsoft.com/office/drawing/2014/main" id="{EBA32C06-1739-BEC6-9009-C8B651E4E478}"/>
                </a:ext>
              </a:extLst>
            </p:cNvPr>
            <p:cNvPicPr>
              <a:picLocks noChangeAspect="1"/>
            </p:cNvPicPr>
            <p:nvPr userDrawn="1"/>
          </p:nvPicPr>
          <p:blipFill>
            <a:blip r:embed="rId2"/>
            <a:stretch>
              <a:fillRect/>
            </a:stretch>
          </p:blipFill>
          <p:spPr>
            <a:xfrm>
              <a:off x="11136782" y="6190024"/>
              <a:ext cx="718218" cy="548640"/>
            </a:xfrm>
            <a:prstGeom prst="rect">
              <a:avLst/>
            </a:prstGeom>
          </p:spPr>
        </p:pic>
      </p:grpSp>
    </p:spTree>
    <p:extLst>
      <p:ext uri="{BB962C8B-B14F-4D97-AF65-F5344CB8AC3E}">
        <p14:creationId xmlns:p14="http://schemas.microsoft.com/office/powerpoint/2010/main" val="3821753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Purple Divider_SSG">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CCFF2F-39A2-4B6E-42E2-7576E5D5A7B8}"/>
              </a:ext>
            </a:extLst>
          </p:cNvPr>
          <p:cNvSpPr/>
          <p:nvPr userDrawn="1"/>
        </p:nvSpPr>
        <p:spPr>
          <a:xfrm>
            <a:off x="0" y="0"/>
            <a:ext cx="3958389" cy="6858000"/>
          </a:xfrm>
          <a:prstGeom prst="rect">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9B2B5405-504E-ECF7-F469-7D40C3594054}"/>
              </a:ext>
            </a:extLst>
          </p:cNvPr>
          <p:cNvSpPr txBox="1">
            <a:spLocks/>
          </p:cNvSpPr>
          <p:nvPr userDrawn="1"/>
        </p:nvSpPr>
        <p:spPr>
          <a:xfrm>
            <a:off x="155102" y="6343321"/>
            <a:ext cx="443345" cy="242047"/>
          </a:xfrm>
          <a:prstGeom prst="rect">
            <a:avLst/>
          </a:prstGeom>
          <a:noFill/>
        </p:spPr>
        <p:txBody>
          <a:bodyPr anchor="ctr"/>
          <a:lstStyle>
            <a:defPPr>
              <a:defRPr lang="en-US"/>
            </a:defPPr>
            <a:lvl1pPr marL="0" algn="ctr" defTabSz="509352" rtl="0" eaLnBrk="1" latinLnBrk="0" hangingPunct="1">
              <a:defRPr sz="900" b="1" kern="1200">
                <a:solidFill>
                  <a:schemeClr val="bg1"/>
                </a:solidFill>
                <a:latin typeface="+mj-lt"/>
                <a:ea typeface="+mn-ea"/>
                <a:cs typeface="+mn-cs"/>
              </a:defRPr>
            </a:lvl1pPr>
            <a:lvl2pPr marL="509352" algn="l" defTabSz="509352" rtl="0" eaLnBrk="1" latinLnBrk="0" hangingPunct="1">
              <a:defRPr sz="2000" kern="1200">
                <a:solidFill>
                  <a:schemeClr val="tx1"/>
                </a:solidFill>
                <a:latin typeface="+mn-lt"/>
                <a:ea typeface="+mn-ea"/>
                <a:cs typeface="+mn-cs"/>
              </a:defRPr>
            </a:lvl2pPr>
            <a:lvl3pPr marL="1018705" algn="l" defTabSz="509352" rtl="0" eaLnBrk="1" latinLnBrk="0" hangingPunct="1">
              <a:defRPr sz="2000" kern="1200">
                <a:solidFill>
                  <a:schemeClr val="tx1"/>
                </a:solidFill>
                <a:latin typeface="+mn-lt"/>
                <a:ea typeface="+mn-ea"/>
                <a:cs typeface="+mn-cs"/>
              </a:defRPr>
            </a:lvl3pPr>
            <a:lvl4pPr marL="1528058" algn="l" defTabSz="509352" rtl="0" eaLnBrk="1" latinLnBrk="0" hangingPunct="1">
              <a:defRPr sz="2000" kern="1200">
                <a:solidFill>
                  <a:schemeClr val="tx1"/>
                </a:solidFill>
                <a:latin typeface="+mn-lt"/>
                <a:ea typeface="+mn-ea"/>
                <a:cs typeface="+mn-cs"/>
              </a:defRPr>
            </a:lvl4pPr>
            <a:lvl5pPr marL="2037411" algn="l" defTabSz="509352" rtl="0" eaLnBrk="1" latinLnBrk="0" hangingPunct="1">
              <a:defRPr sz="2000" kern="1200">
                <a:solidFill>
                  <a:schemeClr val="tx1"/>
                </a:solidFill>
                <a:latin typeface="+mn-lt"/>
                <a:ea typeface="+mn-ea"/>
                <a:cs typeface="+mn-cs"/>
              </a:defRPr>
            </a:lvl5pPr>
            <a:lvl6pPr marL="2546764" algn="l" defTabSz="509352" rtl="0" eaLnBrk="1" latinLnBrk="0" hangingPunct="1">
              <a:defRPr sz="2000" kern="1200">
                <a:solidFill>
                  <a:schemeClr val="tx1"/>
                </a:solidFill>
                <a:latin typeface="+mn-lt"/>
                <a:ea typeface="+mn-ea"/>
                <a:cs typeface="+mn-cs"/>
              </a:defRPr>
            </a:lvl6pPr>
            <a:lvl7pPr marL="3056116" algn="l" defTabSz="509352" rtl="0" eaLnBrk="1" latinLnBrk="0" hangingPunct="1">
              <a:defRPr sz="2000" kern="1200">
                <a:solidFill>
                  <a:schemeClr val="tx1"/>
                </a:solidFill>
                <a:latin typeface="+mn-lt"/>
                <a:ea typeface="+mn-ea"/>
                <a:cs typeface="+mn-cs"/>
              </a:defRPr>
            </a:lvl7pPr>
            <a:lvl8pPr marL="3565469" algn="l" defTabSz="509352" rtl="0" eaLnBrk="1" latinLnBrk="0" hangingPunct="1">
              <a:defRPr sz="2000" kern="1200">
                <a:solidFill>
                  <a:schemeClr val="tx1"/>
                </a:solidFill>
                <a:latin typeface="+mn-lt"/>
                <a:ea typeface="+mn-ea"/>
                <a:cs typeface="+mn-cs"/>
              </a:defRPr>
            </a:lvl8pPr>
            <a:lvl9pPr marL="4074821" algn="l" defTabSz="509352" rtl="0" eaLnBrk="1" latinLnBrk="0" hangingPunct="1">
              <a:defRPr sz="2000" kern="1200">
                <a:solidFill>
                  <a:schemeClr val="tx1"/>
                </a:solidFill>
                <a:latin typeface="+mn-lt"/>
                <a:ea typeface="+mn-ea"/>
                <a:cs typeface="+mn-cs"/>
              </a:defRPr>
            </a:lvl9pPr>
          </a:lstStyle>
          <a:p>
            <a:pPr marL="0" marR="0" lvl="0" indent="0" algn="ctr" defTabSz="509352" rtl="0" eaLnBrk="1" fontAlgn="auto" latinLnBrk="0" hangingPunct="1">
              <a:lnSpc>
                <a:spcPct val="100000"/>
              </a:lnSpc>
              <a:spcBef>
                <a:spcPts val="0"/>
              </a:spcBef>
              <a:spcAft>
                <a:spcPts val="0"/>
              </a:spcAft>
              <a:buClrTx/>
              <a:buSzTx/>
              <a:buFontTx/>
              <a:buNone/>
              <a:tabLst/>
              <a:defRPr/>
            </a:pPr>
            <a:fld id="{20C73B66-D299-41D5-B929-6503AD03A754}" type="slidenum">
              <a:rPr kumimoji="0" lang="en-US" sz="1050" b="0" i="0" u="none" strike="noStrike" kern="1200" cap="none" spc="0" normalizeH="0" baseline="0" noProof="0" smtClean="0">
                <a:ln>
                  <a:noFill/>
                </a:ln>
                <a:solidFill>
                  <a:schemeClr val="bg1"/>
                </a:solidFill>
                <a:effectLst/>
                <a:uLnTx/>
                <a:uFillTx/>
                <a:latin typeface="Calibri"/>
                <a:ea typeface="+mn-ea"/>
                <a:cs typeface="+mn-cs"/>
              </a:rPr>
              <a:pPr marL="0" marR="0" lvl="0" indent="0" algn="ctr" defTabSz="509352"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484CCE23-548B-2350-996A-65CB1A26F7FD}"/>
              </a:ext>
            </a:extLst>
          </p:cNvPr>
          <p:cNvGrpSpPr/>
          <p:nvPr userDrawn="1"/>
        </p:nvGrpSpPr>
        <p:grpSpPr>
          <a:xfrm>
            <a:off x="598447" y="6190024"/>
            <a:ext cx="11256553" cy="548640"/>
            <a:chOff x="598447" y="6190024"/>
            <a:chExt cx="11256553" cy="548640"/>
          </a:xfrm>
        </p:grpSpPr>
        <p:grpSp>
          <p:nvGrpSpPr>
            <p:cNvPr id="16" name="Group 15">
              <a:extLst>
                <a:ext uri="{FF2B5EF4-FFF2-40B4-BE49-F238E27FC236}">
                  <a16:creationId xmlns:a16="http://schemas.microsoft.com/office/drawing/2014/main" id="{225E4F82-BF78-EC7F-0E19-36819749072E}"/>
                </a:ext>
              </a:extLst>
            </p:cNvPr>
            <p:cNvGrpSpPr/>
            <p:nvPr userDrawn="1"/>
          </p:nvGrpSpPr>
          <p:grpSpPr>
            <a:xfrm>
              <a:off x="598447" y="6296350"/>
              <a:ext cx="1642539" cy="335989"/>
              <a:chOff x="589570" y="6420287"/>
              <a:chExt cx="1642539" cy="335989"/>
            </a:xfrm>
          </p:grpSpPr>
          <p:sp>
            <p:nvSpPr>
              <p:cNvPr id="5" name="TextBox 4">
                <a:extLst>
                  <a:ext uri="{FF2B5EF4-FFF2-40B4-BE49-F238E27FC236}">
                    <a16:creationId xmlns:a16="http://schemas.microsoft.com/office/drawing/2014/main" id="{9A74BC4A-008F-5553-21F9-A70DD80B1ABE}"/>
                  </a:ext>
                </a:extLst>
              </p:cNvPr>
              <p:cNvSpPr txBox="1"/>
              <p:nvPr userDrawn="1"/>
            </p:nvSpPr>
            <p:spPr>
              <a:xfrm>
                <a:off x="637698" y="6420287"/>
                <a:ext cx="1594411" cy="335989"/>
              </a:xfrm>
              <a:prstGeom prst="rect">
                <a:avLst/>
              </a:prstGeom>
              <a:noFill/>
            </p:spPr>
            <p:txBody>
              <a:bodyPr wrap="none" rtlCol="0" anchor="ctr">
                <a:spAutoFit/>
              </a:bodyPr>
              <a:lstStyle/>
              <a:p>
                <a:pPr marL="0" marR="0" lvl="0" indent="0" algn="l" defTabSz="581585" rtl="0" eaLnBrk="1" fontAlgn="auto" latinLnBrk="0" hangingPunct="1">
                  <a:lnSpc>
                    <a:spcPct val="100000"/>
                  </a:lnSpc>
                  <a:spcBef>
                    <a:spcPts val="0"/>
                  </a:spcBef>
                  <a:spcAft>
                    <a:spcPts val="100"/>
                  </a:spcAft>
                  <a:buClrTx/>
                  <a:buSzTx/>
                  <a:buFontTx/>
                  <a:buNone/>
                  <a:tabLst/>
                  <a:defRPr/>
                </a:pPr>
                <a:r>
                  <a:rPr kumimoji="0" lang="en-US" sz="800" b="1" i="0" u="none" strike="noStrike" kern="1200" cap="all" spc="57" normalizeH="0" baseline="0" noProof="0" dirty="0">
                    <a:ln>
                      <a:noFill/>
                    </a:ln>
                    <a:solidFill>
                      <a:schemeClr val="bg1"/>
                    </a:solidFill>
                    <a:effectLst/>
                    <a:uLnTx/>
                    <a:uFillTx/>
                    <a:latin typeface="+mn-lt"/>
                    <a:ea typeface="+mn-ea"/>
                    <a:cs typeface="Gotham Light"/>
                  </a:rPr>
                  <a:t>SELF-FUNDED HEALTH PLANS</a:t>
                </a:r>
              </a:p>
              <a:p>
                <a:pPr marL="0" marR="0" lvl="0" indent="0" algn="l" defTabSz="581585" rtl="0" eaLnBrk="1" fontAlgn="auto" latinLnBrk="0" hangingPunct="1">
                  <a:lnSpc>
                    <a:spcPct val="100000"/>
                  </a:lnSpc>
                  <a:spcBef>
                    <a:spcPts val="0"/>
                  </a:spcBef>
                  <a:spcAft>
                    <a:spcPts val="100"/>
                  </a:spcAft>
                  <a:buClrTx/>
                  <a:buSzTx/>
                  <a:buFontTx/>
                  <a:buNone/>
                  <a:tabLst/>
                  <a:defRPr/>
                </a:pPr>
                <a:r>
                  <a:rPr kumimoji="0" lang="en-US" sz="700" b="0" i="0" u="none" strike="noStrike" kern="1200" cap="all" spc="0" normalizeH="0" baseline="0" noProof="0" dirty="0">
                    <a:ln>
                      <a:noFill/>
                    </a:ln>
                    <a:solidFill>
                      <a:schemeClr val="bg1"/>
                    </a:solidFill>
                    <a:effectLst/>
                    <a:uLnTx/>
                    <a:uFillTx/>
                    <a:latin typeface="+mn-lt"/>
                    <a:ea typeface="+mn-ea"/>
                    <a:cs typeface="Gotham Light"/>
                  </a:rPr>
                  <a:t>©STRATEGIC SERVICES GROUP, INC</a:t>
                </a:r>
              </a:p>
            </p:txBody>
          </p:sp>
          <p:cxnSp>
            <p:nvCxnSpPr>
              <p:cNvPr id="14" name="Straight Connector 13">
                <a:extLst>
                  <a:ext uri="{FF2B5EF4-FFF2-40B4-BE49-F238E27FC236}">
                    <a16:creationId xmlns:a16="http://schemas.microsoft.com/office/drawing/2014/main" id="{0C153E05-A419-8179-0484-3C3AE518552E}"/>
                  </a:ext>
                </a:extLst>
              </p:cNvPr>
              <p:cNvCxnSpPr>
                <a:cxnSpLocks/>
              </p:cNvCxnSpPr>
              <p:nvPr userDrawn="1"/>
            </p:nvCxnSpPr>
            <p:spPr>
              <a:xfrm>
                <a:off x="589570" y="6467259"/>
                <a:ext cx="0" cy="242047"/>
              </a:xfrm>
              <a:prstGeom prst="line">
                <a:avLst/>
              </a:prstGeom>
              <a:noFill/>
              <a:ln w="3175" cap="flat" cmpd="sng" algn="ctr">
                <a:solidFill>
                  <a:schemeClr val="bg1"/>
                </a:solidFill>
                <a:prstDash val="solid"/>
              </a:ln>
              <a:effectLst/>
            </p:spPr>
          </p:cxnSp>
        </p:grpSp>
        <p:pic>
          <p:nvPicPr>
            <p:cNvPr id="3" name="Picture 2">
              <a:extLst>
                <a:ext uri="{FF2B5EF4-FFF2-40B4-BE49-F238E27FC236}">
                  <a16:creationId xmlns:a16="http://schemas.microsoft.com/office/drawing/2014/main" id="{EBA32C06-1739-BEC6-9009-C8B651E4E478}"/>
                </a:ext>
              </a:extLst>
            </p:cNvPr>
            <p:cNvPicPr>
              <a:picLocks noChangeAspect="1"/>
            </p:cNvPicPr>
            <p:nvPr userDrawn="1"/>
          </p:nvPicPr>
          <p:blipFill>
            <a:blip r:embed="rId2"/>
            <a:stretch>
              <a:fillRect/>
            </a:stretch>
          </p:blipFill>
          <p:spPr>
            <a:xfrm>
              <a:off x="11136782" y="6190024"/>
              <a:ext cx="718218" cy="548640"/>
            </a:xfrm>
            <a:prstGeom prst="rect">
              <a:avLst/>
            </a:prstGeom>
          </p:spPr>
        </p:pic>
      </p:grpSp>
    </p:spTree>
    <p:extLst>
      <p:ext uri="{BB962C8B-B14F-4D97-AF65-F5344CB8AC3E}">
        <p14:creationId xmlns:p14="http://schemas.microsoft.com/office/powerpoint/2010/main" val="1065345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BLK BACKGROUND_SS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8029142-0A47-1849-61D0-ACD21598BD31}"/>
              </a:ext>
            </a:extLst>
          </p:cNvPr>
          <p:cNvSpPr txBox="1">
            <a:spLocks/>
          </p:cNvSpPr>
          <p:nvPr userDrawn="1"/>
        </p:nvSpPr>
        <p:spPr>
          <a:xfrm>
            <a:off x="155102" y="6419492"/>
            <a:ext cx="443345" cy="242047"/>
          </a:xfrm>
          <a:prstGeom prst="rect">
            <a:avLst/>
          </a:prstGeom>
          <a:noFill/>
        </p:spPr>
        <p:txBody>
          <a:bodyPr anchor="ctr"/>
          <a:lstStyle>
            <a:defPPr>
              <a:defRPr lang="en-US"/>
            </a:defPPr>
            <a:lvl1pPr marL="0" algn="ctr" defTabSz="509352" rtl="0" eaLnBrk="1" latinLnBrk="0" hangingPunct="1">
              <a:defRPr sz="900" b="1" kern="1200">
                <a:solidFill>
                  <a:schemeClr val="bg1"/>
                </a:solidFill>
                <a:latin typeface="+mj-lt"/>
                <a:ea typeface="+mn-ea"/>
                <a:cs typeface="+mn-cs"/>
              </a:defRPr>
            </a:lvl1pPr>
            <a:lvl2pPr marL="509352" algn="l" defTabSz="509352" rtl="0" eaLnBrk="1" latinLnBrk="0" hangingPunct="1">
              <a:defRPr sz="2000" kern="1200">
                <a:solidFill>
                  <a:schemeClr val="tx1"/>
                </a:solidFill>
                <a:latin typeface="+mn-lt"/>
                <a:ea typeface="+mn-ea"/>
                <a:cs typeface="+mn-cs"/>
              </a:defRPr>
            </a:lvl2pPr>
            <a:lvl3pPr marL="1018705" algn="l" defTabSz="509352" rtl="0" eaLnBrk="1" latinLnBrk="0" hangingPunct="1">
              <a:defRPr sz="2000" kern="1200">
                <a:solidFill>
                  <a:schemeClr val="tx1"/>
                </a:solidFill>
                <a:latin typeface="+mn-lt"/>
                <a:ea typeface="+mn-ea"/>
                <a:cs typeface="+mn-cs"/>
              </a:defRPr>
            </a:lvl3pPr>
            <a:lvl4pPr marL="1528058" algn="l" defTabSz="509352" rtl="0" eaLnBrk="1" latinLnBrk="0" hangingPunct="1">
              <a:defRPr sz="2000" kern="1200">
                <a:solidFill>
                  <a:schemeClr val="tx1"/>
                </a:solidFill>
                <a:latin typeface="+mn-lt"/>
                <a:ea typeface="+mn-ea"/>
                <a:cs typeface="+mn-cs"/>
              </a:defRPr>
            </a:lvl4pPr>
            <a:lvl5pPr marL="2037411" algn="l" defTabSz="509352" rtl="0" eaLnBrk="1" latinLnBrk="0" hangingPunct="1">
              <a:defRPr sz="2000" kern="1200">
                <a:solidFill>
                  <a:schemeClr val="tx1"/>
                </a:solidFill>
                <a:latin typeface="+mn-lt"/>
                <a:ea typeface="+mn-ea"/>
                <a:cs typeface="+mn-cs"/>
              </a:defRPr>
            </a:lvl5pPr>
            <a:lvl6pPr marL="2546764" algn="l" defTabSz="509352" rtl="0" eaLnBrk="1" latinLnBrk="0" hangingPunct="1">
              <a:defRPr sz="2000" kern="1200">
                <a:solidFill>
                  <a:schemeClr val="tx1"/>
                </a:solidFill>
                <a:latin typeface="+mn-lt"/>
                <a:ea typeface="+mn-ea"/>
                <a:cs typeface="+mn-cs"/>
              </a:defRPr>
            </a:lvl6pPr>
            <a:lvl7pPr marL="3056116" algn="l" defTabSz="509352" rtl="0" eaLnBrk="1" latinLnBrk="0" hangingPunct="1">
              <a:defRPr sz="2000" kern="1200">
                <a:solidFill>
                  <a:schemeClr val="tx1"/>
                </a:solidFill>
                <a:latin typeface="+mn-lt"/>
                <a:ea typeface="+mn-ea"/>
                <a:cs typeface="+mn-cs"/>
              </a:defRPr>
            </a:lvl7pPr>
            <a:lvl8pPr marL="3565469" algn="l" defTabSz="509352" rtl="0" eaLnBrk="1" latinLnBrk="0" hangingPunct="1">
              <a:defRPr sz="2000" kern="1200">
                <a:solidFill>
                  <a:schemeClr val="tx1"/>
                </a:solidFill>
                <a:latin typeface="+mn-lt"/>
                <a:ea typeface="+mn-ea"/>
                <a:cs typeface="+mn-cs"/>
              </a:defRPr>
            </a:lvl8pPr>
            <a:lvl9pPr marL="4074821" algn="l" defTabSz="509352" rtl="0" eaLnBrk="1" latinLnBrk="0" hangingPunct="1">
              <a:defRPr sz="2000" kern="1200">
                <a:solidFill>
                  <a:schemeClr val="tx1"/>
                </a:solidFill>
                <a:latin typeface="+mn-lt"/>
                <a:ea typeface="+mn-ea"/>
                <a:cs typeface="+mn-cs"/>
              </a:defRPr>
            </a:lvl9pPr>
          </a:lstStyle>
          <a:p>
            <a:pPr marL="0" marR="0" lvl="0" indent="0" algn="ctr" defTabSz="509352" rtl="0" eaLnBrk="1" fontAlgn="auto" latinLnBrk="0" hangingPunct="1">
              <a:lnSpc>
                <a:spcPct val="100000"/>
              </a:lnSpc>
              <a:spcBef>
                <a:spcPts val="0"/>
              </a:spcBef>
              <a:spcAft>
                <a:spcPts val="0"/>
              </a:spcAft>
              <a:buClrTx/>
              <a:buSzTx/>
              <a:buFontTx/>
              <a:buNone/>
              <a:tabLst/>
              <a:defRPr/>
            </a:pPr>
            <a:fld id="{20C73B66-D299-41D5-B929-6503AD03A754}" type="slidenum">
              <a:rPr kumimoji="0" lang="en-US" sz="1050" b="0" i="0" u="none" strike="noStrike" kern="1200" cap="none" spc="0" normalizeH="0" baseline="0" noProof="0" smtClean="0">
                <a:ln>
                  <a:noFill/>
                </a:ln>
                <a:solidFill>
                  <a:schemeClr val="bg1"/>
                </a:solidFill>
                <a:effectLst/>
                <a:uLnTx/>
                <a:uFillTx/>
                <a:latin typeface="Calibri"/>
                <a:ea typeface="+mn-ea"/>
                <a:cs typeface="+mn-cs"/>
              </a:rPr>
              <a:pPr marL="0" marR="0" lvl="0" indent="0" algn="ctr" defTabSz="509352"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72F256A-B7CD-E1AF-C41F-3C53A05FEB77}"/>
              </a:ext>
            </a:extLst>
          </p:cNvPr>
          <p:cNvSpPr txBox="1">
            <a:spLocks/>
          </p:cNvSpPr>
          <p:nvPr userDrawn="1"/>
        </p:nvSpPr>
        <p:spPr>
          <a:xfrm>
            <a:off x="155757" y="6419492"/>
            <a:ext cx="443345" cy="242047"/>
          </a:xfrm>
          <a:prstGeom prst="rect">
            <a:avLst/>
          </a:prstGeom>
          <a:noFill/>
        </p:spPr>
        <p:txBody>
          <a:bodyPr anchor="ctr"/>
          <a:lstStyle>
            <a:defPPr>
              <a:defRPr lang="en-US"/>
            </a:defPPr>
            <a:lvl1pPr marL="0" algn="ctr" defTabSz="509352" rtl="0" eaLnBrk="1" latinLnBrk="0" hangingPunct="1">
              <a:defRPr sz="900" b="1" kern="1200">
                <a:solidFill>
                  <a:schemeClr val="bg1"/>
                </a:solidFill>
                <a:latin typeface="+mj-lt"/>
                <a:ea typeface="+mn-ea"/>
                <a:cs typeface="+mn-cs"/>
              </a:defRPr>
            </a:lvl1pPr>
            <a:lvl2pPr marL="509352" algn="l" defTabSz="509352" rtl="0" eaLnBrk="1" latinLnBrk="0" hangingPunct="1">
              <a:defRPr sz="2000" kern="1200">
                <a:solidFill>
                  <a:schemeClr val="tx1"/>
                </a:solidFill>
                <a:latin typeface="+mn-lt"/>
                <a:ea typeface="+mn-ea"/>
                <a:cs typeface="+mn-cs"/>
              </a:defRPr>
            </a:lvl2pPr>
            <a:lvl3pPr marL="1018705" algn="l" defTabSz="509352" rtl="0" eaLnBrk="1" latinLnBrk="0" hangingPunct="1">
              <a:defRPr sz="2000" kern="1200">
                <a:solidFill>
                  <a:schemeClr val="tx1"/>
                </a:solidFill>
                <a:latin typeface="+mn-lt"/>
                <a:ea typeface="+mn-ea"/>
                <a:cs typeface="+mn-cs"/>
              </a:defRPr>
            </a:lvl3pPr>
            <a:lvl4pPr marL="1528058" algn="l" defTabSz="509352" rtl="0" eaLnBrk="1" latinLnBrk="0" hangingPunct="1">
              <a:defRPr sz="2000" kern="1200">
                <a:solidFill>
                  <a:schemeClr val="tx1"/>
                </a:solidFill>
                <a:latin typeface="+mn-lt"/>
                <a:ea typeface="+mn-ea"/>
                <a:cs typeface="+mn-cs"/>
              </a:defRPr>
            </a:lvl4pPr>
            <a:lvl5pPr marL="2037411" algn="l" defTabSz="509352" rtl="0" eaLnBrk="1" latinLnBrk="0" hangingPunct="1">
              <a:defRPr sz="2000" kern="1200">
                <a:solidFill>
                  <a:schemeClr val="tx1"/>
                </a:solidFill>
                <a:latin typeface="+mn-lt"/>
                <a:ea typeface="+mn-ea"/>
                <a:cs typeface="+mn-cs"/>
              </a:defRPr>
            </a:lvl5pPr>
            <a:lvl6pPr marL="2546764" algn="l" defTabSz="509352" rtl="0" eaLnBrk="1" latinLnBrk="0" hangingPunct="1">
              <a:defRPr sz="2000" kern="1200">
                <a:solidFill>
                  <a:schemeClr val="tx1"/>
                </a:solidFill>
                <a:latin typeface="+mn-lt"/>
                <a:ea typeface="+mn-ea"/>
                <a:cs typeface="+mn-cs"/>
              </a:defRPr>
            </a:lvl6pPr>
            <a:lvl7pPr marL="3056116" algn="l" defTabSz="509352" rtl="0" eaLnBrk="1" latinLnBrk="0" hangingPunct="1">
              <a:defRPr sz="2000" kern="1200">
                <a:solidFill>
                  <a:schemeClr val="tx1"/>
                </a:solidFill>
                <a:latin typeface="+mn-lt"/>
                <a:ea typeface="+mn-ea"/>
                <a:cs typeface="+mn-cs"/>
              </a:defRPr>
            </a:lvl7pPr>
            <a:lvl8pPr marL="3565469" algn="l" defTabSz="509352" rtl="0" eaLnBrk="1" latinLnBrk="0" hangingPunct="1">
              <a:defRPr sz="2000" kern="1200">
                <a:solidFill>
                  <a:schemeClr val="tx1"/>
                </a:solidFill>
                <a:latin typeface="+mn-lt"/>
                <a:ea typeface="+mn-ea"/>
                <a:cs typeface="+mn-cs"/>
              </a:defRPr>
            </a:lvl8pPr>
            <a:lvl9pPr marL="4074821" algn="l" defTabSz="509352" rtl="0" eaLnBrk="1" latinLnBrk="0" hangingPunct="1">
              <a:defRPr sz="2000" kern="1200">
                <a:solidFill>
                  <a:schemeClr val="tx1"/>
                </a:solidFill>
                <a:latin typeface="+mn-lt"/>
                <a:ea typeface="+mn-ea"/>
                <a:cs typeface="+mn-cs"/>
              </a:defRPr>
            </a:lvl9pPr>
          </a:lstStyle>
          <a:p>
            <a:pPr marL="0" marR="0" lvl="0" indent="0" algn="ctr" defTabSz="509352" rtl="0" eaLnBrk="1" fontAlgn="auto" latinLnBrk="0" hangingPunct="1">
              <a:lnSpc>
                <a:spcPct val="100000"/>
              </a:lnSpc>
              <a:spcBef>
                <a:spcPts val="0"/>
              </a:spcBef>
              <a:spcAft>
                <a:spcPts val="0"/>
              </a:spcAft>
              <a:buClrTx/>
              <a:buSzTx/>
              <a:buFontTx/>
              <a:buNone/>
              <a:tabLst/>
              <a:defRPr/>
            </a:pPr>
            <a:fld id="{20C73B66-D299-41D5-B929-6503AD03A754}" type="slidenum">
              <a:rPr kumimoji="0" lang="en-US" sz="1050" b="0" i="0" u="none" strike="noStrike" kern="1200" cap="none" spc="0" normalizeH="0" baseline="0" noProof="0" smtClean="0">
                <a:ln>
                  <a:noFill/>
                </a:ln>
                <a:solidFill>
                  <a:schemeClr val="bg1"/>
                </a:solidFill>
                <a:effectLst/>
                <a:uLnTx/>
                <a:uFillTx/>
                <a:latin typeface="Calibri"/>
                <a:ea typeface="+mn-ea"/>
                <a:cs typeface="+mn-cs"/>
              </a:rPr>
              <a:pPr marL="0" marR="0" lvl="0" indent="0" algn="ctr" defTabSz="509352"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5F73A764-5F67-6CBB-D42B-22A2D4E4AFBE}"/>
              </a:ext>
            </a:extLst>
          </p:cNvPr>
          <p:cNvGrpSpPr/>
          <p:nvPr userDrawn="1"/>
        </p:nvGrpSpPr>
        <p:grpSpPr>
          <a:xfrm>
            <a:off x="590225" y="6086543"/>
            <a:ext cx="11318867" cy="621966"/>
            <a:chOff x="590225" y="6086543"/>
            <a:chExt cx="11318867" cy="621966"/>
          </a:xfrm>
        </p:grpSpPr>
        <p:grpSp>
          <p:nvGrpSpPr>
            <p:cNvPr id="5" name="Group 4">
              <a:extLst>
                <a:ext uri="{FF2B5EF4-FFF2-40B4-BE49-F238E27FC236}">
                  <a16:creationId xmlns:a16="http://schemas.microsoft.com/office/drawing/2014/main" id="{504CB920-81A7-4F66-3BEE-74860955CE90}"/>
                </a:ext>
              </a:extLst>
            </p:cNvPr>
            <p:cNvGrpSpPr/>
            <p:nvPr userDrawn="1"/>
          </p:nvGrpSpPr>
          <p:grpSpPr>
            <a:xfrm>
              <a:off x="590225" y="6372520"/>
              <a:ext cx="1642539" cy="335989"/>
              <a:chOff x="589570" y="6372520"/>
              <a:chExt cx="1642539" cy="335989"/>
            </a:xfrm>
          </p:grpSpPr>
          <p:sp>
            <p:nvSpPr>
              <p:cNvPr id="7" name="TextBox 6">
                <a:extLst>
                  <a:ext uri="{FF2B5EF4-FFF2-40B4-BE49-F238E27FC236}">
                    <a16:creationId xmlns:a16="http://schemas.microsoft.com/office/drawing/2014/main" id="{85C1B0E6-272A-7E57-4FC9-38A336FA44E7}"/>
                  </a:ext>
                </a:extLst>
              </p:cNvPr>
              <p:cNvSpPr txBox="1"/>
              <p:nvPr userDrawn="1"/>
            </p:nvSpPr>
            <p:spPr>
              <a:xfrm>
                <a:off x="637698" y="6372520"/>
                <a:ext cx="1594411" cy="335989"/>
              </a:xfrm>
              <a:prstGeom prst="rect">
                <a:avLst/>
              </a:prstGeom>
              <a:noFill/>
            </p:spPr>
            <p:txBody>
              <a:bodyPr wrap="none" rtlCol="0" anchor="ctr">
                <a:spAutoFit/>
              </a:bodyPr>
              <a:lstStyle/>
              <a:p>
                <a:pPr marL="0" marR="0" lvl="0" indent="0" algn="l" defTabSz="581585" rtl="0" eaLnBrk="1" fontAlgn="auto" latinLnBrk="0" hangingPunct="1">
                  <a:lnSpc>
                    <a:spcPct val="100000"/>
                  </a:lnSpc>
                  <a:spcBef>
                    <a:spcPts val="0"/>
                  </a:spcBef>
                  <a:spcAft>
                    <a:spcPts val="100"/>
                  </a:spcAft>
                  <a:buClrTx/>
                  <a:buSzTx/>
                  <a:buFontTx/>
                  <a:buNone/>
                  <a:tabLst/>
                  <a:defRPr/>
                </a:pPr>
                <a:r>
                  <a:rPr kumimoji="0" lang="en-US" sz="800" b="1" i="0" u="none" strike="noStrike" kern="1200" cap="all" spc="57" normalizeH="0" baseline="0" noProof="0" dirty="0">
                    <a:ln>
                      <a:noFill/>
                    </a:ln>
                    <a:solidFill>
                      <a:schemeClr val="bg1"/>
                    </a:solidFill>
                    <a:effectLst/>
                    <a:uLnTx/>
                    <a:uFillTx/>
                    <a:latin typeface="Calibri"/>
                    <a:ea typeface="+mn-ea"/>
                    <a:cs typeface="Gotham Light"/>
                  </a:rPr>
                  <a:t>SELF-FUNDED HEALTH PLANS</a:t>
                </a:r>
              </a:p>
              <a:p>
                <a:pPr marL="0" marR="0" lvl="0" indent="0" algn="l" defTabSz="581585" rtl="0" eaLnBrk="1" fontAlgn="auto" latinLnBrk="0" hangingPunct="1">
                  <a:lnSpc>
                    <a:spcPct val="100000"/>
                  </a:lnSpc>
                  <a:spcBef>
                    <a:spcPts val="0"/>
                  </a:spcBef>
                  <a:spcAft>
                    <a:spcPts val="100"/>
                  </a:spcAft>
                  <a:buClrTx/>
                  <a:buSzTx/>
                  <a:buFontTx/>
                  <a:buNone/>
                  <a:tabLst/>
                  <a:defRPr/>
                </a:pPr>
                <a:r>
                  <a:rPr kumimoji="0" lang="en-US" sz="700" b="0" i="0" u="none" strike="noStrike" kern="1200" cap="all" spc="0" normalizeH="0" baseline="0" noProof="0" dirty="0">
                    <a:ln>
                      <a:noFill/>
                    </a:ln>
                    <a:solidFill>
                      <a:schemeClr val="bg1"/>
                    </a:solidFill>
                    <a:effectLst/>
                    <a:uLnTx/>
                    <a:uFillTx/>
                    <a:latin typeface="Calibri"/>
                    <a:ea typeface="+mn-ea"/>
                    <a:cs typeface="Gotham Light"/>
                  </a:rPr>
                  <a:t>©STRATEGIC SERVICES GROUP, INC</a:t>
                </a:r>
              </a:p>
            </p:txBody>
          </p:sp>
          <p:cxnSp>
            <p:nvCxnSpPr>
              <p:cNvPr id="8" name="Straight Connector 7">
                <a:extLst>
                  <a:ext uri="{FF2B5EF4-FFF2-40B4-BE49-F238E27FC236}">
                    <a16:creationId xmlns:a16="http://schemas.microsoft.com/office/drawing/2014/main" id="{3C9903E9-7C1E-18A7-314C-EB3F99BB6714}"/>
                  </a:ext>
                </a:extLst>
              </p:cNvPr>
              <p:cNvCxnSpPr>
                <a:cxnSpLocks/>
              </p:cNvCxnSpPr>
              <p:nvPr userDrawn="1"/>
            </p:nvCxnSpPr>
            <p:spPr>
              <a:xfrm>
                <a:off x="589570" y="6419492"/>
                <a:ext cx="0" cy="242047"/>
              </a:xfrm>
              <a:prstGeom prst="line">
                <a:avLst/>
              </a:prstGeom>
              <a:noFill/>
              <a:ln w="3175" cap="flat" cmpd="sng" algn="ctr">
                <a:solidFill>
                  <a:schemeClr val="bg1"/>
                </a:solidFill>
                <a:prstDash val="solid"/>
              </a:ln>
              <a:effectLst/>
            </p:spPr>
          </p:cxnSp>
        </p:grpSp>
        <p:pic>
          <p:nvPicPr>
            <p:cNvPr id="2" name="Picture 1" descr="A black and white logo&#10;&#10;Description automatically generated with low confidence">
              <a:extLst>
                <a:ext uri="{FF2B5EF4-FFF2-40B4-BE49-F238E27FC236}">
                  <a16:creationId xmlns:a16="http://schemas.microsoft.com/office/drawing/2014/main" id="{623A46DA-9627-47EB-DF8E-9DCD4DF27ECE}"/>
                </a:ext>
              </a:extLst>
            </p:cNvPr>
            <p:cNvPicPr>
              <a:picLocks noChangeAspect="1"/>
            </p:cNvPicPr>
            <p:nvPr userDrawn="1"/>
          </p:nvPicPr>
          <p:blipFill>
            <a:blip r:embed="rId3"/>
            <a:stretch>
              <a:fillRect/>
            </a:stretch>
          </p:blipFill>
          <p:spPr>
            <a:xfrm>
              <a:off x="11137437" y="6086543"/>
              <a:ext cx="771655" cy="586742"/>
            </a:xfrm>
            <a:prstGeom prst="rect">
              <a:avLst/>
            </a:prstGeom>
          </p:spPr>
        </p:pic>
      </p:grpSp>
    </p:spTree>
    <p:extLst>
      <p:ext uri="{BB962C8B-B14F-4D97-AF65-F5344CB8AC3E}">
        <p14:creationId xmlns:p14="http://schemas.microsoft.com/office/powerpoint/2010/main" val="428633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6" name="Picture 15" descr="A white background with a yellow border&#10;&#10;Description automatically generated">
            <a:extLst>
              <a:ext uri="{FF2B5EF4-FFF2-40B4-BE49-F238E27FC236}">
                <a16:creationId xmlns:a16="http://schemas.microsoft.com/office/drawing/2014/main" id="{6FBA9A23-E650-EFAC-1F08-B832DD9C8F4F}"/>
              </a:ext>
            </a:extLst>
          </p:cNvPr>
          <p:cNvPicPr>
            <a:picLocks noChangeAspect="1"/>
          </p:cNvPicPr>
          <p:nvPr userDrawn="1"/>
        </p:nvPicPr>
        <p:blipFill>
          <a:blip r:embed="rId2"/>
          <a:stretch>
            <a:fillRect/>
          </a:stretch>
        </p:blipFill>
        <p:spPr>
          <a:xfrm>
            <a:off x="-10634" y="0"/>
            <a:ext cx="12192000" cy="6858000"/>
          </a:xfrm>
          <a:prstGeom prst="rect">
            <a:avLst/>
          </a:prstGeom>
        </p:spPr>
      </p:pic>
      <p:sp>
        <p:nvSpPr>
          <p:cNvPr id="17" name="Content Placeholder 2">
            <a:extLst>
              <a:ext uri="{FF2B5EF4-FFF2-40B4-BE49-F238E27FC236}">
                <a16:creationId xmlns:a16="http://schemas.microsoft.com/office/drawing/2014/main" id="{A6CC86E0-F18F-89C0-C806-B6E49E4B5A99}"/>
              </a:ext>
            </a:extLst>
          </p:cNvPr>
          <p:cNvSpPr txBox="1">
            <a:spLocks/>
          </p:cNvSpPr>
          <p:nvPr userDrawn="1"/>
        </p:nvSpPr>
        <p:spPr>
          <a:xfrm>
            <a:off x="565450" y="1509204"/>
            <a:ext cx="10950230" cy="4177590"/>
          </a:xfrm>
          <a:prstGeom prst="rect">
            <a:avLst/>
          </a:prstGeom>
        </p:spPr>
        <p:txBody>
          <a:bodyPr/>
          <a:lstStyle>
            <a:lvl1pPr marL="0" indent="0" algn="l" defTabSz="457200" rtl="0" eaLnBrk="1" latinLnBrk="0" hangingPunct="1">
              <a:lnSpc>
                <a:spcPct val="110000"/>
              </a:lnSpc>
              <a:spcBef>
                <a:spcPts val="529"/>
              </a:spcBef>
              <a:spcAft>
                <a:spcPts val="529"/>
              </a:spcAft>
              <a:buClr>
                <a:schemeClr val="bg2">
                  <a:lumMod val="40000"/>
                  <a:lumOff val="60000"/>
                </a:schemeClr>
              </a:buClr>
              <a:buSzPct val="80000"/>
              <a:buFont typeface="Wingdings" panose="05000000000000000000" pitchFamily="2" charset="2"/>
              <a:buNone/>
              <a:defRPr sz="2000" b="0" i="0" kern="1200">
                <a:solidFill>
                  <a:schemeClr val="tx1"/>
                </a:solidFill>
                <a:latin typeface="Calibri" panose="020F0502020204030204" pitchFamily="34" charset="0"/>
                <a:ea typeface="+mj-ea"/>
                <a:cs typeface="Calibri" panose="020F0502020204030204" pitchFamily="34" charset="0"/>
              </a:defRPr>
            </a:lvl1pPr>
            <a:lvl2pPr marL="605150" indent="-201717" algn="l" defTabSz="457200" rtl="0" eaLnBrk="1" latinLnBrk="0" hangingPunct="1">
              <a:lnSpc>
                <a:spcPct val="110000"/>
              </a:lnSpc>
              <a:spcBef>
                <a:spcPts val="529"/>
              </a:spcBef>
              <a:spcAft>
                <a:spcPts val="0"/>
              </a:spcAft>
              <a:buClr>
                <a:schemeClr val="bg2">
                  <a:lumMod val="40000"/>
                  <a:lumOff val="60000"/>
                </a:schemeClr>
              </a:buClr>
              <a:buSzPct val="80000"/>
              <a:buFont typeface="Wingdings" panose="05000000000000000000" pitchFamily="2" charset="2"/>
              <a:buChar char="§"/>
              <a:defRPr sz="1800" b="0" i="0" kern="1200" baseline="0">
                <a:solidFill>
                  <a:schemeClr val="tx1"/>
                </a:solidFill>
                <a:latin typeface="Calibri" panose="020F0502020204030204" pitchFamily="34" charset="0"/>
                <a:ea typeface="+mj-ea"/>
                <a:cs typeface="Calibri" panose="020F0502020204030204" pitchFamily="34" charset="0"/>
              </a:defRPr>
            </a:lvl2pPr>
            <a:lvl3pPr marL="1008583" indent="-201717" algn="l" defTabSz="457200" rtl="0" eaLnBrk="1" latinLnBrk="0" hangingPunct="1">
              <a:lnSpc>
                <a:spcPct val="110000"/>
              </a:lnSpc>
              <a:spcBef>
                <a:spcPts val="529"/>
              </a:spcBef>
              <a:spcAft>
                <a:spcPts val="0"/>
              </a:spcAft>
              <a:buClr>
                <a:schemeClr val="bg2">
                  <a:lumMod val="40000"/>
                  <a:lumOff val="60000"/>
                </a:schemeClr>
              </a:buClr>
              <a:buSzPct val="80000"/>
              <a:buFont typeface="Calibri" panose="020F0502020204030204" pitchFamily="34" charset="0"/>
              <a:buChar char="–"/>
              <a:defRPr sz="1600" b="0" i="0" kern="1200" baseline="0">
                <a:solidFill>
                  <a:schemeClr val="tx1"/>
                </a:solidFill>
                <a:latin typeface="Calibri" panose="020F0502020204030204" pitchFamily="34" charset="0"/>
                <a:ea typeface="+mj-ea"/>
                <a:cs typeface="Calibri" panose="020F0502020204030204" pitchFamily="34" charset="0"/>
              </a:defRPr>
            </a:lvl3pPr>
            <a:lvl4pPr marL="1462446" indent="-252146" algn="l" defTabSz="457200" rtl="0" eaLnBrk="1" latinLnBrk="0" hangingPunct="1">
              <a:lnSpc>
                <a:spcPct val="110000"/>
              </a:lnSpc>
              <a:spcBef>
                <a:spcPts val="529"/>
              </a:spcBef>
              <a:spcAft>
                <a:spcPts val="0"/>
              </a:spcAft>
              <a:buClr>
                <a:schemeClr val="bg2">
                  <a:lumMod val="40000"/>
                  <a:lumOff val="60000"/>
                </a:schemeClr>
              </a:buClr>
              <a:buSzPct val="80000"/>
              <a:buFont typeface="Calibri" panose="020F0502020204030204" pitchFamily="34" charset="0"/>
              <a:buChar char="&gt;"/>
              <a:defRPr sz="1588" b="0" i="0" kern="1200" baseline="0">
                <a:solidFill>
                  <a:schemeClr val="tx1"/>
                </a:solidFill>
                <a:latin typeface="+mn-lt"/>
                <a:ea typeface="+mj-ea"/>
                <a:cs typeface="+mj-cs"/>
              </a:defRPr>
            </a:lvl4pPr>
            <a:lvl5pPr marL="1815450" indent="-201717" algn="l" defTabSz="457200" rtl="0" eaLnBrk="1" latinLnBrk="0" hangingPunct="1">
              <a:lnSpc>
                <a:spcPct val="110000"/>
              </a:lnSpc>
              <a:spcBef>
                <a:spcPts val="529"/>
              </a:spcBef>
              <a:spcAft>
                <a:spcPts val="0"/>
              </a:spcAft>
              <a:buClr>
                <a:schemeClr val="bg2">
                  <a:lumMod val="40000"/>
                  <a:lumOff val="60000"/>
                </a:schemeClr>
              </a:buClr>
              <a:buSzPct val="80000"/>
              <a:buFont typeface="Courier New" panose="02070309020205020404" pitchFamily="49" charset="0"/>
              <a:buChar char="o"/>
              <a:defRPr sz="1412" b="0" i="0" kern="1200" baseline="0">
                <a:solidFill>
                  <a:schemeClr val="tx1"/>
                </a:solidFill>
                <a:latin typeface="+mn-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10000"/>
              </a:lnSpc>
              <a:spcBef>
                <a:spcPts val="529"/>
              </a:spcBef>
              <a:spcAft>
                <a:spcPts val="529"/>
              </a:spcAft>
              <a:buClr>
                <a:schemeClr val="bg1">
                  <a:lumMod val="95000"/>
                  <a:lumOff val="5000"/>
                </a:schemeClr>
              </a:buClr>
              <a:buSzPct val="80000"/>
              <a:buFont typeface="Wingdings" panose="05000000000000000000" pitchFamily="2" charset="2"/>
              <a:buNone/>
              <a:tabLst/>
              <a:defRPr/>
            </a:pPr>
            <a:endParaRPr kumimoji="0" lang="en-US" sz="1600" b="0" i="0" u="none" strike="noStrike" kern="1200" cap="none" spc="0" normalizeH="0" baseline="0" noProof="0" dirty="0">
              <a:ln>
                <a:noFill/>
              </a:ln>
              <a:solidFill>
                <a:sysClr val="windowText" lastClr="000000"/>
              </a:solidFill>
              <a:effectLst/>
              <a:uLnTx/>
              <a:uFillTx/>
              <a:latin typeface="Calibri" panose="020F0502020204030204" pitchFamily="34" charset="0"/>
              <a:ea typeface="+mj-ea"/>
              <a:cs typeface="Calibri" panose="020F0502020204030204" pitchFamily="34" charset="0"/>
            </a:endParaRPr>
          </a:p>
        </p:txBody>
      </p:sp>
      <p:sp>
        <p:nvSpPr>
          <p:cNvPr id="2" name="TextBox 1">
            <a:extLst>
              <a:ext uri="{FF2B5EF4-FFF2-40B4-BE49-F238E27FC236}">
                <a16:creationId xmlns:a16="http://schemas.microsoft.com/office/drawing/2014/main" id="{73842169-CD70-3419-607B-5D098D8D7DB7}"/>
              </a:ext>
            </a:extLst>
          </p:cNvPr>
          <p:cNvSpPr txBox="1"/>
          <p:nvPr userDrawn="1"/>
        </p:nvSpPr>
        <p:spPr>
          <a:xfrm>
            <a:off x="646575" y="6481230"/>
            <a:ext cx="3064291" cy="228076"/>
          </a:xfrm>
          <a:prstGeom prst="rect">
            <a:avLst/>
          </a:prstGeom>
          <a:noFill/>
        </p:spPr>
        <p:txBody>
          <a:bodyPr wrap="square" rtlCol="0" anchor="ctr">
            <a:spAutoFit/>
          </a:bodyPr>
          <a:lstStyle/>
          <a:p>
            <a:pPr marL="0" marR="0" lvl="0" indent="0" algn="l" defTabSz="581585" rtl="0" eaLnBrk="1" fontAlgn="auto" latinLnBrk="0" hangingPunct="1">
              <a:lnSpc>
                <a:spcPct val="100000"/>
              </a:lnSpc>
              <a:spcBef>
                <a:spcPts val="0"/>
              </a:spcBef>
              <a:spcAft>
                <a:spcPts val="100"/>
              </a:spcAft>
              <a:buClrTx/>
              <a:buSzTx/>
              <a:buFontTx/>
              <a:buNone/>
              <a:tabLst/>
              <a:defRPr/>
            </a:pPr>
            <a:r>
              <a:rPr kumimoji="0" lang="en-US" sz="882" b="0" i="0" u="none" strike="noStrike" kern="1200" cap="all" spc="57"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NNAHRA 2024 | Strategic Services Group</a:t>
            </a:r>
          </a:p>
        </p:txBody>
      </p:sp>
      <p:sp>
        <p:nvSpPr>
          <p:cNvPr id="3" name="Slide Number Placeholder 5">
            <a:extLst>
              <a:ext uri="{FF2B5EF4-FFF2-40B4-BE49-F238E27FC236}">
                <a16:creationId xmlns:a16="http://schemas.microsoft.com/office/drawing/2014/main" id="{866C2DED-1603-BA06-FEB4-416DF79CF106}"/>
              </a:ext>
            </a:extLst>
          </p:cNvPr>
          <p:cNvSpPr txBox="1">
            <a:spLocks/>
          </p:cNvSpPr>
          <p:nvPr userDrawn="1"/>
        </p:nvSpPr>
        <p:spPr>
          <a:xfrm>
            <a:off x="155102" y="6467259"/>
            <a:ext cx="443345" cy="242047"/>
          </a:xfrm>
          <a:prstGeom prst="rect">
            <a:avLst/>
          </a:prstGeom>
          <a:noFill/>
        </p:spPr>
        <p:txBody>
          <a:bodyPr anchor="ctr"/>
          <a:lstStyle>
            <a:defPPr>
              <a:defRPr lang="en-US"/>
            </a:defPPr>
            <a:lvl1pPr marL="0" algn="ctr" defTabSz="509352" rtl="0" eaLnBrk="1" latinLnBrk="0" hangingPunct="1">
              <a:defRPr sz="900" b="1" kern="1200">
                <a:solidFill>
                  <a:schemeClr val="bg1"/>
                </a:solidFill>
                <a:latin typeface="+mj-lt"/>
                <a:ea typeface="+mn-ea"/>
                <a:cs typeface="+mn-cs"/>
              </a:defRPr>
            </a:lvl1pPr>
            <a:lvl2pPr marL="509352" algn="l" defTabSz="509352" rtl="0" eaLnBrk="1" latinLnBrk="0" hangingPunct="1">
              <a:defRPr sz="2000" kern="1200">
                <a:solidFill>
                  <a:schemeClr val="tx1"/>
                </a:solidFill>
                <a:latin typeface="+mn-lt"/>
                <a:ea typeface="+mn-ea"/>
                <a:cs typeface="+mn-cs"/>
              </a:defRPr>
            </a:lvl2pPr>
            <a:lvl3pPr marL="1018705" algn="l" defTabSz="509352" rtl="0" eaLnBrk="1" latinLnBrk="0" hangingPunct="1">
              <a:defRPr sz="2000" kern="1200">
                <a:solidFill>
                  <a:schemeClr val="tx1"/>
                </a:solidFill>
                <a:latin typeface="+mn-lt"/>
                <a:ea typeface="+mn-ea"/>
                <a:cs typeface="+mn-cs"/>
              </a:defRPr>
            </a:lvl3pPr>
            <a:lvl4pPr marL="1528058" algn="l" defTabSz="509352" rtl="0" eaLnBrk="1" latinLnBrk="0" hangingPunct="1">
              <a:defRPr sz="2000" kern="1200">
                <a:solidFill>
                  <a:schemeClr val="tx1"/>
                </a:solidFill>
                <a:latin typeface="+mn-lt"/>
                <a:ea typeface="+mn-ea"/>
                <a:cs typeface="+mn-cs"/>
              </a:defRPr>
            </a:lvl4pPr>
            <a:lvl5pPr marL="2037411" algn="l" defTabSz="509352" rtl="0" eaLnBrk="1" latinLnBrk="0" hangingPunct="1">
              <a:defRPr sz="2000" kern="1200">
                <a:solidFill>
                  <a:schemeClr val="tx1"/>
                </a:solidFill>
                <a:latin typeface="+mn-lt"/>
                <a:ea typeface="+mn-ea"/>
                <a:cs typeface="+mn-cs"/>
              </a:defRPr>
            </a:lvl5pPr>
            <a:lvl6pPr marL="2546764" algn="l" defTabSz="509352" rtl="0" eaLnBrk="1" latinLnBrk="0" hangingPunct="1">
              <a:defRPr sz="2000" kern="1200">
                <a:solidFill>
                  <a:schemeClr val="tx1"/>
                </a:solidFill>
                <a:latin typeface="+mn-lt"/>
                <a:ea typeface="+mn-ea"/>
                <a:cs typeface="+mn-cs"/>
              </a:defRPr>
            </a:lvl6pPr>
            <a:lvl7pPr marL="3056116" algn="l" defTabSz="509352" rtl="0" eaLnBrk="1" latinLnBrk="0" hangingPunct="1">
              <a:defRPr sz="2000" kern="1200">
                <a:solidFill>
                  <a:schemeClr val="tx1"/>
                </a:solidFill>
                <a:latin typeface="+mn-lt"/>
                <a:ea typeface="+mn-ea"/>
                <a:cs typeface="+mn-cs"/>
              </a:defRPr>
            </a:lvl7pPr>
            <a:lvl8pPr marL="3565469" algn="l" defTabSz="509352" rtl="0" eaLnBrk="1" latinLnBrk="0" hangingPunct="1">
              <a:defRPr sz="2000" kern="1200">
                <a:solidFill>
                  <a:schemeClr val="tx1"/>
                </a:solidFill>
                <a:latin typeface="+mn-lt"/>
                <a:ea typeface="+mn-ea"/>
                <a:cs typeface="+mn-cs"/>
              </a:defRPr>
            </a:lvl8pPr>
            <a:lvl9pPr marL="4074821" algn="l" defTabSz="509352" rtl="0" eaLnBrk="1" latinLnBrk="0" hangingPunct="1">
              <a:defRPr sz="2000" kern="1200">
                <a:solidFill>
                  <a:schemeClr val="tx1"/>
                </a:solidFill>
                <a:latin typeface="+mn-lt"/>
                <a:ea typeface="+mn-ea"/>
                <a:cs typeface="+mn-cs"/>
              </a:defRPr>
            </a:lvl9pPr>
          </a:lstStyle>
          <a:p>
            <a:pPr marL="0" marR="0" lvl="0" indent="0" algn="ctr" defTabSz="509352" rtl="0" eaLnBrk="1" fontAlgn="auto" latinLnBrk="0" hangingPunct="1">
              <a:lnSpc>
                <a:spcPct val="100000"/>
              </a:lnSpc>
              <a:spcBef>
                <a:spcPts val="0"/>
              </a:spcBef>
              <a:spcAft>
                <a:spcPts val="0"/>
              </a:spcAft>
              <a:buClrTx/>
              <a:buSzTx/>
              <a:buFontTx/>
              <a:buNone/>
              <a:tabLst/>
              <a:defRPr/>
            </a:pPr>
            <a:fld id="{20C73B66-D299-41D5-B929-6503AD03A754}" type="slidenum">
              <a:rPr kumimoji="0" lang="en-US" sz="1050" b="0" i="0" u="none" strike="noStrike" kern="1200" cap="none" spc="0" normalizeH="0" baseline="0" noProof="0" smtClean="0">
                <a:ln>
                  <a:noFill/>
                </a:ln>
                <a:solidFill>
                  <a:schemeClr val="bg1"/>
                </a:solidFill>
                <a:effectLst/>
                <a:uLnTx/>
                <a:uFillTx/>
                <a:latin typeface="Calibri"/>
                <a:ea typeface="+mn-ea"/>
                <a:cs typeface="+mn-cs"/>
              </a:rPr>
              <a:pPr marL="0" marR="0" lvl="0" indent="0" algn="ctr" defTabSz="509352"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id="{FA2DEAE8-E973-7D23-C451-3DDDFC482DC7}"/>
              </a:ext>
            </a:extLst>
          </p:cNvPr>
          <p:cNvGrpSpPr/>
          <p:nvPr userDrawn="1"/>
        </p:nvGrpSpPr>
        <p:grpSpPr>
          <a:xfrm>
            <a:off x="8696623" y="5977786"/>
            <a:ext cx="3261645" cy="731520"/>
            <a:chOff x="8582319" y="5977786"/>
            <a:chExt cx="3261645" cy="731520"/>
          </a:xfrm>
        </p:grpSpPr>
        <p:pic>
          <p:nvPicPr>
            <p:cNvPr id="8" name="Picture 7">
              <a:extLst>
                <a:ext uri="{FF2B5EF4-FFF2-40B4-BE49-F238E27FC236}">
                  <a16:creationId xmlns:a16="http://schemas.microsoft.com/office/drawing/2014/main" id="{7D8ACB64-42BC-D877-FB08-E1EFB75634D9}"/>
                </a:ext>
              </a:extLst>
            </p:cNvPr>
            <p:cNvPicPr>
              <a:picLocks noChangeAspect="1"/>
            </p:cNvPicPr>
            <p:nvPr userDrawn="1"/>
          </p:nvPicPr>
          <p:blipFill>
            <a:blip r:embed="rId3"/>
            <a:stretch>
              <a:fillRect/>
            </a:stretch>
          </p:blipFill>
          <p:spPr>
            <a:xfrm>
              <a:off x="11037871" y="5977786"/>
              <a:ext cx="806093" cy="731520"/>
            </a:xfrm>
            <a:prstGeom prst="rect">
              <a:avLst/>
            </a:prstGeom>
          </p:spPr>
        </p:pic>
        <p:pic>
          <p:nvPicPr>
            <p:cNvPr id="9" name="Picture 8">
              <a:extLst>
                <a:ext uri="{FF2B5EF4-FFF2-40B4-BE49-F238E27FC236}">
                  <a16:creationId xmlns:a16="http://schemas.microsoft.com/office/drawing/2014/main" id="{B6AF51F4-AE8E-95E4-03F6-51446C9E978C}"/>
                </a:ext>
              </a:extLst>
            </p:cNvPr>
            <p:cNvPicPr>
              <a:picLocks noChangeAspect="1"/>
            </p:cNvPicPr>
            <p:nvPr userDrawn="1"/>
          </p:nvPicPr>
          <p:blipFill>
            <a:blip r:embed="rId4"/>
            <a:stretch>
              <a:fillRect/>
            </a:stretch>
          </p:blipFill>
          <p:spPr>
            <a:xfrm>
              <a:off x="8582319" y="6055616"/>
              <a:ext cx="753849" cy="575859"/>
            </a:xfrm>
            <a:prstGeom prst="rect">
              <a:avLst/>
            </a:prstGeom>
          </p:spPr>
        </p:pic>
        <p:pic>
          <p:nvPicPr>
            <p:cNvPr id="10" name="Picture 9">
              <a:extLst>
                <a:ext uri="{FF2B5EF4-FFF2-40B4-BE49-F238E27FC236}">
                  <a16:creationId xmlns:a16="http://schemas.microsoft.com/office/drawing/2014/main" id="{296742C4-633F-A25B-30BA-6B8BE7A785CA}"/>
                </a:ext>
              </a:extLst>
            </p:cNvPr>
            <p:cNvPicPr>
              <a:picLocks noChangeAspect="1"/>
            </p:cNvPicPr>
            <p:nvPr userDrawn="1"/>
          </p:nvPicPr>
          <p:blipFill>
            <a:blip r:embed="rId5"/>
            <a:stretch>
              <a:fillRect/>
            </a:stretch>
          </p:blipFill>
          <p:spPr>
            <a:xfrm>
              <a:off x="9452805" y="6127057"/>
              <a:ext cx="1463041" cy="457200"/>
            </a:xfrm>
            <a:prstGeom prst="rect">
              <a:avLst/>
            </a:prstGeom>
          </p:spPr>
        </p:pic>
      </p:grpSp>
    </p:spTree>
    <p:extLst>
      <p:ext uri="{BB962C8B-B14F-4D97-AF65-F5344CB8AC3E}">
        <p14:creationId xmlns:p14="http://schemas.microsoft.com/office/powerpoint/2010/main" val="2839572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ig Benefits Data_Divider_SS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836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Who is Winning_SS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240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dpi="0" rotWithShape="1">
          <a:blip r:embed="rId2">
            <a:lum/>
          </a:blip>
          <a:srcRect/>
          <a:stretch>
            <a:fillRect l="-2000" t="-3000" r="-2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557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260547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2567336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2772275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6ABBAC-7486-4D45-A79F-A9577B4B4527}"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23482730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6ABBAC-7486-4D45-A79F-A9577B4B4527}" type="datetimeFigureOut">
              <a:rPr lang="en-US" smtClean="0"/>
              <a:t>9/7/2024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7598671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203329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52966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K Divider_SSG">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E1CD95-D70A-B208-C645-3EEA82B1707C}"/>
              </a:ext>
            </a:extLst>
          </p:cNvPr>
          <p:cNvSpPr/>
          <p:nvPr userDrawn="1"/>
        </p:nvSpPr>
        <p:spPr>
          <a:xfrm>
            <a:off x="0" y="0"/>
            <a:ext cx="6096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6E758CF-8FCF-0504-EC43-5D75541E10DD}"/>
              </a:ext>
            </a:extLst>
          </p:cNvPr>
          <p:cNvSpPr txBox="1"/>
          <p:nvPr userDrawn="1"/>
        </p:nvSpPr>
        <p:spPr>
          <a:xfrm>
            <a:off x="646575" y="6469682"/>
            <a:ext cx="4435176" cy="228076"/>
          </a:xfrm>
          <a:prstGeom prst="rect">
            <a:avLst/>
          </a:prstGeom>
          <a:noFill/>
        </p:spPr>
        <p:txBody>
          <a:bodyPr wrap="square" rtlCol="0" anchor="ctr">
            <a:spAutoFit/>
          </a:bodyPr>
          <a:lstStyle/>
          <a:p>
            <a:pPr marL="0" marR="0" lvl="0" indent="0" algn="l" defTabSz="581585" rtl="0" eaLnBrk="1" fontAlgn="auto" latinLnBrk="0" hangingPunct="1">
              <a:lnSpc>
                <a:spcPct val="100000"/>
              </a:lnSpc>
              <a:spcBef>
                <a:spcPts val="0"/>
              </a:spcBef>
              <a:spcAft>
                <a:spcPts val="100"/>
              </a:spcAft>
              <a:buClrTx/>
              <a:buSzTx/>
              <a:buFontTx/>
              <a:buNone/>
              <a:tabLst/>
              <a:defRPr/>
            </a:pPr>
            <a:r>
              <a:rPr kumimoji="0" lang="en-US" sz="882" b="0" i="0" u="none" strike="noStrike" kern="1200" cap="all" spc="57"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NNAHRA 2024 | Strategic Services Group</a:t>
            </a:r>
          </a:p>
        </p:txBody>
      </p:sp>
      <p:sp>
        <p:nvSpPr>
          <p:cNvPr id="5" name="Slide Number Placeholder 5">
            <a:extLst>
              <a:ext uri="{FF2B5EF4-FFF2-40B4-BE49-F238E27FC236}">
                <a16:creationId xmlns:a16="http://schemas.microsoft.com/office/drawing/2014/main" id="{A63A0118-F7E8-1991-6E1C-882D2DE3A007}"/>
              </a:ext>
            </a:extLst>
          </p:cNvPr>
          <p:cNvSpPr txBox="1">
            <a:spLocks/>
          </p:cNvSpPr>
          <p:nvPr userDrawn="1"/>
        </p:nvSpPr>
        <p:spPr>
          <a:xfrm>
            <a:off x="155102" y="6467259"/>
            <a:ext cx="443345" cy="242047"/>
          </a:xfrm>
          <a:prstGeom prst="rect">
            <a:avLst/>
          </a:prstGeom>
          <a:noFill/>
        </p:spPr>
        <p:txBody>
          <a:bodyPr anchor="ctr"/>
          <a:lstStyle>
            <a:defPPr>
              <a:defRPr lang="en-US"/>
            </a:defPPr>
            <a:lvl1pPr marL="0" algn="ctr" defTabSz="509352" rtl="0" eaLnBrk="1" latinLnBrk="0" hangingPunct="1">
              <a:defRPr sz="900" b="1" kern="1200">
                <a:solidFill>
                  <a:schemeClr val="bg1"/>
                </a:solidFill>
                <a:latin typeface="+mj-lt"/>
                <a:ea typeface="+mn-ea"/>
                <a:cs typeface="+mn-cs"/>
              </a:defRPr>
            </a:lvl1pPr>
            <a:lvl2pPr marL="509352" algn="l" defTabSz="509352" rtl="0" eaLnBrk="1" latinLnBrk="0" hangingPunct="1">
              <a:defRPr sz="2000" kern="1200">
                <a:solidFill>
                  <a:schemeClr val="tx1"/>
                </a:solidFill>
                <a:latin typeface="+mn-lt"/>
                <a:ea typeface="+mn-ea"/>
                <a:cs typeface="+mn-cs"/>
              </a:defRPr>
            </a:lvl2pPr>
            <a:lvl3pPr marL="1018705" algn="l" defTabSz="509352" rtl="0" eaLnBrk="1" latinLnBrk="0" hangingPunct="1">
              <a:defRPr sz="2000" kern="1200">
                <a:solidFill>
                  <a:schemeClr val="tx1"/>
                </a:solidFill>
                <a:latin typeface="+mn-lt"/>
                <a:ea typeface="+mn-ea"/>
                <a:cs typeface="+mn-cs"/>
              </a:defRPr>
            </a:lvl3pPr>
            <a:lvl4pPr marL="1528058" algn="l" defTabSz="509352" rtl="0" eaLnBrk="1" latinLnBrk="0" hangingPunct="1">
              <a:defRPr sz="2000" kern="1200">
                <a:solidFill>
                  <a:schemeClr val="tx1"/>
                </a:solidFill>
                <a:latin typeface="+mn-lt"/>
                <a:ea typeface="+mn-ea"/>
                <a:cs typeface="+mn-cs"/>
              </a:defRPr>
            </a:lvl4pPr>
            <a:lvl5pPr marL="2037411" algn="l" defTabSz="509352" rtl="0" eaLnBrk="1" latinLnBrk="0" hangingPunct="1">
              <a:defRPr sz="2000" kern="1200">
                <a:solidFill>
                  <a:schemeClr val="tx1"/>
                </a:solidFill>
                <a:latin typeface="+mn-lt"/>
                <a:ea typeface="+mn-ea"/>
                <a:cs typeface="+mn-cs"/>
              </a:defRPr>
            </a:lvl5pPr>
            <a:lvl6pPr marL="2546764" algn="l" defTabSz="509352" rtl="0" eaLnBrk="1" latinLnBrk="0" hangingPunct="1">
              <a:defRPr sz="2000" kern="1200">
                <a:solidFill>
                  <a:schemeClr val="tx1"/>
                </a:solidFill>
                <a:latin typeface="+mn-lt"/>
                <a:ea typeface="+mn-ea"/>
                <a:cs typeface="+mn-cs"/>
              </a:defRPr>
            </a:lvl6pPr>
            <a:lvl7pPr marL="3056116" algn="l" defTabSz="509352" rtl="0" eaLnBrk="1" latinLnBrk="0" hangingPunct="1">
              <a:defRPr sz="2000" kern="1200">
                <a:solidFill>
                  <a:schemeClr val="tx1"/>
                </a:solidFill>
                <a:latin typeface="+mn-lt"/>
                <a:ea typeface="+mn-ea"/>
                <a:cs typeface="+mn-cs"/>
              </a:defRPr>
            </a:lvl7pPr>
            <a:lvl8pPr marL="3565469" algn="l" defTabSz="509352" rtl="0" eaLnBrk="1" latinLnBrk="0" hangingPunct="1">
              <a:defRPr sz="2000" kern="1200">
                <a:solidFill>
                  <a:schemeClr val="tx1"/>
                </a:solidFill>
                <a:latin typeface="+mn-lt"/>
                <a:ea typeface="+mn-ea"/>
                <a:cs typeface="+mn-cs"/>
              </a:defRPr>
            </a:lvl8pPr>
            <a:lvl9pPr marL="4074821" algn="l" defTabSz="509352" rtl="0" eaLnBrk="1" latinLnBrk="0" hangingPunct="1">
              <a:defRPr sz="2000" kern="1200">
                <a:solidFill>
                  <a:schemeClr val="tx1"/>
                </a:solidFill>
                <a:latin typeface="+mn-lt"/>
                <a:ea typeface="+mn-ea"/>
                <a:cs typeface="+mn-cs"/>
              </a:defRPr>
            </a:lvl9pPr>
          </a:lstStyle>
          <a:p>
            <a:pPr marL="0" marR="0" lvl="0" indent="0" algn="ctr" defTabSz="509352" rtl="0" eaLnBrk="1" fontAlgn="auto" latinLnBrk="0" hangingPunct="1">
              <a:lnSpc>
                <a:spcPct val="100000"/>
              </a:lnSpc>
              <a:spcBef>
                <a:spcPts val="0"/>
              </a:spcBef>
              <a:spcAft>
                <a:spcPts val="0"/>
              </a:spcAft>
              <a:buClrTx/>
              <a:buSzTx/>
              <a:buFontTx/>
              <a:buNone/>
              <a:tabLst/>
              <a:defRPr/>
            </a:pPr>
            <a:fld id="{20C73B66-D299-41D5-B929-6503AD03A754}" type="slidenum">
              <a:rPr kumimoji="0" lang="en-US" sz="1050" b="0" i="0" u="none" strike="noStrike" kern="1200" cap="none" spc="0" normalizeH="0" baseline="0" noProof="0" smtClean="0">
                <a:ln>
                  <a:noFill/>
                </a:ln>
                <a:solidFill>
                  <a:schemeClr val="bg1"/>
                </a:solidFill>
                <a:effectLst/>
                <a:uLnTx/>
                <a:uFillTx/>
                <a:latin typeface="Calibri"/>
                <a:ea typeface="+mn-ea"/>
                <a:cs typeface="+mn-cs"/>
              </a:rPr>
              <a:pPr marL="0" marR="0" lvl="0" indent="0" algn="ctr" defTabSz="509352"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EE9CA3AB-DA68-579B-1579-83BCF2D3CE23}"/>
              </a:ext>
            </a:extLst>
          </p:cNvPr>
          <p:cNvGrpSpPr/>
          <p:nvPr userDrawn="1"/>
        </p:nvGrpSpPr>
        <p:grpSpPr>
          <a:xfrm>
            <a:off x="8696623" y="5977786"/>
            <a:ext cx="3261645" cy="731520"/>
            <a:chOff x="8582319" y="5977786"/>
            <a:chExt cx="3261645" cy="731520"/>
          </a:xfrm>
        </p:grpSpPr>
        <p:pic>
          <p:nvPicPr>
            <p:cNvPr id="9" name="Picture 8">
              <a:extLst>
                <a:ext uri="{FF2B5EF4-FFF2-40B4-BE49-F238E27FC236}">
                  <a16:creationId xmlns:a16="http://schemas.microsoft.com/office/drawing/2014/main" id="{D0D9CA6B-AC89-3ADC-CE93-34BEB81F4C33}"/>
                </a:ext>
              </a:extLst>
            </p:cNvPr>
            <p:cNvPicPr>
              <a:picLocks noChangeAspect="1"/>
            </p:cNvPicPr>
            <p:nvPr userDrawn="1"/>
          </p:nvPicPr>
          <p:blipFill>
            <a:blip r:embed="rId2"/>
            <a:stretch>
              <a:fillRect/>
            </a:stretch>
          </p:blipFill>
          <p:spPr>
            <a:xfrm>
              <a:off x="11037871" y="5977786"/>
              <a:ext cx="806093" cy="731520"/>
            </a:xfrm>
            <a:prstGeom prst="rect">
              <a:avLst/>
            </a:prstGeom>
          </p:spPr>
        </p:pic>
        <p:pic>
          <p:nvPicPr>
            <p:cNvPr id="10" name="Picture 9">
              <a:extLst>
                <a:ext uri="{FF2B5EF4-FFF2-40B4-BE49-F238E27FC236}">
                  <a16:creationId xmlns:a16="http://schemas.microsoft.com/office/drawing/2014/main" id="{A45E541A-4770-21EB-3CBE-0225ACC7317A}"/>
                </a:ext>
              </a:extLst>
            </p:cNvPr>
            <p:cNvPicPr>
              <a:picLocks noChangeAspect="1"/>
            </p:cNvPicPr>
            <p:nvPr userDrawn="1"/>
          </p:nvPicPr>
          <p:blipFill>
            <a:blip r:embed="rId3"/>
            <a:stretch>
              <a:fillRect/>
            </a:stretch>
          </p:blipFill>
          <p:spPr>
            <a:xfrm>
              <a:off x="8582319" y="6055616"/>
              <a:ext cx="753849" cy="575859"/>
            </a:xfrm>
            <a:prstGeom prst="rect">
              <a:avLst/>
            </a:prstGeom>
          </p:spPr>
        </p:pic>
        <p:pic>
          <p:nvPicPr>
            <p:cNvPr id="11" name="Picture 10">
              <a:extLst>
                <a:ext uri="{FF2B5EF4-FFF2-40B4-BE49-F238E27FC236}">
                  <a16:creationId xmlns:a16="http://schemas.microsoft.com/office/drawing/2014/main" id="{F399A8C8-19D6-17D7-F29B-3ECEE71476B0}"/>
                </a:ext>
              </a:extLst>
            </p:cNvPr>
            <p:cNvPicPr>
              <a:picLocks noChangeAspect="1"/>
            </p:cNvPicPr>
            <p:nvPr userDrawn="1"/>
          </p:nvPicPr>
          <p:blipFill>
            <a:blip r:embed="rId4"/>
            <a:stretch>
              <a:fillRect/>
            </a:stretch>
          </p:blipFill>
          <p:spPr>
            <a:xfrm>
              <a:off x="9452805" y="6127057"/>
              <a:ext cx="1463041" cy="457200"/>
            </a:xfrm>
            <a:prstGeom prst="rect">
              <a:avLst/>
            </a:prstGeom>
          </p:spPr>
        </p:pic>
      </p:grpSp>
    </p:spTree>
    <p:extLst>
      <p:ext uri="{BB962C8B-B14F-4D97-AF65-F5344CB8AC3E}">
        <p14:creationId xmlns:p14="http://schemas.microsoft.com/office/powerpoint/2010/main" val="202108352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7034803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ABBAC-7486-4D45-A79F-A9577B4B4527}"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5051710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ABBAC-7486-4D45-A79F-A9577B4B4527}"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2544688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991468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4242200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866612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2981864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310177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3074678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34291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o Header_SSG">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A42BEC-0AAF-AD05-F1C1-7707B7B0A623}"/>
              </a:ext>
            </a:extLst>
          </p:cNvPr>
          <p:cNvSpPr txBox="1"/>
          <p:nvPr userDrawn="1"/>
        </p:nvSpPr>
        <p:spPr>
          <a:xfrm>
            <a:off x="646575" y="6481230"/>
            <a:ext cx="3064291" cy="228076"/>
          </a:xfrm>
          <a:prstGeom prst="rect">
            <a:avLst/>
          </a:prstGeom>
          <a:noFill/>
        </p:spPr>
        <p:txBody>
          <a:bodyPr wrap="square" rtlCol="0" anchor="ctr">
            <a:spAutoFit/>
          </a:bodyPr>
          <a:lstStyle/>
          <a:p>
            <a:pPr marL="0" marR="0" lvl="0" indent="0" algn="l" defTabSz="581585" rtl="0" eaLnBrk="1" fontAlgn="auto" latinLnBrk="0" hangingPunct="1">
              <a:lnSpc>
                <a:spcPct val="100000"/>
              </a:lnSpc>
              <a:spcBef>
                <a:spcPts val="0"/>
              </a:spcBef>
              <a:spcAft>
                <a:spcPts val="100"/>
              </a:spcAft>
              <a:buClrTx/>
              <a:buSzTx/>
              <a:buFontTx/>
              <a:buNone/>
              <a:tabLst/>
              <a:defRPr/>
            </a:pPr>
            <a:r>
              <a:rPr kumimoji="0" lang="en-US" sz="882" b="0" i="0" u="none" strike="noStrike" kern="1200" cap="all" spc="57"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NNAHRA 2024 | Strategic Services Group</a:t>
            </a:r>
          </a:p>
        </p:txBody>
      </p:sp>
      <p:sp>
        <p:nvSpPr>
          <p:cNvPr id="6" name="Slide Number Placeholder 5">
            <a:extLst>
              <a:ext uri="{FF2B5EF4-FFF2-40B4-BE49-F238E27FC236}">
                <a16:creationId xmlns:a16="http://schemas.microsoft.com/office/drawing/2014/main" id="{2244430B-79FC-B6E6-12BE-2931C9DBBBB8}"/>
              </a:ext>
            </a:extLst>
          </p:cNvPr>
          <p:cNvSpPr txBox="1">
            <a:spLocks/>
          </p:cNvSpPr>
          <p:nvPr userDrawn="1"/>
        </p:nvSpPr>
        <p:spPr>
          <a:xfrm>
            <a:off x="155102" y="6467259"/>
            <a:ext cx="443345" cy="242047"/>
          </a:xfrm>
          <a:prstGeom prst="rect">
            <a:avLst/>
          </a:prstGeom>
          <a:noFill/>
        </p:spPr>
        <p:txBody>
          <a:bodyPr anchor="ctr"/>
          <a:lstStyle>
            <a:defPPr>
              <a:defRPr lang="en-US"/>
            </a:defPPr>
            <a:lvl1pPr marL="0" algn="ctr" defTabSz="509352" rtl="0" eaLnBrk="1" latinLnBrk="0" hangingPunct="1">
              <a:defRPr sz="900" b="1" kern="1200">
                <a:solidFill>
                  <a:schemeClr val="bg1"/>
                </a:solidFill>
                <a:latin typeface="+mj-lt"/>
                <a:ea typeface="+mn-ea"/>
                <a:cs typeface="+mn-cs"/>
              </a:defRPr>
            </a:lvl1pPr>
            <a:lvl2pPr marL="509352" algn="l" defTabSz="509352" rtl="0" eaLnBrk="1" latinLnBrk="0" hangingPunct="1">
              <a:defRPr sz="2000" kern="1200">
                <a:solidFill>
                  <a:schemeClr val="tx1"/>
                </a:solidFill>
                <a:latin typeface="+mn-lt"/>
                <a:ea typeface="+mn-ea"/>
                <a:cs typeface="+mn-cs"/>
              </a:defRPr>
            </a:lvl2pPr>
            <a:lvl3pPr marL="1018705" algn="l" defTabSz="509352" rtl="0" eaLnBrk="1" latinLnBrk="0" hangingPunct="1">
              <a:defRPr sz="2000" kern="1200">
                <a:solidFill>
                  <a:schemeClr val="tx1"/>
                </a:solidFill>
                <a:latin typeface="+mn-lt"/>
                <a:ea typeface="+mn-ea"/>
                <a:cs typeface="+mn-cs"/>
              </a:defRPr>
            </a:lvl3pPr>
            <a:lvl4pPr marL="1528058" algn="l" defTabSz="509352" rtl="0" eaLnBrk="1" latinLnBrk="0" hangingPunct="1">
              <a:defRPr sz="2000" kern="1200">
                <a:solidFill>
                  <a:schemeClr val="tx1"/>
                </a:solidFill>
                <a:latin typeface="+mn-lt"/>
                <a:ea typeface="+mn-ea"/>
                <a:cs typeface="+mn-cs"/>
              </a:defRPr>
            </a:lvl4pPr>
            <a:lvl5pPr marL="2037411" algn="l" defTabSz="509352" rtl="0" eaLnBrk="1" latinLnBrk="0" hangingPunct="1">
              <a:defRPr sz="2000" kern="1200">
                <a:solidFill>
                  <a:schemeClr val="tx1"/>
                </a:solidFill>
                <a:latin typeface="+mn-lt"/>
                <a:ea typeface="+mn-ea"/>
                <a:cs typeface="+mn-cs"/>
              </a:defRPr>
            </a:lvl5pPr>
            <a:lvl6pPr marL="2546764" algn="l" defTabSz="509352" rtl="0" eaLnBrk="1" latinLnBrk="0" hangingPunct="1">
              <a:defRPr sz="2000" kern="1200">
                <a:solidFill>
                  <a:schemeClr val="tx1"/>
                </a:solidFill>
                <a:latin typeface="+mn-lt"/>
                <a:ea typeface="+mn-ea"/>
                <a:cs typeface="+mn-cs"/>
              </a:defRPr>
            </a:lvl6pPr>
            <a:lvl7pPr marL="3056116" algn="l" defTabSz="509352" rtl="0" eaLnBrk="1" latinLnBrk="0" hangingPunct="1">
              <a:defRPr sz="2000" kern="1200">
                <a:solidFill>
                  <a:schemeClr val="tx1"/>
                </a:solidFill>
                <a:latin typeface="+mn-lt"/>
                <a:ea typeface="+mn-ea"/>
                <a:cs typeface="+mn-cs"/>
              </a:defRPr>
            </a:lvl7pPr>
            <a:lvl8pPr marL="3565469" algn="l" defTabSz="509352" rtl="0" eaLnBrk="1" latinLnBrk="0" hangingPunct="1">
              <a:defRPr sz="2000" kern="1200">
                <a:solidFill>
                  <a:schemeClr val="tx1"/>
                </a:solidFill>
                <a:latin typeface="+mn-lt"/>
                <a:ea typeface="+mn-ea"/>
                <a:cs typeface="+mn-cs"/>
              </a:defRPr>
            </a:lvl8pPr>
            <a:lvl9pPr marL="4074821" algn="l" defTabSz="509352" rtl="0" eaLnBrk="1" latinLnBrk="0" hangingPunct="1">
              <a:defRPr sz="2000" kern="1200">
                <a:solidFill>
                  <a:schemeClr val="tx1"/>
                </a:solidFill>
                <a:latin typeface="+mn-lt"/>
                <a:ea typeface="+mn-ea"/>
                <a:cs typeface="+mn-cs"/>
              </a:defRPr>
            </a:lvl9pPr>
          </a:lstStyle>
          <a:p>
            <a:pPr marL="0" marR="0" lvl="0" indent="0" algn="ctr" defTabSz="509352" rtl="0" eaLnBrk="1" fontAlgn="auto" latinLnBrk="0" hangingPunct="1">
              <a:lnSpc>
                <a:spcPct val="100000"/>
              </a:lnSpc>
              <a:spcBef>
                <a:spcPts val="0"/>
              </a:spcBef>
              <a:spcAft>
                <a:spcPts val="0"/>
              </a:spcAft>
              <a:buClrTx/>
              <a:buSzTx/>
              <a:buFontTx/>
              <a:buNone/>
              <a:tabLst/>
              <a:defRPr/>
            </a:pPr>
            <a:fld id="{20C73B66-D299-41D5-B929-6503AD03A754}" type="slidenum">
              <a:rPr kumimoji="0" lang="en-US" sz="1050" b="0" i="0" u="none" strike="noStrike" kern="1200" cap="none" spc="0" normalizeH="0" baseline="0" noProof="0" smtClean="0">
                <a:ln>
                  <a:noFill/>
                </a:ln>
                <a:solidFill>
                  <a:schemeClr val="bg1"/>
                </a:solidFill>
                <a:effectLst/>
                <a:uLnTx/>
                <a:uFillTx/>
                <a:latin typeface="Calibri"/>
                <a:ea typeface="+mn-ea"/>
                <a:cs typeface="+mn-cs"/>
              </a:rPr>
              <a:pPr marL="0" marR="0" lvl="0" indent="0" algn="ctr" defTabSz="509352"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id="{F97ECFB1-680F-96BC-0D18-2EB8F52CB58E}"/>
              </a:ext>
            </a:extLst>
          </p:cNvPr>
          <p:cNvGrpSpPr/>
          <p:nvPr userDrawn="1"/>
        </p:nvGrpSpPr>
        <p:grpSpPr>
          <a:xfrm>
            <a:off x="8696623" y="5977786"/>
            <a:ext cx="3261645" cy="731520"/>
            <a:chOff x="8582319" y="5977786"/>
            <a:chExt cx="3261645" cy="731520"/>
          </a:xfrm>
        </p:grpSpPr>
        <p:pic>
          <p:nvPicPr>
            <p:cNvPr id="8" name="Picture 7">
              <a:extLst>
                <a:ext uri="{FF2B5EF4-FFF2-40B4-BE49-F238E27FC236}">
                  <a16:creationId xmlns:a16="http://schemas.microsoft.com/office/drawing/2014/main" id="{4E505BDD-8B4E-B37F-400C-0DFB03F93294}"/>
                </a:ext>
              </a:extLst>
            </p:cNvPr>
            <p:cNvPicPr>
              <a:picLocks noChangeAspect="1"/>
            </p:cNvPicPr>
            <p:nvPr userDrawn="1"/>
          </p:nvPicPr>
          <p:blipFill>
            <a:blip r:embed="rId2"/>
            <a:stretch>
              <a:fillRect/>
            </a:stretch>
          </p:blipFill>
          <p:spPr>
            <a:xfrm>
              <a:off x="11037871" y="5977786"/>
              <a:ext cx="806093" cy="731520"/>
            </a:xfrm>
            <a:prstGeom prst="rect">
              <a:avLst/>
            </a:prstGeom>
          </p:spPr>
        </p:pic>
        <p:pic>
          <p:nvPicPr>
            <p:cNvPr id="9" name="Picture 8">
              <a:extLst>
                <a:ext uri="{FF2B5EF4-FFF2-40B4-BE49-F238E27FC236}">
                  <a16:creationId xmlns:a16="http://schemas.microsoft.com/office/drawing/2014/main" id="{BB3D724D-01F5-E61F-4015-EDAF4EF04136}"/>
                </a:ext>
              </a:extLst>
            </p:cNvPr>
            <p:cNvPicPr>
              <a:picLocks noChangeAspect="1"/>
            </p:cNvPicPr>
            <p:nvPr userDrawn="1"/>
          </p:nvPicPr>
          <p:blipFill>
            <a:blip r:embed="rId3"/>
            <a:stretch>
              <a:fillRect/>
            </a:stretch>
          </p:blipFill>
          <p:spPr>
            <a:xfrm>
              <a:off x="8582319" y="6055616"/>
              <a:ext cx="753849" cy="575859"/>
            </a:xfrm>
            <a:prstGeom prst="rect">
              <a:avLst/>
            </a:prstGeom>
          </p:spPr>
        </p:pic>
        <p:pic>
          <p:nvPicPr>
            <p:cNvPr id="10" name="Picture 9">
              <a:extLst>
                <a:ext uri="{FF2B5EF4-FFF2-40B4-BE49-F238E27FC236}">
                  <a16:creationId xmlns:a16="http://schemas.microsoft.com/office/drawing/2014/main" id="{158A73C6-919B-C3CF-A053-00F0EE1C1260}"/>
                </a:ext>
              </a:extLst>
            </p:cNvPr>
            <p:cNvPicPr>
              <a:picLocks noChangeAspect="1"/>
            </p:cNvPicPr>
            <p:nvPr userDrawn="1"/>
          </p:nvPicPr>
          <p:blipFill>
            <a:blip r:embed="rId4"/>
            <a:stretch>
              <a:fillRect/>
            </a:stretch>
          </p:blipFill>
          <p:spPr>
            <a:xfrm>
              <a:off x="9452805" y="6127057"/>
              <a:ext cx="1463041" cy="457200"/>
            </a:xfrm>
            <a:prstGeom prst="rect">
              <a:avLst/>
            </a:prstGeom>
          </p:spPr>
        </p:pic>
      </p:grpSp>
    </p:spTree>
    <p:extLst>
      <p:ext uri="{BB962C8B-B14F-4D97-AF65-F5344CB8AC3E}">
        <p14:creationId xmlns:p14="http://schemas.microsoft.com/office/powerpoint/2010/main" val="1508115423"/>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79973B2-908B-9456-142C-2334362733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6213" y="731520"/>
            <a:ext cx="10616187" cy="1306222"/>
          </a:xfrm>
        </p:spPr>
        <p:txBody>
          <a:bodyPr>
            <a:noAutofit/>
          </a:bodyPr>
          <a:lstStyle>
            <a:lvl1pPr>
              <a:lnSpc>
                <a:spcPct val="101000"/>
              </a:lnSpc>
              <a:spcBef>
                <a:spcPts val="700"/>
              </a:spcBef>
              <a:spcAft>
                <a:spcPts val="700"/>
              </a:spcAft>
              <a:defRPr sz="5400" baseline="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p:cNvSpPr>
            <a:spLocks noGrp="1"/>
          </p:cNvSpPr>
          <p:nvPr>
            <p:ph idx="1"/>
          </p:nvPr>
        </p:nvSpPr>
        <p:spPr>
          <a:xfrm>
            <a:off x="960120" y="2587752"/>
            <a:ext cx="3694176" cy="3258102"/>
          </a:xfrm>
        </p:spPr>
        <p:txBody>
          <a:bodyPr/>
          <a:lstStyle>
            <a:lvl1pPr>
              <a:defRPr sz="36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p:txBody>
      </p:sp>
      <p:sp>
        <p:nvSpPr>
          <p:cNvPr id="14" name="Picture Placeholder 13"/>
          <p:cNvSpPr>
            <a:spLocks noGrp="1"/>
          </p:cNvSpPr>
          <p:nvPr>
            <p:ph type="pic" sz="quarter" idx="14"/>
          </p:nvPr>
        </p:nvSpPr>
        <p:spPr>
          <a:xfrm>
            <a:off x="5297764" y="2265363"/>
            <a:ext cx="3479524" cy="3951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16" name="Picture Placeholder 15"/>
          <p:cNvSpPr>
            <a:spLocks noGrp="1"/>
          </p:cNvSpPr>
          <p:nvPr>
            <p:ph type="pic" sz="quarter" idx="15"/>
          </p:nvPr>
        </p:nvSpPr>
        <p:spPr>
          <a:xfrm>
            <a:off x="8777288" y="2265363"/>
            <a:ext cx="3414712" cy="3951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6122532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23" name="Picture Placeholder 22"/>
          <p:cNvSpPr>
            <a:spLocks noGrp="1"/>
          </p:cNvSpPr>
          <p:nvPr>
            <p:ph type="pic" sz="quarter" idx="13"/>
          </p:nvPr>
        </p:nvSpPr>
        <p:spPr>
          <a:xfrm>
            <a:off x="1066800" y="3048000"/>
            <a:ext cx="1790700" cy="1790700"/>
          </a:xfrm>
        </p:spPr>
        <p:txBody>
          <a:bodyPr>
            <a:noAutofit/>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4" name="Picture Placeholder 22"/>
          <p:cNvSpPr>
            <a:spLocks noGrp="1"/>
          </p:cNvSpPr>
          <p:nvPr>
            <p:ph type="pic" sz="quarter" idx="14"/>
          </p:nvPr>
        </p:nvSpPr>
        <p:spPr>
          <a:xfrm>
            <a:off x="3821762" y="3048000"/>
            <a:ext cx="1790700" cy="17907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5" name="Picture Placeholder 22"/>
          <p:cNvSpPr>
            <a:spLocks noGrp="1"/>
          </p:cNvSpPr>
          <p:nvPr>
            <p:ph type="pic" sz="quarter" idx="15"/>
          </p:nvPr>
        </p:nvSpPr>
        <p:spPr>
          <a:xfrm>
            <a:off x="6576021" y="3048000"/>
            <a:ext cx="1790700" cy="17907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6" name="Picture Placeholder 22"/>
          <p:cNvSpPr>
            <a:spLocks noGrp="1"/>
          </p:cNvSpPr>
          <p:nvPr>
            <p:ph type="pic" sz="quarter" idx="16"/>
          </p:nvPr>
        </p:nvSpPr>
        <p:spPr>
          <a:xfrm>
            <a:off x="9334500" y="3048000"/>
            <a:ext cx="1790700" cy="17907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8" name="Text Placeholder 27"/>
          <p:cNvSpPr>
            <a:spLocks noGrp="1"/>
          </p:cNvSpPr>
          <p:nvPr>
            <p:ph type="body" sz="quarter" idx="17"/>
          </p:nvPr>
        </p:nvSpPr>
        <p:spPr>
          <a:xfrm>
            <a:off x="1066800" y="5124103"/>
            <a:ext cx="1790700" cy="350292"/>
          </a:xfrm>
        </p:spPr>
        <p:txBody>
          <a:bodyPr>
            <a:noAutofit/>
          </a:bodyPr>
          <a:lstStyle>
            <a:lvl1pPr algn="ctr">
              <a:defRPr lang="en-US" sz="12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a:t>
            </a:r>
          </a:p>
        </p:txBody>
      </p:sp>
      <p:sp>
        <p:nvSpPr>
          <p:cNvPr id="29" name="Text Placeholder 27"/>
          <p:cNvSpPr>
            <a:spLocks noGrp="1"/>
          </p:cNvSpPr>
          <p:nvPr>
            <p:ph type="body" sz="quarter" idx="18"/>
          </p:nvPr>
        </p:nvSpPr>
        <p:spPr>
          <a:xfrm>
            <a:off x="1059063" y="5584652"/>
            <a:ext cx="1790700" cy="350292"/>
          </a:xfrm>
        </p:spPr>
        <p:txBody>
          <a:bodyPr>
            <a:noAutofit/>
          </a:bodyPr>
          <a:lstStyle>
            <a:lvl1pPr algn="ctr">
              <a:defRPr lang="en-US" sz="10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 text styles</a:t>
            </a:r>
          </a:p>
        </p:txBody>
      </p:sp>
      <p:sp>
        <p:nvSpPr>
          <p:cNvPr id="30" name="Text Placeholder 27"/>
          <p:cNvSpPr>
            <a:spLocks noGrp="1"/>
          </p:cNvSpPr>
          <p:nvPr>
            <p:ph type="body" sz="quarter" idx="19"/>
          </p:nvPr>
        </p:nvSpPr>
        <p:spPr>
          <a:xfrm>
            <a:off x="3821762" y="5124103"/>
            <a:ext cx="1790700" cy="350292"/>
          </a:xfrm>
        </p:spPr>
        <p:txBody>
          <a:bodyPr>
            <a:noAutofit/>
          </a:bodyPr>
          <a:lstStyle>
            <a:lvl1pPr algn="ctr">
              <a:defRPr lang="en-US" sz="12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a:t>
            </a:r>
          </a:p>
        </p:txBody>
      </p:sp>
      <p:sp>
        <p:nvSpPr>
          <p:cNvPr id="31" name="Text Placeholder 27"/>
          <p:cNvSpPr>
            <a:spLocks noGrp="1"/>
          </p:cNvSpPr>
          <p:nvPr>
            <p:ph type="body" sz="quarter" idx="20"/>
          </p:nvPr>
        </p:nvSpPr>
        <p:spPr>
          <a:xfrm>
            <a:off x="3817542" y="5584652"/>
            <a:ext cx="1790700" cy="350292"/>
          </a:xfrm>
        </p:spPr>
        <p:txBody>
          <a:bodyPr>
            <a:noAutofit/>
          </a:bodyPr>
          <a:lstStyle>
            <a:lvl1pPr algn="ctr">
              <a:defRPr lang="en-US" sz="11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 text styles</a:t>
            </a:r>
          </a:p>
        </p:txBody>
      </p:sp>
      <p:sp>
        <p:nvSpPr>
          <p:cNvPr id="32" name="Text Placeholder 27"/>
          <p:cNvSpPr>
            <a:spLocks noGrp="1"/>
          </p:cNvSpPr>
          <p:nvPr>
            <p:ph type="body" sz="quarter" idx="21"/>
          </p:nvPr>
        </p:nvSpPr>
        <p:spPr>
          <a:xfrm>
            <a:off x="6576021" y="5124103"/>
            <a:ext cx="1790700" cy="350292"/>
          </a:xfrm>
        </p:spPr>
        <p:txBody>
          <a:bodyPr/>
          <a:lstStyle>
            <a:lvl1pPr algn="ctr">
              <a:defRPr lang="en-US" sz="12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a:t>
            </a:r>
          </a:p>
        </p:txBody>
      </p:sp>
      <p:sp>
        <p:nvSpPr>
          <p:cNvPr id="33" name="Text Placeholder 27"/>
          <p:cNvSpPr>
            <a:spLocks noGrp="1"/>
          </p:cNvSpPr>
          <p:nvPr>
            <p:ph type="body" sz="quarter" idx="22"/>
          </p:nvPr>
        </p:nvSpPr>
        <p:spPr>
          <a:xfrm>
            <a:off x="6576021" y="5633567"/>
            <a:ext cx="1790700" cy="350292"/>
          </a:xfrm>
        </p:spPr>
        <p:txBody>
          <a:bodyPr>
            <a:noAutofit/>
          </a:bodyPr>
          <a:lstStyle>
            <a:lvl1pPr algn="ctr">
              <a:defRPr lang="en-US" sz="11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 text styles</a:t>
            </a:r>
          </a:p>
        </p:txBody>
      </p:sp>
      <p:sp>
        <p:nvSpPr>
          <p:cNvPr id="34" name="Text Placeholder 27"/>
          <p:cNvSpPr>
            <a:spLocks noGrp="1"/>
          </p:cNvSpPr>
          <p:nvPr>
            <p:ph type="body" sz="quarter" idx="23"/>
          </p:nvPr>
        </p:nvSpPr>
        <p:spPr>
          <a:xfrm>
            <a:off x="9334500" y="5124103"/>
            <a:ext cx="1790700" cy="350292"/>
          </a:xfrm>
        </p:spPr>
        <p:txBody>
          <a:bodyPr>
            <a:noAutofit/>
          </a:bodyPr>
          <a:lstStyle>
            <a:lvl1pPr algn="ctr">
              <a:defRPr lang="en-US" sz="12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a:t>
            </a:r>
          </a:p>
        </p:txBody>
      </p:sp>
      <p:sp>
        <p:nvSpPr>
          <p:cNvPr id="35" name="Text Placeholder 27"/>
          <p:cNvSpPr>
            <a:spLocks noGrp="1"/>
          </p:cNvSpPr>
          <p:nvPr>
            <p:ph type="body" sz="quarter" idx="24"/>
          </p:nvPr>
        </p:nvSpPr>
        <p:spPr>
          <a:xfrm>
            <a:off x="9334500" y="5641844"/>
            <a:ext cx="1790700" cy="350292"/>
          </a:xfrm>
        </p:spPr>
        <p:txBody>
          <a:bodyPr>
            <a:noAutofit/>
          </a:bodyPr>
          <a:lstStyle>
            <a:lvl1pPr algn="ctr">
              <a:defRPr lang="en-US" sz="11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36730298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12" name="Title 1"/>
          <p:cNvSpPr>
            <a:spLocks noGrp="1"/>
          </p:cNvSpPr>
          <p:nvPr>
            <p:ph type="title"/>
          </p:nvPr>
        </p:nvSpPr>
        <p:spPr>
          <a:xfrm>
            <a:off x="776288" y="676275"/>
            <a:ext cx="4684887" cy="1736725"/>
          </a:xfrm>
        </p:spPr>
        <p:txBody>
          <a:bodyPr>
            <a:noAutofit/>
          </a:bodyPr>
          <a:lstStyle>
            <a:lvl1pPr>
              <a:defRPr sz="5400">
                <a:latin typeface="Decotura ICG" panose="00000400000000000000" pitchFamily="2" charset="0"/>
              </a:defRPr>
            </a:lvl1pPr>
          </a:lstStyle>
          <a:p>
            <a:r>
              <a:rPr lang="en-US"/>
              <a:t>Click to edit Master title style</a:t>
            </a:r>
          </a:p>
        </p:txBody>
      </p:sp>
      <p:sp>
        <p:nvSpPr>
          <p:cNvPr id="13" name="Content Placeholder 2"/>
          <p:cNvSpPr>
            <a:spLocks noGrp="1"/>
          </p:cNvSpPr>
          <p:nvPr>
            <p:ph idx="1"/>
          </p:nvPr>
        </p:nvSpPr>
        <p:spPr>
          <a:xfrm>
            <a:off x="960438" y="2587625"/>
            <a:ext cx="4500737" cy="3594100"/>
          </a:xfrm>
        </p:spPr>
        <p:txBody>
          <a:bodyPr anchor="ctr"/>
          <a:lstStyle>
            <a:lvl1pPr>
              <a:defRPr sz="2000">
                <a:solidFill>
                  <a:schemeClr val="tx1"/>
                </a:solidFill>
                <a:latin typeface="Decotura ICG" panose="00000400000000000000" pitchFamily="2" charset="0"/>
              </a:defRPr>
            </a:lvl1pPr>
          </a:lstStyle>
          <a:p>
            <a:pPr lvl="0"/>
            <a:r>
              <a:rPr lang="en-US"/>
              <a:t>Click to edit Master text styles</a:t>
            </a:r>
          </a:p>
        </p:txBody>
      </p:sp>
      <p:sp>
        <p:nvSpPr>
          <p:cNvPr id="3" name="Picture Placeholder 2"/>
          <p:cNvSpPr>
            <a:spLocks noGrp="1"/>
          </p:cNvSpPr>
          <p:nvPr>
            <p:ph type="pic" sz="quarter" idx="13"/>
          </p:nvPr>
        </p:nvSpPr>
        <p:spPr>
          <a:xfrm>
            <a:off x="6094474" y="0"/>
            <a:ext cx="3046351" cy="3428363"/>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8" name="Picture Placeholder 7"/>
          <p:cNvSpPr>
            <a:spLocks noGrp="1"/>
          </p:cNvSpPr>
          <p:nvPr>
            <p:ph type="pic" sz="quarter" idx="14"/>
          </p:nvPr>
        </p:nvSpPr>
        <p:spPr>
          <a:xfrm>
            <a:off x="9148763" y="0"/>
            <a:ext cx="3048000" cy="34290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6" name="Picture Placeholder 25"/>
          <p:cNvSpPr>
            <a:spLocks noGrp="1"/>
          </p:cNvSpPr>
          <p:nvPr>
            <p:ph type="pic" sz="quarter" idx="15"/>
          </p:nvPr>
        </p:nvSpPr>
        <p:spPr>
          <a:xfrm>
            <a:off x="6115050" y="3449227"/>
            <a:ext cx="6076950" cy="34290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36876432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 3 column ">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F00A2D30-FB39-71D4-F3D5-C9FB947D065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p:txBody>
          <a:bodyPr/>
          <a:lstStyle>
            <a:lvl1pPr>
              <a:defRPr sz="54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60121" y="2587752"/>
            <a:ext cx="3236976" cy="892048"/>
          </a:xfrm>
        </p:spPr>
        <p:txBody>
          <a:bodyPr anchor="ctr">
            <a:noAutofit/>
          </a:bodyPr>
          <a:lstStyle>
            <a:lvl1pPr marL="0" indent="0">
              <a:buNone/>
              <a:defRPr sz="2000" b="0"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60120" y="3594538"/>
            <a:ext cx="3236976" cy="2586806"/>
          </a:xfrm>
        </p:spPr>
        <p:txBody>
          <a:bodyPr/>
          <a:lstStyle>
            <a:lvl1pPr marL="342900" indent="-342900">
              <a:buFont typeface="Arial" panose="020B0604020202020204" pitchFamily="34" charset="0"/>
              <a:buChar char="•"/>
              <a:defRPr sz="1700">
                <a:latin typeface="Arial" panose="020B0604020202020204" pitchFamily="34" charset="0"/>
                <a:cs typeface="Arial" panose="020B0604020202020204" pitchFamily="34" charset="0"/>
              </a:defRPr>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5" name="Text Placeholder 4"/>
          <p:cNvSpPr>
            <a:spLocks noGrp="1"/>
          </p:cNvSpPr>
          <p:nvPr>
            <p:ph type="body" sz="quarter" idx="3"/>
          </p:nvPr>
        </p:nvSpPr>
        <p:spPr>
          <a:xfrm>
            <a:off x="4477512" y="2587752"/>
            <a:ext cx="3236976" cy="892048"/>
          </a:xfrm>
        </p:spPr>
        <p:txBody>
          <a:bodyPr anchor="ctr">
            <a:noAutofit/>
          </a:bodyPr>
          <a:lstStyle>
            <a:lvl1pPr marL="0" indent="0">
              <a:buNone/>
              <a:defRPr sz="2000" b="0"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77512" y="3594538"/>
            <a:ext cx="3236976" cy="2586806"/>
          </a:xfrm>
        </p:spPr>
        <p:txBody>
          <a:bodyPr/>
          <a:lstStyle>
            <a:lvl1pPr marL="342900" indent="-342900">
              <a:buFont typeface="Arial" panose="020B0604020202020204" pitchFamily="34" charset="0"/>
              <a:buChar char="•"/>
              <a:defRPr sz="1700">
                <a:latin typeface="Arial" panose="020B0604020202020204" pitchFamily="34" charset="0"/>
                <a:cs typeface="Arial" panose="020B0604020202020204" pitchFamily="34" charset="0"/>
              </a:defRPr>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14" name="Text Placeholder 4"/>
          <p:cNvSpPr>
            <a:spLocks noGrp="1"/>
          </p:cNvSpPr>
          <p:nvPr>
            <p:ph type="body" sz="quarter" idx="13"/>
          </p:nvPr>
        </p:nvSpPr>
        <p:spPr>
          <a:xfrm>
            <a:off x="7994903" y="2587752"/>
            <a:ext cx="3236976" cy="892048"/>
          </a:xfrm>
        </p:spPr>
        <p:txBody>
          <a:bodyPr anchor="ctr"/>
          <a:lstStyle>
            <a:lvl1pPr marL="0" indent="0">
              <a:buNone/>
              <a:defRPr sz="2000" b="0"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p:cNvSpPr>
            <a:spLocks noGrp="1"/>
          </p:cNvSpPr>
          <p:nvPr>
            <p:ph sz="quarter" idx="14"/>
          </p:nvPr>
        </p:nvSpPr>
        <p:spPr>
          <a:xfrm>
            <a:off x="7994903" y="3594538"/>
            <a:ext cx="3236976" cy="2586806"/>
          </a:xfrm>
        </p:spPr>
        <p:txBody>
          <a:bodyPr/>
          <a:lstStyle>
            <a:lvl1pPr marL="342900" indent="-342900">
              <a:buFont typeface="Arial" panose="020B0604020202020204" pitchFamily="34" charset="0"/>
              <a:buChar char="•"/>
              <a:defRPr sz="1700">
                <a:latin typeface="Arial" panose="020B0604020202020204" pitchFamily="34" charset="0"/>
                <a:cs typeface="Arial" panose="020B0604020202020204" pitchFamily="34" charset="0"/>
              </a:defRPr>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Tree>
    <p:extLst>
      <p:ext uri="{BB962C8B-B14F-4D97-AF65-F5344CB8AC3E}">
        <p14:creationId xmlns:p14="http://schemas.microsoft.com/office/powerpoint/2010/main" val="21005587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3F6A9124-A318-3DD2-30F6-222489F48E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4037" y="635000"/>
            <a:ext cx="5171770" cy="2039374"/>
          </a:xfrm>
        </p:spPr>
        <p:txBody>
          <a:bodyPr anchor="b">
            <a:noAutofit/>
          </a:bodyPr>
          <a:lstStyle>
            <a:lvl1pPr>
              <a:lnSpc>
                <a:spcPct val="101000"/>
              </a:lnSpc>
              <a:spcBef>
                <a:spcPts val="700"/>
              </a:spcBef>
              <a:spcAft>
                <a:spcPts val="700"/>
              </a:spcAft>
              <a:defRPr sz="4800" baseline="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Text Placeholder 7"/>
          <p:cNvSpPr>
            <a:spLocks noGrp="1"/>
          </p:cNvSpPr>
          <p:nvPr>
            <p:ph type="body" sz="quarter" idx="18"/>
          </p:nvPr>
        </p:nvSpPr>
        <p:spPr>
          <a:xfrm>
            <a:off x="761998" y="2911475"/>
            <a:ext cx="4500563" cy="3311525"/>
          </a:xfrm>
        </p:spPr>
        <p:txBody>
          <a:bodyPr/>
          <a:lstStyle>
            <a:lvl1pPr>
              <a:defRPr lang="en-US" sz="2200" kern="1200" spc="50" baseline="0" dirty="0" smtClean="0">
                <a:solidFill>
                  <a:schemeClr val="tx1"/>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14" name="Picture Placeholder 13"/>
          <p:cNvSpPr>
            <a:spLocks noGrp="1"/>
          </p:cNvSpPr>
          <p:nvPr>
            <p:ph type="pic" sz="quarter" idx="13"/>
          </p:nvPr>
        </p:nvSpPr>
        <p:spPr>
          <a:xfrm>
            <a:off x="6742113" y="639763"/>
            <a:ext cx="2198687" cy="254635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16" name="Picture Placeholder 15"/>
          <p:cNvSpPr>
            <a:spLocks noGrp="1"/>
          </p:cNvSpPr>
          <p:nvPr>
            <p:ph type="pic" sz="quarter" idx="14"/>
          </p:nvPr>
        </p:nvSpPr>
        <p:spPr>
          <a:xfrm>
            <a:off x="9337675" y="638175"/>
            <a:ext cx="2198688" cy="254635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18" name="Picture Placeholder 17"/>
          <p:cNvSpPr>
            <a:spLocks noGrp="1"/>
          </p:cNvSpPr>
          <p:nvPr>
            <p:ph type="pic" sz="quarter" idx="15"/>
          </p:nvPr>
        </p:nvSpPr>
        <p:spPr>
          <a:xfrm>
            <a:off x="6742113" y="3668713"/>
            <a:ext cx="2198687" cy="2554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0" name="Picture Placeholder 19"/>
          <p:cNvSpPr>
            <a:spLocks noGrp="1"/>
          </p:cNvSpPr>
          <p:nvPr>
            <p:ph type="pic" sz="quarter" idx="16"/>
          </p:nvPr>
        </p:nvSpPr>
        <p:spPr>
          <a:xfrm>
            <a:off x="9337675" y="3668713"/>
            <a:ext cx="2198688" cy="254635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27716923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884C01DA-BDE0-8BCD-6554-4B70596DAC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351993" y="2501053"/>
            <a:ext cx="7136064" cy="1700784"/>
          </a:xfrm>
        </p:spPr>
        <p:txBody>
          <a:bodyPr>
            <a:noAutofit/>
          </a:bodyPr>
          <a:lstStyle>
            <a:lvl1pPr>
              <a:lnSpc>
                <a:spcPct val="101000"/>
              </a:lnSpc>
              <a:spcBef>
                <a:spcPts val="700"/>
              </a:spcBef>
              <a:spcAft>
                <a:spcPts val="700"/>
              </a:spcAft>
              <a:defRPr sz="5400" baseline="0">
                <a:latin typeface="Arial" panose="020B0604020202020204" pitchFamily="34" charset="0"/>
                <a:cs typeface="Arial" panose="020B0604020202020204" pitchFamily="34" charset="0"/>
              </a:defRPr>
            </a:lvl1pPr>
          </a:lstStyle>
          <a:p>
            <a:r>
              <a:rPr lang="en-US"/>
              <a:t>Click to edit Master title style</a:t>
            </a:r>
          </a:p>
        </p:txBody>
      </p:sp>
      <p:sp>
        <p:nvSpPr>
          <p:cNvPr id="16" name="Picture Placeholder 15"/>
          <p:cNvSpPr>
            <a:spLocks noGrp="1"/>
          </p:cNvSpPr>
          <p:nvPr>
            <p:ph type="pic" sz="quarter" idx="15"/>
          </p:nvPr>
        </p:nvSpPr>
        <p:spPr>
          <a:xfrm>
            <a:off x="703942" y="1225484"/>
            <a:ext cx="3343187" cy="3951807"/>
          </a:xfrm>
        </p:spPr>
        <p:txBody>
          <a:bodyPr/>
          <a:lstStyle>
            <a:lvl1pPr>
              <a:defRPr>
                <a:latin typeface="Arial" panose="020B0604020202020204" pitchFamily="34" charset="0"/>
                <a:cs typeface="Arial" panose="020B0604020202020204" pitchFamily="34" charset="0"/>
              </a:defRPr>
            </a:lvl1pPr>
          </a:lstStyle>
          <a:p>
            <a:pPr lvl="0"/>
            <a:r>
              <a:rPr lang="en-US" noProof="0"/>
              <a:t>Click icon to add picture</a:t>
            </a:r>
          </a:p>
        </p:txBody>
      </p:sp>
      <p:sp>
        <p:nvSpPr>
          <p:cNvPr id="7" name="Content Placeholder 2"/>
          <p:cNvSpPr>
            <a:spLocks noGrp="1"/>
          </p:cNvSpPr>
          <p:nvPr>
            <p:ph idx="1"/>
          </p:nvPr>
        </p:nvSpPr>
        <p:spPr>
          <a:xfrm>
            <a:off x="4547779"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Content Placeholder 2"/>
          <p:cNvSpPr>
            <a:spLocks noGrp="1"/>
          </p:cNvSpPr>
          <p:nvPr>
            <p:ph idx="16"/>
          </p:nvPr>
        </p:nvSpPr>
        <p:spPr>
          <a:xfrm>
            <a:off x="6984437"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Content Placeholder 2"/>
          <p:cNvSpPr>
            <a:spLocks noGrp="1"/>
          </p:cNvSpPr>
          <p:nvPr>
            <p:ph idx="17"/>
          </p:nvPr>
        </p:nvSpPr>
        <p:spPr>
          <a:xfrm>
            <a:off x="9421095"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82301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Header_SSG">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8A87EB-2245-3A49-A597-EDCD08E29C2A}"/>
              </a:ext>
            </a:extLst>
          </p:cNvPr>
          <p:cNvSpPr txBox="1"/>
          <p:nvPr userDrawn="1"/>
        </p:nvSpPr>
        <p:spPr>
          <a:xfrm>
            <a:off x="646575" y="6469682"/>
            <a:ext cx="4435176" cy="228076"/>
          </a:xfrm>
          <a:prstGeom prst="rect">
            <a:avLst/>
          </a:prstGeom>
          <a:noFill/>
        </p:spPr>
        <p:txBody>
          <a:bodyPr wrap="square" rtlCol="0" anchor="ctr">
            <a:spAutoFit/>
          </a:bodyPr>
          <a:lstStyle/>
          <a:p>
            <a:pPr marL="0" marR="0" lvl="0" indent="0" algn="l" defTabSz="581585" rtl="0" eaLnBrk="1" fontAlgn="auto" latinLnBrk="0" hangingPunct="1">
              <a:lnSpc>
                <a:spcPct val="100000"/>
              </a:lnSpc>
              <a:spcBef>
                <a:spcPts val="0"/>
              </a:spcBef>
              <a:spcAft>
                <a:spcPts val="100"/>
              </a:spcAft>
              <a:buClrTx/>
              <a:buSzTx/>
              <a:buFontTx/>
              <a:buNone/>
              <a:tabLst/>
              <a:defRPr/>
            </a:pPr>
            <a:r>
              <a:rPr kumimoji="0" lang="en-US" sz="882" b="0" i="0" u="none" strike="noStrike" kern="1200" cap="all" spc="57"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NNAHRA 2024 | Strategic Services Group</a:t>
            </a:r>
          </a:p>
        </p:txBody>
      </p:sp>
      <p:sp>
        <p:nvSpPr>
          <p:cNvPr id="3" name="Slide Number Placeholder 5">
            <a:extLst>
              <a:ext uri="{FF2B5EF4-FFF2-40B4-BE49-F238E27FC236}">
                <a16:creationId xmlns:a16="http://schemas.microsoft.com/office/drawing/2014/main" id="{492C42FD-3760-FFCD-AC44-4B551824D9D0}"/>
              </a:ext>
            </a:extLst>
          </p:cNvPr>
          <p:cNvSpPr txBox="1">
            <a:spLocks/>
          </p:cNvSpPr>
          <p:nvPr userDrawn="1"/>
        </p:nvSpPr>
        <p:spPr>
          <a:xfrm>
            <a:off x="155102" y="6467259"/>
            <a:ext cx="443345" cy="242047"/>
          </a:xfrm>
          <a:prstGeom prst="rect">
            <a:avLst/>
          </a:prstGeom>
          <a:noFill/>
        </p:spPr>
        <p:txBody>
          <a:bodyPr anchor="ctr"/>
          <a:lstStyle>
            <a:defPPr>
              <a:defRPr lang="en-US"/>
            </a:defPPr>
            <a:lvl1pPr marL="0" algn="ctr" defTabSz="509352" rtl="0" eaLnBrk="1" latinLnBrk="0" hangingPunct="1">
              <a:defRPr sz="900" b="1" kern="1200">
                <a:solidFill>
                  <a:schemeClr val="bg1"/>
                </a:solidFill>
                <a:latin typeface="+mj-lt"/>
                <a:ea typeface="+mn-ea"/>
                <a:cs typeface="+mn-cs"/>
              </a:defRPr>
            </a:lvl1pPr>
            <a:lvl2pPr marL="509352" algn="l" defTabSz="509352" rtl="0" eaLnBrk="1" latinLnBrk="0" hangingPunct="1">
              <a:defRPr sz="2000" kern="1200">
                <a:solidFill>
                  <a:schemeClr val="tx1"/>
                </a:solidFill>
                <a:latin typeface="+mn-lt"/>
                <a:ea typeface="+mn-ea"/>
                <a:cs typeface="+mn-cs"/>
              </a:defRPr>
            </a:lvl2pPr>
            <a:lvl3pPr marL="1018705" algn="l" defTabSz="509352" rtl="0" eaLnBrk="1" latinLnBrk="0" hangingPunct="1">
              <a:defRPr sz="2000" kern="1200">
                <a:solidFill>
                  <a:schemeClr val="tx1"/>
                </a:solidFill>
                <a:latin typeface="+mn-lt"/>
                <a:ea typeface="+mn-ea"/>
                <a:cs typeface="+mn-cs"/>
              </a:defRPr>
            </a:lvl3pPr>
            <a:lvl4pPr marL="1528058" algn="l" defTabSz="509352" rtl="0" eaLnBrk="1" latinLnBrk="0" hangingPunct="1">
              <a:defRPr sz="2000" kern="1200">
                <a:solidFill>
                  <a:schemeClr val="tx1"/>
                </a:solidFill>
                <a:latin typeface="+mn-lt"/>
                <a:ea typeface="+mn-ea"/>
                <a:cs typeface="+mn-cs"/>
              </a:defRPr>
            </a:lvl4pPr>
            <a:lvl5pPr marL="2037411" algn="l" defTabSz="509352" rtl="0" eaLnBrk="1" latinLnBrk="0" hangingPunct="1">
              <a:defRPr sz="2000" kern="1200">
                <a:solidFill>
                  <a:schemeClr val="tx1"/>
                </a:solidFill>
                <a:latin typeface="+mn-lt"/>
                <a:ea typeface="+mn-ea"/>
                <a:cs typeface="+mn-cs"/>
              </a:defRPr>
            </a:lvl5pPr>
            <a:lvl6pPr marL="2546764" algn="l" defTabSz="509352" rtl="0" eaLnBrk="1" latinLnBrk="0" hangingPunct="1">
              <a:defRPr sz="2000" kern="1200">
                <a:solidFill>
                  <a:schemeClr val="tx1"/>
                </a:solidFill>
                <a:latin typeface="+mn-lt"/>
                <a:ea typeface="+mn-ea"/>
                <a:cs typeface="+mn-cs"/>
              </a:defRPr>
            </a:lvl6pPr>
            <a:lvl7pPr marL="3056116" algn="l" defTabSz="509352" rtl="0" eaLnBrk="1" latinLnBrk="0" hangingPunct="1">
              <a:defRPr sz="2000" kern="1200">
                <a:solidFill>
                  <a:schemeClr val="tx1"/>
                </a:solidFill>
                <a:latin typeface="+mn-lt"/>
                <a:ea typeface="+mn-ea"/>
                <a:cs typeface="+mn-cs"/>
              </a:defRPr>
            </a:lvl7pPr>
            <a:lvl8pPr marL="3565469" algn="l" defTabSz="509352" rtl="0" eaLnBrk="1" latinLnBrk="0" hangingPunct="1">
              <a:defRPr sz="2000" kern="1200">
                <a:solidFill>
                  <a:schemeClr val="tx1"/>
                </a:solidFill>
                <a:latin typeface="+mn-lt"/>
                <a:ea typeface="+mn-ea"/>
                <a:cs typeface="+mn-cs"/>
              </a:defRPr>
            </a:lvl8pPr>
            <a:lvl9pPr marL="4074821" algn="l" defTabSz="509352" rtl="0" eaLnBrk="1" latinLnBrk="0" hangingPunct="1">
              <a:defRPr sz="2000" kern="1200">
                <a:solidFill>
                  <a:schemeClr val="tx1"/>
                </a:solidFill>
                <a:latin typeface="+mn-lt"/>
                <a:ea typeface="+mn-ea"/>
                <a:cs typeface="+mn-cs"/>
              </a:defRPr>
            </a:lvl9pPr>
          </a:lstStyle>
          <a:p>
            <a:pPr marL="0" marR="0" lvl="0" indent="0" algn="ctr" defTabSz="509352" rtl="0" eaLnBrk="1" fontAlgn="auto" latinLnBrk="0" hangingPunct="1">
              <a:lnSpc>
                <a:spcPct val="100000"/>
              </a:lnSpc>
              <a:spcBef>
                <a:spcPts val="0"/>
              </a:spcBef>
              <a:spcAft>
                <a:spcPts val="0"/>
              </a:spcAft>
              <a:buClrTx/>
              <a:buSzTx/>
              <a:buFontTx/>
              <a:buNone/>
              <a:tabLst/>
              <a:defRPr/>
            </a:pPr>
            <a:fld id="{20C73B66-D299-41D5-B929-6503AD03A754}" type="slidenum">
              <a:rPr kumimoji="0" lang="en-US" sz="1050" b="0" i="0" u="none" strike="noStrike" kern="1200" cap="none" spc="0" normalizeH="0" baseline="0" noProof="0" smtClean="0">
                <a:ln>
                  <a:noFill/>
                </a:ln>
                <a:solidFill>
                  <a:schemeClr val="tx1"/>
                </a:solidFill>
                <a:effectLst/>
                <a:uLnTx/>
                <a:uFillTx/>
                <a:latin typeface="Calibri"/>
                <a:ea typeface="+mn-ea"/>
                <a:cs typeface="+mn-cs"/>
              </a:rPr>
              <a:pPr marL="0" marR="0" lvl="0" indent="0" algn="ctr" defTabSz="509352"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F95E7D6E-50EC-2FE3-77C4-A05D7B7FC111}"/>
              </a:ext>
            </a:extLst>
          </p:cNvPr>
          <p:cNvGrpSpPr/>
          <p:nvPr userDrawn="1"/>
        </p:nvGrpSpPr>
        <p:grpSpPr>
          <a:xfrm>
            <a:off x="8635061" y="5923640"/>
            <a:ext cx="3294631" cy="731520"/>
            <a:chOff x="8635061" y="5923640"/>
            <a:chExt cx="3294631" cy="731520"/>
          </a:xfrm>
        </p:grpSpPr>
        <p:pic>
          <p:nvPicPr>
            <p:cNvPr id="5" name="Picture 4">
              <a:extLst>
                <a:ext uri="{FF2B5EF4-FFF2-40B4-BE49-F238E27FC236}">
                  <a16:creationId xmlns:a16="http://schemas.microsoft.com/office/drawing/2014/main" id="{9CEC61C8-63C6-B293-510B-68EFB7BBD9E8}"/>
                </a:ext>
              </a:extLst>
            </p:cNvPr>
            <p:cNvPicPr>
              <a:picLocks noChangeAspect="1"/>
            </p:cNvPicPr>
            <p:nvPr userDrawn="1"/>
          </p:nvPicPr>
          <p:blipFill>
            <a:blip r:embed="rId2"/>
            <a:stretch>
              <a:fillRect/>
            </a:stretch>
          </p:blipFill>
          <p:spPr>
            <a:xfrm>
              <a:off x="11123599" y="5923640"/>
              <a:ext cx="806093" cy="731520"/>
            </a:xfrm>
            <a:prstGeom prst="rect">
              <a:avLst/>
            </a:prstGeom>
          </p:spPr>
        </p:pic>
        <p:pic>
          <p:nvPicPr>
            <p:cNvPr id="8" name="Picture 7" descr="A white triangle with black background&#10;&#10;Description automatically generated">
              <a:extLst>
                <a:ext uri="{FF2B5EF4-FFF2-40B4-BE49-F238E27FC236}">
                  <a16:creationId xmlns:a16="http://schemas.microsoft.com/office/drawing/2014/main" id="{CAB49628-3C6E-738C-0278-C8D386D0AC93}"/>
                </a:ext>
              </a:extLst>
            </p:cNvPr>
            <p:cNvPicPr>
              <a:picLocks noChangeAspect="1"/>
            </p:cNvPicPr>
            <p:nvPr userDrawn="1"/>
          </p:nvPicPr>
          <p:blipFill>
            <a:blip r:embed="rId3"/>
            <a:stretch>
              <a:fillRect/>
            </a:stretch>
          </p:blipFill>
          <p:spPr>
            <a:xfrm>
              <a:off x="8635061" y="6030046"/>
              <a:ext cx="757342" cy="575859"/>
            </a:xfrm>
            <a:prstGeom prst="rect">
              <a:avLst/>
            </a:prstGeom>
          </p:spPr>
        </p:pic>
        <p:pic>
          <p:nvPicPr>
            <p:cNvPr id="11" name="Picture 10">
              <a:extLst>
                <a:ext uri="{FF2B5EF4-FFF2-40B4-BE49-F238E27FC236}">
                  <a16:creationId xmlns:a16="http://schemas.microsoft.com/office/drawing/2014/main" id="{04FAEC5E-2A60-2808-2190-B2B91A2A51B9}"/>
                </a:ext>
              </a:extLst>
            </p:cNvPr>
            <p:cNvPicPr>
              <a:picLocks noChangeAspect="1"/>
            </p:cNvPicPr>
            <p:nvPr userDrawn="1"/>
          </p:nvPicPr>
          <p:blipFill>
            <a:blip r:embed="rId4"/>
            <a:stretch>
              <a:fillRect/>
            </a:stretch>
          </p:blipFill>
          <p:spPr>
            <a:xfrm>
              <a:off x="9567109" y="6098481"/>
              <a:ext cx="1463041" cy="457200"/>
            </a:xfrm>
            <a:prstGeom prst="rect">
              <a:avLst/>
            </a:prstGeom>
          </p:spPr>
        </p:pic>
      </p:grpSp>
    </p:spTree>
    <p:extLst>
      <p:ext uri="{BB962C8B-B14F-4D97-AF65-F5344CB8AC3E}">
        <p14:creationId xmlns:p14="http://schemas.microsoft.com/office/powerpoint/2010/main" val="181554436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477477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17228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167257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 Id="rId30"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image" Target="../media/image3.png"/><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image" Target="../media/image2.png"/><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theme" Target="../theme/theme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image" Target="../media/image5.png"/><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7">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8">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9">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30">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D6ABBAC-7486-4D45-A79F-A9577B4B4527}" type="datetimeFigureOut">
              <a:rPr lang="en-US" smtClean="0"/>
              <a:t>9/7/2024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E42FCEF-9517-7142-B602-BAEFE73C0B6E}" type="slidenum">
              <a:rPr lang="en-US" smtClean="0"/>
              <a:t>‹#›</a:t>
            </a:fld>
            <a:endParaRPr lang="en-US"/>
          </a:p>
        </p:txBody>
      </p:sp>
    </p:spTree>
    <p:extLst>
      <p:ext uri="{BB962C8B-B14F-4D97-AF65-F5344CB8AC3E}">
        <p14:creationId xmlns:p14="http://schemas.microsoft.com/office/powerpoint/2010/main" val="3324371754"/>
      </p:ext>
    </p:extLst>
  </p:cSld>
  <p:clrMap bg1="dk1" tx1="lt1" bg2="dk2" tx2="lt2" accent1="accent1" accent2="accent2" accent3="accent3" accent4="accent4" accent5="accent5" accent6="accent6" hlink="hlink" folHlink="folHlink"/>
  <p:sldLayoutIdLst>
    <p:sldLayoutId id="2147483733" r:id="rId1"/>
    <p:sldLayoutId id="2147483731" r:id="rId2"/>
    <p:sldLayoutId id="2147483732" r:id="rId3"/>
    <p:sldLayoutId id="2147483734" r:id="rId4"/>
    <p:sldLayoutId id="2147483743" r:id="rId5"/>
    <p:sldLayoutId id="2147483735"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30" r:id="rId25"/>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B1C227E-E985-874C-CC27-8016835C98C9}"/>
              </a:ext>
            </a:extLst>
          </p:cNvPr>
          <p:cNvGrpSpPr/>
          <p:nvPr userDrawn="1"/>
        </p:nvGrpSpPr>
        <p:grpSpPr>
          <a:xfrm>
            <a:off x="589570" y="6172412"/>
            <a:ext cx="11265430" cy="583864"/>
            <a:chOff x="589570" y="6172412"/>
            <a:chExt cx="11265430" cy="583864"/>
          </a:xfrm>
        </p:grpSpPr>
        <p:sp>
          <p:nvSpPr>
            <p:cNvPr id="5" name="TextBox 4">
              <a:extLst>
                <a:ext uri="{FF2B5EF4-FFF2-40B4-BE49-F238E27FC236}">
                  <a16:creationId xmlns:a16="http://schemas.microsoft.com/office/drawing/2014/main" id="{9C8BFF06-5F2D-190F-79A0-433D83BBE8E4}"/>
                </a:ext>
              </a:extLst>
            </p:cNvPr>
            <p:cNvSpPr txBox="1"/>
            <p:nvPr userDrawn="1"/>
          </p:nvSpPr>
          <p:spPr>
            <a:xfrm>
              <a:off x="637698" y="6420287"/>
              <a:ext cx="1594411" cy="335989"/>
            </a:xfrm>
            <a:prstGeom prst="rect">
              <a:avLst/>
            </a:prstGeom>
            <a:noFill/>
          </p:spPr>
          <p:txBody>
            <a:bodyPr wrap="none" rtlCol="0" anchor="ctr">
              <a:spAutoFit/>
            </a:bodyPr>
            <a:lstStyle/>
            <a:p>
              <a:pPr marL="0" marR="0" lvl="0" indent="0" algn="l" defTabSz="581585" rtl="0" eaLnBrk="1" fontAlgn="auto" latinLnBrk="0" hangingPunct="1">
                <a:lnSpc>
                  <a:spcPct val="100000"/>
                </a:lnSpc>
                <a:spcBef>
                  <a:spcPts val="0"/>
                </a:spcBef>
                <a:spcAft>
                  <a:spcPts val="100"/>
                </a:spcAft>
                <a:buClrTx/>
                <a:buSzTx/>
                <a:buFontTx/>
                <a:buNone/>
                <a:tabLst/>
                <a:defRPr/>
              </a:pPr>
              <a:r>
                <a:rPr kumimoji="0" lang="en-US" sz="800" b="1" i="0" u="none" strike="noStrike" kern="1200" cap="all" spc="57" normalizeH="0" baseline="0" noProof="0" dirty="0">
                  <a:ln>
                    <a:noFill/>
                  </a:ln>
                  <a:solidFill>
                    <a:schemeClr val="tx1">
                      <a:lumMod val="85000"/>
                      <a:lumOff val="15000"/>
                    </a:schemeClr>
                  </a:solidFill>
                  <a:effectLst/>
                  <a:uLnTx/>
                  <a:uFillTx/>
                  <a:latin typeface="+mn-lt"/>
                  <a:ea typeface="+mn-ea"/>
                  <a:cs typeface="Gotham Light"/>
                </a:rPr>
                <a:t>SELF-FUNDED HEALTH PLANS</a:t>
              </a:r>
            </a:p>
            <a:p>
              <a:pPr marL="0" marR="0" lvl="0" indent="0" algn="l" defTabSz="581585" rtl="0" eaLnBrk="1" fontAlgn="auto" latinLnBrk="0" hangingPunct="1">
                <a:lnSpc>
                  <a:spcPct val="100000"/>
                </a:lnSpc>
                <a:spcBef>
                  <a:spcPts val="0"/>
                </a:spcBef>
                <a:spcAft>
                  <a:spcPts val="100"/>
                </a:spcAft>
                <a:buClrTx/>
                <a:buSzTx/>
                <a:buFontTx/>
                <a:buNone/>
                <a:tabLst/>
                <a:defRPr/>
              </a:pPr>
              <a:r>
                <a:rPr kumimoji="0" lang="en-US" sz="700" b="0" i="0" u="none" strike="noStrike" kern="1200" cap="all" spc="0" normalizeH="0" baseline="0" noProof="0" dirty="0">
                  <a:ln>
                    <a:noFill/>
                  </a:ln>
                  <a:solidFill>
                    <a:schemeClr val="tx1">
                      <a:lumMod val="85000"/>
                      <a:lumOff val="15000"/>
                    </a:schemeClr>
                  </a:solidFill>
                  <a:effectLst/>
                  <a:uLnTx/>
                  <a:uFillTx/>
                  <a:latin typeface="+mn-lt"/>
                  <a:ea typeface="+mn-ea"/>
                  <a:cs typeface="Gotham Light"/>
                </a:rPr>
                <a:t>©STRATEGIC SERVICES GROUP, INC</a:t>
              </a:r>
            </a:p>
          </p:txBody>
        </p:sp>
        <p:cxnSp>
          <p:nvCxnSpPr>
            <p:cNvPr id="6" name="Straight Connector 5">
              <a:extLst>
                <a:ext uri="{FF2B5EF4-FFF2-40B4-BE49-F238E27FC236}">
                  <a16:creationId xmlns:a16="http://schemas.microsoft.com/office/drawing/2014/main" id="{B51F62D9-C099-B1A1-5241-51B4089B096F}"/>
                </a:ext>
              </a:extLst>
            </p:cNvPr>
            <p:cNvCxnSpPr>
              <a:cxnSpLocks/>
            </p:cNvCxnSpPr>
            <p:nvPr userDrawn="1"/>
          </p:nvCxnSpPr>
          <p:spPr>
            <a:xfrm>
              <a:off x="589570" y="6467259"/>
              <a:ext cx="0" cy="242047"/>
            </a:xfrm>
            <a:prstGeom prst="line">
              <a:avLst/>
            </a:prstGeom>
            <a:noFill/>
            <a:ln w="3175" cap="flat" cmpd="sng" algn="ctr">
              <a:solidFill>
                <a:schemeClr val="tx1">
                  <a:lumMod val="85000"/>
                  <a:lumOff val="15000"/>
                </a:schemeClr>
              </a:solidFill>
              <a:prstDash val="solid"/>
            </a:ln>
            <a:effectLst/>
          </p:spPr>
        </p:cxnSp>
        <p:pic>
          <p:nvPicPr>
            <p:cNvPr id="4" name="Picture 3">
              <a:extLst>
                <a:ext uri="{FF2B5EF4-FFF2-40B4-BE49-F238E27FC236}">
                  <a16:creationId xmlns:a16="http://schemas.microsoft.com/office/drawing/2014/main" id="{714C05C3-C1E2-C9E0-67C8-CE083523BC71}"/>
                </a:ext>
              </a:extLst>
            </p:cNvPr>
            <p:cNvPicPr>
              <a:picLocks noChangeAspect="1"/>
            </p:cNvPicPr>
            <p:nvPr userDrawn="1"/>
          </p:nvPicPr>
          <p:blipFill>
            <a:blip r:embed="rId9"/>
            <a:stretch>
              <a:fillRect/>
            </a:stretch>
          </p:blipFill>
          <p:spPr>
            <a:xfrm>
              <a:off x="11136782" y="6172412"/>
              <a:ext cx="718218" cy="548640"/>
            </a:xfrm>
            <a:prstGeom prst="rect">
              <a:avLst/>
            </a:prstGeom>
          </p:spPr>
        </p:pic>
      </p:grpSp>
      <p:sp>
        <p:nvSpPr>
          <p:cNvPr id="7" name="Slide Number Placeholder 5">
            <a:extLst>
              <a:ext uri="{FF2B5EF4-FFF2-40B4-BE49-F238E27FC236}">
                <a16:creationId xmlns:a16="http://schemas.microsoft.com/office/drawing/2014/main" id="{ECAAFB1C-80AC-DCAA-BE9F-7865947854AA}"/>
              </a:ext>
            </a:extLst>
          </p:cNvPr>
          <p:cNvSpPr txBox="1">
            <a:spLocks/>
          </p:cNvSpPr>
          <p:nvPr userDrawn="1"/>
        </p:nvSpPr>
        <p:spPr>
          <a:xfrm>
            <a:off x="155102" y="6467259"/>
            <a:ext cx="443345" cy="242047"/>
          </a:xfrm>
          <a:prstGeom prst="rect">
            <a:avLst/>
          </a:prstGeom>
          <a:noFill/>
        </p:spPr>
        <p:txBody>
          <a:bodyPr anchor="ctr"/>
          <a:lstStyle>
            <a:defPPr>
              <a:defRPr lang="en-US"/>
            </a:defPPr>
            <a:lvl1pPr marL="0" algn="ctr" defTabSz="509352" rtl="0" eaLnBrk="1" latinLnBrk="0" hangingPunct="1">
              <a:defRPr sz="900" b="1" kern="1200">
                <a:solidFill>
                  <a:schemeClr val="bg1"/>
                </a:solidFill>
                <a:latin typeface="+mj-lt"/>
                <a:ea typeface="+mn-ea"/>
                <a:cs typeface="+mn-cs"/>
              </a:defRPr>
            </a:lvl1pPr>
            <a:lvl2pPr marL="509352" algn="l" defTabSz="509352" rtl="0" eaLnBrk="1" latinLnBrk="0" hangingPunct="1">
              <a:defRPr sz="2000" kern="1200">
                <a:solidFill>
                  <a:schemeClr val="tx1"/>
                </a:solidFill>
                <a:latin typeface="+mn-lt"/>
                <a:ea typeface="+mn-ea"/>
                <a:cs typeface="+mn-cs"/>
              </a:defRPr>
            </a:lvl2pPr>
            <a:lvl3pPr marL="1018705" algn="l" defTabSz="509352" rtl="0" eaLnBrk="1" latinLnBrk="0" hangingPunct="1">
              <a:defRPr sz="2000" kern="1200">
                <a:solidFill>
                  <a:schemeClr val="tx1"/>
                </a:solidFill>
                <a:latin typeface="+mn-lt"/>
                <a:ea typeface="+mn-ea"/>
                <a:cs typeface="+mn-cs"/>
              </a:defRPr>
            </a:lvl3pPr>
            <a:lvl4pPr marL="1528058" algn="l" defTabSz="509352" rtl="0" eaLnBrk="1" latinLnBrk="0" hangingPunct="1">
              <a:defRPr sz="2000" kern="1200">
                <a:solidFill>
                  <a:schemeClr val="tx1"/>
                </a:solidFill>
                <a:latin typeface="+mn-lt"/>
                <a:ea typeface="+mn-ea"/>
                <a:cs typeface="+mn-cs"/>
              </a:defRPr>
            </a:lvl4pPr>
            <a:lvl5pPr marL="2037411" algn="l" defTabSz="509352" rtl="0" eaLnBrk="1" latinLnBrk="0" hangingPunct="1">
              <a:defRPr sz="2000" kern="1200">
                <a:solidFill>
                  <a:schemeClr val="tx1"/>
                </a:solidFill>
                <a:latin typeface="+mn-lt"/>
                <a:ea typeface="+mn-ea"/>
                <a:cs typeface="+mn-cs"/>
              </a:defRPr>
            </a:lvl5pPr>
            <a:lvl6pPr marL="2546764" algn="l" defTabSz="509352" rtl="0" eaLnBrk="1" latinLnBrk="0" hangingPunct="1">
              <a:defRPr sz="2000" kern="1200">
                <a:solidFill>
                  <a:schemeClr val="tx1"/>
                </a:solidFill>
                <a:latin typeface="+mn-lt"/>
                <a:ea typeface="+mn-ea"/>
                <a:cs typeface="+mn-cs"/>
              </a:defRPr>
            </a:lvl6pPr>
            <a:lvl7pPr marL="3056116" algn="l" defTabSz="509352" rtl="0" eaLnBrk="1" latinLnBrk="0" hangingPunct="1">
              <a:defRPr sz="2000" kern="1200">
                <a:solidFill>
                  <a:schemeClr val="tx1"/>
                </a:solidFill>
                <a:latin typeface="+mn-lt"/>
                <a:ea typeface="+mn-ea"/>
                <a:cs typeface="+mn-cs"/>
              </a:defRPr>
            </a:lvl7pPr>
            <a:lvl8pPr marL="3565469" algn="l" defTabSz="509352" rtl="0" eaLnBrk="1" latinLnBrk="0" hangingPunct="1">
              <a:defRPr sz="2000" kern="1200">
                <a:solidFill>
                  <a:schemeClr val="tx1"/>
                </a:solidFill>
                <a:latin typeface="+mn-lt"/>
                <a:ea typeface="+mn-ea"/>
                <a:cs typeface="+mn-cs"/>
              </a:defRPr>
            </a:lvl8pPr>
            <a:lvl9pPr marL="4074821" algn="l" defTabSz="509352" rtl="0" eaLnBrk="1" latinLnBrk="0" hangingPunct="1">
              <a:defRPr sz="2000" kern="1200">
                <a:solidFill>
                  <a:schemeClr val="tx1"/>
                </a:solidFill>
                <a:latin typeface="+mn-lt"/>
                <a:ea typeface="+mn-ea"/>
                <a:cs typeface="+mn-cs"/>
              </a:defRPr>
            </a:lvl9pPr>
          </a:lstStyle>
          <a:p>
            <a:pPr marL="0" marR="0" lvl="0" indent="0" algn="ctr" defTabSz="509352" rtl="0" eaLnBrk="1" fontAlgn="auto" latinLnBrk="0" hangingPunct="1">
              <a:lnSpc>
                <a:spcPct val="100000"/>
              </a:lnSpc>
              <a:spcBef>
                <a:spcPts val="0"/>
              </a:spcBef>
              <a:spcAft>
                <a:spcPts val="0"/>
              </a:spcAft>
              <a:buClrTx/>
              <a:buSzTx/>
              <a:buFontTx/>
              <a:buNone/>
              <a:tabLst/>
              <a:defRPr/>
            </a:pPr>
            <a:fld id="{20C73B66-D299-41D5-B929-6503AD03A754}" type="slidenum">
              <a:rPr kumimoji="0" lang="en-US" sz="1050" b="0" i="0" u="none" strike="noStrike" kern="1200" cap="none" spc="0" normalizeH="0" baseline="0" noProof="0" smtClean="0">
                <a:ln>
                  <a:noFill/>
                </a:ln>
                <a:solidFill>
                  <a:schemeClr val="tx1">
                    <a:lumMod val="85000"/>
                    <a:lumOff val="15000"/>
                  </a:schemeClr>
                </a:solidFill>
                <a:effectLst/>
                <a:uLnTx/>
                <a:uFillTx/>
                <a:latin typeface="Calibri"/>
                <a:ea typeface="+mn-ea"/>
                <a:cs typeface="+mn-cs"/>
              </a:rPr>
              <a:pPr marL="0" marR="0" lvl="0" indent="0" algn="ctr" defTabSz="509352"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85000"/>
                  <a:lumOff val="15000"/>
                </a:schemeClr>
              </a:solidFill>
              <a:effectLst/>
              <a:uLnTx/>
              <a:uFillTx/>
              <a:latin typeface="Calibri"/>
              <a:ea typeface="+mn-ea"/>
              <a:cs typeface="+mn-cs"/>
            </a:endParaRPr>
          </a:p>
        </p:txBody>
      </p:sp>
    </p:spTree>
    <p:extLst>
      <p:ext uri="{BB962C8B-B14F-4D97-AF65-F5344CB8AC3E}">
        <p14:creationId xmlns:p14="http://schemas.microsoft.com/office/powerpoint/2010/main" val="378104501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Lst>
  <p:hf hdr="0"/>
  <p:txStyles>
    <p:titleStyle>
      <a:lvl1pPr algn="l" defTabSz="914400" rtl="0" eaLnBrk="1" latinLnBrk="0" hangingPunct="1">
        <a:lnSpc>
          <a:spcPct val="90000"/>
        </a:lnSpc>
        <a:spcBef>
          <a:spcPct val="0"/>
        </a:spcBef>
        <a:buNone/>
        <a:defRPr sz="6600" kern="1200" cap="all" spc="120" baseline="0">
          <a:solidFill>
            <a:schemeClr val="bg1"/>
          </a:solidFill>
          <a:latin typeface="Decotura ICG" panose="00000400000000000000" pitchFamily="2" charset="0"/>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3600" kern="1200" spc="50" baseline="0">
          <a:solidFill>
            <a:schemeClr val="tx1"/>
          </a:solidFill>
          <a:latin typeface="Decotura ICG" panose="00000400000000000000" pitchFamily="2" charset="0"/>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3200" kern="1200" spc="50" baseline="0">
          <a:solidFill>
            <a:schemeClr val="tx1"/>
          </a:solidFill>
          <a:latin typeface="Decotura ICG" panose="00000400000000000000" pitchFamily="2" charset="0"/>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2800" b="1" kern="1200" spc="50" baseline="0">
          <a:solidFill>
            <a:schemeClr val="tx1"/>
          </a:solidFill>
          <a:latin typeface="Decotura ICG" panose="00000400000000000000" pitchFamily="2" charset="0"/>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2800" kern="1200" spc="50" baseline="0">
          <a:solidFill>
            <a:schemeClr val="tx1"/>
          </a:solidFill>
          <a:latin typeface="Decotura ICG" panose="00000400000000000000" pitchFamily="2" charset="0"/>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2800" b="1" kern="1200" spc="50" baseline="0">
          <a:solidFill>
            <a:schemeClr val="tx1"/>
          </a:solidFill>
          <a:latin typeface="Decotura ICG"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5">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6">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7">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8">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D6ABBAC-7486-4D45-A79F-A9577B4B4527}" type="datetimeFigureOut">
              <a:rPr lang="en-US" smtClean="0"/>
              <a:t>9/7/2024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E42FCEF-9517-7142-B602-BAEFE73C0B6E}" type="slidenum">
              <a:rPr lang="en-US" smtClean="0"/>
              <a:t>‹#›</a:t>
            </a:fld>
            <a:endParaRPr lang="en-US"/>
          </a:p>
        </p:txBody>
      </p:sp>
    </p:spTree>
    <p:extLst>
      <p:ext uri="{BB962C8B-B14F-4D97-AF65-F5344CB8AC3E}">
        <p14:creationId xmlns:p14="http://schemas.microsoft.com/office/powerpoint/2010/main" val="3143574793"/>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8" Type="http://schemas.openxmlformats.org/officeDocument/2006/relationships/hyperlink" Target="https://www.ssgmi.com/" TargetMode="External"/><Relationship Id="rId3" Type="http://schemas.openxmlformats.org/officeDocument/2006/relationships/hyperlink" Target="mailto:charles@benefitintelligence.com" TargetMode="External"/><Relationship Id="rId7" Type="http://schemas.openxmlformats.org/officeDocument/2006/relationships/hyperlink" Target="mailto:Doug@ssgmi.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11.png"/><Relationship Id="rId10" Type="http://schemas.openxmlformats.org/officeDocument/2006/relationships/image" Target="../media/image37.jpg"/><Relationship Id="rId4" Type="http://schemas.openxmlformats.org/officeDocument/2006/relationships/hyperlink" Target="https://www.benefitintelligence.com/" TargetMode="External"/><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onedigital.com/blog/why-wellbeing-should-be-at-the-top-of-your-priority-list/" TargetMode="External"/><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A large hotel with a pool&#10;&#10;Description automatically generated">
            <a:extLst>
              <a:ext uri="{FF2B5EF4-FFF2-40B4-BE49-F238E27FC236}">
                <a16:creationId xmlns:a16="http://schemas.microsoft.com/office/drawing/2014/main" id="{70266594-8237-BD47-F05D-D85F695D7CFF}"/>
              </a:ext>
            </a:extLst>
          </p:cNvPr>
          <p:cNvPicPr>
            <a:picLocks noChangeAspect="1"/>
          </p:cNvPicPr>
          <p:nvPr/>
        </p:nvPicPr>
        <p:blipFill rotWithShape="1">
          <a:blip r:embed="rId3">
            <a:alphaModFix amt="50000"/>
          </a:blip>
          <a:srcRect t="10650" b="5081"/>
          <a:stretch/>
        </p:blipFill>
        <p:spPr>
          <a:xfrm>
            <a:off x="0" y="1"/>
            <a:ext cx="12191980" cy="6857999"/>
          </a:xfrm>
          <a:prstGeom prst="rect">
            <a:avLst/>
          </a:prstGeom>
        </p:spPr>
      </p:pic>
      <p:sp>
        <p:nvSpPr>
          <p:cNvPr id="2" name="Title 1">
            <a:extLst>
              <a:ext uri="{FF2B5EF4-FFF2-40B4-BE49-F238E27FC236}">
                <a16:creationId xmlns:a16="http://schemas.microsoft.com/office/drawing/2014/main" id="{11967843-B190-E6A5-2115-A9A5CDCF6F74}"/>
              </a:ext>
            </a:extLst>
          </p:cNvPr>
          <p:cNvSpPr>
            <a:spLocks noGrp="1"/>
          </p:cNvSpPr>
          <p:nvPr>
            <p:ph type="ctrTitle"/>
          </p:nvPr>
        </p:nvSpPr>
        <p:spPr>
          <a:xfrm>
            <a:off x="1523990" y="2621453"/>
            <a:ext cx="9144000" cy="1184677"/>
          </a:xfrm>
        </p:spPr>
        <p:txBody>
          <a:bodyPr>
            <a:normAutofit/>
          </a:bodyPr>
          <a:lstStyle/>
          <a:p>
            <a:r>
              <a:rPr lang="en-US" sz="6600" b="1" dirty="0">
                <a:solidFill>
                  <a:srgbClr val="FFFFFF"/>
                </a:solidFill>
                <a:latin typeface="AngsanaUPC" panose="020B0604020202020204" pitchFamily="34" charset="0"/>
                <a:cs typeface="AngsanaUPC" panose="020B0604020202020204" pitchFamily="34" charset="0"/>
              </a:rPr>
              <a:t>           28</a:t>
            </a:r>
            <a:r>
              <a:rPr lang="en-US" sz="6600" b="1" baseline="30000" dirty="0">
                <a:solidFill>
                  <a:srgbClr val="FFFFFF"/>
                </a:solidFill>
                <a:latin typeface="AngsanaUPC" panose="020B0604020202020204" pitchFamily="34" charset="0"/>
                <a:cs typeface="AngsanaUPC" panose="020B0604020202020204" pitchFamily="34" charset="0"/>
              </a:rPr>
              <a:t>th</a:t>
            </a:r>
            <a:r>
              <a:rPr lang="en-US" sz="6600" b="1" dirty="0">
                <a:solidFill>
                  <a:srgbClr val="FFFFFF"/>
                </a:solidFill>
                <a:latin typeface="AngsanaUPC" panose="020B0604020202020204" pitchFamily="34" charset="0"/>
                <a:cs typeface="AngsanaUPC" panose="020B0604020202020204" pitchFamily="34" charset="0"/>
              </a:rPr>
              <a:t> Annual Conference</a:t>
            </a:r>
          </a:p>
        </p:txBody>
      </p:sp>
      <p:sp>
        <p:nvSpPr>
          <p:cNvPr id="3" name="Subtitle 2">
            <a:extLst>
              <a:ext uri="{FF2B5EF4-FFF2-40B4-BE49-F238E27FC236}">
                <a16:creationId xmlns:a16="http://schemas.microsoft.com/office/drawing/2014/main" id="{8E95179F-75B1-F8D2-15B2-CE653E6D5A7C}"/>
              </a:ext>
            </a:extLst>
          </p:cNvPr>
          <p:cNvSpPr>
            <a:spLocks noGrp="1"/>
          </p:cNvSpPr>
          <p:nvPr>
            <p:ph type="subTitle" idx="1"/>
          </p:nvPr>
        </p:nvSpPr>
        <p:spPr>
          <a:xfrm>
            <a:off x="311726" y="6078772"/>
            <a:ext cx="2923309" cy="592705"/>
          </a:xfrm>
        </p:spPr>
        <p:txBody>
          <a:bodyPr>
            <a:normAutofit fontScale="77500" lnSpcReduction="20000"/>
          </a:bodyPr>
          <a:lstStyle/>
          <a:p>
            <a:r>
              <a:rPr lang="en-US" sz="3600" b="1">
                <a:solidFill>
                  <a:srgbClr val="FFFFFF"/>
                </a:solidFill>
                <a:latin typeface="AngsanaUPC" panose="02020603050405020304" pitchFamily="18" charset="-34"/>
                <a:cs typeface="AngsanaUPC" panose="02020603050405020304" pitchFamily="18" charset="-34"/>
              </a:rPr>
              <a:t>Durant</a:t>
            </a:r>
            <a:r>
              <a:rPr lang="en-US">
                <a:solidFill>
                  <a:srgbClr val="FFFFFF"/>
                </a:solidFill>
                <a:latin typeface="AngsanaUPC" panose="02020603050405020304" pitchFamily="18" charset="-34"/>
                <a:cs typeface="AngsanaUPC" panose="02020603050405020304" pitchFamily="18" charset="-34"/>
              </a:rPr>
              <a:t>, </a:t>
            </a:r>
            <a:r>
              <a:rPr lang="en-US" sz="3600" b="1">
                <a:solidFill>
                  <a:srgbClr val="FFFFFF"/>
                </a:solidFill>
                <a:latin typeface="AngsanaUPC" panose="02020603050405020304" pitchFamily="18" charset="-34"/>
                <a:cs typeface="AngsanaUPC" panose="02020603050405020304" pitchFamily="18" charset="-34"/>
              </a:rPr>
              <a:t>Oklahoma</a:t>
            </a:r>
            <a:endParaRPr lang="en-US" b="1">
              <a:solidFill>
                <a:srgbClr val="FFFFFF"/>
              </a:solidFill>
              <a:latin typeface="AngsanaUPC" panose="02020603050405020304" pitchFamily="18" charset="-34"/>
              <a:cs typeface="AngsanaUPC" panose="02020603050405020304" pitchFamily="18" charset="-34"/>
            </a:endParaRPr>
          </a:p>
        </p:txBody>
      </p:sp>
      <p:sp>
        <p:nvSpPr>
          <p:cNvPr id="6" name="TextBox 5">
            <a:extLst>
              <a:ext uri="{FF2B5EF4-FFF2-40B4-BE49-F238E27FC236}">
                <a16:creationId xmlns:a16="http://schemas.microsoft.com/office/drawing/2014/main" id="{8090D4A2-A60A-FDFE-3396-E36132B63F82}"/>
              </a:ext>
            </a:extLst>
          </p:cNvPr>
          <p:cNvSpPr txBox="1"/>
          <p:nvPr/>
        </p:nvSpPr>
        <p:spPr>
          <a:xfrm>
            <a:off x="8205850" y="5902036"/>
            <a:ext cx="3674424"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AngsanaUPC" panose="02020603050405020304" pitchFamily="18" charset="-34"/>
                <a:ea typeface="ＭＳ Ｐゴシック" panose="020B0600070205080204" pitchFamily="34" charset="-128"/>
                <a:cs typeface="AngsanaUPC" panose="02020603050405020304" pitchFamily="18" charset="-34"/>
              </a:rPr>
              <a:t>September</a:t>
            </a:r>
            <a:r>
              <a:rPr kumimoji="0" lang="en-US" sz="3600" b="1" i="0" u="none" strike="noStrike" kern="1200" cap="none" spc="0" normalizeH="0" baseline="0" noProof="0">
                <a:ln>
                  <a:noFill/>
                </a:ln>
                <a:solidFill>
                  <a:prstClr val="white"/>
                </a:solidFill>
                <a:effectLst/>
                <a:uLnTx/>
                <a:uFillTx/>
                <a:latin typeface="AngsanaUPC" panose="02020603050405020304" pitchFamily="18" charset="-34"/>
                <a:ea typeface="ＭＳ Ｐゴシック" panose="020B0600070205080204" pitchFamily="34" charset="-128"/>
                <a:cs typeface="AngsanaUPC" panose="02020603050405020304" pitchFamily="18" charset="-34"/>
              </a:rPr>
              <a:t> 23-25, 2024</a:t>
            </a:r>
          </a:p>
        </p:txBody>
      </p:sp>
      <p:pic>
        <p:nvPicPr>
          <p:cNvPr id="12" name="Picture 11" descr="A logo with a feather in the middle of a circle&#10;&#10;Description automatically generated">
            <a:extLst>
              <a:ext uri="{FF2B5EF4-FFF2-40B4-BE49-F238E27FC236}">
                <a16:creationId xmlns:a16="http://schemas.microsoft.com/office/drawing/2014/main" id="{B3D18B50-0A9C-37DD-7E00-130FF8F6053C}"/>
              </a:ext>
            </a:extLst>
          </p:cNvPr>
          <p:cNvPicPr>
            <a:picLocks noChangeAspect="1"/>
          </p:cNvPicPr>
          <p:nvPr/>
        </p:nvPicPr>
        <p:blipFill>
          <a:blip r:embed="rId4"/>
          <a:stretch>
            <a:fillRect/>
          </a:stretch>
        </p:blipFill>
        <p:spPr>
          <a:xfrm>
            <a:off x="4447491" y="3766049"/>
            <a:ext cx="2545903" cy="2312723"/>
          </a:xfrm>
          <a:prstGeom prst="rect">
            <a:avLst/>
          </a:prstGeom>
        </p:spPr>
      </p:pic>
    </p:spTree>
    <p:extLst>
      <p:ext uri="{BB962C8B-B14F-4D97-AF65-F5344CB8AC3E}">
        <p14:creationId xmlns:p14="http://schemas.microsoft.com/office/powerpoint/2010/main" val="8155240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25E221-77FD-7216-2E32-8B242F85D727}"/>
              </a:ext>
            </a:extLst>
          </p:cNvPr>
          <p:cNvSpPr>
            <a:spLocks noGrp="1"/>
          </p:cNvSpPr>
          <p:nvPr>
            <p:ph type="ctrTitle"/>
          </p:nvPr>
        </p:nvSpPr>
        <p:spPr>
          <a:xfrm>
            <a:off x="498110" y="490399"/>
            <a:ext cx="8825658" cy="596018"/>
          </a:xfrm>
        </p:spPr>
        <p:txBody>
          <a:bodyPr/>
          <a:lstStyle/>
          <a:p>
            <a:r>
              <a:rPr lang="en-US" dirty="0"/>
              <a:t>PBM Basics:  How They Work </a:t>
            </a:r>
          </a:p>
        </p:txBody>
      </p:sp>
      <p:grpSp>
        <p:nvGrpSpPr>
          <p:cNvPr id="5" name="Group 4">
            <a:extLst>
              <a:ext uri="{FF2B5EF4-FFF2-40B4-BE49-F238E27FC236}">
                <a16:creationId xmlns:a16="http://schemas.microsoft.com/office/drawing/2014/main" id="{814D934C-B895-0221-016D-A8856807AB8E}"/>
              </a:ext>
            </a:extLst>
          </p:cNvPr>
          <p:cNvGrpSpPr/>
          <p:nvPr/>
        </p:nvGrpSpPr>
        <p:grpSpPr>
          <a:xfrm>
            <a:off x="1292862" y="1974185"/>
            <a:ext cx="9606276" cy="3681663"/>
            <a:chOff x="1292862" y="1974185"/>
            <a:chExt cx="9606276" cy="3681663"/>
          </a:xfrm>
        </p:grpSpPr>
        <p:sp>
          <p:nvSpPr>
            <p:cNvPr id="11" name="TextBox 7">
              <a:extLst>
                <a:ext uri="{FF2B5EF4-FFF2-40B4-BE49-F238E27FC236}">
                  <a16:creationId xmlns:a16="http://schemas.microsoft.com/office/drawing/2014/main" id="{1B6E52C2-2D4A-639B-1154-74D85F3894E3}"/>
                </a:ext>
              </a:extLst>
            </p:cNvPr>
            <p:cNvSpPr txBox="1"/>
            <p:nvPr/>
          </p:nvSpPr>
          <p:spPr>
            <a:xfrm>
              <a:off x="1292862" y="4024632"/>
              <a:ext cx="9606276" cy="1631216"/>
            </a:xfrm>
            <a:prstGeom prst="rect">
              <a:avLst/>
            </a:prstGeom>
            <a:noFill/>
          </p:spPr>
          <p:txBody>
            <a:bodyPr wrap="square" rtlCol="0">
              <a:spAutoFit/>
            </a:bodyPr>
            <a:lstStyle>
              <a:defPPr>
                <a:defRPr lang="en-US"/>
              </a:defPPr>
              <a:lvl1pPr marL="0" algn="l" defTabSz="1358356" rtl="0" eaLnBrk="1" latinLnBrk="0" hangingPunct="1">
                <a:defRPr sz="2674" kern="1200">
                  <a:solidFill>
                    <a:schemeClr val="tx1"/>
                  </a:solidFill>
                  <a:latin typeface="+mn-lt"/>
                  <a:ea typeface="+mn-ea"/>
                  <a:cs typeface="+mn-cs"/>
                </a:defRPr>
              </a:lvl1pPr>
              <a:lvl2pPr marL="679177" algn="l" defTabSz="1358356" rtl="0" eaLnBrk="1" latinLnBrk="0" hangingPunct="1">
                <a:defRPr sz="2674" kern="1200">
                  <a:solidFill>
                    <a:schemeClr val="tx1"/>
                  </a:solidFill>
                  <a:latin typeface="+mn-lt"/>
                  <a:ea typeface="+mn-ea"/>
                  <a:cs typeface="+mn-cs"/>
                </a:defRPr>
              </a:lvl2pPr>
              <a:lvl3pPr marL="1358356" algn="l" defTabSz="1358356" rtl="0" eaLnBrk="1" latinLnBrk="0" hangingPunct="1">
                <a:defRPr sz="2674" kern="1200">
                  <a:solidFill>
                    <a:schemeClr val="tx1"/>
                  </a:solidFill>
                  <a:latin typeface="+mn-lt"/>
                  <a:ea typeface="+mn-ea"/>
                  <a:cs typeface="+mn-cs"/>
                </a:defRPr>
              </a:lvl3pPr>
              <a:lvl4pPr marL="2037534" algn="l" defTabSz="1358356" rtl="0" eaLnBrk="1" latinLnBrk="0" hangingPunct="1">
                <a:defRPr sz="2674" kern="1200">
                  <a:solidFill>
                    <a:schemeClr val="tx1"/>
                  </a:solidFill>
                  <a:latin typeface="+mn-lt"/>
                  <a:ea typeface="+mn-ea"/>
                  <a:cs typeface="+mn-cs"/>
                </a:defRPr>
              </a:lvl4pPr>
              <a:lvl5pPr marL="2716711" algn="l" defTabSz="1358356" rtl="0" eaLnBrk="1" latinLnBrk="0" hangingPunct="1">
                <a:defRPr sz="2674" kern="1200">
                  <a:solidFill>
                    <a:schemeClr val="tx1"/>
                  </a:solidFill>
                  <a:latin typeface="+mn-lt"/>
                  <a:ea typeface="+mn-ea"/>
                  <a:cs typeface="+mn-cs"/>
                </a:defRPr>
              </a:lvl5pPr>
              <a:lvl6pPr marL="3395890" algn="l" defTabSz="1358356" rtl="0" eaLnBrk="1" latinLnBrk="0" hangingPunct="1">
                <a:defRPr sz="2674" kern="1200">
                  <a:solidFill>
                    <a:schemeClr val="tx1"/>
                  </a:solidFill>
                  <a:latin typeface="+mn-lt"/>
                  <a:ea typeface="+mn-ea"/>
                  <a:cs typeface="+mn-cs"/>
                </a:defRPr>
              </a:lvl6pPr>
              <a:lvl7pPr marL="4075067" algn="l" defTabSz="1358356" rtl="0" eaLnBrk="1" latinLnBrk="0" hangingPunct="1">
                <a:defRPr sz="2674" kern="1200">
                  <a:solidFill>
                    <a:schemeClr val="tx1"/>
                  </a:solidFill>
                  <a:latin typeface="+mn-lt"/>
                  <a:ea typeface="+mn-ea"/>
                  <a:cs typeface="+mn-cs"/>
                </a:defRPr>
              </a:lvl7pPr>
              <a:lvl8pPr marL="4754244" algn="l" defTabSz="1358356" rtl="0" eaLnBrk="1" latinLnBrk="0" hangingPunct="1">
                <a:defRPr sz="2674" kern="1200">
                  <a:solidFill>
                    <a:schemeClr val="tx1"/>
                  </a:solidFill>
                  <a:latin typeface="+mn-lt"/>
                  <a:ea typeface="+mn-ea"/>
                  <a:cs typeface="+mn-cs"/>
                </a:defRPr>
              </a:lvl8pPr>
              <a:lvl9pPr marL="5433423" algn="l" defTabSz="1358356" rtl="0" eaLnBrk="1" latinLnBrk="0" hangingPunct="1">
                <a:defRPr sz="2674" kern="1200">
                  <a:solidFill>
                    <a:schemeClr val="tx1"/>
                  </a:solidFill>
                  <a:latin typeface="+mn-lt"/>
                  <a:ea typeface="+mn-ea"/>
                  <a:cs typeface="+mn-cs"/>
                </a:defRPr>
              </a:lvl9pPr>
            </a:lstStyle>
            <a:p>
              <a:pPr algn="ctr"/>
              <a:r>
                <a:rPr lang="en-US" sz="2000" dirty="0">
                  <a:solidFill>
                    <a:prstClr val="black"/>
                  </a:solidFill>
                  <a:latin typeface="Calibri"/>
                </a:rPr>
                <a:t>Under the </a:t>
              </a:r>
              <a:r>
                <a:rPr lang="en-US" sz="2000" b="1" dirty="0">
                  <a:solidFill>
                    <a:prstClr val="black"/>
                  </a:solidFill>
                  <a:latin typeface="Calibri"/>
                </a:rPr>
                <a:t>traditional model</a:t>
              </a:r>
              <a:r>
                <a:rPr lang="en-US" sz="2000" dirty="0">
                  <a:solidFill>
                    <a:prstClr val="black"/>
                  </a:solidFill>
                  <a:latin typeface="Calibri"/>
                </a:rPr>
                <a:t>, if a PBM is retaining any or all rebates, there is </a:t>
              </a:r>
              <a:r>
                <a:rPr lang="en-US" sz="2000" b="1" dirty="0">
                  <a:solidFill>
                    <a:prstClr val="black"/>
                  </a:solidFill>
                  <a:latin typeface="Calibri"/>
                </a:rPr>
                <a:t>incentive to push Drug B </a:t>
              </a:r>
              <a:r>
                <a:rPr lang="en-US" sz="2000" dirty="0">
                  <a:solidFill>
                    <a:prstClr val="black"/>
                  </a:solidFill>
                  <a:latin typeface="Calibri"/>
                </a:rPr>
                <a:t>on the formulary because of the higher rebate.  </a:t>
              </a:r>
            </a:p>
            <a:p>
              <a:pPr algn="ctr"/>
              <a:endParaRPr lang="en-US" sz="2000" dirty="0">
                <a:solidFill>
                  <a:prstClr val="black"/>
                </a:solidFill>
                <a:latin typeface="Calibri"/>
              </a:endParaRPr>
            </a:p>
            <a:p>
              <a:pPr algn="ctr"/>
              <a:r>
                <a:rPr lang="en-US" sz="2000" dirty="0">
                  <a:solidFill>
                    <a:prstClr val="black"/>
                  </a:solidFill>
                  <a:latin typeface="Calibri"/>
                </a:rPr>
                <a:t>By removing the financial incentive for the PBM to push a higher re-</a:t>
              </a:r>
              <a:r>
                <a:rPr lang="en-US" sz="2000" dirty="0" err="1">
                  <a:solidFill>
                    <a:prstClr val="black"/>
                  </a:solidFill>
                  <a:latin typeface="Calibri"/>
                </a:rPr>
                <a:t>batable</a:t>
              </a:r>
              <a:r>
                <a:rPr lang="en-US" sz="2000" dirty="0">
                  <a:solidFill>
                    <a:prstClr val="black"/>
                  </a:solidFill>
                  <a:latin typeface="Calibri"/>
                </a:rPr>
                <a:t> drug the PBM's shift their focus to better contain expense which leads to the </a:t>
              </a:r>
              <a:r>
                <a:rPr lang="en-US" sz="2000" b="1" dirty="0">
                  <a:solidFill>
                    <a:prstClr val="black"/>
                  </a:solidFill>
                  <a:latin typeface="Calibri"/>
                </a:rPr>
                <a:t>push for Drug A</a:t>
              </a:r>
              <a:r>
                <a:rPr lang="en-US" sz="2000" dirty="0">
                  <a:solidFill>
                    <a:prstClr val="black"/>
                  </a:solidFill>
                  <a:latin typeface="Calibri"/>
                </a:rPr>
                <a:t>.</a:t>
              </a:r>
            </a:p>
          </p:txBody>
        </p:sp>
        <p:grpSp>
          <p:nvGrpSpPr>
            <p:cNvPr id="4" name="Group 3">
              <a:extLst>
                <a:ext uri="{FF2B5EF4-FFF2-40B4-BE49-F238E27FC236}">
                  <a16:creationId xmlns:a16="http://schemas.microsoft.com/office/drawing/2014/main" id="{B6E55FF0-0D8E-03B0-3E4C-82D13FF3FCF1}"/>
                </a:ext>
              </a:extLst>
            </p:cNvPr>
            <p:cNvGrpSpPr/>
            <p:nvPr/>
          </p:nvGrpSpPr>
          <p:grpSpPr>
            <a:xfrm>
              <a:off x="1942499" y="1974185"/>
              <a:ext cx="8307002" cy="1718365"/>
              <a:chOff x="1966277" y="1686336"/>
              <a:chExt cx="8307002" cy="1718365"/>
            </a:xfrm>
          </p:grpSpPr>
          <p:grpSp>
            <p:nvGrpSpPr>
              <p:cNvPr id="14" name="Group 13">
                <a:extLst>
                  <a:ext uri="{FF2B5EF4-FFF2-40B4-BE49-F238E27FC236}">
                    <a16:creationId xmlns:a16="http://schemas.microsoft.com/office/drawing/2014/main" id="{AB5A5859-66AB-B5EF-193B-13591A6E1D8F}"/>
                  </a:ext>
                </a:extLst>
              </p:cNvPr>
              <p:cNvGrpSpPr/>
              <p:nvPr/>
            </p:nvGrpSpPr>
            <p:grpSpPr>
              <a:xfrm>
                <a:off x="1966277" y="1686336"/>
                <a:ext cx="7350712" cy="1718365"/>
                <a:chOff x="1966277" y="1686336"/>
                <a:chExt cx="7350712" cy="1718365"/>
              </a:xfrm>
            </p:grpSpPr>
            <p:sp>
              <p:nvSpPr>
                <p:cNvPr id="7" name="Text Box 7">
                  <a:extLst>
                    <a:ext uri="{FF2B5EF4-FFF2-40B4-BE49-F238E27FC236}">
                      <a16:creationId xmlns:a16="http://schemas.microsoft.com/office/drawing/2014/main" id="{0C93AE1F-D67E-9112-0442-2377521C228E}"/>
                    </a:ext>
                  </a:extLst>
                </p:cNvPr>
                <p:cNvSpPr txBox="1">
                  <a:spLocks noChangeArrowheads="1"/>
                </p:cNvSpPr>
                <p:nvPr/>
              </p:nvSpPr>
              <p:spPr bwMode="auto">
                <a:xfrm>
                  <a:off x="3564618" y="1708940"/>
                  <a:ext cx="1090341" cy="477042"/>
                </a:xfrm>
                <a:prstGeom prst="rect">
                  <a:avLst/>
                </a:prstGeom>
                <a:solidFill>
                  <a:schemeClr val="accent1"/>
                </a:solidFill>
                <a:ln>
                  <a:noFill/>
                </a:ln>
              </p:spPr>
              <p:txBody>
                <a:bodyPr wrap="none" lIns="91429" tIns="45714" rIns="91429" bIns="45714">
                  <a:spAutoFit/>
                </a:bodyPr>
                <a:lstStyle>
                  <a:defPPr>
                    <a:defRPr lang="en-US"/>
                  </a:defPPr>
                  <a:lvl1pPr marL="0" algn="l" defTabSz="1358356" rtl="0" eaLnBrk="1" latinLnBrk="0" hangingPunct="1">
                    <a:defRPr sz="2674" kern="1200">
                      <a:solidFill>
                        <a:schemeClr val="tx1"/>
                      </a:solidFill>
                      <a:latin typeface="+mn-lt"/>
                      <a:ea typeface="+mn-ea"/>
                      <a:cs typeface="+mn-cs"/>
                    </a:defRPr>
                  </a:lvl1pPr>
                  <a:lvl2pPr marL="679177" algn="l" defTabSz="1358356" rtl="0" eaLnBrk="1" latinLnBrk="0" hangingPunct="1">
                    <a:defRPr sz="2674" kern="1200">
                      <a:solidFill>
                        <a:schemeClr val="tx1"/>
                      </a:solidFill>
                      <a:latin typeface="+mn-lt"/>
                      <a:ea typeface="+mn-ea"/>
                      <a:cs typeface="+mn-cs"/>
                    </a:defRPr>
                  </a:lvl2pPr>
                  <a:lvl3pPr marL="1358356" algn="l" defTabSz="1358356" rtl="0" eaLnBrk="1" latinLnBrk="0" hangingPunct="1">
                    <a:defRPr sz="2674" kern="1200">
                      <a:solidFill>
                        <a:schemeClr val="tx1"/>
                      </a:solidFill>
                      <a:latin typeface="+mn-lt"/>
                      <a:ea typeface="+mn-ea"/>
                      <a:cs typeface="+mn-cs"/>
                    </a:defRPr>
                  </a:lvl3pPr>
                  <a:lvl4pPr marL="2037534" algn="l" defTabSz="1358356" rtl="0" eaLnBrk="1" latinLnBrk="0" hangingPunct="1">
                    <a:defRPr sz="2674" kern="1200">
                      <a:solidFill>
                        <a:schemeClr val="tx1"/>
                      </a:solidFill>
                      <a:latin typeface="+mn-lt"/>
                      <a:ea typeface="+mn-ea"/>
                      <a:cs typeface="+mn-cs"/>
                    </a:defRPr>
                  </a:lvl4pPr>
                  <a:lvl5pPr marL="2716711" algn="l" defTabSz="1358356" rtl="0" eaLnBrk="1" latinLnBrk="0" hangingPunct="1">
                    <a:defRPr sz="2674" kern="1200">
                      <a:solidFill>
                        <a:schemeClr val="tx1"/>
                      </a:solidFill>
                      <a:latin typeface="+mn-lt"/>
                      <a:ea typeface="+mn-ea"/>
                      <a:cs typeface="+mn-cs"/>
                    </a:defRPr>
                  </a:lvl5pPr>
                  <a:lvl6pPr marL="3395890" algn="l" defTabSz="1358356" rtl="0" eaLnBrk="1" latinLnBrk="0" hangingPunct="1">
                    <a:defRPr sz="2674" kern="1200">
                      <a:solidFill>
                        <a:schemeClr val="tx1"/>
                      </a:solidFill>
                      <a:latin typeface="+mn-lt"/>
                      <a:ea typeface="+mn-ea"/>
                      <a:cs typeface="+mn-cs"/>
                    </a:defRPr>
                  </a:lvl6pPr>
                  <a:lvl7pPr marL="4075067" algn="l" defTabSz="1358356" rtl="0" eaLnBrk="1" latinLnBrk="0" hangingPunct="1">
                    <a:defRPr sz="2674" kern="1200">
                      <a:solidFill>
                        <a:schemeClr val="tx1"/>
                      </a:solidFill>
                      <a:latin typeface="+mn-lt"/>
                      <a:ea typeface="+mn-ea"/>
                      <a:cs typeface="+mn-cs"/>
                    </a:defRPr>
                  </a:lvl7pPr>
                  <a:lvl8pPr marL="4754244" algn="l" defTabSz="1358356" rtl="0" eaLnBrk="1" latinLnBrk="0" hangingPunct="1">
                    <a:defRPr sz="2674" kern="1200">
                      <a:solidFill>
                        <a:schemeClr val="tx1"/>
                      </a:solidFill>
                      <a:latin typeface="+mn-lt"/>
                      <a:ea typeface="+mn-ea"/>
                      <a:cs typeface="+mn-cs"/>
                    </a:defRPr>
                  </a:lvl8pPr>
                  <a:lvl9pPr marL="5433423" algn="l" defTabSz="1358356" rtl="0" eaLnBrk="1" latinLnBrk="0" hangingPunct="1">
                    <a:defRPr sz="2674" kern="1200">
                      <a:solidFill>
                        <a:schemeClr val="tx1"/>
                      </a:solidFill>
                      <a:latin typeface="+mn-lt"/>
                      <a:ea typeface="+mn-ea"/>
                      <a:cs typeface="+mn-cs"/>
                    </a:defRPr>
                  </a:lvl9pPr>
                </a:lstStyle>
                <a:p>
                  <a:r>
                    <a:rPr lang="en-US" sz="2500" b="1" dirty="0">
                      <a:latin typeface="Calibri"/>
                    </a:rPr>
                    <a:t>Drug A</a:t>
                  </a:r>
                </a:p>
              </p:txBody>
            </p:sp>
            <p:sp>
              <p:nvSpPr>
                <p:cNvPr id="8" name="Text Box 9">
                  <a:extLst>
                    <a:ext uri="{FF2B5EF4-FFF2-40B4-BE49-F238E27FC236}">
                      <a16:creationId xmlns:a16="http://schemas.microsoft.com/office/drawing/2014/main" id="{4435241B-FF92-0572-B044-54AA202282F6}"/>
                    </a:ext>
                  </a:extLst>
                </p:cNvPr>
                <p:cNvSpPr txBox="1">
                  <a:spLocks noChangeArrowheads="1"/>
                </p:cNvSpPr>
                <p:nvPr/>
              </p:nvSpPr>
              <p:spPr bwMode="auto">
                <a:xfrm>
                  <a:off x="7791989" y="1686336"/>
                  <a:ext cx="1075913" cy="477042"/>
                </a:xfrm>
                <a:prstGeom prst="rect">
                  <a:avLst/>
                </a:prstGeom>
                <a:solidFill>
                  <a:srgbClr val="0070C0"/>
                </a:solidFill>
                <a:ln>
                  <a:noFill/>
                </a:ln>
              </p:spPr>
              <p:txBody>
                <a:bodyPr wrap="none" lIns="91429" tIns="45714" rIns="91429" bIns="45714">
                  <a:spAutoFit/>
                </a:bodyPr>
                <a:lstStyle>
                  <a:defPPr>
                    <a:defRPr lang="en-US"/>
                  </a:defPPr>
                  <a:lvl1pPr marL="0" algn="l" defTabSz="1358356" rtl="0" eaLnBrk="1" latinLnBrk="0" hangingPunct="1">
                    <a:defRPr sz="2674" kern="1200">
                      <a:solidFill>
                        <a:schemeClr val="tx1"/>
                      </a:solidFill>
                      <a:latin typeface="+mn-lt"/>
                      <a:ea typeface="+mn-ea"/>
                      <a:cs typeface="+mn-cs"/>
                    </a:defRPr>
                  </a:lvl1pPr>
                  <a:lvl2pPr marL="679177" algn="l" defTabSz="1358356" rtl="0" eaLnBrk="1" latinLnBrk="0" hangingPunct="1">
                    <a:defRPr sz="2674" kern="1200">
                      <a:solidFill>
                        <a:schemeClr val="tx1"/>
                      </a:solidFill>
                      <a:latin typeface="+mn-lt"/>
                      <a:ea typeface="+mn-ea"/>
                      <a:cs typeface="+mn-cs"/>
                    </a:defRPr>
                  </a:lvl2pPr>
                  <a:lvl3pPr marL="1358356" algn="l" defTabSz="1358356" rtl="0" eaLnBrk="1" latinLnBrk="0" hangingPunct="1">
                    <a:defRPr sz="2674" kern="1200">
                      <a:solidFill>
                        <a:schemeClr val="tx1"/>
                      </a:solidFill>
                      <a:latin typeface="+mn-lt"/>
                      <a:ea typeface="+mn-ea"/>
                      <a:cs typeface="+mn-cs"/>
                    </a:defRPr>
                  </a:lvl3pPr>
                  <a:lvl4pPr marL="2037534" algn="l" defTabSz="1358356" rtl="0" eaLnBrk="1" latinLnBrk="0" hangingPunct="1">
                    <a:defRPr sz="2674" kern="1200">
                      <a:solidFill>
                        <a:schemeClr val="tx1"/>
                      </a:solidFill>
                      <a:latin typeface="+mn-lt"/>
                      <a:ea typeface="+mn-ea"/>
                      <a:cs typeface="+mn-cs"/>
                    </a:defRPr>
                  </a:lvl4pPr>
                  <a:lvl5pPr marL="2716711" algn="l" defTabSz="1358356" rtl="0" eaLnBrk="1" latinLnBrk="0" hangingPunct="1">
                    <a:defRPr sz="2674" kern="1200">
                      <a:solidFill>
                        <a:schemeClr val="tx1"/>
                      </a:solidFill>
                      <a:latin typeface="+mn-lt"/>
                      <a:ea typeface="+mn-ea"/>
                      <a:cs typeface="+mn-cs"/>
                    </a:defRPr>
                  </a:lvl5pPr>
                  <a:lvl6pPr marL="3395890" algn="l" defTabSz="1358356" rtl="0" eaLnBrk="1" latinLnBrk="0" hangingPunct="1">
                    <a:defRPr sz="2674" kern="1200">
                      <a:solidFill>
                        <a:schemeClr val="tx1"/>
                      </a:solidFill>
                      <a:latin typeface="+mn-lt"/>
                      <a:ea typeface="+mn-ea"/>
                      <a:cs typeface="+mn-cs"/>
                    </a:defRPr>
                  </a:lvl6pPr>
                  <a:lvl7pPr marL="4075067" algn="l" defTabSz="1358356" rtl="0" eaLnBrk="1" latinLnBrk="0" hangingPunct="1">
                    <a:defRPr sz="2674" kern="1200">
                      <a:solidFill>
                        <a:schemeClr val="tx1"/>
                      </a:solidFill>
                      <a:latin typeface="+mn-lt"/>
                      <a:ea typeface="+mn-ea"/>
                      <a:cs typeface="+mn-cs"/>
                    </a:defRPr>
                  </a:lvl7pPr>
                  <a:lvl8pPr marL="4754244" algn="l" defTabSz="1358356" rtl="0" eaLnBrk="1" latinLnBrk="0" hangingPunct="1">
                    <a:defRPr sz="2674" kern="1200">
                      <a:solidFill>
                        <a:schemeClr val="tx1"/>
                      </a:solidFill>
                      <a:latin typeface="+mn-lt"/>
                      <a:ea typeface="+mn-ea"/>
                      <a:cs typeface="+mn-cs"/>
                    </a:defRPr>
                  </a:lvl8pPr>
                  <a:lvl9pPr marL="5433423" algn="l" defTabSz="1358356" rtl="0" eaLnBrk="1" latinLnBrk="0" hangingPunct="1">
                    <a:defRPr sz="2674" kern="1200">
                      <a:solidFill>
                        <a:schemeClr val="tx1"/>
                      </a:solidFill>
                      <a:latin typeface="+mn-lt"/>
                      <a:ea typeface="+mn-ea"/>
                      <a:cs typeface="+mn-cs"/>
                    </a:defRPr>
                  </a:lvl9pPr>
                </a:lstStyle>
                <a:p>
                  <a:r>
                    <a:rPr lang="en-US" sz="2500" b="1" dirty="0">
                      <a:latin typeface="Calibri"/>
                    </a:rPr>
                    <a:t>Drug B</a:t>
                  </a:r>
                </a:p>
              </p:txBody>
            </p:sp>
            <p:pic>
              <p:nvPicPr>
                <p:cNvPr id="9" name="table">
                  <a:extLst>
                    <a:ext uri="{FF2B5EF4-FFF2-40B4-BE49-F238E27FC236}">
                      <a16:creationId xmlns:a16="http://schemas.microsoft.com/office/drawing/2014/main" id="{164F8AA5-C56C-FD00-825D-D8AF60CAD641}"/>
                    </a:ext>
                  </a:extLst>
                </p:cNvPr>
                <p:cNvPicPr>
                  <a:picLocks noChangeAspect="1"/>
                </p:cNvPicPr>
                <p:nvPr/>
              </p:nvPicPr>
              <p:blipFill>
                <a:blip r:embed="rId2"/>
                <a:stretch>
                  <a:fillRect/>
                </a:stretch>
              </p:blipFill>
              <p:spPr>
                <a:xfrm>
                  <a:off x="1966277" y="1984467"/>
                  <a:ext cx="7350712" cy="1420234"/>
                </a:xfrm>
                <a:prstGeom prst="rect">
                  <a:avLst/>
                </a:prstGeom>
              </p:spPr>
            </p:pic>
          </p:grpSp>
          <p:pic>
            <p:nvPicPr>
              <p:cNvPr id="2" name="Picture 1">
                <a:extLst>
                  <a:ext uri="{FF2B5EF4-FFF2-40B4-BE49-F238E27FC236}">
                    <a16:creationId xmlns:a16="http://schemas.microsoft.com/office/drawing/2014/main" id="{61CD848E-164F-C29C-2307-78997E8AD13B}"/>
                  </a:ext>
                </a:extLst>
              </p:cNvPr>
              <p:cNvPicPr>
                <a:picLocks noChangeAspect="1"/>
              </p:cNvPicPr>
              <p:nvPr/>
            </p:nvPicPr>
            <p:blipFill>
              <a:blip r:embed="rId3"/>
              <a:stretch>
                <a:fillRect/>
              </a:stretch>
            </p:blipFill>
            <p:spPr>
              <a:xfrm>
                <a:off x="9419693" y="1923373"/>
                <a:ext cx="853586" cy="1481328"/>
              </a:xfrm>
              <a:prstGeom prst="rect">
                <a:avLst/>
              </a:prstGeom>
            </p:spPr>
          </p:pic>
          <p:pic>
            <p:nvPicPr>
              <p:cNvPr id="3" name="Picture 2">
                <a:extLst>
                  <a:ext uri="{FF2B5EF4-FFF2-40B4-BE49-F238E27FC236}">
                    <a16:creationId xmlns:a16="http://schemas.microsoft.com/office/drawing/2014/main" id="{92EA94FB-E7A8-65D9-60BF-CE25D2E19139}"/>
                  </a:ext>
                </a:extLst>
              </p:cNvPr>
              <p:cNvPicPr>
                <a:picLocks noChangeAspect="1"/>
              </p:cNvPicPr>
              <p:nvPr/>
            </p:nvPicPr>
            <p:blipFill>
              <a:blip r:embed="rId4"/>
              <a:stretch>
                <a:fillRect/>
              </a:stretch>
            </p:blipFill>
            <p:spPr>
              <a:xfrm>
                <a:off x="4910939" y="1925185"/>
                <a:ext cx="853567" cy="1479516"/>
              </a:xfrm>
              <a:prstGeom prst="rect">
                <a:avLst/>
              </a:prstGeom>
            </p:spPr>
          </p:pic>
        </p:grpSp>
      </p:grpSp>
    </p:spTree>
    <p:extLst>
      <p:ext uri="{BB962C8B-B14F-4D97-AF65-F5344CB8AC3E}">
        <p14:creationId xmlns:p14="http://schemas.microsoft.com/office/powerpoint/2010/main" val="3018040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25E221-77FD-7216-2E32-8B242F85D727}"/>
              </a:ext>
            </a:extLst>
          </p:cNvPr>
          <p:cNvSpPr>
            <a:spLocks noGrp="1"/>
          </p:cNvSpPr>
          <p:nvPr>
            <p:ph type="ctrTitle"/>
          </p:nvPr>
        </p:nvSpPr>
        <p:spPr>
          <a:xfrm>
            <a:off x="498110" y="490399"/>
            <a:ext cx="8825658" cy="596018"/>
          </a:xfrm>
        </p:spPr>
        <p:txBody>
          <a:bodyPr/>
          <a:lstStyle/>
          <a:p>
            <a:r>
              <a:rPr lang="en-US" dirty="0"/>
              <a:t>Self-Insured Health Plans</a:t>
            </a:r>
          </a:p>
        </p:txBody>
      </p:sp>
      <p:graphicFrame>
        <p:nvGraphicFramePr>
          <p:cNvPr id="5" name="Table">
            <a:extLst>
              <a:ext uri="{FF2B5EF4-FFF2-40B4-BE49-F238E27FC236}">
                <a16:creationId xmlns:a16="http://schemas.microsoft.com/office/drawing/2014/main" id="{6D0A8C0F-9DD1-75D3-8280-F495B04966C1}"/>
              </a:ext>
            </a:extLst>
          </p:cNvPr>
          <p:cNvGraphicFramePr/>
          <p:nvPr>
            <p:extLst>
              <p:ext uri="{D42A27DB-BD31-4B8C-83A1-F6EECF244321}">
                <p14:modId xmlns:p14="http://schemas.microsoft.com/office/powerpoint/2010/main" val="231699826"/>
              </p:ext>
            </p:extLst>
          </p:nvPr>
        </p:nvGraphicFramePr>
        <p:xfrm>
          <a:off x="498110" y="1617306"/>
          <a:ext cx="11121770" cy="4350359"/>
        </p:xfrm>
        <a:graphic>
          <a:graphicData uri="http://schemas.openxmlformats.org/drawingml/2006/table">
            <a:tbl>
              <a:tblPr/>
              <a:tblGrid>
                <a:gridCol w="4551657">
                  <a:extLst>
                    <a:ext uri="{9D8B030D-6E8A-4147-A177-3AD203B41FA5}">
                      <a16:colId xmlns:a16="http://schemas.microsoft.com/office/drawing/2014/main" val="20001"/>
                    </a:ext>
                  </a:extLst>
                </a:gridCol>
                <a:gridCol w="761077">
                  <a:extLst>
                    <a:ext uri="{9D8B030D-6E8A-4147-A177-3AD203B41FA5}">
                      <a16:colId xmlns:a16="http://schemas.microsoft.com/office/drawing/2014/main" val="3358095339"/>
                    </a:ext>
                  </a:extLst>
                </a:gridCol>
                <a:gridCol w="486592">
                  <a:extLst>
                    <a:ext uri="{9D8B030D-6E8A-4147-A177-3AD203B41FA5}">
                      <a16:colId xmlns:a16="http://schemas.microsoft.com/office/drawing/2014/main" val="2142539080"/>
                    </a:ext>
                  </a:extLst>
                </a:gridCol>
                <a:gridCol w="4785780">
                  <a:extLst>
                    <a:ext uri="{9D8B030D-6E8A-4147-A177-3AD203B41FA5}">
                      <a16:colId xmlns:a16="http://schemas.microsoft.com/office/drawing/2014/main" val="20002"/>
                    </a:ext>
                  </a:extLst>
                </a:gridCol>
                <a:gridCol w="536664">
                  <a:extLst>
                    <a:ext uri="{9D8B030D-6E8A-4147-A177-3AD203B41FA5}">
                      <a16:colId xmlns:a16="http://schemas.microsoft.com/office/drawing/2014/main" val="20003"/>
                    </a:ext>
                  </a:extLst>
                </a:gridCol>
              </a:tblGrid>
              <a:tr h="513175">
                <a:tc>
                  <a:txBody>
                    <a:bodyPr/>
                    <a:lstStyle/>
                    <a:p>
                      <a:pPr algn="l" defTabSz="914400">
                        <a:tabLst>
                          <a:tab pos="914400" algn="l"/>
                        </a:tabLst>
                        <a:defRPr sz="1800">
                          <a:solidFill>
                            <a:srgbClr val="000000"/>
                          </a:solidFill>
                        </a:defRPr>
                      </a:pPr>
                      <a:r>
                        <a:rPr lang="en-US" sz="2000" b="1" u="sng" dirty="0">
                          <a:solidFill>
                            <a:schemeClr val="tx1"/>
                          </a:solidFill>
                          <a:latin typeface="Calibri" panose="020F0502020204030204" pitchFamily="34" charset="0"/>
                          <a:ea typeface="Calibri" panose="020F0502020204030204" pitchFamily="34" charset="0"/>
                          <a:cs typeface="Calibri" panose="020F0502020204030204" pitchFamily="34" charset="0"/>
                        </a:rPr>
                        <a:t>Benefits</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of Self-Insured Health Plans</a:t>
                      </a:r>
                      <a:endParaRPr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18288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03808A"/>
                    </a:solidFill>
                  </a:tcPr>
                </a:tc>
                <a:tc>
                  <a:txBody>
                    <a:bodyPr/>
                    <a:lstStyle/>
                    <a:p>
                      <a:pPr algn="ctr" defTabSz="914400">
                        <a:tabLst>
                          <a:tab pos="914400" algn="l"/>
                        </a:tabLst>
                        <a:defRPr sz="1800">
                          <a:solidFill>
                            <a:srgbClr val="000000"/>
                          </a:solidFill>
                        </a:defRPr>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YES</a:t>
                      </a:r>
                      <a:endParaRPr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03808A"/>
                    </a:solidFill>
                  </a:tcPr>
                </a:tc>
                <a:tc>
                  <a:txBody>
                    <a:bodyPr/>
                    <a:lstStyle/>
                    <a:p>
                      <a:pPr algn="l" defTabSz="914400">
                        <a:tabLst>
                          <a:tab pos="914400" algn="l"/>
                        </a:tabLst>
                        <a:defRPr sz="1800">
                          <a:solidFill>
                            <a:srgbClr val="000000"/>
                          </a:solidFill>
                        </a:defRPr>
                      </a:pPr>
                      <a:endPar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tc>
                  <a:txBody>
                    <a:bodyPr/>
                    <a:lstStyle/>
                    <a:p>
                      <a:pPr algn="l" defTabSz="914400">
                        <a:tabLst>
                          <a:tab pos="914400" algn="l"/>
                        </a:tabLst>
                        <a:defRPr sz="1800">
                          <a:solidFill>
                            <a:srgbClr val="000000"/>
                          </a:solidFill>
                        </a:defRPr>
                      </a:pPr>
                      <a:r>
                        <a:rPr lang="en-US" sz="2000" b="1" u="sng" dirty="0">
                          <a:solidFill>
                            <a:schemeClr val="tx1"/>
                          </a:solidFill>
                          <a:latin typeface="Calibri" panose="020F0502020204030204" pitchFamily="34" charset="0"/>
                          <a:ea typeface="Calibri" panose="020F0502020204030204" pitchFamily="34" charset="0"/>
                          <a:cs typeface="Calibri" panose="020F0502020204030204" pitchFamily="34" charset="0"/>
                        </a:rPr>
                        <a:t>Disadvantages</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of Self-Insured Health Plans</a:t>
                      </a:r>
                    </a:p>
                  </a:txBody>
                  <a:tcPr marL="18288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chemeClr val="accent1">
                        <a:lumMod val="50000"/>
                      </a:schemeClr>
                    </a:solidFill>
                  </a:tcPr>
                </a:tc>
                <a:tc>
                  <a:txBody>
                    <a:bodyPr/>
                    <a:lstStyle/>
                    <a:p>
                      <a:pPr algn="ctr" defTabSz="914400">
                        <a:tabLst>
                          <a:tab pos="914400" algn="l"/>
                        </a:tabLst>
                        <a:defRPr sz="1800">
                          <a:solidFill>
                            <a:srgbClr val="000000"/>
                          </a:solidFill>
                        </a:defRPr>
                      </a:pPr>
                      <a:r>
                        <a:rPr sz="2000" b="1" dirty="0">
                          <a:solidFill>
                            <a:schemeClr val="tx1"/>
                          </a:solidFill>
                          <a:latin typeface="Calibri" panose="020F0502020204030204" pitchFamily="34" charset="0"/>
                          <a:ea typeface="Calibri" panose="020F0502020204030204" pitchFamily="34" charset="0"/>
                          <a:cs typeface="Calibri" panose="020F0502020204030204" pitchFamily="34" charset="0"/>
                        </a:rPr>
                        <a:t>NO</a:t>
                      </a:r>
                    </a:p>
                  </a:txBody>
                  <a:tcPr marL="45720" marR="45720" anchor="ctr" horzOverflow="overflow">
                    <a:lnL w="12700" cap="flat" cmpd="sng" algn="ctr">
                      <a:noFill/>
                      <a:prstDash val="solid"/>
                      <a:round/>
                      <a:headEnd type="none" w="med" len="med"/>
                      <a:tailEnd type="none" w="med" len="med"/>
                    </a:lnL>
                    <a:lnR w="0">
                      <a:noFill/>
                      <a:miter lim="400000"/>
                    </a:lnR>
                    <a:lnT w="0">
                      <a:noFill/>
                      <a:miter lim="400000"/>
                    </a:lnT>
                    <a:lnB w="0">
                      <a:noFill/>
                      <a:miter lim="400000"/>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0000"/>
                  </a:ext>
                </a:extLst>
              </a:tr>
              <a:tr h="479648">
                <a:tc>
                  <a:txBody>
                    <a:bodyPr/>
                    <a:lstStyle/>
                    <a:p>
                      <a:pPr algn="l" defTabSz="952500">
                        <a:defRPr sz="3000">
                          <a:solidFill>
                            <a:srgbClr val="303030"/>
                          </a:solidFill>
                          <a:uFill>
                            <a:solidFill>
                              <a:srgbClr val="A1A0A0"/>
                            </a:solidFill>
                          </a:uFill>
                          <a:latin typeface="Ubuntu"/>
                          <a:ea typeface="Ubuntu"/>
                          <a:cs typeface="Ubuntu"/>
                        </a:defRPr>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Transparency of data and ability to impact</a:t>
                      </a:r>
                    </a:p>
                  </a:txBody>
                  <a:tcPr marL="182880" marR="45720" anchor="ctr" horzOverflow="overflow">
                    <a:lnL w="0">
                      <a:noFill/>
                      <a:miter lim="400000"/>
                    </a:lnL>
                    <a:lnR w="12700" cap="flat" cmpd="sng" algn="ctr">
                      <a:noFill/>
                      <a:prstDash val="sysDash"/>
                      <a:round/>
                      <a:headEnd type="none" w="med" len="med"/>
                      <a:tailEnd type="none" w="med" len="med"/>
                    </a:lnR>
                    <a:lnT w="0">
                      <a:noFill/>
                      <a:miter lim="400000"/>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defTabSz="914400">
                        <a:tabLst>
                          <a:tab pos="914400" algn="l"/>
                        </a:tabLst>
                        <a:defRPr sz="1800">
                          <a:solidFill>
                            <a:srgbClr val="000000"/>
                          </a:solidFill>
                        </a:defRPr>
                      </a:pPr>
                      <a:r>
                        <a:rPr sz="2400" b="1" dirty="0">
                          <a:solidFill>
                            <a:srgbClr val="03808A"/>
                          </a:solidFill>
                          <a:latin typeface="Calibri" panose="020F0502020204030204" pitchFamily="34" charset="0"/>
                          <a:ea typeface="Calibri" panose="020F0502020204030204" pitchFamily="34" charset="0"/>
                          <a:cs typeface="Calibri" panose="020F0502020204030204" pitchFamily="34" charset="0"/>
                        </a:rPr>
                        <a:t>+</a:t>
                      </a:r>
                    </a:p>
                  </a:txBody>
                  <a:tcPr marL="45720" marR="45720" anchor="ctr"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0">
                      <a:noFill/>
                      <a:miter lim="400000"/>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52500">
                        <a:defRPr sz="3000">
                          <a:solidFill>
                            <a:srgbClr val="303030"/>
                          </a:solidFill>
                          <a:uFill>
                            <a:solidFill>
                              <a:srgbClr val="A1A0A0"/>
                            </a:solidFill>
                          </a:uFill>
                          <a:latin typeface="Ubuntu"/>
                          <a:ea typeface="Ubuntu"/>
                          <a:cs typeface="Ubuntu"/>
                        </a:defRPr>
                      </a:pPr>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anchor="ctr"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0">
                      <a:noFill/>
                      <a:miter lim="400000"/>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52500">
                        <a:defRPr sz="3000">
                          <a:solidFill>
                            <a:srgbClr val="303030"/>
                          </a:solidFill>
                          <a:uFill>
                            <a:solidFill>
                              <a:srgbClr val="A1A0A0"/>
                            </a:solidFill>
                          </a:uFill>
                          <a:latin typeface="Ubuntu"/>
                          <a:ea typeface="Ubuntu"/>
                          <a:cs typeface="Ubuntu"/>
                        </a:defRPr>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Higher-than-expected claims </a:t>
                      </a:r>
                    </a:p>
                  </a:txBody>
                  <a:tcPr marL="182880" marR="45720" anchor="ctr" horzOverflow="overflow">
                    <a:lnL w="12700" cap="flat" cmpd="sng" algn="ctr">
                      <a:noFill/>
                      <a:prstDash val="sysDash"/>
                      <a:round/>
                      <a:headEnd type="none" w="med" len="med"/>
                      <a:tailEnd type="none" w="med" len="med"/>
                    </a:lnL>
                    <a:lnR w="0">
                      <a:noFill/>
                      <a:miter lim="400000"/>
                    </a:lnR>
                    <a:lnT w="0">
                      <a:noFill/>
                      <a:miter lim="400000"/>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defTabSz="914400">
                        <a:tabLst>
                          <a:tab pos="914400" algn="l"/>
                        </a:tabLst>
                        <a:defRPr sz="1800">
                          <a:solidFill>
                            <a:srgbClr val="000000"/>
                          </a:solidFill>
                        </a:defRPr>
                      </a:pPr>
                      <a:r>
                        <a:rPr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a:t>
                      </a:r>
                    </a:p>
                  </a:txBody>
                  <a:tcPr marL="45720" marR="45720" anchor="ctr" horzOverflow="overflow">
                    <a:lnL w="0">
                      <a:noFill/>
                      <a:miter lim="400000"/>
                    </a:lnL>
                    <a:lnR w="0">
                      <a:noFill/>
                      <a:miter lim="400000"/>
                    </a:lnR>
                    <a:lnT w="0">
                      <a:noFill/>
                      <a:miter lim="400000"/>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9648">
                <a:tc>
                  <a:txBody>
                    <a:bodyPr/>
                    <a:lstStyle/>
                    <a:p>
                      <a:pPr algn="l" defTabSz="952500">
                        <a:defRPr sz="3000">
                          <a:solidFill>
                            <a:srgbClr val="303030"/>
                          </a:solidFill>
                          <a:uFill>
                            <a:solidFill>
                              <a:srgbClr val="A1A0A0"/>
                            </a:solidFill>
                          </a:uFill>
                          <a:latin typeface="Ubuntu"/>
                          <a:ea typeface="Ubuntu"/>
                          <a:cs typeface="Ubuntu"/>
                        </a:defRPr>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Improved Cash Flow &amp; Risk Management</a:t>
                      </a:r>
                    </a:p>
                  </a:txBody>
                  <a:tcPr marL="182880" marR="45720" anchor="ctr" horzOverflow="overflow">
                    <a:lnL w="0">
                      <a:noFill/>
                      <a:miter lim="400000"/>
                    </a:lnL>
                    <a:lnR w="12700" cap="flat" cmpd="sng" algn="ctr">
                      <a:noFill/>
                      <a:prstDash val="sysDash"/>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defTabSz="914400">
                        <a:tabLst>
                          <a:tab pos="914400" algn="l"/>
                        </a:tabLst>
                        <a:defRPr sz="1800">
                          <a:solidFill>
                            <a:srgbClr val="000000"/>
                          </a:solidFill>
                        </a:defRPr>
                      </a:pPr>
                      <a:r>
                        <a:rPr sz="2400" b="1" dirty="0">
                          <a:solidFill>
                            <a:srgbClr val="03808A"/>
                          </a:solidFill>
                          <a:latin typeface="Calibri" panose="020F0502020204030204" pitchFamily="34" charset="0"/>
                          <a:ea typeface="Calibri" panose="020F0502020204030204" pitchFamily="34" charset="0"/>
                          <a:cs typeface="Calibri" panose="020F0502020204030204" pitchFamily="34" charset="0"/>
                        </a:rPr>
                        <a:t>+</a:t>
                      </a:r>
                    </a:p>
                  </a:txBody>
                  <a:tcPr marL="45720" marR="45720" anchor="ctr"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52500">
                        <a:defRPr sz="3000">
                          <a:solidFill>
                            <a:srgbClr val="303030"/>
                          </a:solidFill>
                          <a:uFill>
                            <a:solidFill>
                              <a:srgbClr val="A1A0A0"/>
                            </a:solidFill>
                          </a:uFill>
                          <a:latin typeface="Ubuntu"/>
                          <a:ea typeface="Ubuntu"/>
                          <a:cs typeface="Ubuntu"/>
                        </a:defRPr>
                      </a:pPr>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anchor="ctr"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52500">
                        <a:defRPr sz="3000">
                          <a:solidFill>
                            <a:srgbClr val="303030"/>
                          </a:solidFill>
                          <a:uFill>
                            <a:solidFill>
                              <a:srgbClr val="A1A0A0"/>
                            </a:solidFill>
                          </a:uFill>
                          <a:latin typeface="Ubuntu"/>
                          <a:ea typeface="Ubuntu"/>
                          <a:cs typeface="Ubuntu"/>
                        </a:defRPr>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Prepare to get out before you go in</a:t>
                      </a:r>
                    </a:p>
                  </a:txBody>
                  <a:tcPr marL="182880" marR="45720" anchor="ctr" horzOverflow="overflow">
                    <a:lnL w="12700" cap="flat" cmpd="sng" algn="ctr">
                      <a:noFill/>
                      <a:prstDash val="sysDash"/>
                      <a:round/>
                      <a:headEnd type="none" w="med" len="med"/>
                      <a:tailEnd type="none" w="med" len="med"/>
                    </a:lnL>
                    <a:lnR w="0">
                      <a:noFill/>
                      <a:miter lim="400000"/>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defTabSz="914400">
                        <a:tabLst>
                          <a:tab pos="914400" algn="l"/>
                        </a:tabLst>
                        <a:defRPr sz="1800">
                          <a:solidFill>
                            <a:srgbClr val="000000"/>
                          </a:solidFill>
                        </a:defRPr>
                      </a:pPr>
                      <a:r>
                        <a:rPr lang="en-US"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a:t>
                      </a:r>
                      <a:endParaRP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txBody>
                  <a:tcPr marL="45720" marR="45720" anchor="ctr" horzOverflow="overflow">
                    <a:lnL w="0">
                      <a:noFill/>
                      <a:miter lim="400000"/>
                    </a:lnL>
                    <a:lnR w="0">
                      <a:noFill/>
                      <a:miter lim="400000"/>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9648">
                <a:tc>
                  <a:txBody>
                    <a:bodyPr/>
                    <a:lstStyle/>
                    <a:p>
                      <a:pPr algn="l" defTabSz="952500">
                        <a:defRPr sz="3000">
                          <a:solidFill>
                            <a:srgbClr val="303030"/>
                          </a:solidFill>
                          <a:uFill>
                            <a:solidFill>
                              <a:srgbClr val="A1A0A0"/>
                            </a:solidFill>
                          </a:uFill>
                          <a:latin typeface="Ubuntu"/>
                          <a:ea typeface="Ubuntu"/>
                          <a:cs typeface="Ubuntu"/>
                        </a:defRPr>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Reduced / No state premium taxes</a:t>
                      </a:r>
                    </a:p>
                  </a:txBody>
                  <a:tcPr marL="182880" marR="45720" anchor="ctr" horzOverflow="overflow">
                    <a:lnL w="0">
                      <a:noFill/>
                      <a:miter lim="400000"/>
                    </a:lnL>
                    <a:lnR w="12700" cap="flat" cmpd="sng" algn="ctr">
                      <a:noFill/>
                      <a:prstDash val="sysDash"/>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defTabSz="914400">
                        <a:tabLst>
                          <a:tab pos="914400" algn="l"/>
                        </a:tabLst>
                        <a:defRPr sz="1800">
                          <a:solidFill>
                            <a:srgbClr val="000000"/>
                          </a:solidFill>
                        </a:defRPr>
                      </a:pPr>
                      <a:r>
                        <a:rPr sz="2400" b="1" dirty="0">
                          <a:solidFill>
                            <a:srgbClr val="03808A"/>
                          </a:solidFill>
                          <a:latin typeface="Calibri" panose="020F0502020204030204" pitchFamily="34" charset="0"/>
                          <a:ea typeface="Calibri" panose="020F0502020204030204" pitchFamily="34" charset="0"/>
                          <a:cs typeface="Calibri" panose="020F0502020204030204" pitchFamily="34" charset="0"/>
                        </a:rPr>
                        <a:t>+</a:t>
                      </a:r>
                    </a:p>
                  </a:txBody>
                  <a:tcPr marL="45720" marR="45720" anchor="ctr"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52500">
                        <a:defRPr sz="3000">
                          <a:solidFill>
                            <a:srgbClr val="303030"/>
                          </a:solidFill>
                          <a:uFill>
                            <a:solidFill>
                              <a:srgbClr val="A1A0A0"/>
                            </a:solidFill>
                          </a:uFill>
                          <a:latin typeface="Ubuntu"/>
                          <a:ea typeface="Ubuntu"/>
                          <a:cs typeface="Ubuntu"/>
                        </a:defRPr>
                      </a:pPr>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anchor="ctr"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52500">
                        <a:defRPr sz="3000">
                          <a:solidFill>
                            <a:srgbClr val="303030"/>
                          </a:solidFill>
                          <a:uFill>
                            <a:solidFill>
                              <a:srgbClr val="A1A0A0"/>
                            </a:solidFill>
                          </a:uFill>
                          <a:latin typeface="Ubuntu"/>
                          <a:ea typeface="Ubuntu"/>
                          <a:cs typeface="Ubuntu"/>
                        </a:defRPr>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Actively manage risk</a:t>
                      </a:r>
                    </a:p>
                  </a:txBody>
                  <a:tcPr marL="182880" marR="45720" anchor="ctr" horzOverflow="overflow">
                    <a:lnL w="12700" cap="flat" cmpd="sng" algn="ctr">
                      <a:noFill/>
                      <a:prstDash val="sysDash"/>
                      <a:round/>
                      <a:headEnd type="none" w="med" len="med"/>
                      <a:tailEnd type="none" w="med" len="med"/>
                    </a:lnL>
                    <a:lnR w="0">
                      <a:noFill/>
                      <a:miter lim="400000"/>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defTabSz="914400">
                        <a:tabLst>
                          <a:tab pos="914400" algn="l"/>
                        </a:tabLst>
                        <a:defRPr sz="1800">
                          <a:solidFill>
                            <a:srgbClr val="000000"/>
                          </a:solidFill>
                        </a:defRPr>
                      </a:pPr>
                      <a:r>
                        <a:rPr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a:t>
                      </a:r>
                    </a:p>
                  </a:txBody>
                  <a:tcPr marL="45720" marR="45720" anchor="ctr" horzOverflow="overflow">
                    <a:lnL w="0">
                      <a:noFill/>
                      <a:miter lim="400000"/>
                    </a:lnL>
                    <a:lnR w="0">
                      <a:noFill/>
                      <a:miter lim="400000"/>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79648">
                <a:tc>
                  <a:txBody>
                    <a:bodyPr/>
                    <a:lstStyle/>
                    <a:p>
                      <a:pPr algn="l" defTabSz="952500">
                        <a:defRPr sz="3000">
                          <a:solidFill>
                            <a:srgbClr val="303030"/>
                          </a:solidFill>
                          <a:uFill>
                            <a:solidFill>
                              <a:srgbClr val="A1A0A0"/>
                            </a:solidFill>
                          </a:uFill>
                          <a:latin typeface="Ubuntu"/>
                          <a:ea typeface="Ubuntu"/>
                          <a:cs typeface="Ubuntu"/>
                        </a:defRPr>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Plan Design Flexibility / Customization</a:t>
                      </a:r>
                    </a:p>
                  </a:txBody>
                  <a:tcPr marL="182880" marR="45720" anchor="ctr" horzOverflow="overflow">
                    <a:lnL w="0">
                      <a:noFill/>
                      <a:miter lim="400000"/>
                    </a:lnL>
                    <a:lnR w="12700" cap="flat" cmpd="sng" algn="ctr">
                      <a:noFill/>
                      <a:prstDash val="sysDash"/>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defTabSz="914400">
                        <a:tabLst>
                          <a:tab pos="914400" algn="l"/>
                        </a:tabLst>
                        <a:defRPr sz="1800">
                          <a:solidFill>
                            <a:srgbClr val="000000"/>
                          </a:solidFill>
                        </a:defRPr>
                      </a:pPr>
                      <a:r>
                        <a:rPr sz="2400" b="1" dirty="0">
                          <a:solidFill>
                            <a:srgbClr val="03808A"/>
                          </a:solidFill>
                          <a:latin typeface="Calibri" panose="020F0502020204030204" pitchFamily="34" charset="0"/>
                          <a:ea typeface="Calibri" panose="020F0502020204030204" pitchFamily="34" charset="0"/>
                          <a:cs typeface="Calibri" panose="020F0502020204030204" pitchFamily="34" charset="0"/>
                        </a:rPr>
                        <a:t>+</a:t>
                      </a:r>
                    </a:p>
                  </a:txBody>
                  <a:tcPr marL="45720" marR="45720" anchor="ctr"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52500">
                        <a:defRPr sz="3000">
                          <a:solidFill>
                            <a:srgbClr val="303030"/>
                          </a:solidFill>
                          <a:uFill>
                            <a:solidFill>
                              <a:srgbClr val="A1A0A0"/>
                            </a:solidFill>
                          </a:uFill>
                          <a:latin typeface="Ubuntu"/>
                          <a:ea typeface="Ubuntu"/>
                          <a:cs typeface="Ubuntu"/>
                        </a:defRPr>
                      </a:pPr>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anchor="ctr"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52500">
                        <a:defRPr sz="3000">
                          <a:solidFill>
                            <a:srgbClr val="303030"/>
                          </a:solidFill>
                          <a:uFill>
                            <a:solidFill>
                              <a:srgbClr val="A1A0A0"/>
                            </a:solidFill>
                          </a:uFill>
                          <a:latin typeface="Ubuntu"/>
                          <a:ea typeface="Ubuntu"/>
                          <a:cs typeface="Ubuntu"/>
                        </a:defRPr>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Finding the “right” TPA &amp; PBM</a:t>
                      </a:r>
                    </a:p>
                  </a:txBody>
                  <a:tcPr marL="182880" marR="45720" anchor="ctr" horzOverflow="overflow">
                    <a:lnL w="12700" cap="flat" cmpd="sng" algn="ctr">
                      <a:noFill/>
                      <a:prstDash val="sysDash"/>
                      <a:round/>
                      <a:headEnd type="none" w="med" len="med"/>
                      <a:tailEnd type="none" w="med" len="med"/>
                    </a:lnL>
                    <a:lnR w="0">
                      <a:noFill/>
                      <a:miter lim="400000"/>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defTabSz="914400">
                        <a:tabLst>
                          <a:tab pos="914400" algn="l"/>
                        </a:tabLst>
                        <a:defRPr sz="1800">
                          <a:solidFill>
                            <a:srgbClr val="000000"/>
                          </a:solidFill>
                        </a:defRPr>
                      </a:pPr>
                      <a:r>
                        <a:rPr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a:t>
                      </a:r>
                    </a:p>
                  </a:txBody>
                  <a:tcPr marL="45720" marR="45720" anchor="ctr" horzOverflow="overflow">
                    <a:lnL w="0">
                      <a:noFill/>
                      <a:miter lim="400000"/>
                    </a:lnL>
                    <a:lnR w="0">
                      <a:noFill/>
                      <a:miter lim="400000"/>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79648">
                <a:tc>
                  <a:txBody>
                    <a:bodyPr/>
                    <a:lstStyle/>
                    <a:p>
                      <a:pPr algn="l" defTabSz="952500">
                        <a:defRPr sz="3000">
                          <a:solidFill>
                            <a:srgbClr val="303030"/>
                          </a:solidFill>
                          <a:uFill>
                            <a:solidFill>
                              <a:srgbClr val="A1A0A0"/>
                            </a:solidFill>
                          </a:uFill>
                          <a:latin typeface="Ubuntu"/>
                          <a:ea typeface="Ubuntu"/>
                          <a:cs typeface="Ubuntu"/>
                        </a:defRPr>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Carve-In / Out for Cost Control</a:t>
                      </a:r>
                    </a:p>
                  </a:txBody>
                  <a:tcPr marL="182880" marR="45720" anchor="ctr" horzOverflow="overflow">
                    <a:lnL w="0">
                      <a:noFill/>
                      <a:miter lim="400000"/>
                    </a:lnL>
                    <a:lnR w="12700" cap="flat" cmpd="sng" algn="ctr">
                      <a:noFill/>
                      <a:prstDash val="sysDash"/>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defTabSz="914400">
                        <a:tabLst>
                          <a:tab pos="914400" algn="l"/>
                        </a:tabLst>
                        <a:defRPr sz="1800">
                          <a:solidFill>
                            <a:srgbClr val="000000"/>
                          </a:solidFill>
                        </a:defRPr>
                      </a:pPr>
                      <a:r>
                        <a:rPr sz="2400" b="1" dirty="0">
                          <a:solidFill>
                            <a:srgbClr val="03808A"/>
                          </a:solidFill>
                          <a:latin typeface="Calibri" panose="020F0502020204030204" pitchFamily="34" charset="0"/>
                          <a:ea typeface="Calibri" panose="020F0502020204030204" pitchFamily="34" charset="0"/>
                          <a:cs typeface="Calibri" panose="020F0502020204030204" pitchFamily="34" charset="0"/>
                        </a:rPr>
                        <a:t>+</a:t>
                      </a:r>
                    </a:p>
                  </a:txBody>
                  <a:tcPr marL="45720" marR="45720" anchor="ctr"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52500">
                        <a:defRPr sz="3000">
                          <a:solidFill>
                            <a:srgbClr val="303030"/>
                          </a:solidFill>
                          <a:uFill>
                            <a:solidFill>
                              <a:srgbClr val="A1A0A0"/>
                            </a:solidFill>
                          </a:uFill>
                          <a:latin typeface="Ubuntu"/>
                          <a:ea typeface="Ubuntu"/>
                          <a:cs typeface="Ubuntu"/>
                        </a:defRPr>
                      </a:pPr>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anchor="ctr"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52500">
                        <a:defRPr sz="3000">
                          <a:solidFill>
                            <a:srgbClr val="303030"/>
                          </a:solidFill>
                          <a:uFill>
                            <a:solidFill>
                              <a:srgbClr val="A1A0A0"/>
                            </a:solidFill>
                          </a:uFill>
                          <a:latin typeface="Ubuntu"/>
                          <a:ea typeface="Ubuntu"/>
                          <a:cs typeface="Ubuntu"/>
                        </a:defRPr>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Compliance Requirements  </a:t>
                      </a:r>
                    </a:p>
                  </a:txBody>
                  <a:tcPr marL="182880" marR="45720" anchor="ctr" horzOverflow="overflow">
                    <a:lnL w="12700" cap="flat" cmpd="sng" algn="ctr">
                      <a:noFill/>
                      <a:prstDash val="sysDash"/>
                      <a:round/>
                      <a:headEnd type="none" w="med" len="med"/>
                      <a:tailEnd type="none" w="med" len="med"/>
                    </a:lnL>
                    <a:lnR w="0">
                      <a:noFill/>
                      <a:miter lim="400000"/>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defTabSz="914400">
                        <a:tabLst>
                          <a:tab pos="914400" algn="l"/>
                        </a:tabLst>
                        <a:defRPr sz="1800">
                          <a:solidFill>
                            <a:srgbClr val="000000"/>
                          </a:solidFill>
                        </a:defRPr>
                      </a:pPr>
                      <a:r>
                        <a:rPr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a:t>
                      </a:r>
                    </a:p>
                  </a:txBody>
                  <a:tcPr marL="45720" marR="45720" anchor="ctr" horzOverflow="overflow">
                    <a:lnL w="0">
                      <a:noFill/>
                      <a:miter lim="400000"/>
                    </a:lnL>
                    <a:lnR w="0">
                      <a:noFill/>
                      <a:miter lim="400000"/>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79648">
                <a:tc>
                  <a:txBody>
                    <a:bodyPr/>
                    <a:lstStyle/>
                    <a:p>
                      <a:pPr algn="l" defTabSz="952500">
                        <a:defRPr sz="3000">
                          <a:solidFill>
                            <a:srgbClr val="303030"/>
                          </a:solidFill>
                          <a:uFill>
                            <a:solidFill>
                              <a:srgbClr val="A1A0A0"/>
                            </a:solidFill>
                          </a:uFill>
                          <a:latin typeface="Ubuntu"/>
                          <a:ea typeface="Ubuntu"/>
                          <a:cs typeface="Ubuntu"/>
                        </a:defRPr>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Lower, Transparent Administration Costs </a:t>
                      </a:r>
                    </a:p>
                  </a:txBody>
                  <a:tcPr marL="182880" marR="45720" anchor="ctr" horzOverflow="overflow">
                    <a:lnL w="0">
                      <a:noFill/>
                      <a:miter lim="400000"/>
                    </a:lnL>
                    <a:lnR w="12700" cap="flat" cmpd="sng" algn="ctr">
                      <a:noFill/>
                      <a:prstDash val="sysDash"/>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defTabSz="914400">
                        <a:tabLst>
                          <a:tab pos="914400" algn="l"/>
                        </a:tabLst>
                        <a:defRPr sz="1800">
                          <a:solidFill>
                            <a:srgbClr val="000000"/>
                          </a:solidFill>
                        </a:defRPr>
                      </a:pPr>
                      <a:r>
                        <a:rPr sz="2400" b="1" dirty="0">
                          <a:solidFill>
                            <a:srgbClr val="03808A"/>
                          </a:solidFill>
                          <a:latin typeface="Calibri" panose="020F0502020204030204" pitchFamily="34" charset="0"/>
                          <a:ea typeface="Calibri" panose="020F0502020204030204" pitchFamily="34" charset="0"/>
                          <a:cs typeface="Calibri" panose="020F0502020204030204" pitchFamily="34" charset="0"/>
                        </a:rPr>
                        <a:t>+</a:t>
                      </a:r>
                    </a:p>
                  </a:txBody>
                  <a:tcPr marL="45720" marR="45720" anchor="ctr"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52500">
                        <a:defRPr sz="3000">
                          <a:solidFill>
                            <a:srgbClr val="303030"/>
                          </a:solidFill>
                          <a:uFill>
                            <a:solidFill>
                              <a:srgbClr val="A1A0A0"/>
                            </a:solidFill>
                          </a:uFill>
                          <a:latin typeface="Ubuntu"/>
                          <a:ea typeface="Ubuntu"/>
                          <a:cs typeface="Ubuntu"/>
                        </a:defRPr>
                      </a:pPr>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anchor="ctr"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52500">
                        <a:defRPr sz="3000">
                          <a:solidFill>
                            <a:srgbClr val="303030"/>
                          </a:solidFill>
                          <a:uFill>
                            <a:solidFill>
                              <a:srgbClr val="A1A0A0"/>
                            </a:solidFill>
                          </a:uFill>
                          <a:latin typeface="Ubuntu"/>
                          <a:ea typeface="Ubuntu"/>
                          <a:cs typeface="Ubuntu"/>
                        </a:defRPr>
                      </a:pPr>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182880" marR="45720" anchor="ctr" horzOverflow="overflow">
                    <a:lnL w="12700" cap="flat" cmpd="sng" algn="ctr">
                      <a:noFill/>
                      <a:prstDash val="sysDash"/>
                      <a:round/>
                      <a:headEnd type="none" w="med" len="med"/>
                      <a:tailEnd type="none" w="med" len="med"/>
                    </a:lnL>
                    <a:lnR w="0">
                      <a:noFill/>
                      <a:miter lim="400000"/>
                    </a:lnR>
                    <a:lnT w="6350" cap="flat" cmpd="sng" algn="ctr">
                      <a:solidFill>
                        <a:schemeClr val="tx2">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defTabSz="914400">
                        <a:tabLst>
                          <a:tab pos="914400" algn="l"/>
                        </a:tabLst>
                        <a:defRPr sz="1800">
                          <a:solidFill>
                            <a:srgbClr val="000000"/>
                          </a:solidFill>
                        </a:defRPr>
                      </a:pPr>
                      <a:endParaRPr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anchor="ctr" horzOverflow="overflow">
                    <a:lnL w="0">
                      <a:noFill/>
                      <a:miter lim="400000"/>
                    </a:lnL>
                    <a:lnR w="0">
                      <a:noFill/>
                      <a:miter lim="400000"/>
                    </a:lnR>
                    <a:lnT w="6350" cap="flat" cmpd="sng" algn="ctr">
                      <a:solidFill>
                        <a:schemeClr val="tx2">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79648">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Avoidance of state-mandated benefits</a:t>
                      </a:r>
                    </a:p>
                  </a:txBody>
                  <a:tcPr marL="182880" marR="45720" anchor="ctr" horzOverflow="overflow">
                    <a:lnL w="0">
                      <a:noFill/>
                      <a:miter lim="400000"/>
                    </a:lnL>
                    <a:lnR w="12700" cap="flat" cmpd="sng" algn="ctr">
                      <a:noFill/>
                      <a:prstDash val="sysDash"/>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914400" algn="l"/>
                        </a:tabLst>
                        <a:defRPr sz="1800">
                          <a:solidFill>
                            <a:srgbClr val="000000"/>
                          </a:solidFill>
                        </a:defRPr>
                      </a:pPr>
                      <a:r>
                        <a:rPr kumimoji="0" lang="en-US" sz="2400" b="1" i="0" u="none" strike="noStrike" kern="1200" cap="none" spc="0" normalizeH="0" baseline="0" noProof="0" dirty="0">
                          <a:ln>
                            <a:noFill/>
                          </a:ln>
                          <a:solidFill>
                            <a:srgbClr val="03808A"/>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marL="45720" marR="45720" anchor="ctr"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52500">
                        <a:defRPr sz="3000">
                          <a:solidFill>
                            <a:srgbClr val="303030"/>
                          </a:solidFill>
                          <a:uFill>
                            <a:solidFill>
                              <a:srgbClr val="A1A0A0"/>
                            </a:solidFill>
                          </a:uFill>
                          <a:latin typeface="Ubuntu"/>
                          <a:ea typeface="Ubuntu"/>
                          <a:cs typeface="Ubuntu"/>
                        </a:defRPr>
                      </a:pPr>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anchor="ctr"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52500">
                        <a:defRPr sz="3000">
                          <a:solidFill>
                            <a:srgbClr val="303030"/>
                          </a:solidFill>
                          <a:uFill>
                            <a:solidFill>
                              <a:srgbClr val="A1A0A0"/>
                            </a:solidFill>
                          </a:uFill>
                          <a:latin typeface="Ubuntu"/>
                          <a:ea typeface="Ubuntu"/>
                          <a:cs typeface="Ubuntu"/>
                        </a:defRPr>
                      </a:pPr>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anchor="ctr" horzOverflow="overflow">
                    <a:lnL w="12700" cap="flat" cmpd="sng" algn="ctr">
                      <a:noFill/>
                      <a:prstDash val="sysDash"/>
                      <a:round/>
                      <a:headEnd type="none" w="med" len="med"/>
                      <a:tailEnd type="none" w="med" len="med"/>
                    </a:lnL>
                    <a:lnR w="0">
                      <a:noFill/>
                      <a:miter lim="400000"/>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14400">
                        <a:tabLst>
                          <a:tab pos="914400" algn="l"/>
                        </a:tabLst>
                        <a:defRPr sz="1800">
                          <a:solidFill>
                            <a:srgbClr val="000000"/>
                          </a:solidFill>
                        </a:defRPr>
                      </a:pPr>
                      <a:endParaRPr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anchor="ctr" horzOverflow="overflow">
                    <a:lnL w="0">
                      <a:noFill/>
                      <a:miter lim="400000"/>
                    </a:lnL>
                    <a:lnR w="0">
                      <a:noFill/>
                      <a:miter lim="400000"/>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4652594"/>
                  </a:ext>
                </a:extLst>
              </a:tr>
              <a:tr h="479648">
                <a:tc>
                  <a:txBody>
                    <a:bodyPr/>
                    <a:lstStyle/>
                    <a:p>
                      <a:pPr marL="0" indent="0" algn="l">
                        <a:lnSpc>
                          <a:spcPct val="100000"/>
                        </a:lnSpc>
                        <a:spcBef>
                          <a:spcPts val="600"/>
                        </a:spcBef>
                        <a:spcAft>
                          <a:spcPts val="600"/>
                        </a:spcAft>
                        <a:buNone/>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Unique Tribal Solutions / Reduce Cost</a:t>
                      </a:r>
                    </a:p>
                  </a:txBody>
                  <a:tcPr marL="182880" marR="45720" anchor="ctr" horzOverflow="overflow">
                    <a:lnL w="0">
                      <a:noFill/>
                      <a:miter lim="400000"/>
                    </a:lnL>
                    <a:lnR w="12700" cap="flat" cmpd="sng" algn="ctr">
                      <a:noFill/>
                      <a:prstDash val="sysDash"/>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914400" algn="l"/>
                        </a:tabLst>
                        <a:defRPr sz="1800">
                          <a:solidFill>
                            <a:srgbClr val="000000"/>
                          </a:solidFill>
                        </a:defRPr>
                      </a:pPr>
                      <a:r>
                        <a:rPr kumimoji="0" lang="en-US" sz="2400" b="1" i="0" u="none" strike="noStrike" kern="1200" cap="none" spc="0" normalizeH="0" baseline="0" noProof="0" dirty="0">
                          <a:ln>
                            <a:noFill/>
                          </a:ln>
                          <a:solidFill>
                            <a:srgbClr val="03808A"/>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marL="45720" marR="45720" anchor="ctr"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52500">
                        <a:defRPr sz="3000">
                          <a:solidFill>
                            <a:srgbClr val="303030"/>
                          </a:solidFill>
                          <a:uFill>
                            <a:solidFill>
                              <a:srgbClr val="A1A0A0"/>
                            </a:solidFill>
                          </a:uFill>
                          <a:latin typeface="Ubuntu"/>
                          <a:ea typeface="Ubuntu"/>
                          <a:cs typeface="Ubuntu"/>
                        </a:defRPr>
                      </a:pPr>
                      <a:endParaRPr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anchor="ctr"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52500">
                        <a:defRPr sz="3000">
                          <a:solidFill>
                            <a:srgbClr val="303030"/>
                          </a:solidFill>
                          <a:uFill>
                            <a:solidFill>
                              <a:srgbClr val="A1A0A0"/>
                            </a:solidFill>
                          </a:uFill>
                          <a:latin typeface="Ubuntu"/>
                          <a:ea typeface="Ubuntu"/>
                          <a:cs typeface="Ubuntu"/>
                        </a:defRPr>
                      </a:pPr>
                      <a:endPar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anchor="ctr" horzOverflow="overflow">
                    <a:lnL w="12700" cap="flat" cmpd="sng" algn="ctr">
                      <a:noFill/>
                      <a:prstDash val="sysDash"/>
                      <a:round/>
                      <a:headEnd type="none" w="med" len="med"/>
                      <a:tailEnd type="none" w="med" len="med"/>
                    </a:lnL>
                    <a:lnR w="0">
                      <a:noFill/>
                      <a:miter lim="400000"/>
                    </a:lnR>
                    <a:lnT w="635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defTabSz="914400">
                        <a:tabLst>
                          <a:tab pos="914400" algn="l"/>
                        </a:tabLst>
                        <a:defRPr sz="1800">
                          <a:solidFill>
                            <a:srgbClr val="000000"/>
                          </a:solidFill>
                        </a:defRPr>
                      </a:pPr>
                      <a:endParaRPr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anchor="ctr" horzOverflow="overflow">
                    <a:lnL w="0">
                      <a:noFill/>
                      <a:miter lim="400000"/>
                    </a:lnL>
                    <a:lnR w="0">
                      <a:noFill/>
                      <a:miter lim="400000"/>
                    </a:lnR>
                    <a:lnT w="6350" cap="flat" cmpd="sng" algn="ctr">
                      <a:noFill/>
                      <a:prstDash val="solid"/>
                      <a:round/>
                      <a:headEnd type="none" w="med" len="med"/>
                      <a:tailEnd type="none" w="med" len="med"/>
                    </a:lnT>
                    <a:lnB w="0">
                      <a:noFill/>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675959830"/>
                  </a:ext>
                </a:extLst>
              </a:tr>
            </a:tbl>
          </a:graphicData>
        </a:graphic>
      </p:graphicFrame>
    </p:spTree>
    <p:extLst>
      <p:ext uri="{BB962C8B-B14F-4D97-AF65-F5344CB8AC3E}">
        <p14:creationId xmlns:p14="http://schemas.microsoft.com/office/powerpoint/2010/main" val="3992421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4BDD3B-4339-65AD-C6A0-F32425E09410}"/>
              </a:ext>
            </a:extLst>
          </p:cNvPr>
          <p:cNvPicPr>
            <a:picLocks noChangeAspect="1"/>
          </p:cNvPicPr>
          <p:nvPr/>
        </p:nvPicPr>
        <p:blipFill>
          <a:blip r:embed="rId2"/>
          <a:stretch>
            <a:fillRect/>
          </a:stretch>
        </p:blipFill>
        <p:spPr>
          <a:xfrm>
            <a:off x="0" y="0"/>
            <a:ext cx="11271505" cy="6858000"/>
          </a:xfrm>
          <a:prstGeom prst="rect">
            <a:avLst/>
          </a:prstGeom>
        </p:spPr>
      </p:pic>
    </p:spTree>
    <p:extLst>
      <p:ext uri="{BB962C8B-B14F-4D97-AF65-F5344CB8AC3E}">
        <p14:creationId xmlns:p14="http://schemas.microsoft.com/office/powerpoint/2010/main" val="170475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08EC1-0240-9A15-6ECB-70A888B884CC}"/>
              </a:ext>
            </a:extLst>
          </p:cNvPr>
          <p:cNvSpPr>
            <a:spLocks noGrp="1"/>
          </p:cNvSpPr>
          <p:nvPr>
            <p:ph type="ctrTitle"/>
          </p:nvPr>
        </p:nvSpPr>
        <p:spPr/>
        <p:txBody>
          <a:bodyPr/>
          <a:lstStyle/>
          <a:p>
            <a:r>
              <a:rPr lang="en-US" dirty="0"/>
              <a:t>Sample Cost Saving Strategies</a:t>
            </a:r>
          </a:p>
        </p:txBody>
      </p:sp>
      <p:pic>
        <p:nvPicPr>
          <p:cNvPr id="5" name="Picture 4">
            <a:extLst>
              <a:ext uri="{FF2B5EF4-FFF2-40B4-BE49-F238E27FC236}">
                <a16:creationId xmlns:a16="http://schemas.microsoft.com/office/drawing/2014/main" id="{646A1F21-9C90-2015-A197-A8CD15814565}"/>
              </a:ext>
            </a:extLst>
          </p:cNvPr>
          <p:cNvPicPr>
            <a:picLocks noChangeAspect="1"/>
          </p:cNvPicPr>
          <p:nvPr/>
        </p:nvPicPr>
        <p:blipFill>
          <a:blip r:embed="rId2"/>
          <a:stretch>
            <a:fillRect/>
          </a:stretch>
        </p:blipFill>
        <p:spPr>
          <a:xfrm>
            <a:off x="824476" y="1358389"/>
            <a:ext cx="10732193" cy="4849248"/>
          </a:xfrm>
          <a:prstGeom prst="rect">
            <a:avLst/>
          </a:prstGeom>
        </p:spPr>
      </p:pic>
    </p:spTree>
    <p:extLst>
      <p:ext uri="{BB962C8B-B14F-4D97-AF65-F5344CB8AC3E}">
        <p14:creationId xmlns:p14="http://schemas.microsoft.com/office/powerpoint/2010/main" val="2987767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25E221-77FD-7216-2E32-8B242F85D727}"/>
              </a:ext>
            </a:extLst>
          </p:cNvPr>
          <p:cNvSpPr>
            <a:spLocks noGrp="1"/>
          </p:cNvSpPr>
          <p:nvPr>
            <p:ph type="ctrTitle"/>
          </p:nvPr>
        </p:nvSpPr>
        <p:spPr>
          <a:xfrm>
            <a:off x="498110" y="490399"/>
            <a:ext cx="8825658" cy="596018"/>
          </a:xfrm>
        </p:spPr>
        <p:txBody>
          <a:bodyPr/>
          <a:lstStyle/>
          <a:p>
            <a:r>
              <a:rPr lang="en-US" dirty="0"/>
              <a:t>What is Sovereignty?</a:t>
            </a:r>
          </a:p>
        </p:txBody>
      </p:sp>
      <p:sp>
        <p:nvSpPr>
          <p:cNvPr id="2" name="TextBox 1">
            <a:extLst>
              <a:ext uri="{FF2B5EF4-FFF2-40B4-BE49-F238E27FC236}">
                <a16:creationId xmlns:a16="http://schemas.microsoft.com/office/drawing/2014/main" id="{06BADD6C-A4B6-B092-433A-8223DA8520D0}"/>
              </a:ext>
            </a:extLst>
          </p:cNvPr>
          <p:cNvSpPr txBox="1"/>
          <p:nvPr/>
        </p:nvSpPr>
        <p:spPr>
          <a:xfrm>
            <a:off x="4425349" y="603742"/>
            <a:ext cx="2998382" cy="369332"/>
          </a:xfrm>
          <a:prstGeom prst="rect">
            <a:avLst/>
          </a:prstGeom>
          <a:solidFill>
            <a:srgbClr val="FFFF00"/>
          </a:solidFill>
        </p:spPr>
        <p:txBody>
          <a:bodyPr wrap="square" rtlCol="0">
            <a:spAutoFit/>
          </a:bodyPr>
          <a:lstStyle/>
          <a:p>
            <a:r>
              <a:rPr lang="en-US" dirty="0">
                <a:solidFill>
                  <a:schemeClr val="bg1"/>
                </a:solidFill>
              </a:rPr>
              <a:t>SLIDO QUESTION?</a:t>
            </a:r>
          </a:p>
        </p:txBody>
      </p:sp>
      <p:grpSp>
        <p:nvGrpSpPr>
          <p:cNvPr id="28" name="Group 27">
            <a:extLst>
              <a:ext uri="{FF2B5EF4-FFF2-40B4-BE49-F238E27FC236}">
                <a16:creationId xmlns:a16="http://schemas.microsoft.com/office/drawing/2014/main" id="{7C84B8EB-5E44-A09E-FB46-F3D1E9569FF1}"/>
              </a:ext>
            </a:extLst>
          </p:cNvPr>
          <p:cNvGrpSpPr/>
          <p:nvPr/>
        </p:nvGrpSpPr>
        <p:grpSpPr>
          <a:xfrm>
            <a:off x="0" y="1793523"/>
            <a:ext cx="11805312" cy="5064478"/>
            <a:chOff x="0" y="1793523"/>
            <a:chExt cx="11805312" cy="5064478"/>
          </a:xfrm>
        </p:grpSpPr>
        <p:grpSp>
          <p:nvGrpSpPr>
            <p:cNvPr id="27" name="Group 26">
              <a:extLst>
                <a:ext uri="{FF2B5EF4-FFF2-40B4-BE49-F238E27FC236}">
                  <a16:creationId xmlns:a16="http://schemas.microsoft.com/office/drawing/2014/main" id="{A3D4257D-D287-C26C-C163-7B9BE1709D29}"/>
                </a:ext>
              </a:extLst>
            </p:cNvPr>
            <p:cNvGrpSpPr/>
            <p:nvPr/>
          </p:nvGrpSpPr>
          <p:grpSpPr>
            <a:xfrm>
              <a:off x="0" y="1793523"/>
              <a:ext cx="5540992" cy="5064478"/>
              <a:chOff x="0" y="1793523"/>
              <a:chExt cx="5540992" cy="5064478"/>
            </a:xfrm>
          </p:grpSpPr>
          <p:pic>
            <p:nvPicPr>
              <p:cNvPr id="18" name="Picture 17">
                <a:extLst>
                  <a:ext uri="{FF2B5EF4-FFF2-40B4-BE49-F238E27FC236}">
                    <a16:creationId xmlns:a16="http://schemas.microsoft.com/office/drawing/2014/main" id="{77BED3D8-05B7-4D4E-C1E9-422EC8BC8667}"/>
                  </a:ext>
                </a:extLst>
              </p:cNvPr>
              <p:cNvPicPr>
                <a:picLocks noChangeAspect="1"/>
              </p:cNvPicPr>
              <p:nvPr/>
            </p:nvPicPr>
            <p:blipFill rotWithShape="1">
              <a:blip r:embed="rId2"/>
              <a:srcRect l="38803" b="33290"/>
              <a:stretch/>
            </p:blipFill>
            <p:spPr>
              <a:xfrm>
                <a:off x="0" y="3193193"/>
                <a:ext cx="5540992" cy="3664808"/>
              </a:xfrm>
              <a:prstGeom prst="rect">
                <a:avLst/>
              </a:prstGeom>
            </p:spPr>
          </p:pic>
          <p:sp>
            <p:nvSpPr>
              <p:cNvPr id="19" name="TextBox 18">
                <a:extLst>
                  <a:ext uri="{FF2B5EF4-FFF2-40B4-BE49-F238E27FC236}">
                    <a16:creationId xmlns:a16="http://schemas.microsoft.com/office/drawing/2014/main" id="{DF0381C0-A1AE-CBA8-1EEB-779623D4BC6F}"/>
                  </a:ext>
                </a:extLst>
              </p:cNvPr>
              <p:cNvSpPr txBox="1"/>
              <p:nvPr/>
            </p:nvSpPr>
            <p:spPr>
              <a:xfrm>
                <a:off x="716507" y="1793523"/>
                <a:ext cx="4455994" cy="1754326"/>
              </a:xfrm>
              <a:prstGeom prst="rect">
                <a:avLst/>
              </a:prstGeom>
              <a:noFill/>
            </p:spPr>
            <p:txBody>
              <a:bodyPr wrap="square">
                <a:spAutoFit/>
              </a:bodyPr>
              <a:lstStyle/>
              <a:p>
                <a:r>
                  <a:rPr kumimoji="0" lang="en-US" sz="54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What is Sovereignty?</a:t>
                </a:r>
                <a:endParaRPr lang="en-US" sz="4000" i="1" dirty="0">
                  <a:solidFill>
                    <a:schemeClr val="bg1"/>
                  </a:solidFill>
                </a:endParaRPr>
              </a:p>
            </p:txBody>
          </p:sp>
        </p:grpSp>
        <p:sp>
          <p:nvSpPr>
            <p:cNvPr id="26" name="Text Placeholder 2">
              <a:extLst>
                <a:ext uri="{FF2B5EF4-FFF2-40B4-BE49-F238E27FC236}">
                  <a16:creationId xmlns:a16="http://schemas.microsoft.com/office/drawing/2014/main" id="{BA437491-CDBD-61B5-1AD3-EC14E8F3B725}"/>
                </a:ext>
              </a:extLst>
            </p:cNvPr>
            <p:cNvSpPr txBox="1">
              <a:spLocks/>
            </p:cNvSpPr>
            <p:nvPr/>
          </p:nvSpPr>
          <p:spPr>
            <a:xfrm>
              <a:off x="5353395" y="2099788"/>
              <a:ext cx="6451917" cy="2658424"/>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defTabSz="457200" rtl="0" eaLnBrk="1" latinLnBrk="0" hangingPunct="1">
                <a:spcBef>
                  <a:spcPts val="1000"/>
                </a:spcBef>
                <a:spcAft>
                  <a:spcPts val="0"/>
                </a:spcAft>
                <a:buClr>
                  <a:schemeClr val="bg1"/>
                </a:buClr>
                <a:buSzPct val="80000"/>
                <a:buFont typeface="Wingdings" panose="05000000000000000000" pitchFamily="2" charset="2"/>
                <a:buChar char="§"/>
                <a:defRPr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1200150" indent="-285750" algn="l" defTabSz="457200" rtl="0" eaLnBrk="1" latinLnBrk="0" hangingPunct="1">
                <a:spcBef>
                  <a:spcPts val="1000"/>
                </a:spcBef>
                <a:spcAft>
                  <a:spcPts val="0"/>
                </a:spcAft>
                <a:buClr>
                  <a:schemeClr val="bg1"/>
                </a:buClr>
                <a:buSzPct val="80000"/>
                <a:buFont typeface="Wingdings" panose="05000000000000000000" pitchFamily="2" charset="2"/>
                <a:buChar char="§"/>
                <a:defRPr sz="16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657350" indent="-285750" algn="l" defTabSz="457200" rtl="0" eaLnBrk="1" latinLnBrk="0" hangingPunct="1">
                <a:spcBef>
                  <a:spcPts val="1000"/>
                </a:spcBef>
                <a:spcAft>
                  <a:spcPts val="0"/>
                </a:spcAft>
                <a:buClr>
                  <a:schemeClr val="bg1"/>
                </a:buClr>
                <a:buSzPct val="80000"/>
                <a:buFont typeface="Wingdings" panose="05000000000000000000" pitchFamily="2" charset="2"/>
                <a:buChar char="§"/>
                <a:defRPr sz="14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2114550" indent="-285750" algn="l" defTabSz="457200" rtl="0" eaLnBrk="1" latinLnBrk="0" hangingPunct="1">
                <a:spcBef>
                  <a:spcPts val="1000"/>
                </a:spcBef>
                <a:spcAft>
                  <a:spcPts val="0"/>
                </a:spcAft>
                <a:buClr>
                  <a:schemeClr val="bg1"/>
                </a:buClr>
                <a:buSzPct val="80000"/>
                <a:buFont typeface="Wingdings" panose="05000000000000000000" pitchFamily="2" charset="2"/>
                <a:buChar char="§"/>
                <a:defRPr sz="14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640080" indent="-548640" defTabSz="914400">
                <a:lnSpc>
                  <a:spcPct val="110000"/>
                </a:lnSpc>
                <a:spcBef>
                  <a:spcPts val="1200"/>
                </a:spcBef>
                <a:spcAft>
                  <a:spcPts val="1200"/>
                </a:spcAft>
                <a:buClrTx/>
                <a:buSzTx/>
                <a:buFont typeface="Wingdings" panose="05000000000000000000" pitchFamily="2" charset="2"/>
                <a:buChar char="q"/>
                <a:defRPr/>
              </a:pPr>
              <a:r>
                <a:rPr lang="en-US" sz="2400" dirty="0">
                  <a:solidFill>
                    <a:prstClr val="black"/>
                  </a:solidFill>
                  <a:ea typeface="+mn-ea"/>
                </a:rPr>
                <a:t>Authority or autonomy of a</a:t>
              </a:r>
              <a:br>
                <a:rPr lang="en-US" sz="2400" dirty="0">
                  <a:solidFill>
                    <a:prstClr val="black"/>
                  </a:solidFill>
                  <a:ea typeface="+mn-ea"/>
                </a:rPr>
              </a:br>
              <a:r>
                <a:rPr lang="en-US" sz="2400" dirty="0">
                  <a:solidFill>
                    <a:prstClr val="black"/>
                  </a:solidFill>
                  <a:ea typeface="+mn-ea"/>
                </a:rPr>
                <a:t>(person / state / tribe) to govern themselves</a:t>
              </a:r>
            </a:p>
            <a:p>
              <a:pPr marL="640080" indent="-548640" defTabSz="914400">
                <a:lnSpc>
                  <a:spcPct val="110000"/>
                </a:lnSpc>
                <a:spcBef>
                  <a:spcPts val="1200"/>
                </a:spcBef>
                <a:spcAft>
                  <a:spcPts val="1200"/>
                </a:spcAft>
                <a:buClrTx/>
                <a:buSzTx/>
                <a:buFont typeface="Wingdings" panose="05000000000000000000" pitchFamily="2" charset="2"/>
                <a:buChar char="q"/>
                <a:defRPr/>
              </a:pPr>
              <a:r>
                <a:rPr lang="en-US" sz="2400" dirty="0">
                  <a:solidFill>
                    <a:prstClr val="black"/>
                  </a:solidFill>
                  <a:ea typeface="+mn-ea"/>
                </a:rPr>
                <a:t>Ability to do what you want when you want to do it – with the authority necessary</a:t>
              </a:r>
            </a:p>
            <a:p>
              <a:pPr marL="640080" indent="-548640" defTabSz="914400">
                <a:lnSpc>
                  <a:spcPct val="110000"/>
                </a:lnSpc>
                <a:spcBef>
                  <a:spcPts val="1200"/>
                </a:spcBef>
                <a:spcAft>
                  <a:spcPts val="1200"/>
                </a:spcAft>
                <a:buClrTx/>
                <a:buSzTx/>
                <a:buFont typeface="Wingdings" panose="05000000000000000000" pitchFamily="2" charset="2"/>
                <a:buChar char="q"/>
                <a:defRPr/>
              </a:pPr>
              <a:r>
                <a:rPr lang="en-US" sz="2400" dirty="0">
                  <a:solidFill>
                    <a:prstClr val="black"/>
                  </a:solidFill>
                  <a:ea typeface="+mn-ea"/>
                </a:rPr>
                <a:t>I don’t really know</a:t>
              </a:r>
            </a:p>
            <a:p>
              <a:pPr marL="640080" indent="-548640" defTabSz="914400">
                <a:lnSpc>
                  <a:spcPct val="110000"/>
                </a:lnSpc>
                <a:spcBef>
                  <a:spcPts val="1200"/>
                </a:spcBef>
                <a:spcAft>
                  <a:spcPts val="1200"/>
                </a:spcAft>
                <a:buClrTx/>
                <a:buSzTx/>
                <a:buFont typeface="Wingdings" panose="05000000000000000000" pitchFamily="2" charset="2"/>
                <a:buChar char="q"/>
                <a:defRPr/>
              </a:pPr>
              <a:r>
                <a:rPr lang="en-US" sz="2400" dirty="0">
                  <a:solidFill>
                    <a:prstClr val="black"/>
                  </a:solidFill>
                  <a:ea typeface="+mn-ea"/>
                </a:rPr>
                <a:t>Supreme Power</a:t>
              </a:r>
            </a:p>
            <a:p>
              <a:pPr marL="640080" lvl="1" indent="-548640" defTabSz="914391">
                <a:spcBef>
                  <a:spcPts val="500"/>
                </a:spcBef>
                <a:spcAft>
                  <a:spcPts val="600"/>
                </a:spcAft>
                <a:buClr>
                  <a:srgbClr val="04ABB8">
                    <a:lumMod val="75000"/>
                  </a:srgbClr>
                </a:buClr>
                <a:buFont typeface="Wingdings" panose="05000000000000000000" pitchFamily="2" charset="2"/>
                <a:buChar char="þ"/>
                <a:defRPr/>
              </a:pPr>
              <a:endParaRPr lang="en-US" sz="2400" dirty="0">
                <a:solidFill>
                  <a:prstClr val="black"/>
                </a:solidFill>
                <a:latin typeface="Calibri"/>
                <a:ea typeface="+mn-ea"/>
                <a:cs typeface="Arial" pitchFamily="34" charset="0"/>
              </a:endParaRPr>
            </a:p>
          </p:txBody>
        </p:sp>
      </p:grpSp>
      <p:sp>
        <p:nvSpPr>
          <p:cNvPr id="4" name="TextBox 3">
            <a:extLst>
              <a:ext uri="{FF2B5EF4-FFF2-40B4-BE49-F238E27FC236}">
                <a16:creationId xmlns:a16="http://schemas.microsoft.com/office/drawing/2014/main" id="{E6D3CE85-B850-5E83-9335-DF2A13EC81F0}"/>
              </a:ext>
            </a:extLst>
          </p:cNvPr>
          <p:cNvSpPr txBox="1"/>
          <p:nvPr/>
        </p:nvSpPr>
        <p:spPr>
          <a:xfrm>
            <a:off x="7574756" y="490399"/>
            <a:ext cx="3340894" cy="523220"/>
          </a:xfrm>
          <a:prstGeom prst="rect">
            <a:avLst/>
          </a:prstGeom>
          <a:noFill/>
        </p:spPr>
        <p:txBody>
          <a:bodyPr wrap="square">
            <a:spAutoFit/>
          </a:bodyPr>
          <a:lstStyle/>
          <a:p>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(OPTIONAL – TBD)</a:t>
            </a:r>
            <a:endParaRPr lang="en-US" dirty="0"/>
          </a:p>
        </p:txBody>
      </p:sp>
    </p:spTree>
    <p:extLst>
      <p:ext uri="{BB962C8B-B14F-4D97-AF65-F5344CB8AC3E}">
        <p14:creationId xmlns:p14="http://schemas.microsoft.com/office/powerpoint/2010/main" val="1139335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25E221-77FD-7216-2E32-8B242F85D727}"/>
              </a:ext>
            </a:extLst>
          </p:cNvPr>
          <p:cNvSpPr>
            <a:spLocks noGrp="1"/>
          </p:cNvSpPr>
          <p:nvPr>
            <p:ph type="ctrTitle"/>
          </p:nvPr>
        </p:nvSpPr>
        <p:spPr>
          <a:xfrm>
            <a:off x="498110" y="490399"/>
            <a:ext cx="8825658" cy="596018"/>
          </a:xfrm>
        </p:spPr>
        <p:txBody>
          <a:bodyPr/>
          <a:lstStyle/>
          <a:p>
            <a:r>
              <a:rPr lang="en-US" dirty="0"/>
              <a:t>History of Indian Health Care </a:t>
            </a:r>
          </a:p>
        </p:txBody>
      </p:sp>
      <p:sp>
        <p:nvSpPr>
          <p:cNvPr id="3" name="Text Placeholder 2">
            <a:extLst>
              <a:ext uri="{FF2B5EF4-FFF2-40B4-BE49-F238E27FC236}">
                <a16:creationId xmlns:a16="http://schemas.microsoft.com/office/drawing/2014/main" id="{CC61A2A9-2ACA-63DC-BE26-9A26E3014F1D}"/>
              </a:ext>
            </a:extLst>
          </p:cNvPr>
          <p:cNvSpPr>
            <a:spLocks noGrp="1"/>
          </p:cNvSpPr>
          <p:nvPr>
            <p:ph type="body" sz="quarter" idx="10"/>
          </p:nvPr>
        </p:nvSpPr>
        <p:spPr>
          <a:xfrm>
            <a:off x="498110" y="1315668"/>
            <a:ext cx="10674051" cy="4728083"/>
          </a:xfrm>
        </p:spPr>
        <p:txBody>
          <a:bodyPr/>
          <a:lstStyle/>
          <a:p>
            <a:pPr marL="342900" marR="0" lvl="0" indent="-342900" algn="l" defTabSz="914400" rtl="0" eaLnBrk="1" fontAlgn="auto" latinLnBrk="0" hangingPunct="1">
              <a:lnSpc>
                <a:spcPct val="110000"/>
              </a:lnSpc>
              <a:spcBef>
                <a:spcPts val="0"/>
              </a:spcBef>
              <a:spcAft>
                <a:spcPts val="1200"/>
              </a:spcAft>
              <a:buClr>
                <a:schemeClr val="bg1"/>
              </a:buClr>
              <a:buSzTx/>
              <a:buFont typeface="Wingdings" panose="05000000000000000000" pitchFamily="2" charset="2"/>
              <a:buChar char="§"/>
              <a:tabLst/>
              <a:defRPr/>
            </a:pPr>
            <a:r>
              <a:rPr kumimoji="0" lang="en-US" sz="1800" i="0" u="none" strike="noStrike" kern="1200" cap="none" normalizeH="0" baseline="0" noProof="0" dirty="0">
                <a:ln>
                  <a:noFill/>
                </a:ln>
                <a:effectLst/>
                <a:uLnTx/>
                <a:uFillTx/>
                <a:latin typeface="Calibri" panose="020F0502020204030204" pitchFamily="34" charset="0"/>
                <a:ea typeface="+mn-ea"/>
                <a:cs typeface="Calibri" panose="020F0502020204030204" pitchFamily="34" charset="0"/>
              </a:rPr>
              <a:t>Early U.S. Government treaties (1770 – 1870s) - Healthcare for land – these failed.</a:t>
            </a:r>
          </a:p>
          <a:p>
            <a:pPr marL="342900" marR="0" lvl="0" indent="-342900" algn="l" defTabSz="914400" rtl="0" eaLnBrk="1" fontAlgn="auto" latinLnBrk="0" hangingPunct="1">
              <a:lnSpc>
                <a:spcPct val="110000"/>
              </a:lnSpc>
              <a:spcBef>
                <a:spcPts val="0"/>
              </a:spcBef>
              <a:spcAft>
                <a:spcPts val="1200"/>
              </a:spcAft>
              <a:buClr>
                <a:schemeClr val="bg1"/>
              </a:buClr>
              <a:buSzTx/>
              <a:buFont typeface="Wingdings" panose="05000000000000000000" pitchFamily="2" charset="2"/>
              <a:buChar char="§"/>
              <a:tabLst/>
              <a:defRPr/>
            </a:pPr>
            <a:r>
              <a:rPr kumimoji="0" lang="en-US" sz="1800" b="1" i="0" u="none" strike="noStrike" kern="1200" cap="none" normalizeH="0" baseline="0" noProof="0" dirty="0">
                <a:ln>
                  <a:noFill/>
                </a:ln>
                <a:effectLst/>
                <a:uLnTx/>
                <a:uFillTx/>
                <a:latin typeface="Calibri" panose="020F0502020204030204" pitchFamily="34" charset="0"/>
                <a:ea typeface="+mn-ea"/>
                <a:cs typeface="Calibri" panose="020F0502020204030204" pitchFamily="34" charset="0"/>
              </a:rPr>
              <a:t>Bureau of Indian Affairs (BIA) </a:t>
            </a:r>
            <a:r>
              <a:rPr kumimoji="0" lang="en-US" sz="1800" i="0" u="none" strike="noStrike" kern="1200" cap="none" normalizeH="0" baseline="0" noProof="0" dirty="0">
                <a:ln>
                  <a:noFill/>
                </a:ln>
                <a:effectLst/>
                <a:uLnTx/>
                <a:uFillTx/>
                <a:latin typeface="Calibri" panose="020F0502020204030204" pitchFamily="34" charset="0"/>
                <a:ea typeface="+mn-ea"/>
                <a:cs typeface="Calibri" panose="020F0502020204030204" pitchFamily="34" charset="0"/>
              </a:rPr>
              <a:t>- 1832-1955  - Limited support and failed.</a:t>
            </a:r>
          </a:p>
          <a:p>
            <a:pPr marL="342900" marR="0" lvl="0" indent="-342900" algn="l" defTabSz="914400" rtl="0" eaLnBrk="1" fontAlgn="auto" latinLnBrk="0" hangingPunct="1">
              <a:lnSpc>
                <a:spcPct val="110000"/>
              </a:lnSpc>
              <a:spcBef>
                <a:spcPts val="0"/>
              </a:spcBef>
              <a:spcAft>
                <a:spcPts val="600"/>
              </a:spcAft>
              <a:buClr>
                <a:schemeClr val="bg1"/>
              </a:buClr>
              <a:buSzTx/>
              <a:buFont typeface="Wingdings" panose="05000000000000000000" pitchFamily="2" charset="2"/>
              <a:buChar char="§"/>
              <a:tabLst/>
              <a:defRPr/>
            </a:pPr>
            <a:r>
              <a:rPr kumimoji="0" lang="en-US" sz="1800" b="1" i="0" u="none" strike="noStrike" kern="1200" cap="none" normalizeH="0" baseline="0" noProof="0" dirty="0">
                <a:ln>
                  <a:noFill/>
                </a:ln>
                <a:effectLst/>
                <a:uLnTx/>
                <a:uFillTx/>
                <a:latin typeface="Calibri" panose="020F0502020204030204" pitchFamily="34" charset="0"/>
                <a:ea typeface="+mn-ea"/>
                <a:cs typeface="Calibri" panose="020F0502020204030204" pitchFamily="34" charset="0"/>
              </a:rPr>
              <a:t>Indian Health Service (1955) </a:t>
            </a:r>
            <a:r>
              <a:rPr kumimoji="0" lang="en-US" sz="1800" i="0" u="none" strike="noStrike" kern="1200" cap="none" normalizeH="0" baseline="0" noProof="0" dirty="0">
                <a:ln>
                  <a:noFill/>
                </a:ln>
                <a:effectLst/>
                <a:uLnTx/>
                <a:uFillTx/>
                <a:latin typeface="Calibri" panose="020F0502020204030204" pitchFamily="34" charset="0"/>
                <a:ea typeface="+mn-ea"/>
                <a:cs typeface="Calibri" panose="020F0502020204030204" pitchFamily="34" charset="0"/>
              </a:rPr>
              <a:t>– Congress transferred responsibility to HIS to improve delivery by utilizing expertise of Public Health Service (PHS).</a:t>
            </a:r>
          </a:p>
          <a:p>
            <a:pPr marL="1085850" lvl="1" indent="-342900" defTabSz="914400">
              <a:lnSpc>
                <a:spcPct val="110000"/>
              </a:lnSpc>
              <a:spcBef>
                <a:spcPts val="0"/>
              </a:spcBef>
              <a:spcAft>
                <a:spcPts val="1200"/>
              </a:spcAft>
              <a:buSzTx/>
              <a:buFont typeface="Calibri" panose="020F0502020204030204" pitchFamily="34" charset="0"/>
              <a:buChar char="–"/>
              <a:defRPr/>
            </a:pPr>
            <a:r>
              <a:rPr kumimoji="0" lang="en-US" sz="1600" i="0" u="none" strike="noStrike" kern="1200" cap="none" normalizeH="0" baseline="0" noProof="0" dirty="0">
                <a:ln>
                  <a:noFill/>
                </a:ln>
                <a:effectLst/>
                <a:uLnTx/>
                <a:uFillTx/>
                <a:latin typeface="Calibri" panose="020F0502020204030204" pitchFamily="34" charset="0"/>
                <a:ea typeface="+mn-ea"/>
                <a:cs typeface="Calibri" panose="020F0502020204030204" pitchFamily="34" charset="0"/>
              </a:rPr>
              <a:t>Expansion from 1955 – 1975 brought some improvements. Health disparities remain significant / unmet need.</a:t>
            </a:r>
          </a:p>
          <a:p>
            <a:pPr marL="342900" marR="0" lvl="0" indent="-342900" algn="l" defTabSz="914400" rtl="0" eaLnBrk="1" fontAlgn="auto" latinLnBrk="0" hangingPunct="1">
              <a:lnSpc>
                <a:spcPct val="110000"/>
              </a:lnSpc>
              <a:spcBef>
                <a:spcPts val="0"/>
              </a:spcBef>
              <a:spcAft>
                <a:spcPts val="600"/>
              </a:spcAft>
              <a:buClr>
                <a:schemeClr val="bg1"/>
              </a:buClr>
              <a:buSzTx/>
              <a:buFont typeface="Wingdings" panose="05000000000000000000" pitchFamily="2" charset="2"/>
              <a:buChar char="§"/>
              <a:tabLst/>
              <a:defRPr/>
            </a:pPr>
            <a:r>
              <a:rPr kumimoji="0" lang="en-US" sz="1800" i="0" u="none" strike="noStrike" kern="1200" cap="none" normalizeH="0" baseline="0" noProof="0" dirty="0">
                <a:ln>
                  <a:noFill/>
                </a:ln>
                <a:effectLst/>
                <a:uLnTx/>
                <a:uFillTx/>
                <a:latin typeface="Calibri" panose="020F0502020204030204" pitchFamily="34" charset="0"/>
                <a:ea typeface="+mn-ea"/>
                <a:cs typeface="Calibri" panose="020F0502020204030204" pitchFamily="34" charset="0"/>
              </a:rPr>
              <a:t>1975 </a:t>
            </a:r>
            <a:r>
              <a:rPr kumimoji="0" lang="en-US" sz="1800" b="1" i="0" u="none" strike="noStrike" kern="1200" cap="none" normalizeH="0" baseline="0" noProof="0" dirty="0">
                <a:ln>
                  <a:noFill/>
                </a:ln>
                <a:effectLst/>
                <a:uLnTx/>
                <a:uFillTx/>
                <a:latin typeface="Calibri" panose="020F0502020204030204" pitchFamily="34" charset="0"/>
                <a:ea typeface="+mn-ea"/>
                <a:cs typeface="Calibri" panose="020F0502020204030204" pitchFamily="34" charset="0"/>
              </a:rPr>
              <a:t>Indian Self Determination and Education Assistance Act </a:t>
            </a:r>
          </a:p>
          <a:p>
            <a:pPr marL="1085850" lvl="1" indent="-342900" defTabSz="914400">
              <a:lnSpc>
                <a:spcPct val="110000"/>
              </a:lnSpc>
              <a:spcBef>
                <a:spcPts val="0"/>
              </a:spcBef>
              <a:spcAft>
                <a:spcPts val="1200"/>
              </a:spcAft>
              <a:buSzTx/>
              <a:buFont typeface="Calibri" panose="020F0502020204030204" pitchFamily="34" charset="0"/>
              <a:buChar char="–"/>
              <a:defRPr/>
            </a:pPr>
            <a:r>
              <a:rPr kumimoji="0" lang="en-US" sz="1600" i="0" u="none" strike="noStrike" kern="1200" cap="none" normalizeH="0" baseline="0" noProof="0" dirty="0">
                <a:ln>
                  <a:noFill/>
                </a:ln>
                <a:effectLst/>
                <a:uLnTx/>
                <a:uFillTx/>
                <a:latin typeface="Calibri" panose="020F0502020204030204" pitchFamily="34" charset="0"/>
                <a:ea typeface="+mn-ea"/>
                <a:cs typeface="Calibri" panose="020F0502020204030204" pitchFamily="34" charset="0"/>
              </a:rPr>
              <a:t>Landmark legislation allowed tribes to take control of their healthcare through Federal Government and movement towards self-determination</a:t>
            </a:r>
          </a:p>
          <a:p>
            <a:pPr marL="342900" marR="0" lvl="0" indent="-342900" algn="l" defTabSz="914400" rtl="0" eaLnBrk="1" fontAlgn="auto" latinLnBrk="0" hangingPunct="1">
              <a:lnSpc>
                <a:spcPct val="110000"/>
              </a:lnSpc>
              <a:spcBef>
                <a:spcPts val="0"/>
              </a:spcBef>
              <a:spcAft>
                <a:spcPts val="600"/>
              </a:spcAft>
              <a:buClr>
                <a:schemeClr val="bg1"/>
              </a:buClr>
              <a:buSzTx/>
              <a:buFont typeface="Wingdings" panose="05000000000000000000" pitchFamily="2" charset="2"/>
              <a:buChar char="§"/>
              <a:tabLst/>
              <a:defRPr/>
            </a:pPr>
            <a:r>
              <a:rPr kumimoji="0" lang="en-US" sz="1800" i="0" u="none" strike="noStrike" kern="1200" cap="none" normalizeH="0" baseline="0" noProof="0" dirty="0">
                <a:ln>
                  <a:noFill/>
                </a:ln>
                <a:effectLst/>
                <a:uLnTx/>
                <a:uFillTx/>
                <a:latin typeface="Calibri" panose="020F0502020204030204" pitchFamily="34" charset="0"/>
                <a:ea typeface="+mn-ea"/>
                <a:cs typeface="Calibri" panose="020F0502020204030204" pitchFamily="34" charset="0"/>
              </a:rPr>
              <a:t>1976 </a:t>
            </a:r>
            <a:r>
              <a:rPr kumimoji="0" lang="en-US" sz="1800" b="1" i="0" u="none" strike="noStrike" kern="1200" cap="none" normalizeH="0" baseline="0" noProof="0" dirty="0">
                <a:ln>
                  <a:noFill/>
                </a:ln>
                <a:effectLst/>
                <a:uLnTx/>
                <a:uFillTx/>
                <a:latin typeface="Calibri" panose="020F0502020204030204" pitchFamily="34" charset="0"/>
                <a:ea typeface="+mn-ea"/>
                <a:cs typeface="Calibri" panose="020F0502020204030204" pitchFamily="34" charset="0"/>
              </a:rPr>
              <a:t>Indian Health Care Improvement Act</a:t>
            </a:r>
          </a:p>
          <a:p>
            <a:pPr marL="1085850" lvl="1" indent="-342900" defTabSz="914400">
              <a:lnSpc>
                <a:spcPct val="110000"/>
              </a:lnSpc>
              <a:spcBef>
                <a:spcPts val="0"/>
              </a:spcBef>
              <a:spcAft>
                <a:spcPts val="1200"/>
              </a:spcAft>
              <a:buSzTx/>
              <a:buFont typeface="Calibri" panose="020F0502020204030204" pitchFamily="34" charset="0"/>
              <a:buChar char="–"/>
              <a:defRPr/>
            </a:pPr>
            <a:r>
              <a:rPr kumimoji="0" lang="en-US" sz="1600" i="0" u="none" strike="noStrike" kern="1200" cap="none" normalizeH="0" baseline="0" noProof="0" dirty="0">
                <a:ln>
                  <a:noFill/>
                </a:ln>
                <a:effectLst/>
                <a:uLnTx/>
                <a:uFillTx/>
                <a:latin typeface="Calibri" panose="020F0502020204030204" pitchFamily="34" charset="0"/>
                <a:ea typeface="+mn-ea"/>
                <a:cs typeface="Calibri" panose="020F0502020204030204" pitchFamily="34" charset="0"/>
              </a:rPr>
              <a:t>Congress attempts fulfillment of trust/legal obligations, increase funding, to eradicate health disparities.</a:t>
            </a:r>
          </a:p>
          <a:p>
            <a:pPr marL="342900" marR="0" lvl="0" indent="-342900" algn="l" defTabSz="914400" rtl="0" eaLnBrk="1" fontAlgn="auto" latinLnBrk="0" hangingPunct="1">
              <a:lnSpc>
                <a:spcPct val="110000"/>
              </a:lnSpc>
              <a:spcBef>
                <a:spcPts val="0"/>
              </a:spcBef>
              <a:spcAft>
                <a:spcPts val="1200"/>
              </a:spcAft>
              <a:buClr>
                <a:schemeClr val="bg1"/>
              </a:buClr>
              <a:buSzTx/>
              <a:buFont typeface="Wingdings" panose="05000000000000000000" pitchFamily="2" charset="2"/>
              <a:buChar char="§"/>
              <a:tabLst/>
              <a:defRPr/>
            </a:pPr>
            <a:r>
              <a:rPr kumimoji="0" lang="en-US" sz="1800" i="0" u="none" strike="noStrike" kern="1200" cap="none" normalizeH="0" baseline="0" noProof="0" dirty="0">
                <a:ln>
                  <a:noFill/>
                </a:ln>
                <a:effectLst/>
                <a:uLnTx/>
                <a:uFillTx/>
                <a:latin typeface="Calibri" panose="020F0502020204030204" pitchFamily="34" charset="0"/>
                <a:ea typeface="+mn-ea"/>
                <a:cs typeface="Calibri" panose="020F0502020204030204" pitchFamily="34" charset="0"/>
              </a:rPr>
              <a:t>2010 – </a:t>
            </a:r>
            <a:r>
              <a:rPr kumimoji="0" lang="en-US" sz="1800" b="1" i="0" u="none" strike="noStrike" kern="1200" cap="none" normalizeH="0" baseline="0" noProof="0" dirty="0">
                <a:ln>
                  <a:noFill/>
                </a:ln>
                <a:effectLst/>
                <a:uLnTx/>
                <a:uFillTx/>
                <a:latin typeface="Calibri" panose="020F0502020204030204" pitchFamily="34" charset="0"/>
                <a:ea typeface="+mn-ea"/>
                <a:cs typeface="Calibri" panose="020F0502020204030204" pitchFamily="34" charset="0"/>
              </a:rPr>
              <a:t>Affordable Care Act </a:t>
            </a:r>
            <a:r>
              <a:rPr kumimoji="0" lang="en-US" sz="1800" i="0" u="none" strike="noStrike" kern="1200" cap="none" normalizeH="0" baseline="0" noProof="0" dirty="0">
                <a:ln>
                  <a:noFill/>
                </a:ln>
                <a:effectLst/>
                <a:uLnTx/>
                <a:uFillTx/>
                <a:latin typeface="Calibri" panose="020F0502020204030204" pitchFamily="34" charset="0"/>
                <a:ea typeface="+mn-ea"/>
                <a:cs typeface="Calibri" panose="020F0502020204030204" pitchFamily="34" charset="0"/>
              </a:rPr>
              <a:t>included permanent reauthorization of Indian Health Care Improvement Act ensuring ongoing support/funding for IHS and programs.</a:t>
            </a:r>
          </a:p>
        </p:txBody>
      </p:sp>
    </p:spTree>
    <p:extLst>
      <p:ext uri="{BB962C8B-B14F-4D97-AF65-F5344CB8AC3E}">
        <p14:creationId xmlns:p14="http://schemas.microsoft.com/office/powerpoint/2010/main" val="3453546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25E221-77FD-7216-2E32-8B242F85D727}"/>
              </a:ext>
            </a:extLst>
          </p:cNvPr>
          <p:cNvSpPr>
            <a:spLocks noGrp="1"/>
          </p:cNvSpPr>
          <p:nvPr>
            <p:ph type="ctrTitle"/>
          </p:nvPr>
        </p:nvSpPr>
        <p:spPr>
          <a:xfrm>
            <a:off x="498110" y="490399"/>
            <a:ext cx="8825658" cy="596018"/>
          </a:xfrm>
        </p:spPr>
        <p:txBody>
          <a:bodyPr/>
          <a:lstStyle/>
          <a:p>
            <a:r>
              <a:rPr lang="en-US" dirty="0"/>
              <a:t>Indian Health Service Today</a:t>
            </a:r>
          </a:p>
        </p:txBody>
      </p:sp>
      <p:grpSp>
        <p:nvGrpSpPr>
          <p:cNvPr id="12" name="Group 11">
            <a:extLst>
              <a:ext uri="{FF2B5EF4-FFF2-40B4-BE49-F238E27FC236}">
                <a16:creationId xmlns:a16="http://schemas.microsoft.com/office/drawing/2014/main" id="{F99D6D87-2951-88F7-EE51-8A3A218D4985}"/>
              </a:ext>
            </a:extLst>
          </p:cNvPr>
          <p:cNvGrpSpPr/>
          <p:nvPr/>
        </p:nvGrpSpPr>
        <p:grpSpPr>
          <a:xfrm>
            <a:off x="1063792" y="1870351"/>
            <a:ext cx="9799722" cy="3574498"/>
            <a:chOff x="1196139" y="1641751"/>
            <a:chExt cx="9799722" cy="3574498"/>
          </a:xfrm>
        </p:grpSpPr>
        <p:sp>
          <p:nvSpPr>
            <p:cNvPr id="6" name="TextBox 5">
              <a:extLst>
                <a:ext uri="{FF2B5EF4-FFF2-40B4-BE49-F238E27FC236}">
                  <a16:creationId xmlns:a16="http://schemas.microsoft.com/office/drawing/2014/main" id="{9C5A29EC-1022-30D9-5EE6-3528419F8124}"/>
                </a:ext>
              </a:extLst>
            </p:cNvPr>
            <p:cNvSpPr txBox="1"/>
            <p:nvPr/>
          </p:nvSpPr>
          <p:spPr>
            <a:xfrm>
              <a:off x="1196139" y="1641751"/>
              <a:ext cx="9799722" cy="1097280"/>
            </a:xfrm>
            <a:prstGeom prst="rect">
              <a:avLst/>
            </a:prstGeom>
            <a:solidFill>
              <a:schemeClr val="tx2"/>
            </a:solidFill>
            <a:ln>
              <a:solidFill>
                <a:schemeClr val="bg1"/>
              </a:solidFill>
            </a:ln>
          </p:spPr>
          <p:txBody>
            <a:bodyPr wrap="square" anchor="ctr">
              <a:spAutoFit/>
            </a:bodyPr>
            <a:lstStyle/>
            <a:p>
              <a:pPr marL="0" marR="0" lvl="0" indent="0" algn="ctr" defTabSz="914391" rtl="0" eaLnBrk="1" fontAlgn="auto" latinLnBrk="0" hangingPunct="1">
                <a:lnSpc>
                  <a:spcPct val="90000"/>
                </a:lnSpc>
                <a:spcBef>
                  <a:spcPts val="1000"/>
                </a:spcBef>
                <a:spcAft>
                  <a:spcPts val="600"/>
                </a:spcAft>
                <a:buClrTx/>
                <a:buSzTx/>
                <a:buFont typeface="Wingdings" pitchFamily="2" charset="2"/>
                <a:buNone/>
                <a:tabLst/>
                <a:defRPr/>
              </a:pPr>
              <a:r>
                <a:rPr kumimoji="0" lang="en-US" sz="24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itchFamily="34" charset="0"/>
                </a:rPr>
                <a:t>Federal Funding → Annual Appropriations Meet ~ 50% of Perceived Need</a:t>
              </a:r>
            </a:p>
            <a:p>
              <a:pPr marL="0" marR="0" lvl="0" indent="0" algn="ctr" defTabSz="914391" rtl="0" eaLnBrk="1" fontAlgn="auto" latinLnBrk="0" hangingPunct="1">
                <a:lnSpc>
                  <a:spcPct val="90000"/>
                </a:lnSpc>
                <a:spcBef>
                  <a:spcPts val="1000"/>
                </a:spcBef>
                <a:spcAft>
                  <a:spcPts val="600"/>
                </a:spcAft>
                <a:buClrTx/>
                <a:buSzTx/>
                <a:buFont typeface="Wingdings" pitchFamily="2" charset="2"/>
                <a:buNone/>
                <a:tabLst/>
                <a:defRPr/>
              </a:pPr>
              <a:r>
                <a:rPr kumimoji="0" lang="en-US" sz="1800" b="0" i="1" u="none" strike="noStrike" kern="1200" cap="none" spc="0" normalizeH="0" baseline="0" noProof="0" dirty="0">
                  <a:ln>
                    <a:noFill/>
                  </a:ln>
                  <a:solidFill>
                    <a:prstClr val="black"/>
                  </a:solidFill>
                  <a:effectLst/>
                  <a:uLnTx/>
                  <a:uFillTx/>
                  <a:latin typeface="Calibri"/>
                  <a:ea typeface="Calibri" panose="020F0502020204030204" pitchFamily="34" charset="0"/>
                  <a:cs typeface="Arial" pitchFamily="34" charset="0"/>
                </a:rPr>
                <a:t>(as defined by the congress) </a:t>
              </a:r>
            </a:p>
          </p:txBody>
        </p:sp>
        <p:grpSp>
          <p:nvGrpSpPr>
            <p:cNvPr id="11" name="Group 10">
              <a:extLst>
                <a:ext uri="{FF2B5EF4-FFF2-40B4-BE49-F238E27FC236}">
                  <a16:creationId xmlns:a16="http://schemas.microsoft.com/office/drawing/2014/main" id="{BF14F964-B992-3C1F-9E55-E27EA7F382BA}"/>
                </a:ext>
              </a:extLst>
            </p:cNvPr>
            <p:cNvGrpSpPr/>
            <p:nvPr/>
          </p:nvGrpSpPr>
          <p:grpSpPr>
            <a:xfrm>
              <a:off x="1470860" y="3012902"/>
              <a:ext cx="9250280" cy="2203347"/>
              <a:chOff x="1473868" y="3012902"/>
              <a:chExt cx="9250280" cy="2203347"/>
            </a:xfrm>
          </p:grpSpPr>
          <p:sp>
            <p:nvSpPr>
              <p:cNvPr id="4" name="TextBox 3">
                <a:extLst>
                  <a:ext uri="{FF2B5EF4-FFF2-40B4-BE49-F238E27FC236}">
                    <a16:creationId xmlns:a16="http://schemas.microsoft.com/office/drawing/2014/main" id="{2745E0B2-C420-B5BB-AE16-97B546814061}"/>
                  </a:ext>
                </a:extLst>
              </p:cNvPr>
              <p:cNvSpPr txBox="1"/>
              <p:nvPr/>
            </p:nvSpPr>
            <p:spPr>
              <a:xfrm>
                <a:off x="1473868" y="3237412"/>
                <a:ext cx="3146258" cy="1754326"/>
              </a:xfrm>
              <a:prstGeom prst="rect">
                <a:avLst/>
              </a:prstGeom>
              <a:noFill/>
            </p:spPr>
            <p:txBody>
              <a:bodyPr wrap="square">
                <a:spAutoFit/>
              </a:bodyPr>
              <a:lstStyle/>
              <a:p>
                <a:pPr marL="0" marR="0" lvl="0" indent="0" algn="l" defTabSz="914391" rtl="0" eaLnBrk="1" fontAlgn="auto" latinLnBrk="0" hangingPunct="1">
                  <a:lnSpc>
                    <a:spcPct val="90000"/>
                  </a:lnSpc>
                  <a:spcBef>
                    <a:spcPts val="1000"/>
                  </a:spcBef>
                  <a:spcAft>
                    <a:spcPts val="600"/>
                  </a:spcAft>
                  <a:buClrTx/>
                  <a:buSzTx/>
                  <a:buFont typeface="Wingdings 3" charset="2"/>
                  <a:buNone/>
                  <a:tabLst/>
                  <a:defRPr/>
                </a:pPr>
                <a:r>
                  <a:rPr kumimoji="0" lang="en-US" sz="24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itchFamily="34" charset="0"/>
                  </a:rPr>
                  <a:t>Why Tribes have needed to exercise their sovereignty through self-determination:</a:t>
                </a:r>
              </a:p>
            </p:txBody>
          </p:sp>
          <p:sp>
            <p:nvSpPr>
              <p:cNvPr id="9" name="Text Placeholder 2">
                <a:extLst>
                  <a:ext uri="{FF2B5EF4-FFF2-40B4-BE49-F238E27FC236}">
                    <a16:creationId xmlns:a16="http://schemas.microsoft.com/office/drawing/2014/main" id="{1484A884-C86F-A5D0-1874-20E9CD87779B}"/>
                  </a:ext>
                </a:extLst>
              </p:cNvPr>
              <p:cNvSpPr txBox="1">
                <a:spLocks/>
              </p:cNvSpPr>
              <p:nvPr/>
            </p:nvSpPr>
            <p:spPr>
              <a:xfrm>
                <a:off x="4620126" y="3012902"/>
                <a:ext cx="6104022" cy="2203347"/>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defTabSz="457200" rtl="0" eaLnBrk="1" latinLnBrk="0" hangingPunct="1">
                  <a:spcBef>
                    <a:spcPts val="1000"/>
                  </a:spcBef>
                  <a:spcAft>
                    <a:spcPts val="0"/>
                  </a:spcAft>
                  <a:buClr>
                    <a:schemeClr val="bg1"/>
                  </a:buClr>
                  <a:buSzPct val="80000"/>
                  <a:buFont typeface="Wingdings" panose="05000000000000000000" pitchFamily="2" charset="2"/>
                  <a:buChar char="§"/>
                  <a:defRPr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1200150" indent="-285750" algn="l" defTabSz="457200" rtl="0" eaLnBrk="1" latinLnBrk="0" hangingPunct="1">
                  <a:spcBef>
                    <a:spcPts val="1000"/>
                  </a:spcBef>
                  <a:spcAft>
                    <a:spcPts val="0"/>
                  </a:spcAft>
                  <a:buClr>
                    <a:schemeClr val="bg1"/>
                  </a:buClr>
                  <a:buSzPct val="80000"/>
                  <a:buFont typeface="Wingdings" panose="05000000000000000000" pitchFamily="2" charset="2"/>
                  <a:buChar char="§"/>
                  <a:defRPr sz="16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657350" indent="-285750" algn="l" defTabSz="457200" rtl="0" eaLnBrk="1" latinLnBrk="0" hangingPunct="1">
                  <a:spcBef>
                    <a:spcPts val="1000"/>
                  </a:spcBef>
                  <a:spcAft>
                    <a:spcPts val="0"/>
                  </a:spcAft>
                  <a:buClr>
                    <a:schemeClr val="bg1"/>
                  </a:buClr>
                  <a:buSzPct val="80000"/>
                  <a:buFont typeface="Wingdings" panose="05000000000000000000" pitchFamily="2" charset="2"/>
                  <a:buChar char="§"/>
                  <a:defRPr sz="14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2114550" indent="-285750" algn="l" defTabSz="457200" rtl="0" eaLnBrk="1" latinLnBrk="0" hangingPunct="1">
                  <a:spcBef>
                    <a:spcPts val="1000"/>
                  </a:spcBef>
                  <a:spcAft>
                    <a:spcPts val="0"/>
                  </a:spcAft>
                  <a:buClr>
                    <a:schemeClr val="bg1"/>
                  </a:buClr>
                  <a:buSzPct val="80000"/>
                  <a:buFont typeface="Wingdings" panose="05000000000000000000" pitchFamily="2" charset="2"/>
                  <a:buChar char="§"/>
                  <a:defRPr sz="14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342900" indent="-342900" defTabSz="914391">
                  <a:lnSpc>
                    <a:spcPct val="90000"/>
                  </a:lnSpc>
                  <a:buClrTx/>
                  <a:buSzTx/>
                  <a:buFont typeface="Wingdings" panose="05000000000000000000" pitchFamily="2" charset="2"/>
                  <a:buChar char="§"/>
                  <a:defRPr/>
                </a:pPr>
                <a:endParaRPr lang="en-US">
                  <a:solidFill>
                    <a:prstClr val="black"/>
                  </a:solidFill>
                  <a:latin typeface="Calibri"/>
                  <a:ea typeface="+mn-ea"/>
                  <a:cs typeface="Arial" pitchFamily="34" charset="0"/>
                </a:endParaRPr>
              </a:p>
              <a:p>
                <a:pPr marL="548640" lvl="1" indent="-457200" defTabSz="914391">
                  <a:spcBef>
                    <a:spcPts val="500"/>
                  </a:spcBef>
                  <a:spcAft>
                    <a:spcPts val="1800"/>
                  </a:spcAft>
                  <a:buClr>
                    <a:srgbClr val="04ABB8">
                      <a:lumMod val="75000"/>
                    </a:srgbClr>
                  </a:buClr>
                  <a:buSzPct val="100000"/>
                  <a:buFont typeface="Wingdings" panose="05000000000000000000" pitchFamily="2" charset="2"/>
                  <a:buChar char="þ"/>
                  <a:defRPr/>
                </a:pPr>
                <a:r>
                  <a:rPr lang="en-US" sz="2000">
                    <a:solidFill>
                      <a:prstClr val="black"/>
                    </a:solidFill>
                    <a:latin typeface="Calibri"/>
                    <a:ea typeface="+mn-ea"/>
                    <a:cs typeface="Arial" pitchFamily="34" charset="0"/>
                  </a:rPr>
                  <a:t>Supplement Federal Services &amp; Appropriations; </a:t>
                </a:r>
              </a:p>
              <a:p>
                <a:pPr marL="548640" lvl="1" indent="-457200" defTabSz="914391">
                  <a:spcBef>
                    <a:spcPts val="500"/>
                  </a:spcBef>
                  <a:spcAft>
                    <a:spcPts val="1800"/>
                  </a:spcAft>
                  <a:buClr>
                    <a:srgbClr val="04ABB8">
                      <a:lumMod val="75000"/>
                    </a:srgbClr>
                  </a:buClr>
                  <a:buSzPct val="100000"/>
                  <a:buFont typeface="Wingdings" panose="05000000000000000000" pitchFamily="2" charset="2"/>
                  <a:buChar char="þ"/>
                  <a:defRPr/>
                </a:pPr>
                <a:r>
                  <a:rPr lang="en-US" sz="2000">
                    <a:solidFill>
                      <a:prstClr val="black"/>
                    </a:solidFill>
                    <a:latin typeface="Calibri"/>
                    <a:ea typeface="+mn-ea"/>
                    <a:cs typeface="Arial" pitchFamily="34" charset="0"/>
                  </a:rPr>
                  <a:t>Stretch Finite Health Care Dollars; and,</a:t>
                </a:r>
              </a:p>
              <a:p>
                <a:pPr marL="548640" lvl="1" indent="-457200" defTabSz="914391">
                  <a:spcBef>
                    <a:spcPts val="500"/>
                  </a:spcBef>
                  <a:spcAft>
                    <a:spcPts val="1800"/>
                  </a:spcAft>
                  <a:buClr>
                    <a:srgbClr val="04ABB8">
                      <a:lumMod val="75000"/>
                    </a:srgbClr>
                  </a:buClr>
                  <a:buSzPct val="100000"/>
                  <a:buFont typeface="Wingdings" panose="05000000000000000000" pitchFamily="2" charset="2"/>
                  <a:buChar char="þ"/>
                  <a:defRPr/>
                </a:pPr>
                <a:r>
                  <a:rPr lang="en-US" sz="2000">
                    <a:solidFill>
                      <a:prstClr val="black"/>
                    </a:solidFill>
                    <a:latin typeface="Calibri"/>
                    <a:ea typeface="+mn-ea"/>
                    <a:cs typeface="Arial" pitchFamily="34" charset="0"/>
                  </a:rPr>
                  <a:t>Contract Programs &amp; Services.</a:t>
                </a:r>
                <a:endParaRPr lang="en-US" sz="2000" dirty="0">
                  <a:solidFill>
                    <a:prstClr val="black"/>
                  </a:solidFill>
                  <a:latin typeface="Calibri"/>
                  <a:ea typeface="+mn-ea"/>
                  <a:cs typeface="Arial" pitchFamily="34" charset="0"/>
                </a:endParaRPr>
              </a:p>
            </p:txBody>
          </p:sp>
        </p:grpSp>
      </p:grpSp>
    </p:spTree>
    <p:extLst>
      <p:ext uri="{BB962C8B-B14F-4D97-AF65-F5344CB8AC3E}">
        <p14:creationId xmlns:p14="http://schemas.microsoft.com/office/powerpoint/2010/main" val="2366458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25E221-77FD-7216-2E32-8B242F85D727}"/>
              </a:ext>
            </a:extLst>
          </p:cNvPr>
          <p:cNvSpPr>
            <a:spLocks noGrp="1"/>
          </p:cNvSpPr>
          <p:nvPr>
            <p:ph type="ctrTitle"/>
          </p:nvPr>
        </p:nvSpPr>
        <p:spPr>
          <a:xfrm>
            <a:off x="498110" y="490399"/>
            <a:ext cx="8825658" cy="596018"/>
          </a:xfrm>
        </p:spPr>
        <p:txBody>
          <a:bodyPr/>
          <a:lstStyle/>
          <a:p>
            <a:r>
              <a:rPr lang="en-US" dirty="0"/>
              <a:t>Medicare-Like Rates</a:t>
            </a:r>
          </a:p>
        </p:txBody>
      </p:sp>
      <p:grpSp>
        <p:nvGrpSpPr>
          <p:cNvPr id="11" name="Group 10">
            <a:extLst>
              <a:ext uri="{FF2B5EF4-FFF2-40B4-BE49-F238E27FC236}">
                <a16:creationId xmlns:a16="http://schemas.microsoft.com/office/drawing/2014/main" id="{E76B862D-8D52-6BB1-B83F-976EFCEB5005}"/>
              </a:ext>
            </a:extLst>
          </p:cNvPr>
          <p:cNvGrpSpPr/>
          <p:nvPr/>
        </p:nvGrpSpPr>
        <p:grpSpPr>
          <a:xfrm>
            <a:off x="1718510" y="1821124"/>
            <a:ext cx="8754980" cy="3955166"/>
            <a:chOff x="1688431" y="1821124"/>
            <a:chExt cx="8754980" cy="3955166"/>
          </a:xfrm>
        </p:grpSpPr>
        <p:sp>
          <p:nvSpPr>
            <p:cNvPr id="8" name="Text Placeholder 4">
              <a:extLst>
                <a:ext uri="{FF2B5EF4-FFF2-40B4-BE49-F238E27FC236}">
                  <a16:creationId xmlns:a16="http://schemas.microsoft.com/office/drawing/2014/main" id="{A1E6FEBD-139F-9CCD-97E0-1ED3E0DA337F}"/>
                </a:ext>
              </a:extLst>
            </p:cNvPr>
            <p:cNvSpPr txBox="1">
              <a:spLocks/>
            </p:cNvSpPr>
            <p:nvPr/>
          </p:nvSpPr>
          <p:spPr>
            <a:xfrm>
              <a:off x="2129555" y="1821124"/>
              <a:ext cx="8313856" cy="3955166"/>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defTabSz="457200" rtl="0" eaLnBrk="1" latinLnBrk="0" hangingPunct="1">
                <a:spcBef>
                  <a:spcPts val="1000"/>
                </a:spcBef>
                <a:spcAft>
                  <a:spcPts val="0"/>
                </a:spcAft>
                <a:buClr>
                  <a:schemeClr val="bg1"/>
                </a:buClr>
                <a:buSzPct val="80000"/>
                <a:buFont typeface="Wingdings" panose="05000000000000000000" pitchFamily="2" charset="2"/>
                <a:buChar char="§"/>
                <a:defRPr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1200150" indent="-285750" algn="l" defTabSz="457200" rtl="0" eaLnBrk="1" latinLnBrk="0" hangingPunct="1">
                <a:spcBef>
                  <a:spcPts val="1000"/>
                </a:spcBef>
                <a:spcAft>
                  <a:spcPts val="0"/>
                </a:spcAft>
                <a:buClr>
                  <a:schemeClr val="bg1"/>
                </a:buClr>
                <a:buSzPct val="80000"/>
                <a:buFont typeface="Wingdings" panose="05000000000000000000" pitchFamily="2" charset="2"/>
                <a:buChar char="§"/>
                <a:defRPr sz="16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657350" indent="-285750" algn="l" defTabSz="457200" rtl="0" eaLnBrk="1" latinLnBrk="0" hangingPunct="1">
                <a:spcBef>
                  <a:spcPts val="1000"/>
                </a:spcBef>
                <a:spcAft>
                  <a:spcPts val="0"/>
                </a:spcAft>
                <a:buClr>
                  <a:schemeClr val="bg1"/>
                </a:buClr>
                <a:buSzPct val="80000"/>
                <a:buFont typeface="Wingdings" panose="05000000000000000000" pitchFamily="2" charset="2"/>
                <a:buChar char="§"/>
                <a:defRPr sz="14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2114550" indent="-285750" algn="l" defTabSz="457200" rtl="0" eaLnBrk="1" latinLnBrk="0" hangingPunct="1">
                <a:spcBef>
                  <a:spcPts val="1000"/>
                </a:spcBef>
                <a:spcAft>
                  <a:spcPts val="0"/>
                </a:spcAft>
                <a:buClr>
                  <a:schemeClr val="bg1"/>
                </a:buClr>
                <a:buSzPct val="80000"/>
                <a:buFont typeface="Wingdings" panose="05000000000000000000" pitchFamily="2" charset="2"/>
                <a:buChar char="§"/>
                <a:defRPr sz="14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defTabSz="914391">
                <a:lnSpc>
                  <a:spcPct val="90000"/>
                </a:lnSpc>
                <a:buClrTx/>
                <a:buSzTx/>
                <a:buFont typeface="Wingdings" pitchFamily="2" charset="2"/>
                <a:buNone/>
                <a:defRPr/>
              </a:pPr>
              <a:r>
                <a:rPr lang="en-US" sz="3200" b="1">
                  <a:solidFill>
                    <a:schemeClr val="accent1"/>
                  </a:solidFill>
                  <a:latin typeface="Calibri"/>
                  <a:ea typeface="+mn-ea"/>
                  <a:cs typeface="Arial" pitchFamily="34" charset="0"/>
                </a:rPr>
                <a:t>42 CFR 136.30</a:t>
              </a:r>
            </a:p>
            <a:p>
              <a:pPr defTabSz="914391">
                <a:lnSpc>
                  <a:spcPct val="120000"/>
                </a:lnSpc>
                <a:spcAft>
                  <a:spcPts val="1200"/>
                </a:spcAft>
                <a:buClrTx/>
                <a:buSzTx/>
                <a:buFont typeface="Wingdings" pitchFamily="2" charset="2"/>
                <a:buNone/>
                <a:defRPr/>
              </a:pPr>
              <a:r>
                <a:rPr lang="en-US">
                  <a:solidFill>
                    <a:prstClr val="black"/>
                  </a:solidFill>
                  <a:latin typeface="Calibri"/>
                  <a:ea typeface="+mn-ea"/>
                  <a:cs typeface="Arial" pitchFamily="34" charset="0"/>
                </a:rPr>
                <a:t>All Medicare-participating hospitals...that furnish inpatient services must accept no more than [Medicare-like rates/MLR] as payment in full for all items and services authorized by IHS, Tribal, and urban Indian organization entities...</a:t>
              </a:r>
            </a:p>
            <a:p>
              <a:pPr defTabSz="914391">
                <a:lnSpc>
                  <a:spcPct val="120000"/>
                </a:lnSpc>
                <a:buClrTx/>
                <a:buSzTx/>
                <a:buFont typeface="Wingdings" pitchFamily="2" charset="2"/>
                <a:buNone/>
                <a:defRPr/>
              </a:pPr>
              <a:r>
                <a:rPr lang="en-US">
                  <a:solidFill>
                    <a:prstClr val="black"/>
                  </a:solidFill>
                  <a:latin typeface="Calibri"/>
                  <a:ea typeface="+mn-ea"/>
                  <a:cs typeface="Arial" pitchFamily="34" charset="0"/>
                </a:rPr>
                <a:t>The payment methodology...applies to all levels of care furnished by a Medicare-participating hospital [including inpatient and outpatient] that is authorized under part 136, subpart C by a contract health service (CHS) program of the Indian Health Service (IHS); or authorized by a Tribe or Tribal organization carrying out a CHS program of the IHS under [ISDEAA]...</a:t>
              </a:r>
            </a:p>
            <a:p>
              <a:endParaRPr lang="en-US" dirty="0"/>
            </a:p>
          </p:txBody>
        </p:sp>
        <p:sp>
          <p:nvSpPr>
            <p:cNvPr id="9" name="Rectangle 8">
              <a:extLst>
                <a:ext uri="{FF2B5EF4-FFF2-40B4-BE49-F238E27FC236}">
                  <a16:creationId xmlns:a16="http://schemas.microsoft.com/office/drawing/2014/main" id="{C35A7533-7A27-E6D9-3383-99272EA8AC3E}"/>
                </a:ext>
              </a:extLst>
            </p:cNvPr>
            <p:cNvSpPr/>
            <p:nvPr/>
          </p:nvSpPr>
          <p:spPr>
            <a:xfrm>
              <a:off x="1688431" y="1832747"/>
              <a:ext cx="120316" cy="393192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35835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25E221-77FD-7216-2E32-8B242F85D727}"/>
              </a:ext>
            </a:extLst>
          </p:cNvPr>
          <p:cNvSpPr>
            <a:spLocks noGrp="1"/>
          </p:cNvSpPr>
          <p:nvPr>
            <p:ph type="ctrTitle"/>
          </p:nvPr>
        </p:nvSpPr>
        <p:spPr>
          <a:xfrm>
            <a:off x="498110" y="490399"/>
            <a:ext cx="8825658" cy="596018"/>
          </a:xfrm>
        </p:spPr>
        <p:txBody>
          <a:bodyPr/>
          <a:lstStyle/>
          <a:p>
            <a:r>
              <a:rPr lang="en-US" dirty="0"/>
              <a:t>Payer of Last Resort Statute</a:t>
            </a:r>
          </a:p>
        </p:txBody>
      </p:sp>
      <p:grpSp>
        <p:nvGrpSpPr>
          <p:cNvPr id="8" name="Group 7">
            <a:extLst>
              <a:ext uri="{FF2B5EF4-FFF2-40B4-BE49-F238E27FC236}">
                <a16:creationId xmlns:a16="http://schemas.microsoft.com/office/drawing/2014/main" id="{880AD82B-EB20-5D84-D3BF-E460935FD63B}"/>
              </a:ext>
            </a:extLst>
          </p:cNvPr>
          <p:cNvGrpSpPr/>
          <p:nvPr/>
        </p:nvGrpSpPr>
        <p:grpSpPr>
          <a:xfrm>
            <a:off x="1612231" y="2139419"/>
            <a:ext cx="8429946" cy="2631692"/>
            <a:chOff x="1612231" y="2139419"/>
            <a:chExt cx="8429946" cy="2631692"/>
          </a:xfrm>
        </p:grpSpPr>
        <p:sp>
          <p:nvSpPr>
            <p:cNvPr id="6" name="Text Placeholder 4">
              <a:extLst>
                <a:ext uri="{FF2B5EF4-FFF2-40B4-BE49-F238E27FC236}">
                  <a16:creationId xmlns:a16="http://schemas.microsoft.com/office/drawing/2014/main" id="{D7D8EFB6-0B57-717B-7866-0BA17691494F}"/>
                </a:ext>
              </a:extLst>
            </p:cNvPr>
            <p:cNvSpPr txBox="1">
              <a:spLocks/>
            </p:cNvSpPr>
            <p:nvPr/>
          </p:nvSpPr>
          <p:spPr>
            <a:xfrm>
              <a:off x="2149823" y="2139419"/>
              <a:ext cx="7892354" cy="2631692"/>
            </a:xfrm>
            <a:prstGeom prst="rect">
              <a:avLst/>
            </a:prstGeom>
          </p:spPr>
          <p:txBody>
            <a:bodyPr vert="horz" lIns="91440" tIns="45720" rIns="91440" bIns="45720" rtlCol="0">
              <a:normAutofit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defTabSz="457200" rtl="0" eaLnBrk="1" latinLnBrk="0" hangingPunct="1">
                <a:spcBef>
                  <a:spcPts val="1000"/>
                </a:spcBef>
                <a:spcAft>
                  <a:spcPts val="0"/>
                </a:spcAft>
                <a:buClr>
                  <a:schemeClr val="bg1"/>
                </a:buClr>
                <a:buSzPct val="80000"/>
                <a:buFont typeface="Wingdings" panose="05000000000000000000" pitchFamily="2" charset="2"/>
                <a:buChar char="§"/>
                <a:defRPr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1200150" indent="-285750" algn="l" defTabSz="457200" rtl="0" eaLnBrk="1" latinLnBrk="0" hangingPunct="1">
                <a:spcBef>
                  <a:spcPts val="1000"/>
                </a:spcBef>
                <a:spcAft>
                  <a:spcPts val="0"/>
                </a:spcAft>
                <a:buClr>
                  <a:schemeClr val="bg1"/>
                </a:buClr>
                <a:buSzPct val="80000"/>
                <a:buFont typeface="Wingdings" panose="05000000000000000000" pitchFamily="2" charset="2"/>
                <a:buChar char="§"/>
                <a:defRPr sz="16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657350" indent="-285750" algn="l" defTabSz="457200" rtl="0" eaLnBrk="1" latinLnBrk="0" hangingPunct="1">
                <a:spcBef>
                  <a:spcPts val="1000"/>
                </a:spcBef>
                <a:spcAft>
                  <a:spcPts val="0"/>
                </a:spcAft>
                <a:buClr>
                  <a:schemeClr val="bg1"/>
                </a:buClr>
                <a:buSzPct val="80000"/>
                <a:buFont typeface="Wingdings" panose="05000000000000000000" pitchFamily="2" charset="2"/>
                <a:buChar char="§"/>
                <a:defRPr sz="14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2114550" indent="-285750" algn="l" defTabSz="457200" rtl="0" eaLnBrk="1" latinLnBrk="0" hangingPunct="1">
                <a:spcBef>
                  <a:spcPts val="1000"/>
                </a:spcBef>
                <a:spcAft>
                  <a:spcPts val="0"/>
                </a:spcAft>
                <a:buClr>
                  <a:schemeClr val="bg1"/>
                </a:buClr>
                <a:buSzPct val="80000"/>
                <a:buFont typeface="Wingdings" panose="05000000000000000000" pitchFamily="2" charset="2"/>
                <a:buChar char="§"/>
                <a:defRPr sz="14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defTabSz="914391">
                <a:lnSpc>
                  <a:spcPct val="90000"/>
                </a:lnSpc>
                <a:spcAft>
                  <a:spcPts val="1200"/>
                </a:spcAft>
                <a:buClrTx/>
                <a:buSzTx/>
                <a:buFont typeface="Wingdings" pitchFamily="2" charset="2"/>
                <a:buNone/>
                <a:defRPr/>
              </a:pPr>
              <a:r>
                <a:rPr lang="en-US" sz="3200" b="1" dirty="0">
                  <a:solidFill>
                    <a:schemeClr val="accent1"/>
                  </a:solidFill>
                  <a:latin typeface="Calibri"/>
                  <a:ea typeface="+mn-ea"/>
                  <a:cs typeface="Arial" pitchFamily="34" charset="0"/>
                </a:rPr>
                <a:t>25 USC 1623(b)</a:t>
              </a:r>
              <a:endParaRPr lang="en-US" sz="3200" dirty="0">
                <a:solidFill>
                  <a:schemeClr val="accent1"/>
                </a:solidFill>
                <a:latin typeface="Calibri"/>
                <a:ea typeface="+mn-ea"/>
                <a:cs typeface="Arial" pitchFamily="34" charset="0"/>
              </a:endParaRPr>
            </a:p>
            <a:p>
              <a:pPr defTabSz="914391">
                <a:lnSpc>
                  <a:spcPct val="130000"/>
                </a:lnSpc>
                <a:buClrTx/>
                <a:buSzTx/>
                <a:buFont typeface="Wingdings" pitchFamily="2" charset="2"/>
                <a:buNone/>
                <a:defRPr/>
              </a:pPr>
              <a:r>
                <a:rPr lang="en-US" dirty="0">
                  <a:solidFill>
                    <a:prstClr val="black"/>
                  </a:solidFill>
                  <a:latin typeface="Calibri"/>
                  <a:ea typeface="+mn-ea"/>
                  <a:cs typeface="Arial" pitchFamily="34" charset="0"/>
                </a:rPr>
                <a:t>Health programs operated by the Indian Health Service, Indian tribes, tribal organizations, and Urban Indian organizations... shall be the payer of last resort for services provided by such Service, tribes, or organizations to individuals eligible for services through such programs, notwithstanding any Federal, State, or local law to the contrary [Post-ACA rule].</a:t>
              </a:r>
            </a:p>
            <a:p>
              <a:endParaRPr lang="en-US" dirty="0"/>
            </a:p>
          </p:txBody>
        </p:sp>
        <p:sp>
          <p:nvSpPr>
            <p:cNvPr id="7" name="Rectangle 6">
              <a:extLst>
                <a:ext uri="{FF2B5EF4-FFF2-40B4-BE49-F238E27FC236}">
                  <a16:creationId xmlns:a16="http://schemas.microsoft.com/office/drawing/2014/main" id="{49DA36A0-DE7D-993C-1A1F-DD69085D5CD6}"/>
                </a:ext>
              </a:extLst>
            </p:cNvPr>
            <p:cNvSpPr/>
            <p:nvPr/>
          </p:nvSpPr>
          <p:spPr>
            <a:xfrm>
              <a:off x="1612231" y="2139419"/>
              <a:ext cx="120316" cy="246888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70398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25E221-77FD-7216-2E32-8B242F85D727}"/>
              </a:ext>
            </a:extLst>
          </p:cNvPr>
          <p:cNvSpPr>
            <a:spLocks noGrp="1"/>
          </p:cNvSpPr>
          <p:nvPr>
            <p:ph type="ctrTitle"/>
          </p:nvPr>
        </p:nvSpPr>
        <p:spPr>
          <a:xfrm>
            <a:off x="498110" y="490399"/>
            <a:ext cx="8825658" cy="596018"/>
          </a:xfrm>
        </p:spPr>
        <p:txBody>
          <a:bodyPr/>
          <a:lstStyle/>
          <a:p>
            <a:r>
              <a:rPr lang="en-US" dirty="0"/>
              <a:t>Special Affordable Care Act Rules </a:t>
            </a:r>
          </a:p>
        </p:txBody>
      </p:sp>
      <p:grpSp>
        <p:nvGrpSpPr>
          <p:cNvPr id="8" name="Group 7">
            <a:extLst>
              <a:ext uri="{FF2B5EF4-FFF2-40B4-BE49-F238E27FC236}">
                <a16:creationId xmlns:a16="http://schemas.microsoft.com/office/drawing/2014/main" id="{B3364455-FD84-0580-0511-92D67748964A}"/>
              </a:ext>
            </a:extLst>
          </p:cNvPr>
          <p:cNvGrpSpPr/>
          <p:nvPr/>
        </p:nvGrpSpPr>
        <p:grpSpPr>
          <a:xfrm>
            <a:off x="649672" y="1783898"/>
            <a:ext cx="10337837" cy="3509998"/>
            <a:chOff x="1311409" y="1904214"/>
            <a:chExt cx="10337837" cy="3509998"/>
          </a:xfrm>
        </p:grpSpPr>
        <p:sp>
          <p:nvSpPr>
            <p:cNvPr id="6" name="Text Placeholder 4">
              <a:extLst>
                <a:ext uri="{FF2B5EF4-FFF2-40B4-BE49-F238E27FC236}">
                  <a16:creationId xmlns:a16="http://schemas.microsoft.com/office/drawing/2014/main" id="{A1E6FEBD-139F-9CCD-97E0-1ED3E0DA337F}"/>
                </a:ext>
              </a:extLst>
            </p:cNvPr>
            <p:cNvSpPr txBox="1">
              <a:spLocks/>
            </p:cNvSpPr>
            <p:nvPr/>
          </p:nvSpPr>
          <p:spPr>
            <a:xfrm>
              <a:off x="1311409" y="1904214"/>
              <a:ext cx="6220360" cy="3509998"/>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defTabSz="457200" rtl="0" eaLnBrk="1" latinLnBrk="0" hangingPunct="1">
                <a:spcBef>
                  <a:spcPts val="1000"/>
                </a:spcBef>
                <a:spcAft>
                  <a:spcPts val="0"/>
                </a:spcAft>
                <a:buClr>
                  <a:schemeClr val="bg1"/>
                </a:buClr>
                <a:buSzPct val="80000"/>
                <a:buFont typeface="Wingdings" panose="05000000000000000000" pitchFamily="2" charset="2"/>
                <a:buChar char="§"/>
                <a:defRPr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1200150" indent="-285750" algn="l" defTabSz="457200" rtl="0" eaLnBrk="1" latinLnBrk="0" hangingPunct="1">
                <a:spcBef>
                  <a:spcPts val="1000"/>
                </a:spcBef>
                <a:spcAft>
                  <a:spcPts val="0"/>
                </a:spcAft>
                <a:buClr>
                  <a:schemeClr val="bg1"/>
                </a:buClr>
                <a:buSzPct val="80000"/>
                <a:buFont typeface="Wingdings" panose="05000000000000000000" pitchFamily="2" charset="2"/>
                <a:buChar char="§"/>
                <a:defRPr sz="16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657350" indent="-285750" algn="l" defTabSz="457200" rtl="0" eaLnBrk="1" latinLnBrk="0" hangingPunct="1">
                <a:spcBef>
                  <a:spcPts val="1000"/>
                </a:spcBef>
                <a:spcAft>
                  <a:spcPts val="0"/>
                </a:spcAft>
                <a:buClr>
                  <a:schemeClr val="bg1"/>
                </a:buClr>
                <a:buSzPct val="80000"/>
                <a:buFont typeface="Wingdings" panose="05000000000000000000" pitchFamily="2" charset="2"/>
                <a:buChar char="§"/>
                <a:defRPr sz="14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2114550" indent="-285750" algn="l" defTabSz="457200" rtl="0" eaLnBrk="1" latinLnBrk="0" hangingPunct="1">
                <a:spcBef>
                  <a:spcPts val="1000"/>
                </a:spcBef>
                <a:spcAft>
                  <a:spcPts val="0"/>
                </a:spcAft>
                <a:buClr>
                  <a:schemeClr val="bg1"/>
                </a:buClr>
                <a:buSzPct val="80000"/>
                <a:buFont typeface="Wingdings" panose="05000000000000000000" pitchFamily="2" charset="2"/>
                <a:buChar char="§"/>
                <a:defRPr sz="14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342900" indent="-342900">
                <a:spcAft>
                  <a:spcPts val="1200"/>
                </a:spcAft>
                <a:buClrTx/>
                <a:buFont typeface="Wingdings" panose="05000000000000000000" pitchFamily="2" charset="2"/>
                <a:buChar char="§"/>
              </a:pPr>
              <a:r>
                <a:rPr lang="en-US" sz="2800" dirty="0"/>
                <a:t>Monthly Exchange Entry</a:t>
              </a:r>
            </a:p>
            <a:p>
              <a:pPr marL="342900" indent="-342900">
                <a:spcAft>
                  <a:spcPts val="1200"/>
                </a:spcAft>
                <a:buClrTx/>
                <a:buFont typeface="Wingdings" panose="05000000000000000000" pitchFamily="2" charset="2"/>
                <a:buChar char="§"/>
              </a:pPr>
              <a:r>
                <a:rPr lang="en-US" sz="2800" dirty="0"/>
                <a:t>No Cost Share for PRC Authorized Care</a:t>
              </a:r>
            </a:p>
            <a:p>
              <a:pPr marL="342900" indent="-342900">
                <a:spcAft>
                  <a:spcPts val="1200"/>
                </a:spcAft>
                <a:buClrTx/>
                <a:buFont typeface="Wingdings" panose="05000000000000000000" pitchFamily="2" charset="2"/>
                <a:buChar char="§"/>
              </a:pPr>
              <a:r>
                <a:rPr lang="en-US" sz="2800" dirty="0"/>
                <a:t>No Cost-Sharing for Native Americans with Income &lt; 300% FPL</a:t>
              </a:r>
            </a:p>
            <a:p>
              <a:pPr marL="342900" indent="-342900">
                <a:spcAft>
                  <a:spcPts val="1200"/>
                </a:spcAft>
                <a:buClrTx/>
                <a:buFont typeface="Wingdings" panose="05000000000000000000" pitchFamily="2" charset="2"/>
                <a:buChar char="§"/>
              </a:pPr>
              <a:r>
                <a:rPr lang="en-US" sz="2800" dirty="0"/>
                <a:t>“Sponsorship” Rules Implemented</a:t>
              </a:r>
              <a:br>
                <a:rPr lang="en-US" sz="2800" dirty="0"/>
              </a:br>
              <a:r>
                <a:rPr lang="en-US" sz="2800" dirty="0"/>
                <a:t>by State and Federal Health </a:t>
              </a:r>
            </a:p>
          </p:txBody>
        </p:sp>
        <p:pic>
          <p:nvPicPr>
            <p:cNvPr id="7" name="Picture 6">
              <a:extLst>
                <a:ext uri="{FF2B5EF4-FFF2-40B4-BE49-F238E27FC236}">
                  <a16:creationId xmlns:a16="http://schemas.microsoft.com/office/drawing/2014/main" id="{446050D3-0EE3-2B9E-BDF9-19CFA1274493}"/>
                </a:ext>
              </a:extLst>
            </p:cNvPr>
            <p:cNvPicPr>
              <a:picLocks noChangeAspect="1"/>
            </p:cNvPicPr>
            <p:nvPr/>
          </p:nvPicPr>
          <p:blipFill>
            <a:blip r:embed="rId2"/>
            <a:stretch>
              <a:fillRect/>
            </a:stretch>
          </p:blipFill>
          <p:spPr>
            <a:xfrm>
              <a:off x="8169192" y="2406316"/>
              <a:ext cx="3480054" cy="2812165"/>
            </a:xfrm>
            <a:prstGeom prst="rect">
              <a:avLst/>
            </a:prstGeom>
          </p:spPr>
        </p:pic>
      </p:grpSp>
    </p:spTree>
    <p:extLst>
      <p:ext uri="{BB962C8B-B14F-4D97-AF65-F5344CB8AC3E}">
        <p14:creationId xmlns:p14="http://schemas.microsoft.com/office/powerpoint/2010/main" val="1381856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3E440A2C-C0DF-57CA-2894-36E85A65DD8F}"/>
              </a:ext>
            </a:extLst>
          </p:cNvPr>
          <p:cNvGrpSpPr/>
          <p:nvPr/>
        </p:nvGrpSpPr>
        <p:grpSpPr>
          <a:xfrm>
            <a:off x="818476" y="646758"/>
            <a:ext cx="6363374" cy="5201592"/>
            <a:chOff x="818476" y="646758"/>
            <a:chExt cx="6363374" cy="5201592"/>
          </a:xfrm>
        </p:grpSpPr>
        <p:sp>
          <p:nvSpPr>
            <p:cNvPr id="26" name="Rectangle 25">
              <a:extLst>
                <a:ext uri="{FF2B5EF4-FFF2-40B4-BE49-F238E27FC236}">
                  <a16:creationId xmlns:a16="http://schemas.microsoft.com/office/drawing/2014/main" id="{A16B401B-F546-216D-9671-0E2C0AD5744E}"/>
                </a:ext>
              </a:extLst>
            </p:cNvPr>
            <p:cNvSpPr/>
            <p:nvPr/>
          </p:nvSpPr>
          <p:spPr>
            <a:xfrm>
              <a:off x="818476" y="646758"/>
              <a:ext cx="5725199" cy="5201592"/>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171C747-B82C-3B6E-BD50-CF2F1DB64389}"/>
                </a:ext>
              </a:extLst>
            </p:cNvPr>
            <p:cNvSpPr txBox="1"/>
            <p:nvPr/>
          </p:nvSpPr>
          <p:spPr>
            <a:xfrm>
              <a:off x="1112034" y="1077140"/>
              <a:ext cx="6069816" cy="1938992"/>
            </a:xfrm>
            <a:prstGeom prst="rect">
              <a:avLst/>
            </a:prstGeom>
            <a:noFill/>
          </p:spPr>
          <p:txBody>
            <a:bodyPr wrap="square">
              <a:spAutoFit/>
            </a:bodyPr>
            <a:lstStyle/>
            <a:p>
              <a:r>
                <a:rPr lang="en-US" sz="4000" b="1" dirty="0">
                  <a:solidFill>
                    <a:schemeClr val="bg1"/>
                  </a:solidFill>
                </a:rPr>
                <a:t>Enhancing Tribal Sovereignty through Employee Benefits</a:t>
              </a:r>
            </a:p>
          </p:txBody>
        </p:sp>
        <p:pic>
          <p:nvPicPr>
            <p:cNvPr id="28" name="Picture 2" descr="Strategic Services Group">
              <a:extLst>
                <a:ext uri="{FF2B5EF4-FFF2-40B4-BE49-F238E27FC236}">
                  <a16:creationId xmlns:a16="http://schemas.microsoft.com/office/drawing/2014/main" id="{B01C798D-BC48-C845-BB9D-7DAB95D4BC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1837" y="3847287"/>
              <a:ext cx="1501904" cy="656300"/>
            </a:xfrm>
            <a:prstGeom prst="rect">
              <a:avLst/>
            </a:prstGeom>
          </p:spPr>
        </p:pic>
        <p:sp>
          <p:nvSpPr>
            <p:cNvPr id="29" name="TextBox 28">
              <a:extLst>
                <a:ext uri="{FF2B5EF4-FFF2-40B4-BE49-F238E27FC236}">
                  <a16:creationId xmlns:a16="http://schemas.microsoft.com/office/drawing/2014/main" id="{042717C8-C633-B1B1-8F9F-19DA7CEA11E6}"/>
                </a:ext>
              </a:extLst>
            </p:cNvPr>
            <p:cNvSpPr txBox="1"/>
            <p:nvPr/>
          </p:nvSpPr>
          <p:spPr>
            <a:xfrm>
              <a:off x="1156389" y="3226315"/>
              <a:ext cx="4145766" cy="2554545"/>
            </a:xfrm>
            <a:prstGeom prst="rect">
              <a:avLst/>
            </a:prstGeom>
            <a:noFill/>
          </p:spPr>
          <p:txBody>
            <a:bodyPr wrap="square" rtlCol="0">
              <a:spAutoFit/>
            </a:bodyPr>
            <a:lstStyle/>
            <a:p>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Presenters: </a:t>
              </a:r>
            </a:p>
            <a:p>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Doug Roehm, LIC, THRP</a:t>
              </a:r>
            </a:p>
            <a:p>
              <a:r>
                <a:rPr lang="en-US" sz="2000" i="1" dirty="0">
                  <a:solidFill>
                    <a:schemeClr val="bg1"/>
                  </a:solidFill>
                  <a:latin typeface="Calibri" panose="020F0502020204030204" pitchFamily="34" charset="0"/>
                  <a:ea typeface="Calibri" panose="020F0502020204030204" pitchFamily="34" charset="0"/>
                  <a:cs typeface="Calibri" panose="020F0502020204030204" pitchFamily="34" charset="0"/>
                </a:rPr>
                <a:t>Strategic Services Group</a:t>
              </a:r>
            </a:p>
            <a:p>
              <a:endParaRPr lang="en-US" sz="200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
                  <a:srgbClr val="1E5155">
                    <a:lumMod val="40000"/>
                    <a:lumOff val="60000"/>
                  </a:srgbClr>
                </a:buClr>
                <a:buSzPct val="80000"/>
                <a:buFont typeface="Wingdings 3" charset="2"/>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Charles Carlson</a:t>
              </a:r>
              <a:r>
                <a:rPr lang="en-US" sz="2000" b="1" dirty="0">
                  <a:solidFill>
                    <a:prstClr val="black"/>
                  </a:solidFill>
                  <a:latin typeface="Calibri" panose="020F0502020204030204" pitchFamily="34" charset="0"/>
                  <a:ea typeface="Calibri" panose="020F0502020204030204" pitchFamily="34" charset="0"/>
                  <a:cs typeface="Calibri" panose="020F0502020204030204" pitchFamily="34" charset="0"/>
                </a:rPr>
                <a:t>, THRP</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
                  <a:srgbClr val="1E5155">
                    <a:lumMod val="40000"/>
                    <a:lumOff val="60000"/>
                  </a:srgbClr>
                </a:buClr>
                <a:buSzPct val="80000"/>
                <a:buFont typeface="Wingdings 3" charset="2"/>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Benefit Intelligence</a:t>
              </a:r>
            </a:p>
            <a:p>
              <a:endParaRPr lang="en-US" sz="200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70671C33-B959-343E-C4BD-325E08670FE3}"/>
                </a:ext>
              </a:extLst>
            </p:cNvPr>
            <p:cNvPicPr>
              <a:picLocks noChangeAspect="1"/>
            </p:cNvPicPr>
            <p:nvPr/>
          </p:nvPicPr>
          <p:blipFill>
            <a:blip r:embed="rId4"/>
            <a:stretch>
              <a:fillRect/>
            </a:stretch>
          </p:blipFill>
          <p:spPr>
            <a:xfrm>
              <a:off x="4417926" y="4873039"/>
              <a:ext cx="1609725" cy="503039"/>
            </a:xfrm>
            <a:prstGeom prst="rect">
              <a:avLst/>
            </a:prstGeom>
          </p:spPr>
        </p:pic>
      </p:grpSp>
    </p:spTree>
    <p:extLst>
      <p:ext uri="{BB962C8B-B14F-4D97-AF65-F5344CB8AC3E}">
        <p14:creationId xmlns:p14="http://schemas.microsoft.com/office/powerpoint/2010/main" val="23849446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C36E69-608D-5EC3-1D5B-03C37BB473B4}"/>
              </a:ext>
            </a:extLst>
          </p:cNvPr>
          <p:cNvSpPr txBox="1"/>
          <p:nvPr/>
        </p:nvSpPr>
        <p:spPr>
          <a:xfrm>
            <a:off x="1583531" y="1410385"/>
            <a:ext cx="6100762" cy="3139321"/>
          </a:xfrm>
          <a:prstGeom prst="rect">
            <a:avLst/>
          </a:prstGeom>
          <a:noFill/>
        </p:spPr>
        <p:txBody>
          <a:bodyPr wrap="square">
            <a:spAutoFit/>
          </a:bodyPr>
          <a:lstStyle/>
          <a:p>
            <a:r>
              <a:rPr lang="en-US" sz="6600" b="1" dirty="0">
                <a:solidFill>
                  <a:schemeClr val="bg1"/>
                </a:solidFill>
                <a:latin typeface="Calibri" panose="020F0502020204030204" pitchFamily="34" charset="0"/>
                <a:ea typeface="Calibri" panose="020F0502020204030204" pitchFamily="34" charset="0"/>
                <a:cs typeface="Calibri" panose="020F0502020204030204" pitchFamily="34" charset="0"/>
              </a:rPr>
              <a:t>Thought Leadership</a:t>
            </a:r>
          </a:p>
          <a:p>
            <a:r>
              <a:rPr lang="en-US" sz="6600" b="1" dirty="0">
                <a:solidFill>
                  <a:schemeClr val="bg1"/>
                </a:solidFill>
                <a:latin typeface="Calibri" panose="020F0502020204030204" pitchFamily="34" charset="0"/>
                <a:ea typeface="Calibri" panose="020F0502020204030204" pitchFamily="34" charset="0"/>
                <a:cs typeface="Calibri" panose="020F0502020204030204" pitchFamily="34" charset="0"/>
              </a:rPr>
              <a:t>Emerging Trends</a:t>
            </a:r>
            <a:endParaRPr lang="en-US" sz="5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4924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25E221-77FD-7216-2E32-8B242F85D727}"/>
              </a:ext>
            </a:extLst>
          </p:cNvPr>
          <p:cNvSpPr>
            <a:spLocks noGrp="1"/>
          </p:cNvSpPr>
          <p:nvPr>
            <p:ph type="ctrTitle"/>
          </p:nvPr>
        </p:nvSpPr>
        <p:spPr>
          <a:xfrm>
            <a:off x="1683171" y="490399"/>
            <a:ext cx="8825658" cy="596018"/>
          </a:xfrm>
        </p:spPr>
        <p:txBody>
          <a:bodyPr/>
          <a:lstStyle/>
          <a:p>
            <a:pPr algn="ctr"/>
            <a:r>
              <a:rPr lang="en-US" dirty="0"/>
              <a:t>Enhancing Sovereignty Through Benefits</a:t>
            </a:r>
          </a:p>
        </p:txBody>
      </p:sp>
      <p:sp>
        <p:nvSpPr>
          <p:cNvPr id="5" name="Text Placeholder 4">
            <a:extLst>
              <a:ext uri="{FF2B5EF4-FFF2-40B4-BE49-F238E27FC236}">
                <a16:creationId xmlns:a16="http://schemas.microsoft.com/office/drawing/2014/main" id="{A1E6FEBD-139F-9CCD-97E0-1ED3E0DA337F}"/>
              </a:ext>
            </a:extLst>
          </p:cNvPr>
          <p:cNvSpPr>
            <a:spLocks noGrp="1"/>
          </p:cNvSpPr>
          <p:nvPr>
            <p:ph type="body" sz="quarter" idx="10"/>
          </p:nvPr>
        </p:nvSpPr>
        <p:spPr>
          <a:xfrm>
            <a:off x="3521868" y="1628009"/>
            <a:ext cx="6717508" cy="3991924"/>
          </a:xfrm>
          <a:noFill/>
        </p:spPr>
        <p:txBody>
          <a:bodyPr/>
          <a:lstStyle/>
          <a:p>
            <a:pPr marL="605150" marR="0" lvl="1" indent="0" algn="l" defTabSz="914400" rtl="0" eaLnBrk="1" fontAlgn="auto" latinLnBrk="0" hangingPunct="1">
              <a:lnSpc>
                <a:spcPct val="110000"/>
              </a:lnSpc>
              <a:spcBef>
                <a:spcPts val="529"/>
              </a:spcBef>
              <a:spcAft>
                <a:spcPts val="600"/>
              </a:spcAft>
              <a:buClrTx/>
              <a:buSzTx/>
              <a:buNone/>
              <a:tabLst/>
              <a:defRPr/>
            </a:pPr>
            <a:r>
              <a:rPr kumimoji="0" lang="en-US" sz="2000" b="0" i="0" u="none" strike="noStrike" kern="1200" cap="none" spc="50" normalizeH="0" baseline="0" noProof="0" dirty="0">
                <a:ln>
                  <a:noFill/>
                </a:ln>
                <a:solidFill>
                  <a:prstClr val="black"/>
                </a:solidFill>
                <a:effectLst/>
                <a:uLnTx/>
                <a:uFillTx/>
                <a:latin typeface="Calibri"/>
                <a:ea typeface="+mn-ea"/>
                <a:cs typeface="Calibri" panose="020F0502020204030204" pitchFamily="34" charset="0"/>
              </a:rPr>
              <a:t>With mindful mental health, teams make informed and data-backed decisions to manage change. Some of the challenges we are facing are:</a:t>
            </a:r>
          </a:p>
          <a:p>
            <a:pPr marL="1351483" marR="0" lvl="2" indent="-342900" algn="l" defTabSz="914400" rtl="0" eaLnBrk="1" fontAlgn="auto" latinLnBrk="0" hangingPunct="1">
              <a:lnSpc>
                <a:spcPct val="110000"/>
              </a:lnSpc>
              <a:spcBef>
                <a:spcPts val="529"/>
              </a:spcBef>
              <a:spcAft>
                <a:spcPts val="0"/>
              </a:spcAft>
              <a:buClr>
                <a:schemeClr val="accent1"/>
              </a:buClr>
              <a:buSzTx/>
              <a:buFont typeface="Wingdings" panose="05000000000000000000" pitchFamily="2" charset="2"/>
              <a:buChar char="ü"/>
              <a:tabLst/>
              <a:defRPr/>
            </a:pPr>
            <a:r>
              <a:rPr kumimoji="0" lang="en-US" sz="2000" b="1" i="0" u="none" strike="noStrike" kern="1200" cap="none" spc="50" normalizeH="0" baseline="0" noProof="0" dirty="0">
                <a:ln>
                  <a:noFill/>
                </a:ln>
                <a:solidFill>
                  <a:prstClr val="black"/>
                </a:solidFill>
                <a:effectLst/>
                <a:uLnTx/>
                <a:uFillTx/>
                <a:latin typeface="Calibri"/>
                <a:ea typeface="+mn-ea"/>
                <a:cs typeface="Calibri" panose="020F0502020204030204" pitchFamily="34" charset="0"/>
              </a:rPr>
              <a:t>Raising Healthcare Costs</a:t>
            </a:r>
          </a:p>
          <a:p>
            <a:pPr marL="1351483" marR="0" lvl="2" indent="-342900" algn="l" defTabSz="914400" rtl="0" eaLnBrk="1" fontAlgn="auto" latinLnBrk="0" hangingPunct="1">
              <a:lnSpc>
                <a:spcPct val="110000"/>
              </a:lnSpc>
              <a:spcBef>
                <a:spcPts val="529"/>
              </a:spcBef>
              <a:spcAft>
                <a:spcPts val="0"/>
              </a:spcAft>
              <a:buClr>
                <a:schemeClr val="accent1"/>
              </a:buClr>
              <a:buSzTx/>
              <a:buFont typeface="Wingdings" panose="05000000000000000000" pitchFamily="2" charset="2"/>
              <a:buChar char="ü"/>
              <a:tabLst/>
              <a:defRPr/>
            </a:pPr>
            <a:r>
              <a:rPr kumimoji="0" lang="en-US" sz="2000" b="1" i="0" u="none" strike="noStrike" kern="1200" cap="none" spc="50" normalizeH="0" baseline="0" noProof="0" dirty="0">
                <a:ln>
                  <a:noFill/>
                </a:ln>
                <a:solidFill>
                  <a:prstClr val="black"/>
                </a:solidFill>
                <a:effectLst/>
                <a:uLnTx/>
                <a:uFillTx/>
                <a:latin typeface="Calibri"/>
                <a:ea typeface="+mn-ea"/>
                <a:cs typeface="Calibri" panose="020F0502020204030204" pitchFamily="34" charset="0"/>
              </a:rPr>
              <a:t>Tighter Job Market</a:t>
            </a:r>
          </a:p>
          <a:p>
            <a:pPr marL="1351483" marR="0" lvl="2" indent="-342900" algn="l" defTabSz="914400" rtl="0" eaLnBrk="1" fontAlgn="auto" latinLnBrk="0" hangingPunct="1">
              <a:lnSpc>
                <a:spcPct val="110000"/>
              </a:lnSpc>
              <a:spcBef>
                <a:spcPts val="529"/>
              </a:spcBef>
              <a:spcAft>
                <a:spcPts val="0"/>
              </a:spcAft>
              <a:buClr>
                <a:schemeClr val="accent1"/>
              </a:buClr>
              <a:buSzTx/>
              <a:buFont typeface="Wingdings" panose="05000000000000000000" pitchFamily="2" charset="2"/>
              <a:buChar char="ü"/>
              <a:tabLst/>
              <a:defRPr/>
            </a:pPr>
            <a:r>
              <a:rPr kumimoji="0" lang="en-US" sz="2000" b="1" i="0" u="none" strike="noStrike" kern="1200" cap="none" spc="50" normalizeH="0" baseline="0" noProof="0" dirty="0">
                <a:ln>
                  <a:noFill/>
                </a:ln>
                <a:solidFill>
                  <a:prstClr val="black"/>
                </a:solidFill>
                <a:effectLst/>
                <a:uLnTx/>
                <a:uFillTx/>
                <a:latin typeface="Calibri"/>
                <a:ea typeface="+mn-ea"/>
                <a:cs typeface="Calibri" panose="020F0502020204030204" pitchFamily="34" charset="0"/>
              </a:rPr>
              <a:t>Uncertain Political Climate</a:t>
            </a:r>
          </a:p>
          <a:p>
            <a:pPr marL="1351483" marR="0" lvl="2" indent="-342900" algn="l" defTabSz="914400" rtl="0" eaLnBrk="1" fontAlgn="auto" latinLnBrk="0" hangingPunct="1">
              <a:lnSpc>
                <a:spcPct val="110000"/>
              </a:lnSpc>
              <a:spcBef>
                <a:spcPts val="529"/>
              </a:spcBef>
              <a:spcAft>
                <a:spcPts val="0"/>
              </a:spcAft>
              <a:buClr>
                <a:schemeClr val="accent1"/>
              </a:buClr>
              <a:buSzTx/>
              <a:buFont typeface="Wingdings" panose="05000000000000000000" pitchFamily="2" charset="2"/>
              <a:buChar char="ü"/>
              <a:tabLst/>
              <a:defRPr/>
            </a:pPr>
            <a:r>
              <a:rPr kumimoji="0" lang="en-US" sz="2000" b="1" i="0" u="none" strike="noStrike" kern="1200" cap="none" spc="50" normalizeH="0" baseline="0" noProof="0" dirty="0">
                <a:ln>
                  <a:noFill/>
                </a:ln>
                <a:solidFill>
                  <a:prstClr val="black"/>
                </a:solidFill>
                <a:effectLst/>
                <a:uLnTx/>
                <a:uFillTx/>
                <a:latin typeface="Calibri"/>
                <a:ea typeface="+mn-ea"/>
                <a:cs typeface="Calibri" panose="020F0502020204030204" pitchFamily="34" charset="0"/>
              </a:rPr>
              <a:t>Unstable Business Environment</a:t>
            </a:r>
          </a:p>
          <a:p>
            <a:pPr marL="1351483" marR="0" lvl="2" indent="-342900" algn="l" defTabSz="914400" rtl="0" eaLnBrk="1" fontAlgn="auto" latinLnBrk="0" hangingPunct="1">
              <a:lnSpc>
                <a:spcPct val="110000"/>
              </a:lnSpc>
              <a:spcBef>
                <a:spcPts val="529"/>
              </a:spcBef>
              <a:spcAft>
                <a:spcPts val="0"/>
              </a:spcAft>
              <a:buClr>
                <a:schemeClr val="accent1"/>
              </a:buClr>
              <a:buSzTx/>
              <a:buFont typeface="Wingdings" panose="05000000000000000000" pitchFamily="2" charset="2"/>
              <a:buChar char="ü"/>
              <a:tabLst/>
              <a:defRPr/>
            </a:pPr>
            <a:r>
              <a:rPr kumimoji="0" lang="en-US" sz="2000" b="1" i="0" u="none" strike="noStrike" kern="1200" cap="none" spc="50" normalizeH="0" baseline="0" noProof="0" dirty="0">
                <a:ln>
                  <a:noFill/>
                </a:ln>
                <a:solidFill>
                  <a:prstClr val="black"/>
                </a:solidFill>
                <a:effectLst/>
                <a:uLnTx/>
                <a:uFillTx/>
                <a:latin typeface="Calibri"/>
                <a:ea typeface="+mn-ea"/>
                <a:cs typeface="Calibri" panose="020F0502020204030204" pitchFamily="34" charset="0"/>
              </a:rPr>
              <a:t>Social Unrest</a:t>
            </a:r>
          </a:p>
          <a:p>
            <a:pPr marL="1008583" marR="0" lvl="2" indent="0" algn="l" defTabSz="914400" rtl="0" eaLnBrk="1" fontAlgn="auto" latinLnBrk="0" hangingPunct="1">
              <a:lnSpc>
                <a:spcPct val="110000"/>
              </a:lnSpc>
              <a:spcBef>
                <a:spcPts val="529"/>
              </a:spcBef>
              <a:spcAft>
                <a:spcPts val="0"/>
              </a:spcAft>
              <a:buClrTx/>
              <a:buSzTx/>
              <a:buFont typeface="Calibri" panose="020F0502020204030204" pitchFamily="34" charset="0"/>
              <a:buNone/>
              <a:tabLst/>
              <a:defRPr/>
            </a:pPr>
            <a:endParaRPr kumimoji="0" lang="en-US" sz="1800" b="1" i="0" u="none" strike="noStrike" kern="1200" cap="none" spc="50" normalizeH="0" baseline="0" noProof="0" dirty="0">
              <a:ln>
                <a:noFill/>
              </a:ln>
              <a:solidFill>
                <a:prstClr val="black"/>
              </a:solidFill>
              <a:effectLst/>
              <a:uLnTx/>
              <a:uFillTx/>
              <a:latin typeface="Calibri"/>
              <a:ea typeface="+mn-ea"/>
              <a:cs typeface="Calibri" panose="020F0502020204030204" pitchFamily="34" charset="0"/>
            </a:endParaRPr>
          </a:p>
        </p:txBody>
      </p:sp>
      <p:sp>
        <p:nvSpPr>
          <p:cNvPr id="3" name="TextBox 2">
            <a:extLst>
              <a:ext uri="{FF2B5EF4-FFF2-40B4-BE49-F238E27FC236}">
                <a16:creationId xmlns:a16="http://schemas.microsoft.com/office/drawing/2014/main" id="{DFF3E140-F9FF-B249-776C-9954A71FACFD}"/>
              </a:ext>
            </a:extLst>
          </p:cNvPr>
          <p:cNvSpPr txBox="1"/>
          <p:nvPr/>
        </p:nvSpPr>
        <p:spPr>
          <a:xfrm>
            <a:off x="1221145" y="1628009"/>
            <a:ext cx="2750343" cy="2103333"/>
          </a:xfrm>
          <a:prstGeom prst="rect">
            <a:avLst/>
          </a:prstGeom>
          <a:noFill/>
        </p:spPr>
        <p:txBody>
          <a:bodyPr wrap="square">
            <a:spAutoFit/>
          </a:bodyPr>
          <a:lstStyle/>
          <a:p>
            <a:pPr marL="0" marR="0" lvl="0" indent="0" algn="l" defTabSz="914400" rtl="0" eaLnBrk="1" fontAlgn="auto" latinLnBrk="0" hangingPunct="1">
              <a:lnSpc>
                <a:spcPct val="110000"/>
              </a:lnSpc>
              <a:buClrTx/>
              <a:buSzTx/>
              <a:buFont typeface="Wingdings 3" charset="2"/>
              <a:buNone/>
              <a:tabLst/>
              <a:defRPr/>
            </a:pPr>
            <a:r>
              <a:rPr kumimoji="0" lang="en-US" sz="2400" b="1" i="0" u="none" strike="noStrike" kern="1200" cap="none" spc="5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Sovereignty is to self-govern and is foundational to our well-being and mental health</a:t>
            </a:r>
          </a:p>
        </p:txBody>
      </p:sp>
      <p:grpSp>
        <p:nvGrpSpPr>
          <p:cNvPr id="6" name="Group 5">
            <a:extLst>
              <a:ext uri="{FF2B5EF4-FFF2-40B4-BE49-F238E27FC236}">
                <a16:creationId xmlns:a16="http://schemas.microsoft.com/office/drawing/2014/main" id="{6181E7F4-8090-2E4B-6FD5-948B2820471D}"/>
              </a:ext>
            </a:extLst>
          </p:cNvPr>
          <p:cNvGrpSpPr/>
          <p:nvPr/>
        </p:nvGrpSpPr>
        <p:grpSpPr>
          <a:xfrm>
            <a:off x="2044689" y="5105867"/>
            <a:ext cx="8102623" cy="914400"/>
            <a:chOff x="1906173" y="5105867"/>
            <a:chExt cx="8102623" cy="914400"/>
          </a:xfrm>
        </p:grpSpPr>
        <p:sp>
          <p:nvSpPr>
            <p:cNvPr id="4" name="TextBox 3">
              <a:extLst>
                <a:ext uri="{FF2B5EF4-FFF2-40B4-BE49-F238E27FC236}">
                  <a16:creationId xmlns:a16="http://schemas.microsoft.com/office/drawing/2014/main" id="{835DD795-372D-9714-FE26-B798B30AF585}"/>
                </a:ext>
              </a:extLst>
            </p:cNvPr>
            <p:cNvSpPr txBox="1"/>
            <p:nvPr/>
          </p:nvSpPr>
          <p:spPr>
            <a:xfrm>
              <a:off x="2248687" y="5146286"/>
              <a:ext cx="7417594" cy="833562"/>
            </a:xfrm>
            <a:prstGeom prst="rect">
              <a:avLst/>
            </a:prstGeom>
            <a:noFill/>
          </p:spPr>
          <p:txBody>
            <a:bodyPr wrap="square">
              <a:spAutoFit/>
            </a:bodyPr>
            <a:lstStyle/>
            <a:p>
              <a:pPr marL="0" marR="0" lvl="0" indent="0" algn="ctr" defTabSz="914400" rtl="0" eaLnBrk="1" fontAlgn="auto" latinLnBrk="0" hangingPunct="1">
                <a:lnSpc>
                  <a:spcPct val="100000"/>
                </a:lnSpc>
                <a:spcBef>
                  <a:spcPts val="529"/>
                </a:spcBef>
                <a:spcAft>
                  <a:spcPts val="0"/>
                </a:spcAft>
                <a:buClrTx/>
                <a:buSzTx/>
                <a:buFont typeface="Wingdings" panose="05000000000000000000" pitchFamily="2" charset="2"/>
                <a:buNone/>
                <a:tabLst/>
                <a:defRPr/>
              </a:pPr>
              <a:r>
                <a:rPr kumimoji="0" lang="en-US" sz="2400" b="1" i="1" u="none" strike="noStrike" kern="1200" cap="none" spc="50" normalizeH="0" baseline="0" noProof="0" dirty="0">
                  <a:ln>
                    <a:noFill/>
                  </a:ln>
                  <a:solidFill>
                    <a:schemeClr val="bg1"/>
                  </a:solidFill>
                  <a:effectLst/>
                  <a:uLnTx/>
                  <a:uFillTx/>
                  <a:latin typeface="Calibri"/>
                  <a:ea typeface="Calibri" panose="020F0502020204030204" pitchFamily="34" charset="0"/>
                  <a:cs typeface="Calibri" panose="020F0502020204030204" pitchFamily="34" charset="0"/>
                </a:rPr>
                <a:t>Without sovereignty, what do we have control over?</a:t>
              </a:r>
            </a:p>
            <a:p>
              <a:pPr marL="0" marR="0" lvl="0" indent="0" algn="ctr" defTabSz="914400" rtl="0" eaLnBrk="1" fontAlgn="auto" latinLnBrk="0" hangingPunct="1">
                <a:lnSpc>
                  <a:spcPct val="100000"/>
                </a:lnSpc>
                <a:spcBef>
                  <a:spcPts val="529"/>
                </a:spcBef>
                <a:spcAft>
                  <a:spcPts val="0"/>
                </a:spcAft>
                <a:buClrTx/>
                <a:buSzTx/>
                <a:buFont typeface="Wingdings" panose="05000000000000000000" pitchFamily="2" charset="2"/>
                <a:buNone/>
                <a:tabLst/>
                <a:defRPr/>
              </a:pPr>
              <a:r>
                <a:rPr kumimoji="0" lang="en-US" sz="2000" i="1" u="none" strike="noStrike" kern="1200" cap="none" spc="5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It is hard to have sovereignty without mental health/well-being</a:t>
              </a:r>
            </a:p>
          </p:txBody>
        </p:sp>
        <p:sp>
          <p:nvSpPr>
            <p:cNvPr id="2" name="Double Brace 1">
              <a:extLst>
                <a:ext uri="{FF2B5EF4-FFF2-40B4-BE49-F238E27FC236}">
                  <a16:creationId xmlns:a16="http://schemas.microsoft.com/office/drawing/2014/main" id="{31F4F6C0-9A50-AEE5-D93C-FB21DF0A1FEA}"/>
                </a:ext>
              </a:extLst>
            </p:cNvPr>
            <p:cNvSpPr/>
            <p:nvPr/>
          </p:nvSpPr>
          <p:spPr>
            <a:xfrm>
              <a:off x="1906173" y="5105867"/>
              <a:ext cx="8102623" cy="914400"/>
            </a:xfrm>
            <a:prstGeom prst="bracePair">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215880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25E221-77FD-7216-2E32-8B242F85D727}"/>
              </a:ext>
            </a:extLst>
          </p:cNvPr>
          <p:cNvSpPr>
            <a:spLocks noGrp="1"/>
          </p:cNvSpPr>
          <p:nvPr>
            <p:ph type="ctrTitle"/>
          </p:nvPr>
        </p:nvSpPr>
        <p:spPr>
          <a:xfrm>
            <a:off x="1683171" y="490399"/>
            <a:ext cx="8825658" cy="596018"/>
          </a:xfrm>
        </p:spPr>
        <p:txBody>
          <a:bodyPr/>
          <a:lstStyle/>
          <a:p>
            <a:pPr algn="ctr"/>
            <a:r>
              <a:rPr lang="en-US" dirty="0"/>
              <a:t>Leaders are Under Pressure to Perform</a:t>
            </a:r>
          </a:p>
        </p:txBody>
      </p:sp>
      <p:sp>
        <p:nvSpPr>
          <p:cNvPr id="4" name="Text Placeholder 3">
            <a:extLst>
              <a:ext uri="{FF2B5EF4-FFF2-40B4-BE49-F238E27FC236}">
                <a16:creationId xmlns:a16="http://schemas.microsoft.com/office/drawing/2014/main" id="{AD3DBF62-0CFA-4D0E-2801-A2FBA56957BC}"/>
              </a:ext>
            </a:extLst>
          </p:cNvPr>
          <p:cNvSpPr>
            <a:spLocks noGrp="1"/>
          </p:cNvSpPr>
          <p:nvPr>
            <p:ph type="body" sz="quarter" idx="10"/>
          </p:nvPr>
        </p:nvSpPr>
        <p:spPr>
          <a:xfrm>
            <a:off x="3525988" y="1527182"/>
            <a:ext cx="5140025" cy="450347"/>
          </a:xfrm>
        </p:spPr>
        <p:txBody>
          <a:bodyPr>
            <a:normAutofit fontScale="62500" lnSpcReduction="20000"/>
          </a:bodyPr>
          <a:lstStyle/>
          <a:p>
            <a:pPr marL="0" marR="0" lvl="0" indent="0" algn="ctr" defTabSz="914400" rtl="0" eaLnBrk="1" fontAlgn="auto" latinLnBrk="0" hangingPunct="1">
              <a:lnSpc>
                <a:spcPct val="110000"/>
              </a:lnSpc>
              <a:spcBef>
                <a:spcPts val="529"/>
              </a:spcBef>
              <a:spcAft>
                <a:spcPts val="529"/>
              </a:spcAft>
              <a:buClrTx/>
              <a:buSzTx/>
              <a:buFont typeface="Wingdings" panose="05000000000000000000" pitchFamily="2" charset="2"/>
              <a:buNone/>
              <a:tabLst/>
              <a:defRPr/>
            </a:pPr>
            <a:r>
              <a:rPr kumimoji="0" lang="en-US" sz="3200" b="1" i="0" u="none" strike="noStrike" kern="1200" cap="none" normalizeH="0" baseline="0" noProof="0" dirty="0">
                <a:ln>
                  <a:noFill/>
                </a:ln>
                <a:solidFill>
                  <a:prstClr val="black"/>
                </a:solidFill>
                <a:effectLst/>
                <a:uLnTx/>
                <a:uFillTx/>
                <a:latin typeface="Calibri"/>
                <a:ea typeface="+mn-ea"/>
                <a:cs typeface="Calibri" panose="020F0502020204030204" pitchFamily="34" charset="0"/>
              </a:rPr>
              <a:t>Here are a couple of trends to notice…</a:t>
            </a:r>
          </a:p>
          <a:p>
            <a:endParaRPr lang="en-US" dirty="0"/>
          </a:p>
        </p:txBody>
      </p:sp>
      <p:grpSp>
        <p:nvGrpSpPr>
          <p:cNvPr id="3" name="Group 2">
            <a:extLst>
              <a:ext uri="{FF2B5EF4-FFF2-40B4-BE49-F238E27FC236}">
                <a16:creationId xmlns:a16="http://schemas.microsoft.com/office/drawing/2014/main" id="{07C73CCD-BE1D-7405-3882-A1141360EC5C}"/>
              </a:ext>
            </a:extLst>
          </p:cNvPr>
          <p:cNvGrpSpPr/>
          <p:nvPr/>
        </p:nvGrpSpPr>
        <p:grpSpPr>
          <a:xfrm>
            <a:off x="3525988" y="4993697"/>
            <a:ext cx="5857006" cy="1043941"/>
            <a:chOff x="3167497" y="4798495"/>
            <a:chExt cx="5857006" cy="1016560"/>
          </a:xfrm>
        </p:grpSpPr>
        <p:sp>
          <p:nvSpPr>
            <p:cNvPr id="13" name="TextBox 12">
              <a:extLst>
                <a:ext uri="{FF2B5EF4-FFF2-40B4-BE49-F238E27FC236}">
                  <a16:creationId xmlns:a16="http://schemas.microsoft.com/office/drawing/2014/main" id="{DFF3E140-F9FF-B249-776C-9954A71FACFD}"/>
                </a:ext>
              </a:extLst>
            </p:cNvPr>
            <p:cNvSpPr txBox="1"/>
            <p:nvPr/>
          </p:nvSpPr>
          <p:spPr>
            <a:xfrm>
              <a:off x="3809060" y="4798495"/>
              <a:ext cx="4922792" cy="1016560"/>
            </a:xfrm>
            <a:prstGeom prst="rect">
              <a:avLst/>
            </a:prstGeom>
            <a:noFill/>
          </p:spPr>
          <p:txBody>
            <a:bodyPr wrap="square">
              <a:spAutoFit/>
            </a:bodyPr>
            <a:lstStyle/>
            <a:p>
              <a:pPr marL="0" marR="0" lvl="0" indent="0" algn="ctr" defTabSz="914400" rtl="0" eaLnBrk="1" fontAlgn="auto" latinLnBrk="0" hangingPunct="1">
                <a:lnSpc>
                  <a:spcPct val="110000"/>
                </a:lnSpc>
                <a:spcBef>
                  <a:spcPts val="529"/>
                </a:spcBef>
                <a:spcAft>
                  <a:spcPts val="529"/>
                </a:spcAft>
                <a:buClrTx/>
                <a:buSzTx/>
                <a:buFont typeface="Wingdings" panose="05000000000000000000" pitchFamily="2" charset="2"/>
                <a:buNone/>
                <a:tabLst/>
                <a:defRPr/>
              </a:pPr>
              <a:r>
                <a:rPr kumimoji="0" lang="en-US" sz="2800" i="1"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When mentally fatigued,</a:t>
              </a:r>
              <a:br>
                <a:rPr kumimoji="0" lang="en-US" sz="2800" i="1"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br>
              <a:r>
                <a:rPr kumimoji="0" lang="en-US" sz="2800" i="1"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it’s hard to make good decisions. </a:t>
              </a:r>
              <a:endParaRPr kumimoji="0" lang="en-US" sz="2000" i="1"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endParaRPr>
            </a:p>
          </p:txBody>
        </p:sp>
        <p:sp>
          <p:nvSpPr>
            <p:cNvPr id="2" name="Double Brace 1">
              <a:extLst>
                <a:ext uri="{FF2B5EF4-FFF2-40B4-BE49-F238E27FC236}">
                  <a16:creationId xmlns:a16="http://schemas.microsoft.com/office/drawing/2014/main" id="{E7B3444D-C9F3-F9E4-2377-2014EAA02FCA}"/>
                </a:ext>
              </a:extLst>
            </p:cNvPr>
            <p:cNvSpPr/>
            <p:nvPr/>
          </p:nvSpPr>
          <p:spPr>
            <a:xfrm>
              <a:off x="3167497" y="4849576"/>
              <a:ext cx="5857006" cy="914400"/>
            </a:xfrm>
            <a:prstGeom prst="brace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AB2C7A20-30E3-1B8B-1D38-3A8FF1FCD286}"/>
              </a:ext>
            </a:extLst>
          </p:cNvPr>
          <p:cNvSpPr txBox="1"/>
          <p:nvPr/>
        </p:nvSpPr>
        <p:spPr>
          <a:xfrm>
            <a:off x="2298032" y="2481497"/>
            <a:ext cx="3561947" cy="2060688"/>
          </a:xfrm>
          <a:prstGeom prst="rect">
            <a:avLst/>
          </a:prstGeom>
          <a:noFill/>
          <a:ln>
            <a:solidFill>
              <a:schemeClr val="bg1"/>
            </a:solidFill>
          </a:ln>
        </p:spPr>
        <p:txBody>
          <a:bodyPr wrap="square" anchor="ctr">
            <a:spAutoFit/>
          </a:bodyPr>
          <a:lstStyle/>
          <a:p>
            <a:pPr marL="0" marR="0" lvl="3" algn="ctr" defTabSz="914400" rtl="0" eaLnBrk="1" fontAlgn="auto" latinLnBrk="0" hangingPunct="1">
              <a:lnSpc>
                <a:spcPct val="110000"/>
              </a:lnSpc>
              <a:spcBef>
                <a:spcPts val="529"/>
              </a:spcBef>
              <a:spcAft>
                <a:spcPts val="0"/>
              </a:spcAft>
              <a:buClrTx/>
              <a:buSzTx/>
              <a:tabLst/>
              <a:defRPr/>
            </a:pPr>
            <a:r>
              <a:rPr kumimoji="0" lang="en-US" sz="2400" b="1" i="0" u="none" strike="noStrike" kern="0" cap="none" spc="0" normalizeH="0" baseline="0" noProof="0" dirty="0">
                <a:ln>
                  <a:noFill/>
                </a:ln>
                <a:solidFill>
                  <a:schemeClr val="accent1"/>
                </a:solidFill>
                <a:effectLst/>
                <a:uLnTx/>
                <a:uFillTx/>
                <a:latin typeface="Calibri"/>
                <a:ea typeface="Aptos" panose="020B0004020202020204" pitchFamily="34" charset="0"/>
                <a:cs typeface="SourceSansPro-Regular"/>
              </a:rPr>
              <a:t>4 </a:t>
            </a:r>
            <a:r>
              <a:rPr kumimoji="0" lang="en-US" sz="2400" i="0" u="none" strike="noStrike" kern="0" cap="none" spc="0" normalizeH="0" baseline="0" noProof="0" dirty="0">
                <a:ln>
                  <a:noFill/>
                </a:ln>
                <a:solidFill>
                  <a:schemeClr val="bg1"/>
                </a:solidFill>
                <a:effectLst/>
                <a:uLnTx/>
                <a:uFillTx/>
                <a:latin typeface="Calibri"/>
                <a:ea typeface="Aptos" panose="020B0004020202020204" pitchFamily="34" charset="0"/>
                <a:cs typeface="SourceSansPro-Regular"/>
              </a:rPr>
              <a:t>out of </a:t>
            </a:r>
            <a:r>
              <a:rPr kumimoji="0" lang="en-US" sz="2400" b="1" i="0" u="none" strike="noStrike" kern="0" cap="none" spc="0" normalizeH="0" baseline="0" noProof="0" dirty="0">
                <a:ln>
                  <a:noFill/>
                </a:ln>
                <a:solidFill>
                  <a:schemeClr val="accent1"/>
                </a:solidFill>
                <a:effectLst/>
                <a:uLnTx/>
                <a:uFillTx/>
                <a:latin typeface="Calibri"/>
                <a:ea typeface="Aptos" panose="020B0004020202020204" pitchFamily="34" charset="0"/>
                <a:cs typeface="SourceSansPro-Regular"/>
              </a:rPr>
              <a:t>10 senior leaders </a:t>
            </a:r>
            <a:r>
              <a:rPr kumimoji="0" lang="en-US" sz="2400" b="0" i="0" u="none" strike="noStrike" kern="0" cap="none" spc="0" normalizeH="0" baseline="0" noProof="0" dirty="0">
                <a:ln>
                  <a:noFill/>
                </a:ln>
                <a:solidFill>
                  <a:prstClr val="black"/>
                </a:solidFill>
                <a:effectLst/>
                <a:uLnTx/>
                <a:uFillTx/>
                <a:latin typeface="Calibri"/>
                <a:ea typeface="Aptos" panose="020B0004020202020204" pitchFamily="34" charset="0"/>
                <a:cs typeface="SourceSansPro-Regular"/>
              </a:rPr>
              <a:t>say they will </a:t>
            </a:r>
            <a:r>
              <a:rPr kumimoji="0" lang="en-US" sz="2400" b="1" i="0" u="none" strike="noStrike" kern="0" cap="none" spc="0" normalizeH="0" baseline="0" noProof="0" dirty="0">
                <a:ln>
                  <a:noFill/>
                </a:ln>
                <a:solidFill>
                  <a:prstClr val="black"/>
                </a:solidFill>
                <a:effectLst/>
                <a:uLnTx/>
                <a:uFillTx/>
                <a:latin typeface="Calibri"/>
                <a:ea typeface="Aptos" panose="020B0004020202020204" pitchFamily="34" charset="0"/>
                <a:cs typeface="SourceSansPro-Regular"/>
              </a:rPr>
              <a:t>likely quit </a:t>
            </a:r>
            <a:r>
              <a:rPr kumimoji="0" lang="en-US" sz="2400" b="0" i="0" u="none" strike="noStrike" kern="0" cap="none" spc="0" normalizeH="0" baseline="0" noProof="0" dirty="0">
                <a:ln>
                  <a:noFill/>
                </a:ln>
                <a:solidFill>
                  <a:prstClr val="black"/>
                </a:solidFill>
                <a:effectLst/>
                <a:uLnTx/>
                <a:uFillTx/>
                <a:latin typeface="Calibri"/>
                <a:ea typeface="Aptos" panose="020B0004020202020204" pitchFamily="34" charset="0"/>
                <a:cs typeface="SourceSansPro-Regular"/>
              </a:rPr>
              <a:t>in the next 12 months due to work-related stress. </a:t>
            </a:r>
          </a:p>
          <a:p>
            <a:pPr marL="0" marR="0" lvl="3" algn="ctr" defTabSz="914400" rtl="0" eaLnBrk="1" fontAlgn="auto" latinLnBrk="0" hangingPunct="1">
              <a:lnSpc>
                <a:spcPct val="110000"/>
              </a:lnSpc>
              <a:spcBef>
                <a:spcPts val="529"/>
              </a:spcBef>
              <a:spcAft>
                <a:spcPts val="0"/>
              </a:spcAft>
              <a:buClrTx/>
              <a:buSzTx/>
              <a:tabLst/>
              <a:defRPr/>
            </a:pPr>
            <a:r>
              <a:rPr kumimoji="0" lang="en-US" sz="1400" b="0" i="1" u="none" strike="noStrike" kern="0" cap="none" spc="0" normalizeH="0" baseline="0" noProof="0" dirty="0">
                <a:ln>
                  <a:noFill/>
                </a:ln>
                <a:solidFill>
                  <a:prstClr val="black"/>
                </a:solidFill>
                <a:effectLst/>
                <a:uLnTx/>
                <a:uFillTx/>
                <a:latin typeface="Calibri"/>
                <a:ea typeface="Aptos" panose="020B0004020202020204" pitchFamily="34" charset="0"/>
                <a:cs typeface="SourceSansPro-Regular"/>
              </a:rPr>
              <a:t>UKG, 2023</a:t>
            </a:r>
            <a:endParaRPr kumimoji="0" lang="en-US" sz="1400" b="0" i="1" u="none" strike="noStrike" kern="100" cap="none" spc="0" normalizeH="0" baseline="0" noProof="0" dirty="0">
              <a:ln>
                <a:noFill/>
              </a:ln>
              <a:solidFill>
                <a:prstClr val="black"/>
              </a:solidFill>
              <a:effectLst/>
              <a:uLnTx/>
              <a:uFillTx/>
              <a:latin typeface="Calibri"/>
              <a:ea typeface="Aptos" panose="020B0004020202020204" pitchFamily="34" charset="0"/>
              <a:cs typeface="SourceSansPro-Regular"/>
            </a:endParaRPr>
          </a:p>
        </p:txBody>
      </p:sp>
      <p:sp>
        <p:nvSpPr>
          <p:cNvPr id="8" name="TextBox 7">
            <a:extLst>
              <a:ext uri="{FF2B5EF4-FFF2-40B4-BE49-F238E27FC236}">
                <a16:creationId xmlns:a16="http://schemas.microsoft.com/office/drawing/2014/main" id="{87964A97-8B05-3CA1-FA2B-74C4910F4B88}"/>
              </a:ext>
            </a:extLst>
          </p:cNvPr>
          <p:cNvSpPr txBox="1"/>
          <p:nvPr/>
        </p:nvSpPr>
        <p:spPr>
          <a:xfrm>
            <a:off x="6946881" y="2500923"/>
            <a:ext cx="3561948" cy="2068317"/>
          </a:xfrm>
          <a:prstGeom prst="rect">
            <a:avLst/>
          </a:prstGeom>
          <a:noFill/>
          <a:ln>
            <a:solidFill>
              <a:schemeClr val="bg1"/>
            </a:solidFill>
          </a:ln>
        </p:spPr>
        <p:txBody>
          <a:bodyPr wrap="square" anchor="ctr">
            <a:spAutoFit/>
          </a:bodyPr>
          <a:lstStyle/>
          <a:p>
            <a:pPr marL="0" marR="0" lvl="3" algn="ctr" defTabSz="914400" rtl="0" eaLnBrk="1" fontAlgn="auto" latinLnBrk="0" hangingPunct="1">
              <a:lnSpc>
                <a:spcPct val="110000"/>
              </a:lnSpc>
              <a:spcBef>
                <a:spcPts val="529"/>
              </a:spcBef>
              <a:spcAft>
                <a:spcPts val="0"/>
              </a:spcAft>
              <a:buClrTx/>
              <a:buSzTx/>
              <a:tabLst/>
              <a:defRPr/>
            </a:pPr>
            <a:r>
              <a:rPr kumimoji="0" lang="en-US" sz="2400" b="1" i="0" u="none" strike="noStrike" kern="0" cap="none" spc="0" normalizeH="0" baseline="0" noProof="0" dirty="0">
                <a:ln>
                  <a:noFill/>
                </a:ln>
                <a:solidFill>
                  <a:schemeClr val="accent1"/>
                </a:solidFill>
                <a:effectLst/>
                <a:uLnTx/>
                <a:uFillTx/>
                <a:latin typeface="Calibri"/>
                <a:ea typeface="Aptos" panose="020B0004020202020204" pitchFamily="34" charset="0"/>
                <a:cs typeface="SourceSansPro-Regular"/>
              </a:rPr>
              <a:t>Managers</a:t>
            </a:r>
            <a:r>
              <a:rPr kumimoji="0" lang="en-US" sz="2400" b="1" i="0" u="none" strike="noStrike" kern="0" cap="none" spc="0" normalizeH="0" baseline="0" noProof="0" dirty="0">
                <a:ln>
                  <a:noFill/>
                </a:ln>
                <a:solidFill>
                  <a:prstClr val="black"/>
                </a:solidFill>
                <a:effectLst/>
                <a:uLnTx/>
                <a:uFillTx/>
                <a:latin typeface="Calibri"/>
                <a:ea typeface="Aptos" panose="020B0004020202020204" pitchFamily="34" charset="0"/>
                <a:cs typeface="SourceSansPro-Regular"/>
              </a:rPr>
              <a:t> </a:t>
            </a:r>
            <a:r>
              <a:rPr kumimoji="0" lang="en-US" sz="2400" b="0" i="0" u="none" strike="noStrike" kern="0" cap="none" spc="0" normalizeH="0" baseline="0" noProof="0" dirty="0">
                <a:ln>
                  <a:noFill/>
                </a:ln>
                <a:solidFill>
                  <a:prstClr val="black"/>
                </a:solidFill>
                <a:effectLst/>
                <a:uLnTx/>
                <a:uFillTx/>
                <a:latin typeface="Calibri"/>
                <a:ea typeface="Aptos" panose="020B0004020202020204" pitchFamily="34" charset="0"/>
                <a:cs typeface="SourceSansPro-Regular"/>
              </a:rPr>
              <a:t>are more likely to be burned out than </a:t>
            </a:r>
            <a:r>
              <a:rPr kumimoji="0" lang="en-US" sz="2400" b="1" i="0" u="none" strike="noStrike" kern="0" cap="none" spc="0" normalizeH="0" baseline="0" noProof="0" dirty="0">
                <a:ln>
                  <a:noFill/>
                </a:ln>
                <a:solidFill>
                  <a:schemeClr val="accent1"/>
                </a:solidFill>
                <a:effectLst/>
                <a:uLnTx/>
                <a:uFillTx/>
                <a:latin typeface="Calibri"/>
                <a:ea typeface="Aptos" panose="020B0004020202020204" pitchFamily="34" charset="0"/>
                <a:cs typeface="SourceSansPro-Regular"/>
              </a:rPr>
              <a:t>non-managers</a:t>
            </a:r>
            <a:r>
              <a:rPr kumimoji="0" lang="en-US" sz="2400" b="0" i="0" u="none" strike="noStrike" kern="0" cap="none" spc="0" normalizeH="0" baseline="0" noProof="0" dirty="0">
                <a:ln>
                  <a:noFill/>
                </a:ln>
                <a:solidFill>
                  <a:prstClr val="black"/>
                </a:solidFill>
                <a:effectLst/>
                <a:uLnTx/>
                <a:uFillTx/>
                <a:latin typeface="Calibri"/>
                <a:ea typeface="Aptos" panose="020B0004020202020204" pitchFamily="34" charset="0"/>
                <a:cs typeface="SourceSansPro-Regular"/>
              </a:rPr>
              <a:t>. </a:t>
            </a:r>
          </a:p>
          <a:p>
            <a:pPr marL="0" marR="0" lvl="3" algn="ctr" defTabSz="914400" rtl="0" eaLnBrk="1" fontAlgn="auto" latinLnBrk="0" hangingPunct="1">
              <a:lnSpc>
                <a:spcPct val="110000"/>
              </a:lnSpc>
              <a:spcBef>
                <a:spcPts val="529"/>
              </a:spcBef>
              <a:spcAft>
                <a:spcPts val="0"/>
              </a:spcAft>
              <a:buClrTx/>
              <a:buSzTx/>
              <a:tabLst/>
              <a:defRPr/>
            </a:pPr>
            <a:r>
              <a:rPr kumimoji="0" lang="en-US" sz="1400" b="0" i="1" u="none" strike="noStrike" kern="0" cap="none" spc="0" normalizeH="0" baseline="0" noProof="0" dirty="0">
                <a:ln>
                  <a:noFill/>
                </a:ln>
                <a:solidFill>
                  <a:prstClr val="black"/>
                </a:solidFill>
                <a:effectLst/>
                <a:uLnTx/>
                <a:uFillTx/>
                <a:latin typeface="Calibri"/>
                <a:ea typeface="Aptos" panose="020B0004020202020204" pitchFamily="34" charset="0"/>
                <a:cs typeface="SourceSansPro-Regular"/>
              </a:rPr>
              <a:t>Gallup, 2023</a:t>
            </a:r>
          </a:p>
          <a:p>
            <a:pPr marL="0" marR="0" lvl="3" algn="ctr" defTabSz="914400" rtl="0" eaLnBrk="1" fontAlgn="auto" latinLnBrk="0" hangingPunct="1">
              <a:lnSpc>
                <a:spcPct val="110000"/>
              </a:lnSpc>
              <a:spcBef>
                <a:spcPts val="529"/>
              </a:spcBef>
              <a:spcAft>
                <a:spcPts val="0"/>
              </a:spcAft>
              <a:buClrTx/>
              <a:buSzTx/>
              <a:tabLst/>
              <a:defRPr/>
            </a:pPr>
            <a:endParaRPr kumimoji="0" lang="en-US" sz="2400" b="0" i="0" u="none" strike="noStrike" kern="0" cap="none" spc="0" normalizeH="0" baseline="0" noProof="0" dirty="0">
              <a:ln>
                <a:noFill/>
              </a:ln>
              <a:solidFill>
                <a:prstClr val="black"/>
              </a:solidFill>
              <a:effectLst/>
              <a:uLnTx/>
              <a:uFillTx/>
              <a:latin typeface="Calibri"/>
              <a:ea typeface="Aptos" panose="020B0004020202020204" pitchFamily="34" charset="0"/>
              <a:cs typeface="SourceSansPro-Regular"/>
            </a:endParaRPr>
          </a:p>
        </p:txBody>
      </p:sp>
    </p:spTree>
    <p:extLst>
      <p:ext uri="{BB962C8B-B14F-4D97-AF65-F5344CB8AC3E}">
        <p14:creationId xmlns:p14="http://schemas.microsoft.com/office/powerpoint/2010/main" val="353755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25E221-77FD-7216-2E32-8B242F85D727}"/>
              </a:ext>
            </a:extLst>
          </p:cNvPr>
          <p:cNvSpPr>
            <a:spLocks noGrp="1"/>
          </p:cNvSpPr>
          <p:nvPr>
            <p:ph type="ctrTitle"/>
          </p:nvPr>
        </p:nvSpPr>
        <p:spPr>
          <a:xfrm>
            <a:off x="1683171" y="490399"/>
            <a:ext cx="8825658" cy="596018"/>
          </a:xfrm>
        </p:spPr>
        <p:txBody>
          <a:bodyPr/>
          <a:lstStyle/>
          <a:p>
            <a:pPr algn="ctr"/>
            <a:r>
              <a:rPr lang="en-US" dirty="0"/>
              <a:t>With a SWOT Analysis, What Would We See?</a:t>
            </a:r>
          </a:p>
        </p:txBody>
      </p:sp>
      <p:sp>
        <p:nvSpPr>
          <p:cNvPr id="4" name="Text Placeholder 3">
            <a:extLst>
              <a:ext uri="{FF2B5EF4-FFF2-40B4-BE49-F238E27FC236}">
                <a16:creationId xmlns:a16="http://schemas.microsoft.com/office/drawing/2014/main" id="{AD3DBF62-0CFA-4D0E-2801-A2FBA56957BC}"/>
              </a:ext>
            </a:extLst>
          </p:cNvPr>
          <p:cNvSpPr>
            <a:spLocks noGrp="1"/>
          </p:cNvSpPr>
          <p:nvPr>
            <p:ph type="body" sz="quarter" idx="10"/>
          </p:nvPr>
        </p:nvSpPr>
        <p:spPr>
          <a:xfrm>
            <a:off x="1984998" y="1426114"/>
            <a:ext cx="8065329" cy="596018"/>
          </a:xfrm>
        </p:spPr>
        <p:txBody>
          <a:bodyPr>
            <a:noAutofit/>
          </a:bodyPr>
          <a:lstStyle/>
          <a:p>
            <a:pPr marR="0" lvl="0" algn="ctr" defTabSz="914400" rtl="0" eaLnBrk="1" fontAlgn="auto" latinLnBrk="0" hangingPunct="1">
              <a:lnSpc>
                <a:spcPct val="110000"/>
              </a:lnSpc>
              <a:spcBef>
                <a:spcPts val="529"/>
              </a:spcBef>
              <a:spcAft>
                <a:spcPts val="529"/>
              </a:spcAft>
              <a:buClrTx/>
              <a:buSzTx/>
              <a:tabLst/>
              <a:defRPr/>
            </a:pPr>
            <a:r>
              <a:rPr kumimoji="0" lang="en-US" sz="3200" b="1" i="1" u="none" strike="noStrike" kern="1200" cap="none" spc="50" normalizeH="0" baseline="0" noProof="0" dirty="0">
                <a:ln>
                  <a:noFill/>
                </a:ln>
                <a:solidFill>
                  <a:srgbClr val="002060"/>
                </a:solidFill>
                <a:effectLst/>
                <a:uLnTx/>
                <a:uFillTx/>
                <a:latin typeface="Calibri"/>
                <a:ea typeface="+mn-ea"/>
                <a:cs typeface="Calibri" panose="020F0502020204030204" pitchFamily="34" charset="0"/>
              </a:rPr>
              <a:t>What is happening in </a:t>
            </a:r>
            <a:r>
              <a:rPr lang="en-US" sz="3200" b="1" i="1" spc="50" dirty="0">
                <a:solidFill>
                  <a:srgbClr val="002060"/>
                </a:solidFill>
                <a:latin typeface="Calibri"/>
                <a:ea typeface="+mn-ea"/>
              </a:rPr>
              <a:t>many</a:t>
            </a:r>
            <a:r>
              <a:rPr kumimoji="0" lang="en-US" sz="3200" b="1" i="1" u="none" strike="noStrike" kern="1200" cap="none" spc="50" normalizeH="0" baseline="0" noProof="0" dirty="0">
                <a:ln>
                  <a:noFill/>
                </a:ln>
                <a:solidFill>
                  <a:srgbClr val="002060"/>
                </a:solidFill>
                <a:effectLst/>
                <a:uLnTx/>
                <a:uFillTx/>
                <a:latin typeface="Calibri"/>
                <a:ea typeface="+mn-ea"/>
                <a:cs typeface="Calibri" panose="020F0502020204030204" pitchFamily="34" charset="0"/>
              </a:rPr>
              <a:t> organizations?</a:t>
            </a:r>
          </a:p>
          <a:p>
            <a:pPr algn="ctr"/>
            <a:endParaRPr lang="en-US" sz="2400" dirty="0"/>
          </a:p>
        </p:txBody>
      </p:sp>
      <p:cxnSp>
        <p:nvCxnSpPr>
          <p:cNvPr id="12" name="Straight Connector 11">
            <a:extLst>
              <a:ext uri="{FF2B5EF4-FFF2-40B4-BE49-F238E27FC236}">
                <a16:creationId xmlns:a16="http://schemas.microsoft.com/office/drawing/2014/main" id="{0CB60173-43F3-7D0F-65E4-5293F33C82C9}"/>
              </a:ext>
            </a:extLst>
          </p:cNvPr>
          <p:cNvCxnSpPr>
            <a:cxnSpLocks/>
          </p:cNvCxnSpPr>
          <p:nvPr/>
        </p:nvCxnSpPr>
        <p:spPr>
          <a:xfrm>
            <a:off x="3853362" y="2447925"/>
            <a:ext cx="0" cy="249307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FAE9DE6-14AE-9D8D-87E1-F0F2EB4BBD69}"/>
              </a:ext>
            </a:extLst>
          </p:cNvPr>
          <p:cNvCxnSpPr>
            <a:cxnSpLocks/>
          </p:cNvCxnSpPr>
          <p:nvPr/>
        </p:nvCxnSpPr>
        <p:spPr>
          <a:xfrm>
            <a:off x="7945725" y="2420650"/>
            <a:ext cx="0" cy="249307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26B7E13-5601-FBDF-1F36-FA91A6AFFA8D}"/>
              </a:ext>
            </a:extLst>
          </p:cNvPr>
          <p:cNvGrpSpPr/>
          <p:nvPr/>
        </p:nvGrpSpPr>
        <p:grpSpPr>
          <a:xfrm>
            <a:off x="2562660" y="5180748"/>
            <a:ext cx="7066681" cy="914400"/>
            <a:chOff x="2091892" y="5180748"/>
            <a:chExt cx="7066681" cy="914400"/>
          </a:xfrm>
        </p:grpSpPr>
        <p:sp>
          <p:nvSpPr>
            <p:cNvPr id="13" name="TextBox 12">
              <a:extLst>
                <a:ext uri="{FF2B5EF4-FFF2-40B4-BE49-F238E27FC236}">
                  <a16:creationId xmlns:a16="http://schemas.microsoft.com/office/drawing/2014/main" id="{DFF3E140-F9FF-B249-776C-9954A71FACFD}"/>
                </a:ext>
              </a:extLst>
            </p:cNvPr>
            <p:cNvSpPr txBox="1"/>
            <p:nvPr/>
          </p:nvSpPr>
          <p:spPr>
            <a:xfrm>
              <a:off x="2228244" y="5366656"/>
              <a:ext cx="6793977" cy="542584"/>
            </a:xfrm>
            <a:prstGeom prst="rect">
              <a:avLst/>
            </a:prstGeom>
            <a:noFill/>
          </p:spPr>
          <p:txBody>
            <a:bodyPr wrap="square">
              <a:spAutoFit/>
            </a:bodyPr>
            <a:lstStyle/>
            <a:p>
              <a:pPr marL="0" marR="0" lvl="0" indent="0" algn="ctr" defTabSz="914400" rtl="0" eaLnBrk="1" fontAlgn="auto" latinLnBrk="0" hangingPunct="1">
                <a:lnSpc>
                  <a:spcPct val="110000"/>
                </a:lnSpc>
                <a:spcBef>
                  <a:spcPts val="529"/>
                </a:spcBef>
                <a:spcAft>
                  <a:spcPts val="529"/>
                </a:spcAft>
                <a:buClrTx/>
                <a:buSzTx/>
                <a:buFont typeface="Wingdings" panose="05000000000000000000" pitchFamily="2" charset="2"/>
                <a:buNone/>
                <a:tabLst/>
                <a:defRPr/>
              </a:pPr>
              <a:r>
                <a:rPr kumimoji="0" lang="en-US" sz="2800" b="1" i="1" u="none" strike="noStrike" kern="100" cap="none" spc="50" normalizeH="0" baseline="0" noProof="0" dirty="0">
                  <a:ln>
                    <a:noFill/>
                  </a:ln>
                  <a:solidFill>
                    <a:srgbClr val="002060"/>
                  </a:solidFill>
                  <a:effectLst/>
                  <a:uLnTx/>
                  <a:uFillTx/>
                  <a:latin typeface="Calibri"/>
                  <a:ea typeface="Aptos" panose="020B0004020202020204" pitchFamily="34" charset="0"/>
                  <a:cs typeface="Times New Roman" panose="02020603050405020304" pitchFamily="18" charset="0"/>
                </a:rPr>
                <a:t>Which team are you putting on the field?</a:t>
              </a:r>
              <a:endParaRPr kumimoji="0" lang="en-US" sz="2800" b="1" i="1" u="none" strike="noStrike" kern="100" cap="none" spc="50" normalizeH="0" baseline="0" noProof="0" dirty="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20" name="Double Brace 19">
              <a:extLst>
                <a:ext uri="{FF2B5EF4-FFF2-40B4-BE49-F238E27FC236}">
                  <a16:creationId xmlns:a16="http://schemas.microsoft.com/office/drawing/2014/main" id="{FF3D9167-58C5-74C3-5366-E1AC8D5D3E3A}"/>
                </a:ext>
              </a:extLst>
            </p:cNvPr>
            <p:cNvSpPr/>
            <p:nvPr/>
          </p:nvSpPr>
          <p:spPr>
            <a:xfrm>
              <a:off x="2091892" y="5180748"/>
              <a:ext cx="7066681" cy="914400"/>
            </a:xfrm>
            <a:prstGeom prst="bracePair">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6AE4CD07-2AB1-43C5-A9B5-715CDBB94F98}"/>
              </a:ext>
            </a:extLst>
          </p:cNvPr>
          <p:cNvSpPr txBox="1"/>
          <p:nvPr/>
        </p:nvSpPr>
        <p:spPr>
          <a:xfrm>
            <a:off x="465197" y="2487851"/>
            <a:ext cx="3111364" cy="2599943"/>
          </a:xfrm>
          <a:prstGeom prst="rect">
            <a:avLst/>
          </a:prstGeom>
          <a:noFill/>
        </p:spPr>
        <p:txBody>
          <a:bodyPr wrap="square">
            <a:spAutoFit/>
          </a:bodyPr>
          <a:lstStyle/>
          <a:p>
            <a:pPr marL="0" marR="0" lvl="0" indent="-137800" algn="ctr" defTabSz="914400" rtl="0" eaLnBrk="1" fontAlgn="auto" latinLnBrk="0" hangingPunct="1">
              <a:lnSpc>
                <a:spcPct val="110000"/>
              </a:lnSpc>
              <a:spcBef>
                <a:spcPts val="529"/>
              </a:spcBef>
              <a:spcAft>
                <a:spcPts val="1200"/>
              </a:spcAft>
              <a:buClrTx/>
              <a:buSzTx/>
              <a:buFont typeface="Wingdings 3" charset="2"/>
              <a:buNone/>
              <a:tabLst/>
              <a:defRPr/>
            </a:pPr>
            <a:r>
              <a:rPr kumimoji="0" lang="en-US" sz="2200" b="1"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Psychological health is as important as physical health – it drives costs.</a:t>
            </a:r>
          </a:p>
          <a:p>
            <a:pPr marL="0" marR="0" lvl="1" indent="0" algn="ctr" defTabSz="914400" rtl="0" eaLnBrk="1" fontAlgn="auto" latinLnBrk="0" hangingPunct="1">
              <a:lnSpc>
                <a:spcPct val="110000"/>
              </a:lnSpc>
              <a:spcBef>
                <a:spcPts val="529"/>
              </a:spcBef>
              <a:spcAft>
                <a:spcPts val="300"/>
              </a:spcAft>
              <a:buClrTx/>
              <a:buSzTx/>
              <a:buFont typeface="Wingdings" panose="05000000000000000000" pitchFamily="2" charset="2"/>
              <a:buNone/>
              <a:tabLst/>
              <a:defRPr/>
            </a:pPr>
            <a:r>
              <a:rPr kumimoji="0" lang="en-US" sz="1600" b="1" i="1" u="none" strike="noStrike" kern="100" cap="none" spc="0" normalizeH="0" baseline="0" noProof="0" dirty="0">
                <a:ln>
                  <a:noFill/>
                </a:ln>
                <a:solidFill>
                  <a:schemeClr val="bg1">
                    <a:lumMod val="75000"/>
                    <a:lumOff val="25000"/>
                  </a:schemeClr>
                </a:solidFill>
                <a:effectLst/>
                <a:uLnTx/>
                <a:uFillTx/>
                <a:latin typeface="Calibri"/>
                <a:ea typeface="Aptos" panose="020B0004020202020204" pitchFamily="34" charset="0"/>
                <a:cs typeface="Times New Roman" panose="02020603050405020304" pitchFamily="18" charset="0"/>
              </a:rPr>
              <a:t>“Employers must redesign their work because work impacts employee mental health.”</a:t>
            </a:r>
          </a:p>
          <a:p>
            <a:pPr marL="0" marR="0" lvl="1" indent="0" algn="ctr" defTabSz="914400" rtl="0" eaLnBrk="1" fontAlgn="auto" latinLnBrk="0" hangingPunct="1">
              <a:lnSpc>
                <a:spcPct val="110000"/>
              </a:lnSpc>
              <a:spcBef>
                <a:spcPts val="529"/>
              </a:spcBef>
              <a:spcAft>
                <a:spcPts val="1200"/>
              </a:spcAft>
              <a:buClrTx/>
              <a:buSzTx/>
              <a:buFont typeface="Wingdings" panose="05000000000000000000" pitchFamily="2" charset="2"/>
              <a:buNone/>
              <a:tabLst/>
              <a:defRPr/>
            </a:pPr>
            <a:r>
              <a:rPr kumimoji="0" lang="en-US" sz="1400" b="0" i="1" u="none" strike="noStrike" kern="100" cap="none" spc="0" normalizeH="0" baseline="0" noProof="0" dirty="0">
                <a:ln>
                  <a:noFill/>
                </a:ln>
                <a:solidFill>
                  <a:srgbClr val="002060"/>
                </a:solidFill>
                <a:effectLst/>
                <a:uLnTx/>
                <a:uFillTx/>
                <a:latin typeface="Calibri"/>
                <a:ea typeface="Aptos" panose="020B0004020202020204" pitchFamily="34" charset="0"/>
                <a:cs typeface="Times New Roman" panose="02020603050405020304" pitchFamily="18" charset="0"/>
              </a:rPr>
              <a:t>Lyra</a:t>
            </a:r>
            <a:endParaRPr kumimoji="0" lang="en-US" sz="1600" b="0" i="1" u="none" strike="noStrike" kern="100" cap="none" spc="0" normalizeH="0" baseline="0" noProof="0" dirty="0">
              <a:ln>
                <a:noFill/>
              </a:ln>
              <a:solidFill>
                <a:srgbClr val="002060"/>
              </a:solidFill>
              <a:effectLst/>
              <a:uLnTx/>
              <a:uFillTx/>
              <a:latin typeface="Calibri"/>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E355AC5-8832-D296-50DB-4601B0C0BA2A}"/>
              </a:ext>
            </a:extLst>
          </p:cNvPr>
          <p:cNvSpPr txBox="1"/>
          <p:nvPr/>
        </p:nvSpPr>
        <p:spPr>
          <a:xfrm>
            <a:off x="4029652" y="2447925"/>
            <a:ext cx="3739784" cy="2624565"/>
          </a:xfrm>
          <a:prstGeom prst="rect">
            <a:avLst/>
          </a:prstGeom>
          <a:noFill/>
        </p:spPr>
        <p:txBody>
          <a:bodyPr wrap="square">
            <a:spAutoFit/>
          </a:bodyPr>
          <a:lstStyle/>
          <a:p>
            <a:pPr marR="0" lvl="0" algn="ctr" defTabSz="914400" rtl="0" eaLnBrk="1" fontAlgn="auto" latinLnBrk="0" hangingPunct="1">
              <a:lnSpc>
                <a:spcPct val="110000"/>
              </a:lnSpc>
              <a:spcBef>
                <a:spcPts val="529"/>
              </a:spcBef>
              <a:spcAft>
                <a:spcPts val="600"/>
              </a:spcAft>
              <a:buClrTx/>
              <a:buSzTx/>
              <a:buFont typeface="Wingdings 3" charset="2"/>
              <a:buNone/>
              <a:tabLst/>
              <a:defRPr/>
            </a:pPr>
            <a:r>
              <a:rPr kumimoji="0" lang="en-US" sz="2200" b="1" i="0" u="none" strike="noStrike" kern="100" cap="none" spc="0" normalizeH="0" baseline="0" noProof="0" dirty="0">
                <a:ln>
                  <a:noFill/>
                </a:ln>
                <a:solidFill>
                  <a:prstClr val="black"/>
                </a:solidFill>
                <a:effectLst/>
                <a:uLnTx/>
                <a:uFillTx/>
                <a:latin typeface="Calibri"/>
                <a:ea typeface="Aptos" panose="020B0004020202020204" pitchFamily="34" charset="0"/>
                <a:cs typeface="Times New Roman" panose="02020603050405020304" pitchFamily="18" charset="0"/>
              </a:rPr>
              <a:t>Decision makers overestimating their efforts to engage – a false assumption.</a:t>
            </a:r>
          </a:p>
          <a:p>
            <a:pPr marL="0" marR="0" lvl="1" algn="ctr" defTabSz="914400" rtl="0" eaLnBrk="1" fontAlgn="auto" latinLnBrk="0" hangingPunct="1">
              <a:lnSpc>
                <a:spcPct val="110000"/>
              </a:lnSpc>
              <a:spcBef>
                <a:spcPts val="529"/>
              </a:spcBef>
              <a:spcAft>
                <a:spcPts val="300"/>
              </a:spcAft>
              <a:buClrTx/>
              <a:buSzTx/>
              <a:buFont typeface="Wingdings" panose="05000000000000000000" pitchFamily="2" charset="2"/>
              <a:buNone/>
              <a:tabLst/>
              <a:defRPr/>
            </a:pPr>
            <a:r>
              <a:rPr kumimoji="0" lang="en-US" sz="1800" i="0" u="none" strike="noStrike" kern="1200" cap="none" spc="0" normalizeH="0" baseline="0" noProof="0" dirty="0">
                <a:ln>
                  <a:noFill/>
                </a:ln>
                <a:solidFill>
                  <a:prstClr val="black"/>
                </a:solidFill>
                <a:effectLst/>
                <a:uLnTx/>
                <a:uFillTx/>
                <a:latin typeface="Calibri"/>
                <a:ea typeface="Aptos" panose="020B0004020202020204" pitchFamily="34" charset="0"/>
                <a:cs typeface="Times New Roman" panose="02020603050405020304" pitchFamily="18" charset="0"/>
              </a:rPr>
              <a:t> </a:t>
            </a:r>
            <a:r>
              <a:rPr kumimoji="0" lang="en-US" sz="1600" b="1" i="1" u="none" strike="noStrike" kern="1200" cap="none" spc="0" normalizeH="0" baseline="0" noProof="0" dirty="0">
                <a:ln>
                  <a:noFill/>
                </a:ln>
                <a:solidFill>
                  <a:schemeClr val="bg1">
                    <a:lumMod val="75000"/>
                    <a:lumOff val="25000"/>
                  </a:schemeClr>
                </a:solidFill>
                <a:effectLst/>
                <a:uLnTx/>
                <a:uFillTx/>
                <a:latin typeface="Calibri"/>
                <a:ea typeface="Aptos" panose="020B0004020202020204" pitchFamily="34" charset="0"/>
                <a:cs typeface="Times New Roman" panose="02020603050405020304" pitchFamily="18" charset="0"/>
              </a:rPr>
              <a:t>“9 out of 10 C-suite think their employees believe they care about them,</a:t>
            </a:r>
            <a:br>
              <a:rPr kumimoji="0" lang="en-US" sz="1600" b="1" i="1" u="none" strike="noStrike" kern="1200" cap="none" spc="0" normalizeH="0" baseline="0" noProof="0" dirty="0">
                <a:ln>
                  <a:noFill/>
                </a:ln>
                <a:solidFill>
                  <a:schemeClr val="bg1">
                    <a:lumMod val="75000"/>
                    <a:lumOff val="25000"/>
                  </a:schemeClr>
                </a:solidFill>
                <a:effectLst/>
                <a:uLnTx/>
                <a:uFillTx/>
                <a:latin typeface="Calibri"/>
                <a:ea typeface="Aptos" panose="020B0004020202020204" pitchFamily="34" charset="0"/>
                <a:cs typeface="Times New Roman" panose="02020603050405020304" pitchFamily="18" charset="0"/>
              </a:rPr>
            </a:br>
            <a:r>
              <a:rPr kumimoji="0" lang="en-US" sz="1600" b="1" i="1" u="none" strike="noStrike" kern="1200" cap="none" spc="0" normalizeH="0" baseline="0" noProof="0" dirty="0">
                <a:ln>
                  <a:noFill/>
                </a:ln>
                <a:solidFill>
                  <a:schemeClr val="bg1">
                    <a:lumMod val="75000"/>
                    <a:lumOff val="25000"/>
                  </a:schemeClr>
                </a:solidFill>
                <a:effectLst/>
                <a:uLnTx/>
                <a:uFillTx/>
                <a:latin typeface="Calibri"/>
                <a:ea typeface="Aptos" panose="020B0004020202020204" pitchFamily="34" charset="0"/>
                <a:cs typeface="Times New Roman" panose="02020603050405020304" pitchFamily="18" charset="0"/>
              </a:rPr>
              <a:t>only 56% of employees do.” </a:t>
            </a:r>
          </a:p>
          <a:p>
            <a:pPr marL="0" marR="0" lvl="1" algn="ctr" defTabSz="914400" rtl="0" eaLnBrk="1" fontAlgn="auto" latinLnBrk="0" hangingPunct="1">
              <a:lnSpc>
                <a:spcPct val="110000"/>
              </a:lnSpc>
              <a:spcBef>
                <a:spcPts val="529"/>
              </a:spcBef>
              <a:spcAft>
                <a:spcPts val="600"/>
              </a:spcAft>
              <a:buClrTx/>
              <a:buSzTx/>
              <a:buFont typeface="Wingdings" panose="05000000000000000000" pitchFamily="2" charset="2"/>
              <a:buNone/>
              <a:tabLst/>
              <a:defRPr/>
            </a:pPr>
            <a:r>
              <a:rPr kumimoji="0" lang="en-US" sz="1400" b="0" i="1" u="none" strike="noStrike" kern="1200" cap="none" spc="0" normalizeH="0" baseline="0" noProof="0" dirty="0">
                <a:ln>
                  <a:noFill/>
                </a:ln>
                <a:solidFill>
                  <a:srgbClr val="002060"/>
                </a:solidFill>
                <a:effectLst/>
                <a:uLnTx/>
                <a:uFillTx/>
                <a:latin typeface="Calibri"/>
                <a:ea typeface="Aptos" panose="020B0004020202020204" pitchFamily="34" charset="0"/>
                <a:cs typeface="Times New Roman" panose="02020603050405020304" pitchFamily="18" charset="0"/>
              </a:rPr>
              <a:t>Deloitte</a:t>
            </a:r>
          </a:p>
        </p:txBody>
      </p:sp>
      <p:sp>
        <p:nvSpPr>
          <p:cNvPr id="11" name="TextBox 10">
            <a:extLst>
              <a:ext uri="{FF2B5EF4-FFF2-40B4-BE49-F238E27FC236}">
                <a16:creationId xmlns:a16="http://schemas.microsoft.com/office/drawing/2014/main" id="{666D540A-E3B4-B5B8-B0DB-CAD05D1E88AC}"/>
              </a:ext>
            </a:extLst>
          </p:cNvPr>
          <p:cNvSpPr txBox="1"/>
          <p:nvPr/>
        </p:nvSpPr>
        <p:spPr>
          <a:xfrm>
            <a:off x="8338639" y="2428223"/>
            <a:ext cx="3428499" cy="2586093"/>
          </a:xfrm>
          <a:prstGeom prst="rect">
            <a:avLst/>
          </a:prstGeom>
          <a:noFill/>
        </p:spPr>
        <p:txBody>
          <a:bodyPr wrap="square">
            <a:spAutoFit/>
          </a:bodyPr>
          <a:lstStyle/>
          <a:p>
            <a:pPr marR="0" lvl="0" algn="ctr" defTabSz="914400" rtl="0" eaLnBrk="1" fontAlgn="auto" latinLnBrk="0" hangingPunct="1">
              <a:lnSpc>
                <a:spcPct val="110000"/>
              </a:lnSpc>
              <a:spcBef>
                <a:spcPts val="529"/>
              </a:spcBef>
              <a:spcAft>
                <a:spcPts val="300"/>
              </a:spcAft>
              <a:buClrTx/>
              <a:buSzTx/>
              <a:buFont typeface="Wingdings 3" charset="2"/>
              <a:buNone/>
              <a:tabLst/>
              <a:defRPr/>
            </a:pPr>
            <a:r>
              <a:rPr kumimoji="0" lang="en-US" sz="2200" b="1"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Your team (executive, people leaders, and</a:t>
            </a:r>
            <a:br>
              <a:rPr kumimoji="0" lang="en-US" sz="2200" b="1"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br>
            <a:r>
              <a:rPr kumimoji="0" lang="en-US" sz="2200" b="1"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staff) matters.</a:t>
            </a:r>
          </a:p>
          <a:p>
            <a:pPr marL="0" marR="0" lvl="1" algn="ctr" defTabSz="914400" rtl="0" eaLnBrk="1" fontAlgn="auto" latinLnBrk="0" hangingPunct="1">
              <a:lnSpc>
                <a:spcPct val="110000"/>
              </a:lnSpc>
              <a:spcBef>
                <a:spcPts val="529"/>
              </a:spcBef>
              <a:spcAft>
                <a:spcPts val="300"/>
              </a:spcAft>
              <a:buClrTx/>
              <a:buSzTx/>
              <a:buFont typeface="Wingdings" panose="05000000000000000000" pitchFamily="2" charset="2"/>
              <a:buNone/>
              <a:tabLst/>
              <a:defRPr/>
            </a:pPr>
            <a:r>
              <a:rPr kumimoji="0" lang="en-US" sz="2200" b="1" i="0" u="none" strike="noStrike" kern="1200" cap="none" spc="0" normalizeH="0" baseline="0" noProof="0" dirty="0">
                <a:ln>
                  <a:noFill/>
                </a:ln>
                <a:solidFill>
                  <a:prstClr val="black"/>
                </a:solidFill>
                <a:effectLst/>
                <a:uLnTx/>
                <a:uFillTx/>
                <a:latin typeface="Calibri"/>
                <a:ea typeface="Aptos" panose="020B0004020202020204" pitchFamily="34" charset="0"/>
                <a:cs typeface="Times New Roman" panose="02020603050405020304" pitchFamily="18" charset="0"/>
              </a:rPr>
              <a:t> </a:t>
            </a:r>
            <a:r>
              <a:rPr kumimoji="0" lang="en-US" sz="1600" b="1" i="1" u="none" strike="noStrike" kern="1200" cap="none" spc="0" normalizeH="0" baseline="0" noProof="0" dirty="0">
                <a:ln>
                  <a:noFill/>
                </a:ln>
                <a:solidFill>
                  <a:schemeClr val="bg1">
                    <a:lumMod val="75000"/>
                    <a:lumOff val="25000"/>
                  </a:schemeClr>
                </a:solidFill>
                <a:effectLst/>
                <a:uLnTx/>
                <a:uFillTx/>
                <a:latin typeface="Calibri"/>
                <a:ea typeface="Aptos" panose="020B0004020202020204" pitchFamily="34" charset="0"/>
                <a:cs typeface="Times New Roman" panose="02020603050405020304" pitchFamily="18" charset="0"/>
              </a:rPr>
              <a:t>“A genuine culture of care is a powerful magnet for top talent, particularly for younger generations.”</a:t>
            </a:r>
            <a:r>
              <a:rPr kumimoji="0" lang="en-US" sz="1600" b="1" i="1" u="none" strike="noStrike" kern="100" cap="none" spc="0" normalizeH="0" baseline="0" noProof="0" dirty="0">
                <a:ln>
                  <a:noFill/>
                </a:ln>
                <a:solidFill>
                  <a:schemeClr val="bg1">
                    <a:lumMod val="75000"/>
                    <a:lumOff val="25000"/>
                  </a:schemeClr>
                </a:solidFill>
                <a:effectLst/>
                <a:uLnTx/>
                <a:uFillTx/>
                <a:latin typeface="Calibri"/>
                <a:ea typeface="Aptos" panose="020B0004020202020204" pitchFamily="34" charset="0"/>
                <a:cs typeface="Times New Roman" panose="02020603050405020304" pitchFamily="18" charset="0"/>
              </a:rPr>
              <a:t> </a:t>
            </a:r>
          </a:p>
          <a:p>
            <a:pPr marL="0" marR="0" lvl="1" algn="ctr" defTabSz="914400" rtl="0" eaLnBrk="1" fontAlgn="auto" latinLnBrk="0" hangingPunct="1">
              <a:lnSpc>
                <a:spcPct val="110000"/>
              </a:lnSpc>
              <a:spcBef>
                <a:spcPts val="529"/>
              </a:spcBef>
              <a:spcAft>
                <a:spcPts val="600"/>
              </a:spcAft>
              <a:buClrTx/>
              <a:buSzTx/>
              <a:buFont typeface="Wingdings" panose="05000000000000000000" pitchFamily="2" charset="2"/>
              <a:buNone/>
              <a:tabLst/>
              <a:defRPr/>
            </a:pPr>
            <a:r>
              <a:rPr kumimoji="0" lang="en-US" sz="1400" b="0" i="1" u="none" strike="noStrike" kern="100" cap="none" spc="0" normalizeH="0" baseline="0" noProof="0" dirty="0">
                <a:ln>
                  <a:noFill/>
                </a:ln>
                <a:solidFill>
                  <a:srgbClr val="002060"/>
                </a:solidFill>
                <a:effectLst/>
                <a:uLnTx/>
                <a:uFillTx/>
                <a:latin typeface="Calibri"/>
                <a:ea typeface="Aptos" panose="020B0004020202020204" pitchFamily="34" charset="0"/>
                <a:cs typeface="Times New Roman" panose="02020603050405020304" pitchFamily="18" charset="0"/>
              </a:rPr>
              <a:t>HBR</a:t>
            </a:r>
          </a:p>
        </p:txBody>
      </p:sp>
    </p:spTree>
    <p:extLst>
      <p:ext uri="{BB962C8B-B14F-4D97-AF65-F5344CB8AC3E}">
        <p14:creationId xmlns:p14="http://schemas.microsoft.com/office/powerpoint/2010/main" val="138349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25E221-77FD-7216-2E32-8B242F85D727}"/>
              </a:ext>
            </a:extLst>
          </p:cNvPr>
          <p:cNvSpPr>
            <a:spLocks noGrp="1"/>
          </p:cNvSpPr>
          <p:nvPr>
            <p:ph type="ctrTitle"/>
          </p:nvPr>
        </p:nvSpPr>
        <p:spPr>
          <a:xfrm>
            <a:off x="498110" y="490399"/>
            <a:ext cx="8825658" cy="596018"/>
          </a:xfrm>
        </p:spPr>
        <p:txBody>
          <a:bodyPr/>
          <a:lstStyle/>
          <a:p>
            <a:r>
              <a:rPr lang="en-US" dirty="0"/>
              <a:t>What Does Talent  (Executives or Frontline) Want?</a:t>
            </a:r>
          </a:p>
        </p:txBody>
      </p:sp>
      <p:sp>
        <p:nvSpPr>
          <p:cNvPr id="4" name="Text Placeholder 3">
            <a:extLst>
              <a:ext uri="{FF2B5EF4-FFF2-40B4-BE49-F238E27FC236}">
                <a16:creationId xmlns:a16="http://schemas.microsoft.com/office/drawing/2014/main" id="{AD3DBF62-0CFA-4D0E-2801-A2FBA56957BC}"/>
              </a:ext>
            </a:extLst>
          </p:cNvPr>
          <p:cNvSpPr>
            <a:spLocks noGrp="1"/>
          </p:cNvSpPr>
          <p:nvPr>
            <p:ph type="body" sz="quarter" idx="10"/>
          </p:nvPr>
        </p:nvSpPr>
        <p:spPr>
          <a:xfrm>
            <a:off x="1584560" y="1437326"/>
            <a:ext cx="7739208" cy="4728083"/>
          </a:xfrm>
        </p:spPr>
        <p:txBody>
          <a:bodyPr/>
          <a:lstStyle/>
          <a:p>
            <a:pPr marR="0" lvl="0" algn="l" defTabSz="914400" rtl="0" eaLnBrk="1" fontAlgn="auto" latinLnBrk="0" hangingPunct="1">
              <a:lnSpc>
                <a:spcPct val="110000"/>
              </a:lnSpc>
              <a:spcBef>
                <a:spcPts val="529"/>
              </a:spcBef>
              <a:spcAft>
                <a:spcPts val="529"/>
              </a:spcAft>
              <a:buClrTx/>
              <a:buSzTx/>
              <a:tabLst/>
              <a:defRPr/>
            </a:pPr>
            <a:r>
              <a:rPr kumimoji="0" lang="en-US" sz="2800" b="1" i="0" u="none" strike="noStrike" kern="100" cap="none" normalizeH="0" baseline="0" noProof="0" dirty="0">
                <a:ln>
                  <a:noFill/>
                </a:ln>
                <a:solidFill>
                  <a:prstClr val="black"/>
                </a:solidFill>
                <a:effectLst/>
                <a:uLnTx/>
                <a:uFillTx/>
                <a:latin typeface="Calibri"/>
                <a:ea typeface="Aptos" panose="020B0004020202020204" pitchFamily="34" charset="0"/>
                <a:cs typeface="Times New Roman" panose="02020603050405020304" pitchFamily="18" charset="0"/>
              </a:rPr>
              <a:t>Strong Leaders</a:t>
            </a:r>
          </a:p>
          <a:p>
            <a:pPr marL="948050" marR="0" lvl="1" indent="-342900" algn="l" defTabSz="914400" rtl="0" eaLnBrk="1" fontAlgn="auto" latinLnBrk="0" hangingPunct="1">
              <a:lnSpc>
                <a:spcPct val="110000"/>
              </a:lnSpc>
              <a:spcBef>
                <a:spcPts val="529"/>
              </a:spcBef>
              <a:spcAft>
                <a:spcPts val="600"/>
              </a:spcAft>
              <a:buClrTx/>
              <a:buSzTx/>
              <a:tabLst/>
              <a:defRPr/>
            </a:pPr>
            <a:r>
              <a:rPr kumimoji="0" lang="en-US" sz="2400" b="1" i="0" u="none" strike="noStrike" kern="100" cap="none" normalizeH="0" baseline="0" noProof="0" dirty="0">
                <a:ln>
                  <a:noFill/>
                </a:ln>
                <a:solidFill>
                  <a:prstClr val="black"/>
                </a:solidFill>
                <a:effectLst/>
                <a:uLnTx/>
                <a:uFillTx/>
                <a:latin typeface="Calibri"/>
                <a:ea typeface="Aptos" panose="020B0004020202020204" pitchFamily="34" charset="0"/>
                <a:cs typeface="Times New Roman" panose="02020603050405020304" pitchFamily="18" charset="0"/>
              </a:rPr>
              <a:t>Relationship builders</a:t>
            </a:r>
          </a:p>
          <a:p>
            <a:pPr marL="1465783" lvl="3" indent="0" defTabSz="914400">
              <a:lnSpc>
                <a:spcPct val="110000"/>
              </a:lnSpc>
              <a:spcBef>
                <a:spcPts val="529"/>
              </a:spcBef>
              <a:spcAft>
                <a:spcPts val="600"/>
              </a:spcAft>
              <a:buClrTx/>
              <a:buSzTx/>
              <a:buNone/>
              <a:defRPr/>
            </a:pPr>
            <a:r>
              <a:rPr kumimoji="0" lang="en-US" sz="1800" i="1" u="none" strike="noStrike" kern="0" cap="none" normalizeH="0" baseline="0" noProof="0" dirty="0">
                <a:ln>
                  <a:noFill/>
                </a:ln>
                <a:solidFill>
                  <a:srgbClr val="0070C0"/>
                </a:solidFill>
                <a:effectLst/>
                <a:uLnTx/>
                <a:uFillTx/>
                <a:latin typeface="Calibri"/>
                <a:ea typeface="Aptos" panose="020B0004020202020204" pitchFamily="34" charset="0"/>
                <a:cs typeface="SourceSansPro-Regular"/>
              </a:rPr>
              <a:t>“Managers have the same impact on people’s mental health as</a:t>
            </a:r>
            <a:br>
              <a:rPr kumimoji="0" lang="en-US" sz="1800" i="1" u="none" strike="noStrike" kern="0" cap="none" normalizeH="0" baseline="0" noProof="0" dirty="0">
                <a:ln>
                  <a:noFill/>
                </a:ln>
                <a:solidFill>
                  <a:srgbClr val="0070C0"/>
                </a:solidFill>
                <a:effectLst/>
                <a:uLnTx/>
                <a:uFillTx/>
                <a:latin typeface="Calibri"/>
                <a:ea typeface="Aptos" panose="020B0004020202020204" pitchFamily="34" charset="0"/>
                <a:cs typeface="SourceSansPro-Regular"/>
              </a:rPr>
            </a:br>
            <a:r>
              <a:rPr kumimoji="0" lang="en-US" sz="1800" i="1" u="none" strike="noStrike" kern="0" cap="none" normalizeH="0" baseline="0" noProof="0" dirty="0">
                <a:ln>
                  <a:noFill/>
                </a:ln>
                <a:solidFill>
                  <a:srgbClr val="0070C0"/>
                </a:solidFill>
                <a:effectLst/>
                <a:uLnTx/>
                <a:uFillTx/>
                <a:latin typeface="Calibri"/>
                <a:ea typeface="Aptos" panose="020B0004020202020204" pitchFamily="34" charset="0"/>
                <a:cs typeface="SourceSansPro-Regular"/>
              </a:rPr>
              <a:t>their spouses, more than anyone else.”</a:t>
            </a:r>
            <a:endParaRPr kumimoji="0" lang="en-US" sz="1800" i="1" u="none" strike="noStrike" kern="100" cap="none" normalizeH="0" baseline="0" noProof="0" dirty="0">
              <a:ln>
                <a:noFill/>
              </a:ln>
              <a:solidFill>
                <a:srgbClr val="0070C0"/>
              </a:solidFill>
              <a:effectLst/>
              <a:uLnTx/>
              <a:uFillTx/>
              <a:latin typeface="Calibri"/>
              <a:ea typeface="Aptos" panose="020B0004020202020204" pitchFamily="34" charset="0"/>
              <a:cs typeface="Times New Roman" panose="02020603050405020304" pitchFamily="18" charset="0"/>
            </a:endParaRPr>
          </a:p>
          <a:p>
            <a:pPr marL="948050" marR="0" lvl="1" indent="-342900" algn="l" defTabSz="914400" rtl="0" eaLnBrk="1" fontAlgn="auto" latinLnBrk="0" hangingPunct="1">
              <a:lnSpc>
                <a:spcPct val="110000"/>
              </a:lnSpc>
              <a:spcBef>
                <a:spcPts val="529"/>
              </a:spcBef>
              <a:spcAft>
                <a:spcPts val="600"/>
              </a:spcAft>
              <a:buClrTx/>
              <a:buSzTx/>
              <a:tabLst/>
              <a:defRPr/>
            </a:pPr>
            <a:r>
              <a:rPr kumimoji="0" lang="en-US" sz="2400" b="1" i="0" u="none" strike="noStrike" kern="100" cap="none" normalizeH="0" baseline="0" noProof="0" dirty="0">
                <a:ln>
                  <a:noFill/>
                </a:ln>
                <a:solidFill>
                  <a:prstClr val="black"/>
                </a:solidFill>
                <a:effectLst/>
                <a:uLnTx/>
                <a:uFillTx/>
                <a:latin typeface="Calibri"/>
                <a:ea typeface="Aptos" panose="020B0004020202020204" pitchFamily="34" charset="0"/>
                <a:cs typeface="Times New Roman" panose="02020603050405020304" pitchFamily="18" charset="0"/>
              </a:rPr>
              <a:t>Data-based decision-making, not authority-based</a:t>
            </a:r>
          </a:p>
          <a:p>
            <a:pPr marL="948050" marR="0" lvl="1" indent="-342900" algn="l" defTabSz="914400" rtl="0" eaLnBrk="1" fontAlgn="auto" latinLnBrk="0" hangingPunct="1">
              <a:lnSpc>
                <a:spcPct val="110000"/>
              </a:lnSpc>
              <a:spcBef>
                <a:spcPts val="529"/>
              </a:spcBef>
              <a:spcAft>
                <a:spcPts val="600"/>
              </a:spcAft>
              <a:buClrTx/>
              <a:buSzTx/>
              <a:tabLst/>
              <a:defRPr/>
            </a:pPr>
            <a:r>
              <a:rPr kumimoji="0" lang="en-US" sz="2400" b="1" i="0" u="none" strike="noStrike" kern="100" cap="none" normalizeH="0" baseline="0" noProof="0" dirty="0">
                <a:ln>
                  <a:noFill/>
                </a:ln>
                <a:solidFill>
                  <a:prstClr val="black"/>
                </a:solidFill>
                <a:effectLst/>
                <a:uLnTx/>
                <a:uFillTx/>
                <a:latin typeface="Calibri"/>
                <a:ea typeface="+mn-ea"/>
                <a:cs typeface="Times New Roman" panose="02020603050405020304" pitchFamily="18" charset="0"/>
              </a:rPr>
              <a:t>Create Psychologically safe work environments</a:t>
            </a:r>
          </a:p>
          <a:p>
            <a:pPr marL="1465783" lvl="3" indent="0" defTabSz="914400">
              <a:lnSpc>
                <a:spcPct val="110000"/>
              </a:lnSpc>
              <a:spcBef>
                <a:spcPts val="529"/>
              </a:spcBef>
              <a:spcAft>
                <a:spcPts val="600"/>
              </a:spcAft>
              <a:buClrTx/>
              <a:buSzTx/>
              <a:buNone/>
              <a:defRPr/>
            </a:pPr>
            <a:r>
              <a:rPr kumimoji="0" lang="en-US" sz="1800" i="1" u="none" strike="noStrike" kern="0" cap="none" normalizeH="0" baseline="0" noProof="0" dirty="0">
                <a:ln>
                  <a:noFill/>
                </a:ln>
                <a:solidFill>
                  <a:srgbClr val="0070C0"/>
                </a:solidFill>
                <a:effectLst/>
                <a:uLnTx/>
                <a:uFillTx/>
                <a:latin typeface="Calibri"/>
                <a:ea typeface="+mn-ea"/>
                <a:cs typeface="Calibri" panose="020F0502020204030204" pitchFamily="34" charset="0"/>
              </a:rPr>
              <a:t>“</a:t>
            </a:r>
            <a:r>
              <a:rPr kumimoji="0" lang="en-US" sz="1800" b="1" i="1" u="none" strike="noStrike" kern="0" cap="none" normalizeH="0" baseline="0" noProof="0" dirty="0">
                <a:ln>
                  <a:noFill/>
                </a:ln>
                <a:solidFill>
                  <a:srgbClr val="0070C0"/>
                </a:solidFill>
                <a:effectLst/>
                <a:uLnTx/>
                <a:uFillTx/>
                <a:latin typeface="Calibri"/>
                <a:ea typeface="+mn-ea"/>
                <a:cs typeface="Calibri" panose="020F0502020204030204" pitchFamily="34" charset="0"/>
              </a:rPr>
              <a:t>81% </a:t>
            </a:r>
            <a:r>
              <a:rPr kumimoji="0" lang="en-US" sz="1800" i="1" u="none" strike="noStrike" kern="0" cap="none" normalizeH="0" baseline="0" noProof="0" dirty="0">
                <a:ln>
                  <a:noFill/>
                </a:ln>
                <a:solidFill>
                  <a:srgbClr val="0070C0"/>
                </a:solidFill>
                <a:effectLst/>
                <a:uLnTx/>
                <a:uFillTx/>
                <a:latin typeface="Calibri"/>
                <a:ea typeface="+mn-ea"/>
                <a:cs typeface="Calibri" panose="020F0502020204030204" pitchFamily="34" charset="0"/>
              </a:rPr>
              <a:t>said mental health in the workplace is a factor they will</a:t>
            </a:r>
            <a:br>
              <a:rPr kumimoji="0" lang="en-US" sz="1800" i="1" u="none" strike="noStrike" kern="0" cap="none" normalizeH="0" baseline="0" noProof="0" dirty="0">
                <a:ln>
                  <a:noFill/>
                </a:ln>
                <a:solidFill>
                  <a:srgbClr val="0070C0"/>
                </a:solidFill>
                <a:effectLst/>
                <a:uLnTx/>
                <a:uFillTx/>
                <a:latin typeface="Calibri"/>
                <a:ea typeface="+mn-ea"/>
                <a:cs typeface="Calibri" panose="020F0502020204030204" pitchFamily="34" charset="0"/>
              </a:rPr>
            </a:br>
            <a:r>
              <a:rPr kumimoji="0" lang="en-US" sz="1800" i="1" u="none" strike="noStrike" kern="0" cap="none" normalizeH="0" baseline="0" noProof="0" dirty="0">
                <a:ln>
                  <a:noFill/>
                </a:ln>
                <a:solidFill>
                  <a:srgbClr val="0070C0"/>
                </a:solidFill>
                <a:effectLst/>
                <a:uLnTx/>
                <a:uFillTx/>
                <a:latin typeface="Calibri"/>
                <a:ea typeface="+mn-ea"/>
                <a:cs typeface="Calibri" panose="020F0502020204030204" pitchFamily="34" charset="0"/>
              </a:rPr>
              <a:t>consider when seeking job opportunities.</a:t>
            </a:r>
            <a:r>
              <a:rPr lang="en-US" sz="1800" i="1" kern="0" dirty="0">
                <a:solidFill>
                  <a:srgbClr val="0070C0"/>
                </a:solidFill>
                <a:latin typeface="Calibri"/>
                <a:ea typeface="+mn-ea"/>
              </a:rPr>
              <a:t>”</a:t>
            </a:r>
            <a:endParaRPr kumimoji="0" lang="en-US" sz="1800" i="1" u="none" strike="noStrike" kern="0" cap="none" normalizeH="0" baseline="0" noProof="0" dirty="0">
              <a:ln>
                <a:noFill/>
              </a:ln>
              <a:solidFill>
                <a:srgbClr val="0070C0"/>
              </a:solidFill>
              <a:effectLst/>
              <a:uLnTx/>
              <a:uFillTx/>
              <a:latin typeface="Calibri"/>
              <a:ea typeface="+mn-ea"/>
              <a:cs typeface="Calibri" panose="020F0502020204030204" pitchFamily="34" charset="0"/>
            </a:endParaRPr>
          </a:p>
          <a:p>
            <a:endParaRPr lang="en-US" dirty="0"/>
          </a:p>
        </p:txBody>
      </p:sp>
      <p:grpSp>
        <p:nvGrpSpPr>
          <p:cNvPr id="7" name="Group 6">
            <a:extLst>
              <a:ext uri="{FF2B5EF4-FFF2-40B4-BE49-F238E27FC236}">
                <a16:creationId xmlns:a16="http://schemas.microsoft.com/office/drawing/2014/main" id="{341BBE7E-73B7-A576-D615-8E09A96B2454}"/>
              </a:ext>
            </a:extLst>
          </p:cNvPr>
          <p:cNvGrpSpPr/>
          <p:nvPr/>
        </p:nvGrpSpPr>
        <p:grpSpPr>
          <a:xfrm>
            <a:off x="666552" y="5192520"/>
            <a:ext cx="9396447" cy="1290497"/>
            <a:chOff x="666552" y="5192520"/>
            <a:chExt cx="9396447" cy="1290497"/>
          </a:xfrm>
        </p:grpSpPr>
        <p:grpSp>
          <p:nvGrpSpPr>
            <p:cNvPr id="3" name="Group 2">
              <a:extLst>
                <a:ext uri="{FF2B5EF4-FFF2-40B4-BE49-F238E27FC236}">
                  <a16:creationId xmlns:a16="http://schemas.microsoft.com/office/drawing/2014/main" id="{65E72F8A-F32F-E147-A4E5-13931C84577B}"/>
                </a:ext>
              </a:extLst>
            </p:cNvPr>
            <p:cNvGrpSpPr/>
            <p:nvPr/>
          </p:nvGrpSpPr>
          <p:grpSpPr>
            <a:xfrm>
              <a:off x="2129001" y="5192520"/>
              <a:ext cx="7933998" cy="914400"/>
              <a:chOff x="1656493" y="5192520"/>
              <a:chExt cx="7933998" cy="914400"/>
            </a:xfrm>
          </p:grpSpPr>
          <p:sp>
            <p:nvSpPr>
              <p:cNvPr id="13" name="TextBox 12">
                <a:extLst>
                  <a:ext uri="{FF2B5EF4-FFF2-40B4-BE49-F238E27FC236}">
                    <a16:creationId xmlns:a16="http://schemas.microsoft.com/office/drawing/2014/main" id="{DFF3E140-F9FF-B249-776C-9954A71FACFD}"/>
                  </a:ext>
                </a:extLst>
              </p:cNvPr>
              <p:cNvSpPr txBox="1"/>
              <p:nvPr/>
            </p:nvSpPr>
            <p:spPr>
              <a:xfrm>
                <a:off x="2036275" y="5234222"/>
                <a:ext cx="717443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2400" i="1" u="none" strike="noStrike" kern="100" cap="none" spc="50" normalizeH="0" baseline="0" noProof="0" dirty="0">
                    <a:ln>
                      <a:noFill/>
                    </a:ln>
                    <a:solidFill>
                      <a:prstClr val="black"/>
                    </a:solidFill>
                    <a:effectLst/>
                    <a:uLnTx/>
                    <a:uFillTx/>
                    <a:latin typeface="Calibri"/>
                    <a:ea typeface="Aptos" panose="020B0004020202020204" pitchFamily="34" charset="0"/>
                    <a:cs typeface="Times New Roman" panose="02020603050405020304" pitchFamily="18" charset="0"/>
                  </a:rPr>
                  <a:t>Since people spend so much time (and life) at work, </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2400" i="1" u="none" strike="noStrike" kern="100" cap="none" spc="50" normalizeH="0" baseline="0" noProof="0" dirty="0">
                    <a:ln>
                      <a:noFill/>
                    </a:ln>
                    <a:solidFill>
                      <a:prstClr val="black"/>
                    </a:solidFill>
                    <a:effectLst/>
                    <a:uLnTx/>
                    <a:uFillTx/>
                    <a:latin typeface="Calibri"/>
                    <a:ea typeface="Aptos" panose="020B0004020202020204" pitchFamily="34" charset="0"/>
                    <a:cs typeface="Times New Roman" panose="02020603050405020304" pitchFamily="18" charset="0"/>
                  </a:rPr>
                  <a:t>they want a positive workplace and to do good work. </a:t>
                </a:r>
              </a:p>
            </p:txBody>
          </p:sp>
          <p:sp>
            <p:nvSpPr>
              <p:cNvPr id="2" name="Double Brace 1">
                <a:extLst>
                  <a:ext uri="{FF2B5EF4-FFF2-40B4-BE49-F238E27FC236}">
                    <a16:creationId xmlns:a16="http://schemas.microsoft.com/office/drawing/2014/main" id="{F7C5F833-4378-4999-22DD-4AAB591247BB}"/>
                  </a:ext>
                </a:extLst>
              </p:cNvPr>
              <p:cNvSpPr/>
              <p:nvPr/>
            </p:nvSpPr>
            <p:spPr>
              <a:xfrm>
                <a:off x="1656493" y="5192520"/>
                <a:ext cx="7933998" cy="914400"/>
              </a:xfrm>
              <a:prstGeom prst="bracePair">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B43CB309-1C0B-65B4-AD33-AD90458B5129}"/>
                </a:ext>
              </a:extLst>
            </p:cNvPr>
            <p:cNvSpPr txBox="1"/>
            <p:nvPr/>
          </p:nvSpPr>
          <p:spPr>
            <a:xfrm>
              <a:off x="666552" y="6252185"/>
              <a:ext cx="2172901" cy="230832"/>
            </a:xfrm>
            <a:prstGeom prst="rect">
              <a:avLst/>
            </a:prstGeom>
            <a:noFill/>
          </p:spPr>
          <p:txBody>
            <a:bodyPr wrap="square">
              <a:spAutoFit/>
            </a:bodyPr>
            <a:lstStyle/>
            <a:p>
              <a:r>
                <a:rPr kumimoji="0" lang="en-US" sz="900" b="0" i="1" u="none" strike="noStrike" kern="0" cap="none" spc="0" normalizeH="0" noProof="0" dirty="0">
                  <a:ln>
                    <a:noFill/>
                  </a:ln>
                  <a:solidFill>
                    <a:prstClr val="black"/>
                  </a:solidFill>
                  <a:effectLst/>
                  <a:uLnTx/>
                  <a:uFillTx/>
                  <a:latin typeface="Calibri"/>
                  <a:ea typeface="Aptos" panose="020B0004020202020204" pitchFamily="34" charset="0"/>
                  <a:cs typeface="SourceSansPro-Regular"/>
                </a:rPr>
                <a:t>SOURCE: </a:t>
              </a:r>
              <a:r>
                <a:rPr kumimoji="0" lang="en-US" sz="900" b="0" i="1" u="none" strike="noStrike" kern="0" cap="none" spc="0" normalizeH="0" baseline="30000" noProof="0" dirty="0">
                  <a:ln>
                    <a:noFill/>
                  </a:ln>
                  <a:solidFill>
                    <a:prstClr val="black"/>
                  </a:solidFill>
                  <a:effectLst/>
                  <a:uLnTx/>
                  <a:uFillTx/>
                  <a:latin typeface="Calibri"/>
                  <a:ea typeface="Aptos" panose="020B0004020202020204" pitchFamily="34" charset="0"/>
                  <a:cs typeface="SourceSansPro-Regular"/>
                </a:rPr>
                <a:t>1</a:t>
              </a:r>
              <a:r>
                <a:rPr kumimoji="0" lang="en-US" sz="900" b="0" i="1" u="none" strike="noStrike" kern="0" cap="none" spc="0" normalizeH="0" noProof="0" dirty="0">
                  <a:ln>
                    <a:noFill/>
                  </a:ln>
                  <a:solidFill>
                    <a:prstClr val="black"/>
                  </a:solidFill>
                  <a:effectLst/>
                  <a:uLnTx/>
                  <a:uFillTx/>
                  <a:latin typeface="Calibri"/>
                  <a:ea typeface="Aptos" panose="020B0004020202020204" pitchFamily="34" charset="0"/>
                  <a:cs typeface="SourceSansPro-Regular"/>
                </a:rPr>
                <a:t>UKG; </a:t>
              </a:r>
              <a:r>
                <a:rPr kumimoji="0" lang="en-US" sz="900" b="0" i="1" u="none" strike="noStrike" kern="0" cap="none" spc="0" normalizeH="0" baseline="30000" noProof="0" dirty="0">
                  <a:ln>
                    <a:noFill/>
                  </a:ln>
                  <a:solidFill>
                    <a:prstClr val="black"/>
                  </a:solidFill>
                  <a:effectLst/>
                  <a:uLnTx/>
                  <a:uFillTx/>
                  <a:latin typeface="Calibri"/>
                  <a:ea typeface="Aptos" panose="020B0004020202020204" pitchFamily="34" charset="0"/>
                  <a:cs typeface="SourceSansPro-Regular"/>
                </a:rPr>
                <a:t>2</a:t>
              </a:r>
              <a:r>
                <a:rPr kumimoji="0" lang="en-US" sz="900" b="0" i="1" u="none" strike="noStrike" kern="0" cap="none" spc="0" normalizeH="0" noProof="0" dirty="0">
                  <a:ln>
                    <a:noFill/>
                  </a:ln>
                  <a:solidFill>
                    <a:prstClr val="black"/>
                  </a:solidFill>
                  <a:effectLst/>
                  <a:uLnTx/>
                  <a:uFillTx/>
                  <a:latin typeface="Calibri"/>
                  <a:ea typeface="Aptos" panose="020B0004020202020204" pitchFamily="34" charset="0"/>
                  <a:cs typeface="SourceSansPro-Regular"/>
                </a:rPr>
                <a:t> APA</a:t>
              </a:r>
              <a:endParaRPr lang="en-US" sz="900" dirty="0"/>
            </a:p>
          </p:txBody>
        </p:sp>
      </p:grpSp>
    </p:spTree>
    <p:extLst>
      <p:ext uri="{BB962C8B-B14F-4D97-AF65-F5344CB8AC3E}">
        <p14:creationId xmlns:p14="http://schemas.microsoft.com/office/powerpoint/2010/main" val="324987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25E221-77FD-7216-2E32-8B242F85D727}"/>
              </a:ext>
            </a:extLst>
          </p:cNvPr>
          <p:cNvSpPr>
            <a:spLocks noGrp="1"/>
          </p:cNvSpPr>
          <p:nvPr>
            <p:ph type="ctrTitle"/>
          </p:nvPr>
        </p:nvSpPr>
        <p:spPr>
          <a:xfrm>
            <a:off x="498110" y="490399"/>
            <a:ext cx="8825658" cy="596018"/>
          </a:xfrm>
        </p:spPr>
        <p:txBody>
          <a:bodyPr/>
          <a:lstStyle/>
          <a:p>
            <a:r>
              <a:rPr lang="en-US" dirty="0"/>
              <a:t>This Relates to Managing Risk</a:t>
            </a:r>
          </a:p>
        </p:txBody>
      </p:sp>
      <p:sp>
        <p:nvSpPr>
          <p:cNvPr id="4" name="Text Placeholder 3">
            <a:extLst>
              <a:ext uri="{FF2B5EF4-FFF2-40B4-BE49-F238E27FC236}">
                <a16:creationId xmlns:a16="http://schemas.microsoft.com/office/drawing/2014/main" id="{AD3DBF62-0CFA-4D0E-2801-A2FBA56957BC}"/>
              </a:ext>
            </a:extLst>
          </p:cNvPr>
          <p:cNvSpPr>
            <a:spLocks noGrp="1"/>
          </p:cNvSpPr>
          <p:nvPr>
            <p:ph type="body" sz="quarter" idx="10"/>
          </p:nvPr>
        </p:nvSpPr>
        <p:spPr>
          <a:xfrm>
            <a:off x="565447" y="1437326"/>
            <a:ext cx="10254951" cy="4728083"/>
          </a:xfrm>
        </p:spPr>
        <p:txBody>
          <a:bodyPr/>
          <a:lstStyle/>
          <a:p>
            <a:pPr marL="457200" marR="0" lvl="1" indent="0" algn="l" defTabSz="914400" rtl="0" eaLnBrk="1" fontAlgn="auto" latinLnBrk="0" hangingPunct="1">
              <a:lnSpc>
                <a:spcPct val="200000"/>
              </a:lnSpc>
              <a:spcBef>
                <a:spcPts val="0"/>
              </a:spcBef>
              <a:spcAft>
                <a:spcPts val="0"/>
              </a:spcAft>
              <a:buClrTx/>
              <a:buSzTx/>
              <a:buNone/>
              <a:tabLst/>
              <a:defRPr/>
            </a:pPr>
            <a:r>
              <a:rPr kumimoji="0" lang="en-US" sz="3200" b="1" i="1" u="none" strike="noStrike" kern="100" cap="none" normalizeH="0" baseline="0" noProof="0" dirty="0">
                <a:ln>
                  <a:noFill/>
                </a:ln>
                <a:solidFill>
                  <a:srgbClr val="002060"/>
                </a:solidFill>
                <a:effectLst/>
                <a:uLnTx/>
                <a:uFillTx/>
                <a:latin typeface="Calibri"/>
                <a:ea typeface="Aptos" panose="020B0004020202020204" pitchFamily="34" charset="0"/>
                <a:cs typeface="Times New Roman" panose="02020603050405020304" pitchFamily="18" charset="0"/>
              </a:rPr>
              <a:t>How are you managing risk?</a:t>
            </a:r>
          </a:p>
          <a:p>
            <a:pPr marL="1371600" marR="0" lvl="2" indent="-457200" algn="l" defTabSz="914400" rtl="0" eaLnBrk="1" fontAlgn="auto" latinLnBrk="0" hangingPunct="1">
              <a:lnSpc>
                <a:spcPct val="200000"/>
              </a:lnSpc>
              <a:spcBef>
                <a:spcPts val="0"/>
              </a:spcBef>
              <a:spcAft>
                <a:spcPts val="0"/>
              </a:spcAft>
              <a:buClr>
                <a:srgbClr val="0070C0"/>
              </a:buClr>
              <a:buSzTx/>
              <a:buFont typeface="+mj-lt"/>
              <a:buAutoNum type="arabicPeriod"/>
              <a:tabLst/>
              <a:defRPr/>
            </a:pPr>
            <a:r>
              <a:rPr kumimoji="0" lang="en-US" sz="2400" b="1" i="0" u="none" strike="noStrike" kern="100" cap="none" normalizeH="0" baseline="0" noProof="0" dirty="0">
                <a:ln>
                  <a:noFill/>
                </a:ln>
                <a:solidFill>
                  <a:prstClr val="black"/>
                </a:solidFill>
                <a:effectLst/>
                <a:uLnTx/>
                <a:uFillTx/>
                <a:latin typeface="Calibri"/>
                <a:ea typeface="Aptos" panose="020B0004020202020204" pitchFamily="34" charset="0"/>
                <a:cs typeface="Times New Roman" panose="02020603050405020304" pitchFamily="18" charset="0"/>
              </a:rPr>
              <a:t>Rigidity vs flexibility</a:t>
            </a:r>
          </a:p>
          <a:p>
            <a:pPr marL="1371600" marR="0" lvl="2" indent="-457200" algn="l" defTabSz="914400" rtl="0" eaLnBrk="1" fontAlgn="auto" latinLnBrk="0" hangingPunct="1">
              <a:lnSpc>
                <a:spcPct val="200000"/>
              </a:lnSpc>
              <a:spcBef>
                <a:spcPts val="0"/>
              </a:spcBef>
              <a:spcAft>
                <a:spcPts val="0"/>
              </a:spcAft>
              <a:buClr>
                <a:srgbClr val="0070C0"/>
              </a:buClr>
              <a:buSzTx/>
              <a:buFont typeface="+mj-lt"/>
              <a:buAutoNum type="arabicPeriod"/>
              <a:tabLst/>
              <a:defRPr/>
            </a:pPr>
            <a:r>
              <a:rPr kumimoji="0" lang="en-US" sz="2400" b="1" i="0" u="none" strike="noStrike" kern="100" cap="none" normalizeH="0" baseline="0" noProof="0" dirty="0">
                <a:ln>
                  <a:noFill/>
                </a:ln>
                <a:solidFill>
                  <a:prstClr val="black"/>
                </a:solidFill>
                <a:effectLst/>
                <a:uLnTx/>
                <a:uFillTx/>
                <a:latin typeface="Calibri"/>
                <a:ea typeface="Aptos" panose="020B0004020202020204" pitchFamily="34" charset="0"/>
                <a:cs typeface="Times New Roman" panose="02020603050405020304" pitchFamily="18" charset="0"/>
              </a:rPr>
              <a:t>Scarcity Mindset vs Abundance Mindset</a:t>
            </a:r>
          </a:p>
          <a:p>
            <a:pPr marL="1371600" marR="0" lvl="2" indent="-457200" algn="l" defTabSz="914400" rtl="0" eaLnBrk="1" fontAlgn="auto" latinLnBrk="0" hangingPunct="1">
              <a:lnSpc>
                <a:spcPct val="200000"/>
              </a:lnSpc>
              <a:spcBef>
                <a:spcPts val="0"/>
              </a:spcBef>
              <a:spcAft>
                <a:spcPts val="0"/>
              </a:spcAft>
              <a:buClr>
                <a:srgbClr val="0070C0"/>
              </a:buClr>
              <a:buSzTx/>
              <a:buFont typeface="+mj-lt"/>
              <a:buAutoNum type="arabicPeriod"/>
              <a:tabLst/>
              <a:defRPr/>
            </a:pPr>
            <a:r>
              <a:rPr kumimoji="0" lang="en-US" sz="2400" b="1" i="0" u="none" strike="noStrike" kern="100" cap="none" normalizeH="0" baseline="0" noProof="0" dirty="0">
                <a:ln>
                  <a:noFill/>
                </a:ln>
                <a:solidFill>
                  <a:prstClr val="black"/>
                </a:solidFill>
                <a:effectLst/>
                <a:uLnTx/>
                <a:uFillTx/>
                <a:latin typeface="Calibri"/>
                <a:ea typeface="Aptos" panose="020B0004020202020204" pitchFamily="34" charset="0"/>
                <a:cs typeface="Times New Roman" panose="02020603050405020304" pitchFamily="18" charset="0"/>
              </a:rPr>
              <a:t>Status Quo vs Innovation</a:t>
            </a:r>
          </a:p>
          <a:p>
            <a:endParaRPr lang="en-US" dirty="0"/>
          </a:p>
        </p:txBody>
      </p:sp>
      <p:sp>
        <p:nvSpPr>
          <p:cNvPr id="13" name="TextBox 12">
            <a:extLst>
              <a:ext uri="{FF2B5EF4-FFF2-40B4-BE49-F238E27FC236}">
                <a16:creationId xmlns:a16="http://schemas.microsoft.com/office/drawing/2014/main" id="{DFF3E140-F9FF-B249-776C-9954A71FACFD}"/>
              </a:ext>
            </a:extLst>
          </p:cNvPr>
          <p:cNvSpPr txBox="1"/>
          <p:nvPr/>
        </p:nvSpPr>
        <p:spPr>
          <a:xfrm>
            <a:off x="7555831" y="2522381"/>
            <a:ext cx="3778285" cy="2246769"/>
          </a:xfrm>
          <a:prstGeom prst="rect">
            <a:avLst/>
          </a:prstGeom>
          <a:noFill/>
        </p:spPr>
        <p:txBody>
          <a:bodyPr wrap="square">
            <a:spAutoFit/>
          </a:bodyPr>
          <a:lstStyle/>
          <a:p>
            <a:pPr marL="0" marR="0" lvl="0" indent="0" algn="ctr" defTabSz="914400" rtl="0" eaLnBrk="1" fontAlgn="auto" latinLnBrk="0" hangingPunct="1">
              <a:buClrTx/>
              <a:buSzTx/>
              <a:buFont typeface="Wingdings" panose="05000000000000000000" pitchFamily="2" charset="2"/>
              <a:buNone/>
              <a:tabLst/>
              <a:defRPr/>
            </a:pPr>
            <a:r>
              <a:rPr kumimoji="0" lang="en-US" sz="2800" b="1" i="1" u="none" strike="noStrike" kern="100" cap="none" spc="50" normalizeH="0" baseline="0" noProof="0" dirty="0">
                <a:ln>
                  <a:noFill/>
                </a:ln>
                <a:solidFill>
                  <a:srgbClr val="002060"/>
                </a:solidFill>
                <a:effectLst/>
                <a:uLnTx/>
                <a:uFillTx/>
                <a:latin typeface="Calibri"/>
                <a:ea typeface="Aptos" panose="020B0004020202020204" pitchFamily="34" charset="0"/>
                <a:cs typeface="Times New Roman" panose="02020603050405020304" pitchFamily="18" charset="0"/>
              </a:rPr>
              <a:t>How are these connected to the team that leads to sovereignty through benefits?</a:t>
            </a:r>
          </a:p>
        </p:txBody>
      </p:sp>
      <p:sp>
        <p:nvSpPr>
          <p:cNvPr id="2" name="Double Brace 1">
            <a:extLst>
              <a:ext uri="{FF2B5EF4-FFF2-40B4-BE49-F238E27FC236}">
                <a16:creationId xmlns:a16="http://schemas.microsoft.com/office/drawing/2014/main" id="{E7C4DFC8-51B6-EA02-070D-FFFC6FEC2175}"/>
              </a:ext>
            </a:extLst>
          </p:cNvPr>
          <p:cNvSpPr/>
          <p:nvPr/>
        </p:nvSpPr>
        <p:spPr>
          <a:xfrm>
            <a:off x="7315915" y="2366781"/>
            <a:ext cx="4258118" cy="2557971"/>
          </a:xfrm>
          <a:prstGeom prst="bracePair">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00417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3"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25E221-77FD-7216-2E32-8B242F85D727}"/>
              </a:ext>
            </a:extLst>
          </p:cNvPr>
          <p:cNvSpPr>
            <a:spLocks noGrp="1"/>
          </p:cNvSpPr>
          <p:nvPr>
            <p:ph type="ctrTitle"/>
          </p:nvPr>
        </p:nvSpPr>
        <p:spPr>
          <a:xfrm>
            <a:off x="1483665" y="490399"/>
            <a:ext cx="8825658" cy="596018"/>
          </a:xfrm>
        </p:spPr>
        <p:txBody>
          <a:bodyPr/>
          <a:lstStyle/>
          <a:p>
            <a:pPr algn="ctr"/>
            <a:r>
              <a:rPr lang="en-US" dirty="0"/>
              <a:t>Talent Leads to Sovereignty </a:t>
            </a:r>
          </a:p>
        </p:txBody>
      </p:sp>
      <p:sp>
        <p:nvSpPr>
          <p:cNvPr id="4" name="Text Placeholder 3">
            <a:extLst>
              <a:ext uri="{FF2B5EF4-FFF2-40B4-BE49-F238E27FC236}">
                <a16:creationId xmlns:a16="http://schemas.microsoft.com/office/drawing/2014/main" id="{AD3DBF62-0CFA-4D0E-2801-A2FBA56957BC}"/>
              </a:ext>
            </a:extLst>
          </p:cNvPr>
          <p:cNvSpPr>
            <a:spLocks noGrp="1"/>
          </p:cNvSpPr>
          <p:nvPr>
            <p:ph type="body" sz="quarter" idx="10"/>
          </p:nvPr>
        </p:nvSpPr>
        <p:spPr>
          <a:xfrm>
            <a:off x="724604" y="1446126"/>
            <a:ext cx="10343781" cy="3006088"/>
          </a:xfrm>
        </p:spPr>
        <p:txBody>
          <a:bodyPr>
            <a:normAutofit/>
          </a:bodyPr>
          <a:lstStyle/>
          <a:p>
            <a:pPr marL="0" marR="0" lvl="0" indent="0" algn="ctr" defTabSz="914400" rtl="0" eaLnBrk="1" fontAlgn="auto" latinLnBrk="0" hangingPunct="1">
              <a:lnSpc>
                <a:spcPct val="107000"/>
              </a:lnSpc>
              <a:spcBef>
                <a:spcPts val="600"/>
              </a:spcBef>
              <a:spcAft>
                <a:spcPts val="1200"/>
              </a:spcAft>
              <a:buClrTx/>
              <a:buSzTx/>
              <a:buFont typeface="Wingdings" panose="05000000000000000000" pitchFamily="2" charset="2"/>
              <a:buNone/>
              <a:tabLst/>
              <a:defRPr/>
            </a:pPr>
            <a:r>
              <a:rPr kumimoji="0" lang="en-US" sz="2800" b="1" i="1" u="none" strike="noStrike" kern="100" cap="none" normalizeH="0" baseline="0" noProof="0" dirty="0">
                <a:ln>
                  <a:noFill/>
                </a:ln>
                <a:solidFill>
                  <a:srgbClr val="002060"/>
                </a:solidFill>
                <a:effectLst/>
                <a:uLnTx/>
                <a:uFillTx/>
                <a:latin typeface="Calibri"/>
                <a:ea typeface="Aptos" panose="020B0004020202020204" pitchFamily="34" charset="0"/>
                <a:cs typeface="Times New Roman" panose="02020603050405020304" pitchFamily="18" charset="0"/>
              </a:rPr>
              <a:t>What attracts the talent you need to have sovereignty?</a:t>
            </a:r>
          </a:p>
          <a:p>
            <a:pPr marL="0" marR="0" lvl="0" indent="0" algn="ctr" defTabSz="914400" rtl="0" eaLnBrk="1" fontAlgn="auto" latinLnBrk="0" hangingPunct="1">
              <a:lnSpc>
                <a:spcPct val="107000"/>
              </a:lnSpc>
              <a:spcBef>
                <a:spcPts val="600"/>
              </a:spcBef>
              <a:spcAft>
                <a:spcPts val="1200"/>
              </a:spcAft>
              <a:buClrTx/>
              <a:buSzTx/>
              <a:buFont typeface="Wingdings" panose="05000000000000000000" pitchFamily="2" charset="2"/>
              <a:buNone/>
              <a:tabLst/>
              <a:defRPr/>
            </a:pPr>
            <a:endParaRPr lang="en-US" sz="2400" b="1" i="1" kern="100" dirty="0">
              <a:solidFill>
                <a:srgbClr val="002060"/>
              </a:solidFill>
              <a:latin typeface="Calibri"/>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600"/>
              </a:spcBef>
              <a:spcAft>
                <a:spcPts val="1200"/>
              </a:spcAft>
              <a:buClrTx/>
              <a:buSzTx/>
              <a:buFont typeface="Wingdings" panose="05000000000000000000" pitchFamily="2" charset="2"/>
              <a:buNone/>
              <a:tabLst/>
              <a:defRPr/>
            </a:pPr>
            <a:endParaRPr kumimoji="0" lang="en-US" sz="2400" b="1" i="1" u="none" strike="noStrike" kern="100" cap="none" normalizeH="0" baseline="0" noProof="0" dirty="0">
              <a:ln>
                <a:noFill/>
              </a:ln>
              <a:solidFill>
                <a:prstClr val="black"/>
              </a:solidFill>
              <a:effectLst/>
              <a:uLnTx/>
              <a:uFillTx/>
              <a:latin typeface="Calibri"/>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600"/>
              </a:spcBef>
              <a:spcAft>
                <a:spcPts val="1200"/>
              </a:spcAft>
              <a:buClrTx/>
              <a:buSzTx/>
              <a:buFont typeface="Wingdings" panose="05000000000000000000" pitchFamily="2" charset="2"/>
              <a:buNone/>
              <a:tabLst/>
              <a:defRPr/>
            </a:pPr>
            <a:endParaRPr kumimoji="0" lang="en-US" sz="2400" b="1" i="1" u="none" strike="noStrike" kern="100" cap="none" normalizeH="0" baseline="0" noProof="0" dirty="0">
              <a:ln>
                <a:noFill/>
              </a:ln>
              <a:solidFill>
                <a:prstClr val="black"/>
              </a:solidFill>
              <a:effectLst/>
              <a:uLnTx/>
              <a:uFillTx/>
              <a:latin typeface="Calibri"/>
              <a:ea typeface="Aptos" panose="020B0004020202020204" pitchFamily="34" charset="0"/>
              <a:cs typeface="Times New Roman" panose="02020603050405020304" pitchFamily="18" charset="0"/>
            </a:endParaRPr>
          </a:p>
          <a:p>
            <a:pPr marL="342900" marR="0" lvl="0" indent="-342900" algn="ctr" defTabSz="914400" rtl="0" eaLnBrk="1" fontAlgn="auto" latinLnBrk="0" hangingPunct="1">
              <a:lnSpc>
                <a:spcPct val="107000"/>
              </a:lnSpc>
              <a:spcBef>
                <a:spcPts val="600"/>
              </a:spcBef>
              <a:spcAft>
                <a:spcPts val="1200"/>
              </a:spcAft>
              <a:buClrTx/>
              <a:buSzTx/>
              <a:buFont typeface="Wingdings" panose="05000000000000000000" pitchFamily="2" charset="2"/>
              <a:buChar char="§"/>
              <a:tabLst/>
              <a:defRPr/>
            </a:pPr>
            <a:endParaRPr kumimoji="0" lang="en-US" b="0" i="0" u="none" strike="noStrike" kern="100" cap="none" normalizeH="0" baseline="0" noProof="0" dirty="0">
              <a:ln>
                <a:noFill/>
              </a:ln>
              <a:solidFill>
                <a:prstClr val="black"/>
              </a:solidFill>
              <a:effectLst/>
              <a:uLnTx/>
              <a:uFillTx/>
              <a:latin typeface="Calibri"/>
              <a:ea typeface="Aptos" panose="020B0004020202020204" pitchFamily="34" charset="0"/>
              <a:cs typeface="Times New Roman" panose="02020603050405020304" pitchFamily="18" charset="0"/>
            </a:endParaRPr>
          </a:p>
          <a:p>
            <a:pPr algn="ctr"/>
            <a:endParaRPr lang="en-US" dirty="0"/>
          </a:p>
        </p:txBody>
      </p:sp>
      <p:grpSp>
        <p:nvGrpSpPr>
          <p:cNvPr id="22" name="Group 21">
            <a:extLst>
              <a:ext uri="{FF2B5EF4-FFF2-40B4-BE49-F238E27FC236}">
                <a16:creationId xmlns:a16="http://schemas.microsoft.com/office/drawing/2014/main" id="{177CD748-686D-084D-0D3E-B67F57BEE6F5}"/>
              </a:ext>
            </a:extLst>
          </p:cNvPr>
          <p:cNvGrpSpPr/>
          <p:nvPr/>
        </p:nvGrpSpPr>
        <p:grpSpPr>
          <a:xfrm>
            <a:off x="1633347" y="2298238"/>
            <a:ext cx="8526294" cy="2030225"/>
            <a:chOff x="1654936" y="2100884"/>
            <a:chExt cx="8526294" cy="2030225"/>
          </a:xfrm>
        </p:grpSpPr>
        <p:grpSp>
          <p:nvGrpSpPr>
            <p:cNvPr id="19" name="Group 18">
              <a:extLst>
                <a:ext uri="{FF2B5EF4-FFF2-40B4-BE49-F238E27FC236}">
                  <a16:creationId xmlns:a16="http://schemas.microsoft.com/office/drawing/2014/main" id="{53B10B7D-B3C8-7BDF-D6F9-4B8BA3CC648B}"/>
                </a:ext>
              </a:extLst>
            </p:cNvPr>
            <p:cNvGrpSpPr/>
            <p:nvPr/>
          </p:nvGrpSpPr>
          <p:grpSpPr>
            <a:xfrm>
              <a:off x="1654936" y="2100884"/>
              <a:ext cx="1975368" cy="2030225"/>
              <a:chOff x="1654936" y="2100884"/>
              <a:chExt cx="1975368" cy="2030225"/>
            </a:xfrm>
          </p:grpSpPr>
          <p:pic>
            <p:nvPicPr>
              <p:cNvPr id="3" name="Picture 2">
                <a:extLst>
                  <a:ext uri="{FF2B5EF4-FFF2-40B4-BE49-F238E27FC236}">
                    <a16:creationId xmlns:a16="http://schemas.microsoft.com/office/drawing/2014/main" id="{E6B1BAB3-9A70-4777-DA9D-7A0CB7F1FD8F}"/>
                  </a:ext>
                </a:extLst>
              </p:cNvPr>
              <p:cNvPicPr>
                <a:picLocks noChangeAspect="1"/>
              </p:cNvPicPr>
              <p:nvPr/>
            </p:nvPicPr>
            <p:blipFill>
              <a:blip r:embed="rId3"/>
              <a:stretch>
                <a:fillRect/>
              </a:stretch>
            </p:blipFill>
            <p:spPr>
              <a:xfrm>
                <a:off x="2329172" y="2100884"/>
                <a:ext cx="626897" cy="699058"/>
              </a:xfrm>
              <a:prstGeom prst="rect">
                <a:avLst/>
              </a:prstGeom>
            </p:spPr>
          </p:pic>
          <p:sp>
            <p:nvSpPr>
              <p:cNvPr id="11" name="TextBox 10">
                <a:extLst>
                  <a:ext uri="{FF2B5EF4-FFF2-40B4-BE49-F238E27FC236}">
                    <a16:creationId xmlns:a16="http://schemas.microsoft.com/office/drawing/2014/main" id="{B652C3B7-BB6E-E72B-52C4-725C78D232AB}"/>
                  </a:ext>
                </a:extLst>
              </p:cNvPr>
              <p:cNvSpPr txBox="1"/>
              <p:nvPr/>
            </p:nvSpPr>
            <p:spPr>
              <a:xfrm>
                <a:off x="1654936" y="2910134"/>
                <a:ext cx="1975368" cy="1220975"/>
              </a:xfrm>
              <a:prstGeom prst="rect">
                <a:avLst/>
              </a:prstGeom>
              <a:noFill/>
            </p:spPr>
            <p:txBody>
              <a:bodyPr wrap="square">
                <a:spAutoFit/>
              </a:bodyPr>
              <a:lstStyle/>
              <a:p>
                <a:pPr marL="0" marR="0" lvl="2" algn="ctr" defTabSz="914400" rtl="0" eaLnBrk="1" fontAlgn="auto" latinLnBrk="0" hangingPunct="1">
                  <a:lnSpc>
                    <a:spcPct val="107000"/>
                  </a:lnSpc>
                  <a:spcBef>
                    <a:spcPts val="600"/>
                  </a:spcBef>
                  <a:spcAft>
                    <a:spcPts val="1200"/>
                  </a:spcAft>
                  <a:buClrTx/>
                  <a:buSzTx/>
                  <a:tabLst/>
                  <a:defRPr/>
                </a:pPr>
                <a:r>
                  <a:rPr kumimoji="0" lang="en-US" sz="2400" b="1" i="0" u="none" strike="noStrike" kern="100" cap="none" spc="0" normalizeH="0" baseline="0" noProof="0" dirty="0">
                    <a:ln>
                      <a:noFill/>
                    </a:ln>
                    <a:solidFill>
                      <a:srgbClr val="002060"/>
                    </a:solidFill>
                    <a:effectLst/>
                    <a:uLnTx/>
                    <a:uFillTx/>
                    <a:latin typeface="Calibri"/>
                    <a:ea typeface="Aptos" panose="020B0004020202020204" pitchFamily="34" charset="0"/>
                    <a:cs typeface="Times New Roman" panose="02020603050405020304" pitchFamily="18" charset="0"/>
                  </a:rPr>
                  <a:t>PAY</a:t>
                </a:r>
                <a:endParaRPr lang="en-US" sz="2400" kern="100" dirty="0">
                  <a:solidFill>
                    <a:srgbClr val="002060"/>
                  </a:solidFill>
                  <a:latin typeface="Calibri"/>
                  <a:ea typeface="Aptos" panose="020B0004020202020204" pitchFamily="34" charset="0"/>
                  <a:cs typeface="Times New Roman" panose="02020603050405020304" pitchFamily="18" charset="0"/>
                </a:endParaRPr>
              </a:p>
              <a:p>
                <a:pPr marL="0" marR="0" lvl="2" algn="ctr" defTabSz="914400" rtl="0" eaLnBrk="1" fontAlgn="auto" latinLnBrk="0" hangingPunct="1">
                  <a:lnSpc>
                    <a:spcPct val="107000"/>
                  </a:lnSpc>
                  <a:spcAft>
                    <a:spcPts val="1200"/>
                  </a:spcAft>
                  <a:buClrTx/>
                  <a:buSzTx/>
                  <a:tabLst/>
                  <a:defRPr/>
                </a:pPr>
                <a:r>
                  <a:rPr kumimoji="0" lang="en-US" sz="1800" b="1" i="0" u="none" strike="noStrike" kern="100" cap="none" spc="0" normalizeH="0" baseline="0" noProof="0" dirty="0">
                    <a:ln>
                      <a:noFill/>
                    </a:ln>
                    <a:solidFill>
                      <a:schemeClr val="bg1"/>
                    </a:solidFill>
                    <a:effectLst/>
                    <a:uLnTx/>
                    <a:uFillTx/>
                    <a:latin typeface="Calibri"/>
                    <a:ea typeface="Aptos" panose="020B0004020202020204" pitchFamily="34" charset="0"/>
                    <a:cs typeface="Times New Roman" panose="02020603050405020304" pitchFamily="18" charset="0"/>
                  </a:rPr>
                  <a:t>Influenced by the operating budget.</a:t>
                </a:r>
              </a:p>
            </p:txBody>
          </p:sp>
        </p:grpSp>
        <p:grpSp>
          <p:nvGrpSpPr>
            <p:cNvPr id="20" name="Group 19">
              <a:extLst>
                <a:ext uri="{FF2B5EF4-FFF2-40B4-BE49-F238E27FC236}">
                  <a16:creationId xmlns:a16="http://schemas.microsoft.com/office/drawing/2014/main" id="{7C3A1E87-940D-4ABC-71BE-5E1300EC769B}"/>
                </a:ext>
              </a:extLst>
            </p:cNvPr>
            <p:cNvGrpSpPr/>
            <p:nvPr/>
          </p:nvGrpSpPr>
          <p:grpSpPr>
            <a:xfrm>
              <a:off x="4470717" y="2100884"/>
              <a:ext cx="2306141" cy="2030224"/>
              <a:chOff x="4470717" y="2100885"/>
              <a:chExt cx="2306141" cy="2030224"/>
            </a:xfrm>
          </p:grpSpPr>
          <p:pic>
            <p:nvPicPr>
              <p:cNvPr id="8" name="Picture 7">
                <a:extLst>
                  <a:ext uri="{FF2B5EF4-FFF2-40B4-BE49-F238E27FC236}">
                    <a16:creationId xmlns:a16="http://schemas.microsoft.com/office/drawing/2014/main" id="{572F6A40-5F0F-95CA-22C8-F004E9C4BAD4}"/>
                  </a:ext>
                </a:extLst>
              </p:cNvPr>
              <p:cNvPicPr>
                <a:picLocks noChangeAspect="1"/>
              </p:cNvPicPr>
              <p:nvPr/>
            </p:nvPicPr>
            <p:blipFill>
              <a:blip r:embed="rId4"/>
              <a:stretch>
                <a:fillRect/>
              </a:stretch>
            </p:blipFill>
            <p:spPr>
              <a:xfrm>
                <a:off x="5302503" y="2100885"/>
                <a:ext cx="642568" cy="699057"/>
              </a:xfrm>
              <a:prstGeom prst="rect">
                <a:avLst/>
              </a:prstGeom>
            </p:spPr>
          </p:pic>
          <p:sp>
            <p:nvSpPr>
              <p:cNvPr id="15" name="TextBox 14">
                <a:extLst>
                  <a:ext uri="{FF2B5EF4-FFF2-40B4-BE49-F238E27FC236}">
                    <a16:creationId xmlns:a16="http://schemas.microsoft.com/office/drawing/2014/main" id="{A7411B08-D61E-20D0-53BF-7FF85CD2D89C}"/>
                  </a:ext>
                </a:extLst>
              </p:cNvPr>
              <p:cNvSpPr txBox="1"/>
              <p:nvPr/>
            </p:nvSpPr>
            <p:spPr>
              <a:xfrm>
                <a:off x="4470717" y="2910134"/>
                <a:ext cx="2306141" cy="1220975"/>
              </a:xfrm>
              <a:prstGeom prst="rect">
                <a:avLst/>
              </a:prstGeom>
              <a:noFill/>
            </p:spPr>
            <p:txBody>
              <a:bodyPr wrap="square">
                <a:spAutoFit/>
              </a:bodyPr>
              <a:lstStyle/>
              <a:p>
                <a:pPr marL="0" marR="0" lvl="2" algn="ctr" defTabSz="914400" rtl="0" eaLnBrk="1" fontAlgn="auto" latinLnBrk="0" hangingPunct="1">
                  <a:lnSpc>
                    <a:spcPct val="107000"/>
                  </a:lnSpc>
                  <a:spcBef>
                    <a:spcPts val="600"/>
                  </a:spcBef>
                  <a:spcAft>
                    <a:spcPts val="1200"/>
                  </a:spcAft>
                  <a:buClrTx/>
                  <a:buSzTx/>
                  <a:tabLst/>
                  <a:defRPr/>
                </a:pPr>
                <a:r>
                  <a:rPr kumimoji="0" lang="en-US" sz="2400" b="1" i="0" u="none" strike="noStrike" kern="100" cap="none" spc="0" normalizeH="0" baseline="0" noProof="0" dirty="0">
                    <a:ln>
                      <a:noFill/>
                    </a:ln>
                    <a:solidFill>
                      <a:srgbClr val="002060"/>
                    </a:solidFill>
                    <a:effectLst/>
                    <a:uLnTx/>
                    <a:uFillTx/>
                    <a:latin typeface="Calibri"/>
                    <a:ea typeface="Aptos" panose="020B0004020202020204" pitchFamily="34" charset="0"/>
                    <a:cs typeface="Times New Roman" panose="02020603050405020304" pitchFamily="18" charset="0"/>
                  </a:rPr>
                  <a:t>BENEFITS</a:t>
                </a:r>
                <a:endParaRPr lang="en-US" sz="2400" kern="100" dirty="0">
                  <a:solidFill>
                    <a:srgbClr val="002060"/>
                  </a:solidFill>
                  <a:latin typeface="Calibri"/>
                  <a:ea typeface="Aptos" panose="020B0004020202020204" pitchFamily="34" charset="0"/>
                  <a:cs typeface="Times New Roman" panose="02020603050405020304" pitchFamily="18" charset="0"/>
                </a:endParaRPr>
              </a:p>
              <a:p>
                <a:pPr marL="0" marR="0" lvl="2" algn="ctr" defTabSz="914400" rtl="0" eaLnBrk="1" fontAlgn="auto" latinLnBrk="0" hangingPunct="1">
                  <a:lnSpc>
                    <a:spcPct val="107000"/>
                  </a:lnSpc>
                  <a:spcAft>
                    <a:spcPts val="1200"/>
                  </a:spcAft>
                  <a:buClrTx/>
                  <a:buSzTx/>
                  <a:tabLst/>
                  <a:defRPr/>
                </a:pPr>
                <a:r>
                  <a:rPr kumimoji="0" lang="en-US" sz="1800" b="1" i="0" u="none" strike="noStrike" kern="100" cap="none" spc="0" normalizeH="0" baseline="0" noProof="0" dirty="0">
                    <a:ln>
                      <a:noFill/>
                    </a:ln>
                    <a:solidFill>
                      <a:schemeClr val="bg1"/>
                    </a:solidFill>
                    <a:effectLst/>
                    <a:uLnTx/>
                    <a:uFillTx/>
                    <a:latin typeface="Calibri"/>
                    <a:ea typeface="Aptos" panose="020B0004020202020204" pitchFamily="34" charset="0"/>
                    <a:cs typeface="Times New Roman" panose="02020603050405020304" pitchFamily="18" charset="0"/>
                  </a:rPr>
                  <a:t>Influenced by innovation.</a:t>
                </a:r>
              </a:p>
            </p:txBody>
          </p:sp>
        </p:grpSp>
        <p:grpSp>
          <p:nvGrpSpPr>
            <p:cNvPr id="21" name="Group 20">
              <a:extLst>
                <a:ext uri="{FF2B5EF4-FFF2-40B4-BE49-F238E27FC236}">
                  <a16:creationId xmlns:a16="http://schemas.microsoft.com/office/drawing/2014/main" id="{4CEFCA03-7634-B5ED-F321-946342ED02FB}"/>
                </a:ext>
              </a:extLst>
            </p:cNvPr>
            <p:cNvGrpSpPr/>
            <p:nvPr/>
          </p:nvGrpSpPr>
          <p:grpSpPr>
            <a:xfrm>
              <a:off x="7617270" y="2100884"/>
              <a:ext cx="2563960" cy="2030225"/>
              <a:chOff x="7617270" y="2100884"/>
              <a:chExt cx="2563960" cy="2030225"/>
            </a:xfrm>
          </p:grpSpPr>
          <p:pic>
            <p:nvPicPr>
              <p:cNvPr id="2" name="Picture 1">
                <a:extLst>
                  <a:ext uri="{FF2B5EF4-FFF2-40B4-BE49-F238E27FC236}">
                    <a16:creationId xmlns:a16="http://schemas.microsoft.com/office/drawing/2014/main" id="{F0AE0DA0-6CBC-93CD-4FC1-B58B67DC23C3}"/>
                  </a:ext>
                </a:extLst>
              </p:cNvPr>
              <p:cNvPicPr>
                <a:picLocks noChangeAspect="1"/>
              </p:cNvPicPr>
              <p:nvPr/>
            </p:nvPicPr>
            <p:blipFill>
              <a:blip r:embed="rId5"/>
              <a:stretch>
                <a:fillRect/>
              </a:stretch>
            </p:blipFill>
            <p:spPr>
              <a:xfrm>
                <a:off x="8558800" y="2100884"/>
                <a:ext cx="680901" cy="699058"/>
              </a:xfrm>
              <a:prstGeom prst="rect">
                <a:avLst/>
              </a:prstGeom>
            </p:spPr>
          </p:pic>
          <p:sp>
            <p:nvSpPr>
              <p:cNvPr id="17" name="TextBox 16">
                <a:extLst>
                  <a:ext uri="{FF2B5EF4-FFF2-40B4-BE49-F238E27FC236}">
                    <a16:creationId xmlns:a16="http://schemas.microsoft.com/office/drawing/2014/main" id="{85C557D1-3A17-421F-A9C8-674DE8833EA3}"/>
                  </a:ext>
                </a:extLst>
              </p:cNvPr>
              <p:cNvSpPr txBox="1"/>
              <p:nvPr/>
            </p:nvSpPr>
            <p:spPr>
              <a:xfrm>
                <a:off x="7617270" y="2910134"/>
                <a:ext cx="2563960" cy="1220975"/>
              </a:xfrm>
              <a:prstGeom prst="rect">
                <a:avLst/>
              </a:prstGeom>
              <a:noFill/>
            </p:spPr>
            <p:txBody>
              <a:bodyPr wrap="square">
                <a:spAutoFit/>
              </a:bodyPr>
              <a:lstStyle/>
              <a:p>
                <a:pPr marL="0" marR="0" lvl="2" algn="ctr" defTabSz="914400" rtl="0" eaLnBrk="1" fontAlgn="auto" latinLnBrk="0" hangingPunct="1">
                  <a:lnSpc>
                    <a:spcPct val="107000"/>
                  </a:lnSpc>
                  <a:spcBef>
                    <a:spcPts val="600"/>
                  </a:spcBef>
                  <a:spcAft>
                    <a:spcPts val="1200"/>
                  </a:spcAft>
                  <a:buClrTx/>
                  <a:buSzTx/>
                  <a:tabLst/>
                  <a:defRPr/>
                </a:pPr>
                <a:r>
                  <a:rPr kumimoji="0" lang="en-US" sz="2400" b="1" i="0" u="none" strike="noStrike" kern="100" cap="none" spc="0" normalizeH="0" baseline="0" noProof="0" dirty="0">
                    <a:ln>
                      <a:noFill/>
                    </a:ln>
                    <a:solidFill>
                      <a:srgbClr val="002060"/>
                    </a:solidFill>
                    <a:effectLst/>
                    <a:uLnTx/>
                    <a:uFillTx/>
                    <a:latin typeface="Calibri"/>
                    <a:ea typeface="Aptos" panose="020B0004020202020204" pitchFamily="34" charset="0"/>
                    <a:cs typeface="Times New Roman" panose="02020603050405020304" pitchFamily="18" charset="0"/>
                  </a:rPr>
                  <a:t>CULTURE</a:t>
                </a:r>
                <a:endParaRPr lang="en-US" sz="2400" kern="100" dirty="0">
                  <a:solidFill>
                    <a:srgbClr val="002060"/>
                  </a:solidFill>
                  <a:latin typeface="Calibri"/>
                  <a:ea typeface="Aptos" panose="020B0004020202020204" pitchFamily="34" charset="0"/>
                  <a:cs typeface="Times New Roman" panose="02020603050405020304" pitchFamily="18" charset="0"/>
                </a:endParaRPr>
              </a:p>
              <a:p>
                <a:pPr marL="0" marR="0" lvl="2" algn="ctr" defTabSz="914400" rtl="0" eaLnBrk="1" fontAlgn="auto" latinLnBrk="0" hangingPunct="1">
                  <a:lnSpc>
                    <a:spcPct val="107000"/>
                  </a:lnSpc>
                  <a:spcAft>
                    <a:spcPts val="1200"/>
                  </a:spcAft>
                  <a:buClrTx/>
                  <a:buSzTx/>
                  <a:tabLst/>
                  <a:defRPr/>
                </a:pPr>
                <a:r>
                  <a:rPr kumimoji="0" lang="en-US" sz="1800" b="1" i="0" u="none" strike="noStrike" kern="100" cap="none" spc="0" normalizeH="0" baseline="0" noProof="0" dirty="0">
                    <a:ln>
                      <a:noFill/>
                    </a:ln>
                    <a:solidFill>
                      <a:schemeClr val="bg1"/>
                    </a:solidFill>
                    <a:effectLst/>
                    <a:uLnTx/>
                    <a:uFillTx/>
                    <a:latin typeface="Calibri"/>
                    <a:ea typeface="Aptos" panose="020B0004020202020204" pitchFamily="34" charset="0"/>
                    <a:cs typeface="Times New Roman" panose="02020603050405020304" pitchFamily="18" charset="0"/>
                  </a:rPr>
                  <a:t>Influenced by people leader behavior.</a:t>
                </a:r>
                <a:endParaRPr kumimoji="0" lang="en-US" sz="1800" b="1" i="0" u="none" strike="noStrike" kern="100" cap="none" spc="0" normalizeH="0" baseline="0" noProof="0" dirty="0">
                  <a:ln>
                    <a:noFill/>
                  </a:ln>
                  <a:solidFill>
                    <a:schemeClr val="bg1"/>
                  </a:solidFill>
                  <a:effectLst/>
                  <a:uLnTx/>
                  <a:uFillTx/>
                  <a:latin typeface="Calibri" panose="020F0502020204030204" pitchFamily="34" charset="0"/>
                  <a:ea typeface="Aptos" panose="020B0004020202020204" pitchFamily="34" charset="0"/>
                  <a:cs typeface="Times New Roman" panose="02020603050405020304" pitchFamily="18" charset="0"/>
                </a:endParaRPr>
              </a:p>
            </p:txBody>
          </p:sp>
        </p:grpSp>
      </p:grpSp>
      <p:sp>
        <p:nvSpPr>
          <p:cNvPr id="6" name="TextBox 5">
            <a:extLst>
              <a:ext uri="{FF2B5EF4-FFF2-40B4-BE49-F238E27FC236}">
                <a16:creationId xmlns:a16="http://schemas.microsoft.com/office/drawing/2014/main" id="{F7586184-0C18-3C4E-2BAA-D2558394EBF3}"/>
              </a:ext>
            </a:extLst>
          </p:cNvPr>
          <p:cNvSpPr txBox="1"/>
          <p:nvPr/>
        </p:nvSpPr>
        <p:spPr>
          <a:xfrm>
            <a:off x="2018493" y="4717537"/>
            <a:ext cx="7739118" cy="736355"/>
          </a:xfrm>
          <a:prstGeom prst="rect">
            <a:avLst/>
          </a:prstGeom>
          <a:noFill/>
        </p:spPr>
        <p:txBody>
          <a:bodyPr wrap="square">
            <a:spAutoFit/>
          </a:bodyPr>
          <a:lstStyle/>
          <a:p>
            <a:pPr marR="0" lvl="0" algn="ctr" defTabSz="914400" rtl="0" eaLnBrk="1" fontAlgn="auto" latinLnBrk="0" hangingPunct="1">
              <a:lnSpc>
                <a:spcPct val="107000"/>
              </a:lnSpc>
              <a:spcBef>
                <a:spcPts val="600"/>
              </a:spcBef>
              <a:spcAft>
                <a:spcPts val="1200"/>
              </a:spcAft>
              <a:buClrTx/>
              <a:buSzTx/>
              <a:tabLst/>
              <a:defRPr/>
            </a:pPr>
            <a:r>
              <a:rPr kumimoji="0" lang="en-US" sz="2000" b="1" i="0" u="none" strike="noStrike" kern="100" cap="none" normalizeH="0" baseline="0" noProof="0" dirty="0">
                <a:ln>
                  <a:noFill/>
                </a:ln>
                <a:solidFill>
                  <a:schemeClr val="bg1"/>
                </a:solidFill>
                <a:effectLst/>
                <a:uLnTx/>
                <a:uFillTx/>
                <a:latin typeface="Calibri"/>
                <a:ea typeface="Aptos" panose="020B0004020202020204" pitchFamily="34" charset="0"/>
                <a:cs typeface="Times New Roman" panose="02020603050405020304" pitchFamily="18" charset="0"/>
              </a:rPr>
              <a:t>When you create the right environment with the right people,</a:t>
            </a:r>
            <a:br>
              <a:rPr kumimoji="0" lang="en-US" sz="2000" b="1" i="0" u="none" strike="noStrike" kern="100" cap="none" normalizeH="0" baseline="0" noProof="0" dirty="0">
                <a:ln>
                  <a:noFill/>
                </a:ln>
                <a:solidFill>
                  <a:schemeClr val="bg1"/>
                </a:solidFill>
                <a:effectLst/>
                <a:uLnTx/>
                <a:uFillTx/>
                <a:latin typeface="Calibri"/>
                <a:ea typeface="Aptos" panose="020B0004020202020204" pitchFamily="34" charset="0"/>
                <a:cs typeface="Times New Roman" panose="02020603050405020304" pitchFamily="18" charset="0"/>
              </a:rPr>
            </a:br>
            <a:r>
              <a:rPr kumimoji="0" lang="en-US" sz="2000" b="1" i="0" u="none" strike="noStrike" kern="100" cap="none" normalizeH="0" baseline="0" noProof="0" dirty="0">
                <a:ln>
                  <a:noFill/>
                </a:ln>
                <a:solidFill>
                  <a:schemeClr val="bg1"/>
                </a:solidFill>
                <a:effectLst/>
                <a:uLnTx/>
                <a:uFillTx/>
                <a:latin typeface="Calibri"/>
                <a:ea typeface="Aptos" panose="020B0004020202020204" pitchFamily="34" charset="0"/>
                <a:cs typeface="Times New Roman" panose="02020603050405020304" pitchFamily="18" charset="0"/>
              </a:rPr>
              <a:t>you develop systems that support sovereignty.</a:t>
            </a:r>
          </a:p>
        </p:txBody>
      </p:sp>
      <p:sp>
        <p:nvSpPr>
          <p:cNvPr id="9" name="TextBox 8">
            <a:extLst>
              <a:ext uri="{FF2B5EF4-FFF2-40B4-BE49-F238E27FC236}">
                <a16:creationId xmlns:a16="http://schemas.microsoft.com/office/drawing/2014/main" id="{78FB7F04-9F31-2122-4FEE-4582A3992E03}"/>
              </a:ext>
            </a:extLst>
          </p:cNvPr>
          <p:cNvSpPr txBox="1"/>
          <p:nvPr/>
        </p:nvSpPr>
        <p:spPr>
          <a:xfrm>
            <a:off x="2307583" y="5653865"/>
            <a:ext cx="7521878" cy="671915"/>
          </a:xfrm>
          <a:prstGeom prst="rect">
            <a:avLst/>
          </a:prstGeom>
          <a:noFill/>
        </p:spPr>
        <p:txBody>
          <a:bodyPr wrap="square">
            <a:spAutoFit/>
          </a:bodyPr>
          <a:lstStyle/>
          <a:p>
            <a:pPr marR="0" lvl="0" algn="ctr" defTabSz="914400" rtl="0" eaLnBrk="1" fontAlgn="auto" latinLnBrk="0" hangingPunct="1">
              <a:lnSpc>
                <a:spcPct val="107000"/>
              </a:lnSpc>
              <a:spcBef>
                <a:spcPts val="600"/>
              </a:spcBef>
              <a:spcAft>
                <a:spcPts val="1200"/>
              </a:spcAft>
              <a:buClrTx/>
              <a:buSzTx/>
              <a:tabLst/>
              <a:defRPr/>
            </a:pPr>
            <a:r>
              <a:rPr kumimoji="0" lang="en-US" sz="1800" b="1" i="0" u="none" strike="noStrike" kern="1200" cap="none" normalizeH="0" baseline="0" noProof="0" dirty="0">
                <a:ln>
                  <a:noFill/>
                </a:ln>
                <a:solidFill>
                  <a:prstClr val="black"/>
                </a:solidFill>
                <a:effectLst/>
                <a:uLnTx/>
                <a:uFillTx/>
                <a:latin typeface="Calibri"/>
                <a:ea typeface="+mn-ea"/>
                <a:cs typeface="Calibri" panose="020F0502020204030204" pitchFamily="34" charset="0"/>
              </a:rPr>
              <a:t>Retain and Attract Through Sovereignty, which is Mental Health/Well-Being</a:t>
            </a:r>
            <a:br>
              <a:rPr kumimoji="0" lang="en-US" sz="1800" b="0" i="0" u="none" strike="noStrike" kern="1200" cap="none" normalizeH="0" baseline="0" noProof="0" dirty="0">
                <a:ln>
                  <a:noFill/>
                </a:ln>
                <a:solidFill>
                  <a:prstClr val="black"/>
                </a:solidFill>
                <a:effectLst/>
                <a:uLnTx/>
                <a:uFillTx/>
                <a:latin typeface="Calibri"/>
                <a:ea typeface="+mn-ea"/>
                <a:cs typeface="Calibri" panose="020F0502020204030204" pitchFamily="34" charset="0"/>
              </a:rPr>
            </a:br>
            <a:r>
              <a:rPr kumimoji="0" lang="en-US" sz="1800" b="0" i="0" u="none" strike="noStrike" kern="1200" cap="none" normalizeH="0" baseline="0" noProof="0" dirty="0">
                <a:ln>
                  <a:noFill/>
                </a:ln>
                <a:solidFill>
                  <a:prstClr val="black"/>
                </a:solidFill>
                <a:effectLst/>
                <a:uLnTx/>
                <a:uFillTx/>
                <a:latin typeface="Calibri"/>
                <a:ea typeface="+mn-ea"/>
                <a:cs typeface="Calibri" panose="020F0502020204030204" pitchFamily="34" charset="0"/>
              </a:rPr>
              <a:t>(Autonomy, Mastery, and Community)</a:t>
            </a:r>
          </a:p>
        </p:txBody>
      </p:sp>
    </p:spTree>
    <p:extLst>
      <p:ext uri="{BB962C8B-B14F-4D97-AF65-F5344CB8AC3E}">
        <p14:creationId xmlns:p14="http://schemas.microsoft.com/office/powerpoint/2010/main" val="90249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44B98E4-B8B0-2341-1595-AD078A4BCAF5}"/>
              </a:ext>
            </a:extLst>
          </p:cNvPr>
          <p:cNvSpPr txBox="1">
            <a:spLocks/>
          </p:cNvSpPr>
          <p:nvPr/>
        </p:nvSpPr>
        <p:spPr>
          <a:xfrm>
            <a:off x="960119" y="2100845"/>
            <a:ext cx="4670234" cy="1975527"/>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2800" b="1"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100" cap="all" spc="120">
                <a:latin typeface="+mj-lt"/>
                <a:cs typeface="+mj-cs"/>
              </a:rPr>
              <a:t>How do we enhance sovereignty through Benefits? </a:t>
            </a:r>
            <a:endParaRPr lang="en-US" sz="3100" cap="all" spc="120" dirty="0">
              <a:latin typeface="+mj-lt"/>
              <a:cs typeface="+mj-cs"/>
            </a:endParaRPr>
          </a:p>
        </p:txBody>
      </p:sp>
      <p:pic>
        <p:nvPicPr>
          <p:cNvPr id="23" name="Picture 22" descr="A diagram of a diagram&#10;&#10;Description automatically generated">
            <a:extLst>
              <a:ext uri="{FF2B5EF4-FFF2-40B4-BE49-F238E27FC236}">
                <a16:creationId xmlns:a16="http://schemas.microsoft.com/office/drawing/2014/main" id="{DE68E788-0C59-586B-65D7-F64F95C6E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7753" y="-3602637"/>
            <a:ext cx="3413914" cy="4544905"/>
          </a:xfrm>
          <a:prstGeom prst="rect">
            <a:avLst/>
          </a:prstGeom>
        </p:spPr>
      </p:pic>
      <p:sp>
        <p:nvSpPr>
          <p:cNvPr id="4" name="Rectangle 3">
            <a:extLst>
              <a:ext uri="{FF2B5EF4-FFF2-40B4-BE49-F238E27FC236}">
                <a16:creationId xmlns:a16="http://schemas.microsoft.com/office/drawing/2014/main" id="{251E8455-45EC-41FA-C3B5-8180FAC37AA1}"/>
              </a:ext>
            </a:extLst>
          </p:cNvPr>
          <p:cNvSpPr/>
          <p:nvPr/>
        </p:nvSpPr>
        <p:spPr>
          <a:xfrm>
            <a:off x="-27199" y="1644259"/>
            <a:ext cx="5289199" cy="3451755"/>
          </a:xfrm>
          <a:prstGeom prst="rect">
            <a:avLst/>
          </a:prstGeom>
          <a:solidFill>
            <a:srgbClr val="002060"/>
          </a:solidFill>
          <a:ln w="12700" cap="flat" cmpd="sng" algn="ctr">
            <a:noFill/>
            <a:prstDash val="solid"/>
            <a:miter lim="800000"/>
          </a:ln>
          <a:effectLst/>
        </p:spPr>
        <p:txBody>
          <a:bodyPr rtlCol="0" anchor="ctr"/>
          <a:lstStyle/>
          <a:p>
            <a:pPr marL="0" marR="0" lvl="0" indent="0" algn="ctr" defTabSz="449401"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prstClr val="white"/>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FF7F3F74-09FC-391B-9630-5C54871DE2E6}"/>
              </a:ext>
            </a:extLst>
          </p:cNvPr>
          <p:cNvSpPr txBox="1"/>
          <p:nvPr/>
        </p:nvSpPr>
        <p:spPr>
          <a:xfrm>
            <a:off x="1175486" y="2141125"/>
            <a:ext cx="4079300" cy="1754326"/>
          </a:xfrm>
          <a:prstGeom prst="rect">
            <a:avLst/>
          </a:prstGeom>
          <a:noFill/>
        </p:spPr>
        <p:txBody>
          <a:bodyPr wrap="square">
            <a:spAutoFit/>
          </a:bodyPr>
          <a:lstStyle/>
          <a:p>
            <a:r>
              <a:rPr kumimoji="0" lang="en-US" sz="3600" b="1" i="1" u="none" strike="noStrike" kern="1200" normalizeH="0" baseline="0" noProof="0" dirty="0">
                <a:ln>
                  <a:noFill/>
                </a:ln>
                <a:solidFill>
                  <a:prstClr val="white"/>
                </a:solidFill>
                <a:effectLst/>
                <a:uLnTx/>
                <a:uFillTx/>
                <a:latin typeface="Calibri"/>
                <a:ea typeface="+mj-ea"/>
                <a:cs typeface="Calibri" panose="020F0502020204030204" pitchFamily="34" charset="0"/>
              </a:rPr>
              <a:t>How do we Enhance Sovereignty Through Benefits? </a:t>
            </a:r>
            <a:endParaRPr lang="en-US" sz="2400" i="1" dirty="0"/>
          </a:p>
        </p:txBody>
      </p:sp>
      <p:grpSp>
        <p:nvGrpSpPr>
          <p:cNvPr id="55" name="Group 54">
            <a:extLst>
              <a:ext uri="{FF2B5EF4-FFF2-40B4-BE49-F238E27FC236}">
                <a16:creationId xmlns:a16="http://schemas.microsoft.com/office/drawing/2014/main" id="{97E7CF2D-4D9E-92E6-F16C-010F385A7316}"/>
              </a:ext>
            </a:extLst>
          </p:cNvPr>
          <p:cNvGrpSpPr/>
          <p:nvPr/>
        </p:nvGrpSpPr>
        <p:grpSpPr>
          <a:xfrm>
            <a:off x="12638749" y="1192674"/>
            <a:ext cx="4700830" cy="6156675"/>
            <a:chOff x="5236296" y="559101"/>
            <a:chExt cx="4700830" cy="6156675"/>
          </a:xfrm>
        </p:grpSpPr>
        <p:sp>
          <p:nvSpPr>
            <p:cNvPr id="3" name="Oval 2">
              <a:extLst>
                <a:ext uri="{FF2B5EF4-FFF2-40B4-BE49-F238E27FC236}">
                  <a16:creationId xmlns:a16="http://schemas.microsoft.com/office/drawing/2014/main" id="{B0F430B2-E1E3-9C06-A674-EDB8B321C8C1}"/>
                </a:ext>
              </a:extLst>
            </p:cNvPr>
            <p:cNvSpPr/>
            <p:nvPr/>
          </p:nvSpPr>
          <p:spPr>
            <a:xfrm>
              <a:off x="5315300" y="840299"/>
              <a:ext cx="4621826" cy="5875477"/>
            </a:xfrm>
            <a:prstGeom prst="ellipse">
              <a:avLst/>
            </a:prstGeom>
            <a:solidFill>
              <a:schemeClr val="tx1"/>
            </a:solidFill>
            <a:ln>
              <a:solidFill>
                <a:srgbClr val="002060"/>
              </a:solidFill>
              <a:extLst>
                <a:ext uri="{C807C97D-BFC1-408E-A445-0C87EB9F89A2}">
                  <ask:lineSketchStyleProps xmlns:ask="http://schemas.microsoft.com/office/drawing/2018/sketchyshapes" sd="1219033472">
                    <a:custGeom>
                      <a:avLst/>
                      <a:gdLst>
                        <a:gd name="connsiteX0" fmla="*/ 0 w 6008101"/>
                        <a:gd name="connsiteY0" fmla="*/ 3575545 h 7151090"/>
                        <a:gd name="connsiteX1" fmla="*/ 3004051 w 6008101"/>
                        <a:gd name="connsiteY1" fmla="*/ 0 h 7151090"/>
                        <a:gd name="connsiteX2" fmla="*/ 6008102 w 6008101"/>
                        <a:gd name="connsiteY2" fmla="*/ 3575545 h 7151090"/>
                        <a:gd name="connsiteX3" fmla="*/ 3004051 w 6008101"/>
                        <a:gd name="connsiteY3" fmla="*/ 7151090 h 7151090"/>
                        <a:gd name="connsiteX4" fmla="*/ 0 w 6008101"/>
                        <a:gd name="connsiteY4" fmla="*/ 3575545 h 715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101" h="7151090" fill="none" extrusionOk="0">
                          <a:moveTo>
                            <a:pt x="0" y="3575545"/>
                          </a:moveTo>
                          <a:cubicBezTo>
                            <a:pt x="218801" y="1626782"/>
                            <a:pt x="1477309" y="-272375"/>
                            <a:pt x="3004051" y="0"/>
                          </a:cubicBezTo>
                          <a:cubicBezTo>
                            <a:pt x="4328844" y="-51193"/>
                            <a:pt x="5958172" y="1647834"/>
                            <a:pt x="6008102" y="3575545"/>
                          </a:cubicBezTo>
                          <a:cubicBezTo>
                            <a:pt x="5992495" y="5401433"/>
                            <a:pt x="4629889" y="7197304"/>
                            <a:pt x="3004051" y="7151090"/>
                          </a:cubicBezTo>
                          <a:cubicBezTo>
                            <a:pt x="1557927" y="7270318"/>
                            <a:pt x="436997" y="5655334"/>
                            <a:pt x="0" y="3575545"/>
                          </a:cubicBezTo>
                          <a:close/>
                        </a:path>
                        <a:path w="6008101" h="7151090" stroke="0" extrusionOk="0">
                          <a:moveTo>
                            <a:pt x="0" y="3575545"/>
                          </a:moveTo>
                          <a:cubicBezTo>
                            <a:pt x="-342574" y="1389518"/>
                            <a:pt x="932043" y="154974"/>
                            <a:pt x="3004051" y="0"/>
                          </a:cubicBezTo>
                          <a:cubicBezTo>
                            <a:pt x="4985014" y="67761"/>
                            <a:pt x="5557525" y="1615153"/>
                            <a:pt x="6008102" y="3575545"/>
                          </a:cubicBezTo>
                          <a:cubicBezTo>
                            <a:pt x="5760922" y="5791649"/>
                            <a:pt x="4631522" y="7325871"/>
                            <a:pt x="3004051" y="7151090"/>
                          </a:cubicBezTo>
                          <a:cubicBezTo>
                            <a:pt x="900922" y="6908147"/>
                            <a:pt x="318530" y="5702460"/>
                            <a:pt x="0" y="3575545"/>
                          </a:cubicBezTo>
                          <a:close/>
                        </a:path>
                      </a:pathLst>
                    </a:custGeom>
                    <ask:type>
                      <ask:lineSketchNone/>
                    </ask:type>
                  </ask:lineSketchStyleProps>
                </a:ext>
              </a:extLst>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8576" tIns="19289" rIns="38576" bIns="19289" rtlCol="0" anchor="ctr"/>
            <a:lstStyle/>
            <a:p>
              <a:pPr algn="ctr"/>
              <a:endParaRPr lang="en-US" sz="760" b="1" dirty="0">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0E56003-6FC8-C701-D4A3-0B202EDDF4C3}"/>
                </a:ext>
              </a:extLst>
            </p:cNvPr>
            <p:cNvSpPr txBox="1"/>
            <p:nvPr/>
          </p:nvSpPr>
          <p:spPr>
            <a:xfrm>
              <a:off x="6230642" y="1063545"/>
              <a:ext cx="2414866" cy="200537"/>
            </a:xfrm>
            <a:prstGeom prst="rect">
              <a:avLst/>
            </a:prstGeom>
            <a:noFill/>
          </p:spPr>
          <p:txBody>
            <a:bodyPr rot="0" spcFirstLastPara="0" vertOverflow="overflow" horzOverflow="overflow" vert="horz" wrap="square" lIns="38576" tIns="19289" rIns="38576" bIns="19289" numCol="1" spcCol="0" rtlCol="0" fromWordArt="0" anchor="t" anchorCtr="0" forceAA="0" compatLnSpc="1">
              <a:prstTxWarp prst="textNoShape">
                <a:avLst/>
              </a:prstTxWarp>
              <a:spAutoFit/>
            </a:bodyPr>
            <a:lstStyle>
              <a:defPPr>
                <a:defRPr lang="en-US"/>
              </a:defPPr>
              <a:lvl1pPr algn="ctr">
                <a:defRPr sz="1400"/>
              </a:lvl1pPr>
            </a:lstStyle>
            <a:p>
              <a:r>
                <a:rPr lang="en-US" sz="1050" b="1" dirty="0">
                  <a:solidFill>
                    <a:schemeClr val="bg1"/>
                  </a:solidFill>
                  <a:latin typeface="Calibri" panose="020F0502020204030204" pitchFamily="34" charset="0"/>
                  <a:ea typeface="Calibri" panose="020F0502020204030204" pitchFamily="34" charset="0"/>
                  <a:cs typeface="Calibri" panose="020F0502020204030204" pitchFamily="34" charset="0"/>
                </a:rPr>
                <a:t>Support Mental Health + Strong Team</a:t>
              </a:r>
            </a:p>
          </p:txBody>
        </p:sp>
        <p:grpSp>
          <p:nvGrpSpPr>
            <p:cNvPr id="40" name="Group 39">
              <a:extLst>
                <a:ext uri="{FF2B5EF4-FFF2-40B4-BE49-F238E27FC236}">
                  <a16:creationId xmlns:a16="http://schemas.microsoft.com/office/drawing/2014/main" id="{9DAC551F-C486-4515-86C6-23C909959347}"/>
                </a:ext>
              </a:extLst>
            </p:cNvPr>
            <p:cNvGrpSpPr/>
            <p:nvPr/>
          </p:nvGrpSpPr>
          <p:grpSpPr>
            <a:xfrm>
              <a:off x="5738412" y="2302640"/>
              <a:ext cx="3399327" cy="1134408"/>
              <a:chOff x="5767640" y="2302640"/>
              <a:chExt cx="3399327" cy="1134408"/>
            </a:xfrm>
          </p:grpSpPr>
          <p:sp>
            <p:nvSpPr>
              <p:cNvPr id="7" name="TextBox 6">
                <a:extLst>
                  <a:ext uri="{FF2B5EF4-FFF2-40B4-BE49-F238E27FC236}">
                    <a16:creationId xmlns:a16="http://schemas.microsoft.com/office/drawing/2014/main" id="{6CD24269-8DE0-BBA6-5ABE-FF3BC095459F}"/>
                  </a:ext>
                </a:extLst>
              </p:cNvPr>
              <p:cNvSpPr txBox="1"/>
              <p:nvPr/>
            </p:nvSpPr>
            <p:spPr>
              <a:xfrm>
                <a:off x="5767640" y="2302640"/>
                <a:ext cx="1013791" cy="784830"/>
              </a:xfrm>
              <a:prstGeom prst="rect">
                <a:avLst/>
              </a:prstGeom>
              <a:solidFill>
                <a:srgbClr val="0070C0"/>
              </a:solidFill>
              <a:ln>
                <a:solidFill>
                  <a:schemeClr val="tx1"/>
                </a:solidFill>
              </a:ln>
            </p:spPr>
            <p:txBody>
              <a:bodyPr wrap="square" rtlCol="0">
                <a:spAutoFit/>
              </a:bodyPr>
              <a:lstStyle/>
              <a:p>
                <a:pPr algn="ctr"/>
                <a:r>
                  <a:rPr lang="en-US" sz="900" dirty="0">
                    <a:latin typeface="Calibri" panose="020F0502020204030204" pitchFamily="34" charset="0"/>
                    <a:ea typeface="Calibri" panose="020F0502020204030204" pitchFamily="34" charset="0"/>
                    <a:cs typeface="Calibri" panose="020F0502020204030204" pitchFamily="34" charset="0"/>
                  </a:rPr>
                  <a:t>Psychological health is as important as physical health</a:t>
                </a:r>
              </a:p>
              <a:p>
                <a:pPr algn="ctr"/>
                <a:endParaRPr lang="en-US" sz="90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A49D0AB-F66E-5050-D7D9-C41213BBDC98}"/>
                  </a:ext>
                </a:extLst>
              </p:cNvPr>
              <p:cNvSpPr txBox="1"/>
              <p:nvPr/>
            </p:nvSpPr>
            <p:spPr>
              <a:xfrm>
                <a:off x="6974328" y="2302640"/>
                <a:ext cx="1013791" cy="784830"/>
              </a:xfrm>
              <a:prstGeom prst="rect">
                <a:avLst/>
              </a:prstGeom>
              <a:solidFill>
                <a:srgbClr val="0070C0"/>
              </a:solidFill>
              <a:ln>
                <a:solidFill>
                  <a:schemeClr val="tx1"/>
                </a:solidFill>
              </a:ln>
            </p:spPr>
            <p:txBody>
              <a:bodyPr wrap="square" rtlCol="0">
                <a:spAutoFit/>
              </a:bodyPr>
              <a:lstStyle/>
              <a:p>
                <a:pPr algn="ctr"/>
                <a:r>
                  <a:rPr lang="en-US" sz="900" dirty="0">
                    <a:latin typeface="Calibri" panose="020F0502020204030204" pitchFamily="34" charset="0"/>
                    <a:ea typeface="Calibri" panose="020F0502020204030204" pitchFamily="34" charset="0"/>
                    <a:cs typeface="Calibri" panose="020F0502020204030204" pitchFamily="34" charset="0"/>
                  </a:rPr>
                  <a:t>Decision makers overestimate their efforts to engage employees</a:t>
                </a:r>
              </a:p>
            </p:txBody>
          </p:sp>
          <p:sp>
            <p:nvSpPr>
              <p:cNvPr id="9" name="TextBox 8">
                <a:extLst>
                  <a:ext uri="{FF2B5EF4-FFF2-40B4-BE49-F238E27FC236}">
                    <a16:creationId xmlns:a16="http://schemas.microsoft.com/office/drawing/2014/main" id="{D8249030-E5E4-F772-AE21-ED10F9A5788C}"/>
                  </a:ext>
                </a:extLst>
              </p:cNvPr>
              <p:cNvSpPr txBox="1"/>
              <p:nvPr/>
            </p:nvSpPr>
            <p:spPr>
              <a:xfrm>
                <a:off x="8153176" y="2302640"/>
                <a:ext cx="1013791" cy="784830"/>
              </a:xfrm>
              <a:prstGeom prst="rect">
                <a:avLst/>
              </a:prstGeom>
              <a:solidFill>
                <a:srgbClr val="0070C0"/>
              </a:solidFill>
              <a:ln>
                <a:solidFill>
                  <a:schemeClr val="tx1"/>
                </a:solidFill>
              </a:ln>
            </p:spPr>
            <p:txBody>
              <a:bodyPr wrap="square" rtlCol="0">
                <a:spAutoFit/>
              </a:bodyPr>
              <a:lstStyle/>
              <a:p>
                <a:pPr algn="ctr"/>
                <a:r>
                  <a:rPr lang="en-US" sz="900" dirty="0">
                    <a:latin typeface="Calibri" panose="020F0502020204030204" pitchFamily="34" charset="0"/>
                    <a:ea typeface="Calibri" panose="020F0502020204030204" pitchFamily="34" charset="0"/>
                    <a:cs typeface="Calibri" panose="020F0502020204030204" pitchFamily="34" charset="0"/>
                  </a:rPr>
                  <a:t>Talent demanding more from employers</a:t>
                </a:r>
              </a:p>
              <a:p>
                <a:pPr algn="ctr"/>
                <a:endParaRPr lang="en-US" sz="900" dirty="0">
                  <a:latin typeface="Calibri" panose="020F0502020204030204" pitchFamily="34" charset="0"/>
                  <a:ea typeface="Calibri" panose="020F0502020204030204" pitchFamily="34" charset="0"/>
                  <a:cs typeface="Calibri" panose="020F0502020204030204" pitchFamily="34" charset="0"/>
                </a:endParaRPr>
              </a:p>
              <a:p>
                <a:pPr algn="ctr"/>
                <a:endParaRPr lang="en-US" sz="900"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0D6FDE51-3E43-B1A0-831D-264160EBF082}"/>
                  </a:ext>
                </a:extLst>
              </p:cNvPr>
              <p:cNvSpPr txBox="1"/>
              <p:nvPr/>
            </p:nvSpPr>
            <p:spPr>
              <a:xfrm>
                <a:off x="5767640" y="3067716"/>
                <a:ext cx="1013791" cy="369332"/>
              </a:xfrm>
              <a:prstGeom prst="rect">
                <a:avLst/>
              </a:prstGeom>
              <a:solidFill>
                <a:srgbClr val="0070C0"/>
              </a:solidFill>
              <a:ln>
                <a:solidFill>
                  <a:schemeClr val="tx1"/>
                </a:solidFill>
              </a:ln>
            </p:spPr>
            <p:txBody>
              <a:bodyPr wrap="square" rtlCol="0">
                <a:spAutoFit/>
              </a:bodyPr>
              <a:lstStyle/>
              <a:p>
                <a:pPr algn="ctr"/>
                <a:r>
                  <a:rPr lang="en-US" sz="900" dirty="0">
                    <a:latin typeface="Calibri" panose="020F0502020204030204" pitchFamily="34" charset="0"/>
                    <a:ea typeface="Calibri" panose="020F0502020204030204" pitchFamily="34" charset="0"/>
                    <a:cs typeface="Calibri" panose="020F0502020204030204" pitchFamily="34" charset="0"/>
                  </a:rPr>
                  <a:t>Drives </a:t>
                </a:r>
              </a:p>
              <a:p>
                <a:pPr algn="ctr"/>
                <a:r>
                  <a:rPr lang="en-US" sz="900" dirty="0">
                    <a:latin typeface="Calibri" panose="020F0502020204030204" pitchFamily="34" charset="0"/>
                    <a:ea typeface="Calibri" panose="020F0502020204030204" pitchFamily="34" charset="0"/>
                    <a:cs typeface="Calibri" panose="020F0502020204030204" pitchFamily="34" charset="0"/>
                  </a:rPr>
                  <a:t>Costs</a:t>
                </a:r>
              </a:p>
            </p:txBody>
          </p:sp>
          <p:sp>
            <p:nvSpPr>
              <p:cNvPr id="11" name="TextBox 10">
                <a:extLst>
                  <a:ext uri="{FF2B5EF4-FFF2-40B4-BE49-F238E27FC236}">
                    <a16:creationId xmlns:a16="http://schemas.microsoft.com/office/drawing/2014/main" id="{F25E8838-6A07-7CD8-FEBA-2A23F6287939}"/>
                  </a:ext>
                </a:extLst>
              </p:cNvPr>
              <p:cNvSpPr txBox="1"/>
              <p:nvPr/>
            </p:nvSpPr>
            <p:spPr>
              <a:xfrm>
                <a:off x="6974328" y="3067716"/>
                <a:ext cx="1013791" cy="369332"/>
              </a:xfrm>
              <a:prstGeom prst="rect">
                <a:avLst/>
              </a:prstGeom>
              <a:solidFill>
                <a:srgbClr val="0070C0"/>
              </a:solidFill>
              <a:ln>
                <a:solidFill>
                  <a:schemeClr val="tx1"/>
                </a:solidFill>
              </a:ln>
            </p:spPr>
            <p:txBody>
              <a:bodyPr wrap="square" rtlCol="0">
                <a:spAutoFit/>
              </a:bodyPr>
              <a:lstStyle/>
              <a:p>
                <a:pPr algn="ctr"/>
                <a:r>
                  <a:rPr lang="en-US" sz="900" dirty="0">
                    <a:latin typeface="Calibri" panose="020F0502020204030204" pitchFamily="34" charset="0"/>
                    <a:ea typeface="Calibri" panose="020F0502020204030204" pitchFamily="34" charset="0"/>
                    <a:cs typeface="Calibri" panose="020F0502020204030204" pitchFamily="34" charset="0"/>
                  </a:rPr>
                  <a:t>False Assumptions</a:t>
                </a:r>
              </a:p>
            </p:txBody>
          </p:sp>
          <p:sp>
            <p:nvSpPr>
              <p:cNvPr id="12" name="TextBox 11">
                <a:extLst>
                  <a:ext uri="{FF2B5EF4-FFF2-40B4-BE49-F238E27FC236}">
                    <a16:creationId xmlns:a16="http://schemas.microsoft.com/office/drawing/2014/main" id="{66B75F33-459E-9F58-4B22-54FC1CDC0D21}"/>
                  </a:ext>
                </a:extLst>
              </p:cNvPr>
              <p:cNvSpPr txBox="1"/>
              <p:nvPr/>
            </p:nvSpPr>
            <p:spPr>
              <a:xfrm>
                <a:off x="8153176" y="3067716"/>
                <a:ext cx="1013791" cy="369332"/>
              </a:xfrm>
              <a:prstGeom prst="rect">
                <a:avLst/>
              </a:prstGeom>
              <a:solidFill>
                <a:srgbClr val="0070C0"/>
              </a:solidFill>
              <a:ln>
                <a:solidFill>
                  <a:schemeClr val="tx1"/>
                </a:solidFill>
              </a:ln>
            </p:spPr>
            <p:txBody>
              <a:bodyPr wrap="square" rtlCol="0">
                <a:spAutoFit/>
              </a:bodyPr>
              <a:lstStyle/>
              <a:p>
                <a:pPr algn="ctr"/>
                <a:r>
                  <a:rPr lang="en-US" sz="900" dirty="0">
                    <a:latin typeface="Calibri" panose="020F0502020204030204" pitchFamily="34" charset="0"/>
                    <a:ea typeface="Calibri" panose="020F0502020204030204" pitchFamily="34" charset="0"/>
                    <a:cs typeface="Calibri" panose="020F0502020204030204" pitchFamily="34" charset="0"/>
                  </a:rPr>
                  <a:t>Drives </a:t>
                </a:r>
              </a:p>
              <a:p>
                <a:pPr algn="ctr"/>
                <a:r>
                  <a:rPr lang="en-US" sz="900" dirty="0">
                    <a:latin typeface="Calibri" panose="020F0502020204030204" pitchFamily="34" charset="0"/>
                    <a:ea typeface="Calibri" panose="020F0502020204030204" pitchFamily="34" charset="0"/>
                    <a:cs typeface="Calibri" panose="020F0502020204030204" pitchFamily="34" charset="0"/>
                  </a:rPr>
                  <a:t>Costs</a:t>
                </a:r>
              </a:p>
            </p:txBody>
          </p:sp>
        </p:grpSp>
        <p:grpSp>
          <p:nvGrpSpPr>
            <p:cNvPr id="43" name="Group 42">
              <a:extLst>
                <a:ext uri="{FF2B5EF4-FFF2-40B4-BE49-F238E27FC236}">
                  <a16:creationId xmlns:a16="http://schemas.microsoft.com/office/drawing/2014/main" id="{888BD58B-9481-DB66-C776-9783125B26C1}"/>
                </a:ext>
              </a:extLst>
            </p:cNvPr>
            <p:cNvGrpSpPr/>
            <p:nvPr/>
          </p:nvGrpSpPr>
          <p:grpSpPr>
            <a:xfrm>
              <a:off x="5530504" y="4969835"/>
              <a:ext cx="3815142" cy="553998"/>
              <a:chOff x="5414718" y="4861580"/>
              <a:chExt cx="3815142" cy="553998"/>
            </a:xfrm>
          </p:grpSpPr>
          <p:sp>
            <p:nvSpPr>
              <p:cNvPr id="21" name="TextBox 20">
                <a:extLst>
                  <a:ext uri="{FF2B5EF4-FFF2-40B4-BE49-F238E27FC236}">
                    <a16:creationId xmlns:a16="http://schemas.microsoft.com/office/drawing/2014/main" id="{20A05A36-3433-42BF-8A63-36DBB0A0C647}"/>
                  </a:ext>
                </a:extLst>
              </p:cNvPr>
              <p:cNvSpPr txBox="1"/>
              <p:nvPr/>
            </p:nvSpPr>
            <p:spPr>
              <a:xfrm>
                <a:off x="5414718" y="4861580"/>
                <a:ext cx="1516630" cy="430887"/>
              </a:xfrm>
              <a:prstGeom prst="rect">
                <a:avLst/>
              </a:prstGeom>
              <a:noFill/>
            </p:spPr>
            <p:txBody>
              <a:bodyPr wrap="square" rtlCol="0">
                <a:spAutoFit/>
              </a:bodyPr>
              <a:lstStyle/>
              <a:p>
                <a:pPr algn="r"/>
                <a:r>
                  <a:rPr lang="en-US" sz="1100" b="1" i="1" dirty="0">
                    <a:solidFill>
                      <a:schemeClr val="bg1"/>
                    </a:solidFill>
                    <a:latin typeface="Calibri" panose="020F0502020204030204" pitchFamily="34" charset="0"/>
                    <a:ea typeface="Calibri" panose="020F0502020204030204" pitchFamily="34" charset="0"/>
                    <a:cs typeface="Calibri" panose="020F0502020204030204" pitchFamily="34" charset="0"/>
                  </a:rPr>
                  <a:t>Why do people pick organizations? </a:t>
                </a:r>
              </a:p>
            </p:txBody>
          </p:sp>
          <p:sp>
            <p:nvSpPr>
              <p:cNvPr id="22" name="TextBox 21">
                <a:extLst>
                  <a:ext uri="{FF2B5EF4-FFF2-40B4-BE49-F238E27FC236}">
                    <a16:creationId xmlns:a16="http://schemas.microsoft.com/office/drawing/2014/main" id="{0182AC3F-FDA6-F1B1-C593-D5F10CDBFD47}"/>
                  </a:ext>
                </a:extLst>
              </p:cNvPr>
              <p:cNvSpPr txBox="1"/>
              <p:nvPr/>
            </p:nvSpPr>
            <p:spPr>
              <a:xfrm>
                <a:off x="6980840" y="4861580"/>
                <a:ext cx="2249020" cy="553998"/>
              </a:xfrm>
              <a:prstGeom prst="rect">
                <a:avLst/>
              </a:prstGeom>
              <a:noFill/>
            </p:spPr>
            <p:txBody>
              <a:bodyPr wrap="square" rtlCol="0">
                <a:spAutoFit/>
              </a:bodyPr>
              <a:lstStyle/>
              <a:p>
                <a:r>
                  <a:rPr lang="en-US" sz="1000" b="1" dirty="0">
                    <a:solidFill>
                      <a:srgbClr val="0070C0"/>
                    </a:solidFill>
                    <a:latin typeface="Calibri" panose="020F0502020204030204" pitchFamily="34" charset="0"/>
                    <a:ea typeface="Calibri" panose="020F0502020204030204" pitchFamily="34" charset="0"/>
                    <a:cs typeface="Calibri" panose="020F0502020204030204" pitchFamily="34" charset="0"/>
                  </a:rPr>
                  <a:t>Pay </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rPr>
                  <a:t>(influenced by costs)</a:t>
                </a:r>
              </a:p>
              <a:p>
                <a:r>
                  <a:rPr lang="en-US" sz="1000" b="1" dirty="0">
                    <a:solidFill>
                      <a:srgbClr val="0070C0"/>
                    </a:solidFill>
                    <a:latin typeface="Calibri" panose="020F0502020204030204" pitchFamily="34" charset="0"/>
                    <a:ea typeface="Calibri" panose="020F0502020204030204" pitchFamily="34" charset="0"/>
                    <a:cs typeface="Calibri" panose="020F0502020204030204" pitchFamily="34" charset="0"/>
                  </a:rPr>
                  <a:t>Benefits</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rPr>
                  <a:t> (influenced by innovation)</a:t>
                </a:r>
              </a:p>
              <a:p>
                <a:r>
                  <a:rPr lang="en-US" sz="1000" b="1" dirty="0">
                    <a:solidFill>
                      <a:srgbClr val="0070C0"/>
                    </a:solidFill>
                    <a:latin typeface="Calibri" panose="020F0502020204030204" pitchFamily="34" charset="0"/>
                    <a:ea typeface="Calibri" panose="020F0502020204030204" pitchFamily="34" charset="0"/>
                    <a:cs typeface="Calibri" panose="020F0502020204030204" pitchFamily="34" charset="0"/>
                  </a:rPr>
                  <a:t>Culture</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rPr>
                  <a:t> (influenced by behaviors)</a:t>
                </a:r>
              </a:p>
            </p:txBody>
          </p:sp>
        </p:grpSp>
        <p:sp>
          <p:nvSpPr>
            <p:cNvPr id="29" name="TextBox 28">
              <a:extLst>
                <a:ext uri="{FF2B5EF4-FFF2-40B4-BE49-F238E27FC236}">
                  <a16:creationId xmlns:a16="http://schemas.microsoft.com/office/drawing/2014/main" id="{7C9B0C26-365D-AE0C-F019-ECC2BBC3D4EF}"/>
                </a:ext>
              </a:extLst>
            </p:cNvPr>
            <p:cNvSpPr txBox="1"/>
            <p:nvPr/>
          </p:nvSpPr>
          <p:spPr>
            <a:xfrm>
              <a:off x="6876926" y="559101"/>
              <a:ext cx="1122298" cy="253916"/>
            </a:xfrm>
            <a:prstGeom prst="rect">
              <a:avLst/>
            </a:prstGeom>
            <a:noFill/>
          </p:spPr>
          <p:txBody>
            <a:bodyPr wrap="square">
              <a:spAutoFit/>
            </a:bodyPr>
            <a:lstStyle/>
            <a:p>
              <a:pPr algn="ctr"/>
              <a:r>
                <a:rPr lang="en-US" sz="1050" b="1" dirty="0">
                  <a:solidFill>
                    <a:schemeClr val="bg1"/>
                  </a:solidFill>
                  <a:latin typeface="Calibri" panose="020F0502020204030204" pitchFamily="34" charset="0"/>
                  <a:ea typeface="Calibri" panose="020F0502020204030204" pitchFamily="34" charset="0"/>
                  <a:cs typeface="Calibri" panose="020F0502020204030204" pitchFamily="34" charset="0"/>
                </a:rPr>
                <a:t>To Self-govern</a:t>
              </a:r>
            </a:p>
          </p:txBody>
        </p:sp>
        <p:sp>
          <p:nvSpPr>
            <p:cNvPr id="30" name="Rectangle 29">
              <a:extLst>
                <a:ext uri="{FF2B5EF4-FFF2-40B4-BE49-F238E27FC236}">
                  <a16:creationId xmlns:a16="http://schemas.microsoft.com/office/drawing/2014/main" id="{91CD4C87-BB58-DFEB-B848-B399F380AD5C}"/>
                </a:ext>
              </a:extLst>
            </p:cNvPr>
            <p:cNvSpPr/>
            <p:nvPr/>
          </p:nvSpPr>
          <p:spPr>
            <a:xfrm>
              <a:off x="5850252" y="5806719"/>
              <a:ext cx="3175646" cy="60854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24">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1ADC773C-FB01-EF55-72CB-A7D44945B50B}"/>
                </a:ext>
              </a:extLst>
            </p:cNvPr>
            <p:cNvSpPr txBox="1"/>
            <p:nvPr/>
          </p:nvSpPr>
          <p:spPr>
            <a:xfrm>
              <a:off x="5733692" y="5935653"/>
              <a:ext cx="3408767" cy="499880"/>
            </a:xfrm>
            <a:prstGeom prst="rect">
              <a:avLst/>
            </a:prstGeom>
            <a:noFill/>
          </p:spPr>
          <p:txBody>
            <a:bodyPr wrap="square" rtlCol="0">
              <a:spAutoFit/>
            </a:bodyPr>
            <a:lstStyle/>
            <a:p>
              <a:pPr algn="ctr"/>
              <a:r>
                <a:rPr lang="en-US" sz="1324" b="1" dirty="0">
                  <a:solidFill>
                    <a:srgbClr val="002060"/>
                  </a:solidFill>
                  <a:latin typeface="Calibri" panose="020F0502020204030204" pitchFamily="34" charset="0"/>
                  <a:ea typeface="Calibri" panose="020F0502020204030204" pitchFamily="34" charset="0"/>
                  <a:cs typeface="Calibri" panose="020F0502020204030204" pitchFamily="34" charset="0"/>
                </a:rPr>
                <a:t>Retain and Attract Through Well-Being </a:t>
              </a:r>
              <a:r>
                <a:rPr lang="en-US" sz="1324" dirty="0">
                  <a:solidFill>
                    <a:srgbClr val="002060"/>
                  </a:solidFill>
                  <a:latin typeface="Calibri" panose="020F0502020204030204" pitchFamily="34" charset="0"/>
                  <a:ea typeface="Calibri" panose="020F0502020204030204" pitchFamily="34" charset="0"/>
                  <a:cs typeface="Calibri" panose="020F0502020204030204" pitchFamily="34" charset="0"/>
                </a:rPr>
                <a:t>(Autonomy, Mastery, and Community)</a:t>
              </a:r>
            </a:p>
          </p:txBody>
        </p:sp>
        <p:sp>
          <p:nvSpPr>
            <p:cNvPr id="32" name="TextBox 31">
              <a:extLst>
                <a:ext uri="{FF2B5EF4-FFF2-40B4-BE49-F238E27FC236}">
                  <a16:creationId xmlns:a16="http://schemas.microsoft.com/office/drawing/2014/main" id="{5D44E9AD-927C-72A0-C52A-9B4B32A56BA9}"/>
                </a:ext>
              </a:extLst>
            </p:cNvPr>
            <p:cNvSpPr txBox="1"/>
            <p:nvPr/>
          </p:nvSpPr>
          <p:spPr>
            <a:xfrm>
              <a:off x="6380046" y="1559318"/>
              <a:ext cx="2116058" cy="200537"/>
            </a:xfrm>
            <a:prstGeom prst="rect">
              <a:avLst/>
            </a:prstGeom>
            <a:noFill/>
          </p:spPr>
          <p:txBody>
            <a:bodyPr rot="0" spcFirstLastPara="0" vertOverflow="overflow" horzOverflow="overflow" vert="horz" wrap="square" lIns="38576" tIns="19289" rIns="38576" bIns="19289" numCol="1" spcCol="0" rtlCol="0" fromWordArt="0" anchor="t" anchorCtr="0" forceAA="0" compatLnSpc="1">
              <a:prstTxWarp prst="textNoShape">
                <a:avLst/>
              </a:prstTxWarp>
              <a:spAutoFit/>
            </a:bodyPr>
            <a:lstStyle>
              <a:defPPr>
                <a:defRPr lang="en-US"/>
              </a:defPPr>
              <a:lvl1pPr algn="ctr">
                <a:defRPr sz="1400"/>
              </a:lvl1pPr>
            </a:lstStyle>
            <a:p>
              <a:r>
                <a:rPr lang="en-US" sz="1050" b="1" dirty="0">
                  <a:solidFill>
                    <a:schemeClr val="bg1"/>
                  </a:solidFill>
                  <a:latin typeface="Calibri" panose="020F0502020204030204" pitchFamily="34" charset="0"/>
                  <a:ea typeface="Calibri" panose="020F0502020204030204" pitchFamily="34" charset="0"/>
                  <a:cs typeface="Calibri" panose="020F0502020204030204" pitchFamily="34" charset="0"/>
                </a:rPr>
                <a:t>Requires Data, SWOT and Adaption</a:t>
              </a:r>
            </a:p>
          </p:txBody>
        </p:sp>
        <p:sp>
          <p:nvSpPr>
            <p:cNvPr id="33" name="TextBox 32">
              <a:extLst>
                <a:ext uri="{FF2B5EF4-FFF2-40B4-BE49-F238E27FC236}">
                  <a16:creationId xmlns:a16="http://schemas.microsoft.com/office/drawing/2014/main" id="{4C824F92-F0B4-0E24-B3EA-4D42D67B619A}"/>
                </a:ext>
              </a:extLst>
            </p:cNvPr>
            <p:cNvSpPr txBox="1"/>
            <p:nvPr/>
          </p:nvSpPr>
          <p:spPr>
            <a:xfrm>
              <a:off x="6372693" y="2029807"/>
              <a:ext cx="2130765" cy="208232"/>
            </a:xfrm>
            <a:prstGeom prst="rect">
              <a:avLst/>
            </a:prstGeom>
            <a:noFill/>
          </p:spPr>
          <p:txBody>
            <a:bodyPr rot="0" spcFirstLastPara="0" vertOverflow="overflow" horzOverflow="overflow" vert="horz" wrap="square" lIns="38576" tIns="19289" rIns="38576" bIns="19289" numCol="1" spcCol="0" rtlCol="0" fromWordArt="0" anchor="t" anchorCtr="0" forceAA="0" compatLnSpc="1">
              <a:prstTxWarp prst="textNoShape">
                <a:avLst/>
              </a:prstTxWarp>
              <a:spAutoFit/>
            </a:bodyPr>
            <a:lstStyle>
              <a:defPPr>
                <a:defRPr lang="en-US"/>
              </a:defPPr>
              <a:lvl1pPr algn="ctr">
                <a:defRPr sz="1400"/>
              </a:lvl1pPr>
            </a:lstStyle>
            <a:p>
              <a:r>
                <a:rPr lang="en-US" sz="1100" b="1" i="1" dirty="0">
                  <a:solidFill>
                    <a:schemeClr val="bg1"/>
                  </a:solidFill>
                  <a:latin typeface="Calibri" panose="020F0502020204030204" pitchFamily="34" charset="0"/>
                  <a:ea typeface="Calibri" panose="020F0502020204030204" pitchFamily="34" charset="0"/>
                  <a:cs typeface="Calibri" panose="020F0502020204030204" pitchFamily="34" charset="0"/>
                </a:rPr>
                <a:t>What's Happening in the Market?</a:t>
              </a:r>
            </a:p>
          </p:txBody>
        </p:sp>
        <p:sp>
          <p:nvSpPr>
            <p:cNvPr id="34" name="Arrow: Down 33">
              <a:extLst>
                <a:ext uri="{FF2B5EF4-FFF2-40B4-BE49-F238E27FC236}">
                  <a16:creationId xmlns:a16="http://schemas.microsoft.com/office/drawing/2014/main" id="{1F807F84-1537-D1FF-11ED-4F0430A6C8BD}"/>
                </a:ext>
              </a:extLst>
            </p:cNvPr>
            <p:cNvSpPr/>
            <p:nvPr/>
          </p:nvSpPr>
          <p:spPr>
            <a:xfrm>
              <a:off x="7370255" y="814318"/>
              <a:ext cx="135641" cy="250466"/>
            </a:xfrm>
            <a:prstGeom prst="down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24">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Arrow: Down 34">
              <a:extLst>
                <a:ext uri="{FF2B5EF4-FFF2-40B4-BE49-F238E27FC236}">
                  <a16:creationId xmlns:a16="http://schemas.microsoft.com/office/drawing/2014/main" id="{C7E3ECF4-71FA-8FBA-BB21-75A967EE982C}"/>
                </a:ext>
              </a:extLst>
            </p:cNvPr>
            <p:cNvSpPr/>
            <p:nvPr/>
          </p:nvSpPr>
          <p:spPr>
            <a:xfrm>
              <a:off x="7370255" y="1286434"/>
              <a:ext cx="135641" cy="250466"/>
            </a:xfrm>
            <a:prstGeom prst="down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24">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Arrow: Down 35">
              <a:extLst>
                <a:ext uri="{FF2B5EF4-FFF2-40B4-BE49-F238E27FC236}">
                  <a16:creationId xmlns:a16="http://schemas.microsoft.com/office/drawing/2014/main" id="{18878515-1EDF-D741-5D9D-CBE4C90032E0}"/>
                </a:ext>
              </a:extLst>
            </p:cNvPr>
            <p:cNvSpPr/>
            <p:nvPr/>
          </p:nvSpPr>
          <p:spPr>
            <a:xfrm>
              <a:off x="7370255" y="1758188"/>
              <a:ext cx="135641" cy="250466"/>
            </a:xfrm>
            <a:prstGeom prst="down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24">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54" name="Group 53">
              <a:extLst>
                <a:ext uri="{FF2B5EF4-FFF2-40B4-BE49-F238E27FC236}">
                  <a16:creationId xmlns:a16="http://schemas.microsoft.com/office/drawing/2014/main" id="{65F93646-4C21-3665-4323-27DB2CD372A2}"/>
                </a:ext>
              </a:extLst>
            </p:cNvPr>
            <p:cNvGrpSpPr/>
            <p:nvPr/>
          </p:nvGrpSpPr>
          <p:grpSpPr>
            <a:xfrm>
              <a:off x="5236296" y="3511101"/>
              <a:ext cx="4403558" cy="1350881"/>
              <a:chOff x="5250216" y="3511101"/>
              <a:chExt cx="4403558" cy="1350881"/>
            </a:xfrm>
          </p:grpSpPr>
          <p:grpSp>
            <p:nvGrpSpPr>
              <p:cNvPr id="53" name="Group 52">
                <a:extLst>
                  <a:ext uri="{FF2B5EF4-FFF2-40B4-BE49-F238E27FC236}">
                    <a16:creationId xmlns:a16="http://schemas.microsoft.com/office/drawing/2014/main" id="{91F9F2E5-B136-026B-B09E-344C5C5C9760}"/>
                  </a:ext>
                </a:extLst>
              </p:cNvPr>
              <p:cNvGrpSpPr/>
              <p:nvPr/>
            </p:nvGrpSpPr>
            <p:grpSpPr>
              <a:xfrm>
                <a:off x="5329220" y="3511101"/>
                <a:ext cx="4179858" cy="1042442"/>
                <a:chOff x="5348146" y="3449961"/>
                <a:chExt cx="4179858" cy="1042442"/>
              </a:xfrm>
            </p:grpSpPr>
            <p:sp>
              <p:nvSpPr>
                <p:cNvPr id="13" name="TextBox 12">
                  <a:extLst>
                    <a:ext uri="{FF2B5EF4-FFF2-40B4-BE49-F238E27FC236}">
                      <a16:creationId xmlns:a16="http://schemas.microsoft.com/office/drawing/2014/main" id="{F3B74FA3-B970-BE79-9267-62C501ABAD37}"/>
                    </a:ext>
                  </a:extLst>
                </p:cNvPr>
                <p:cNvSpPr txBox="1"/>
                <p:nvPr/>
              </p:nvSpPr>
              <p:spPr>
                <a:xfrm>
                  <a:off x="5813250" y="3449961"/>
                  <a:ext cx="3249650" cy="338554"/>
                </a:xfrm>
                <a:prstGeom prst="rect">
                  <a:avLst/>
                </a:prstGeom>
                <a:noFill/>
              </p:spPr>
              <p:txBody>
                <a:bodyPr wrap="square" rtlCol="0">
                  <a:spAutoFit/>
                </a:bodyPr>
                <a:lstStyle/>
                <a:p>
                  <a:pPr algn="ctr"/>
                  <a:r>
                    <a:rPr lang="en-US" sz="1600" b="1" i="1" dirty="0">
                      <a:solidFill>
                        <a:srgbClr val="0070C0"/>
                      </a:solidFill>
                      <a:latin typeface="Calibri" panose="020F0502020204030204" pitchFamily="34" charset="0"/>
                      <a:ea typeface="Calibri" panose="020F0502020204030204" pitchFamily="34" charset="0"/>
                      <a:cs typeface="Calibri" panose="020F0502020204030204" pitchFamily="34" charset="0"/>
                    </a:rPr>
                    <a:t>How are you managing these risks?</a:t>
                  </a:r>
                </a:p>
              </p:txBody>
            </p:sp>
            <p:grpSp>
              <p:nvGrpSpPr>
                <p:cNvPr id="41" name="Group 40">
                  <a:extLst>
                    <a:ext uri="{FF2B5EF4-FFF2-40B4-BE49-F238E27FC236}">
                      <a16:creationId xmlns:a16="http://schemas.microsoft.com/office/drawing/2014/main" id="{8F0AB190-EB77-3BF4-4AFE-679C835A0EEE}"/>
                    </a:ext>
                  </a:extLst>
                </p:cNvPr>
                <p:cNvGrpSpPr/>
                <p:nvPr/>
              </p:nvGrpSpPr>
              <p:grpSpPr>
                <a:xfrm>
                  <a:off x="5348146" y="3766099"/>
                  <a:ext cx="4179858" cy="726304"/>
                  <a:chOff x="5391505" y="3731341"/>
                  <a:chExt cx="4179858" cy="726304"/>
                </a:xfrm>
              </p:grpSpPr>
              <p:cxnSp>
                <p:nvCxnSpPr>
                  <p:cNvPr id="14" name="Straight Arrow Connector 13">
                    <a:extLst>
                      <a:ext uri="{FF2B5EF4-FFF2-40B4-BE49-F238E27FC236}">
                        <a16:creationId xmlns:a16="http://schemas.microsoft.com/office/drawing/2014/main" id="{17A1C986-3445-F90B-9505-F93BD5CFDCAA}"/>
                      </a:ext>
                    </a:extLst>
                  </p:cNvPr>
                  <p:cNvCxnSpPr>
                    <a:cxnSpLocks/>
                  </p:cNvCxnSpPr>
                  <p:nvPr/>
                </p:nvCxnSpPr>
                <p:spPr>
                  <a:xfrm>
                    <a:off x="6720085" y="3837688"/>
                    <a:ext cx="1409953" cy="0"/>
                  </a:xfrm>
                  <a:prstGeom prst="straightConnector1">
                    <a:avLst/>
                  </a:prstGeom>
                  <a:ln>
                    <a:solidFill>
                      <a:schemeClr val="bg1">
                        <a:lumMod val="50000"/>
                        <a:lumOff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4D6A6330-D5FB-3F2A-F8B1-CB564726A63A}"/>
                      </a:ext>
                    </a:extLst>
                  </p:cNvPr>
                  <p:cNvSpPr txBox="1"/>
                  <p:nvPr/>
                </p:nvSpPr>
                <p:spPr>
                  <a:xfrm>
                    <a:off x="6111087" y="3731341"/>
                    <a:ext cx="609369" cy="253916"/>
                  </a:xfrm>
                  <a:prstGeom prst="rect">
                    <a:avLst/>
                  </a:prstGeom>
                  <a:noFill/>
                </p:spPr>
                <p:txBody>
                  <a:bodyPr wrap="square" rtlCol="0">
                    <a:spAutoFit/>
                  </a:bodyPr>
                  <a:lstStyle/>
                  <a:p>
                    <a:pPr algn="r"/>
                    <a:r>
                      <a:rPr lang="en-US" sz="1050" b="1" dirty="0">
                        <a:solidFill>
                          <a:srgbClr val="002060"/>
                        </a:solidFill>
                        <a:latin typeface="Calibri" panose="020F0502020204030204" pitchFamily="34" charset="0"/>
                        <a:ea typeface="Calibri" panose="020F0502020204030204" pitchFamily="34" charset="0"/>
                        <a:cs typeface="Calibri" panose="020F0502020204030204" pitchFamily="34" charset="0"/>
                      </a:rPr>
                      <a:t>Rigidity</a:t>
                    </a:r>
                  </a:p>
                </p:txBody>
              </p:sp>
              <p:sp>
                <p:nvSpPr>
                  <p:cNvPr id="16" name="TextBox 15">
                    <a:extLst>
                      <a:ext uri="{FF2B5EF4-FFF2-40B4-BE49-F238E27FC236}">
                        <a16:creationId xmlns:a16="http://schemas.microsoft.com/office/drawing/2014/main" id="{81D4318B-8810-EB91-3595-E326B7473CD1}"/>
                      </a:ext>
                    </a:extLst>
                  </p:cNvPr>
                  <p:cNvSpPr txBox="1"/>
                  <p:nvPr/>
                </p:nvSpPr>
                <p:spPr>
                  <a:xfrm>
                    <a:off x="8153176" y="3744847"/>
                    <a:ext cx="842533" cy="253916"/>
                  </a:xfrm>
                  <a:prstGeom prst="rect">
                    <a:avLst/>
                  </a:prstGeom>
                  <a:noFill/>
                </p:spPr>
                <p:txBody>
                  <a:bodyPr wrap="square" rtlCol="0">
                    <a:spAutoFit/>
                  </a:bodyPr>
                  <a:lstStyle/>
                  <a:p>
                    <a:r>
                      <a:rPr lang="en-US" sz="1050" b="1" dirty="0">
                        <a:solidFill>
                          <a:srgbClr val="002060"/>
                        </a:solidFill>
                        <a:latin typeface="Calibri" panose="020F0502020204030204" pitchFamily="34" charset="0"/>
                        <a:ea typeface="Calibri" panose="020F0502020204030204" pitchFamily="34" charset="0"/>
                        <a:cs typeface="Calibri" panose="020F0502020204030204" pitchFamily="34" charset="0"/>
                      </a:rPr>
                      <a:t>Flexibility</a:t>
                    </a:r>
                  </a:p>
                </p:txBody>
              </p:sp>
              <p:sp>
                <p:nvSpPr>
                  <p:cNvPr id="17" name="TextBox 16">
                    <a:extLst>
                      <a:ext uri="{FF2B5EF4-FFF2-40B4-BE49-F238E27FC236}">
                        <a16:creationId xmlns:a16="http://schemas.microsoft.com/office/drawing/2014/main" id="{D0D87173-2E67-F0C0-D398-21D0B6E739E3}"/>
                      </a:ext>
                    </a:extLst>
                  </p:cNvPr>
                  <p:cNvSpPr txBox="1"/>
                  <p:nvPr/>
                </p:nvSpPr>
                <p:spPr>
                  <a:xfrm>
                    <a:off x="5391505" y="3962174"/>
                    <a:ext cx="1354024" cy="253916"/>
                  </a:xfrm>
                  <a:prstGeom prst="rect">
                    <a:avLst/>
                  </a:prstGeom>
                  <a:noFill/>
                </p:spPr>
                <p:txBody>
                  <a:bodyPr wrap="square" rtlCol="0">
                    <a:spAutoFit/>
                  </a:bodyPr>
                  <a:lstStyle/>
                  <a:p>
                    <a:pPr algn="r"/>
                    <a:r>
                      <a:rPr lang="en-US" sz="1050" b="1" dirty="0">
                        <a:solidFill>
                          <a:srgbClr val="002060"/>
                        </a:solidFill>
                        <a:latin typeface="Calibri" panose="020F0502020204030204" pitchFamily="34" charset="0"/>
                        <a:ea typeface="Calibri" panose="020F0502020204030204" pitchFamily="34" charset="0"/>
                        <a:cs typeface="Calibri" panose="020F0502020204030204" pitchFamily="34" charset="0"/>
                      </a:rPr>
                      <a:t>Scarcity Mindset</a:t>
                    </a:r>
                  </a:p>
                </p:txBody>
              </p:sp>
              <p:sp>
                <p:nvSpPr>
                  <p:cNvPr id="18" name="TextBox 17">
                    <a:extLst>
                      <a:ext uri="{FF2B5EF4-FFF2-40B4-BE49-F238E27FC236}">
                        <a16:creationId xmlns:a16="http://schemas.microsoft.com/office/drawing/2014/main" id="{FEB66741-2662-5AED-E2F8-E5CD0EE73C2A}"/>
                      </a:ext>
                    </a:extLst>
                  </p:cNvPr>
                  <p:cNvSpPr txBox="1"/>
                  <p:nvPr/>
                </p:nvSpPr>
                <p:spPr>
                  <a:xfrm>
                    <a:off x="8161410" y="3967142"/>
                    <a:ext cx="1409953" cy="253916"/>
                  </a:xfrm>
                  <a:prstGeom prst="rect">
                    <a:avLst/>
                  </a:prstGeom>
                  <a:noFill/>
                </p:spPr>
                <p:txBody>
                  <a:bodyPr wrap="square" rtlCol="0">
                    <a:spAutoFit/>
                  </a:bodyPr>
                  <a:lstStyle/>
                  <a:p>
                    <a:r>
                      <a:rPr lang="en-US" sz="1050" b="1" dirty="0">
                        <a:solidFill>
                          <a:srgbClr val="002060"/>
                        </a:solidFill>
                        <a:latin typeface="Calibri" panose="020F0502020204030204" pitchFamily="34" charset="0"/>
                        <a:ea typeface="Calibri" panose="020F0502020204030204" pitchFamily="34" charset="0"/>
                        <a:cs typeface="Calibri" panose="020F0502020204030204" pitchFamily="34" charset="0"/>
                      </a:rPr>
                      <a:t>Abundance Mindset</a:t>
                    </a:r>
                  </a:p>
                </p:txBody>
              </p:sp>
              <p:sp>
                <p:nvSpPr>
                  <p:cNvPr id="19" name="TextBox 18">
                    <a:extLst>
                      <a:ext uri="{FF2B5EF4-FFF2-40B4-BE49-F238E27FC236}">
                        <a16:creationId xmlns:a16="http://schemas.microsoft.com/office/drawing/2014/main" id="{33C31A80-0CD8-F243-6D2F-C4077A24E096}"/>
                      </a:ext>
                    </a:extLst>
                  </p:cNvPr>
                  <p:cNvSpPr txBox="1"/>
                  <p:nvPr/>
                </p:nvSpPr>
                <p:spPr>
                  <a:xfrm>
                    <a:off x="5840302" y="4193007"/>
                    <a:ext cx="890473" cy="253916"/>
                  </a:xfrm>
                  <a:prstGeom prst="rect">
                    <a:avLst/>
                  </a:prstGeom>
                  <a:noFill/>
                </p:spPr>
                <p:txBody>
                  <a:bodyPr wrap="square" rtlCol="0">
                    <a:spAutoFit/>
                  </a:bodyPr>
                  <a:lstStyle/>
                  <a:p>
                    <a:pPr algn="r"/>
                    <a:r>
                      <a:rPr lang="en-US" sz="1050" b="1" dirty="0">
                        <a:solidFill>
                          <a:srgbClr val="002060"/>
                        </a:solidFill>
                        <a:latin typeface="Calibri" panose="020F0502020204030204" pitchFamily="34" charset="0"/>
                        <a:ea typeface="Calibri" panose="020F0502020204030204" pitchFamily="34" charset="0"/>
                        <a:cs typeface="Calibri" panose="020F0502020204030204" pitchFamily="34" charset="0"/>
                      </a:rPr>
                      <a:t>Status Quo</a:t>
                    </a:r>
                  </a:p>
                </p:txBody>
              </p:sp>
              <p:sp>
                <p:nvSpPr>
                  <p:cNvPr id="20" name="TextBox 19">
                    <a:extLst>
                      <a:ext uri="{FF2B5EF4-FFF2-40B4-BE49-F238E27FC236}">
                        <a16:creationId xmlns:a16="http://schemas.microsoft.com/office/drawing/2014/main" id="{843F1AEC-9B74-A09A-8A32-2A0ED2996878}"/>
                      </a:ext>
                    </a:extLst>
                  </p:cNvPr>
                  <p:cNvSpPr txBox="1"/>
                  <p:nvPr/>
                </p:nvSpPr>
                <p:spPr>
                  <a:xfrm>
                    <a:off x="8167518" y="4203729"/>
                    <a:ext cx="939608" cy="253916"/>
                  </a:xfrm>
                  <a:prstGeom prst="rect">
                    <a:avLst/>
                  </a:prstGeom>
                  <a:noFill/>
                </p:spPr>
                <p:txBody>
                  <a:bodyPr wrap="square" rtlCol="0">
                    <a:spAutoFit/>
                  </a:bodyPr>
                  <a:lstStyle/>
                  <a:p>
                    <a:r>
                      <a:rPr lang="en-US" sz="1050" b="1" dirty="0">
                        <a:solidFill>
                          <a:srgbClr val="002060"/>
                        </a:solidFill>
                        <a:latin typeface="Calibri" panose="020F0502020204030204" pitchFamily="34" charset="0"/>
                        <a:ea typeface="Calibri" panose="020F0502020204030204" pitchFamily="34" charset="0"/>
                        <a:cs typeface="Calibri" panose="020F0502020204030204" pitchFamily="34" charset="0"/>
                      </a:rPr>
                      <a:t>Innovation</a:t>
                    </a:r>
                  </a:p>
                </p:txBody>
              </p:sp>
              <p:cxnSp>
                <p:nvCxnSpPr>
                  <p:cNvPr id="24" name="Straight Arrow Connector 23">
                    <a:extLst>
                      <a:ext uri="{FF2B5EF4-FFF2-40B4-BE49-F238E27FC236}">
                        <a16:creationId xmlns:a16="http://schemas.microsoft.com/office/drawing/2014/main" id="{DEA576F3-D484-CFDB-86C6-BF06B827E53B}"/>
                      </a:ext>
                    </a:extLst>
                  </p:cNvPr>
                  <p:cNvCxnSpPr>
                    <a:cxnSpLocks/>
                  </p:cNvCxnSpPr>
                  <p:nvPr/>
                </p:nvCxnSpPr>
                <p:spPr>
                  <a:xfrm>
                    <a:off x="6730775" y="4105350"/>
                    <a:ext cx="1409953" cy="0"/>
                  </a:xfrm>
                  <a:prstGeom prst="straightConnector1">
                    <a:avLst/>
                  </a:prstGeom>
                  <a:ln>
                    <a:solidFill>
                      <a:schemeClr val="bg1">
                        <a:lumMod val="50000"/>
                        <a:lumOff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F2C5304B-EF9E-4D9A-8EFA-BC76242EDB63}"/>
                      </a:ext>
                    </a:extLst>
                  </p:cNvPr>
                  <p:cNvCxnSpPr>
                    <a:cxnSpLocks/>
                  </p:cNvCxnSpPr>
                  <p:nvPr/>
                </p:nvCxnSpPr>
                <p:spPr>
                  <a:xfrm>
                    <a:off x="6730775" y="4316767"/>
                    <a:ext cx="1409953" cy="0"/>
                  </a:xfrm>
                  <a:prstGeom prst="straightConnector1">
                    <a:avLst/>
                  </a:prstGeom>
                  <a:ln>
                    <a:solidFill>
                      <a:schemeClr val="bg1">
                        <a:lumMod val="50000"/>
                        <a:lumOff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sp>
            <p:nvSpPr>
              <p:cNvPr id="37" name="TextBox 36">
                <a:extLst>
                  <a:ext uri="{FF2B5EF4-FFF2-40B4-BE49-F238E27FC236}">
                    <a16:creationId xmlns:a16="http://schemas.microsoft.com/office/drawing/2014/main" id="{DBE87F31-5BC9-E496-DFCF-E3CECB64BD8B}"/>
                  </a:ext>
                </a:extLst>
              </p:cNvPr>
              <p:cNvSpPr txBox="1"/>
              <p:nvPr/>
            </p:nvSpPr>
            <p:spPr>
              <a:xfrm>
                <a:off x="5250216" y="4577601"/>
                <a:ext cx="4403558" cy="284381"/>
              </a:xfrm>
              <a:prstGeom prst="snip2SameRect">
                <a:avLst/>
              </a:prstGeom>
              <a:solidFill>
                <a:srgbClr val="002060"/>
              </a:solidFill>
            </p:spPr>
            <p:txBody>
              <a:bodyPr wrap="square" rtlCol="0">
                <a:spAutoFit/>
              </a:bodyPr>
              <a:lstStyle/>
              <a:p>
                <a:pPr algn="ctr"/>
                <a:r>
                  <a:rPr lang="en-US" sz="1100" b="1" i="1" dirty="0">
                    <a:latin typeface="Calibri" panose="020F0502020204030204" pitchFamily="34" charset="0"/>
                    <a:ea typeface="Calibri" panose="020F0502020204030204" pitchFamily="34" charset="0"/>
                    <a:cs typeface="Calibri" panose="020F0502020204030204" pitchFamily="34" charset="0"/>
                  </a:rPr>
                  <a:t>Which of these leads to Sovereignty and the team you need?</a:t>
                </a:r>
              </a:p>
            </p:txBody>
          </p:sp>
        </p:grpSp>
        <p:grpSp>
          <p:nvGrpSpPr>
            <p:cNvPr id="51" name="Group 50">
              <a:extLst>
                <a:ext uri="{FF2B5EF4-FFF2-40B4-BE49-F238E27FC236}">
                  <a16:creationId xmlns:a16="http://schemas.microsoft.com/office/drawing/2014/main" id="{EC87E285-962E-EB6A-9A44-7DB6BA624022}"/>
                </a:ext>
              </a:extLst>
            </p:cNvPr>
            <p:cNvGrpSpPr/>
            <p:nvPr/>
          </p:nvGrpSpPr>
          <p:grpSpPr>
            <a:xfrm>
              <a:off x="5831370" y="5610538"/>
              <a:ext cx="3213410" cy="276999"/>
              <a:chOff x="5850252" y="5610538"/>
              <a:chExt cx="3213410" cy="276999"/>
            </a:xfrm>
          </p:grpSpPr>
          <p:sp>
            <p:nvSpPr>
              <p:cNvPr id="49" name="TextBox 48">
                <a:extLst>
                  <a:ext uri="{FF2B5EF4-FFF2-40B4-BE49-F238E27FC236}">
                    <a16:creationId xmlns:a16="http://schemas.microsoft.com/office/drawing/2014/main" id="{7EEDDAF7-0BEA-A9FF-057E-937FA11A71D2}"/>
                  </a:ext>
                </a:extLst>
              </p:cNvPr>
              <p:cNvSpPr txBox="1"/>
              <p:nvPr/>
            </p:nvSpPr>
            <p:spPr>
              <a:xfrm>
                <a:off x="5850252" y="5610538"/>
                <a:ext cx="753249" cy="276999"/>
              </a:xfrm>
              <a:prstGeom prst="rect">
                <a:avLst/>
              </a:prstGeom>
              <a:solidFill>
                <a:schemeClr val="tx1"/>
              </a:solidFill>
            </p:spPr>
            <p:txBody>
              <a:bodyPr wrap="square">
                <a:spAutoFit/>
              </a:bodyPr>
              <a:lstStyle/>
              <a:p>
                <a:pPr algn="ct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Benefits</a:t>
                </a:r>
              </a:p>
            </p:txBody>
          </p:sp>
          <p:sp>
            <p:nvSpPr>
              <p:cNvPr id="50" name="TextBox 49">
                <a:extLst>
                  <a:ext uri="{FF2B5EF4-FFF2-40B4-BE49-F238E27FC236}">
                    <a16:creationId xmlns:a16="http://schemas.microsoft.com/office/drawing/2014/main" id="{0628AF18-55A4-6EC7-FA0C-C0489D7D84B5}"/>
                  </a:ext>
                </a:extLst>
              </p:cNvPr>
              <p:cNvSpPr txBox="1"/>
              <p:nvPr/>
            </p:nvSpPr>
            <p:spPr>
              <a:xfrm>
                <a:off x="8072895" y="5610538"/>
                <a:ext cx="990767" cy="276999"/>
              </a:xfrm>
              <a:prstGeom prst="rect">
                <a:avLst/>
              </a:prstGeom>
              <a:solidFill>
                <a:schemeClr val="tx1"/>
              </a:solidFill>
            </p:spPr>
            <p:txBody>
              <a:bodyPr wrap="square">
                <a:spAutoFit/>
              </a:bodyPr>
              <a:lstStyle/>
              <a:p>
                <a:pPr algn="ct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Sovereignty</a:t>
                </a:r>
              </a:p>
            </p:txBody>
          </p:sp>
        </p:grpSp>
      </p:grpSp>
      <p:pic>
        <p:nvPicPr>
          <p:cNvPr id="5" name="Picture 4">
            <a:extLst>
              <a:ext uri="{FF2B5EF4-FFF2-40B4-BE49-F238E27FC236}">
                <a16:creationId xmlns:a16="http://schemas.microsoft.com/office/drawing/2014/main" id="{4D2FDDA1-7BFF-FEEA-09A6-B60B974D8A33}"/>
              </a:ext>
            </a:extLst>
          </p:cNvPr>
          <p:cNvPicPr>
            <a:picLocks noChangeAspect="1"/>
          </p:cNvPicPr>
          <p:nvPr/>
        </p:nvPicPr>
        <p:blipFill>
          <a:blip r:embed="rId4"/>
          <a:srcRect/>
          <a:stretch/>
        </p:blipFill>
        <p:spPr>
          <a:xfrm>
            <a:off x="5624641" y="457141"/>
            <a:ext cx="5381464" cy="5577154"/>
          </a:xfrm>
          <a:prstGeom prst="rect">
            <a:avLst/>
          </a:prstGeom>
        </p:spPr>
      </p:pic>
    </p:spTree>
    <p:extLst>
      <p:ext uri="{BB962C8B-B14F-4D97-AF65-F5344CB8AC3E}">
        <p14:creationId xmlns:p14="http://schemas.microsoft.com/office/powerpoint/2010/main" val="1038738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25E221-77FD-7216-2E32-8B242F85D727}"/>
              </a:ext>
            </a:extLst>
          </p:cNvPr>
          <p:cNvSpPr>
            <a:spLocks noGrp="1"/>
          </p:cNvSpPr>
          <p:nvPr>
            <p:ph type="ctrTitle"/>
          </p:nvPr>
        </p:nvSpPr>
        <p:spPr>
          <a:xfrm>
            <a:off x="498109" y="490399"/>
            <a:ext cx="10503265" cy="596018"/>
          </a:xfrm>
        </p:spPr>
        <p:txBody>
          <a:bodyPr/>
          <a:lstStyle/>
          <a:p>
            <a:r>
              <a:rPr lang="en-US" i="1" dirty="0"/>
              <a:t>Why Doug Roehm &amp; Charles Carlson?</a:t>
            </a:r>
          </a:p>
        </p:txBody>
      </p:sp>
      <p:grpSp>
        <p:nvGrpSpPr>
          <p:cNvPr id="23" name="Group 22">
            <a:extLst>
              <a:ext uri="{FF2B5EF4-FFF2-40B4-BE49-F238E27FC236}">
                <a16:creationId xmlns:a16="http://schemas.microsoft.com/office/drawing/2014/main" id="{2C520B25-1602-671F-C221-E5AEC5F3366D}"/>
              </a:ext>
            </a:extLst>
          </p:cNvPr>
          <p:cNvGrpSpPr/>
          <p:nvPr/>
        </p:nvGrpSpPr>
        <p:grpSpPr>
          <a:xfrm>
            <a:off x="402829" y="1551495"/>
            <a:ext cx="11112897" cy="5306505"/>
            <a:chOff x="849313" y="1704976"/>
            <a:chExt cx="8972915" cy="5306505"/>
          </a:xfrm>
        </p:grpSpPr>
        <p:sp>
          <p:nvSpPr>
            <p:cNvPr id="2" name="Content Placeholder 3">
              <a:extLst>
                <a:ext uri="{FF2B5EF4-FFF2-40B4-BE49-F238E27FC236}">
                  <a16:creationId xmlns:a16="http://schemas.microsoft.com/office/drawing/2014/main" id="{7851DD97-DD9F-AD3E-53BA-F1C4CF33B491}"/>
                </a:ext>
              </a:extLst>
            </p:cNvPr>
            <p:cNvSpPr txBox="1">
              <a:spLocks/>
            </p:cNvSpPr>
            <p:nvPr/>
          </p:nvSpPr>
          <p:spPr>
            <a:xfrm>
              <a:off x="849313" y="1719263"/>
              <a:ext cx="4094162" cy="5292218"/>
            </a:xfrm>
            <a:prstGeom prst="rect">
              <a:avLst/>
            </a:prstGeom>
            <a:noFill/>
          </p:spPr>
          <p:txBody>
            <a:bodyPr wrap="square">
              <a:spAutoFit/>
            </a:bodyPr>
            <a:lstStyle>
              <a:lvl1pPr marL="0" indent="0" algn="l" defTabSz="914400" rtl="0" eaLnBrk="1" latinLnBrk="0" hangingPunct="1">
                <a:lnSpc>
                  <a:spcPct val="110000"/>
                </a:lnSpc>
                <a:spcBef>
                  <a:spcPts val="529"/>
                </a:spcBef>
                <a:spcAft>
                  <a:spcPts val="529"/>
                </a:spcAft>
                <a:buFont typeface="Wingdings" panose="05000000000000000000" pitchFamily="2" charset="2"/>
                <a:buNone/>
                <a:defRPr sz="2000" b="0" kern="1200" spc="50" baseline="0">
                  <a:solidFill>
                    <a:schemeClr val="tx1"/>
                  </a:solidFill>
                  <a:latin typeface="Calibri" panose="020F0502020204030204" pitchFamily="34" charset="0"/>
                  <a:ea typeface="+mn-ea"/>
                  <a:cs typeface="Calibri" panose="020F0502020204030204" pitchFamily="34" charset="0"/>
                </a:defRPr>
              </a:lvl1pPr>
              <a:lvl2pPr marL="605150" indent="-201717" algn="l" defTabSz="914400" rtl="0" eaLnBrk="1" latinLnBrk="0" hangingPunct="1">
                <a:lnSpc>
                  <a:spcPct val="110000"/>
                </a:lnSpc>
                <a:spcBef>
                  <a:spcPts val="529"/>
                </a:spcBef>
                <a:spcAft>
                  <a:spcPts val="0"/>
                </a:spcAft>
                <a:buClrTx/>
                <a:buFont typeface="Wingdings" panose="05000000000000000000" pitchFamily="2" charset="2"/>
                <a:buChar char="§"/>
                <a:defRPr sz="1800" kern="1200" spc="50" baseline="0">
                  <a:solidFill>
                    <a:schemeClr val="tx1"/>
                  </a:solidFill>
                  <a:latin typeface="Calibri" panose="020F0502020204030204" pitchFamily="34" charset="0"/>
                  <a:ea typeface="+mn-ea"/>
                  <a:cs typeface="Calibri" panose="020F0502020204030204" pitchFamily="34" charset="0"/>
                </a:defRPr>
              </a:lvl2pPr>
              <a:lvl3pPr marL="1008583" indent="-201717" algn="l" defTabSz="914400" rtl="0" eaLnBrk="1" latinLnBrk="0" hangingPunct="1">
                <a:lnSpc>
                  <a:spcPct val="110000"/>
                </a:lnSpc>
                <a:spcBef>
                  <a:spcPts val="529"/>
                </a:spcBef>
                <a:spcAft>
                  <a:spcPts val="0"/>
                </a:spcAft>
                <a:buFont typeface="Calibri" panose="020F0502020204030204" pitchFamily="34" charset="0"/>
                <a:buChar char="–"/>
                <a:defRPr sz="1600" b="1" kern="1200" spc="50" baseline="0">
                  <a:solidFill>
                    <a:schemeClr val="tx1"/>
                  </a:solidFill>
                  <a:latin typeface="Calibri" panose="020F0502020204030204" pitchFamily="34" charset="0"/>
                  <a:ea typeface="+mn-ea"/>
                  <a:cs typeface="Calibri" panose="020F0502020204030204" pitchFamily="34" charset="0"/>
                </a:defRPr>
              </a:lvl3pPr>
              <a:lvl4pPr marL="1462446" indent="-252146" algn="l" defTabSz="914400" rtl="0" eaLnBrk="1" latinLnBrk="0" hangingPunct="1">
                <a:lnSpc>
                  <a:spcPct val="110000"/>
                </a:lnSpc>
                <a:spcBef>
                  <a:spcPts val="529"/>
                </a:spcBef>
                <a:spcAft>
                  <a:spcPts val="0"/>
                </a:spcAft>
                <a:buClrTx/>
                <a:buFont typeface="Calibri" panose="020F0502020204030204" pitchFamily="34" charset="0"/>
                <a:buChar char="&gt;"/>
                <a:defRPr sz="1588" kern="1200" spc="50" baseline="0">
                  <a:solidFill>
                    <a:schemeClr val="tx1"/>
                  </a:solidFill>
                  <a:latin typeface="+mn-lt"/>
                  <a:ea typeface="+mn-ea"/>
                  <a:cs typeface="+mn-cs"/>
                </a:defRPr>
              </a:lvl4pPr>
              <a:lvl5pPr marL="1815450" indent="-201717" algn="l" defTabSz="914400" rtl="0" eaLnBrk="1" latinLnBrk="0" hangingPunct="1">
                <a:lnSpc>
                  <a:spcPct val="110000"/>
                </a:lnSpc>
                <a:spcBef>
                  <a:spcPts val="529"/>
                </a:spcBef>
                <a:spcAft>
                  <a:spcPts val="0"/>
                </a:spcAft>
                <a:buFont typeface="Courier New" panose="02070309020205020404" pitchFamily="49" charset="0"/>
                <a:buChar char="o"/>
                <a:defRPr sz="1412"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10000"/>
                </a:lnSpc>
                <a:spcBef>
                  <a:spcPts val="600"/>
                </a:spcBef>
                <a:spcAft>
                  <a:spcPts val="1200"/>
                </a:spcAft>
                <a:buClrTx/>
                <a:buSzTx/>
                <a:buFont typeface="Wingdings" panose="05000000000000000000" pitchFamily="2" charset="2"/>
                <a:buChar char="ü"/>
                <a:tabLst/>
                <a:defRPr/>
              </a:pPr>
              <a:r>
                <a:rPr kumimoji="0" lang="en-US" i="0" u="none" strike="noStrike" kern="1200" cap="none" spc="0" normalizeH="0" baseline="0" noProof="0" dirty="0">
                  <a:ln>
                    <a:noFill/>
                  </a:ln>
                  <a:solidFill>
                    <a:sysClr val="windowText" lastClr="000000"/>
                  </a:solidFill>
                  <a:effectLst/>
                  <a:uLnTx/>
                  <a:uFillTx/>
                  <a:latin typeface="Calibri"/>
                  <a:ea typeface="+mn-ea"/>
                  <a:cs typeface="Calibri" panose="020F0502020204030204" pitchFamily="34" charset="0"/>
                </a:rPr>
                <a:t>We know tribal and have an </a:t>
              </a:r>
              <a:r>
                <a:rPr kumimoji="0" lang="en-US" b="1" i="0" u="none" strike="noStrike" kern="1200" cap="none" spc="0" normalizeH="0" baseline="0" noProof="0" dirty="0">
                  <a:ln>
                    <a:noFill/>
                  </a:ln>
                  <a:solidFill>
                    <a:srgbClr val="0070C0"/>
                  </a:solidFill>
                  <a:effectLst/>
                  <a:uLnTx/>
                  <a:uFillTx/>
                  <a:latin typeface="Calibri"/>
                  <a:ea typeface="+mn-ea"/>
                  <a:cs typeface="Calibri" panose="020F0502020204030204" pitchFamily="34" charset="0"/>
                </a:rPr>
                <a:t>established track record of delivering results</a:t>
              </a:r>
              <a:r>
                <a:rPr kumimoji="0" lang="en-US" i="0" u="none" strike="noStrike" kern="1200" cap="none" spc="0" normalizeH="0" baseline="0" noProof="0" dirty="0">
                  <a:ln>
                    <a:noFill/>
                  </a:ln>
                  <a:solidFill>
                    <a:srgbClr val="0070C0"/>
                  </a:solidFill>
                  <a:effectLst/>
                  <a:uLnTx/>
                  <a:uFillTx/>
                  <a:latin typeface="Calibri"/>
                  <a:ea typeface="+mn-ea"/>
                  <a:cs typeface="Calibri" panose="020F0502020204030204" pitchFamily="34" charset="0"/>
                </a:rPr>
                <a:t>.</a:t>
              </a:r>
            </a:p>
            <a:p>
              <a:pPr marL="285750" marR="0" lvl="0" indent="-285750" algn="l" defTabSz="914400" rtl="0" eaLnBrk="1" fontAlgn="auto" latinLnBrk="0" hangingPunct="1">
                <a:lnSpc>
                  <a:spcPct val="110000"/>
                </a:lnSpc>
                <a:spcBef>
                  <a:spcPts val="600"/>
                </a:spcBef>
                <a:spcAft>
                  <a:spcPts val="1200"/>
                </a:spcAft>
                <a:buClrTx/>
                <a:buSzTx/>
                <a:buFont typeface="Wingdings" panose="05000000000000000000" pitchFamily="2" charset="2"/>
                <a:buChar char="ü"/>
                <a:tabLst/>
                <a:defRPr/>
              </a:pPr>
              <a:r>
                <a:rPr kumimoji="0" lang="en-US" b="1" i="0" u="none" strike="noStrike" kern="1200" cap="none" spc="0" normalizeH="0" baseline="0" noProof="0" dirty="0">
                  <a:ln>
                    <a:noFill/>
                  </a:ln>
                  <a:solidFill>
                    <a:srgbClr val="0070C0"/>
                  </a:solidFill>
                  <a:effectLst/>
                  <a:uLnTx/>
                  <a:uFillTx/>
                  <a:latin typeface="Calibri"/>
                  <a:ea typeface="+mn-ea"/>
                  <a:cs typeface="Calibri" panose="020F0502020204030204" pitchFamily="34" charset="0"/>
                </a:rPr>
                <a:t>Different client experience </a:t>
              </a:r>
              <a:r>
                <a:rPr kumimoji="0" lang="en-US" i="0" u="none" strike="noStrike" kern="1200" cap="none" spc="0" normalizeH="0" baseline="0" noProof="0" dirty="0">
                  <a:ln>
                    <a:noFill/>
                  </a:ln>
                  <a:solidFill>
                    <a:sysClr val="windowText" lastClr="000000"/>
                  </a:solidFill>
                  <a:effectLst/>
                  <a:uLnTx/>
                  <a:uFillTx/>
                  <a:latin typeface="Calibri"/>
                  <a:ea typeface="+mn-ea"/>
                  <a:cs typeface="Calibri" panose="020F0502020204030204" pitchFamily="34" charset="0"/>
                </a:rPr>
                <a:t>- you will know we care / we invest in relationships..</a:t>
              </a:r>
            </a:p>
            <a:p>
              <a:pPr marL="285750" marR="0" lvl="0" indent="-285750" algn="l" defTabSz="914400" rtl="0" eaLnBrk="1" fontAlgn="auto" latinLnBrk="0" hangingPunct="1">
                <a:lnSpc>
                  <a:spcPct val="110000"/>
                </a:lnSpc>
                <a:spcBef>
                  <a:spcPts val="600"/>
                </a:spcBef>
                <a:spcAft>
                  <a:spcPts val="1200"/>
                </a:spcAft>
                <a:buClrTx/>
                <a:buSzTx/>
                <a:buFont typeface="Wingdings" panose="05000000000000000000" pitchFamily="2" charset="2"/>
                <a:buChar char="ü"/>
                <a:tabLst/>
                <a:defRPr/>
              </a:pPr>
              <a:r>
                <a:rPr kumimoji="0" lang="en-US" b="1" i="0" u="none" strike="noStrike" kern="1200" cap="none" spc="0" normalizeH="0" baseline="0" noProof="0" dirty="0">
                  <a:ln>
                    <a:noFill/>
                  </a:ln>
                  <a:solidFill>
                    <a:srgbClr val="0070C0"/>
                  </a:solidFill>
                  <a:effectLst/>
                  <a:uLnTx/>
                  <a:uFillTx/>
                  <a:latin typeface="Calibri"/>
                  <a:ea typeface="+mn-ea"/>
                  <a:cs typeface="Calibri" panose="020F0502020204030204" pitchFamily="34" charset="0"/>
                </a:rPr>
                <a:t>Dedicated service team </a:t>
              </a:r>
              <a:r>
                <a:rPr kumimoji="0" lang="en-US" i="0" u="none" strike="noStrike" kern="1200" cap="none" spc="0" normalizeH="0" baseline="0" noProof="0" dirty="0">
                  <a:ln>
                    <a:noFill/>
                  </a:ln>
                  <a:solidFill>
                    <a:sysClr val="windowText" lastClr="000000"/>
                  </a:solidFill>
                  <a:effectLst/>
                  <a:uLnTx/>
                  <a:uFillTx/>
                  <a:latin typeface="Calibri"/>
                  <a:ea typeface="+mn-ea"/>
                  <a:cs typeface="Calibri" panose="020F0502020204030204" pitchFamily="34" charset="0"/>
                </a:rPr>
                <a:t>that is fully engaged with you and with Indian country.</a:t>
              </a:r>
            </a:p>
            <a:p>
              <a:pPr marL="285750" marR="0" lvl="0" indent="-285750" algn="l" defTabSz="914400" rtl="0" eaLnBrk="1" fontAlgn="auto" latinLnBrk="0" hangingPunct="1">
                <a:lnSpc>
                  <a:spcPct val="110000"/>
                </a:lnSpc>
                <a:spcBef>
                  <a:spcPts val="600"/>
                </a:spcBef>
                <a:spcAft>
                  <a:spcPts val="1200"/>
                </a:spcAft>
                <a:buClrTx/>
                <a:buSzTx/>
                <a:buFont typeface="Wingdings" panose="05000000000000000000" pitchFamily="2" charset="2"/>
                <a:buChar char="ü"/>
                <a:tabLst/>
                <a:defRPr/>
              </a:pPr>
              <a:r>
                <a:rPr kumimoji="0" lang="en-US" b="1" i="0" u="none" strike="noStrike" kern="1200" cap="none" spc="0" normalizeH="0" baseline="0" noProof="0" dirty="0">
                  <a:ln>
                    <a:noFill/>
                  </a:ln>
                  <a:solidFill>
                    <a:srgbClr val="0070C0"/>
                  </a:solidFill>
                  <a:effectLst/>
                  <a:uLnTx/>
                  <a:uFillTx/>
                  <a:latin typeface="Calibri"/>
                  <a:ea typeface="+mn-ea"/>
                  <a:cs typeface="Calibri" panose="020F0502020204030204" pitchFamily="34" charset="0"/>
                </a:rPr>
                <a:t>Proactively go deeper and find more savings </a:t>
              </a:r>
              <a:r>
                <a:rPr kumimoji="0" lang="en-US" i="0" u="none" strike="noStrike" kern="1200" cap="none" spc="0" normalizeH="0" baseline="0" noProof="0" dirty="0">
                  <a:ln>
                    <a:noFill/>
                  </a:ln>
                  <a:solidFill>
                    <a:sysClr val="windowText" lastClr="000000"/>
                  </a:solidFill>
                  <a:effectLst/>
                  <a:uLnTx/>
                  <a:uFillTx/>
                  <a:latin typeface="Calibri"/>
                  <a:ea typeface="+mn-ea"/>
                  <a:cs typeface="Calibri" panose="020F0502020204030204" pitchFamily="34" charset="0"/>
                </a:rPr>
                <a:t>/ actionable solutions to bring value and maximize sovereignty for the tribe.</a:t>
              </a:r>
            </a:p>
            <a:p>
              <a:pPr marL="285750" marR="0" lvl="0" indent="-285750" algn="l" defTabSz="914400" rtl="0" eaLnBrk="1" fontAlgn="auto" latinLnBrk="0" hangingPunct="1">
                <a:lnSpc>
                  <a:spcPct val="110000"/>
                </a:lnSpc>
                <a:spcBef>
                  <a:spcPts val="600"/>
                </a:spcBef>
                <a:spcAft>
                  <a:spcPts val="120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Calibri" panose="020F0502020204030204" pitchFamily="34" charset="0"/>
                </a:rPr>
                <a:t>Interpret data, bring solutions/collaborate to determine </a:t>
              </a:r>
              <a:r>
                <a:rPr kumimoji="0" lang="en-US" sz="2000" b="1" i="0" u="none" strike="noStrike" kern="1200" cap="none" spc="0" normalizeH="0" baseline="0" noProof="0" dirty="0">
                  <a:ln>
                    <a:noFill/>
                  </a:ln>
                  <a:solidFill>
                    <a:srgbClr val="0070C0"/>
                  </a:solidFill>
                  <a:effectLst/>
                  <a:uLnTx/>
                  <a:uFillTx/>
                  <a:latin typeface="Calibri"/>
                  <a:ea typeface="+mn-ea"/>
                  <a:cs typeface="Calibri" panose="020F0502020204030204" pitchFamily="34" charset="0"/>
                </a:rPr>
                <a:t>best course of action</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Calibri" panose="020F0502020204030204" pitchFamily="34" charset="0"/>
                </a:rPr>
                <a:t>.</a:t>
              </a:r>
            </a:p>
            <a:p>
              <a:pPr marL="285750" marR="0" lvl="0" indent="-285750" algn="l" defTabSz="914400" rtl="0" eaLnBrk="1" fontAlgn="auto" latinLnBrk="0" hangingPunct="1">
                <a:lnSpc>
                  <a:spcPct val="110000"/>
                </a:lnSpc>
                <a:spcBef>
                  <a:spcPts val="600"/>
                </a:spcBef>
                <a:spcAft>
                  <a:spcPts val="1200"/>
                </a:spcAft>
                <a:buClrTx/>
                <a:buSzTx/>
                <a:buFont typeface="Wingdings" panose="05000000000000000000" pitchFamily="2" charset="2"/>
                <a:buChar char="ü"/>
                <a:tabLst/>
                <a:defRPr/>
              </a:pPr>
              <a:endParaRPr kumimoji="0" lang="en-US" i="0" u="none" strike="noStrike" kern="1200" cap="none" spc="0" normalizeH="0" baseline="0" noProof="0" dirty="0">
                <a:ln>
                  <a:noFill/>
                </a:ln>
                <a:solidFill>
                  <a:sysClr val="windowText" lastClr="000000"/>
                </a:solidFill>
                <a:effectLst/>
                <a:uLnTx/>
                <a:uFillTx/>
                <a:latin typeface="Calibri"/>
                <a:ea typeface="+mn-ea"/>
                <a:cs typeface="Calibri" panose="020F0502020204030204" pitchFamily="34" charset="0"/>
              </a:endParaRPr>
            </a:p>
          </p:txBody>
        </p:sp>
        <p:sp>
          <p:nvSpPr>
            <p:cNvPr id="4" name="TextBox 3">
              <a:extLst>
                <a:ext uri="{FF2B5EF4-FFF2-40B4-BE49-F238E27FC236}">
                  <a16:creationId xmlns:a16="http://schemas.microsoft.com/office/drawing/2014/main" id="{8F52963D-8777-97C8-5C19-5A4F499EB286}"/>
                </a:ext>
              </a:extLst>
            </p:cNvPr>
            <p:cNvSpPr txBox="1"/>
            <p:nvPr/>
          </p:nvSpPr>
          <p:spPr>
            <a:xfrm>
              <a:off x="5368420" y="1704976"/>
              <a:ext cx="4453808" cy="3814890"/>
            </a:xfrm>
            <a:prstGeom prst="rect">
              <a:avLst/>
            </a:prstGeom>
            <a:noFill/>
          </p:spPr>
          <p:txBody>
            <a:bodyPr wrap="square">
              <a:spAutoFit/>
            </a:bodyPr>
            <a:lstStyle/>
            <a:p>
              <a:pPr marL="285750" marR="0" lvl="0" indent="-285750" algn="l" defTabSz="914400" rtl="0" eaLnBrk="1" fontAlgn="auto" latinLnBrk="0" hangingPunct="1">
                <a:lnSpc>
                  <a:spcPct val="110000"/>
                </a:lnSpc>
                <a:spcBef>
                  <a:spcPts val="600"/>
                </a:spcBef>
                <a:spcAft>
                  <a:spcPts val="120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Calibri" panose="020F0502020204030204" pitchFamily="34" charset="0"/>
                </a:rPr>
                <a:t>Integration of tribal clinics, pharmacies &amp; PRC programs with tribal self-funded health plans to </a:t>
              </a:r>
              <a:r>
                <a:rPr kumimoji="0" lang="en-US" sz="2000" b="1" i="0" u="none" strike="noStrike" kern="1200" cap="none" spc="0" normalizeH="0" baseline="0" noProof="0" dirty="0">
                  <a:ln>
                    <a:noFill/>
                  </a:ln>
                  <a:solidFill>
                    <a:srgbClr val="0070C0"/>
                  </a:solidFill>
                  <a:effectLst/>
                  <a:uLnTx/>
                  <a:uFillTx/>
                  <a:latin typeface="Calibri"/>
                  <a:ea typeface="+mn-ea"/>
                  <a:cs typeface="Calibri" panose="020F0502020204030204" pitchFamily="34" charset="0"/>
                </a:rPr>
                <a:t>maximize circulation of health dollars </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Calibri" panose="020F0502020204030204" pitchFamily="34" charset="0"/>
                </a:rPr>
                <a:t>within the tribe.</a:t>
              </a:r>
            </a:p>
            <a:p>
              <a:pPr marL="285750" marR="0" lvl="0" indent="-285750" algn="l" defTabSz="914400" rtl="0" eaLnBrk="1" fontAlgn="auto" latinLnBrk="0" hangingPunct="1">
                <a:lnSpc>
                  <a:spcPct val="110000"/>
                </a:lnSpc>
                <a:spcBef>
                  <a:spcPts val="600"/>
                </a:spcBef>
                <a:spcAft>
                  <a:spcPts val="120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Calibri" panose="020F0502020204030204" pitchFamily="34" charset="0"/>
                </a:rPr>
                <a:t>Leverage strategic partnerships and challenge the norm to </a:t>
              </a:r>
              <a:r>
                <a:rPr kumimoji="0" lang="en-US" sz="2000" b="1" i="0" u="none" strike="noStrike" kern="1200" cap="none" spc="0" normalizeH="0" baseline="0" noProof="0" dirty="0">
                  <a:ln>
                    <a:noFill/>
                  </a:ln>
                  <a:solidFill>
                    <a:srgbClr val="0070C0"/>
                  </a:solidFill>
                  <a:effectLst/>
                  <a:uLnTx/>
                  <a:uFillTx/>
                  <a:latin typeface="Calibri"/>
                  <a:ea typeface="+mn-ea"/>
                  <a:cs typeface="Calibri" panose="020F0502020204030204" pitchFamily="34" charset="0"/>
                </a:rPr>
                <a:t>drive results</a:t>
              </a:r>
              <a:r>
                <a:rPr kumimoji="0" lang="en-US" sz="2000" b="0" i="0" u="none" strike="noStrike" kern="1200" cap="none" spc="0" normalizeH="0" baseline="0" noProof="0" dirty="0">
                  <a:ln>
                    <a:noFill/>
                  </a:ln>
                  <a:solidFill>
                    <a:srgbClr val="0070C0"/>
                  </a:solidFill>
                  <a:effectLst/>
                  <a:uLnTx/>
                  <a:uFillTx/>
                  <a:latin typeface="Calibri"/>
                  <a:ea typeface="+mn-ea"/>
                  <a:cs typeface="Calibri" panose="020F0502020204030204" pitchFamily="34" charset="0"/>
                </a:rPr>
                <a:t>.</a:t>
              </a:r>
            </a:p>
            <a:p>
              <a:pPr marL="285750" marR="0" lvl="0" indent="-285750" algn="l" defTabSz="914400" rtl="0" eaLnBrk="1" fontAlgn="auto" latinLnBrk="0" hangingPunct="1">
                <a:lnSpc>
                  <a:spcPct val="110000"/>
                </a:lnSpc>
                <a:spcBef>
                  <a:spcPts val="600"/>
                </a:spcBef>
                <a:spcAft>
                  <a:spcPts val="120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0070C0"/>
                  </a:solidFill>
                  <a:effectLst/>
                  <a:uLnTx/>
                  <a:uFillTx/>
                  <a:latin typeface="Calibri"/>
                  <a:ea typeface="+mn-ea"/>
                  <a:cs typeface="Calibri" panose="020F0502020204030204" pitchFamily="34" charset="0"/>
                </a:rPr>
                <a:t>Are transparent in all we do </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Calibri" panose="020F0502020204030204" pitchFamily="34" charset="0"/>
                </a:rPr>
                <a:t>and are just a phone call away. </a:t>
              </a:r>
            </a:p>
            <a:p>
              <a:pPr marL="285750" marR="0" lvl="0" indent="-285750" algn="l" defTabSz="914400" rtl="0" eaLnBrk="1" fontAlgn="auto" latinLnBrk="0" hangingPunct="1">
                <a:lnSpc>
                  <a:spcPct val="110000"/>
                </a:lnSpc>
                <a:spcBef>
                  <a:spcPts val="600"/>
                </a:spcBef>
                <a:spcAft>
                  <a:spcPts val="120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0070C0"/>
                  </a:solidFill>
                  <a:effectLst/>
                  <a:uLnTx/>
                  <a:uFillTx/>
                  <a:latin typeface="Calibri"/>
                  <a:ea typeface="+mn-ea"/>
                  <a:cs typeface="Calibri" panose="020F0502020204030204" pitchFamily="34" charset="0"/>
                </a:rPr>
                <a:t>Willing</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Calibri" panose="020F0502020204030204" pitchFamily="34" charset="0"/>
                </a:rPr>
                <a:t> to put a % of our compensation at risk.</a:t>
              </a:r>
            </a:p>
          </p:txBody>
        </p:sp>
      </p:grpSp>
    </p:spTree>
    <p:extLst>
      <p:ext uri="{BB962C8B-B14F-4D97-AF65-F5344CB8AC3E}">
        <p14:creationId xmlns:p14="http://schemas.microsoft.com/office/powerpoint/2010/main" val="131296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25E221-77FD-7216-2E32-8B242F85D727}"/>
              </a:ext>
            </a:extLst>
          </p:cNvPr>
          <p:cNvSpPr>
            <a:spLocks noGrp="1"/>
          </p:cNvSpPr>
          <p:nvPr>
            <p:ph type="ctrTitle"/>
          </p:nvPr>
        </p:nvSpPr>
        <p:spPr>
          <a:xfrm>
            <a:off x="498109" y="490399"/>
            <a:ext cx="10503265" cy="596018"/>
          </a:xfrm>
        </p:spPr>
        <p:txBody>
          <a:bodyPr/>
          <a:lstStyle/>
          <a:p>
            <a:r>
              <a:rPr lang="en-US" dirty="0"/>
              <a:t>Real Examples From 2023…</a:t>
            </a:r>
          </a:p>
        </p:txBody>
      </p:sp>
      <p:grpSp>
        <p:nvGrpSpPr>
          <p:cNvPr id="3" name="Group 2">
            <a:extLst>
              <a:ext uri="{FF2B5EF4-FFF2-40B4-BE49-F238E27FC236}">
                <a16:creationId xmlns:a16="http://schemas.microsoft.com/office/drawing/2014/main" id="{8392EA97-F227-729B-414F-FA32EE861E89}"/>
              </a:ext>
            </a:extLst>
          </p:cNvPr>
          <p:cNvGrpSpPr/>
          <p:nvPr/>
        </p:nvGrpSpPr>
        <p:grpSpPr>
          <a:xfrm>
            <a:off x="655852" y="1671638"/>
            <a:ext cx="10880297" cy="4153445"/>
            <a:chOff x="849313" y="1719263"/>
            <a:chExt cx="9209086" cy="4153445"/>
          </a:xfrm>
        </p:grpSpPr>
        <p:sp>
          <p:nvSpPr>
            <p:cNvPr id="2" name="Content Placeholder 3">
              <a:extLst>
                <a:ext uri="{FF2B5EF4-FFF2-40B4-BE49-F238E27FC236}">
                  <a16:creationId xmlns:a16="http://schemas.microsoft.com/office/drawing/2014/main" id="{7851DD97-DD9F-AD3E-53BA-F1C4CF33B491}"/>
                </a:ext>
              </a:extLst>
            </p:cNvPr>
            <p:cNvSpPr txBox="1">
              <a:spLocks/>
            </p:cNvSpPr>
            <p:nvPr/>
          </p:nvSpPr>
          <p:spPr>
            <a:xfrm>
              <a:off x="849313" y="1719263"/>
              <a:ext cx="4551362" cy="4153445"/>
            </a:xfrm>
            <a:prstGeom prst="rect">
              <a:avLst/>
            </a:prstGeom>
            <a:noFill/>
          </p:spPr>
          <p:txBody>
            <a:bodyPr wrap="square">
              <a:spAutoFit/>
            </a:bodyPr>
            <a:lstStyle>
              <a:lvl1pPr marL="0" indent="0" algn="l" defTabSz="914400" rtl="0" eaLnBrk="1" latinLnBrk="0" hangingPunct="1">
                <a:lnSpc>
                  <a:spcPct val="110000"/>
                </a:lnSpc>
                <a:spcBef>
                  <a:spcPts val="529"/>
                </a:spcBef>
                <a:spcAft>
                  <a:spcPts val="529"/>
                </a:spcAft>
                <a:buFont typeface="Wingdings" panose="05000000000000000000" pitchFamily="2" charset="2"/>
                <a:buNone/>
                <a:defRPr sz="2000" b="0" kern="1200" spc="50" baseline="0">
                  <a:solidFill>
                    <a:schemeClr val="tx1"/>
                  </a:solidFill>
                  <a:latin typeface="Calibri" panose="020F0502020204030204" pitchFamily="34" charset="0"/>
                  <a:ea typeface="+mn-ea"/>
                  <a:cs typeface="Calibri" panose="020F0502020204030204" pitchFamily="34" charset="0"/>
                </a:defRPr>
              </a:lvl1pPr>
              <a:lvl2pPr marL="605150" indent="-201717" algn="l" defTabSz="914400" rtl="0" eaLnBrk="1" latinLnBrk="0" hangingPunct="1">
                <a:lnSpc>
                  <a:spcPct val="110000"/>
                </a:lnSpc>
                <a:spcBef>
                  <a:spcPts val="529"/>
                </a:spcBef>
                <a:spcAft>
                  <a:spcPts val="0"/>
                </a:spcAft>
                <a:buClrTx/>
                <a:buFont typeface="Wingdings" panose="05000000000000000000" pitchFamily="2" charset="2"/>
                <a:buChar char="§"/>
                <a:defRPr sz="1800" kern="1200" spc="50" baseline="0">
                  <a:solidFill>
                    <a:schemeClr val="tx1"/>
                  </a:solidFill>
                  <a:latin typeface="Calibri" panose="020F0502020204030204" pitchFamily="34" charset="0"/>
                  <a:ea typeface="+mn-ea"/>
                  <a:cs typeface="Calibri" panose="020F0502020204030204" pitchFamily="34" charset="0"/>
                </a:defRPr>
              </a:lvl2pPr>
              <a:lvl3pPr marL="1008583" indent="-201717" algn="l" defTabSz="914400" rtl="0" eaLnBrk="1" latinLnBrk="0" hangingPunct="1">
                <a:lnSpc>
                  <a:spcPct val="110000"/>
                </a:lnSpc>
                <a:spcBef>
                  <a:spcPts val="529"/>
                </a:spcBef>
                <a:spcAft>
                  <a:spcPts val="0"/>
                </a:spcAft>
                <a:buFont typeface="Calibri" panose="020F0502020204030204" pitchFamily="34" charset="0"/>
                <a:buChar char="–"/>
                <a:defRPr sz="1600" b="1" kern="1200" spc="50" baseline="0">
                  <a:solidFill>
                    <a:schemeClr val="tx1"/>
                  </a:solidFill>
                  <a:latin typeface="Calibri" panose="020F0502020204030204" pitchFamily="34" charset="0"/>
                  <a:ea typeface="+mn-ea"/>
                  <a:cs typeface="Calibri" panose="020F0502020204030204" pitchFamily="34" charset="0"/>
                </a:defRPr>
              </a:lvl3pPr>
              <a:lvl4pPr marL="1462446" indent="-252146" algn="l" defTabSz="914400" rtl="0" eaLnBrk="1" latinLnBrk="0" hangingPunct="1">
                <a:lnSpc>
                  <a:spcPct val="110000"/>
                </a:lnSpc>
                <a:spcBef>
                  <a:spcPts val="529"/>
                </a:spcBef>
                <a:spcAft>
                  <a:spcPts val="0"/>
                </a:spcAft>
                <a:buClrTx/>
                <a:buFont typeface="Calibri" panose="020F0502020204030204" pitchFamily="34" charset="0"/>
                <a:buChar char="&gt;"/>
                <a:defRPr sz="1588" kern="1200" spc="50" baseline="0">
                  <a:solidFill>
                    <a:schemeClr val="tx1"/>
                  </a:solidFill>
                  <a:latin typeface="+mn-lt"/>
                  <a:ea typeface="+mn-ea"/>
                  <a:cs typeface="+mn-cs"/>
                </a:defRPr>
              </a:lvl4pPr>
              <a:lvl5pPr marL="1815450" indent="-201717" algn="l" defTabSz="914400" rtl="0" eaLnBrk="1" latinLnBrk="0" hangingPunct="1">
                <a:lnSpc>
                  <a:spcPct val="110000"/>
                </a:lnSpc>
                <a:spcBef>
                  <a:spcPts val="529"/>
                </a:spcBef>
                <a:spcAft>
                  <a:spcPts val="0"/>
                </a:spcAft>
                <a:buFont typeface="Courier New" panose="02070309020205020404" pitchFamily="49" charset="0"/>
                <a:buChar char="o"/>
                <a:defRPr sz="1412"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10000"/>
                </a:lnSpc>
                <a:spcBef>
                  <a:spcPts val="600"/>
                </a:spcBef>
                <a:spcAft>
                  <a:spcPts val="1200"/>
                </a:spcAft>
                <a:buClrTx/>
                <a:buSzTx/>
                <a:buFont typeface="Wingdings" panose="05000000000000000000" pitchFamily="2" charset="2"/>
                <a:buChar char="ü"/>
                <a:tabLst/>
                <a:defRPr/>
              </a:pPr>
              <a:r>
                <a:rPr kumimoji="0" lang="en-US" b="1" i="0" u="none" strike="noStrike" kern="1200" cap="none" spc="0" normalizeH="0" baseline="0" noProof="0" dirty="0">
                  <a:ln>
                    <a:noFill/>
                  </a:ln>
                  <a:solidFill>
                    <a:schemeClr val="accent1"/>
                  </a:solidFill>
                  <a:effectLst/>
                  <a:uLnTx/>
                  <a:uFillTx/>
                  <a:latin typeface="Calibri"/>
                  <a:ea typeface="+mn-ea"/>
                  <a:cs typeface="Calibri" panose="020F0502020204030204" pitchFamily="34" charset="0"/>
                </a:rPr>
                <a:t>$1.65m claims </a:t>
              </a:r>
              <a:r>
                <a:rPr kumimoji="0" lang="en-US" i="0" u="none" strike="noStrike" kern="1200" cap="none" spc="0" normalizeH="0" baseline="0" noProof="0" dirty="0">
                  <a:ln>
                    <a:noFill/>
                  </a:ln>
                  <a:solidFill>
                    <a:sysClr val="windowText" lastClr="000000"/>
                  </a:solidFill>
                  <a:effectLst/>
                  <a:uLnTx/>
                  <a:uFillTx/>
                  <a:latin typeface="Calibri"/>
                  <a:ea typeface="+mn-ea"/>
                  <a:cs typeface="Calibri" panose="020F0502020204030204" pitchFamily="34" charset="0"/>
                </a:rPr>
                <a:t>avoided/shifted through Sponsorship on 250-person gaming facility; $2.2m removed from 566-member citizen health plan;</a:t>
              </a:r>
            </a:p>
            <a:p>
              <a:pPr marL="285750" marR="0" lvl="0" indent="-285750" algn="l" defTabSz="914400" rtl="0" eaLnBrk="1" fontAlgn="auto" latinLnBrk="0" hangingPunct="1">
                <a:lnSpc>
                  <a:spcPct val="110000"/>
                </a:lnSpc>
                <a:spcBef>
                  <a:spcPts val="600"/>
                </a:spcBef>
                <a:spcAft>
                  <a:spcPts val="1200"/>
                </a:spcAft>
                <a:buClrTx/>
                <a:buSzTx/>
                <a:buFont typeface="Wingdings" panose="05000000000000000000" pitchFamily="2" charset="2"/>
                <a:buChar char="ü"/>
                <a:tabLst/>
                <a:defRPr/>
              </a:pPr>
              <a:r>
                <a:rPr kumimoji="0" lang="en-US" b="1" i="0" u="none" strike="noStrike" kern="1200" cap="none" spc="0" normalizeH="0" baseline="0" noProof="0" dirty="0">
                  <a:ln>
                    <a:noFill/>
                  </a:ln>
                  <a:solidFill>
                    <a:schemeClr val="accent1"/>
                  </a:solidFill>
                  <a:effectLst/>
                  <a:uLnTx/>
                  <a:uFillTx/>
                  <a:latin typeface="Calibri"/>
                  <a:ea typeface="+mn-ea"/>
                  <a:cs typeface="Calibri" panose="020F0502020204030204" pitchFamily="34" charset="0"/>
                </a:rPr>
                <a:t>$2.6m+ savings </a:t>
              </a:r>
              <a:r>
                <a:rPr kumimoji="0" lang="en-US" i="0" u="none" strike="noStrike" kern="1200" cap="none" spc="0" normalizeH="0" baseline="0" noProof="0" dirty="0">
                  <a:ln>
                    <a:noFill/>
                  </a:ln>
                  <a:solidFill>
                    <a:sysClr val="windowText" lastClr="000000"/>
                  </a:solidFill>
                  <a:effectLst/>
                  <a:uLnTx/>
                  <a:uFillTx/>
                  <a:latin typeface="Calibri"/>
                  <a:ea typeface="+mn-ea"/>
                  <a:cs typeface="Calibri" panose="020F0502020204030204" pitchFamily="34" charset="0"/>
                </a:rPr>
                <a:t>on 720-person gaming entity, $10m prior spend –Sponsorship, MLR, other</a:t>
              </a:r>
              <a:r>
                <a:rPr lang="en-US" spc="0" dirty="0">
                  <a:solidFill>
                    <a:sysClr val="windowText" lastClr="000000"/>
                  </a:solidFill>
                  <a:latin typeface="Calibri"/>
                </a:rPr>
                <a:t>;</a:t>
              </a:r>
              <a:endParaRPr kumimoji="0" lang="en-US" i="0" u="none" strike="noStrike" kern="1200" cap="none" spc="0" normalizeH="0" baseline="0" noProof="0" dirty="0">
                <a:ln>
                  <a:noFill/>
                </a:ln>
                <a:solidFill>
                  <a:sysClr val="windowText" lastClr="000000"/>
                </a:solidFill>
                <a:effectLst/>
                <a:uLnTx/>
                <a:uFillTx/>
                <a:latin typeface="Calibri"/>
                <a:ea typeface="+mn-ea"/>
                <a:cs typeface="Calibri" panose="020F0502020204030204" pitchFamily="34" charset="0"/>
              </a:endParaRPr>
            </a:p>
            <a:p>
              <a:pPr marL="285750" marR="0" lvl="0" indent="-285750" algn="l" defTabSz="914400" rtl="0" eaLnBrk="1" fontAlgn="auto" latinLnBrk="0" hangingPunct="1">
                <a:lnSpc>
                  <a:spcPct val="110000"/>
                </a:lnSpc>
                <a:spcBef>
                  <a:spcPts val="600"/>
                </a:spcBef>
                <a:spcAft>
                  <a:spcPts val="1200"/>
                </a:spcAft>
                <a:buClrTx/>
                <a:buSzTx/>
                <a:buFont typeface="Wingdings" panose="05000000000000000000" pitchFamily="2" charset="2"/>
                <a:buChar char="ü"/>
                <a:tabLst/>
                <a:defRPr/>
              </a:pPr>
              <a:r>
                <a:rPr kumimoji="0" lang="en-US" b="1" i="0" u="none" strike="noStrike" kern="1200" cap="none" spc="0" normalizeH="0" baseline="0" noProof="0" dirty="0">
                  <a:ln>
                    <a:noFill/>
                  </a:ln>
                  <a:solidFill>
                    <a:schemeClr val="accent1"/>
                  </a:solidFill>
                  <a:effectLst/>
                  <a:uLnTx/>
                  <a:uFillTx/>
                  <a:latin typeface="Calibri"/>
                  <a:ea typeface="+mn-ea"/>
                  <a:cs typeface="Calibri" panose="020F0502020204030204" pitchFamily="34" charset="0"/>
                </a:rPr>
                <a:t>61% claim dollars </a:t>
              </a:r>
              <a:r>
                <a:rPr kumimoji="0" lang="en-US" i="0" u="none" strike="noStrike" kern="1200" cap="none" spc="0" normalizeH="0" baseline="0" noProof="0" dirty="0">
                  <a:ln>
                    <a:noFill/>
                  </a:ln>
                  <a:solidFill>
                    <a:sysClr val="windowText" lastClr="000000"/>
                  </a:solidFill>
                  <a:effectLst/>
                  <a:uLnTx/>
                  <a:uFillTx/>
                  <a:latin typeface="Calibri"/>
                  <a:ea typeface="+mn-ea"/>
                  <a:cs typeface="Calibri" panose="020F0502020204030204" pitchFamily="34" charset="0"/>
                </a:rPr>
                <a:t>from Rx spend returned through pharmacy program;</a:t>
              </a:r>
            </a:p>
            <a:p>
              <a:pPr marL="285750" marR="0" lvl="0" indent="-285750" algn="l" defTabSz="914400" rtl="0" eaLnBrk="1" fontAlgn="auto" latinLnBrk="0" hangingPunct="1">
                <a:lnSpc>
                  <a:spcPct val="110000"/>
                </a:lnSpc>
                <a:spcBef>
                  <a:spcPts val="600"/>
                </a:spcBef>
                <a:spcAft>
                  <a:spcPts val="1200"/>
                </a:spcAft>
                <a:buClrTx/>
                <a:buSzTx/>
                <a:buFont typeface="Wingdings" panose="05000000000000000000" pitchFamily="2" charset="2"/>
                <a:buChar char="ü"/>
                <a:tabLst/>
                <a:defRPr/>
              </a:pPr>
              <a:r>
                <a:rPr kumimoji="0" lang="en-US" i="0" u="none" strike="noStrike" kern="1200" cap="none" spc="0" normalizeH="0" baseline="0" noProof="0" dirty="0">
                  <a:ln>
                    <a:noFill/>
                  </a:ln>
                  <a:solidFill>
                    <a:sysClr val="windowText" lastClr="000000"/>
                  </a:solidFill>
                  <a:effectLst/>
                  <a:uLnTx/>
                  <a:uFillTx/>
                  <a:latin typeface="Calibri"/>
                  <a:ea typeface="+mn-ea"/>
                  <a:cs typeface="Calibri" panose="020F0502020204030204" pitchFamily="34" charset="0"/>
                </a:rPr>
                <a:t>Medical/pharmacy </a:t>
              </a:r>
              <a:r>
                <a:rPr kumimoji="0" lang="en-US" b="1" i="0" u="none" strike="noStrike" kern="1200" cap="none" spc="0" normalizeH="0" baseline="0" noProof="0" dirty="0">
                  <a:ln>
                    <a:noFill/>
                  </a:ln>
                  <a:solidFill>
                    <a:schemeClr val="accent1"/>
                  </a:solidFill>
                  <a:effectLst/>
                  <a:uLnTx/>
                  <a:uFillTx/>
                  <a:latin typeface="Calibri"/>
                  <a:ea typeface="+mn-ea"/>
                  <a:cs typeface="Calibri" panose="020F0502020204030204" pitchFamily="34" charset="0"/>
                </a:rPr>
                <a:t>costs decline </a:t>
              </a:r>
              <a:r>
                <a:rPr kumimoji="0" lang="en-US" i="0" u="none" strike="noStrike" kern="1200" cap="none" spc="0" normalizeH="0" baseline="0" noProof="0" dirty="0">
                  <a:ln>
                    <a:noFill/>
                  </a:ln>
                  <a:solidFill>
                    <a:sysClr val="windowText" lastClr="000000"/>
                  </a:solidFill>
                  <a:effectLst/>
                  <a:uLnTx/>
                  <a:uFillTx/>
                  <a:latin typeface="Calibri"/>
                  <a:ea typeface="+mn-ea"/>
                  <a:cs typeface="Calibri" panose="020F0502020204030204" pitchFamily="34" charset="0"/>
                </a:rPr>
                <a:t>3 yrs. in a row; </a:t>
              </a:r>
            </a:p>
          </p:txBody>
        </p:sp>
        <p:sp>
          <p:nvSpPr>
            <p:cNvPr id="4" name="TextBox 3">
              <a:extLst>
                <a:ext uri="{FF2B5EF4-FFF2-40B4-BE49-F238E27FC236}">
                  <a16:creationId xmlns:a16="http://schemas.microsoft.com/office/drawing/2014/main" id="{8F52963D-8777-97C8-5C19-5A4F499EB286}"/>
                </a:ext>
              </a:extLst>
            </p:cNvPr>
            <p:cNvSpPr txBox="1"/>
            <p:nvPr/>
          </p:nvSpPr>
          <p:spPr>
            <a:xfrm>
              <a:off x="5699124" y="1719263"/>
              <a:ext cx="4359275" cy="3476336"/>
            </a:xfrm>
            <a:prstGeom prst="rect">
              <a:avLst/>
            </a:prstGeom>
            <a:noFill/>
          </p:spPr>
          <p:txBody>
            <a:bodyPr wrap="square">
              <a:spAutoFit/>
            </a:bodyPr>
            <a:lstStyle/>
            <a:p>
              <a:pPr marL="285750" marR="0" lvl="0" indent="-285750" algn="l" defTabSz="914400" rtl="0" eaLnBrk="1" fontAlgn="auto" latinLnBrk="0" hangingPunct="1">
                <a:lnSpc>
                  <a:spcPct val="110000"/>
                </a:lnSpc>
                <a:spcBef>
                  <a:spcPts val="600"/>
                </a:spcBef>
                <a:spcAft>
                  <a:spcPts val="120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chemeClr val="accent1"/>
                  </a:solidFill>
                  <a:effectLst/>
                  <a:uLnTx/>
                  <a:uFillTx/>
                  <a:latin typeface="Calibri"/>
                  <a:ea typeface="+mn-ea"/>
                  <a:cs typeface="Calibri" panose="020F0502020204030204" pitchFamily="34" charset="0"/>
                </a:rPr>
                <a:t>20% stop loss refund </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Calibri" panose="020F0502020204030204" pitchFamily="34" charset="0"/>
                </a:rPr>
                <a:t>through tribal stop loss program;</a:t>
              </a:r>
            </a:p>
            <a:p>
              <a:pPr marL="285750" marR="0" lvl="0" indent="-285750" algn="l" defTabSz="914400" rtl="0" eaLnBrk="1" fontAlgn="auto" latinLnBrk="0" hangingPunct="1">
                <a:lnSpc>
                  <a:spcPct val="110000"/>
                </a:lnSpc>
                <a:spcBef>
                  <a:spcPts val="600"/>
                </a:spcBef>
                <a:spcAft>
                  <a:spcPts val="120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chemeClr val="accent1"/>
                  </a:solidFill>
                  <a:effectLst/>
                  <a:uLnTx/>
                  <a:uFillTx/>
                  <a:latin typeface="Calibri"/>
                  <a:ea typeface="+mn-ea"/>
                  <a:cs typeface="Calibri" panose="020F0502020204030204" pitchFamily="34" charset="0"/>
                </a:rPr>
                <a:t>$1.1m Rx </a:t>
              </a:r>
              <a:r>
                <a:rPr lang="en-US" sz="2000" b="1" dirty="0">
                  <a:solidFill>
                    <a:schemeClr val="accent1"/>
                  </a:solidFill>
                  <a:latin typeface="Calibri"/>
                  <a:cs typeface="Calibri" panose="020F0502020204030204" pitchFamily="34" charset="0"/>
                </a:rPr>
                <a:t>shifted </a:t>
              </a:r>
              <a:r>
                <a:rPr lang="en-US" sz="2000" b="1">
                  <a:solidFill>
                    <a:schemeClr val="accent1"/>
                  </a:solidFill>
                  <a:latin typeface="Calibri"/>
                  <a:cs typeface="Calibri" panose="020F0502020204030204" pitchFamily="34" charset="0"/>
                </a:rPr>
                <a:t>to other plan</a:t>
              </a:r>
              <a:r>
                <a:rPr kumimoji="0" lang="en-US" sz="2000" b="0" i="0" u="none" strike="noStrike" kern="1200" cap="none" spc="0" normalizeH="0" baseline="0" noProof="0">
                  <a:ln>
                    <a:noFill/>
                  </a:ln>
                  <a:solidFill>
                    <a:sysClr val="windowText" lastClr="000000"/>
                  </a:solidFill>
                  <a:effectLst/>
                  <a:uLnTx/>
                  <a:uFillTx/>
                  <a:latin typeface="Calibri"/>
                  <a:ea typeface="+mn-ea"/>
                  <a:cs typeface="Calibri" panose="020F0502020204030204" pitchFamily="34" charset="0"/>
                </a:rPr>
                <a:t>;</a:t>
              </a: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Calibri" panose="020F0502020204030204" pitchFamily="34" charset="0"/>
              </a:endParaRPr>
            </a:p>
            <a:p>
              <a:pPr marL="285750" marR="0" lvl="0" indent="-285750" algn="l" defTabSz="914400" rtl="0" eaLnBrk="1" fontAlgn="auto" latinLnBrk="0" hangingPunct="1">
                <a:lnSpc>
                  <a:spcPct val="110000"/>
                </a:lnSpc>
                <a:spcBef>
                  <a:spcPts val="600"/>
                </a:spcBef>
                <a:spcAft>
                  <a:spcPts val="120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chemeClr val="accent1"/>
                  </a:solidFill>
                  <a:effectLst/>
                  <a:uLnTx/>
                  <a:uFillTx/>
                  <a:latin typeface="Calibri"/>
                  <a:ea typeface="+mn-ea"/>
                  <a:cs typeface="Calibri" panose="020F0502020204030204" pitchFamily="34" charset="0"/>
                </a:rPr>
                <a:t>$2m non-tribal preemie baby removed </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Calibri" panose="020F0502020204030204" pitchFamily="34" charset="0"/>
                </a:rPr>
                <a:t>from plan through unique solution; and,</a:t>
              </a:r>
            </a:p>
            <a:p>
              <a:pPr marL="285750" marR="0" lvl="0" indent="-285750" algn="l" defTabSz="914400" rtl="0" eaLnBrk="1" fontAlgn="auto" latinLnBrk="0" hangingPunct="1">
                <a:lnSpc>
                  <a:spcPct val="110000"/>
                </a:lnSpc>
                <a:spcBef>
                  <a:spcPts val="600"/>
                </a:spcBef>
                <a:spcAft>
                  <a:spcPts val="120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chemeClr val="accent1"/>
                  </a:solidFill>
                  <a:effectLst/>
                  <a:uLnTx/>
                  <a:uFillTx/>
                  <a:latin typeface="Calibri"/>
                  <a:ea typeface="+mn-ea"/>
                  <a:cs typeface="Calibri" panose="020F0502020204030204" pitchFamily="34" charset="0"/>
                </a:rPr>
                <a:t>58% reduction in mental health spend </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Calibri" panose="020F0502020204030204" pitchFamily="34" charset="0"/>
                </a:rPr>
                <a:t>through unique solution (no coverage change, increase network and service levels)</a:t>
              </a:r>
            </a:p>
          </p:txBody>
        </p:sp>
      </p:grpSp>
    </p:spTree>
    <p:extLst>
      <p:ext uri="{BB962C8B-B14F-4D97-AF65-F5344CB8AC3E}">
        <p14:creationId xmlns:p14="http://schemas.microsoft.com/office/powerpoint/2010/main" val="2370027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EC60104B-52D6-8C88-3883-75627C361085}"/>
              </a:ext>
            </a:extLst>
          </p:cNvPr>
          <p:cNvPicPr>
            <a:picLocks noChangeAspect="1"/>
          </p:cNvPicPr>
          <p:nvPr/>
        </p:nvPicPr>
        <p:blipFill>
          <a:blip r:embed="rId2"/>
          <a:stretch>
            <a:fillRect/>
          </a:stretch>
        </p:blipFill>
        <p:spPr>
          <a:xfrm>
            <a:off x="0" y="0"/>
            <a:ext cx="12192000" cy="6858000"/>
          </a:xfrm>
          <a:prstGeom prst="rect">
            <a:avLst/>
          </a:prstGeom>
        </p:spPr>
      </p:pic>
      <p:sp>
        <p:nvSpPr>
          <p:cNvPr id="54" name="Title 53">
            <a:extLst>
              <a:ext uri="{FF2B5EF4-FFF2-40B4-BE49-F238E27FC236}">
                <a16:creationId xmlns:a16="http://schemas.microsoft.com/office/drawing/2014/main" id="{50F274BA-6CF2-235E-B869-E09E3731BF80}"/>
              </a:ext>
            </a:extLst>
          </p:cNvPr>
          <p:cNvSpPr>
            <a:spLocks noGrp="1"/>
          </p:cNvSpPr>
          <p:nvPr>
            <p:ph type="title"/>
          </p:nvPr>
        </p:nvSpPr>
        <p:spPr>
          <a:xfrm>
            <a:off x="966213" y="731520"/>
            <a:ext cx="6215637" cy="1306222"/>
          </a:xfrm>
        </p:spPr>
        <p:txBody>
          <a:bodyPr/>
          <a:lstStyle/>
          <a:p>
            <a:pPr eaLnBrk="1" fontAlgn="auto" hangingPunct="1">
              <a:defRPr/>
            </a:pP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Discussion Topics</a:t>
            </a:r>
          </a:p>
        </p:txBody>
      </p:sp>
      <p:sp>
        <p:nvSpPr>
          <p:cNvPr id="29" name="Content Placeholder 28">
            <a:extLst>
              <a:ext uri="{FF2B5EF4-FFF2-40B4-BE49-F238E27FC236}">
                <a16:creationId xmlns:a16="http://schemas.microsoft.com/office/drawing/2014/main" id="{6C053720-D240-48E2-48DB-4254409DC361}"/>
              </a:ext>
            </a:extLst>
          </p:cNvPr>
          <p:cNvSpPr>
            <a:spLocks noGrp="1"/>
          </p:cNvSpPr>
          <p:nvPr>
            <p:ph idx="1"/>
          </p:nvPr>
        </p:nvSpPr>
        <p:spPr>
          <a:xfrm>
            <a:off x="966213" y="2349627"/>
            <a:ext cx="10197087" cy="3258102"/>
          </a:xfrm>
        </p:spPr>
        <p:txBody>
          <a:bodyPr anchor="ctr">
            <a:normAutofit lnSpcReduction="10000"/>
          </a:bodyPr>
          <a:lstStyle/>
          <a:p>
            <a:pPr marL="640080" indent="-457200" eaLnBrk="1" fontAlgn="auto" hangingPunct="1">
              <a:spcBef>
                <a:spcPts val="1200"/>
              </a:spcBef>
              <a:spcAft>
                <a:spcPts val="1200"/>
              </a:spcAft>
              <a:buClr>
                <a:srgbClr val="0070C0"/>
              </a:buClr>
              <a:buFont typeface="Wingdings" panose="05000000000000000000" pitchFamily="2" charset="2"/>
              <a:buChar char="v"/>
              <a:defRP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Traditionally Insured vs. Self-Insured</a:t>
            </a:r>
          </a:p>
          <a:p>
            <a:pPr marL="640080" indent="-457200" eaLnBrk="1" fontAlgn="auto" hangingPunct="1">
              <a:spcBef>
                <a:spcPts val="1200"/>
              </a:spcBef>
              <a:spcAft>
                <a:spcPts val="1200"/>
              </a:spcAft>
              <a:buClr>
                <a:srgbClr val="0070C0"/>
              </a:buClr>
              <a:buFont typeface="Wingdings" panose="05000000000000000000" pitchFamily="2" charset="2"/>
              <a:buChar char="v"/>
              <a:defRP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Self-Insured vs. Tribal Self-Insured</a:t>
            </a:r>
          </a:p>
          <a:p>
            <a:pPr marL="640080" indent="-457200" eaLnBrk="1" fontAlgn="auto" hangingPunct="1">
              <a:spcBef>
                <a:spcPts val="1200"/>
              </a:spcBef>
              <a:spcAft>
                <a:spcPts val="1200"/>
              </a:spcAft>
              <a:buClr>
                <a:srgbClr val="0070C0"/>
              </a:buClr>
              <a:buFont typeface="Wingdings" panose="05000000000000000000" pitchFamily="2" charset="2"/>
              <a:buChar char="v"/>
              <a:defRP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Enhancing Your Sovereignty Through Benefits</a:t>
            </a:r>
          </a:p>
          <a:p>
            <a:pPr marL="640080" indent="-457200" eaLnBrk="1" fontAlgn="auto" hangingPunct="1">
              <a:spcBef>
                <a:spcPts val="1200"/>
              </a:spcBef>
              <a:spcAft>
                <a:spcPts val="1200"/>
              </a:spcAft>
              <a:buClr>
                <a:srgbClr val="0070C0"/>
              </a:buClr>
              <a:buFont typeface="Wingdings" panose="05000000000000000000" pitchFamily="2" charset="2"/>
              <a:buChar char="v"/>
              <a:defRP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Emerging Trends &amp; Thought Leadership</a:t>
            </a:r>
          </a:p>
          <a:p>
            <a:pPr eaLnBrk="1" fontAlgn="auto" hangingPunct="1">
              <a:spcBef>
                <a:spcPts val="1200"/>
              </a:spcBef>
              <a:spcAft>
                <a:spcPts val="600"/>
              </a:spcAft>
              <a:defRPr/>
            </a:pPr>
            <a:endParaRPr lang="en-US" dirty="0">
              <a:solidFill>
                <a:schemeClr val="bg1"/>
              </a:solidFill>
            </a:endParaRPr>
          </a:p>
        </p:txBody>
      </p:sp>
      <p:pic>
        <p:nvPicPr>
          <p:cNvPr id="3" name="Picture 2">
            <a:extLst>
              <a:ext uri="{FF2B5EF4-FFF2-40B4-BE49-F238E27FC236}">
                <a16:creationId xmlns:a16="http://schemas.microsoft.com/office/drawing/2014/main" id="{3EBF3CF4-9E73-CA47-2C2E-555FFAF6009F}"/>
              </a:ext>
            </a:extLst>
          </p:cNvPr>
          <p:cNvPicPr>
            <a:picLocks noChangeAspect="1"/>
          </p:cNvPicPr>
          <p:nvPr/>
        </p:nvPicPr>
        <p:blipFill>
          <a:blip r:embed="rId3"/>
          <a:stretch>
            <a:fillRect/>
          </a:stretch>
        </p:blipFill>
        <p:spPr>
          <a:xfrm>
            <a:off x="10703292" y="5499111"/>
            <a:ext cx="1381246" cy="125473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56">
            <a:extLst>
              <a:ext uri="{FF2B5EF4-FFF2-40B4-BE49-F238E27FC236}">
                <a16:creationId xmlns:a16="http://schemas.microsoft.com/office/drawing/2014/main" id="{F789E9CC-9D80-F460-928A-5AFCBBE52C39}"/>
              </a:ext>
            </a:extLst>
          </p:cNvPr>
          <p:cNvSpPr>
            <a:spLocks noGrp="1"/>
          </p:cNvSpPr>
          <p:nvPr>
            <p:ph type="ctrTitle"/>
          </p:nvPr>
        </p:nvSpPr>
        <p:spPr>
          <a:xfrm>
            <a:off x="506458" y="413134"/>
            <a:ext cx="8825658" cy="596018"/>
          </a:xfrm>
        </p:spPr>
        <p:txBody>
          <a:bodyPr/>
          <a:lstStyle/>
          <a:p>
            <a:pPr eaLnBrk="1" fontAlgn="auto" hangingPunct="1">
              <a:defRPr/>
            </a:pPr>
            <a:r>
              <a:rPr lang="en-US" sz="4400" b="1" dirty="0">
                <a:latin typeface="Calibri" panose="020F0502020204030204" pitchFamily="34" charset="0"/>
                <a:ea typeface="Calibri" panose="020F0502020204030204" pitchFamily="34" charset="0"/>
                <a:cs typeface="Calibri" panose="020F0502020204030204" pitchFamily="34" charset="0"/>
              </a:rPr>
              <a:t>Thank You!</a:t>
            </a:r>
          </a:p>
        </p:txBody>
      </p:sp>
      <p:grpSp>
        <p:nvGrpSpPr>
          <p:cNvPr id="4" name="Group 3">
            <a:extLst>
              <a:ext uri="{FF2B5EF4-FFF2-40B4-BE49-F238E27FC236}">
                <a16:creationId xmlns:a16="http://schemas.microsoft.com/office/drawing/2014/main" id="{C04FDF34-32D2-1F96-AFCB-7302F901ED41}"/>
              </a:ext>
            </a:extLst>
          </p:cNvPr>
          <p:cNvGrpSpPr/>
          <p:nvPr/>
        </p:nvGrpSpPr>
        <p:grpSpPr>
          <a:xfrm>
            <a:off x="515231" y="2473182"/>
            <a:ext cx="11161538" cy="2621879"/>
            <a:chOff x="874458" y="2473182"/>
            <a:chExt cx="11161538" cy="2621879"/>
          </a:xfrm>
        </p:grpSpPr>
        <p:grpSp>
          <p:nvGrpSpPr>
            <p:cNvPr id="25" name="Group 24">
              <a:extLst>
                <a:ext uri="{FF2B5EF4-FFF2-40B4-BE49-F238E27FC236}">
                  <a16:creationId xmlns:a16="http://schemas.microsoft.com/office/drawing/2014/main" id="{F51357FD-A4D5-C1CE-51F9-6750781BA96F}"/>
                </a:ext>
              </a:extLst>
            </p:cNvPr>
            <p:cNvGrpSpPr/>
            <p:nvPr/>
          </p:nvGrpSpPr>
          <p:grpSpPr>
            <a:xfrm>
              <a:off x="874458" y="2473182"/>
              <a:ext cx="11161538" cy="2621879"/>
              <a:chOff x="874458" y="2473182"/>
              <a:chExt cx="11161538" cy="2621879"/>
            </a:xfrm>
          </p:grpSpPr>
          <p:grpSp>
            <p:nvGrpSpPr>
              <p:cNvPr id="24" name="Group 23">
                <a:extLst>
                  <a:ext uri="{FF2B5EF4-FFF2-40B4-BE49-F238E27FC236}">
                    <a16:creationId xmlns:a16="http://schemas.microsoft.com/office/drawing/2014/main" id="{FFFD8E9C-8360-79E8-B379-E6370E73A991}"/>
                  </a:ext>
                </a:extLst>
              </p:cNvPr>
              <p:cNvGrpSpPr/>
              <p:nvPr/>
            </p:nvGrpSpPr>
            <p:grpSpPr>
              <a:xfrm>
                <a:off x="8615397" y="2739860"/>
                <a:ext cx="3420599" cy="2355201"/>
                <a:chOff x="8615397" y="2739860"/>
                <a:chExt cx="3420599" cy="2355201"/>
              </a:xfrm>
            </p:grpSpPr>
            <p:sp>
              <p:nvSpPr>
                <p:cNvPr id="15" name="TextBox 14">
                  <a:extLst>
                    <a:ext uri="{FF2B5EF4-FFF2-40B4-BE49-F238E27FC236}">
                      <a16:creationId xmlns:a16="http://schemas.microsoft.com/office/drawing/2014/main" id="{6F3061AF-152F-9458-39DD-93071A701AD5}"/>
                    </a:ext>
                  </a:extLst>
                </p:cNvPr>
                <p:cNvSpPr txBox="1"/>
                <p:nvPr/>
              </p:nvSpPr>
              <p:spPr>
                <a:xfrm>
                  <a:off x="8615397" y="3766492"/>
                  <a:ext cx="3420599" cy="132856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1E5155">
                        <a:lumMod val="40000"/>
                        <a:lumOff val="60000"/>
                      </a:srgbClr>
                    </a:buClr>
                    <a:buSzPct val="80000"/>
                    <a:buFont typeface="Wingdings 3" charset="2"/>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Charles Carlson, THRP</a:t>
                  </a:r>
                </a:p>
                <a:p>
                  <a:pPr marL="0" marR="0" lvl="0" indent="0" algn="l" defTabSz="457200" rtl="0" eaLnBrk="1" fontAlgn="auto" latinLnBrk="0" hangingPunct="1">
                    <a:lnSpc>
                      <a:spcPct val="100000"/>
                    </a:lnSpc>
                    <a:spcBef>
                      <a:spcPts val="0"/>
                    </a:spcBef>
                    <a:spcAft>
                      <a:spcPts val="600"/>
                    </a:spcAft>
                    <a:buClr>
                      <a:srgbClr val="1E5155">
                        <a:lumMod val="40000"/>
                        <a:lumOff val="60000"/>
                      </a:srgbClr>
                    </a:buClr>
                    <a:buSzPct val="80000"/>
                    <a:buFont typeface="Wingdings 3" charset="2"/>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President, Benefit Intelligence</a:t>
                  </a:r>
                </a:p>
                <a:p>
                  <a:pPr>
                    <a:spcAft>
                      <a:spcPts val="200"/>
                    </a:spcAft>
                    <a:buClr>
                      <a:srgbClr val="1E5155">
                        <a:lumMod val="40000"/>
                        <a:lumOff val="60000"/>
                      </a:srgbClr>
                    </a:buClr>
                    <a:buSzPct val="80000"/>
                    <a:defRPr/>
                  </a:pPr>
                  <a:r>
                    <a:rPr kumimoji="0" lang="en-US" sz="14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charles@benefitintelligence.com</a:t>
                  </a:r>
                  <a:endParaRPr lang="en-US" sz="1400" b="1" dirty="0">
                    <a:solidFill>
                      <a:srgbClr val="0000CC"/>
                    </a:solidFill>
                    <a:latin typeface="Calibri" panose="020F0502020204030204" pitchFamily="34" charset="0"/>
                    <a:ea typeface="Calibri" panose="020F0502020204030204" pitchFamily="34" charset="0"/>
                    <a:cs typeface="Calibri" panose="020F0502020204030204" pitchFamily="34" charset="0"/>
                  </a:endParaRPr>
                </a:p>
                <a:p>
                  <a:pPr>
                    <a:spcAft>
                      <a:spcPts val="200"/>
                    </a:spcAft>
                    <a:buClr>
                      <a:srgbClr val="1E5155">
                        <a:lumMod val="40000"/>
                        <a:lumOff val="60000"/>
                      </a:srgbClr>
                    </a:buClr>
                    <a:buSzPct val="80000"/>
                    <a:defRPr/>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M  480.206.5144	</a:t>
                  </a:r>
                  <a:endParaRPr kumimoji="0" lang="en-US" sz="14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Aft>
                      <a:spcPts val="200"/>
                    </a:spcAft>
                    <a:buClr>
                      <a:srgbClr val="1E5155">
                        <a:lumMod val="40000"/>
                        <a:lumOff val="60000"/>
                      </a:srgbClr>
                    </a:buClr>
                    <a:buSzPct val="80000"/>
                    <a:buFont typeface="Wingdings 3" charset="2"/>
                    <a:buNone/>
                    <a:tabLst/>
                    <a:defRPr/>
                  </a:pPr>
                  <a:r>
                    <a:rPr kumimoji="0" lang="en-US" sz="14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BenefitIntelligence.com</a:t>
                  </a:r>
                  <a:endParaRPr kumimoji="0" lang="en-US" sz="14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8A5A360E-E838-341D-7905-8F8B9A010506}"/>
                    </a:ext>
                  </a:extLst>
                </p:cNvPr>
                <p:cNvPicPr>
                  <a:picLocks noChangeAspect="1"/>
                </p:cNvPicPr>
                <p:nvPr/>
              </p:nvPicPr>
              <p:blipFill>
                <a:blip r:embed="rId5"/>
                <a:stretch>
                  <a:fillRect/>
                </a:stretch>
              </p:blipFill>
              <p:spPr>
                <a:xfrm>
                  <a:off x="8715971" y="2739860"/>
                  <a:ext cx="1609725" cy="503039"/>
                </a:xfrm>
                <a:prstGeom prst="rect">
                  <a:avLst/>
                </a:prstGeom>
              </p:spPr>
            </p:pic>
          </p:grpSp>
          <p:grpSp>
            <p:nvGrpSpPr>
              <p:cNvPr id="23" name="Group 22">
                <a:extLst>
                  <a:ext uri="{FF2B5EF4-FFF2-40B4-BE49-F238E27FC236}">
                    <a16:creationId xmlns:a16="http://schemas.microsoft.com/office/drawing/2014/main" id="{F039D19C-2A54-82A1-8862-CB9717FC3C4B}"/>
                  </a:ext>
                </a:extLst>
              </p:cNvPr>
              <p:cNvGrpSpPr/>
              <p:nvPr/>
            </p:nvGrpSpPr>
            <p:grpSpPr>
              <a:xfrm>
                <a:off x="874458" y="2473182"/>
                <a:ext cx="5408902" cy="2526003"/>
                <a:chOff x="874458" y="2473182"/>
                <a:chExt cx="5408902" cy="2526003"/>
              </a:xfrm>
            </p:grpSpPr>
            <p:pic>
              <p:nvPicPr>
                <p:cNvPr id="19" name="Picture Placeholder 4" descr="A person in a suit&#10;&#10;Description automatically generated">
                  <a:extLst>
                    <a:ext uri="{FF2B5EF4-FFF2-40B4-BE49-F238E27FC236}">
                      <a16:creationId xmlns:a16="http://schemas.microsoft.com/office/drawing/2014/main" id="{66A28424-66BB-900E-2506-A1807C6A68CC}"/>
                    </a:ext>
                  </a:extLst>
                </p:cNvPr>
                <p:cNvPicPr>
                  <a:picLocks noChangeAspect="1"/>
                </p:cNvPicPr>
                <p:nvPr/>
              </p:nvPicPr>
              <p:blipFill>
                <a:blip r:embed="rId6"/>
                <a:srcRect l="564" r="564"/>
                <a:stretch>
                  <a:fillRect/>
                </a:stretch>
              </p:blipFill>
              <p:spPr bwMode="auto">
                <a:xfrm>
                  <a:off x="874458" y="2533798"/>
                  <a:ext cx="1947863" cy="2465387"/>
                </a:xfrm>
                <a:prstGeom prst="rect">
                  <a:avLst/>
                </a:prstGeom>
              </p:spPr>
            </p:pic>
            <p:sp>
              <p:nvSpPr>
                <p:cNvPr id="20" name="Content Placeholder 16">
                  <a:extLst>
                    <a:ext uri="{FF2B5EF4-FFF2-40B4-BE49-F238E27FC236}">
                      <a16:creationId xmlns:a16="http://schemas.microsoft.com/office/drawing/2014/main" id="{170D79A3-F41C-4FB6-4113-5EBD00AB1867}"/>
                    </a:ext>
                  </a:extLst>
                </p:cNvPr>
                <p:cNvSpPr txBox="1">
                  <a:spLocks/>
                </p:cNvSpPr>
                <p:nvPr/>
              </p:nvSpPr>
              <p:spPr>
                <a:xfrm>
                  <a:off x="2862297" y="3766492"/>
                  <a:ext cx="3421063" cy="576262"/>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nSpc>
                      <a:spcPct val="120000"/>
                    </a:lnSpc>
                    <a:spcBef>
                      <a:spcPts val="0"/>
                    </a:spcBef>
                    <a:buFont typeface="Wingdings 3" charset="2"/>
                    <a:buNone/>
                    <a:defRPr/>
                  </a:pPr>
                  <a:r>
                    <a:rPr lang="en-US" sz="6400" b="1" dirty="0">
                      <a:solidFill>
                        <a:schemeClr val="bg1"/>
                      </a:solidFill>
                      <a:latin typeface="Calibri" panose="020F0502020204030204" pitchFamily="34" charset="0"/>
                      <a:ea typeface="Calibri" panose="020F0502020204030204" pitchFamily="34" charset="0"/>
                      <a:cs typeface="Calibri" panose="020F0502020204030204" pitchFamily="34" charset="0"/>
                    </a:rPr>
                    <a:t>Doug Roehm, LIC, THRP</a:t>
                  </a:r>
                </a:p>
                <a:p>
                  <a:pPr marL="0" indent="0">
                    <a:lnSpc>
                      <a:spcPct val="120000"/>
                    </a:lnSpc>
                    <a:spcBef>
                      <a:spcPts val="0"/>
                    </a:spcBef>
                    <a:spcAft>
                      <a:spcPts val="600"/>
                    </a:spcAft>
                    <a:buFont typeface="Wingdings 3" charset="2"/>
                    <a:buNone/>
                    <a:defRPr/>
                  </a:pPr>
                  <a:r>
                    <a:rPr lang="en-US" sz="5600" i="1" dirty="0">
                      <a:solidFill>
                        <a:schemeClr val="bg1"/>
                      </a:solidFill>
                      <a:latin typeface="Calibri" panose="020F0502020204030204" pitchFamily="34" charset="0"/>
                      <a:ea typeface="Calibri" panose="020F0502020204030204" pitchFamily="34" charset="0"/>
                      <a:cs typeface="Calibri" panose="020F0502020204030204" pitchFamily="34" charset="0"/>
                    </a:rPr>
                    <a:t>President, Strategic Services Group</a:t>
                  </a:r>
                </a:p>
                <a:p>
                  <a:pPr marL="0" indent="0">
                    <a:lnSpc>
                      <a:spcPct val="120000"/>
                    </a:lnSpc>
                    <a:spcBef>
                      <a:spcPts val="0"/>
                    </a:spcBef>
                    <a:spcAft>
                      <a:spcPts val="200"/>
                    </a:spcAft>
                    <a:buClr>
                      <a:srgbClr val="1E5155">
                        <a:lumMod val="40000"/>
                        <a:lumOff val="60000"/>
                      </a:srgbClr>
                    </a:buClr>
                    <a:buFont typeface="Wingdings 3" charset="2"/>
                    <a:buNone/>
                    <a:defRPr/>
                  </a:pPr>
                  <a:r>
                    <a:rPr lang="en-US" sz="5600" b="1" dirty="0">
                      <a:solidFill>
                        <a:srgbClr val="0000CC"/>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Doug@ssgmi.com</a:t>
                  </a:r>
                  <a:endParaRPr lang="en-US" sz="5600" b="1" dirty="0">
                    <a:solidFill>
                      <a:srgbClr val="0000CC"/>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spcBef>
                      <a:spcPts val="0"/>
                    </a:spcBef>
                    <a:spcAft>
                      <a:spcPts val="200"/>
                    </a:spcAft>
                    <a:buClr>
                      <a:srgbClr val="1E5155">
                        <a:lumMod val="40000"/>
                        <a:lumOff val="60000"/>
                      </a:srgbClr>
                    </a:buClr>
                    <a:buFont typeface="Wingdings 3" charset="2"/>
                    <a:buNone/>
                    <a:defRPr/>
                  </a:pPr>
                  <a:r>
                    <a:rPr lang="en-US" sz="5600" b="1" dirty="0">
                      <a:solidFill>
                        <a:schemeClr val="bg1"/>
                      </a:solidFill>
                      <a:latin typeface="Calibri" panose="020F0502020204030204" pitchFamily="34" charset="0"/>
                      <a:ea typeface="Calibri" panose="020F0502020204030204" pitchFamily="34" charset="0"/>
                      <a:cs typeface="Calibri" panose="020F0502020204030204" pitchFamily="34" charset="0"/>
                    </a:rPr>
                    <a:t>M  248.568.3113	</a:t>
                  </a:r>
                </a:p>
                <a:p>
                  <a:pPr marL="0" indent="0">
                    <a:lnSpc>
                      <a:spcPct val="120000"/>
                    </a:lnSpc>
                    <a:spcBef>
                      <a:spcPts val="0"/>
                    </a:spcBef>
                    <a:spcAft>
                      <a:spcPts val="200"/>
                    </a:spcAft>
                    <a:buClr>
                      <a:srgbClr val="1E5155">
                        <a:lumMod val="40000"/>
                        <a:lumOff val="60000"/>
                      </a:srgbClr>
                    </a:buClr>
                    <a:buFont typeface="Wingdings 3" charset="2"/>
                    <a:buNone/>
                    <a:defRPr/>
                  </a:pPr>
                  <a:r>
                    <a:rPr lang="en-US" sz="5600" b="1" dirty="0">
                      <a:solidFill>
                        <a:srgbClr val="0000CC"/>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Ssgmi.com</a:t>
                  </a:r>
                  <a:endParaRPr lang="en-US" sz="5600" b="1" dirty="0">
                    <a:solidFill>
                      <a:srgbClr val="0000CC"/>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 typeface="Wingdings 3" charset="2"/>
                    <a:buNone/>
                    <a:defRPr/>
                  </a:pPr>
                  <a:endParaRPr lang="en-US" b="1" dirty="0">
                    <a:solidFill>
                      <a:schemeClr val="bg1"/>
                    </a:solidFill>
                  </a:endParaRPr>
                </a:p>
              </p:txBody>
            </p:sp>
            <p:pic>
              <p:nvPicPr>
                <p:cNvPr id="21" name="Picture 2" descr="Strategic Services Group">
                  <a:extLst>
                    <a:ext uri="{FF2B5EF4-FFF2-40B4-BE49-F238E27FC236}">
                      <a16:creationId xmlns:a16="http://schemas.microsoft.com/office/drawing/2014/main" id="{AD148579-AE7A-B10E-40F3-1D4294E3B4A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66828" y="2473182"/>
                  <a:ext cx="2371725" cy="1036394"/>
                </a:xfrm>
                <a:prstGeom prst="rect">
                  <a:avLst/>
                </a:prstGeom>
              </p:spPr>
            </p:pic>
          </p:grpSp>
        </p:grpSp>
        <p:pic>
          <p:nvPicPr>
            <p:cNvPr id="3" name="Picture 2">
              <a:extLst>
                <a:ext uri="{FF2B5EF4-FFF2-40B4-BE49-F238E27FC236}">
                  <a16:creationId xmlns:a16="http://schemas.microsoft.com/office/drawing/2014/main" id="{C8016DE1-E948-EFF4-0417-4D08C94BEDBD}"/>
                </a:ext>
              </a:extLst>
            </p:cNvPr>
            <p:cNvPicPr preferRelativeResize="0">
              <a:picLocks/>
            </p:cNvPicPr>
            <p:nvPr/>
          </p:nvPicPr>
          <p:blipFill>
            <a:blip r:embed="rId10"/>
            <a:srcRect l="11032" t="5661" r="16743" b="33304"/>
            <a:stretch/>
          </p:blipFill>
          <p:spPr>
            <a:xfrm>
              <a:off x="6397227" y="2626181"/>
              <a:ext cx="1947672" cy="2468880"/>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1D9BEF0-43ED-B6F2-541B-39C100CFD0C0}"/>
              </a:ext>
            </a:extLst>
          </p:cNvPr>
          <p:cNvGrpSpPr/>
          <p:nvPr/>
        </p:nvGrpSpPr>
        <p:grpSpPr>
          <a:xfrm>
            <a:off x="752271" y="1255067"/>
            <a:ext cx="10878300" cy="3551839"/>
            <a:chOff x="752271" y="1255067"/>
            <a:chExt cx="10878300" cy="3551839"/>
          </a:xfrm>
        </p:grpSpPr>
        <p:sp>
          <p:nvSpPr>
            <p:cNvPr id="4" name="Title 3">
              <a:extLst>
                <a:ext uri="{FF2B5EF4-FFF2-40B4-BE49-F238E27FC236}">
                  <a16:creationId xmlns:a16="http://schemas.microsoft.com/office/drawing/2014/main" id="{46B0FDE1-2562-43EE-C4B2-DDA2D7C18B75}"/>
                </a:ext>
              </a:extLst>
            </p:cNvPr>
            <p:cNvSpPr txBox="1">
              <a:spLocks/>
            </p:cNvSpPr>
            <p:nvPr/>
          </p:nvSpPr>
          <p:spPr>
            <a:xfrm>
              <a:off x="752271" y="1445298"/>
              <a:ext cx="4806463" cy="1831139"/>
            </a:xfrm>
            <a:prstGeom prst="rect">
              <a:avLst/>
            </a:prstGeom>
          </p:spPr>
          <p:txBody>
            <a:bodyPr>
              <a:no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effectLst/>
                  <a:uLnTx/>
                  <a:uFillTx/>
                  <a:latin typeface="Open Sans Semibold"/>
                  <a:ea typeface="+mj-ea"/>
                  <a:cs typeface="+mj-cs"/>
                </a:rPr>
                <a:t>What is</a:t>
              </a:r>
              <a:r>
                <a:rPr lang="en-US" sz="4800" dirty="0">
                  <a:latin typeface="Open Sans Semibold"/>
                </a:rPr>
                <a:t> a</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1" u="none" strike="noStrike" kern="1200" cap="none" spc="0" normalizeH="0" baseline="0" noProof="0" dirty="0">
                  <a:ln>
                    <a:noFill/>
                  </a:ln>
                  <a:solidFill>
                    <a:schemeClr val="tx2">
                      <a:lumMod val="60000"/>
                      <a:lumOff val="40000"/>
                    </a:schemeClr>
                  </a:solidFill>
                  <a:effectLst/>
                  <a:uLnTx/>
                  <a:uFillTx/>
                  <a:latin typeface="Open Sans Semibold"/>
                  <a:ea typeface="+mj-ea"/>
                  <a:cs typeface="+mj-cs"/>
                </a:rPr>
                <a:t>FULLY-INSURED</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4800" dirty="0">
                  <a:latin typeface="Open Sans Semibold"/>
                </a:rPr>
                <a:t>Health Plan?</a:t>
              </a:r>
              <a:endParaRPr kumimoji="0" lang="en-US" sz="4800" b="1" i="0" u="none" strike="noStrike" kern="1200" cap="none" spc="0" normalizeH="0" baseline="0" noProof="0" dirty="0">
                <a:ln>
                  <a:noFill/>
                </a:ln>
                <a:effectLst/>
                <a:uLnTx/>
                <a:uFillTx/>
                <a:latin typeface="Open Sans Semibold"/>
                <a:ea typeface="+mj-ea"/>
                <a:cs typeface="+mj-cs"/>
              </a:endParaRPr>
            </a:p>
          </p:txBody>
        </p:sp>
        <p:sp>
          <p:nvSpPr>
            <p:cNvPr id="2" name="Content Placeholder 1">
              <a:extLst>
                <a:ext uri="{FF2B5EF4-FFF2-40B4-BE49-F238E27FC236}">
                  <a16:creationId xmlns:a16="http://schemas.microsoft.com/office/drawing/2014/main" id="{7C00EC6F-F97C-97A7-4ABA-6975A2363493}"/>
                </a:ext>
              </a:extLst>
            </p:cNvPr>
            <p:cNvSpPr txBox="1">
              <a:spLocks/>
            </p:cNvSpPr>
            <p:nvPr/>
          </p:nvSpPr>
          <p:spPr>
            <a:xfrm>
              <a:off x="6824109" y="1255067"/>
              <a:ext cx="4806462" cy="3551839"/>
            </a:xfrm>
            <a:prstGeom prst="rect">
              <a:avLst/>
            </a:prstGeom>
          </p:spPr>
          <p:txBody>
            <a:bodyP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600"/>
                </a:spcAft>
                <a:buClrTx/>
                <a:buSzTx/>
                <a:buFont typeface="Wingdings" panose="05000000000000000000" pitchFamily="2" charset="2"/>
                <a:buNone/>
                <a:tabLst/>
                <a:defRPr/>
              </a:pPr>
              <a:r>
                <a:rPr kumimoji="0" lang="en-US" sz="18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With a </a:t>
              </a:r>
              <a:r>
                <a:rPr kumimoji="0" lang="en-US" sz="1800" b="1" i="0" u="none" strike="noStrike" kern="1200" cap="none" spc="0" normalizeH="0" baseline="0" noProof="0" dirty="0">
                  <a:ln>
                    <a:noFill/>
                  </a:ln>
                  <a:solidFill>
                    <a:srgbClr val="03808A"/>
                  </a:solidFill>
                  <a:effectLst/>
                  <a:uLnTx/>
                  <a:uFillTx/>
                  <a:latin typeface="Calibri" panose="020F0502020204030204" pitchFamily="34" charset="0"/>
                  <a:ea typeface="+mn-ea"/>
                  <a:cs typeface="Calibri" panose="020F0502020204030204" pitchFamily="34" charset="0"/>
                </a:rPr>
                <a:t>Fully-Insured Health Plan</a:t>
              </a:r>
              <a:r>
                <a:rPr kumimoji="0" lang="en-US" sz="18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the employer pays a certain amount each month (the premium) to the health insurance company. In return, the insurance company covers the costs of the employees’ healthcare. </a:t>
              </a:r>
            </a:p>
            <a:p>
              <a:pPr marL="0" marR="0" lvl="0" indent="0" algn="l" defTabSz="914400" rtl="0" eaLnBrk="1" fontAlgn="auto" latinLnBrk="0" hangingPunct="1">
                <a:lnSpc>
                  <a:spcPct val="120000"/>
                </a:lnSpc>
                <a:spcBef>
                  <a:spcPts val="1000"/>
                </a:spcBef>
                <a:spcAft>
                  <a:spcPts val="600"/>
                </a:spcAft>
                <a:buClrTx/>
                <a:buSzTx/>
                <a:buFont typeface="Wingdings" panose="05000000000000000000" pitchFamily="2" charset="2"/>
                <a:buNone/>
                <a:tabLst/>
                <a:defRPr/>
              </a:pPr>
              <a:r>
                <a:rPr kumimoji="0" lang="en-US" sz="18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Also, </a:t>
              </a:r>
              <a:r>
                <a:rPr kumimoji="0" lang="en-US" sz="18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there is </a:t>
              </a:r>
              <a:r>
                <a:rPr kumimoji="0" lang="en-US" sz="1800" b="1" i="0" u="sng"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no additional risk</a:t>
              </a:r>
              <a:r>
                <a:rPr kumimoji="0" lang="en-US" sz="18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to the employer.</a:t>
              </a:r>
              <a:r>
                <a:rPr kumimoji="0" lang="en-US" sz="18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The employer knows exactly what their plan is going to cost each year. </a:t>
              </a:r>
            </a:p>
            <a:p>
              <a:pPr marL="0" marR="0" lvl="0" indent="0" algn="l" defTabSz="914400" rtl="0" eaLnBrk="1" fontAlgn="auto" latinLnBrk="0" hangingPunct="1">
                <a:lnSpc>
                  <a:spcPct val="120000"/>
                </a:lnSpc>
                <a:spcBef>
                  <a:spcPts val="1000"/>
                </a:spcBef>
                <a:spcAft>
                  <a:spcPts val="600"/>
                </a:spcAft>
                <a:buClrTx/>
                <a:buSzTx/>
                <a:buFont typeface="Wingdings" panose="05000000000000000000" pitchFamily="2" charset="2"/>
                <a:buNone/>
                <a:tabLst/>
                <a:defRPr/>
              </a:pPr>
              <a:r>
                <a:rPr kumimoji="0" lang="en-US" sz="1600" i="1"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The downside is if the employees are healthy and don’t use much health care, the employer has spent a significant sum and doesn’t get any of the money back.</a:t>
              </a:r>
            </a:p>
          </p:txBody>
        </p:sp>
      </p:grpSp>
      <p:sp>
        <p:nvSpPr>
          <p:cNvPr id="6" name="Content Placeholder 2">
            <a:extLst>
              <a:ext uri="{FF2B5EF4-FFF2-40B4-BE49-F238E27FC236}">
                <a16:creationId xmlns:a16="http://schemas.microsoft.com/office/drawing/2014/main" id="{C61549CD-5BE5-96B8-5F5D-9E562EDEE0D4}"/>
              </a:ext>
            </a:extLst>
          </p:cNvPr>
          <p:cNvSpPr txBox="1"/>
          <p:nvPr/>
        </p:nvSpPr>
        <p:spPr>
          <a:xfrm>
            <a:off x="12546008" y="1445298"/>
            <a:ext cx="493880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3346"/>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83346"/>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83346"/>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83346"/>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8334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 </a:t>
            </a: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Fully-Insured </a:t>
            </a:r>
            <a:r>
              <a:rPr kumimoji="0" lang="en-US" sz="180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health plan is the traditional way to structure an employer-sponsored health plan. With a</a:t>
            </a: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sz="180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Fully-Insured health plan:</a:t>
            </a:r>
          </a:p>
          <a:p>
            <a:pPr marL="365760" lvl="1" indent="-274320">
              <a:lnSpc>
                <a:spcPct val="120000"/>
              </a:lnSpc>
              <a:spcBef>
                <a:spcPts val="600"/>
              </a:spcBef>
              <a:spcAft>
                <a:spcPts val="600"/>
              </a:spcAft>
              <a:buClr>
                <a:schemeClr val="accent4">
                  <a:lumMod val="75000"/>
                </a:schemeClr>
              </a:buClr>
              <a:buFont typeface="Calibri" panose="020F0502020204030204" pitchFamily="34" charset="0"/>
              <a:buChar char="–"/>
            </a:pPr>
            <a:r>
              <a:rPr lang="en-US" sz="1400" dirty="0">
                <a:solidFill>
                  <a:schemeClr val="bg1"/>
                </a:solidFill>
                <a:latin typeface="Calibri" panose="020F0502020204030204" pitchFamily="34" charset="0"/>
                <a:cs typeface="Calibri" panose="020F0502020204030204" pitchFamily="34" charset="0"/>
              </a:rPr>
              <a:t>The </a:t>
            </a:r>
            <a:r>
              <a:rPr lang="en-US" sz="1400" b="1" dirty="0">
                <a:solidFill>
                  <a:schemeClr val="bg1"/>
                </a:solidFill>
                <a:latin typeface="Calibri" panose="020F0502020204030204" pitchFamily="34" charset="0"/>
                <a:cs typeface="Calibri" panose="020F0502020204030204" pitchFamily="34" charset="0"/>
              </a:rPr>
              <a:t>employer pays a premium </a:t>
            </a:r>
            <a:r>
              <a:rPr lang="en-US" sz="1400" dirty="0">
                <a:solidFill>
                  <a:schemeClr val="bg1"/>
                </a:solidFill>
                <a:latin typeface="Calibri" panose="020F0502020204030204" pitchFamily="34" charset="0"/>
                <a:cs typeface="Calibri" panose="020F0502020204030204" pitchFamily="34" charset="0"/>
              </a:rPr>
              <a:t>to the insurance carrier</a:t>
            </a:r>
          </a:p>
          <a:p>
            <a:pPr marL="365760" lvl="1" indent="-274320">
              <a:lnSpc>
                <a:spcPct val="120000"/>
              </a:lnSpc>
              <a:spcBef>
                <a:spcPts val="600"/>
              </a:spcBef>
              <a:spcAft>
                <a:spcPts val="600"/>
              </a:spcAft>
              <a:buClr>
                <a:schemeClr val="accent4">
                  <a:lumMod val="75000"/>
                </a:schemeClr>
              </a:buClr>
              <a:buFont typeface="Calibri" panose="020F0502020204030204" pitchFamily="34" charset="0"/>
              <a:buChar char="–"/>
            </a:pPr>
            <a:r>
              <a:rPr lang="en-US" sz="1400" dirty="0">
                <a:solidFill>
                  <a:schemeClr val="bg1"/>
                </a:solidFill>
                <a:latin typeface="Calibri" panose="020F0502020204030204" pitchFamily="34" charset="0"/>
                <a:cs typeface="Calibri" panose="020F0502020204030204" pitchFamily="34" charset="0"/>
              </a:rPr>
              <a:t>The </a:t>
            </a:r>
            <a:r>
              <a:rPr lang="en-US" sz="1400" b="1" dirty="0">
                <a:solidFill>
                  <a:schemeClr val="bg1"/>
                </a:solidFill>
                <a:latin typeface="Calibri" panose="020F0502020204030204" pitchFamily="34" charset="0"/>
                <a:cs typeface="Calibri" panose="020F0502020204030204" pitchFamily="34" charset="0"/>
              </a:rPr>
              <a:t>premium rates are typically fixed for a year</a:t>
            </a:r>
            <a:r>
              <a:rPr lang="en-US" sz="1400" dirty="0">
                <a:solidFill>
                  <a:schemeClr val="bg1"/>
                </a:solidFill>
                <a:latin typeface="Calibri" panose="020F0502020204030204" pitchFamily="34" charset="0"/>
                <a:cs typeface="Calibri" panose="020F0502020204030204" pitchFamily="34" charset="0"/>
              </a:rPr>
              <a:t>, based on the number of employees enrolled in the plan each month. </a:t>
            </a:r>
          </a:p>
          <a:p>
            <a:pPr marL="365760" lvl="1" indent="-274320">
              <a:lnSpc>
                <a:spcPct val="120000"/>
              </a:lnSpc>
              <a:spcBef>
                <a:spcPts val="600"/>
              </a:spcBef>
              <a:spcAft>
                <a:spcPts val="600"/>
              </a:spcAft>
              <a:buClr>
                <a:schemeClr val="accent4">
                  <a:lumMod val="75000"/>
                </a:schemeClr>
              </a:buClr>
              <a:buFont typeface="Calibri" panose="020F0502020204030204" pitchFamily="34" charset="0"/>
              <a:buChar char="–"/>
            </a:pPr>
            <a:r>
              <a:rPr lang="en-US" sz="1400" dirty="0">
                <a:solidFill>
                  <a:schemeClr val="bg1"/>
                </a:solidFill>
                <a:latin typeface="Calibri" panose="020F0502020204030204" pitchFamily="34" charset="0"/>
                <a:cs typeface="Calibri" panose="020F0502020204030204" pitchFamily="34" charset="0"/>
              </a:rPr>
              <a:t>The monthly premium normally only changes during the year if the number of enrolled employees in the plan changes.</a:t>
            </a:r>
          </a:p>
          <a:p>
            <a:pPr marL="365760" lvl="2" indent="-274320">
              <a:lnSpc>
                <a:spcPct val="120000"/>
              </a:lnSpc>
              <a:spcBef>
                <a:spcPts val="600"/>
              </a:spcBef>
              <a:spcAft>
                <a:spcPts val="600"/>
              </a:spcAft>
              <a:buClr>
                <a:schemeClr val="accent4">
                  <a:lumMod val="75000"/>
                </a:schemeClr>
              </a:buClr>
              <a:buFont typeface="Calibri" panose="020F0502020204030204" pitchFamily="34" charset="0"/>
              <a:buChar char="–"/>
            </a:pPr>
            <a:r>
              <a:rPr lang="en-US" sz="1400" dirty="0">
                <a:solidFill>
                  <a:schemeClr val="bg1"/>
                </a:solidFill>
                <a:latin typeface="Calibri" panose="020F0502020204030204" pitchFamily="34" charset="0"/>
                <a:cs typeface="Calibri" panose="020F0502020204030204" pitchFamily="34" charset="0"/>
              </a:rPr>
              <a:t>The </a:t>
            </a:r>
            <a:r>
              <a:rPr lang="en-US" sz="1400" b="1" dirty="0">
                <a:solidFill>
                  <a:schemeClr val="bg1"/>
                </a:solidFill>
                <a:latin typeface="Calibri" panose="020F0502020204030204" pitchFamily="34" charset="0"/>
                <a:cs typeface="Calibri" panose="020F0502020204030204" pitchFamily="34" charset="0"/>
              </a:rPr>
              <a:t>insurance carrier collects the premiums and pays the health care claims </a:t>
            </a:r>
            <a:r>
              <a:rPr lang="en-US" sz="1400" dirty="0">
                <a:solidFill>
                  <a:schemeClr val="bg1"/>
                </a:solidFill>
                <a:latin typeface="Calibri" panose="020F0502020204030204" pitchFamily="34" charset="0"/>
                <a:cs typeface="Calibri" panose="020F0502020204030204" pitchFamily="34" charset="0"/>
              </a:rPr>
              <a:t>based on the coverage benefits outlined in the policy purchased. </a:t>
            </a:r>
          </a:p>
          <a:p>
            <a:pPr marL="365760" lvl="2" indent="-274320">
              <a:lnSpc>
                <a:spcPct val="120000"/>
              </a:lnSpc>
              <a:spcBef>
                <a:spcPts val="600"/>
              </a:spcBef>
              <a:spcAft>
                <a:spcPts val="600"/>
              </a:spcAft>
              <a:buClr>
                <a:schemeClr val="accent4">
                  <a:lumMod val="75000"/>
                </a:schemeClr>
              </a:buClr>
              <a:buFont typeface="Calibri" panose="020F0502020204030204" pitchFamily="34" charset="0"/>
              <a:buChar char="–"/>
            </a:pPr>
            <a:r>
              <a:rPr lang="en-US" sz="1400" dirty="0">
                <a:solidFill>
                  <a:schemeClr val="bg1"/>
                </a:solidFill>
                <a:latin typeface="Calibri" panose="020F0502020204030204" pitchFamily="34" charset="0"/>
                <a:cs typeface="Calibri" panose="020F0502020204030204" pitchFamily="34" charset="0"/>
              </a:rPr>
              <a:t>The </a:t>
            </a:r>
            <a:r>
              <a:rPr lang="en-US" sz="1400" b="1" dirty="0">
                <a:solidFill>
                  <a:schemeClr val="bg1"/>
                </a:solidFill>
                <a:latin typeface="Calibri" panose="020F0502020204030204" pitchFamily="34" charset="0"/>
                <a:cs typeface="Calibri" panose="020F0502020204030204" pitchFamily="34" charset="0"/>
              </a:rPr>
              <a:t>covered persons </a:t>
            </a:r>
            <a:r>
              <a:rPr lang="en-US" sz="1400" dirty="0">
                <a:solidFill>
                  <a:schemeClr val="bg1"/>
                </a:solidFill>
                <a:latin typeface="Calibri" panose="020F0502020204030204" pitchFamily="34" charset="0"/>
                <a:cs typeface="Calibri" panose="020F0502020204030204" pitchFamily="34" charset="0"/>
              </a:rPr>
              <a:t>(that is, employees and dependents)</a:t>
            </a:r>
            <a:r>
              <a:rPr lang="en-US" sz="1400" b="1" dirty="0">
                <a:solidFill>
                  <a:schemeClr val="bg1"/>
                </a:solidFill>
                <a:latin typeface="Calibri" panose="020F0502020204030204" pitchFamily="34" charset="0"/>
                <a:cs typeface="Calibri" panose="020F0502020204030204" pitchFamily="34" charset="0"/>
              </a:rPr>
              <a:t> are responsible to pay</a:t>
            </a:r>
            <a:r>
              <a:rPr lang="en-US" sz="1400" dirty="0">
                <a:solidFill>
                  <a:schemeClr val="bg1"/>
                </a:solidFill>
                <a:latin typeface="Calibri" panose="020F0502020204030204" pitchFamily="34" charset="0"/>
                <a:cs typeface="Calibri" panose="020F0502020204030204" pitchFamily="34" charset="0"/>
              </a:rPr>
              <a:t> any deductible amounts or co-payments required for covered services under the policy.</a:t>
            </a:r>
          </a:p>
          <a:p>
            <a:pPr marL="0" indent="0">
              <a:lnSpc>
                <a:spcPct val="100000"/>
              </a:lnSpc>
              <a:spcBef>
                <a:spcPts val="600"/>
              </a:spcBef>
              <a:buNone/>
            </a:pPr>
            <a:endParaRPr lang="en-US" sz="1800" dirty="0">
              <a:solidFill>
                <a:schemeClr val="bg1"/>
              </a:solidFill>
            </a:endParaRPr>
          </a:p>
        </p:txBody>
      </p:sp>
    </p:spTree>
    <p:extLst>
      <p:ext uri="{BB962C8B-B14F-4D97-AF65-F5344CB8AC3E}">
        <p14:creationId xmlns:p14="http://schemas.microsoft.com/office/powerpoint/2010/main" val="4089298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AA0B00-45A4-1F64-A2D5-2FC9BF03D7D9}"/>
              </a:ext>
            </a:extLst>
          </p:cNvPr>
          <p:cNvPicPr>
            <a:picLocks noChangeAspect="1"/>
          </p:cNvPicPr>
          <p:nvPr/>
        </p:nvPicPr>
        <p:blipFill>
          <a:blip r:embed="rId3"/>
          <a:stretch>
            <a:fillRect/>
          </a:stretch>
        </p:blipFill>
        <p:spPr>
          <a:xfrm>
            <a:off x="810310" y="736416"/>
            <a:ext cx="10571380" cy="4932091"/>
          </a:xfrm>
          <a:prstGeom prst="rect">
            <a:avLst/>
          </a:prstGeom>
        </p:spPr>
      </p:pic>
    </p:spTree>
    <p:extLst>
      <p:ext uri="{BB962C8B-B14F-4D97-AF65-F5344CB8AC3E}">
        <p14:creationId xmlns:p14="http://schemas.microsoft.com/office/powerpoint/2010/main" val="3041611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FB5D441-9B96-1299-AA63-445A1D648EAF}"/>
              </a:ext>
            </a:extLst>
          </p:cNvPr>
          <p:cNvGrpSpPr/>
          <p:nvPr/>
        </p:nvGrpSpPr>
        <p:grpSpPr>
          <a:xfrm>
            <a:off x="666749" y="976502"/>
            <a:ext cx="10677526" cy="3551839"/>
            <a:chOff x="752474" y="1443227"/>
            <a:chExt cx="10677526" cy="3551839"/>
          </a:xfrm>
        </p:grpSpPr>
        <p:sp>
          <p:nvSpPr>
            <p:cNvPr id="4" name="Title 3">
              <a:extLst>
                <a:ext uri="{FF2B5EF4-FFF2-40B4-BE49-F238E27FC236}">
                  <a16:creationId xmlns:a16="http://schemas.microsoft.com/office/drawing/2014/main" id="{46B0FDE1-2562-43EE-C4B2-DDA2D7C18B75}"/>
                </a:ext>
              </a:extLst>
            </p:cNvPr>
            <p:cNvSpPr txBox="1">
              <a:spLocks/>
            </p:cNvSpPr>
            <p:nvPr/>
          </p:nvSpPr>
          <p:spPr>
            <a:xfrm>
              <a:off x="752474" y="2064586"/>
              <a:ext cx="4806463" cy="1831139"/>
            </a:xfrm>
            <a:prstGeom prst="rect">
              <a:avLst/>
            </a:prstGeom>
          </p:spPr>
          <p:txBody>
            <a:bodyPr>
              <a:no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effectLst/>
                  <a:uLnTx/>
                  <a:uFillTx/>
                  <a:latin typeface="Open Sans Semibold"/>
                  <a:ea typeface="+mj-ea"/>
                  <a:cs typeface="+mj-cs"/>
                </a:rPr>
                <a:t>What is a</a:t>
              </a:r>
              <a:br>
                <a:rPr kumimoji="0" lang="en-US" sz="4800" b="1" i="0" u="none" strike="noStrike" kern="1200" cap="none" spc="0" normalizeH="0" baseline="0" noProof="0" dirty="0">
                  <a:ln>
                    <a:noFill/>
                  </a:ln>
                  <a:effectLst/>
                  <a:uLnTx/>
                  <a:uFillTx/>
                  <a:latin typeface="Open Sans Semibold"/>
                  <a:ea typeface="+mj-ea"/>
                  <a:cs typeface="+mj-cs"/>
                </a:rPr>
              </a:br>
              <a:r>
                <a:rPr kumimoji="0" lang="en-US" sz="4800" b="0" i="1" u="none" strike="noStrike" kern="1200" cap="none" spc="0" normalizeH="0" baseline="0" noProof="0" dirty="0">
                  <a:ln>
                    <a:noFill/>
                  </a:ln>
                  <a:solidFill>
                    <a:schemeClr val="tx2">
                      <a:lumMod val="60000"/>
                      <a:lumOff val="40000"/>
                    </a:schemeClr>
                  </a:solidFill>
                  <a:effectLst/>
                  <a:uLnTx/>
                  <a:uFillTx/>
                  <a:latin typeface="Open Sans Semibold"/>
                  <a:ea typeface="+mj-ea"/>
                  <a:cs typeface="+mj-cs"/>
                </a:rPr>
                <a:t>SELF-FUNDED</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4800" b="0" dirty="0">
                  <a:latin typeface="Open Sans Semibold"/>
                </a:rPr>
                <a:t>Health Plan</a:t>
              </a:r>
              <a:r>
                <a:rPr kumimoji="0" lang="en-US" sz="4800" b="1" i="0" u="none" strike="noStrike" kern="1200" cap="none" spc="0" normalizeH="0" baseline="0" noProof="0" dirty="0">
                  <a:ln>
                    <a:noFill/>
                  </a:ln>
                  <a:effectLst/>
                  <a:uLnTx/>
                  <a:uFillTx/>
                  <a:latin typeface="Open Sans Semibold"/>
                  <a:ea typeface="+mj-ea"/>
                  <a:cs typeface="+mj-cs"/>
                </a:rPr>
                <a:t>?</a:t>
              </a:r>
            </a:p>
          </p:txBody>
        </p:sp>
        <p:sp>
          <p:nvSpPr>
            <p:cNvPr id="5" name="Content Placeholder 1">
              <a:extLst>
                <a:ext uri="{FF2B5EF4-FFF2-40B4-BE49-F238E27FC236}">
                  <a16:creationId xmlns:a16="http://schemas.microsoft.com/office/drawing/2014/main" id="{79CC6020-BD20-A7FC-DD4E-2E86B52CEEF5}"/>
                </a:ext>
              </a:extLst>
            </p:cNvPr>
            <p:cNvSpPr txBox="1">
              <a:spLocks/>
            </p:cNvSpPr>
            <p:nvPr/>
          </p:nvSpPr>
          <p:spPr>
            <a:xfrm>
              <a:off x="7119384" y="1443227"/>
              <a:ext cx="4310616" cy="3551839"/>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600"/>
                </a:spcAft>
                <a:buClrTx/>
                <a:buSzTx/>
                <a:buFont typeface="Wingdings" panose="05000000000000000000" pitchFamily="2" charset="2"/>
                <a:buNone/>
                <a:tabLst/>
                <a:defRPr/>
              </a:pPr>
              <a:r>
                <a:rPr lang="en-US" sz="2000" b="1" dirty="0">
                  <a:solidFill>
                    <a:srgbClr val="03808A"/>
                  </a:solidFill>
                </a:rPr>
                <a:t>S</a:t>
              </a:r>
              <a:r>
                <a:rPr kumimoji="0" lang="en-US" sz="2000" b="1" i="0" u="none" strike="noStrike" kern="1200" cap="none" spc="0" normalizeH="0" baseline="0" noProof="0" dirty="0">
                  <a:ln>
                    <a:noFill/>
                  </a:ln>
                  <a:solidFill>
                    <a:srgbClr val="03808A"/>
                  </a:solidFill>
                  <a:effectLst/>
                  <a:uLnTx/>
                  <a:uFillTx/>
                  <a:latin typeface="Calibri" panose="020F0502020204030204" pitchFamily="34" charset="0"/>
                  <a:ea typeface="+mn-ea"/>
                  <a:cs typeface="Calibri" panose="020F0502020204030204" pitchFamily="34" charset="0"/>
                </a:rPr>
                <a:t>elf-funding</a:t>
              </a:r>
              <a:r>
                <a:rPr kumimoji="0" lang="en-US" sz="2000" b="1" i="0" u="none" strike="noStrike" kern="1200" cap="none" spc="0" normalizeH="0" baseline="0" noProof="0" dirty="0">
                  <a:ln>
                    <a:noFill/>
                  </a:ln>
                  <a:solidFill>
                    <a:schemeClr val="tx2">
                      <a:lumMod val="60000"/>
                      <a:lumOff val="40000"/>
                    </a:schemeClr>
                  </a:solidFill>
                  <a:effectLst/>
                  <a:uLnTx/>
                  <a:uFillTx/>
                  <a:latin typeface="Calibri" panose="020F0502020204030204" pitchFamily="34" charset="0"/>
                  <a:ea typeface="+mn-ea"/>
                  <a:cs typeface="Calibri" panose="020F0502020204030204" pitchFamily="34" charset="0"/>
                </a:rPr>
                <a:t> </a:t>
              </a:r>
              <a:r>
                <a:rPr kumimoji="0" lang="en-US" sz="20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involves </a:t>
              </a:r>
              <a:r>
                <a:rPr kumimoji="0" lang="en-US"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paying the health claims of the employees </a:t>
              </a:r>
              <a:r>
                <a:rPr kumimoji="0" lang="en-US" sz="20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as they occur. </a:t>
              </a:r>
            </a:p>
            <a:p>
              <a:pPr marL="0" marR="0" lvl="0" indent="0" algn="l" defTabSz="914400" rtl="0" eaLnBrk="1" fontAlgn="auto" latinLnBrk="0" hangingPunct="1">
                <a:lnSpc>
                  <a:spcPct val="100000"/>
                </a:lnSpc>
                <a:spcBef>
                  <a:spcPts val="1000"/>
                </a:spcBef>
                <a:spcAft>
                  <a:spcPts val="600"/>
                </a:spcAft>
                <a:buClrTx/>
                <a:buSzTx/>
                <a:buFont typeface="Wingdings" panose="05000000000000000000" pitchFamily="2" charset="2"/>
                <a:buNone/>
                <a:tabLst/>
                <a:defRPr/>
              </a:pPr>
              <a:r>
                <a:rPr kumimoji="0" lang="en-US" sz="2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Rather than paying fixed premiums to an insurance company—which assumes the financial risk of paying claims—the </a:t>
              </a:r>
              <a:r>
                <a:rPr kumimoji="0" lang="en-US"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employer pays for medical claims </a:t>
              </a:r>
              <a:r>
                <a:rPr kumimoji="0" lang="en-US" sz="2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as they are incurred. </a:t>
              </a:r>
              <a:endParaRPr kumimoji="0" lang="en-US" sz="2800" b="0" i="0" u="none" strike="noStrike" kern="1200" cap="none" spc="0" normalizeH="0" baseline="0" noProof="0" dirty="0">
                <a:ln>
                  <a:noFill/>
                </a:ln>
                <a:effectLst/>
                <a:uLnTx/>
                <a:uFillTx/>
                <a:latin typeface="Calibri Light" panose="020F0302020204030204"/>
                <a:ea typeface="+mn-ea"/>
                <a:cs typeface="Calibri" panose="020F0502020204030204" pitchFamily="34" charset="0"/>
              </a:endParaRPr>
            </a:p>
          </p:txBody>
        </p:sp>
      </p:grpSp>
      <p:pic>
        <p:nvPicPr>
          <p:cNvPr id="3" name="Picture 2">
            <a:extLst>
              <a:ext uri="{FF2B5EF4-FFF2-40B4-BE49-F238E27FC236}">
                <a16:creationId xmlns:a16="http://schemas.microsoft.com/office/drawing/2014/main" id="{89D1B42B-B14E-0A1D-5A69-C74C763DE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775" y="4406348"/>
            <a:ext cx="2267314" cy="1649851"/>
          </a:xfrm>
          <a:prstGeom prst="rect">
            <a:avLst/>
          </a:prstGeom>
        </p:spPr>
      </p:pic>
      <p:sp>
        <p:nvSpPr>
          <p:cNvPr id="9" name="TextBox 8">
            <a:extLst>
              <a:ext uri="{FF2B5EF4-FFF2-40B4-BE49-F238E27FC236}">
                <a16:creationId xmlns:a16="http://schemas.microsoft.com/office/drawing/2014/main" id="{788C27DD-27B1-8E79-AC54-FD8FD8E6C0A0}"/>
              </a:ext>
            </a:extLst>
          </p:cNvPr>
          <p:cNvSpPr txBox="1"/>
          <p:nvPr/>
        </p:nvSpPr>
        <p:spPr>
          <a:xfrm>
            <a:off x="6917161" y="3429000"/>
            <a:ext cx="4781737" cy="757130"/>
          </a:xfrm>
          <a:prstGeom prst="rect">
            <a:avLst/>
          </a:prstGeom>
          <a:noFill/>
        </p:spPr>
        <p:txBody>
          <a:bodyPr wrap="square">
            <a:spAutoFit/>
          </a:bodyPr>
          <a:lstStyle/>
          <a:p>
            <a:pPr algn="ctr" defTabSz="914400" eaLnBrk="0" fontAlgn="ctr" hangingPunct="0">
              <a:lnSpc>
                <a:spcPct val="120000"/>
              </a:lnSpc>
              <a:spcBef>
                <a:spcPct val="0"/>
              </a:spcBef>
              <a:spcAft>
                <a:spcPct val="0"/>
              </a:spcAft>
              <a:defRPr/>
            </a:pPr>
            <a:r>
              <a:rPr lang="en-US" altLang="en-US" i="1" kern="0" dirty="0">
                <a:solidFill>
                  <a:prstClr val="black"/>
                </a:solidFill>
                <a:latin typeface="Calibri"/>
              </a:rPr>
              <a:t>“With self-funding, the </a:t>
            </a:r>
            <a:r>
              <a:rPr lang="en-US" altLang="en-US" b="1" i="1" kern="0" dirty="0">
                <a:solidFill>
                  <a:srgbClr val="04ABB8">
                    <a:lumMod val="75000"/>
                  </a:srgbClr>
                </a:solidFill>
                <a:latin typeface="Calibri"/>
                <a:hlinkClick r:id="rId3">
                  <a:extLst>
                    <a:ext uri="{A12FA001-AC4F-418D-AE19-62706E023703}">
                      <ahyp:hlinkClr xmlns:ahyp="http://schemas.microsoft.com/office/drawing/2018/hyperlinkcolor" val="tx"/>
                    </a:ext>
                  </a:extLst>
                </a:hlinkClick>
              </a:rPr>
              <a:t>healthier the employ</a:t>
            </a:r>
            <a:r>
              <a:rPr lang="en-US" altLang="en-US" b="1" i="1" kern="0" dirty="0">
                <a:solidFill>
                  <a:srgbClr val="03808A"/>
                </a:solidFill>
                <a:latin typeface="Calibri"/>
                <a:hlinkClick r:id="rId3">
                  <a:extLst>
                    <a:ext uri="{A12FA001-AC4F-418D-AE19-62706E023703}">
                      <ahyp:hlinkClr xmlns:ahyp="http://schemas.microsoft.com/office/drawing/2018/hyperlinkcolor" val="tx"/>
                    </a:ext>
                  </a:extLst>
                </a:hlinkClick>
              </a:rPr>
              <a:t>e</a:t>
            </a:r>
            <a:r>
              <a:rPr lang="en-US" altLang="en-US" b="1" i="1" kern="0" dirty="0">
                <a:solidFill>
                  <a:srgbClr val="04ABB8">
                    <a:lumMod val="75000"/>
                  </a:srgbClr>
                </a:solidFill>
                <a:latin typeface="Calibri"/>
                <a:hlinkClick r:id="rId3">
                  <a:extLst>
                    <a:ext uri="{A12FA001-AC4F-418D-AE19-62706E023703}">
                      <ahyp:hlinkClr xmlns:ahyp="http://schemas.microsoft.com/office/drawing/2018/hyperlinkcolor" val="tx"/>
                    </a:ext>
                  </a:extLst>
                </a:hlinkClick>
              </a:rPr>
              <a:t>es</a:t>
            </a:r>
            <a:r>
              <a:rPr lang="en-US" altLang="en-US" b="1" i="1" kern="0" dirty="0">
                <a:solidFill>
                  <a:srgbClr val="04ABB8">
                    <a:lumMod val="75000"/>
                  </a:srgbClr>
                </a:solidFill>
                <a:latin typeface="Calibri"/>
              </a:rPr>
              <a:t> </a:t>
            </a:r>
            <a:r>
              <a:rPr lang="en-US" altLang="en-US" i="1" kern="0" dirty="0">
                <a:solidFill>
                  <a:prstClr val="black"/>
                </a:solidFill>
                <a:latin typeface="Calibri"/>
              </a:rPr>
              <a:t>are, the lower the plan costs will be.”</a:t>
            </a:r>
          </a:p>
        </p:txBody>
      </p:sp>
    </p:spTree>
    <p:extLst>
      <p:ext uri="{BB962C8B-B14F-4D97-AF65-F5344CB8AC3E}">
        <p14:creationId xmlns:p14="http://schemas.microsoft.com/office/powerpoint/2010/main" val="594839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A3646AC-DE5F-8B92-907C-CA90EC27302E}"/>
              </a:ext>
            </a:extLst>
          </p:cNvPr>
          <p:cNvGrpSpPr/>
          <p:nvPr/>
        </p:nvGrpSpPr>
        <p:grpSpPr>
          <a:xfrm>
            <a:off x="761999" y="282863"/>
            <a:ext cx="11129725" cy="5823952"/>
            <a:chOff x="761999" y="282863"/>
            <a:chExt cx="11129725" cy="5823952"/>
          </a:xfrm>
        </p:grpSpPr>
        <p:graphicFrame>
          <p:nvGraphicFramePr>
            <p:cNvPr id="2" name="Table">
              <a:extLst>
                <a:ext uri="{FF2B5EF4-FFF2-40B4-BE49-F238E27FC236}">
                  <a16:creationId xmlns:a16="http://schemas.microsoft.com/office/drawing/2014/main" id="{EB48ED19-AE87-FCE7-D432-562644840137}"/>
                </a:ext>
              </a:extLst>
            </p:cNvPr>
            <p:cNvGraphicFramePr/>
            <p:nvPr>
              <p:extLst>
                <p:ext uri="{D42A27DB-BD31-4B8C-83A1-F6EECF244321}">
                  <p14:modId xmlns:p14="http://schemas.microsoft.com/office/powerpoint/2010/main" val="3640029305"/>
                </p:ext>
              </p:extLst>
            </p:nvPr>
          </p:nvGraphicFramePr>
          <p:xfrm>
            <a:off x="761999" y="282863"/>
            <a:ext cx="6992732" cy="4743539"/>
          </p:xfrm>
          <a:graphic>
            <a:graphicData uri="http://schemas.openxmlformats.org/drawingml/2006/table">
              <a:tbl>
                <a:tblPr>
                  <a:effectLst>
                    <a:outerShdw blurRad="50800" dist="38100" algn="l" rotWithShape="0">
                      <a:prstClr val="black">
                        <a:alpha val="40000"/>
                      </a:prstClr>
                    </a:outerShdw>
                  </a:effectLst>
                </a:tblPr>
                <a:tblGrid>
                  <a:gridCol w="345440">
                    <a:extLst>
                      <a:ext uri="{9D8B030D-6E8A-4147-A177-3AD203B41FA5}">
                        <a16:colId xmlns:a16="http://schemas.microsoft.com/office/drawing/2014/main" val="601385234"/>
                      </a:ext>
                    </a:extLst>
                  </a:gridCol>
                  <a:gridCol w="2716111">
                    <a:extLst>
                      <a:ext uri="{9D8B030D-6E8A-4147-A177-3AD203B41FA5}">
                        <a16:colId xmlns:a16="http://schemas.microsoft.com/office/drawing/2014/main" val="20001"/>
                      </a:ext>
                    </a:extLst>
                  </a:gridCol>
                  <a:gridCol w="360947">
                    <a:extLst>
                      <a:ext uri="{9D8B030D-6E8A-4147-A177-3AD203B41FA5}">
                        <a16:colId xmlns:a16="http://schemas.microsoft.com/office/drawing/2014/main" val="2691919179"/>
                      </a:ext>
                    </a:extLst>
                  </a:gridCol>
                  <a:gridCol w="3374854">
                    <a:extLst>
                      <a:ext uri="{9D8B030D-6E8A-4147-A177-3AD203B41FA5}">
                        <a16:colId xmlns:a16="http://schemas.microsoft.com/office/drawing/2014/main" val="20002"/>
                      </a:ext>
                    </a:extLst>
                  </a:gridCol>
                  <a:gridCol w="195380">
                    <a:extLst>
                      <a:ext uri="{9D8B030D-6E8A-4147-A177-3AD203B41FA5}">
                        <a16:colId xmlns:a16="http://schemas.microsoft.com/office/drawing/2014/main" val="2362635053"/>
                      </a:ext>
                    </a:extLst>
                  </a:gridCol>
                </a:tblGrid>
                <a:tr h="822960">
                  <a:tc gridSpan="5">
                    <a:txBody>
                      <a:bodyPr/>
                      <a:lstStyle/>
                      <a:p>
                        <a:pPr algn="l" defTabSz="914400">
                          <a:tabLst>
                            <a:tab pos="914400" algn="l"/>
                          </a:tabLst>
                          <a:defRPr sz="1800">
                            <a:solidFill>
                              <a:srgbClr val="000000"/>
                            </a:solidFill>
                          </a:defRPr>
                        </a:pPr>
                        <a:r>
                          <a:rPr lang="en-US" sz="4000" b="1" spc="110" baseline="0" dirty="0">
                            <a:solidFill>
                              <a:schemeClr val="bg1"/>
                            </a:solidFill>
                            <a:latin typeface="+mn-lt"/>
                          </a:rPr>
                          <a:t>Self-Insured Health Plan</a:t>
                        </a:r>
                      </a:p>
                    </a:txBody>
                    <a:tcPr marL="274320" marR="40481" marT="40481" marB="4048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tc hMerge="1">
                    <a:txBody>
                      <a:bodyPr/>
                      <a:lstStyle/>
                      <a:p>
                        <a:pPr algn="l" defTabSz="914400">
                          <a:tabLst>
                            <a:tab pos="914400" algn="l"/>
                          </a:tabLst>
                          <a:defRPr sz="1800">
                            <a:solidFill>
                              <a:srgbClr val="000000"/>
                            </a:solidFill>
                          </a:defRPr>
                        </a:pPr>
                        <a:r>
                          <a:rPr lang="en-US" sz="2000" b="1" spc="110" baseline="0" dirty="0">
                            <a:solidFill>
                              <a:schemeClr val="bg1"/>
                            </a:solidFill>
                            <a:latin typeface="+mn-lt"/>
                            <a:ea typeface="Ubuntu"/>
                            <a:cs typeface="Ubuntu"/>
                          </a:rPr>
                          <a:t>Self-Insured Health Plan</a:t>
                        </a:r>
                      </a:p>
                    </a:txBody>
                    <a:tcPr marL="274320" marR="40481" marT="40481" marB="4048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chemeClr val="accent4">
                          <a:lumMod val="75000"/>
                        </a:schemeClr>
                      </a:solidFill>
                    </a:tcPr>
                  </a:tc>
                  <a:tc hMerge="1">
                    <a:txBody>
                      <a:bodyPr/>
                      <a:lstStyle/>
                      <a:p>
                        <a:pPr algn="ctr" defTabSz="914400">
                          <a:tabLst>
                            <a:tab pos="914400" algn="l"/>
                          </a:tabLst>
                          <a:defRPr sz="1800">
                            <a:solidFill>
                              <a:srgbClr val="000000"/>
                            </a:solidFill>
                          </a:defRPr>
                        </a:pPr>
                        <a:endParaRPr lang="en-US" sz="800" b="1" spc="110" baseline="0" dirty="0">
                          <a:solidFill>
                            <a:schemeClr val="bg1"/>
                          </a:solidFill>
                          <a:latin typeface="+mn-lt"/>
                          <a:ea typeface="Ubuntu"/>
                          <a:cs typeface="Ubuntu"/>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chemeClr val="accent4">
                          <a:lumMod val="75000"/>
                        </a:schemeClr>
                      </a:solidFill>
                    </a:tcPr>
                  </a:tc>
                  <a:tc hMerge="1">
                    <a:txBody>
                      <a:bodyPr/>
                      <a:lstStyle/>
                      <a:p>
                        <a:pPr algn="l" defTabSz="914400">
                          <a:tabLst>
                            <a:tab pos="914400" algn="l"/>
                          </a:tabLst>
                          <a:defRPr sz="1800">
                            <a:solidFill>
                              <a:srgbClr val="000000"/>
                            </a:solidFill>
                          </a:defRPr>
                        </a:pPr>
                        <a:endParaRPr lang="en-US" sz="2000" b="1" spc="110" baseline="0" dirty="0">
                          <a:solidFill>
                            <a:schemeClr val="bg1"/>
                          </a:solidFill>
                          <a:latin typeface="+mn-lt"/>
                          <a:ea typeface="Ubuntu"/>
                          <a:cs typeface="Ubuntu"/>
                        </a:endParaRPr>
                      </a:p>
                    </a:txBody>
                    <a:tcPr marL="365760" marR="182880" marT="40481" marB="4048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chemeClr val="accent4">
                          <a:lumMod val="75000"/>
                        </a:schemeClr>
                      </a:solidFill>
                    </a:tcPr>
                  </a:tc>
                  <a:tc hMerge="1">
                    <a:txBody>
                      <a:bodyPr/>
                      <a:lstStyle/>
                      <a:p>
                        <a:pPr algn="ctr" defTabSz="914400">
                          <a:tabLst>
                            <a:tab pos="914400" algn="l"/>
                          </a:tabLst>
                          <a:defRPr sz="1800">
                            <a:solidFill>
                              <a:srgbClr val="000000"/>
                            </a:solidFill>
                          </a:defRPr>
                        </a:pPr>
                        <a:endParaRPr lang="en-US" sz="800" b="1" spc="110" baseline="0" dirty="0">
                          <a:solidFill>
                            <a:schemeClr val="bg1"/>
                          </a:solidFill>
                          <a:latin typeface="+mn-lt"/>
                          <a:ea typeface="Ubuntu"/>
                          <a:cs typeface="Ubuntu"/>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3182983333"/>
                    </a:ext>
                  </a:extLst>
                </a:tr>
                <a:tr h="434699">
                  <a:tc>
                    <a:txBody>
                      <a:bodyPr/>
                      <a:lstStyle/>
                      <a:p>
                        <a:pPr algn="l" defTabSz="914400">
                          <a:tabLst>
                            <a:tab pos="914400" algn="l"/>
                          </a:tabLst>
                          <a:defRPr sz="1800">
                            <a:solidFill>
                              <a:srgbClr val="000000"/>
                            </a:solidFill>
                          </a:defRPr>
                        </a:pPr>
                        <a:endParaRPr lang="en-US" sz="1800" b="1" spc="110" baseline="0" dirty="0">
                          <a:solidFill>
                            <a:schemeClr val="tx1"/>
                          </a:solidFill>
                          <a:latin typeface="+mn-lt"/>
                          <a:ea typeface="Ubuntu"/>
                          <a:cs typeface="Ubuntu"/>
                        </a:endParaRPr>
                      </a:p>
                    </a:txBody>
                    <a:tcPr marL="274320" marR="40481" marT="40481" marB="4048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03808A"/>
                      </a:solidFill>
                    </a:tcPr>
                  </a:tc>
                  <a:tc>
                    <a:txBody>
                      <a:bodyPr/>
                      <a:lstStyle/>
                      <a:p>
                        <a:pPr algn="l" defTabSz="914400">
                          <a:tabLst>
                            <a:tab pos="914400" algn="l"/>
                          </a:tabLst>
                          <a:defRPr sz="1800">
                            <a:solidFill>
                              <a:srgbClr val="000000"/>
                            </a:solidFill>
                          </a:defRPr>
                        </a:pPr>
                        <a:r>
                          <a:rPr lang="en-US" sz="2000" b="1" spc="110" baseline="0" dirty="0">
                            <a:solidFill>
                              <a:schemeClr val="tx1"/>
                            </a:solidFill>
                            <a:latin typeface="+mn-lt"/>
                          </a:rPr>
                          <a:t>FIXED COSTS</a:t>
                        </a:r>
                        <a:endParaRPr lang="en-US" sz="2000" b="1" spc="110" baseline="0" dirty="0">
                          <a:solidFill>
                            <a:schemeClr val="tx1"/>
                          </a:solidFill>
                          <a:latin typeface="+mn-lt"/>
                          <a:ea typeface="Ubuntu"/>
                          <a:cs typeface="Ubuntu"/>
                        </a:endParaRPr>
                      </a:p>
                    </a:txBody>
                    <a:tcPr marL="274320" marR="40481" marT="40481" marB="4048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03808A"/>
                      </a:solidFill>
                    </a:tcPr>
                  </a:tc>
                  <a:tc>
                    <a:txBody>
                      <a:bodyPr/>
                      <a:lstStyle/>
                      <a:p>
                        <a:pPr algn="ctr" defTabSz="914400">
                          <a:tabLst>
                            <a:tab pos="914400" algn="l"/>
                          </a:tabLst>
                          <a:defRPr sz="1800">
                            <a:solidFill>
                              <a:srgbClr val="000000"/>
                            </a:solidFill>
                          </a:defRPr>
                        </a:pPr>
                        <a:endParaRPr lang="en-US" sz="800" b="1" spc="110" baseline="0" dirty="0">
                          <a:solidFill>
                            <a:schemeClr val="tx1"/>
                          </a:solidFill>
                          <a:latin typeface="+mn-lt"/>
                          <a:ea typeface="Ubuntu"/>
                          <a:cs typeface="Ubuntu"/>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03808A"/>
                      </a:solidFill>
                    </a:tcPr>
                  </a:tc>
                  <a:tc>
                    <a:txBody>
                      <a:bodyPr/>
                      <a:lstStyle/>
                      <a:p>
                        <a:pPr algn="l" defTabSz="914400">
                          <a:tabLst>
                            <a:tab pos="914400" algn="l"/>
                          </a:tabLst>
                          <a:defRPr sz="1800">
                            <a:solidFill>
                              <a:srgbClr val="000000"/>
                            </a:solidFill>
                          </a:defRPr>
                        </a:pPr>
                        <a:r>
                          <a:rPr lang="en-US" sz="2000" b="1" spc="110" baseline="0" dirty="0">
                            <a:solidFill>
                              <a:schemeClr val="tx1"/>
                            </a:solidFill>
                            <a:latin typeface="+mn-lt"/>
                          </a:rPr>
                          <a:t>VARIABLE COSTS</a:t>
                        </a:r>
                        <a:endParaRPr lang="en-US" sz="2000" b="1" spc="110" baseline="0" dirty="0">
                          <a:solidFill>
                            <a:schemeClr val="tx1"/>
                          </a:solidFill>
                          <a:latin typeface="+mn-lt"/>
                          <a:ea typeface="Ubuntu"/>
                          <a:cs typeface="Ubuntu"/>
                        </a:endParaRPr>
                      </a:p>
                    </a:txBody>
                    <a:tcPr marL="365760" marR="182880" marT="40481" marB="4048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03808A"/>
                      </a:solidFill>
                    </a:tcPr>
                  </a:tc>
                  <a:tc>
                    <a:txBody>
                      <a:bodyPr/>
                      <a:lstStyle/>
                      <a:p>
                        <a:pPr algn="ctr" defTabSz="914400">
                          <a:tabLst>
                            <a:tab pos="914400" algn="l"/>
                          </a:tabLst>
                          <a:defRPr sz="1800">
                            <a:solidFill>
                              <a:srgbClr val="000000"/>
                            </a:solidFill>
                          </a:defRPr>
                        </a:pPr>
                        <a:endParaRPr lang="en-US" sz="800" b="1" spc="110" baseline="0" dirty="0">
                          <a:solidFill>
                            <a:schemeClr val="bg1"/>
                          </a:solidFill>
                          <a:latin typeface="+mn-lt"/>
                          <a:ea typeface="Ubuntu"/>
                          <a:cs typeface="Ubuntu"/>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03808A"/>
                      </a:solidFill>
                    </a:tcPr>
                  </a:tc>
                  <a:extLst>
                    <a:ext uri="{0D108BD9-81ED-4DB2-BD59-A6C34878D82A}">
                      <a16:rowId xmlns:a16="http://schemas.microsoft.com/office/drawing/2014/main" val="10000"/>
                    </a:ext>
                  </a:extLst>
                </a:tr>
                <a:tr h="1627540">
                  <a:tc>
                    <a:txBody>
                      <a:bodyPr/>
                      <a:lstStyle/>
                      <a:p>
                        <a:pPr algn="l" defTabSz="952500">
                          <a:defRPr sz="3000">
                            <a:solidFill>
                              <a:srgbClr val="303030"/>
                            </a:solidFill>
                            <a:uFill>
                              <a:solidFill>
                                <a:srgbClr val="A1A0A0"/>
                              </a:solidFill>
                            </a:uFill>
                            <a:latin typeface="Ubuntu"/>
                            <a:ea typeface="Ubuntu"/>
                            <a:cs typeface="Ubuntu"/>
                          </a:defRPr>
                        </a:pPr>
                        <a:endParaRPr lang="en-US" sz="1600" b="1" dirty="0">
                          <a:solidFill>
                            <a:schemeClr val="bg1"/>
                          </a:solidFill>
                          <a:latin typeface="+mn-lt"/>
                        </a:endParaRPr>
                      </a:p>
                    </a:txBody>
                    <a:tcPr marL="274320" marR="45720" marT="91440" marB="91440" horzOverflow="overflow">
                      <a:lnL w="0">
                        <a:noFill/>
                        <a:miter lim="400000"/>
                      </a:lnL>
                      <a:lnR w="12700" cap="flat" cmpd="sng" algn="ctr">
                        <a:noFill/>
                        <a:prstDash val="sysDash"/>
                        <a:round/>
                        <a:headEnd type="none" w="med" len="med"/>
                        <a:tailEnd type="none" w="med" len="med"/>
                      </a:lnR>
                      <a:lnT w="0">
                        <a:noFill/>
                        <a:miter lim="400000"/>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250542"/>
                      </a:solidFill>
                    </a:tcPr>
                  </a:tc>
                  <a:tc>
                    <a:txBody>
                      <a:bodyPr/>
                      <a:lstStyle/>
                      <a:p>
                        <a:pPr marL="285750" indent="-285750" algn="l" defTabSz="952500">
                          <a:spcAft>
                            <a:spcPts val="1200"/>
                          </a:spcAft>
                          <a:buFont typeface="Wingdings" panose="05000000000000000000" pitchFamily="2" charset="2"/>
                          <a:buChar char="§"/>
                          <a:defRPr sz="3000">
                            <a:solidFill>
                              <a:srgbClr val="303030"/>
                            </a:solidFill>
                            <a:uFill>
                              <a:solidFill>
                                <a:srgbClr val="A1A0A0"/>
                              </a:solidFill>
                            </a:uFill>
                            <a:latin typeface="Ubuntu"/>
                            <a:ea typeface="Ubuntu"/>
                            <a:cs typeface="Ubuntu"/>
                          </a:defRPr>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Administrative Fees</a:t>
                        </a:r>
                      </a:p>
                      <a:p>
                        <a:pPr marL="285750" indent="-285750" algn="l" defTabSz="952500">
                          <a:spcAft>
                            <a:spcPts val="1200"/>
                          </a:spcAft>
                          <a:buFont typeface="Wingdings" panose="05000000000000000000" pitchFamily="2" charset="2"/>
                          <a:buChar char="§"/>
                          <a:defRPr sz="3000">
                            <a:solidFill>
                              <a:srgbClr val="303030"/>
                            </a:solidFill>
                            <a:uFill>
                              <a:solidFill>
                                <a:srgbClr val="A1A0A0"/>
                              </a:solidFill>
                            </a:uFill>
                            <a:latin typeface="Ubuntu"/>
                            <a:ea typeface="Ubuntu"/>
                            <a:cs typeface="Ubuntu"/>
                          </a:defRPr>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Stop-Loss Premiums</a:t>
                        </a:r>
                      </a:p>
                      <a:p>
                        <a:pPr marL="285750" indent="-285750" algn="l" defTabSz="952500">
                          <a:spcAft>
                            <a:spcPts val="1200"/>
                          </a:spcAft>
                          <a:buFont typeface="Wingdings" panose="05000000000000000000" pitchFamily="2" charset="2"/>
                          <a:buChar char="§"/>
                          <a:defRPr sz="3000">
                            <a:solidFill>
                              <a:srgbClr val="303030"/>
                            </a:solidFill>
                            <a:uFill>
                              <a:solidFill>
                                <a:srgbClr val="A1A0A0"/>
                              </a:solidFill>
                            </a:uFill>
                            <a:latin typeface="Ubuntu"/>
                            <a:ea typeface="Ubuntu"/>
                            <a:cs typeface="Ubuntu"/>
                          </a:defRPr>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Set Fees Charged</a:t>
                        </a:r>
                        <a:b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per Employee</a:t>
                        </a:r>
                      </a:p>
                    </a:txBody>
                    <a:tcPr marL="274320" marR="45720" marT="274320" marB="91440" horzOverflow="overflow">
                      <a:lnL w="0">
                        <a:noFill/>
                        <a:miter lim="400000"/>
                      </a:lnL>
                      <a:lnR w="12700" cap="flat" cmpd="sng" algn="ctr">
                        <a:noFill/>
                        <a:prstDash val="sysDash"/>
                        <a:round/>
                        <a:headEnd type="none" w="med" len="med"/>
                        <a:tailEnd type="none" w="med" len="med"/>
                      </a:lnR>
                      <a:lnT w="0">
                        <a:noFill/>
                        <a:miter lim="400000"/>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250542"/>
                      </a:solidFill>
                    </a:tcPr>
                  </a:tc>
                  <a:tc>
                    <a:txBody>
                      <a:bodyPr/>
                      <a:lstStyle/>
                      <a:p>
                        <a:pPr marL="285750" indent="-285750" algn="ctr" defTabSz="952500">
                          <a:spcAft>
                            <a:spcPts val="600"/>
                          </a:spcAft>
                          <a:buFont typeface="Wingdings" panose="05000000000000000000" pitchFamily="2" charset="2"/>
                          <a:buChar char="§"/>
                          <a:defRPr sz="3000">
                            <a:solidFill>
                              <a:srgbClr val="303030"/>
                            </a:solidFill>
                            <a:uFill>
                              <a:solidFill>
                                <a:srgbClr val="A1A0A0"/>
                              </a:solidFill>
                            </a:uFill>
                            <a:latin typeface="Ubuntu"/>
                            <a:ea typeface="Ubuntu"/>
                            <a:cs typeface="Ubuntu"/>
                          </a:defRPr>
                        </a:pPr>
                        <a:endParaRPr lang="en-US" sz="8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274320" marB="0" horzOverflow="overflow">
                      <a:lnL w="12700" cap="flat" cmpd="sng" algn="ctr">
                        <a:noFill/>
                        <a:prstDash val="sysDash"/>
                        <a:round/>
                        <a:headEnd type="none" w="med" len="med"/>
                        <a:tailEnd type="none" w="med" len="med"/>
                      </a:lnL>
                      <a:lnR w="0">
                        <a:noFill/>
                        <a:miter lim="400000"/>
                      </a:lnR>
                      <a:lnT w="0">
                        <a:noFill/>
                        <a:miter lim="400000"/>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250542"/>
                      </a:solidFill>
                    </a:tcPr>
                  </a:tc>
                  <a:tc>
                    <a:txBody>
                      <a:bodyPr/>
                      <a:lstStyle/>
                      <a:p>
                        <a:pPr marL="285750" indent="-285750" algn="l" defTabSz="952500">
                          <a:spcAft>
                            <a:spcPts val="600"/>
                          </a:spcAft>
                          <a:buFont typeface="Wingdings" panose="05000000000000000000" pitchFamily="2" charset="2"/>
                          <a:buChar char="§"/>
                          <a:defRPr sz="3000">
                            <a:solidFill>
                              <a:srgbClr val="303030"/>
                            </a:solidFill>
                            <a:uFill>
                              <a:solidFill>
                                <a:srgbClr val="A1A0A0"/>
                              </a:solidFill>
                            </a:uFill>
                            <a:latin typeface="Ubuntu"/>
                            <a:ea typeface="Ubuntu"/>
                            <a:cs typeface="Ubuntu"/>
                          </a:defRPr>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Fluctuating Health</a:t>
                        </a:r>
                        <a:b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Care Claims</a:t>
                        </a:r>
                      </a:p>
                      <a:p>
                        <a:pPr marL="742950" lvl="1" indent="-285750" algn="l" defTabSz="952500">
                          <a:spcAft>
                            <a:spcPts val="300"/>
                          </a:spcAft>
                          <a:buFont typeface="Calibri" panose="020F0502020204030204" pitchFamily="34" charset="0"/>
                          <a:buChar char="–"/>
                          <a:defRPr sz="3000">
                            <a:solidFill>
                              <a:srgbClr val="303030"/>
                            </a:solidFill>
                            <a:uFill>
                              <a:solidFill>
                                <a:srgbClr val="A1A0A0"/>
                              </a:solidFill>
                            </a:uFill>
                            <a:latin typeface="Ubuntu"/>
                            <a:ea typeface="Ubuntu"/>
                            <a:cs typeface="Ubuntu"/>
                          </a:defRPr>
                        </a:pPr>
                        <a:r>
                          <a:rPr lang="en-US" sz="1600" b="0" dirty="0">
                            <a:solidFill>
                              <a:schemeClr val="tx1"/>
                            </a:solidFill>
                            <a:latin typeface="Calibri" panose="020F0502020204030204" pitchFamily="34" charset="0"/>
                            <a:ea typeface="Calibri" panose="020F0502020204030204" pitchFamily="34" charset="0"/>
                            <a:cs typeface="Calibri" panose="020F0502020204030204" pitchFamily="34" charset="0"/>
                          </a:rPr>
                          <a:t>Doctor Visits</a:t>
                        </a:r>
                      </a:p>
                      <a:p>
                        <a:pPr marL="742950" lvl="1" indent="-285750" algn="l" defTabSz="952500">
                          <a:spcAft>
                            <a:spcPts val="300"/>
                          </a:spcAft>
                          <a:buFont typeface="Calibri" panose="020F0502020204030204" pitchFamily="34" charset="0"/>
                          <a:buChar char="–"/>
                          <a:defRPr sz="3000">
                            <a:solidFill>
                              <a:srgbClr val="303030"/>
                            </a:solidFill>
                            <a:uFill>
                              <a:solidFill>
                                <a:srgbClr val="A1A0A0"/>
                              </a:solidFill>
                            </a:uFill>
                            <a:latin typeface="Ubuntu"/>
                            <a:ea typeface="Ubuntu"/>
                            <a:cs typeface="Ubuntu"/>
                          </a:defRPr>
                        </a:pPr>
                        <a:r>
                          <a:rPr lang="en-US" sz="1600" b="0" dirty="0">
                            <a:solidFill>
                              <a:schemeClr val="tx1"/>
                            </a:solidFill>
                            <a:latin typeface="Calibri" panose="020F0502020204030204" pitchFamily="34" charset="0"/>
                            <a:ea typeface="Calibri" panose="020F0502020204030204" pitchFamily="34" charset="0"/>
                            <a:cs typeface="Calibri" panose="020F0502020204030204" pitchFamily="34" charset="0"/>
                          </a:rPr>
                          <a:t>Surgeries</a:t>
                        </a:r>
                      </a:p>
                      <a:p>
                        <a:pPr marL="742950" lvl="1" indent="-285750" algn="l" defTabSz="952500">
                          <a:spcAft>
                            <a:spcPts val="300"/>
                          </a:spcAft>
                          <a:buFont typeface="Calibri" panose="020F0502020204030204" pitchFamily="34" charset="0"/>
                          <a:buChar char="–"/>
                          <a:defRPr sz="3000">
                            <a:solidFill>
                              <a:srgbClr val="303030"/>
                            </a:solidFill>
                            <a:uFill>
                              <a:solidFill>
                                <a:srgbClr val="A1A0A0"/>
                              </a:solidFill>
                            </a:uFill>
                            <a:latin typeface="Ubuntu"/>
                            <a:ea typeface="Ubuntu"/>
                            <a:cs typeface="Ubuntu"/>
                          </a:defRPr>
                        </a:pPr>
                        <a:r>
                          <a:rPr lang="en-US" sz="1600" b="0" dirty="0">
                            <a:solidFill>
                              <a:schemeClr val="tx1"/>
                            </a:solidFill>
                            <a:latin typeface="Calibri" panose="020F0502020204030204" pitchFamily="34" charset="0"/>
                            <a:ea typeface="Calibri" panose="020F0502020204030204" pitchFamily="34" charset="0"/>
                            <a:cs typeface="Calibri" panose="020F0502020204030204" pitchFamily="34" charset="0"/>
                          </a:rPr>
                          <a:t>Prescriptions</a:t>
                        </a:r>
                      </a:p>
                      <a:p>
                        <a:pPr marL="742950" lvl="1" indent="-285750" algn="l" defTabSz="952500">
                          <a:spcAft>
                            <a:spcPts val="300"/>
                          </a:spcAft>
                          <a:buFont typeface="Calibri" panose="020F0502020204030204" pitchFamily="34" charset="0"/>
                          <a:buChar char="–"/>
                          <a:defRPr sz="3000">
                            <a:solidFill>
                              <a:srgbClr val="303030"/>
                            </a:solidFill>
                            <a:uFill>
                              <a:solidFill>
                                <a:srgbClr val="A1A0A0"/>
                              </a:solidFill>
                            </a:uFill>
                            <a:latin typeface="Ubuntu"/>
                            <a:ea typeface="Ubuntu"/>
                            <a:cs typeface="Ubuntu"/>
                          </a:defRPr>
                        </a:pPr>
                        <a:r>
                          <a:rPr lang="en-US" sz="1600" b="0" dirty="0">
                            <a:solidFill>
                              <a:schemeClr val="tx1"/>
                            </a:solidFill>
                            <a:latin typeface="Calibri" panose="020F0502020204030204" pitchFamily="34" charset="0"/>
                            <a:ea typeface="Calibri" panose="020F0502020204030204" pitchFamily="34" charset="0"/>
                            <a:cs typeface="Calibri" panose="020F0502020204030204" pitchFamily="34" charset="0"/>
                          </a:rPr>
                          <a:t>Treatments</a:t>
                        </a:r>
                      </a:p>
                    </a:txBody>
                    <a:tcPr marL="365760" marR="182880" marT="274320" marB="91440" horzOverflow="overflow">
                      <a:lnL w="12700" cap="flat" cmpd="sng" algn="ctr">
                        <a:noFill/>
                        <a:prstDash val="sysDash"/>
                        <a:round/>
                        <a:headEnd type="none" w="med" len="med"/>
                        <a:tailEnd type="none" w="med" len="med"/>
                      </a:lnL>
                      <a:lnR w="0">
                        <a:noFill/>
                        <a:miter lim="400000"/>
                      </a:lnR>
                      <a:lnT w="0">
                        <a:noFill/>
                        <a:miter lim="400000"/>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250542"/>
                      </a:solidFill>
                    </a:tcPr>
                  </a:tc>
                  <a:tc>
                    <a:txBody>
                      <a:bodyPr/>
                      <a:lstStyle/>
                      <a:p>
                        <a:pPr marL="285750" indent="-285750" algn="ctr" defTabSz="952500">
                          <a:buFont typeface="Wingdings" panose="05000000000000000000" pitchFamily="2" charset="2"/>
                          <a:buChar char="§"/>
                          <a:defRPr sz="3000">
                            <a:solidFill>
                              <a:srgbClr val="303030"/>
                            </a:solidFill>
                            <a:uFill>
                              <a:solidFill>
                                <a:srgbClr val="A1A0A0"/>
                              </a:solidFill>
                            </a:uFill>
                            <a:latin typeface="Ubuntu"/>
                            <a:ea typeface="Ubuntu"/>
                            <a:cs typeface="Ubuntu"/>
                          </a:defRPr>
                        </a:pPr>
                        <a:endParaRPr lang="en-US" sz="800" b="0" dirty="0">
                          <a:solidFill>
                            <a:schemeClr val="bg1"/>
                          </a:solidFill>
                          <a:latin typeface="+mn-lt"/>
                        </a:endParaRPr>
                      </a:p>
                    </a:txBody>
                    <a:tcPr marL="0" marR="0" marT="0" marB="0" horzOverflow="overflow">
                      <a:lnL w="12700" cap="flat" cmpd="sng" algn="ctr">
                        <a:noFill/>
                        <a:prstDash val="sysDash"/>
                        <a:round/>
                        <a:headEnd type="none" w="med" len="med"/>
                        <a:tailEnd type="none" w="med" len="med"/>
                      </a:lnL>
                      <a:lnR w="0">
                        <a:noFill/>
                        <a:miter lim="400000"/>
                      </a:lnR>
                      <a:lnT w="0">
                        <a:noFill/>
                        <a:miter lim="400000"/>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250542"/>
                      </a:solidFill>
                    </a:tcPr>
                  </a:tc>
                  <a:extLst>
                    <a:ext uri="{0D108BD9-81ED-4DB2-BD59-A6C34878D82A}">
                      <a16:rowId xmlns:a16="http://schemas.microsoft.com/office/drawing/2014/main" val="10001"/>
                    </a:ext>
                  </a:extLst>
                </a:tr>
                <a:tr h="144900">
                  <a:tc>
                    <a:txBody>
                      <a:bodyPr/>
                      <a:lstStyle/>
                      <a:p>
                        <a:pPr algn="l" defTabSz="952500">
                          <a:defRPr sz="3000">
                            <a:solidFill>
                              <a:srgbClr val="303030"/>
                            </a:solidFill>
                            <a:uFill>
                              <a:solidFill>
                                <a:srgbClr val="A1A0A0"/>
                              </a:solidFill>
                            </a:uFill>
                            <a:latin typeface="Ubuntu"/>
                            <a:ea typeface="Ubuntu"/>
                            <a:cs typeface="Ubuntu"/>
                          </a:defRPr>
                        </a:pPr>
                        <a:endParaRPr lang="en-US" sz="800" b="1" dirty="0">
                          <a:solidFill>
                            <a:schemeClr val="bg1"/>
                          </a:solidFill>
                          <a:latin typeface="+mn-lt"/>
                        </a:endParaRPr>
                      </a:p>
                    </a:txBody>
                    <a:tcPr marL="0" marR="0" marT="0" marB="0" horzOverflow="overflow">
                      <a:lnL w="0">
                        <a:noFill/>
                        <a:miter lim="400000"/>
                      </a:lnL>
                      <a:lnR w="12700" cap="flat" cmpd="sng" algn="ctr">
                        <a:noFill/>
                        <a:prstDash val="sysDash"/>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250542"/>
                      </a:solidFill>
                    </a:tcPr>
                  </a:tc>
                  <a:tc>
                    <a:txBody>
                      <a:bodyPr/>
                      <a:lstStyle/>
                      <a:p>
                        <a:pPr algn="l" defTabSz="952500">
                          <a:defRPr sz="3000">
                            <a:solidFill>
                              <a:srgbClr val="303030"/>
                            </a:solidFill>
                            <a:uFill>
                              <a:solidFill>
                                <a:srgbClr val="A1A0A0"/>
                              </a:solidFill>
                            </a:uFill>
                            <a:latin typeface="Ubuntu"/>
                            <a:ea typeface="Ubuntu"/>
                            <a:cs typeface="Ubuntu"/>
                          </a:defRPr>
                        </a:pPr>
                        <a:endParaRPr lang="en-US" sz="800" b="1" dirty="0">
                          <a:solidFill>
                            <a:schemeClr val="bg1"/>
                          </a:solidFill>
                          <a:latin typeface="+mn-lt"/>
                        </a:endParaRPr>
                      </a:p>
                    </a:txBody>
                    <a:tcPr marL="0" marR="0" marT="0" marB="0" anchor="ctr" horzOverflow="overflow">
                      <a:lnL w="0">
                        <a:noFill/>
                        <a:miter lim="400000"/>
                      </a:lnL>
                      <a:lnR w="12700" cap="flat" cmpd="sng" algn="ctr">
                        <a:noFill/>
                        <a:prstDash val="sysDash"/>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250542"/>
                      </a:solidFill>
                    </a:tcPr>
                  </a:tc>
                  <a:tc>
                    <a:txBody>
                      <a:bodyPr/>
                      <a:lstStyle/>
                      <a:p>
                        <a:pPr algn="ctr" defTabSz="952500">
                          <a:defRPr sz="3000">
                            <a:solidFill>
                              <a:srgbClr val="303030"/>
                            </a:solidFill>
                            <a:uFill>
                              <a:solidFill>
                                <a:srgbClr val="A1A0A0"/>
                              </a:solidFill>
                            </a:uFill>
                            <a:latin typeface="Ubuntu"/>
                            <a:ea typeface="Ubuntu"/>
                            <a:cs typeface="Ubuntu"/>
                          </a:defRPr>
                        </a:pPr>
                        <a:endParaRPr lang="en-US" sz="800" b="1" dirty="0">
                          <a:solidFill>
                            <a:schemeClr val="bg1"/>
                          </a:solidFill>
                          <a:latin typeface="+mn-lt"/>
                        </a:endParaRPr>
                      </a:p>
                    </a:txBody>
                    <a:tcPr marL="0" marR="0" marT="0" marB="0" horzOverflow="overflow">
                      <a:lnL w="12700" cap="flat" cmpd="sng" algn="ctr">
                        <a:noFill/>
                        <a:prstDash val="sysDash"/>
                        <a:round/>
                        <a:headEnd type="none" w="med" len="med"/>
                        <a:tailEnd type="none" w="med" len="med"/>
                      </a:lnL>
                      <a:lnR w="0">
                        <a:noFill/>
                        <a:miter lim="400000"/>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250542"/>
                      </a:solidFill>
                    </a:tcPr>
                  </a:tc>
                  <a:tc>
                    <a:txBody>
                      <a:bodyPr/>
                      <a:lstStyle/>
                      <a:p>
                        <a:pPr algn="l" defTabSz="952500">
                          <a:defRPr sz="3000">
                            <a:solidFill>
                              <a:srgbClr val="303030"/>
                            </a:solidFill>
                            <a:uFill>
                              <a:solidFill>
                                <a:srgbClr val="A1A0A0"/>
                              </a:solidFill>
                            </a:uFill>
                            <a:latin typeface="Ubuntu"/>
                            <a:ea typeface="Ubuntu"/>
                            <a:cs typeface="Ubuntu"/>
                          </a:defRPr>
                        </a:pPr>
                        <a:endParaRPr lang="en-US" sz="800" b="1" dirty="0">
                          <a:solidFill>
                            <a:schemeClr val="bg1"/>
                          </a:solidFill>
                          <a:latin typeface="+mn-lt"/>
                        </a:endParaRPr>
                      </a:p>
                    </a:txBody>
                    <a:tcPr marL="0" marR="0" marT="0" marB="0" horzOverflow="overflow">
                      <a:lnL w="12700" cap="flat" cmpd="sng" algn="ctr">
                        <a:noFill/>
                        <a:prstDash val="sysDash"/>
                        <a:round/>
                        <a:headEnd type="none" w="med" len="med"/>
                        <a:tailEnd type="none" w="med" len="med"/>
                      </a:lnL>
                      <a:lnR w="0">
                        <a:noFill/>
                        <a:miter lim="400000"/>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250542"/>
                      </a:solidFill>
                    </a:tcPr>
                  </a:tc>
                  <a:tc>
                    <a:txBody>
                      <a:bodyPr/>
                      <a:lstStyle/>
                      <a:p>
                        <a:pPr algn="ctr" defTabSz="952500">
                          <a:defRPr sz="3000">
                            <a:solidFill>
                              <a:srgbClr val="303030"/>
                            </a:solidFill>
                            <a:uFill>
                              <a:solidFill>
                                <a:srgbClr val="A1A0A0"/>
                              </a:solidFill>
                            </a:uFill>
                            <a:latin typeface="Ubuntu"/>
                            <a:ea typeface="Ubuntu"/>
                            <a:cs typeface="Ubuntu"/>
                          </a:defRPr>
                        </a:pPr>
                        <a:endParaRPr lang="en-US" sz="800" b="1" dirty="0">
                          <a:solidFill>
                            <a:schemeClr val="bg1"/>
                          </a:solidFill>
                          <a:latin typeface="+mn-lt"/>
                        </a:endParaRPr>
                      </a:p>
                    </a:txBody>
                    <a:tcPr marL="0" marR="0" marT="0" marB="0" horzOverflow="overflow">
                      <a:lnL w="12700" cap="flat" cmpd="sng" algn="ctr">
                        <a:noFill/>
                        <a:prstDash val="sysDash"/>
                        <a:round/>
                        <a:headEnd type="none" w="med" len="med"/>
                        <a:tailEnd type="none" w="med" len="med"/>
                      </a:lnL>
                      <a:lnR w="0">
                        <a:noFill/>
                        <a:miter lim="400000"/>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250542"/>
                      </a:solidFill>
                    </a:tcPr>
                  </a:tc>
                  <a:extLst>
                    <a:ext uri="{0D108BD9-81ED-4DB2-BD59-A6C34878D82A}">
                      <a16:rowId xmlns:a16="http://schemas.microsoft.com/office/drawing/2014/main" val="2694045516"/>
                    </a:ext>
                  </a:extLst>
                </a:tr>
                <a:tr h="468240">
                  <a:tc>
                    <a:txBody>
                      <a:bodyPr/>
                      <a:lstStyle/>
                      <a:p>
                        <a:pPr algn="l" defTabSz="952500">
                          <a:defRPr sz="3000">
                            <a:solidFill>
                              <a:srgbClr val="303030"/>
                            </a:solidFill>
                            <a:uFill>
                              <a:solidFill>
                                <a:srgbClr val="A1A0A0"/>
                              </a:solidFill>
                            </a:uFill>
                            <a:latin typeface="Ubuntu"/>
                            <a:ea typeface="Ubuntu"/>
                            <a:cs typeface="Ubuntu"/>
                          </a:defRPr>
                        </a:pPr>
                        <a:endParaRPr lang="en-US" sz="1800" b="1" spc="110" baseline="0" dirty="0">
                          <a:solidFill>
                            <a:srgbClr val="002060"/>
                          </a:solidFill>
                          <a:latin typeface="+mn-lt"/>
                        </a:endParaRPr>
                      </a:p>
                    </a:txBody>
                    <a:tcPr marL="274320" marR="45720" marT="91440" marB="91440" anchor="ctr" horzOverflow="overflow">
                      <a:lnL w="0">
                        <a:noFill/>
                        <a:miter lim="400000"/>
                      </a:lnL>
                      <a:lnR w="12700" cap="flat" cmpd="sng" algn="ctr">
                        <a:noFill/>
                        <a:prstDash val="sysDash"/>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250542"/>
                      </a:solidFill>
                    </a:tcPr>
                  </a:tc>
                  <a:tc>
                    <a:txBody>
                      <a:bodyPr/>
                      <a:lstStyle/>
                      <a:p>
                        <a:pPr algn="l" defTabSz="952500">
                          <a:defRPr sz="3000">
                            <a:solidFill>
                              <a:srgbClr val="303030"/>
                            </a:solidFill>
                            <a:uFill>
                              <a:solidFill>
                                <a:srgbClr val="A1A0A0"/>
                              </a:solidFill>
                            </a:uFill>
                            <a:latin typeface="Ubuntu"/>
                            <a:ea typeface="Ubuntu"/>
                            <a:cs typeface="Ubuntu"/>
                          </a:defRPr>
                        </a:pPr>
                        <a:r>
                          <a:rPr lang="en-US" sz="1800" b="1" u="none" spc="110" baseline="0" dirty="0">
                            <a:solidFill>
                              <a:schemeClr val="bg1"/>
                            </a:solidFill>
                            <a:latin typeface="+mn-lt"/>
                          </a:rPr>
                          <a:t>FIXED COSTS</a:t>
                        </a:r>
                      </a:p>
                    </a:txBody>
                    <a:tcPr marL="274320" marR="45720" anchor="ctr" horzOverflow="overflow">
                      <a:lnL w="0">
                        <a:noFill/>
                        <a:miter lim="400000"/>
                      </a:lnL>
                      <a:lnR w="12700" cap="flat" cmpd="sng" algn="ctr">
                        <a:noFill/>
                        <a:prstDash val="sysDash"/>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defTabSz="952500">
                          <a:defRPr sz="3000">
                            <a:solidFill>
                              <a:srgbClr val="303030"/>
                            </a:solidFill>
                            <a:uFill>
                              <a:solidFill>
                                <a:srgbClr val="A1A0A0"/>
                              </a:solidFill>
                            </a:uFill>
                            <a:latin typeface="Ubuntu"/>
                            <a:ea typeface="Ubuntu"/>
                            <a:cs typeface="Ubuntu"/>
                          </a:defRPr>
                        </a:pPr>
                        <a:endParaRPr lang="en-US" sz="800" b="1" spc="110" baseline="0" dirty="0">
                          <a:solidFill>
                            <a:schemeClr val="bg1"/>
                          </a:solidFill>
                          <a:latin typeface="+mn-lt"/>
                        </a:endParaRPr>
                      </a:p>
                    </a:txBody>
                    <a:tcPr marL="0" marR="0" marT="0" marB="0" anchor="ctr" horzOverflow="overflow">
                      <a:lnL w="12700" cap="flat" cmpd="sng" algn="ctr">
                        <a:noFill/>
                        <a:prstDash val="sysDash"/>
                        <a:round/>
                        <a:headEnd type="none" w="med" len="med"/>
                        <a:tailEnd type="none" w="med" len="med"/>
                      </a:lnL>
                      <a:lnR w="0">
                        <a:noFill/>
                        <a:miter lim="400000"/>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250542"/>
                      </a:solidFill>
                    </a:tcPr>
                  </a:tc>
                  <a:tc>
                    <a:txBody>
                      <a:bodyPr/>
                      <a:lstStyle/>
                      <a:p>
                        <a:pPr algn="l" defTabSz="952500">
                          <a:defRPr sz="3000">
                            <a:solidFill>
                              <a:srgbClr val="303030"/>
                            </a:solidFill>
                            <a:uFill>
                              <a:solidFill>
                                <a:srgbClr val="A1A0A0"/>
                              </a:solidFill>
                            </a:uFill>
                            <a:latin typeface="Ubuntu"/>
                            <a:ea typeface="Ubuntu"/>
                            <a:cs typeface="Ubuntu"/>
                          </a:defRPr>
                        </a:pPr>
                        <a:r>
                          <a:rPr lang="en-US" sz="1800" b="1" u="none" spc="110" baseline="0" dirty="0">
                            <a:solidFill>
                              <a:schemeClr val="bg1"/>
                            </a:solidFill>
                            <a:latin typeface="+mn-lt"/>
                          </a:rPr>
                          <a:t>VARIABLE COSTS</a:t>
                        </a:r>
                      </a:p>
                    </a:txBody>
                    <a:tcPr marL="365760" marR="45720" anchor="ctr" horzOverflow="overflow">
                      <a:lnL w="12700" cap="flat" cmpd="sng" algn="ctr">
                        <a:noFill/>
                        <a:prstDash val="sysDash"/>
                        <a:round/>
                        <a:headEnd type="none" w="med" len="med"/>
                        <a:tailEnd type="none" w="med" len="med"/>
                      </a:lnL>
                      <a:lnR w="0">
                        <a:noFill/>
                        <a:miter lim="400000"/>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defTabSz="952500">
                          <a:defRPr sz="3000">
                            <a:solidFill>
                              <a:srgbClr val="303030"/>
                            </a:solidFill>
                            <a:uFill>
                              <a:solidFill>
                                <a:srgbClr val="A1A0A0"/>
                              </a:solidFill>
                            </a:uFill>
                            <a:latin typeface="Ubuntu"/>
                            <a:ea typeface="Ubuntu"/>
                            <a:cs typeface="Ubuntu"/>
                          </a:defRPr>
                        </a:pPr>
                        <a:endParaRPr lang="en-US" sz="800" b="1" spc="110" baseline="0" dirty="0">
                          <a:solidFill>
                            <a:srgbClr val="002060"/>
                          </a:solidFill>
                          <a:latin typeface="+mn-lt"/>
                        </a:endParaRPr>
                      </a:p>
                    </a:txBody>
                    <a:tcPr marL="0" marR="0" marT="0" marB="0" anchor="ctr" horzOverflow="overflow">
                      <a:lnL w="12700" cap="flat" cmpd="sng" algn="ctr">
                        <a:noFill/>
                        <a:prstDash val="sysDash"/>
                        <a:round/>
                        <a:headEnd type="none" w="med" len="med"/>
                        <a:tailEnd type="none" w="med" len="med"/>
                      </a:lnL>
                      <a:lnR w="0">
                        <a:noFill/>
                        <a:miter lim="400000"/>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250542"/>
                      </a:solidFill>
                    </a:tcPr>
                  </a:tc>
                  <a:extLst>
                    <a:ext uri="{0D108BD9-81ED-4DB2-BD59-A6C34878D82A}">
                      <a16:rowId xmlns:a16="http://schemas.microsoft.com/office/drawing/2014/main" val="10005"/>
                    </a:ext>
                  </a:extLst>
                </a:tr>
                <a:tr h="548640">
                  <a:tc>
                    <a:txBody>
                      <a:bodyPr/>
                      <a:lstStyle/>
                      <a:p>
                        <a:pPr marL="0" indent="0" algn="l">
                          <a:lnSpc>
                            <a:spcPct val="100000"/>
                          </a:lnSpc>
                          <a:spcBef>
                            <a:spcPts val="600"/>
                          </a:spcBef>
                          <a:spcAft>
                            <a:spcPts val="600"/>
                          </a:spcAft>
                          <a:buNone/>
                        </a:pPr>
                        <a:endParaRPr lang="en-US" sz="1600" b="0" dirty="0">
                          <a:solidFill>
                            <a:srgbClr val="002060"/>
                          </a:solidFill>
                          <a:latin typeface="+mn-lt"/>
                          <a:cs typeface="Calibri" panose="020F0502020204030204" pitchFamily="34" charset="0"/>
                        </a:endParaRPr>
                      </a:p>
                    </a:txBody>
                    <a:tcPr marL="274320" marR="45720" marT="91440" marB="91440" horzOverflow="overflow">
                      <a:lnL w="0">
                        <a:noFill/>
                        <a:miter lim="400000"/>
                      </a:lnL>
                      <a:lnR w="12700" cap="flat" cmpd="sng" algn="ctr">
                        <a:noFill/>
                        <a:prstDash val="sysDash"/>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250542"/>
                      </a:solidFill>
                    </a:tcPr>
                  </a:tc>
                  <a:tc>
                    <a:txBody>
                      <a:bodyPr/>
                      <a:lstStyle/>
                      <a:p>
                        <a:pPr marL="0" indent="0" algn="l">
                          <a:lnSpc>
                            <a:spcPct val="100000"/>
                          </a:lnSpc>
                          <a:spcBef>
                            <a:spcPts val="600"/>
                          </a:spcBef>
                          <a:spcAft>
                            <a:spcPts val="600"/>
                          </a:spcAft>
                          <a:buNone/>
                        </a:pPr>
                        <a:r>
                          <a:rPr lang="en-US" sz="1400" b="0" dirty="0">
                            <a:solidFill>
                              <a:schemeClr val="bg1"/>
                            </a:solidFill>
                            <a:latin typeface="Calibri" panose="020F0502020204030204" pitchFamily="34" charset="0"/>
                            <a:ea typeface="Calibri" panose="020F0502020204030204" pitchFamily="34" charset="0"/>
                            <a:cs typeface="Calibri" panose="020F0502020204030204" pitchFamily="34" charset="0"/>
                          </a:rPr>
                          <a:t>Comprises approximately </a:t>
                        </a:r>
                        <a:r>
                          <a:rPr lang="en-US" sz="1400" b="1" dirty="0">
                            <a:solidFill>
                              <a:srgbClr val="03808A"/>
                            </a:solidFill>
                            <a:latin typeface="Calibri" panose="020F0502020204030204" pitchFamily="34" charset="0"/>
                            <a:ea typeface="Calibri" panose="020F0502020204030204" pitchFamily="34" charset="0"/>
                            <a:cs typeface="Calibri" panose="020F0502020204030204" pitchFamily="34" charset="0"/>
                          </a:rPr>
                          <a:t>20%</a:t>
                        </a:r>
                        <a:b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1400" b="0" dirty="0">
                            <a:solidFill>
                              <a:schemeClr val="bg1"/>
                            </a:solidFill>
                            <a:latin typeface="Calibri" panose="020F0502020204030204" pitchFamily="34" charset="0"/>
                            <a:ea typeface="Calibri" panose="020F0502020204030204" pitchFamily="34" charset="0"/>
                            <a:cs typeface="Calibri" panose="020F0502020204030204" pitchFamily="34" charset="0"/>
                          </a:rPr>
                          <a:t>of Self-Funded plan expenses</a:t>
                        </a:r>
                      </a:p>
                    </a:txBody>
                    <a:tcPr marL="274320" marR="0" horzOverflow="overflow">
                      <a:lnL w="0">
                        <a:noFill/>
                        <a:miter lim="400000"/>
                      </a:lnL>
                      <a:lnR w="12700" cap="flat" cmpd="sng" algn="ctr">
                        <a:noFill/>
                        <a:prstDash val="sysDash"/>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defTabSz="952500">
                          <a:defRPr sz="3000">
                            <a:solidFill>
                              <a:srgbClr val="303030"/>
                            </a:solidFill>
                            <a:uFill>
                              <a:solidFill>
                                <a:srgbClr val="A1A0A0"/>
                              </a:solidFill>
                            </a:uFill>
                            <a:latin typeface="Ubuntu"/>
                            <a:ea typeface="Ubuntu"/>
                            <a:cs typeface="Ubuntu"/>
                          </a:defRPr>
                        </a:pPr>
                        <a:endParaRPr lang="en-US" sz="800" b="0" dirty="0">
                          <a:solidFill>
                            <a:schemeClr val="tx1"/>
                          </a:solidFill>
                          <a:latin typeface="+mn-lt"/>
                        </a:endParaRPr>
                      </a:p>
                    </a:txBody>
                    <a:tcPr marL="0" marR="0" marT="0" marB="0" horzOverflow="overflow">
                      <a:lnL w="12700" cap="flat" cmpd="sng" algn="ctr">
                        <a:noFill/>
                        <a:prstDash val="sysDash"/>
                        <a:round/>
                        <a:headEnd type="none" w="med" len="med"/>
                        <a:tailEnd type="none" w="med" len="med"/>
                      </a:lnL>
                      <a:lnR w="0">
                        <a:noFill/>
                        <a:miter lim="400000"/>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250542"/>
                      </a:solidFill>
                    </a:tcPr>
                  </a:tc>
                  <a:tc>
                    <a:txBody>
                      <a:bodyPr/>
                      <a:lstStyle/>
                      <a:p>
                        <a:pPr algn="l" defTabSz="952500">
                          <a:defRPr sz="3000">
                            <a:solidFill>
                              <a:srgbClr val="303030"/>
                            </a:solidFill>
                            <a:uFill>
                              <a:solidFill>
                                <a:srgbClr val="A1A0A0"/>
                              </a:solidFill>
                            </a:uFill>
                            <a:latin typeface="Ubuntu"/>
                            <a:ea typeface="Ubuntu"/>
                            <a:cs typeface="Ubuntu"/>
                          </a:defRPr>
                        </a:pPr>
                        <a:r>
                          <a:rPr lang="en-US" sz="1400" b="0" dirty="0">
                            <a:solidFill>
                              <a:schemeClr val="bg1"/>
                            </a:solidFill>
                            <a:latin typeface="Calibri" panose="020F0502020204030204" pitchFamily="34" charset="0"/>
                            <a:ea typeface="Calibri" panose="020F0502020204030204" pitchFamily="34" charset="0"/>
                            <a:cs typeface="Calibri" panose="020F0502020204030204" pitchFamily="34" charset="0"/>
                          </a:rPr>
                          <a:t>Comprises approximately </a:t>
                        </a:r>
                        <a:r>
                          <a:rPr lang="en-US" sz="1400" b="1" dirty="0">
                            <a:solidFill>
                              <a:srgbClr val="03808A"/>
                            </a:solidFill>
                            <a:latin typeface="Calibri" panose="020F0502020204030204" pitchFamily="34" charset="0"/>
                            <a:ea typeface="Calibri" panose="020F0502020204030204" pitchFamily="34" charset="0"/>
                            <a:cs typeface="Calibri" panose="020F0502020204030204" pitchFamily="34" charset="0"/>
                          </a:rPr>
                          <a:t>80%</a:t>
                        </a:r>
                        <a:b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1400" b="0" dirty="0">
                            <a:solidFill>
                              <a:schemeClr val="bg1"/>
                            </a:solidFill>
                            <a:latin typeface="Calibri" panose="020F0502020204030204" pitchFamily="34" charset="0"/>
                            <a:ea typeface="Calibri" panose="020F0502020204030204" pitchFamily="34" charset="0"/>
                            <a:cs typeface="Calibri" panose="020F0502020204030204" pitchFamily="34" charset="0"/>
                          </a:rPr>
                          <a:t>of Self-Funded plan expenses</a:t>
                        </a:r>
                      </a:p>
                    </a:txBody>
                    <a:tcPr marL="365760" marR="45720" horzOverflow="overflow">
                      <a:lnL w="12700" cap="flat" cmpd="sng" algn="ctr">
                        <a:noFill/>
                        <a:prstDash val="sysDash"/>
                        <a:round/>
                        <a:headEnd type="none" w="med" len="med"/>
                        <a:tailEnd type="none" w="med" len="med"/>
                      </a:lnL>
                      <a:lnR w="0">
                        <a:noFill/>
                        <a:miter lim="400000"/>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defTabSz="952500">
                          <a:defRPr sz="3000">
                            <a:solidFill>
                              <a:srgbClr val="303030"/>
                            </a:solidFill>
                            <a:uFill>
                              <a:solidFill>
                                <a:srgbClr val="A1A0A0"/>
                              </a:solidFill>
                            </a:uFill>
                            <a:latin typeface="Ubuntu"/>
                            <a:ea typeface="Ubuntu"/>
                            <a:cs typeface="Ubuntu"/>
                          </a:defRPr>
                        </a:pPr>
                        <a:endParaRPr lang="en-US" sz="700" b="0" dirty="0">
                          <a:solidFill>
                            <a:srgbClr val="002060"/>
                          </a:solidFill>
                          <a:latin typeface="Calibri" panose="020F0502020204030204" pitchFamily="34" charset="0"/>
                          <a:ea typeface="Calibri" panose="020F0502020204030204" pitchFamily="34" charset="0"/>
                          <a:cs typeface="Calibri" panose="020F0502020204030204" pitchFamily="34" charset="0"/>
                        </a:endParaRPr>
                      </a:p>
                    </a:txBody>
                    <a:tcPr marL="0" marR="0" marT="0" marB="0" horzOverflow="overflow">
                      <a:lnL w="12700" cap="flat" cmpd="sng" algn="ctr">
                        <a:noFill/>
                        <a:prstDash val="sysDash"/>
                        <a:round/>
                        <a:headEnd type="none" w="med" len="med"/>
                        <a:tailEnd type="none" w="med" len="med"/>
                      </a:lnL>
                      <a:lnR w="0">
                        <a:noFill/>
                        <a:miter lim="400000"/>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250542"/>
                      </a:solidFill>
                    </a:tcPr>
                  </a:tc>
                  <a:extLst>
                    <a:ext uri="{0D108BD9-81ED-4DB2-BD59-A6C34878D82A}">
                      <a16:rowId xmlns:a16="http://schemas.microsoft.com/office/drawing/2014/main" val="10006"/>
                    </a:ext>
                  </a:extLst>
                </a:tr>
                <a:tr h="279406">
                  <a:tc>
                    <a:txBody>
                      <a:bodyPr/>
                      <a:lstStyle/>
                      <a:p>
                        <a:pPr marL="0" indent="0" algn="l">
                          <a:lnSpc>
                            <a:spcPct val="100000"/>
                          </a:lnSpc>
                          <a:spcBef>
                            <a:spcPts val="600"/>
                          </a:spcBef>
                          <a:spcAft>
                            <a:spcPts val="600"/>
                          </a:spcAft>
                          <a:buNone/>
                        </a:pPr>
                        <a:endParaRPr lang="en-US" sz="800" b="0" dirty="0">
                          <a:solidFill>
                            <a:srgbClr val="002060"/>
                          </a:solidFill>
                          <a:latin typeface="+mn-lt"/>
                          <a:cs typeface="Calibri" panose="020F0502020204030204" pitchFamily="34" charset="0"/>
                        </a:endParaRPr>
                      </a:p>
                    </a:txBody>
                    <a:tcPr marL="274320" marR="45720" marT="91440" marB="91440" horzOverflow="overflow">
                      <a:lnL w="0">
                        <a:noFill/>
                        <a:miter lim="400000"/>
                      </a:lnL>
                      <a:lnR w="12700" cap="flat" cmpd="sng" algn="ctr">
                        <a:noFill/>
                        <a:prstDash val="sysDash"/>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250542"/>
                      </a:solidFill>
                    </a:tcPr>
                  </a:tc>
                  <a:tc>
                    <a:txBody>
                      <a:bodyPr/>
                      <a:lstStyle/>
                      <a:p>
                        <a:pPr marL="0" indent="0" algn="l">
                          <a:lnSpc>
                            <a:spcPct val="100000"/>
                          </a:lnSpc>
                          <a:spcBef>
                            <a:spcPts val="600"/>
                          </a:spcBef>
                          <a:spcAft>
                            <a:spcPts val="600"/>
                          </a:spcAft>
                          <a:buNone/>
                        </a:pPr>
                        <a:endParaRPr lang="en-US" sz="800" b="0" dirty="0">
                          <a:solidFill>
                            <a:srgbClr val="002060"/>
                          </a:solidFill>
                          <a:latin typeface="+mn-lt"/>
                          <a:cs typeface="Calibri" panose="020F0502020204030204" pitchFamily="34" charset="0"/>
                        </a:endParaRPr>
                      </a:p>
                    </a:txBody>
                    <a:tcPr marL="274320" marR="45720" marT="91440" marB="91440" horzOverflow="overflow">
                      <a:lnL w="0">
                        <a:noFill/>
                        <a:miter lim="400000"/>
                      </a:lnL>
                      <a:lnR w="12700" cap="flat" cmpd="sng" algn="ctr">
                        <a:noFill/>
                        <a:prstDash val="sysDash"/>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250542"/>
                      </a:solidFill>
                    </a:tcPr>
                  </a:tc>
                  <a:tc>
                    <a:txBody>
                      <a:bodyPr/>
                      <a:lstStyle/>
                      <a:p>
                        <a:pPr algn="ctr" defTabSz="952500">
                          <a:defRPr sz="3000">
                            <a:solidFill>
                              <a:srgbClr val="303030"/>
                            </a:solidFill>
                            <a:uFill>
                              <a:solidFill>
                                <a:srgbClr val="A1A0A0"/>
                              </a:solidFill>
                            </a:uFill>
                            <a:latin typeface="Ubuntu"/>
                            <a:ea typeface="Ubuntu"/>
                            <a:cs typeface="Ubuntu"/>
                          </a:defRPr>
                        </a:pPr>
                        <a:endParaRPr lang="en-US" sz="800" b="0" dirty="0">
                          <a:solidFill>
                            <a:schemeClr val="tx1"/>
                          </a:solidFill>
                          <a:latin typeface="+mn-lt"/>
                        </a:endParaRPr>
                      </a:p>
                    </a:txBody>
                    <a:tcPr marL="0" marR="0" marT="0" marB="0" horzOverflow="overflow">
                      <a:lnL w="12700" cap="flat" cmpd="sng" algn="ctr">
                        <a:noFill/>
                        <a:prstDash val="sysDash"/>
                        <a:round/>
                        <a:headEnd type="none" w="med" len="med"/>
                        <a:tailEnd type="none" w="med" len="med"/>
                      </a:lnL>
                      <a:lnR w="0">
                        <a:noFill/>
                        <a:miter lim="400000"/>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250542"/>
                      </a:solidFill>
                    </a:tcPr>
                  </a:tc>
                  <a:tc>
                    <a:txBody>
                      <a:bodyPr/>
                      <a:lstStyle/>
                      <a:p>
                        <a:pPr algn="l" defTabSz="952500">
                          <a:defRPr sz="3000">
                            <a:solidFill>
                              <a:srgbClr val="303030"/>
                            </a:solidFill>
                            <a:uFill>
                              <a:solidFill>
                                <a:srgbClr val="A1A0A0"/>
                              </a:solidFill>
                            </a:uFill>
                            <a:latin typeface="Ubuntu"/>
                            <a:ea typeface="Ubuntu"/>
                            <a:cs typeface="Ubuntu"/>
                          </a:defRPr>
                        </a:pPr>
                        <a:endParaRPr lang="en-US" sz="800" b="0" dirty="0">
                          <a:solidFill>
                            <a:srgbClr val="002060"/>
                          </a:solidFill>
                          <a:latin typeface="+mn-lt"/>
                        </a:endParaRPr>
                      </a:p>
                    </a:txBody>
                    <a:tcPr marL="365760" marR="182880" marT="91440" marB="91440" horzOverflow="overflow">
                      <a:lnL w="12700" cap="flat" cmpd="sng" algn="ctr">
                        <a:noFill/>
                        <a:prstDash val="sysDash"/>
                        <a:round/>
                        <a:headEnd type="none" w="med" len="med"/>
                        <a:tailEnd type="none" w="med" len="med"/>
                      </a:lnL>
                      <a:lnR w="0">
                        <a:noFill/>
                        <a:miter lim="400000"/>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250542"/>
                      </a:solidFill>
                    </a:tcPr>
                  </a:tc>
                  <a:tc>
                    <a:txBody>
                      <a:bodyPr/>
                      <a:lstStyle/>
                      <a:p>
                        <a:pPr algn="ctr" defTabSz="952500">
                          <a:defRPr sz="3000">
                            <a:solidFill>
                              <a:srgbClr val="303030"/>
                            </a:solidFill>
                            <a:uFill>
                              <a:solidFill>
                                <a:srgbClr val="A1A0A0"/>
                              </a:solidFill>
                            </a:uFill>
                            <a:latin typeface="Ubuntu"/>
                            <a:ea typeface="Ubuntu"/>
                            <a:cs typeface="Ubuntu"/>
                          </a:defRPr>
                        </a:pPr>
                        <a:endParaRPr lang="en-US" sz="800" b="0" dirty="0">
                          <a:solidFill>
                            <a:srgbClr val="002060"/>
                          </a:solidFill>
                          <a:latin typeface="+mn-lt"/>
                        </a:endParaRPr>
                      </a:p>
                    </a:txBody>
                    <a:tcPr marL="0" marR="0" marT="0" marB="0" horzOverflow="overflow">
                      <a:lnL w="12700" cap="flat" cmpd="sng" algn="ctr">
                        <a:noFill/>
                        <a:prstDash val="sysDash"/>
                        <a:round/>
                        <a:headEnd type="none" w="med" len="med"/>
                        <a:tailEnd type="none" w="med" len="med"/>
                      </a:lnL>
                      <a:lnR w="0">
                        <a:noFill/>
                        <a:miter lim="400000"/>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250542"/>
                      </a:solidFill>
                    </a:tcPr>
                  </a:tc>
                  <a:extLst>
                    <a:ext uri="{0D108BD9-81ED-4DB2-BD59-A6C34878D82A}">
                      <a16:rowId xmlns:a16="http://schemas.microsoft.com/office/drawing/2014/main" val="2682348685"/>
                    </a:ext>
                  </a:extLst>
                </a:tr>
              </a:tbl>
            </a:graphicData>
          </a:graphic>
        </p:graphicFrame>
        <p:sp>
          <p:nvSpPr>
            <p:cNvPr id="3" name="TextBox 2">
              <a:extLst>
                <a:ext uri="{FF2B5EF4-FFF2-40B4-BE49-F238E27FC236}">
                  <a16:creationId xmlns:a16="http://schemas.microsoft.com/office/drawing/2014/main" id="{785FE2A3-9298-F329-A596-5DEA9B908D4E}"/>
                </a:ext>
              </a:extLst>
            </p:cNvPr>
            <p:cNvSpPr txBox="1"/>
            <p:nvPr/>
          </p:nvSpPr>
          <p:spPr>
            <a:xfrm>
              <a:off x="8142684" y="1449705"/>
              <a:ext cx="3749040" cy="3749040"/>
            </a:xfrm>
            <a:prstGeom prst="rect">
              <a:avLst/>
            </a:prstGeom>
            <a:noFill/>
            <a:ln>
              <a:solidFill>
                <a:schemeClr val="bg1"/>
              </a:solidFill>
            </a:ln>
          </p:spPr>
          <p:txBody>
            <a:bodyPr wrap="square" lIns="182880" tIns="91440" rIns="182880" bIns="91440" anchor="ctr">
              <a:noAutofit/>
            </a:bodyPr>
            <a:lstStyle/>
            <a:p>
              <a:pPr marL="285750" marR="0" lvl="0" indent="-285750" algn="l" defTabSz="9144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You determine plan design / complete flexibility</a:t>
              </a:r>
            </a:p>
            <a:p>
              <a:pPr marL="285750" marR="0" lvl="0" indent="-285750" algn="l" defTabSz="9144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Less predictable cash flow</a:t>
              </a:r>
            </a:p>
            <a:p>
              <a:pPr marL="285750" marR="0" lvl="0" indent="-285750" algn="l" defTabSz="9144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Lower expenses / remove margin</a:t>
              </a:r>
            </a:p>
            <a:p>
              <a:pPr marL="285750" marR="0" lvl="0" indent="-285750" algn="l" defTabSz="9144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Full transparency / reporting</a:t>
              </a:r>
            </a:p>
            <a:p>
              <a:pPr marL="285750" marR="0" lvl="0" indent="-285750" algn="l" defTabSz="9144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Stop loss contract – key</a:t>
              </a:r>
            </a:p>
            <a:p>
              <a:pPr marL="285750" marR="0" lvl="0" indent="-285750" algn="l" defTabSz="9144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Level funding to self funding</a:t>
              </a:r>
            </a:p>
            <a:p>
              <a:pPr marL="285750" marR="0" lvl="0" indent="-285750" algn="l" defTabSz="9144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Realize every dollar in savings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6627A243-5053-0EA5-F72E-8F8F08D0BF4B}"/>
                </a:ext>
              </a:extLst>
            </p:cNvPr>
            <p:cNvGrpSpPr/>
            <p:nvPr/>
          </p:nvGrpSpPr>
          <p:grpSpPr>
            <a:xfrm>
              <a:off x="1149952" y="4826655"/>
              <a:ext cx="6415050" cy="1280160"/>
              <a:chOff x="1149952" y="4826655"/>
              <a:chExt cx="6415050" cy="1280160"/>
            </a:xfrm>
          </p:grpSpPr>
          <p:sp>
            <p:nvSpPr>
              <p:cNvPr id="9" name="TextBox 8">
                <a:extLst>
                  <a:ext uri="{FF2B5EF4-FFF2-40B4-BE49-F238E27FC236}">
                    <a16:creationId xmlns:a16="http://schemas.microsoft.com/office/drawing/2014/main" id="{32A10991-F0B5-480A-497D-60450C18F57A}"/>
                  </a:ext>
                </a:extLst>
              </p:cNvPr>
              <p:cNvSpPr txBox="1">
                <a:spLocks noChangeAspect="1"/>
              </p:cNvSpPr>
              <p:nvPr/>
            </p:nvSpPr>
            <p:spPr>
              <a:xfrm>
                <a:off x="1149952" y="4826655"/>
                <a:ext cx="2704977" cy="1280160"/>
              </a:xfrm>
              <a:prstGeom prst="flowChartOffpageConnector">
                <a:avLst/>
              </a:prstGeom>
              <a:solidFill>
                <a:schemeClr val="bg1"/>
              </a:solidFill>
              <a:ln>
                <a:solidFill>
                  <a:schemeClr val="bg1"/>
                </a:solidFill>
              </a:ln>
            </p:spPr>
            <p:txBody>
              <a:bodyPr wrap="square" anchor="ctr">
                <a:noAutofit/>
              </a:bodyPr>
              <a:lstStyle/>
              <a:p>
                <a:pPr marL="0" marR="0" lvl="0" indent="0" algn="ctr" defTabSz="44940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a:ea typeface="+mn-ea"/>
                    <a:cs typeface="+mn-cs"/>
                  </a:rPr>
                  <a:t>These costs are generally billed monthly by the third-party administrator (TPA) or carrier handling plan administration and are charged based on plan enrollment. </a:t>
                </a:r>
              </a:p>
            </p:txBody>
          </p:sp>
          <p:sp>
            <p:nvSpPr>
              <p:cNvPr id="10" name="TextBox 9">
                <a:extLst>
                  <a:ext uri="{FF2B5EF4-FFF2-40B4-BE49-F238E27FC236}">
                    <a16:creationId xmlns:a16="http://schemas.microsoft.com/office/drawing/2014/main" id="{6D4E92AD-71E8-F2D3-7A72-703F7586964A}"/>
                  </a:ext>
                </a:extLst>
              </p:cNvPr>
              <p:cNvSpPr txBox="1">
                <a:spLocks noChangeAspect="1"/>
              </p:cNvSpPr>
              <p:nvPr/>
            </p:nvSpPr>
            <p:spPr>
              <a:xfrm>
                <a:off x="4185362" y="4826655"/>
                <a:ext cx="3379640" cy="1280160"/>
              </a:xfrm>
              <a:prstGeom prst="flowChartOffpageConnector">
                <a:avLst/>
              </a:prstGeom>
              <a:solidFill>
                <a:schemeClr val="bg1"/>
              </a:solidFill>
              <a:ln>
                <a:solidFill>
                  <a:schemeClr val="bg1"/>
                </a:solidFill>
              </a:ln>
            </p:spPr>
            <p:txBody>
              <a:bodyPr wrap="square" anchor="ctr">
                <a:noAutofit/>
              </a:bodyPr>
              <a:lstStyle/>
              <a:p>
                <a:pPr marL="0" marR="0" lvl="0" indent="0" algn="ctr" defTabSz="44940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a:ea typeface="+mn-ea"/>
                    <a:cs typeface="+mn-cs"/>
                  </a:rPr>
                  <a:t>These costs vary from month to month based on health care use by covered persons (that is, employees and dependents).</a:t>
                </a:r>
              </a:p>
            </p:txBody>
          </p:sp>
        </p:grpSp>
      </p:grpSp>
    </p:spTree>
    <p:extLst>
      <p:ext uri="{BB962C8B-B14F-4D97-AF65-F5344CB8AC3E}">
        <p14:creationId xmlns:p14="http://schemas.microsoft.com/office/powerpoint/2010/main" val="1168678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64DF8-E419-931D-28F7-E8E2D93A23E5}"/>
              </a:ext>
            </a:extLst>
          </p:cNvPr>
          <p:cNvSpPr>
            <a:spLocks noGrp="1"/>
          </p:cNvSpPr>
          <p:nvPr>
            <p:ph type="ctrTitle"/>
          </p:nvPr>
        </p:nvSpPr>
        <p:spPr/>
        <p:txBody>
          <a:bodyPr/>
          <a:lstStyle/>
          <a:p>
            <a:r>
              <a:rPr lang="en-US" dirty="0"/>
              <a:t>Two Forms of Stop-Loss Insurance Protection</a:t>
            </a:r>
          </a:p>
        </p:txBody>
      </p:sp>
      <p:grpSp>
        <p:nvGrpSpPr>
          <p:cNvPr id="15" name="Group 14">
            <a:extLst>
              <a:ext uri="{FF2B5EF4-FFF2-40B4-BE49-F238E27FC236}">
                <a16:creationId xmlns:a16="http://schemas.microsoft.com/office/drawing/2014/main" id="{84B35DED-191B-E259-6967-F2074AD58EF0}"/>
              </a:ext>
            </a:extLst>
          </p:cNvPr>
          <p:cNvGrpSpPr/>
          <p:nvPr/>
        </p:nvGrpSpPr>
        <p:grpSpPr>
          <a:xfrm>
            <a:off x="686261" y="1337343"/>
            <a:ext cx="10428691" cy="4530056"/>
            <a:chOff x="698826" y="1253076"/>
            <a:chExt cx="10835962" cy="4878851"/>
          </a:xfrm>
        </p:grpSpPr>
        <p:grpSp>
          <p:nvGrpSpPr>
            <p:cNvPr id="16" name="Group 15">
              <a:extLst>
                <a:ext uri="{FF2B5EF4-FFF2-40B4-BE49-F238E27FC236}">
                  <a16:creationId xmlns:a16="http://schemas.microsoft.com/office/drawing/2014/main" id="{E0C6301F-6D0C-0B8F-B800-099B143D1B85}"/>
                </a:ext>
              </a:extLst>
            </p:cNvPr>
            <p:cNvGrpSpPr/>
            <p:nvPr/>
          </p:nvGrpSpPr>
          <p:grpSpPr>
            <a:xfrm>
              <a:off x="698826" y="1253077"/>
              <a:ext cx="4690337" cy="4878850"/>
              <a:chOff x="698826" y="1253077"/>
              <a:chExt cx="4690337" cy="4878850"/>
            </a:xfrm>
          </p:grpSpPr>
          <p:sp>
            <p:nvSpPr>
              <p:cNvPr id="22" name="TextBox 21">
                <a:extLst>
                  <a:ext uri="{FF2B5EF4-FFF2-40B4-BE49-F238E27FC236}">
                    <a16:creationId xmlns:a16="http://schemas.microsoft.com/office/drawing/2014/main" id="{178B5DD6-74A8-C457-99CC-F66F8DE55B05}"/>
                  </a:ext>
                </a:extLst>
              </p:cNvPr>
              <p:cNvSpPr txBox="1"/>
              <p:nvPr/>
            </p:nvSpPr>
            <p:spPr>
              <a:xfrm>
                <a:off x="698826" y="1253077"/>
                <a:ext cx="4567664" cy="2251193"/>
              </a:xfrm>
              <a:prstGeom prst="rect">
                <a:avLst/>
              </a:prstGeom>
              <a:noFill/>
              <a:ln>
                <a:noFill/>
              </a:ln>
            </p:spPr>
            <p:txBody>
              <a:bodyPr wrap="square">
                <a:spAutoFit/>
              </a:bodyPr>
              <a:lstStyle/>
              <a:p>
                <a:pPr marR="0" lvl="0" indent="0" defTabSz="449401" eaLnBrk="1" fontAlgn="auto" latinLnBrk="0" hangingPunct="1">
                  <a:lnSpc>
                    <a:spcPct val="120000"/>
                  </a:lnSpc>
                  <a:spcBef>
                    <a:spcPts val="600"/>
                  </a:spcBef>
                  <a:spcAft>
                    <a:spcPts val="600"/>
                  </a:spcAft>
                  <a:buClrTx/>
                  <a:buSzTx/>
                  <a:buFontTx/>
                  <a:buNone/>
                  <a:tabLst/>
                  <a:defRPr/>
                </a:pPr>
                <a:r>
                  <a:rPr kumimoji="0" lang="en-US" sz="2800" b="1" i="0" u="none" strike="noStrike" kern="0" cap="none" spc="0" normalizeH="0" baseline="0" noProof="0" dirty="0">
                    <a:ln>
                      <a:noFill/>
                    </a:ln>
                    <a:solidFill>
                      <a:srgbClr val="04ABB8">
                        <a:lumMod val="75000"/>
                      </a:srgbClr>
                    </a:solidFill>
                    <a:effectLst/>
                    <a:uLnTx/>
                    <a:uFillTx/>
                    <a:latin typeface="Calibri"/>
                  </a:rPr>
                  <a:t>Specific </a:t>
                </a:r>
                <a:r>
                  <a:rPr kumimoji="0" lang="en-US" sz="2800" b="1" i="0" u="none" strike="noStrike" kern="0" cap="none" spc="0" normalizeH="0" baseline="0" noProof="0" dirty="0">
                    <a:ln>
                      <a:noFill/>
                    </a:ln>
                    <a:solidFill>
                      <a:prstClr val="black"/>
                    </a:solidFill>
                    <a:effectLst/>
                    <a:uLnTx/>
                    <a:uFillTx/>
                    <a:latin typeface="Calibri"/>
                  </a:rPr>
                  <a:t>Stop-Loss</a:t>
                </a:r>
              </a:p>
              <a:p>
                <a:pPr marR="0" lvl="0" indent="0" defTabSz="449401" eaLnBrk="1" fontAlgn="auto" latinLnBrk="0" hangingPunct="1">
                  <a:lnSpc>
                    <a:spcPct val="110000"/>
                  </a:lnSpc>
                  <a:spcBef>
                    <a:spcPts val="60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Also referred to as individual stop-loss, </a:t>
                </a:r>
                <a:r>
                  <a:rPr kumimoji="0" lang="en-US" sz="1400" b="1" i="0" u="none" strike="noStrike" kern="0" cap="none" spc="0" normalizeH="0" baseline="0" noProof="0" dirty="0">
                    <a:ln>
                      <a:noFill/>
                    </a:ln>
                    <a:solidFill>
                      <a:prstClr val="black"/>
                    </a:solidFill>
                    <a:effectLst/>
                    <a:uLnTx/>
                    <a:uFillTx/>
                    <a:latin typeface="Calibri"/>
                  </a:rPr>
                  <a:t>protects a plan against individual catastrophic claim occurrences</a:t>
                </a:r>
                <a:r>
                  <a:rPr kumimoji="0" lang="en-US" sz="1400" b="0" i="0" u="none" strike="noStrike" kern="0" cap="none" spc="0" normalizeH="0" baseline="0" noProof="0" dirty="0">
                    <a:ln>
                      <a:noFill/>
                    </a:ln>
                    <a:solidFill>
                      <a:prstClr val="black"/>
                    </a:solidFill>
                    <a:effectLst/>
                    <a:uLnTx/>
                    <a:uFillTx/>
                    <a:latin typeface="Calibri"/>
                  </a:rPr>
                  <a:t>. </a:t>
                </a:r>
              </a:p>
              <a:p>
                <a:pPr marR="0" lvl="0" indent="0" defTabSz="449401" eaLnBrk="1" fontAlgn="auto" latinLnBrk="0" hangingPunct="1">
                  <a:lnSpc>
                    <a:spcPct val="110000"/>
                  </a:lnSpc>
                  <a:spcBef>
                    <a:spcPts val="60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This type of stop-loss coverage shifts responsibility for a claim to the insurer once that claim exceeds a certain dollar amount.</a:t>
                </a:r>
              </a:p>
            </p:txBody>
          </p:sp>
          <p:grpSp>
            <p:nvGrpSpPr>
              <p:cNvPr id="23" name="Group 22">
                <a:extLst>
                  <a:ext uri="{FF2B5EF4-FFF2-40B4-BE49-F238E27FC236}">
                    <a16:creationId xmlns:a16="http://schemas.microsoft.com/office/drawing/2014/main" id="{BA1EDA17-06B0-8E5E-EDB5-66C90C1B259F}"/>
                  </a:ext>
                </a:extLst>
              </p:cNvPr>
              <p:cNvGrpSpPr/>
              <p:nvPr/>
            </p:nvGrpSpPr>
            <p:grpSpPr>
              <a:xfrm>
                <a:off x="698826" y="3754487"/>
                <a:ext cx="4690337" cy="2377440"/>
                <a:chOff x="837076" y="3672497"/>
                <a:chExt cx="4690337" cy="2073131"/>
              </a:xfrm>
              <a:solidFill>
                <a:sysClr val="windowText" lastClr="000000">
                  <a:lumMod val="85000"/>
                  <a:lumOff val="15000"/>
                </a:sysClr>
              </a:solidFill>
              <a:effectLst/>
            </p:grpSpPr>
            <p:sp>
              <p:nvSpPr>
                <p:cNvPr id="24" name="Rectangle 23">
                  <a:extLst>
                    <a:ext uri="{FF2B5EF4-FFF2-40B4-BE49-F238E27FC236}">
                      <a16:creationId xmlns:a16="http://schemas.microsoft.com/office/drawing/2014/main" id="{24D470AF-9CBA-FA40-BB4A-EDED0D92FE4B}"/>
                    </a:ext>
                  </a:extLst>
                </p:cNvPr>
                <p:cNvSpPr/>
                <p:nvPr/>
              </p:nvSpPr>
              <p:spPr>
                <a:xfrm>
                  <a:off x="837076" y="3672497"/>
                  <a:ext cx="4690337" cy="2073131"/>
                </a:xfrm>
                <a:prstGeom prst="rect">
                  <a:avLst/>
                </a:prstGeom>
                <a:solidFill>
                  <a:sysClr val="window" lastClr="FFFFFF">
                    <a:lumMod val="95000"/>
                  </a:sysClr>
                </a:solidFill>
                <a:ln w="12700" cap="flat" cmpd="sng" algn="ctr">
                  <a:solidFill>
                    <a:sysClr val="windowText" lastClr="000000">
                      <a:lumMod val="85000"/>
                      <a:lumOff val="15000"/>
                    </a:sysClr>
                  </a:solidFill>
                  <a:prstDash val="solid"/>
                  <a:miter lim="800000"/>
                </a:ln>
                <a:effectLst/>
              </p:spPr>
              <p:txBody>
                <a:bodyPr rtlCol="0" anchor="ctr"/>
                <a:lstStyle/>
                <a:p>
                  <a:pPr marL="0" marR="0" lvl="0" indent="0" algn="ctr" defTabSz="44940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DCD1AAB8-679C-7438-2383-0F0180485BE8}"/>
                    </a:ext>
                  </a:extLst>
                </p:cNvPr>
                <p:cNvSpPr txBox="1"/>
                <p:nvPr/>
              </p:nvSpPr>
              <p:spPr>
                <a:xfrm>
                  <a:off x="837076" y="3800886"/>
                  <a:ext cx="4690336" cy="1816353"/>
                </a:xfrm>
                <a:prstGeom prst="rect">
                  <a:avLst/>
                </a:prstGeom>
                <a:noFill/>
              </p:spPr>
              <p:txBody>
                <a:bodyPr wrap="square" anchor="ctr">
                  <a:spAutoFit/>
                </a:bodyPr>
                <a:lstStyle/>
                <a:p>
                  <a:pPr marR="0" lvl="0" indent="0" defTabSz="914400" eaLnBrk="1" fontAlgn="auto" latinLnBrk="0" hangingPunct="1">
                    <a:lnSpc>
                      <a:spcPct val="120000"/>
                    </a:lnSpc>
                    <a:spcBef>
                      <a:spcPts val="600"/>
                    </a:spcBef>
                    <a:spcAft>
                      <a:spcPts val="60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Calibri"/>
                    </a:rPr>
                    <a:t>Example: </a:t>
                  </a:r>
                </a:p>
                <a:p>
                  <a:pPr marL="0" marR="0" lvl="1" indent="0" defTabSz="914400" eaLnBrk="1" fontAlgn="auto" latinLnBrk="0" hangingPunct="1">
                    <a:lnSpc>
                      <a:spcPct val="120000"/>
                    </a:lnSpc>
                    <a:spcBef>
                      <a:spcPts val="60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An employer with a specific stop-loss attachment point of </a:t>
                  </a:r>
                  <a:r>
                    <a:rPr kumimoji="0" lang="en-US" sz="1400" b="1" i="0" u="none" strike="noStrike" kern="0" cap="none" spc="0" normalizeH="0" baseline="0" noProof="0" dirty="0">
                      <a:ln>
                        <a:noFill/>
                      </a:ln>
                      <a:solidFill>
                        <a:prstClr val="black"/>
                      </a:solidFill>
                      <a:effectLst/>
                      <a:uLnTx/>
                      <a:uFillTx/>
                      <a:latin typeface="Calibri"/>
                    </a:rPr>
                    <a:t>$25,000 would be responsible for the first $25,000 in claims </a:t>
                  </a:r>
                  <a:r>
                    <a:rPr kumimoji="0" lang="en-US" sz="1400" b="0" i="0" u="none" strike="noStrike" kern="0" cap="none" spc="0" normalizeH="0" baseline="0" noProof="0" dirty="0">
                      <a:ln>
                        <a:noFill/>
                      </a:ln>
                      <a:solidFill>
                        <a:prstClr val="black"/>
                      </a:solidFill>
                      <a:effectLst/>
                      <a:uLnTx/>
                      <a:uFillTx/>
                      <a:latin typeface="Calibri"/>
                    </a:rPr>
                    <a:t>for each individual plan participant each year.</a:t>
                  </a:r>
                </a:p>
                <a:p>
                  <a:pPr marL="0" marR="0" lvl="1" indent="0" defTabSz="914400" eaLnBrk="1" fontAlgn="auto" latinLnBrk="0" hangingPunct="1">
                    <a:lnSpc>
                      <a:spcPct val="120000"/>
                    </a:lnSpc>
                    <a:spcBef>
                      <a:spcPts val="60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The stop-loss carrier would pay any claims exceeding $25,000 in a calendar year for a particular participant.</a:t>
                  </a:r>
                </a:p>
              </p:txBody>
            </p:sp>
          </p:grpSp>
        </p:grpSp>
        <p:grpSp>
          <p:nvGrpSpPr>
            <p:cNvPr id="17" name="Group 16">
              <a:extLst>
                <a:ext uri="{FF2B5EF4-FFF2-40B4-BE49-F238E27FC236}">
                  <a16:creationId xmlns:a16="http://schemas.microsoft.com/office/drawing/2014/main" id="{494D3869-2317-3464-2E4A-91929301A1B5}"/>
                </a:ext>
              </a:extLst>
            </p:cNvPr>
            <p:cNvGrpSpPr/>
            <p:nvPr/>
          </p:nvGrpSpPr>
          <p:grpSpPr>
            <a:xfrm>
              <a:off x="6379143" y="1253076"/>
              <a:ext cx="5155645" cy="4878851"/>
              <a:chOff x="6379143" y="1253076"/>
              <a:chExt cx="5155645" cy="4878851"/>
            </a:xfrm>
          </p:grpSpPr>
          <p:sp>
            <p:nvSpPr>
              <p:cNvPr id="18" name="TextBox 17">
                <a:extLst>
                  <a:ext uri="{FF2B5EF4-FFF2-40B4-BE49-F238E27FC236}">
                    <a16:creationId xmlns:a16="http://schemas.microsoft.com/office/drawing/2014/main" id="{1A057172-7644-7821-D8D9-33F271BA6665}"/>
                  </a:ext>
                </a:extLst>
              </p:cNvPr>
              <p:cNvSpPr txBox="1"/>
              <p:nvPr/>
            </p:nvSpPr>
            <p:spPr>
              <a:xfrm>
                <a:off x="6457568" y="1253076"/>
                <a:ext cx="5077220" cy="2506428"/>
              </a:xfrm>
              <a:prstGeom prst="rect">
                <a:avLst/>
              </a:prstGeom>
              <a:noFill/>
              <a:ln>
                <a:noFill/>
              </a:ln>
            </p:spPr>
            <p:txBody>
              <a:bodyPr wrap="square">
                <a:spAutoFit/>
              </a:bodyPr>
              <a:lstStyle/>
              <a:p>
                <a:pPr marL="0" marR="0" lvl="0" indent="0" defTabSz="449401" eaLnBrk="1" fontAlgn="auto" latinLnBrk="0" hangingPunct="1">
                  <a:lnSpc>
                    <a:spcPct val="120000"/>
                  </a:lnSpc>
                  <a:spcBef>
                    <a:spcPts val="600"/>
                  </a:spcBef>
                  <a:spcAft>
                    <a:spcPts val="600"/>
                  </a:spcAft>
                  <a:buClrTx/>
                  <a:buSzTx/>
                  <a:buFontTx/>
                  <a:buNone/>
                  <a:tabLst/>
                  <a:defRPr/>
                </a:pPr>
                <a:r>
                  <a:rPr kumimoji="0" lang="en-US" sz="2800" b="1" i="0" u="none" strike="noStrike" kern="0" cap="none" spc="0" normalizeH="0" baseline="0" noProof="0" dirty="0">
                    <a:ln>
                      <a:noFill/>
                    </a:ln>
                    <a:solidFill>
                      <a:srgbClr val="04ABB8">
                        <a:lumMod val="75000"/>
                      </a:srgbClr>
                    </a:solidFill>
                    <a:effectLst/>
                    <a:uLnTx/>
                    <a:uFillTx/>
                    <a:latin typeface="Calibri"/>
                  </a:rPr>
                  <a:t>Aggregate </a:t>
                </a:r>
                <a:r>
                  <a:rPr kumimoji="0" lang="en-US" sz="2800" b="1" i="0" u="none" strike="noStrike" kern="0" cap="none" spc="0" normalizeH="0" baseline="0" noProof="0" dirty="0">
                    <a:ln>
                      <a:noFill/>
                    </a:ln>
                    <a:solidFill>
                      <a:prstClr val="black"/>
                    </a:solidFill>
                    <a:effectLst/>
                    <a:uLnTx/>
                    <a:uFillTx/>
                    <a:latin typeface="Calibri"/>
                  </a:rPr>
                  <a:t>Stop-Loss</a:t>
                </a:r>
              </a:p>
              <a:p>
                <a:pPr marL="0" marR="0" lvl="0" indent="0" defTabSz="449401" eaLnBrk="1" fontAlgn="auto" latinLnBrk="0" hangingPunct="1">
                  <a:lnSpc>
                    <a:spcPct val="110000"/>
                  </a:lnSpc>
                  <a:spcBef>
                    <a:spcPts val="60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This type of stop-loss coverage </a:t>
                </a:r>
                <a:r>
                  <a:rPr kumimoji="0" lang="en-US" sz="1400" b="1" i="0" u="none" strike="noStrike" kern="0" cap="none" spc="0" normalizeH="0" baseline="0" noProof="0" dirty="0">
                    <a:ln>
                      <a:noFill/>
                    </a:ln>
                    <a:solidFill>
                      <a:prstClr val="black"/>
                    </a:solidFill>
                    <a:effectLst/>
                    <a:uLnTx/>
                    <a:uFillTx/>
                    <a:latin typeface="Calibri"/>
                  </a:rPr>
                  <a:t>protects the employer against high health plan claims</a:t>
                </a:r>
                <a:r>
                  <a:rPr kumimoji="0" lang="en-US" sz="1400" b="0" i="0" u="none" strike="noStrike" kern="0" cap="none" spc="0" normalizeH="0" baseline="0" noProof="0" dirty="0">
                    <a:ln>
                      <a:noFill/>
                    </a:ln>
                    <a:solidFill>
                      <a:prstClr val="black"/>
                    </a:solidFill>
                    <a:effectLst/>
                    <a:uLnTx/>
                    <a:uFillTx/>
                    <a:latin typeface="Calibri"/>
                  </a:rPr>
                  <a:t>, cumulatively (i.e., the total sum of claims for the entire group, rather than an individual claim). </a:t>
                </a:r>
              </a:p>
              <a:p>
                <a:pPr marL="0" marR="0" lvl="0" indent="0" defTabSz="449401" eaLnBrk="1" fontAlgn="auto" latinLnBrk="0" hangingPunct="1">
                  <a:lnSpc>
                    <a:spcPct val="110000"/>
                  </a:lnSpc>
                  <a:spcBef>
                    <a:spcPts val="60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This limits a self-insured plan’s financial exposure for the entire plan year (or policy year) and protects against abnormal claim frequency across the entire group of individuals. </a:t>
                </a:r>
              </a:p>
            </p:txBody>
          </p:sp>
          <p:grpSp>
            <p:nvGrpSpPr>
              <p:cNvPr id="19" name="Group 18">
                <a:extLst>
                  <a:ext uri="{FF2B5EF4-FFF2-40B4-BE49-F238E27FC236}">
                    <a16:creationId xmlns:a16="http://schemas.microsoft.com/office/drawing/2014/main" id="{68F03E1A-AC8D-5645-A3C2-3D8F06B12CF2}"/>
                  </a:ext>
                </a:extLst>
              </p:cNvPr>
              <p:cNvGrpSpPr/>
              <p:nvPr/>
            </p:nvGrpSpPr>
            <p:grpSpPr>
              <a:xfrm>
                <a:off x="6379143" y="3754487"/>
                <a:ext cx="5084483" cy="2377440"/>
                <a:chOff x="6539408" y="4011036"/>
                <a:chExt cx="5084483" cy="2073131"/>
              </a:xfrm>
              <a:solidFill>
                <a:sysClr val="windowText" lastClr="000000">
                  <a:lumMod val="85000"/>
                  <a:lumOff val="15000"/>
                </a:sysClr>
              </a:solidFill>
              <a:effectLst/>
            </p:grpSpPr>
            <p:sp>
              <p:nvSpPr>
                <p:cNvPr id="20" name="Rectangle 19">
                  <a:extLst>
                    <a:ext uri="{FF2B5EF4-FFF2-40B4-BE49-F238E27FC236}">
                      <a16:creationId xmlns:a16="http://schemas.microsoft.com/office/drawing/2014/main" id="{FEE7C190-2FC7-E771-637F-3FB2E65F1CE3}"/>
                    </a:ext>
                  </a:extLst>
                </p:cNvPr>
                <p:cNvSpPr/>
                <p:nvPr/>
              </p:nvSpPr>
              <p:spPr>
                <a:xfrm>
                  <a:off x="6539408" y="4011036"/>
                  <a:ext cx="5077220" cy="2073131"/>
                </a:xfrm>
                <a:prstGeom prst="rect">
                  <a:avLst/>
                </a:prstGeom>
                <a:solidFill>
                  <a:sysClr val="window" lastClr="FFFFFF">
                    <a:lumMod val="95000"/>
                  </a:sysClr>
                </a:solidFill>
                <a:ln w="12700" cap="flat" cmpd="sng" algn="ctr">
                  <a:solidFill>
                    <a:sysClr val="windowText" lastClr="000000">
                      <a:lumMod val="85000"/>
                      <a:lumOff val="15000"/>
                    </a:sysClr>
                  </a:solidFill>
                  <a:prstDash val="solid"/>
                  <a:miter lim="800000"/>
                </a:ln>
                <a:effectLst/>
              </p:spPr>
              <p:txBody>
                <a:bodyPr rtlCol="0" anchor="ctr"/>
                <a:lstStyle/>
                <a:p>
                  <a:pPr marL="0" marR="0" lvl="0" indent="0" algn="ctr" defTabSz="44940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E4200686-BEDE-1F87-693C-1927270D16B7}"/>
                    </a:ext>
                  </a:extLst>
                </p:cNvPr>
                <p:cNvSpPr txBox="1"/>
                <p:nvPr/>
              </p:nvSpPr>
              <p:spPr>
                <a:xfrm>
                  <a:off x="6688994" y="4139425"/>
                  <a:ext cx="4934897" cy="1816353"/>
                </a:xfrm>
                <a:prstGeom prst="rect">
                  <a:avLst/>
                </a:prstGeom>
                <a:noFill/>
              </p:spPr>
              <p:txBody>
                <a:bodyPr wrap="square" anchor="ctr">
                  <a:spAutoFit/>
                </a:bodyPr>
                <a:lstStyle/>
                <a:p>
                  <a:pPr marR="0" lvl="0" indent="0" defTabSz="914400" eaLnBrk="1" fontAlgn="auto" latinLnBrk="0" hangingPunct="1">
                    <a:lnSpc>
                      <a:spcPct val="120000"/>
                    </a:lnSpc>
                    <a:spcBef>
                      <a:spcPts val="600"/>
                    </a:spcBef>
                    <a:spcAft>
                      <a:spcPts val="60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Calibri"/>
                    </a:rPr>
                    <a:t>Example:</a:t>
                  </a:r>
                </a:p>
                <a:p>
                  <a:pPr marL="0" marR="0" lvl="1" indent="0" defTabSz="914400" eaLnBrk="1" fontAlgn="auto" latinLnBrk="0" hangingPunct="1">
                    <a:lnSpc>
                      <a:spcPct val="120000"/>
                    </a:lnSpc>
                    <a:spcBef>
                      <a:spcPts val="60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Aggregate stop-loss insurance with an attachment point of </a:t>
                  </a:r>
                  <a:r>
                    <a:rPr kumimoji="0" lang="en-US" sz="1400" b="1" i="0" u="none" strike="noStrike" kern="0" cap="none" spc="0" normalizeH="0" baseline="0" noProof="0" dirty="0">
                      <a:ln>
                        <a:noFill/>
                      </a:ln>
                      <a:solidFill>
                        <a:prstClr val="black"/>
                      </a:solidFill>
                      <a:effectLst/>
                      <a:uLnTx/>
                      <a:uFillTx/>
                      <a:latin typeface="Calibri"/>
                    </a:rPr>
                    <a:t>$500,000 would begin paying for claims after the plan’s overall claims exceeded $500,000.</a:t>
                  </a:r>
                </a:p>
                <a:p>
                  <a:pPr marL="0" marR="0" lvl="1" indent="0" defTabSz="914400" eaLnBrk="1" fontAlgn="auto" latinLnBrk="0" hangingPunct="1">
                    <a:lnSpc>
                      <a:spcPct val="120000"/>
                    </a:lnSpc>
                    <a:spcBef>
                      <a:spcPts val="60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Any amounts paid by a specific stop-loss policy for the same plan would not count toward the aggregate attachment point. </a:t>
                  </a:r>
                </a:p>
              </p:txBody>
            </p:sp>
          </p:grpSp>
        </p:grpSp>
      </p:grpSp>
    </p:spTree>
    <p:extLst>
      <p:ext uri="{BB962C8B-B14F-4D97-AF65-F5344CB8AC3E}">
        <p14:creationId xmlns:p14="http://schemas.microsoft.com/office/powerpoint/2010/main" val="3254458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25E221-77FD-7216-2E32-8B242F85D727}"/>
              </a:ext>
            </a:extLst>
          </p:cNvPr>
          <p:cNvSpPr>
            <a:spLocks noGrp="1"/>
          </p:cNvSpPr>
          <p:nvPr>
            <p:ph type="ctrTitle"/>
          </p:nvPr>
        </p:nvSpPr>
        <p:spPr>
          <a:xfrm>
            <a:off x="498110" y="490399"/>
            <a:ext cx="8825658" cy="596018"/>
          </a:xfrm>
        </p:spPr>
        <p:txBody>
          <a:bodyPr/>
          <a:lstStyle/>
          <a:p>
            <a:r>
              <a:rPr lang="en-US" dirty="0"/>
              <a:t>PBM Basics </a:t>
            </a:r>
          </a:p>
        </p:txBody>
      </p:sp>
      <p:sp>
        <p:nvSpPr>
          <p:cNvPr id="5" name="Text Placeholder 4">
            <a:extLst>
              <a:ext uri="{FF2B5EF4-FFF2-40B4-BE49-F238E27FC236}">
                <a16:creationId xmlns:a16="http://schemas.microsoft.com/office/drawing/2014/main" id="{97750B7B-0D5A-6CB5-D258-0C493D6AA0DE}"/>
              </a:ext>
            </a:extLst>
          </p:cNvPr>
          <p:cNvSpPr>
            <a:spLocks noGrp="1"/>
          </p:cNvSpPr>
          <p:nvPr>
            <p:ph type="body" sz="quarter" idx="10"/>
          </p:nvPr>
        </p:nvSpPr>
        <p:spPr>
          <a:xfrm>
            <a:off x="4910939" y="2368375"/>
            <a:ext cx="6418965" cy="2571295"/>
          </a:xfrm>
        </p:spPr>
        <p:txBody>
          <a:bodyPr/>
          <a:lstStyle/>
          <a:p>
            <a:pPr marL="342900" marR="0" lvl="0" indent="-342900" algn="l" defTabSz="914400" rtl="0" eaLnBrk="1" fontAlgn="auto" latinLnBrk="0" hangingPunct="1">
              <a:lnSpc>
                <a:spcPct val="110000"/>
              </a:lnSpc>
              <a:spcBef>
                <a:spcPts val="600"/>
              </a:spcBef>
              <a:spcAft>
                <a:spcPts val="1200"/>
              </a:spcAft>
              <a:buClrTx/>
              <a:buSzTx/>
              <a:buFont typeface="Wingdings" panose="05000000000000000000" pitchFamily="2" charset="2"/>
              <a:buChar char="ü"/>
              <a:tabLst/>
              <a:defRPr/>
            </a:pPr>
            <a:r>
              <a:rPr kumimoji="0" lang="en-US" b="0" i="0" u="none" strike="noStrike" kern="1200" cap="none" normalizeH="0" baseline="0" noProof="0" dirty="0">
                <a:ln>
                  <a:noFill/>
                </a:ln>
                <a:effectLst/>
                <a:uLnTx/>
                <a:uFillTx/>
                <a:latin typeface="Calibri" panose="020F0502020204030204" pitchFamily="34" charset="0"/>
                <a:ea typeface="+mn-ea"/>
                <a:cs typeface="Calibri" panose="020F0502020204030204" pitchFamily="34" charset="0"/>
              </a:rPr>
              <a:t>Current contract is </a:t>
            </a:r>
            <a:r>
              <a:rPr kumimoji="0" lang="en-US" b="1" i="0" u="none" strike="noStrike" kern="1200" cap="none"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carved in </a:t>
            </a:r>
            <a:r>
              <a:rPr kumimoji="0" lang="en-US" b="0" i="0" u="none" strike="noStrike" kern="1200" cap="none" normalizeH="0" baseline="0" noProof="0" dirty="0">
                <a:ln>
                  <a:noFill/>
                </a:ln>
                <a:effectLst/>
                <a:uLnTx/>
                <a:uFillTx/>
                <a:latin typeface="Calibri" panose="020F0502020204030204" pitchFamily="34" charset="0"/>
                <a:ea typeface="+mn-ea"/>
                <a:cs typeface="Calibri" panose="020F0502020204030204" pitchFamily="34" charset="0"/>
              </a:rPr>
              <a:t>with the medical insurer</a:t>
            </a:r>
            <a:r>
              <a:rPr lang="en-US" dirty="0">
                <a:ea typeface="+mn-ea"/>
              </a:rPr>
              <a:t>;</a:t>
            </a:r>
            <a:endParaRPr kumimoji="0" lang="en-US" b="0" i="0" u="none" strike="noStrike" kern="1200" cap="none" normalizeH="0" baseline="0" noProof="0" dirty="0">
              <a:ln>
                <a:noFill/>
              </a:ln>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10000"/>
              </a:lnSpc>
              <a:spcBef>
                <a:spcPts val="600"/>
              </a:spcBef>
              <a:spcAft>
                <a:spcPts val="1200"/>
              </a:spcAft>
              <a:buClrTx/>
              <a:buSzTx/>
              <a:buFont typeface="Wingdings" panose="05000000000000000000" pitchFamily="2" charset="2"/>
              <a:buChar char="ü"/>
              <a:tabLst/>
              <a:defRPr/>
            </a:pPr>
            <a:r>
              <a:rPr kumimoji="0" lang="en-US" b="0" i="0" u="none" strike="noStrike" kern="1200" cap="none" normalizeH="0" baseline="0" noProof="0" dirty="0">
                <a:ln>
                  <a:noFill/>
                </a:ln>
                <a:effectLst/>
                <a:uLnTx/>
                <a:uFillTx/>
                <a:latin typeface="Calibri" panose="020F0502020204030204" pitchFamily="34" charset="0"/>
                <a:ea typeface="+mn-ea"/>
                <a:cs typeface="Calibri" panose="020F0502020204030204" pitchFamily="34" charset="0"/>
              </a:rPr>
              <a:t>Rebates are kept by the insurer as a </a:t>
            </a:r>
            <a:r>
              <a:rPr kumimoji="0" lang="en-US" b="1" i="0" u="none" strike="noStrike" kern="1200" cap="none"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profit center</a:t>
            </a:r>
            <a:r>
              <a:rPr lang="en-US" dirty="0">
                <a:solidFill>
                  <a:schemeClr val="accent1"/>
                </a:solidFill>
                <a:ea typeface="+mn-ea"/>
              </a:rPr>
              <a:t>;</a:t>
            </a:r>
            <a:endParaRPr kumimoji="0" lang="en-US" b="0" i="0" u="none" strike="noStrike" kern="1200" cap="none" normalizeH="0" baseline="0" noProof="0" dirty="0">
              <a:ln>
                <a:noFill/>
              </a:ln>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10000"/>
              </a:lnSpc>
              <a:spcBef>
                <a:spcPts val="600"/>
              </a:spcBef>
              <a:spcAft>
                <a:spcPts val="1200"/>
              </a:spcAft>
              <a:buClrTx/>
              <a:buSzTx/>
              <a:buFont typeface="Wingdings" panose="05000000000000000000" pitchFamily="2" charset="2"/>
              <a:buChar char="ü"/>
              <a:tabLst/>
              <a:defRPr/>
            </a:pPr>
            <a:r>
              <a:rPr kumimoji="0" lang="en-US" b="0" i="0" u="none" strike="noStrike" kern="1200" cap="none" normalizeH="0" baseline="0" noProof="0" dirty="0">
                <a:ln>
                  <a:noFill/>
                </a:ln>
                <a:effectLst/>
                <a:uLnTx/>
                <a:uFillTx/>
                <a:latin typeface="Calibri" panose="020F0502020204030204" pitchFamily="34" charset="0"/>
                <a:ea typeface="+mn-ea"/>
                <a:cs typeface="Calibri" panose="020F0502020204030204" pitchFamily="34" charset="0"/>
              </a:rPr>
              <a:t>A </a:t>
            </a:r>
            <a:r>
              <a:rPr kumimoji="0" lang="en-US" b="1" i="1" u="none" strike="noStrike" kern="1200" cap="none"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necessary business partner </a:t>
            </a:r>
            <a:r>
              <a:rPr kumimoji="0" lang="en-US" b="0" i="0" u="none" strike="noStrike" kern="1200" cap="none" normalizeH="0" baseline="0" noProof="0" dirty="0">
                <a:ln>
                  <a:noFill/>
                </a:ln>
                <a:effectLst/>
                <a:uLnTx/>
                <a:uFillTx/>
                <a:latin typeface="Calibri" panose="020F0502020204030204" pitchFamily="34" charset="0"/>
                <a:ea typeface="+mn-ea"/>
                <a:cs typeface="Calibri" panose="020F0502020204030204" pitchFamily="34" charset="0"/>
              </a:rPr>
              <a:t>for any medical plan;</a:t>
            </a:r>
          </a:p>
          <a:p>
            <a:pPr marL="342900" marR="0" lvl="0" indent="-342900" algn="l" defTabSz="914400" rtl="0" eaLnBrk="1" fontAlgn="auto" latinLnBrk="0" hangingPunct="1">
              <a:lnSpc>
                <a:spcPct val="110000"/>
              </a:lnSpc>
              <a:spcBef>
                <a:spcPts val="600"/>
              </a:spcBef>
              <a:spcAft>
                <a:spcPts val="1200"/>
              </a:spcAft>
              <a:buClrTx/>
              <a:buSzTx/>
              <a:buFont typeface="Wingdings" panose="05000000000000000000" pitchFamily="2" charset="2"/>
              <a:buChar char="ü"/>
              <a:tabLst/>
              <a:defRPr/>
            </a:pPr>
            <a:r>
              <a:rPr kumimoji="0" lang="en-US" b="0" i="0" u="none" strike="noStrike" kern="1200" cap="none" normalizeH="0" baseline="0" noProof="0" dirty="0">
                <a:ln>
                  <a:noFill/>
                </a:ln>
                <a:effectLst/>
                <a:uLnTx/>
                <a:uFillTx/>
                <a:latin typeface="Calibri" panose="020F0502020204030204" pitchFamily="34" charset="0"/>
                <a:ea typeface="+mn-ea"/>
                <a:cs typeface="Calibri" panose="020F0502020204030204" pitchFamily="34" charset="0"/>
              </a:rPr>
              <a:t>Potential </a:t>
            </a:r>
            <a:r>
              <a:rPr kumimoji="0" lang="en-US" b="1" i="0" u="none" strike="noStrike" kern="1200" cap="none"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area of opportunity </a:t>
            </a:r>
            <a:r>
              <a:rPr kumimoji="0" lang="en-US" b="0" i="0" u="none" strike="noStrike" kern="1200" cap="none" normalizeH="0" baseline="0" noProof="0" dirty="0">
                <a:ln>
                  <a:noFill/>
                </a:ln>
                <a:effectLst/>
                <a:uLnTx/>
                <a:uFillTx/>
                <a:latin typeface="Calibri" panose="020F0502020204030204" pitchFamily="34" charset="0"/>
                <a:ea typeface="+mn-ea"/>
                <a:cs typeface="Calibri" panose="020F0502020204030204" pitchFamily="34" charset="0"/>
              </a:rPr>
              <a:t>for any client looking to take on additional risk.</a:t>
            </a:r>
          </a:p>
        </p:txBody>
      </p:sp>
      <p:grpSp>
        <p:nvGrpSpPr>
          <p:cNvPr id="31" name="Group 30">
            <a:extLst>
              <a:ext uri="{FF2B5EF4-FFF2-40B4-BE49-F238E27FC236}">
                <a16:creationId xmlns:a16="http://schemas.microsoft.com/office/drawing/2014/main" id="{7EEC7F2F-12CB-00BC-FA59-22BE2F687C8A}"/>
              </a:ext>
            </a:extLst>
          </p:cNvPr>
          <p:cNvGrpSpPr/>
          <p:nvPr/>
        </p:nvGrpSpPr>
        <p:grpSpPr>
          <a:xfrm>
            <a:off x="441280" y="1182941"/>
            <a:ext cx="3983913" cy="4259295"/>
            <a:chOff x="441280" y="1182941"/>
            <a:chExt cx="3983913" cy="4259295"/>
          </a:xfrm>
        </p:grpSpPr>
        <p:sp>
          <p:nvSpPr>
            <p:cNvPr id="24" name="Rectangle 23">
              <a:extLst>
                <a:ext uri="{FF2B5EF4-FFF2-40B4-BE49-F238E27FC236}">
                  <a16:creationId xmlns:a16="http://schemas.microsoft.com/office/drawing/2014/main" id="{FBF8D4E9-B232-C694-CDA8-0C01B07648FC}"/>
                </a:ext>
              </a:extLst>
            </p:cNvPr>
            <p:cNvSpPr/>
            <p:nvPr/>
          </p:nvSpPr>
          <p:spPr>
            <a:xfrm>
              <a:off x="719018" y="1182941"/>
              <a:ext cx="3706175" cy="39823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C61D977-95A7-699F-5D7A-6F5AB81C5EF9}"/>
                </a:ext>
              </a:extLst>
            </p:cNvPr>
            <p:cNvSpPr txBox="1"/>
            <p:nvPr/>
          </p:nvSpPr>
          <p:spPr>
            <a:xfrm>
              <a:off x="996767" y="1692692"/>
              <a:ext cx="3150677" cy="542584"/>
            </a:xfrm>
            <a:prstGeom prst="rect">
              <a:avLst/>
            </a:prstGeom>
            <a:solidFill>
              <a:schemeClr val="tx2"/>
            </a:solidFill>
            <a:ln>
              <a:solidFill>
                <a:schemeClr val="bg1"/>
              </a:solidFill>
            </a:ln>
          </p:spPr>
          <p:txBody>
            <a:bodyPr wrap="square" anchor="ctr">
              <a:spAutoFit/>
            </a:bodyPr>
            <a:lstStyle/>
            <a:p>
              <a:pPr marR="0" lvl="0" algn="ctr" defTabSz="914400" rtl="0" eaLnBrk="1" fontAlgn="auto" latinLnBrk="0" hangingPunct="1">
                <a:lnSpc>
                  <a:spcPct val="110000"/>
                </a:lnSpc>
                <a:spcBef>
                  <a:spcPts val="600"/>
                </a:spcBef>
                <a:spcAft>
                  <a:spcPts val="1200"/>
                </a:spcAft>
                <a:buClrTx/>
                <a:buSzTx/>
                <a:tabLst/>
                <a:defRPr/>
              </a:pP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Two Pricing Models</a:t>
              </a:r>
              <a:endParaRPr kumimoji="0" lang="en-US" sz="28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27" name="Group 26">
              <a:extLst>
                <a:ext uri="{FF2B5EF4-FFF2-40B4-BE49-F238E27FC236}">
                  <a16:creationId xmlns:a16="http://schemas.microsoft.com/office/drawing/2014/main" id="{562CED92-B9A5-71F3-0BAD-899617EFC0B4}"/>
                </a:ext>
              </a:extLst>
            </p:cNvPr>
            <p:cNvGrpSpPr/>
            <p:nvPr/>
          </p:nvGrpSpPr>
          <p:grpSpPr>
            <a:xfrm>
              <a:off x="441280" y="2508249"/>
              <a:ext cx="3983913" cy="1341236"/>
              <a:chOff x="465821" y="2510870"/>
              <a:chExt cx="3983913" cy="1341236"/>
            </a:xfrm>
          </p:grpSpPr>
          <p:sp>
            <p:nvSpPr>
              <p:cNvPr id="4" name="TextBox 3">
                <a:extLst>
                  <a:ext uri="{FF2B5EF4-FFF2-40B4-BE49-F238E27FC236}">
                    <a16:creationId xmlns:a16="http://schemas.microsoft.com/office/drawing/2014/main" id="{C63F55D4-B3B6-C4F9-E8F3-F9936A540022}"/>
                  </a:ext>
                </a:extLst>
              </p:cNvPr>
              <p:cNvSpPr txBox="1"/>
              <p:nvPr/>
            </p:nvSpPr>
            <p:spPr>
              <a:xfrm>
                <a:off x="1070863" y="2945327"/>
                <a:ext cx="3378871" cy="822960"/>
              </a:xfrm>
              <a:prstGeom prst="rect">
                <a:avLst/>
              </a:prstGeom>
              <a:solidFill>
                <a:srgbClr val="03808A"/>
              </a:solidFill>
            </p:spPr>
            <p:txBody>
              <a:bodyPr wrap="square" anchor="ctr">
                <a:spAutoFit/>
              </a:bodyPr>
              <a:lstStyle/>
              <a:p>
                <a:pPr marL="0" marR="0" lvl="1" algn="ctr" defTabSz="914400" rtl="0" eaLnBrk="1" fontAlgn="auto" latinLnBrk="0" hangingPunct="1">
                  <a:lnSpc>
                    <a:spcPct val="110000"/>
                  </a:lnSpc>
                  <a:spcBef>
                    <a:spcPts val="600"/>
                  </a:spcBef>
                  <a:spcAft>
                    <a:spcPts val="1200"/>
                  </a:spcAft>
                  <a:buClr>
                    <a:srgbClr val="B01513"/>
                  </a:buClr>
                  <a:buSzTx/>
                  <a:tabLst/>
                  <a:defRPr/>
                </a:pPr>
                <a:r>
                  <a:rPr kumimoji="0" lang="en-US" sz="20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A Traditional Model</a:t>
                </a:r>
              </a:p>
            </p:txBody>
          </p:sp>
          <p:pic>
            <p:nvPicPr>
              <p:cNvPr id="25" name="Picture 24">
                <a:extLst>
                  <a:ext uri="{FF2B5EF4-FFF2-40B4-BE49-F238E27FC236}">
                    <a16:creationId xmlns:a16="http://schemas.microsoft.com/office/drawing/2014/main" id="{C204957F-726E-6BCD-DA7D-CFC8EC5C2712}"/>
                  </a:ext>
                </a:extLst>
              </p:cNvPr>
              <p:cNvPicPr>
                <a:picLocks noChangeAspect="1"/>
              </p:cNvPicPr>
              <p:nvPr/>
            </p:nvPicPr>
            <p:blipFill>
              <a:blip r:embed="rId2"/>
              <a:stretch>
                <a:fillRect/>
              </a:stretch>
            </p:blipFill>
            <p:spPr>
              <a:xfrm>
                <a:off x="465821" y="2510870"/>
                <a:ext cx="792549" cy="1341236"/>
              </a:xfrm>
              <a:prstGeom prst="rect">
                <a:avLst/>
              </a:prstGeom>
            </p:spPr>
          </p:pic>
        </p:grpSp>
        <p:grpSp>
          <p:nvGrpSpPr>
            <p:cNvPr id="28" name="Group 27">
              <a:extLst>
                <a:ext uri="{FF2B5EF4-FFF2-40B4-BE49-F238E27FC236}">
                  <a16:creationId xmlns:a16="http://schemas.microsoft.com/office/drawing/2014/main" id="{42090E12-419D-69E2-BAB8-433428997865}"/>
                </a:ext>
              </a:extLst>
            </p:cNvPr>
            <p:cNvGrpSpPr/>
            <p:nvPr/>
          </p:nvGrpSpPr>
          <p:grpSpPr>
            <a:xfrm>
              <a:off x="441280" y="4094903"/>
              <a:ext cx="3963656" cy="1347333"/>
              <a:chOff x="498110" y="4327726"/>
              <a:chExt cx="3963656" cy="1347333"/>
            </a:xfrm>
          </p:grpSpPr>
          <p:sp>
            <p:nvSpPr>
              <p:cNvPr id="6" name="TextBox 5">
                <a:extLst>
                  <a:ext uri="{FF2B5EF4-FFF2-40B4-BE49-F238E27FC236}">
                    <a16:creationId xmlns:a16="http://schemas.microsoft.com/office/drawing/2014/main" id="{E27DA648-DE68-F9EA-034C-CF658EEDB6BC}"/>
                  </a:ext>
                </a:extLst>
              </p:cNvPr>
              <p:cNvSpPr txBox="1"/>
              <p:nvPr/>
            </p:nvSpPr>
            <p:spPr>
              <a:xfrm>
                <a:off x="1078486" y="4761013"/>
                <a:ext cx="3383280" cy="822960"/>
              </a:xfrm>
              <a:prstGeom prst="rect">
                <a:avLst/>
              </a:prstGeom>
              <a:solidFill>
                <a:schemeClr val="accent1">
                  <a:lumMod val="50000"/>
                </a:schemeClr>
              </a:solidFill>
            </p:spPr>
            <p:txBody>
              <a:bodyPr wrap="square" anchor="ctr">
                <a:spAutoFit/>
              </a:bodyPr>
              <a:lstStyle/>
              <a:p>
                <a:pPr marL="0" marR="0" lvl="1" algn="ctr" defTabSz="914400" rtl="0" eaLnBrk="1" fontAlgn="auto" latinLnBrk="0" hangingPunct="1">
                  <a:buClr>
                    <a:srgbClr val="B01513"/>
                  </a:buClr>
                  <a:buSzTx/>
                  <a:tabLst/>
                  <a:defRPr/>
                </a:pPr>
                <a:r>
                  <a:rPr kumimoji="0" lang="en-US" sz="20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Transparent /</a:t>
                </a:r>
              </a:p>
              <a:p>
                <a:pPr marL="0" marR="0" lvl="1" algn="ctr" defTabSz="914400" rtl="0" eaLnBrk="1" fontAlgn="auto" latinLnBrk="0" hangingPunct="1">
                  <a:buClr>
                    <a:srgbClr val="B01513"/>
                  </a:buClr>
                  <a:buSzTx/>
                  <a:tabLst/>
                  <a:defRPr/>
                </a:pPr>
                <a:r>
                  <a:rPr kumimoji="0" lang="en-US" sz="20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Pass-Through Model</a:t>
                </a:r>
              </a:p>
            </p:txBody>
          </p:sp>
          <p:pic>
            <p:nvPicPr>
              <p:cNvPr id="26" name="Picture 25">
                <a:extLst>
                  <a:ext uri="{FF2B5EF4-FFF2-40B4-BE49-F238E27FC236}">
                    <a16:creationId xmlns:a16="http://schemas.microsoft.com/office/drawing/2014/main" id="{E17580F5-5CDE-FF08-57C1-4FA9E256DA3C}"/>
                  </a:ext>
                </a:extLst>
              </p:cNvPr>
              <p:cNvPicPr>
                <a:picLocks noChangeAspect="1"/>
              </p:cNvPicPr>
              <p:nvPr/>
            </p:nvPicPr>
            <p:blipFill>
              <a:blip r:embed="rId3"/>
              <a:stretch>
                <a:fillRect/>
              </a:stretch>
            </p:blipFill>
            <p:spPr>
              <a:xfrm>
                <a:off x="498110" y="4327726"/>
                <a:ext cx="1066892" cy="1347333"/>
              </a:xfrm>
              <a:prstGeom prst="rect">
                <a:avLst/>
              </a:prstGeom>
            </p:spPr>
          </p:pic>
        </p:grpSp>
      </p:grpSp>
    </p:spTree>
    <p:extLst>
      <p:ext uri="{BB962C8B-B14F-4D97-AF65-F5344CB8AC3E}">
        <p14:creationId xmlns:p14="http://schemas.microsoft.com/office/powerpoint/2010/main" val="42151675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SSG_Self-Funded vs Fully Insured">
  <a:themeElements>
    <a:clrScheme name="2022_SSG MS OFFICE THEME">
      <a:dk1>
        <a:sysClr val="windowText" lastClr="000000"/>
      </a:dk1>
      <a:lt1>
        <a:sysClr val="window" lastClr="FFFFFF"/>
      </a:lt1>
      <a:dk2>
        <a:srgbClr val="373A36"/>
      </a:dk2>
      <a:lt2>
        <a:srgbClr val="B81104"/>
      </a:lt2>
      <a:accent1>
        <a:srgbClr val="737373"/>
      </a:accent1>
      <a:accent2>
        <a:srgbClr val="6D0A02"/>
      </a:accent2>
      <a:accent3>
        <a:srgbClr val="222A35"/>
      </a:accent3>
      <a:accent4>
        <a:srgbClr val="04ABB8"/>
      </a:accent4>
      <a:accent5>
        <a:srgbClr val="97999B"/>
      </a:accent5>
      <a:accent6>
        <a:srgbClr val="262626"/>
      </a:accent6>
      <a:hlink>
        <a:srgbClr val="000000"/>
      </a:hlink>
      <a:folHlink>
        <a:srgbClr val="FFFFFF"/>
      </a:folHlink>
    </a:clrScheme>
    <a:fontScheme name="Custom 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3.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{EF42DB8F-7450-5543-B970-F36512177EE3}tf10001062</Template>
  <TotalTime>733</TotalTime>
  <Words>2649</Words>
  <Application>Microsoft Office PowerPoint</Application>
  <PresentationFormat>Widescreen</PresentationFormat>
  <Paragraphs>295</Paragraphs>
  <Slides>30</Slides>
  <Notes>13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30</vt:i4>
      </vt:variant>
    </vt:vector>
  </HeadingPairs>
  <TitlesOfParts>
    <vt:vector size="43" baseType="lpstr">
      <vt:lpstr>AngsanaUPC</vt:lpstr>
      <vt:lpstr>Aptos</vt:lpstr>
      <vt:lpstr>Arial</vt:lpstr>
      <vt:lpstr>Calibri</vt:lpstr>
      <vt:lpstr>Calibri Light</vt:lpstr>
      <vt:lpstr>Century Gothic</vt:lpstr>
      <vt:lpstr>Decotura ICG</vt:lpstr>
      <vt:lpstr>Open Sans Semibold</vt:lpstr>
      <vt:lpstr>Wingdings</vt:lpstr>
      <vt:lpstr>Wingdings 3</vt:lpstr>
      <vt:lpstr>Ion</vt:lpstr>
      <vt:lpstr>SSG_Self-Funded vs Fully Insured</vt:lpstr>
      <vt:lpstr>1_Ion</vt:lpstr>
      <vt:lpstr>           28th Annual Conference</vt:lpstr>
      <vt:lpstr>PowerPoint Presentation</vt:lpstr>
      <vt:lpstr>Discussion Topics</vt:lpstr>
      <vt:lpstr>PowerPoint Presentation</vt:lpstr>
      <vt:lpstr>PowerPoint Presentation</vt:lpstr>
      <vt:lpstr>PowerPoint Presentation</vt:lpstr>
      <vt:lpstr>PowerPoint Presentation</vt:lpstr>
      <vt:lpstr>Two Forms of Stop-Loss Insurance Protection</vt:lpstr>
      <vt:lpstr>PBM Basics </vt:lpstr>
      <vt:lpstr>PBM Basics:  How They Work </vt:lpstr>
      <vt:lpstr>Self-Insured Health Plans</vt:lpstr>
      <vt:lpstr>PowerPoint Presentation</vt:lpstr>
      <vt:lpstr>Sample Cost Saving Strategies</vt:lpstr>
      <vt:lpstr>What is Sovereignty?</vt:lpstr>
      <vt:lpstr>History of Indian Health Care </vt:lpstr>
      <vt:lpstr>Indian Health Service Today</vt:lpstr>
      <vt:lpstr>Medicare-Like Rates</vt:lpstr>
      <vt:lpstr>Payer of Last Resort Statute</vt:lpstr>
      <vt:lpstr>Special Affordable Care Act Rules </vt:lpstr>
      <vt:lpstr>PowerPoint Presentation</vt:lpstr>
      <vt:lpstr>Enhancing Sovereignty Through Benefits</vt:lpstr>
      <vt:lpstr>Leaders are Under Pressure to Perform</vt:lpstr>
      <vt:lpstr>With a SWOT Analysis, What Would We See?</vt:lpstr>
      <vt:lpstr>What Does Talent  (Executives or Frontline) Want?</vt:lpstr>
      <vt:lpstr>This Relates to Managing Risk</vt:lpstr>
      <vt:lpstr>Talent Leads to Sovereignty </vt:lpstr>
      <vt:lpstr>PowerPoint Presentation</vt:lpstr>
      <vt:lpstr>Why Doug Roehm &amp; Charles Carlson?</vt:lpstr>
      <vt:lpstr>Real Examples From 2023…</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Tribal Sovereignty thru Benefits_SSG_2024 NNAHRA Presentation</dc:title>
  <dc:creator>SSG</dc:creator>
  <cp:lastModifiedBy>Janet Borland</cp:lastModifiedBy>
  <cp:revision>43</cp:revision>
  <dcterms:created xsi:type="dcterms:W3CDTF">2024-05-10T21:27:17Z</dcterms:created>
  <dcterms:modified xsi:type="dcterms:W3CDTF">2024-09-07T16:39:40Z</dcterms:modified>
</cp:coreProperties>
</file>