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58" r:id="rId4"/>
    <p:sldMasterId id="2147483648" r:id="rId5"/>
    <p:sldMasterId id="2147483662" r:id="rId6"/>
    <p:sldMasterId id="2147483693" r:id="rId7"/>
    <p:sldMasterId id="2147483697" r:id="rId8"/>
    <p:sldMasterId id="2147483703" r:id="rId9"/>
    <p:sldMasterId id="2147483724" r:id="rId10"/>
  </p:sldMasterIdLst>
  <p:notesMasterIdLst>
    <p:notesMasterId r:id="rId40"/>
  </p:notesMasterIdLst>
  <p:sldIdLst>
    <p:sldId id="420" r:id="rId11"/>
    <p:sldId id="2370" r:id="rId12"/>
    <p:sldId id="2147472399" r:id="rId13"/>
    <p:sldId id="2147472385" r:id="rId14"/>
    <p:sldId id="721" r:id="rId15"/>
    <p:sldId id="445" r:id="rId16"/>
    <p:sldId id="779" r:id="rId17"/>
    <p:sldId id="778" r:id="rId18"/>
    <p:sldId id="2147472400" r:id="rId19"/>
    <p:sldId id="2147472401" r:id="rId20"/>
    <p:sldId id="634" r:id="rId21"/>
    <p:sldId id="2147472402" r:id="rId22"/>
    <p:sldId id="687" r:id="rId23"/>
    <p:sldId id="520" r:id="rId24"/>
    <p:sldId id="653" r:id="rId25"/>
    <p:sldId id="2147472403" r:id="rId26"/>
    <p:sldId id="697" r:id="rId27"/>
    <p:sldId id="700" r:id="rId28"/>
    <p:sldId id="699" r:id="rId29"/>
    <p:sldId id="741" r:id="rId30"/>
    <p:sldId id="695" r:id="rId31"/>
    <p:sldId id="780" r:id="rId32"/>
    <p:sldId id="782" r:id="rId33"/>
    <p:sldId id="781" r:id="rId34"/>
    <p:sldId id="2147472404" r:id="rId35"/>
    <p:sldId id="2147472406" r:id="rId36"/>
    <p:sldId id="2147472408" r:id="rId37"/>
    <p:sldId id="2147472412" r:id="rId38"/>
    <p:sldId id="233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C8C66A-E2F3-48DC-8EEA-27131E4A6411}">
          <p14:sldIdLst>
            <p14:sldId id="420"/>
            <p14:sldId id="2370"/>
            <p14:sldId id="2147472399"/>
            <p14:sldId id="2147472385"/>
          </p14:sldIdLst>
        </p14:section>
        <p14:section name="1. Summary of the Recovery Programs" id="{B0203123-835A-4FFE-9026-56749A36847F}">
          <p14:sldIdLst>
            <p14:sldId id="721"/>
            <p14:sldId id="445"/>
            <p14:sldId id="779"/>
            <p14:sldId id="778"/>
            <p14:sldId id="2147472400"/>
          </p14:sldIdLst>
        </p14:section>
        <p14:section name="Preparing for SLFRF Obligation Deadlines" id="{E2E2946B-0680-4D68-BB1D-BB5743E73ED1}">
          <p14:sldIdLst>
            <p14:sldId id="2147472401"/>
            <p14:sldId id="634"/>
            <p14:sldId id="2147472402"/>
            <p14:sldId id="687"/>
            <p14:sldId id="520"/>
            <p14:sldId id="653"/>
            <p14:sldId id="2147472403"/>
            <p14:sldId id="697"/>
            <p14:sldId id="700"/>
            <p14:sldId id="699"/>
            <p14:sldId id="741"/>
            <p14:sldId id="695"/>
            <p14:sldId id="780"/>
            <p14:sldId id="782"/>
            <p14:sldId id="781"/>
          </p14:sldIdLst>
        </p14:section>
        <p14:section name="Intro to the Compliance Supplement" id="{FEF5BCE9-F9DC-4349-8B17-A87F052395EC}">
          <p14:sldIdLst>
            <p14:sldId id="2147472404"/>
            <p14:sldId id="2147472406"/>
            <p14:sldId id="2147472408"/>
            <p14:sldId id="2147472412"/>
          </p14:sldIdLst>
        </p14:section>
        <p14:section name="Indian Affairs - Single Audit Management Oversight" id="{7002B2B9-1D0A-4389-A139-11B133AAC877}">
          <p14:sldIdLst>
            <p14:sldId id="2333"/>
          </p14:sldIdLst>
        </p14:section>
      </p14:sectionLst>
    </p:ext>
    <p:ext uri="{EFAFB233-063F-42B5-8137-9DF3F51BA10A}">
      <p15:sldGuideLst xmlns:p15="http://schemas.microsoft.com/office/powerpoint/2012/main">
        <p15:guide id="2" pos="240" userDrawn="1">
          <p15:clr>
            <a:srgbClr val="A4A3A4"/>
          </p15:clr>
        </p15:guide>
        <p15:guide id="3" pos="4656">
          <p15:clr>
            <a:srgbClr val="A4A3A4"/>
          </p15:clr>
        </p15:guide>
        <p15:guide id="4" orient="horz" pos="2256" userDrawn="1">
          <p15:clr>
            <a:srgbClr val="A4A3A4"/>
          </p15:clr>
        </p15:guide>
        <p15:guide id="5" pos="2980" userDrawn="1">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A522563-8FC2-66B2-ACED-F62954778156}" name="Parisien, Jennifer" initials="PJ" userId="S::Jennifer.Parisien@treasury.gov::86431cfd-f186-4a25-89af-0ff2ac34b2bb" providerId="AD"/>
  <p188:author id="{C93A0A89-26C5-B763-4907-32F626524C8B}" name="Soto, Veronica" initials="SV" userId="S::Veronica.Soto@treasury.gov::e3151540-7a4b-463f-ba64-53bd1b4b2db3" providerId="AD"/>
  <p188:author id="{3BC829A1-901B-C921-6EA8-5CBC8C4854F7}" name="Ragan, Elizabeth" initials="RE" userId="S::Elizabeth.Ragan@treasury.gov::5506c146-18a8-49bb-ac44-18aafd531346" providerId="AD"/>
  <p188:author id="{820342D4-0148-339C-E5AC-EB0BB8B2AF74}" name="Agarwal, Priya" initials="AP" userId="S::Priya.Agarwal2@treasury.gov::2bbca38f-e9f0-41f7-a403-d63b9a87c72e" providerId="AD"/>
  <p188:author id="{8B68C2D8-6DD6-9EE2-6112-D52822C9BD8A}" name="Blossom Butcher-Sumner" initials="BBS" userId="S::Blossom.Butcher-Sumner@treasury.gov::3f8f0791-55f2-47ea-9e9a-1539f938ff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8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164861"/>
    <a:srgbClr val="1B4171"/>
    <a:srgbClr val="D9E1E4"/>
    <a:srgbClr val="EAEFF2"/>
    <a:srgbClr val="B4C3CA"/>
    <a:srgbClr val="CBD5D9"/>
    <a:srgbClr val="C5D0D5"/>
    <a:srgbClr val="0000FF"/>
    <a:srgbClr val="F0F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1" autoAdjust="0"/>
    <p:restoredTop sz="89821" autoAdjust="0"/>
  </p:normalViewPr>
  <p:slideViewPr>
    <p:cSldViewPr showGuides="1">
      <p:cViewPr varScale="1">
        <p:scale>
          <a:sx n="101" d="100"/>
          <a:sy n="101" d="100"/>
        </p:scale>
        <p:origin x="1266" y="84"/>
      </p:cViewPr>
      <p:guideLst>
        <p:guide pos="240"/>
        <p:guide pos="4656"/>
        <p:guide orient="horz" pos="2256"/>
        <p:guide pos="2980"/>
      </p:guideLst>
    </p:cSldViewPr>
  </p:slideViewPr>
  <p:outlineViewPr>
    <p:cViewPr>
      <p:scale>
        <a:sx n="33" d="100"/>
        <a:sy n="33" d="100"/>
      </p:scale>
      <p:origin x="0" y="-38304"/>
    </p:cViewPr>
  </p:outlineViewPr>
  <p:notesTextViewPr>
    <p:cViewPr>
      <p:scale>
        <a:sx n="125" d="100"/>
        <a:sy n="125" d="100"/>
      </p:scale>
      <p:origin x="0" y="0"/>
    </p:cViewPr>
  </p:notesTextViewPr>
  <p:sorterViewPr>
    <p:cViewPr>
      <p:scale>
        <a:sx n="80" d="100"/>
        <a:sy n="80" d="100"/>
      </p:scale>
      <p:origin x="0" y="-2850"/>
    </p:cViewPr>
  </p:sorterViewPr>
  <p:notesViewPr>
    <p:cSldViewPr>
      <p:cViewPr varScale="1">
        <p:scale>
          <a:sx n="81" d="100"/>
          <a:sy n="81" d="100"/>
        </p:scale>
        <p:origin x="3858" y="1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8/10/relationships/authors" Target="authors.xml"/><Relationship Id="rId20" Type="http://schemas.openxmlformats.org/officeDocument/2006/relationships/slide" Target="slides/slide10.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161" cy="465060"/>
          </a:xfrm>
          <a:prstGeom prst="rect">
            <a:avLst/>
          </a:prstGeom>
        </p:spPr>
        <p:txBody>
          <a:bodyPr vert="horz" lIns="92179" tIns="46093" rIns="92179" bIns="46093" rtlCol="0"/>
          <a:lstStyle>
            <a:lvl1pPr algn="l">
              <a:defRPr sz="1200"/>
            </a:lvl1pPr>
          </a:lstStyle>
          <a:p>
            <a:endParaRPr lang="en-US" dirty="0"/>
          </a:p>
        </p:txBody>
      </p:sp>
      <p:sp>
        <p:nvSpPr>
          <p:cNvPr id="3" name="Date Placeholder 2"/>
          <p:cNvSpPr>
            <a:spLocks noGrp="1"/>
          </p:cNvSpPr>
          <p:nvPr>
            <p:ph type="dt" idx="1"/>
          </p:nvPr>
        </p:nvSpPr>
        <p:spPr>
          <a:xfrm>
            <a:off x="3970636" y="3"/>
            <a:ext cx="3038161" cy="465060"/>
          </a:xfrm>
          <a:prstGeom prst="rect">
            <a:avLst/>
          </a:prstGeom>
        </p:spPr>
        <p:txBody>
          <a:bodyPr vert="horz" lIns="92179" tIns="46093" rIns="92179" bIns="46093" rtlCol="0"/>
          <a:lstStyle>
            <a:lvl1pPr algn="r">
              <a:defRPr sz="1200"/>
            </a:lvl1pPr>
          </a:lstStyle>
          <a:p>
            <a:fld id="{79BBE7D3-5EA1-43D6-83C5-EBD2511964DF}" type="datetimeFigureOut">
              <a:rPr lang="en-US" smtClean="0"/>
              <a:pPr/>
              <a:t>9/20/2024</a:t>
            </a:fld>
            <a:endParaRPr lang="en-US" dirty="0"/>
          </a:p>
        </p:txBody>
      </p:sp>
      <p:sp>
        <p:nvSpPr>
          <p:cNvPr id="4" name="Slide Image Placeholder 3"/>
          <p:cNvSpPr>
            <a:spLocks noGrp="1" noRot="1" noChangeAspect="1"/>
          </p:cNvSpPr>
          <p:nvPr>
            <p:ph type="sldImg" idx="2"/>
          </p:nvPr>
        </p:nvSpPr>
        <p:spPr>
          <a:xfrm>
            <a:off x="1181100" y="5111429"/>
            <a:ext cx="4648200" cy="3487737"/>
          </a:xfrm>
          <a:prstGeom prst="rect">
            <a:avLst/>
          </a:prstGeom>
          <a:noFill/>
          <a:ln w="12700">
            <a:solidFill>
              <a:prstClr val="black"/>
            </a:solidFill>
          </a:ln>
        </p:spPr>
        <p:txBody>
          <a:bodyPr vert="horz" lIns="92179" tIns="46093" rIns="92179" bIns="46093" rtlCol="0" anchor="ctr"/>
          <a:lstStyle/>
          <a:p>
            <a:endParaRPr lang="en-US" dirty="0"/>
          </a:p>
        </p:txBody>
      </p:sp>
      <p:sp>
        <p:nvSpPr>
          <p:cNvPr id="5" name="Notes Placeholder 4"/>
          <p:cNvSpPr>
            <a:spLocks noGrp="1"/>
          </p:cNvSpPr>
          <p:nvPr>
            <p:ph type="body" sz="quarter" idx="3"/>
          </p:nvPr>
        </p:nvSpPr>
        <p:spPr>
          <a:xfrm>
            <a:off x="701361" y="696913"/>
            <a:ext cx="5607678" cy="4183939"/>
          </a:xfrm>
          <a:prstGeom prst="rect">
            <a:avLst/>
          </a:prstGeom>
        </p:spPr>
        <p:txBody>
          <a:bodyPr vert="horz" lIns="92179" tIns="46093" rIns="92179" bIns="460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744"/>
            <a:ext cx="3038161" cy="465059"/>
          </a:xfrm>
          <a:prstGeom prst="rect">
            <a:avLst/>
          </a:prstGeom>
        </p:spPr>
        <p:txBody>
          <a:bodyPr vert="horz" lIns="92179" tIns="46093" rIns="92179" bIns="460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36" y="8829744"/>
            <a:ext cx="3038161" cy="465059"/>
          </a:xfrm>
          <a:prstGeom prst="rect">
            <a:avLst/>
          </a:prstGeom>
        </p:spPr>
        <p:txBody>
          <a:bodyPr vert="horz" lIns="92179" tIns="46093" rIns="92179" bIns="46093" rtlCol="0" anchor="b"/>
          <a:lstStyle>
            <a:lvl1pPr algn="r">
              <a:defRPr sz="1200"/>
            </a:lvl1pPr>
          </a:lstStyle>
          <a:p>
            <a:fld id="{793B781A-A96D-4842-B459-2CAED423C522}" type="slidenum">
              <a:rPr lang="en-US" smtClean="0"/>
              <a:pPr/>
              <a:t>‹#›</a:t>
            </a:fld>
            <a:endParaRPr lang="en-US" dirty="0"/>
          </a:p>
        </p:txBody>
      </p:sp>
    </p:spTree>
    <p:extLst>
      <p:ext uri="{BB962C8B-B14F-4D97-AF65-F5344CB8AC3E}">
        <p14:creationId xmlns:p14="http://schemas.microsoft.com/office/powerpoint/2010/main" val="93164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111750"/>
            <a:ext cx="4651375" cy="34877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793B781A-A96D-4842-B459-2CAED423C522}" type="slidenum">
              <a:rPr lang="en-US" smtClean="0"/>
              <a:pPr/>
              <a:t>1</a:t>
            </a:fld>
            <a:endParaRPr lang="en-US" dirty="0"/>
          </a:p>
        </p:txBody>
      </p:sp>
    </p:spTree>
    <p:extLst>
      <p:ext uri="{BB962C8B-B14F-4D97-AF65-F5344CB8AC3E}">
        <p14:creationId xmlns:p14="http://schemas.microsoft.com/office/powerpoint/2010/main" val="257019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6436" y="730860"/>
            <a:ext cx="5852160" cy="378047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B46C-CA32-45FB-AE45-6CCE62B3BE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63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6436" y="730860"/>
            <a:ext cx="5852160" cy="378047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B46C-CA32-45FB-AE45-6CCE62B3BE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3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6436" y="730860"/>
            <a:ext cx="5852160" cy="378047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B46C-CA32-45FB-AE45-6CCE62B3BE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68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6436" y="730860"/>
            <a:ext cx="5852160" cy="378047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B46C-CA32-45FB-AE45-6CCE62B3BE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68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6436" y="730860"/>
            <a:ext cx="5852160" cy="378047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B46C-CA32-45FB-AE45-6CCE62B3BE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6436" y="730860"/>
            <a:ext cx="5852160" cy="378047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B46C-CA32-45FB-AE45-6CCE62B3BE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09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6436" y="730860"/>
            <a:ext cx="5852160" cy="378047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B46C-CA32-45FB-AE45-6CCE62B3BEE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23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111750"/>
            <a:ext cx="4648200" cy="3487738"/>
          </a:xfrm>
        </p:spPr>
      </p:sp>
      <p:sp>
        <p:nvSpPr>
          <p:cNvPr id="3" name="Notes Placeholder 2"/>
          <p:cNvSpPr>
            <a:spLocks noGrp="1"/>
          </p:cNvSpPr>
          <p:nvPr>
            <p:ph type="body" idx="1"/>
          </p:nvPr>
        </p:nvSpPr>
        <p:spPr/>
        <p:txBody>
          <a:bodyPr/>
          <a:lstStyle/>
          <a:p>
            <a:r>
              <a:rPr lang="en-US" dirty="0">
                <a:cs typeface="Calibri"/>
              </a:rPr>
              <a:t>FA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22CA3-8075-4896-B356-3DACE78D4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41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2A854-9472-4F04-9B46-6421359C9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24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111750"/>
            <a:ext cx="4648200" cy="34877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2A854-9472-4F04-9B46-6421359C9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111750"/>
            <a:ext cx="4648200" cy="348773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cs typeface="Calibri"/>
            </a:endParaRPr>
          </a:p>
          <a:p>
            <a:pPr marL="114300" lvl="1"/>
            <a:r>
              <a:rPr lang="en-US" dirty="0">
                <a:cs typeface="Calibri"/>
              </a:rPr>
              <a:t>FA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B781A-A96D-4842-B459-2CAED423C5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39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111750"/>
            <a:ext cx="4648200" cy="3487738"/>
          </a:xfrm>
        </p:spPr>
      </p:sp>
      <p:sp>
        <p:nvSpPr>
          <p:cNvPr id="3" name="Notes Placeholder 2"/>
          <p:cNvSpPr>
            <a:spLocks noGrp="1"/>
          </p:cNvSpPr>
          <p:nvPr>
            <p:ph type="body" idx="1"/>
          </p:nvPr>
        </p:nvSpPr>
        <p:spPr/>
        <p:txBody>
          <a:bodyPr>
            <a:normAutofit/>
          </a:bodyPr>
          <a:lstStyle/>
          <a:p>
            <a:pPr marR="0" lvl="0" algn="l" defTabSz="914400" rtl="0" eaLnBrk="1" fontAlgn="auto" latinLnBrk="0" hangingPunct="1">
              <a:lnSpc>
                <a:spcPct val="100000"/>
              </a:lnSpc>
              <a:spcBef>
                <a:spcPts val="0"/>
              </a:spcBef>
              <a:spcAft>
                <a:spcPts val="0"/>
              </a:spcAft>
              <a:buClrTx/>
              <a:buSzTx/>
              <a:tabLst/>
              <a:defRPr/>
            </a:pPr>
            <a:r>
              <a:rPr lang="en-US" dirty="0">
                <a:cs typeface="Calibri"/>
              </a:rPr>
              <a:t>FA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22CA3-8075-4896-B356-3DACE78D4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37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111750"/>
            <a:ext cx="4648200" cy="3487738"/>
          </a:xfrm>
        </p:spPr>
      </p:sp>
      <p:sp>
        <p:nvSpPr>
          <p:cNvPr id="3" name="Notes Placeholder 2"/>
          <p:cNvSpPr>
            <a:spLocks noGrp="1"/>
          </p:cNvSpPr>
          <p:nvPr>
            <p:ph type="body" idx="1"/>
          </p:nvPr>
        </p:nvSpPr>
        <p:spPr/>
        <p:txBody>
          <a:bodyPr>
            <a:normAutofit/>
          </a:bodyPr>
          <a:lstStyle/>
          <a:p>
            <a:r>
              <a:rPr lang="en-US" dirty="0">
                <a:cs typeface="Calibri"/>
              </a:rPr>
              <a:t>JP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22CA3-8075-4896-B356-3DACE78D4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47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111750"/>
            <a:ext cx="4648200" cy="3487738"/>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B781A-A96D-4842-B459-2CAED423C5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2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111750"/>
            <a:ext cx="4648200" cy="3487738"/>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B781A-A96D-4842-B459-2CAED423C5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471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4E3755-A47F-AC40-B18F-087D6999FC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286001"/>
            <a:ext cx="9144000" cy="4571999"/>
          </a:xfrm>
          <a:prstGeom prst="rect">
            <a:avLst/>
          </a:prstGeom>
        </p:spPr>
      </p:pic>
      <p:sp>
        <p:nvSpPr>
          <p:cNvPr id="2" name="Title 1"/>
          <p:cNvSpPr>
            <a:spLocks noGrp="1"/>
          </p:cNvSpPr>
          <p:nvPr>
            <p:ph type="ctrTitle"/>
          </p:nvPr>
        </p:nvSpPr>
        <p:spPr>
          <a:xfrm>
            <a:off x="378124" y="3482975"/>
            <a:ext cx="7772400" cy="1470025"/>
          </a:xfrm>
          <a:prstGeom prst="rect">
            <a:avLst/>
          </a:prstGeom>
        </p:spPr>
        <p:txBody>
          <a:bodyPr/>
          <a:lstStyle>
            <a:lvl1pPr algn="l">
              <a:defRPr sz="4000" b="1">
                <a:solidFill>
                  <a:srgbClr val="164861"/>
                </a:solidFill>
                <a:latin typeface="+mn-lt"/>
                <a:cs typeface="Arial" pitchFamily="34" charset="0"/>
              </a:defRPr>
            </a:lvl1pPr>
          </a:lstStyle>
          <a:p>
            <a:endParaRPr lang="en-US" dirty="0"/>
          </a:p>
        </p:txBody>
      </p:sp>
      <p:pic>
        <p:nvPicPr>
          <p:cNvPr id="5" name="Picture 4">
            <a:extLst>
              <a:ext uri="{FF2B5EF4-FFF2-40B4-BE49-F238E27FC236}">
                <a16:creationId xmlns:a16="http://schemas.microsoft.com/office/drawing/2014/main" id="{31B6136F-A69A-4E43-99E2-0C5266F691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8850"/>
            <a:ext cx="9144000" cy="2400300"/>
          </a:xfrm>
          <a:prstGeom prst="rect">
            <a:avLst/>
          </a:prstGeom>
        </p:spPr>
      </p:pic>
    </p:spTree>
    <p:extLst>
      <p:ext uri="{BB962C8B-B14F-4D97-AF65-F5344CB8AC3E}">
        <p14:creationId xmlns:p14="http://schemas.microsoft.com/office/powerpoint/2010/main" val="64018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 No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a:xfrm>
            <a:off x="2514600" y="6243320"/>
            <a:ext cx="4114800" cy="182880"/>
          </a:xfrm>
          <a:prstGeom prst="rect">
            <a:avLst/>
          </a:prstGeom>
        </p:spPr>
        <p:txBody>
          <a:bodyPr/>
          <a:lstStyle/>
          <a:p>
            <a:r>
              <a:rPr lang="en-US" dirty="0"/>
              <a:t>(insert footer here)</a:t>
            </a:r>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a:xfrm>
            <a:off x="6880861" y="6243320"/>
            <a:ext cx="1680209" cy="18288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342900" y="457201"/>
            <a:ext cx="8458199" cy="393261"/>
          </a:xfrm>
          <a:prstGeom prst="rect">
            <a:avLst/>
          </a:prstGeom>
        </p:spPr>
        <p:txBody>
          <a:bodyPr vert="horz" lIns="0" tIns="0" rIns="0" bIns="0" rtlCol="0" anchor="t" anchorCtr="0">
            <a:noAutofit/>
          </a:bodyPr>
          <a:lstStyle/>
          <a:p>
            <a:r>
              <a:rPr lang="en-US"/>
              <a:t>Click to edit Master title style</a:t>
            </a:r>
          </a:p>
        </p:txBody>
      </p:sp>
      <p:sp>
        <p:nvSpPr>
          <p:cNvPr id="8" name="Rectangle: Rounded Corners 7">
            <a:extLst>
              <a:ext uri="{FF2B5EF4-FFF2-40B4-BE49-F238E27FC236}">
                <a16:creationId xmlns:a16="http://schemas.microsoft.com/office/drawing/2014/main" id="{FCBCDF11-3718-44C3-9911-E733065CD17A}"/>
              </a:ext>
            </a:extLst>
          </p:cNvPr>
          <p:cNvSpPr/>
          <p:nvPr userDrawn="1"/>
        </p:nvSpPr>
        <p:spPr>
          <a:xfrm>
            <a:off x="0" y="1"/>
            <a:ext cx="9144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350"/>
          </a:p>
        </p:txBody>
      </p:sp>
    </p:spTree>
    <p:extLst>
      <p:ext uri="{BB962C8B-B14F-4D97-AF65-F5344CB8AC3E}">
        <p14:creationId xmlns:p14="http://schemas.microsoft.com/office/powerpoint/2010/main" val="41302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768DA07-8BCA-42C2-BA0E-17CFF9ABFE8C}"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E0E6D7-6D74-4F65-BE2B-C82BFFABE1E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normAutofit/>
          </a:bodyPr>
          <a:lstStyle>
            <a:lvl1pPr algn="l">
              <a:defRPr lang="en-US" b="1" dirty="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768DA07-8BCA-42C2-BA0E-17CFF9ABFE8C}" type="datetimeFigureOut">
              <a:rPr lang="en-US" smtClean="0"/>
              <a:pPr/>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E0E6D7-6D74-4F65-BE2B-C82BFFABE1E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2" y="76200"/>
            <a:ext cx="8229600" cy="868362"/>
          </a:xfrm>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spcBef>
                <a:spcPts val="0"/>
              </a:spcBef>
              <a:buNone/>
              <a:defRPr sz="1600" b="1">
                <a:latin typeface="+mn-lt"/>
              </a:defRPr>
            </a:lvl1pPr>
            <a:lvl2pPr>
              <a:spcBef>
                <a:spcPts val="200"/>
              </a:spcBef>
              <a:spcAft>
                <a:spcPts val="0"/>
              </a:spcAft>
              <a:buClr>
                <a:srgbClr val="E31B23"/>
              </a:buClr>
              <a:buFont typeface="Arial" pitchFamily="34" charset="0"/>
              <a:buChar char="•"/>
              <a:defRPr sz="1400">
                <a:latin typeface="+mn-lt"/>
              </a:defRPr>
            </a:lvl2pPr>
            <a:lvl3pPr>
              <a:spcBef>
                <a:spcPts val="0"/>
              </a:spcBef>
              <a:spcAft>
                <a:spcPts val="0"/>
              </a:spcAft>
              <a:buClr>
                <a:srgbClr val="A1A1A4"/>
              </a:buClr>
              <a:buFont typeface="Arial" pitchFamily="34" charset="0"/>
              <a:buChar char="–"/>
              <a:defRPr sz="1400">
                <a:latin typeface="+mn-lt"/>
              </a:defRPr>
            </a:lvl3pPr>
            <a:lvl4pPr>
              <a:spcBef>
                <a:spcPts val="0"/>
              </a:spcBef>
              <a:spcAft>
                <a:spcPts val="0"/>
              </a:spcAft>
              <a:defRPr sz="14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5149170"/>
      </p:ext>
    </p:extLst>
  </p:cSld>
  <p:clrMapOvr>
    <a:masterClrMapping/>
  </p:clrMapOvr>
  <p:extLst>
    <p:ext uri="{DCECCB84-F9BA-43D5-87BE-67443E8EF086}">
      <p15:sldGuideLst xmlns:p15="http://schemas.microsoft.com/office/powerpoint/2012/main">
        <p15:guide id="2" pos="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E0E6D7-6D74-4F65-BE2B-C82BFFABE1E1}" type="slidenum">
              <a:rPr lang="en-US" smtClean="0"/>
              <a:pPr/>
              <a:t>‹#›</a:t>
            </a:fld>
            <a:endParaRPr lang="en-US" dirty="0"/>
          </a:p>
        </p:txBody>
      </p:sp>
    </p:spTree>
    <p:extLst>
      <p:ext uri="{BB962C8B-B14F-4D97-AF65-F5344CB8AC3E}">
        <p14:creationId xmlns:p14="http://schemas.microsoft.com/office/powerpoint/2010/main" val="308251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normAutofit/>
          </a:bodyPr>
          <a:lstStyle>
            <a:lvl1pPr algn="l">
              <a:defRPr lang="en-US" b="1" dirty="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E0E6D7-6D74-4F65-BE2B-C82BFFABE1E1}" type="slidenum">
              <a:rPr lang="en-US" smtClean="0"/>
              <a:pPr/>
              <a:t>‹#›</a:t>
            </a:fld>
            <a:endParaRPr lang="en-US" dirty="0"/>
          </a:p>
        </p:txBody>
      </p:sp>
    </p:spTree>
    <p:extLst>
      <p:ext uri="{BB962C8B-B14F-4D97-AF65-F5344CB8AC3E}">
        <p14:creationId xmlns:p14="http://schemas.microsoft.com/office/powerpoint/2010/main" val="1048703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2" y="76200"/>
            <a:ext cx="8229600" cy="868362"/>
          </a:xfrm>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spcBef>
                <a:spcPts val="0"/>
              </a:spcBef>
              <a:buNone/>
              <a:defRPr sz="1600" b="1">
                <a:latin typeface="+mn-lt"/>
              </a:defRPr>
            </a:lvl1pPr>
            <a:lvl2pPr>
              <a:spcBef>
                <a:spcPts val="200"/>
              </a:spcBef>
              <a:spcAft>
                <a:spcPts val="0"/>
              </a:spcAft>
              <a:buClr>
                <a:srgbClr val="E31B23"/>
              </a:buClr>
              <a:buFont typeface="Arial" pitchFamily="34" charset="0"/>
              <a:buChar char="•"/>
              <a:defRPr sz="1400">
                <a:latin typeface="+mn-lt"/>
              </a:defRPr>
            </a:lvl2pPr>
            <a:lvl3pPr>
              <a:spcBef>
                <a:spcPts val="0"/>
              </a:spcBef>
              <a:spcAft>
                <a:spcPts val="0"/>
              </a:spcAft>
              <a:buClr>
                <a:srgbClr val="A1A1A4"/>
              </a:buClr>
              <a:buFont typeface="Arial" pitchFamily="34" charset="0"/>
              <a:buChar char="–"/>
              <a:defRPr sz="1400">
                <a:latin typeface="+mn-lt"/>
              </a:defRPr>
            </a:lvl3pPr>
            <a:lvl4pPr>
              <a:spcBef>
                <a:spcPts val="0"/>
              </a:spcBef>
              <a:spcAft>
                <a:spcPts val="0"/>
              </a:spcAft>
              <a:defRPr sz="14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0837809"/>
      </p:ext>
    </p:extLst>
  </p:cSld>
  <p:clrMapOvr>
    <a:masterClrMapping/>
  </p:clrMapOvr>
  <p:extLst>
    <p:ext uri="{DCECCB84-F9BA-43D5-87BE-67443E8EF086}">
      <p15:sldGuideLst xmlns:p15="http://schemas.microsoft.com/office/powerpoint/2012/main">
        <p15:guide id="2" pos="2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spcBef>
                <a:spcPts val="0"/>
              </a:spcBef>
              <a:buNone/>
              <a:defRPr sz="1600">
                <a:latin typeface="+mn-lt"/>
              </a:defRPr>
            </a:lvl1pPr>
            <a:lvl2pPr marL="290513" indent="-171450">
              <a:spcBef>
                <a:spcPts val="200"/>
              </a:spcBef>
              <a:spcAft>
                <a:spcPts val="0"/>
              </a:spcAft>
              <a:buClr>
                <a:srgbClr val="C00000"/>
              </a:buClr>
              <a:buFont typeface="Courier New" panose="02070309020205020404" pitchFamily="49" charset="0"/>
              <a:buChar char="o"/>
              <a:defRPr sz="1400">
                <a:latin typeface="+mn-lt"/>
              </a:defRPr>
            </a:lvl2pPr>
            <a:lvl3pPr>
              <a:spcBef>
                <a:spcPts val="0"/>
              </a:spcBef>
              <a:spcAft>
                <a:spcPts val="0"/>
              </a:spcAft>
              <a:buClr>
                <a:srgbClr val="A1A1A4"/>
              </a:buClr>
              <a:buFont typeface="Arial" pitchFamily="34" charset="0"/>
              <a:buChar char="–"/>
              <a:defRPr sz="1400">
                <a:latin typeface="+mn-lt"/>
              </a:defRPr>
            </a:lvl3pPr>
            <a:lvl4pPr>
              <a:spcBef>
                <a:spcPts val="0"/>
              </a:spcBef>
              <a:spcAft>
                <a:spcPts val="0"/>
              </a:spcAft>
              <a:defRPr sz="14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ED6D6AAA-BD46-4146-A4A8-AA9C29CDF96F}"/>
              </a:ext>
            </a:extLst>
          </p:cNvPr>
          <p:cNvSpPr>
            <a:spLocks noGrp="1"/>
          </p:cNvSpPr>
          <p:nvPr>
            <p:ph type="ftr" sz="quarter" idx="11"/>
          </p:nvPr>
        </p:nvSpPr>
        <p:spPr>
          <a:xfrm>
            <a:off x="457200" y="6553200"/>
            <a:ext cx="8348932" cy="365125"/>
          </a:xfrm>
          <a:prstGeom prst="rect">
            <a:avLst/>
          </a:prstGeom>
        </p:spPr>
        <p:txBody>
          <a:bodyPr/>
          <a:lstStyle>
            <a:lvl1pPr>
              <a:defRPr sz="1000">
                <a:solidFill>
                  <a:schemeClr val="bg1"/>
                </a:solidFill>
              </a:defRPr>
            </a:lvl1pPr>
          </a:lstStyle>
          <a:p>
            <a:endParaRPr lang="en-US" dirty="0"/>
          </a:p>
        </p:txBody>
      </p:sp>
    </p:spTree>
    <p:extLst>
      <p:ext uri="{BB962C8B-B14F-4D97-AF65-F5344CB8AC3E}">
        <p14:creationId xmlns:p14="http://schemas.microsoft.com/office/powerpoint/2010/main" val="3334271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a:xfrm>
            <a:off x="457200" y="1066800"/>
            <a:ext cx="8229600" cy="5059363"/>
          </a:xfrm>
        </p:spPr>
        <p:txBody>
          <a:bodyPr>
            <a:normAutofit/>
          </a:bodyPr>
          <a:lstStyle>
            <a:lvl1pPr marL="0" indent="0">
              <a:spcBef>
                <a:spcPts val="600"/>
              </a:spcBef>
              <a:buNone/>
              <a:defRPr sz="1600" b="1">
                <a:solidFill>
                  <a:srgbClr val="005595"/>
                </a:solidFill>
                <a:latin typeface="+mn-lt"/>
              </a:defRPr>
            </a:lvl1pPr>
            <a:lvl2pPr marL="290513" indent="-171450">
              <a:spcBef>
                <a:spcPts val="300"/>
              </a:spcBef>
              <a:spcAft>
                <a:spcPts val="0"/>
              </a:spcAft>
              <a:buClr>
                <a:srgbClr val="C00000"/>
              </a:buClr>
              <a:buFont typeface="Courier New" panose="02070309020205020404" pitchFamily="49" charset="0"/>
              <a:buChar char="o"/>
              <a:defRPr sz="1300">
                <a:latin typeface="+mn-lt"/>
              </a:defRPr>
            </a:lvl2pPr>
            <a:lvl3pPr>
              <a:spcBef>
                <a:spcPts val="0"/>
              </a:spcBef>
              <a:spcAft>
                <a:spcPts val="0"/>
              </a:spcAft>
              <a:buClr>
                <a:srgbClr val="A1A1A4"/>
              </a:buClr>
              <a:buFont typeface="Arial" pitchFamily="34" charset="0"/>
              <a:buChar char="–"/>
              <a:defRPr sz="1300">
                <a:latin typeface="+mn-lt"/>
              </a:defRPr>
            </a:lvl3pPr>
            <a:lvl4pPr>
              <a:spcBef>
                <a:spcPts val="0"/>
              </a:spcBef>
              <a:spcAft>
                <a:spcPts val="0"/>
              </a:spcAft>
              <a:defRPr sz="13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553200"/>
            <a:ext cx="8348932" cy="365125"/>
          </a:xfrm>
          <a:prstGeom prst="rect">
            <a:avLst/>
          </a:prstGeom>
        </p:spPr>
        <p:txBody>
          <a:bodyPr/>
          <a:lstStyle>
            <a:lvl1pPr>
              <a:defRPr sz="1000">
                <a:solidFill>
                  <a:schemeClr val="bg1"/>
                </a:solidFill>
              </a:defRPr>
            </a:lvl1pPr>
          </a:lstStyle>
          <a:p>
            <a:endParaRPr lang="en-US" dirty="0"/>
          </a:p>
        </p:txBody>
      </p:sp>
    </p:spTree>
    <p:extLst>
      <p:ext uri="{BB962C8B-B14F-4D97-AF65-F5344CB8AC3E}">
        <p14:creationId xmlns:p14="http://schemas.microsoft.com/office/powerpoint/2010/main" val="8517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D99BFDE2-EEB4-4C6A-8582-AB7BB93017ED}"/>
              </a:ext>
            </a:extLst>
          </p:cNvPr>
          <p:cNvSpPr>
            <a:spLocks noGrp="1"/>
          </p:cNvSpPr>
          <p:nvPr>
            <p:ph type="ftr" sz="quarter" idx="11"/>
          </p:nvPr>
        </p:nvSpPr>
        <p:spPr>
          <a:xfrm>
            <a:off x="457200" y="6553200"/>
            <a:ext cx="8348932" cy="365125"/>
          </a:xfrm>
          <a:prstGeom prst="rect">
            <a:avLst/>
          </a:prstGeom>
        </p:spPr>
        <p:txBody>
          <a:bodyPr/>
          <a:lstStyle>
            <a:lvl1pPr>
              <a:defRPr sz="1000">
                <a:solidFill>
                  <a:schemeClr val="bg1"/>
                </a:solidFill>
              </a:defRPr>
            </a:lvl1pPr>
          </a:lstStyle>
          <a:p>
            <a:endParaRPr lang="en-US" dirty="0"/>
          </a:p>
        </p:txBody>
      </p:sp>
    </p:spTree>
    <p:extLst>
      <p:ext uri="{BB962C8B-B14F-4D97-AF65-F5344CB8AC3E}">
        <p14:creationId xmlns:p14="http://schemas.microsoft.com/office/powerpoint/2010/main" val="288398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4E3755-A47F-AC40-B18F-087D6999FC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286005"/>
            <a:ext cx="9144000" cy="4571999"/>
          </a:xfrm>
          <a:prstGeom prst="rect">
            <a:avLst/>
          </a:prstGeom>
        </p:spPr>
      </p:pic>
      <p:sp>
        <p:nvSpPr>
          <p:cNvPr id="2" name="Title 1"/>
          <p:cNvSpPr>
            <a:spLocks noGrp="1"/>
          </p:cNvSpPr>
          <p:nvPr>
            <p:ph type="ctrTitle"/>
          </p:nvPr>
        </p:nvSpPr>
        <p:spPr>
          <a:xfrm>
            <a:off x="378124" y="3482979"/>
            <a:ext cx="7772400" cy="1470025"/>
          </a:xfrm>
          <a:prstGeom prst="rect">
            <a:avLst/>
          </a:prstGeom>
        </p:spPr>
        <p:txBody>
          <a:bodyPr/>
          <a:lstStyle>
            <a:lvl1pPr algn="l">
              <a:defRPr sz="3000" b="1">
                <a:solidFill>
                  <a:srgbClr val="164861"/>
                </a:solidFill>
                <a:latin typeface="+mn-lt"/>
                <a:cs typeface="Arial" pitchFamily="34" charset="0"/>
              </a:defRPr>
            </a:lvl1pPr>
          </a:lstStyle>
          <a:p>
            <a:endParaRPr lang="en-US" dirty="0"/>
          </a:p>
        </p:txBody>
      </p:sp>
      <p:pic>
        <p:nvPicPr>
          <p:cNvPr id="5" name="Picture 4">
            <a:extLst>
              <a:ext uri="{FF2B5EF4-FFF2-40B4-BE49-F238E27FC236}">
                <a16:creationId xmlns:a16="http://schemas.microsoft.com/office/drawing/2014/main" id="{31B6136F-A69A-4E43-99E2-0C5266F691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8850"/>
            <a:ext cx="9144000" cy="2400300"/>
          </a:xfrm>
          <a:prstGeom prst="rect">
            <a:avLst/>
          </a:prstGeom>
        </p:spPr>
      </p:pic>
    </p:spTree>
    <p:extLst>
      <p:ext uri="{BB962C8B-B14F-4D97-AF65-F5344CB8AC3E}">
        <p14:creationId xmlns:p14="http://schemas.microsoft.com/office/powerpoint/2010/main" val="56956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FFCD7DA-A1F2-41CE-A831-C9629E8462EF}"/>
              </a:ext>
            </a:extLst>
          </p:cNvPr>
          <p:cNvSpPr>
            <a:spLocks noGrp="1"/>
          </p:cNvSpPr>
          <p:nvPr>
            <p:ph type="ftr" sz="quarter" idx="11"/>
          </p:nvPr>
        </p:nvSpPr>
        <p:spPr>
          <a:xfrm>
            <a:off x="457200" y="6553200"/>
            <a:ext cx="8348932" cy="365125"/>
          </a:xfrm>
          <a:prstGeom prst="rect">
            <a:avLst/>
          </a:prstGeom>
        </p:spPr>
        <p:txBody>
          <a:bodyPr/>
          <a:lstStyle>
            <a:lvl1pPr>
              <a:defRPr sz="1000">
                <a:solidFill>
                  <a:schemeClr val="bg1"/>
                </a:solidFill>
              </a:defRPr>
            </a:lvl1pPr>
          </a:lstStyle>
          <a:p>
            <a:endParaRPr lang="en-US" dirty="0"/>
          </a:p>
        </p:txBody>
      </p:sp>
    </p:spTree>
    <p:extLst>
      <p:ext uri="{BB962C8B-B14F-4D97-AF65-F5344CB8AC3E}">
        <p14:creationId xmlns:p14="http://schemas.microsoft.com/office/powerpoint/2010/main" val="1318024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A3DE52E-D213-4A76-81C9-31F9E52B9C28}" type="slidenum">
              <a:rPr lang="en-US" smtClean="0"/>
              <a:pPr/>
              <a:t>‹#›</a:t>
            </a:fld>
            <a:endParaRPr lang="en-US"/>
          </a:p>
        </p:txBody>
      </p:sp>
    </p:spTree>
    <p:extLst>
      <p:ext uri="{BB962C8B-B14F-4D97-AF65-F5344CB8AC3E}">
        <p14:creationId xmlns:p14="http://schemas.microsoft.com/office/powerpoint/2010/main" val="1108656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320321D-9121-4207-9A9E-66786836CEA6}"/>
              </a:ext>
            </a:extLst>
          </p:cNvPr>
          <p:cNvGrpSpPr/>
          <p:nvPr userDrawn="1"/>
        </p:nvGrpSpPr>
        <p:grpSpPr>
          <a:xfrm>
            <a:off x="1" y="0"/>
            <a:ext cx="9144000" cy="6858000"/>
            <a:chOff x="1" y="0"/>
            <a:chExt cx="12192000" cy="6858000"/>
          </a:xfrm>
        </p:grpSpPr>
        <p:pic>
          <p:nvPicPr>
            <p:cNvPr id="5" name="Picture 4">
              <a:extLst>
                <a:ext uri="{FF2B5EF4-FFF2-40B4-BE49-F238E27FC236}">
                  <a16:creationId xmlns:a16="http://schemas.microsoft.com/office/drawing/2014/main" id="{B346D84A-FC43-4B0F-9B09-EC41AF887356}"/>
                </a:ext>
              </a:extLst>
            </p:cNvPr>
            <p:cNvPicPr>
              <a:picLocks noChangeAspect="1"/>
            </p:cNvPicPr>
            <p:nvPr/>
          </p:nvPicPr>
          <p:blipFill>
            <a:blip r:embed="rId2"/>
            <a:stretch>
              <a:fillRect/>
            </a:stretch>
          </p:blipFill>
          <p:spPr>
            <a:xfrm>
              <a:off x="1" y="0"/>
              <a:ext cx="12192000" cy="6858000"/>
            </a:xfrm>
            <a:prstGeom prst="rect">
              <a:avLst/>
            </a:prstGeom>
          </p:spPr>
        </p:pic>
        <p:cxnSp>
          <p:nvCxnSpPr>
            <p:cNvPr id="6" name="Straight Connector 5">
              <a:extLst>
                <a:ext uri="{FF2B5EF4-FFF2-40B4-BE49-F238E27FC236}">
                  <a16:creationId xmlns:a16="http://schemas.microsoft.com/office/drawing/2014/main" id="{CC3EDA46-5830-4883-9767-E5B1E53F10F8}"/>
                </a:ext>
              </a:extLst>
            </p:cNvPr>
            <p:cNvCxnSpPr>
              <a:cxnSpLocks/>
            </p:cNvCxnSpPr>
            <p:nvPr userDrawn="1"/>
          </p:nvCxnSpPr>
          <p:spPr>
            <a:xfrm>
              <a:off x="3279228" y="2288550"/>
              <a:ext cx="0" cy="2585700"/>
            </a:xfrm>
            <a:prstGeom prst="line">
              <a:avLst/>
            </a:prstGeom>
            <a:ln w="76200">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9CCEFFDE-4885-45DB-B029-46B09C351460}"/>
              </a:ext>
            </a:extLst>
          </p:cNvPr>
          <p:cNvSpPr/>
          <p:nvPr userDrawn="1"/>
        </p:nvSpPr>
        <p:spPr>
          <a:xfrm>
            <a:off x="2594370" y="2288550"/>
            <a:ext cx="6549626" cy="2585699"/>
          </a:xfrm>
          <a:prstGeom prst="rect">
            <a:avLst/>
          </a:prstGeom>
          <a:solidFill>
            <a:schemeClr val="accent1">
              <a:lumMod val="40000"/>
              <a:lumOff val="6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2F27696-08EB-F841-ACD1-BFD790AC3338}"/>
              </a:ext>
            </a:extLst>
          </p:cNvPr>
          <p:cNvSpPr>
            <a:spLocks noGrp="1"/>
          </p:cNvSpPr>
          <p:nvPr>
            <p:ph type="ctrTitle"/>
          </p:nvPr>
        </p:nvSpPr>
        <p:spPr>
          <a:xfrm>
            <a:off x="2594374" y="2834663"/>
            <a:ext cx="6549626" cy="1482457"/>
          </a:xfrm>
          <a:noFill/>
        </p:spPr>
        <p:txBody>
          <a:bodyPr lIns="274320" rIns="320040" anchor="b">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2C2C491A-F215-364A-B02E-91BD5ED35397}"/>
              </a:ext>
            </a:extLst>
          </p:cNvPr>
          <p:cNvSpPr>
            <a:spLocks noGrp="1"/>
          </p:cNvSpPr>
          <p:nvPr>
            <p:ph type="subTitle" idx="1" hasCustomPrompt="1"/>
          </p:nvPr>
        </p:nvSpPr>
        <p:spPr>
          <a:xfrm>
            <a:off x="2594370" y="4337599"/>
            <a:ext cx="6549626" cy="388573"/>
          </a:xfrm>
        </p:spPr>
        <p:txBody>
          <a:bodyPr lIns="274320" rIns="320040" anchor="ctr"/>
          <a:lstStyle>
            <a:lvl1pPr marL="0" indent="0" algn="l">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policy office</a:t>
            </a:r>
          </a:p>
        </p:txBody>
      </p:sp>
      <p:sp>
        <p:nvSpPr>
          <p:cNvPr id="7" name="Footer Placeholder 4">
            <a:extLst>
              <a:ext uri="{FF2B5EF4-FFF2-40B4-BE49-F238E27FC236}">
                <a16:creationId xmlns:a16="http://schemas.microsoft.com/office/drawing/2014/main" id="{1FD9CC58-93DC-4638-A9D1-0FB32ACD9295}"/>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13" name="Text Placeholder 12">
            <a:extLst>
              <a:ext uri="{FF2B5EF4-FFF2-40B4-BE49-F238E27FC236}">
                <a16:creationId xmlns:a16="http://schemas.microsoft.com/office/drawing/2014/main" id="{385DA1F3-E2AB-4A99-A10B-084E973AF48C}"/>
              </a:ext>
            </a:extLst>
          </p:cNvPr>
          <p:cNvSpPr>
            <a:spLocks noGrp="1"/>
          </p:cNvSpPr>
          <p:nvPr>
            <p:ph type="body" sz="quarter" idx="12" hasCustomPrompt="1"/>
          </p:nvPr>
        </p:nvSpPr>
        <p:spPr>
          <a:xfrm>
            <a:off x="2594373" y="2437969"/>
            <a:ext cx="6549628" cy="388937"/>
          </a:xfrm>
        </p:spPr>
        <p:txBody>
          <a:bodyPr lIns="274320">
            <a:noAutofit/>
          </a:bodyPr>
          <a:lstStyle>
            <a:lvl1pPr marL="0" indent="0">
              <a:buNone/>
              <a:defRPr sz="1500"/>
            </a:lvl1pPr>
          </a:lstStyle>
          <a:p>
            <a:pPr lvl="0"/>
            <a:r>
              <a:rPr lang="en-US" dirty="0"/>
              <a:t>Click to add date</a:t>
            </a:r>
          </a:p>
        </p:txBody>
      </p:sp>
    </p:spTree>
    <p:extLst>
      <p:ext uri="{BB962C8B-B14F-4D97-AF65-F5344CB8AC3E}">
        <p14:creationId xmlns:p14="http://schemas.microsoft.com/office/powerpoint/2010/main" val="281255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8A4F-C3A1-1946-BE54-5E698E6903C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3E12B7-E001-5D40-A8A8-AF08CFDF0321}"/>
              </a:ext>
            </a:extLst>
          </p:cNvPr>
          <p:cNvSpPr>
            <a:spLocks noGrp="1"/>
          </p:cNvSpPr>
          <p:nvPr>
            <p:ph idx="1"/>
          </p:nvPr>
        </p:nvSpPr>
        <p:spPr>
          <a:xfrm>
            <a:off x="365166" y="1325079"/>
            <a:ext cx="8523515" cy="4544049"/>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63D3335-2139-499A-97D7-2CA74E71AC60}"/>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Tree>
    <p:extLst>
      <p:ext uri="{BB962C8B-B14F-4D97-AF65-F5344CB8AC3E}">
        <p14:creationId xmlns:p14="http://schemas.microsoft.com/office/powerpoint/2010/main" val="4205820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179D-96CF-C140-983C-1FDDC2B0497F}"/>
              </a:ext>
            </a:extLst>
          </p:cNvPr>
          <p:cNvSpPr>
            <a:spLocks noGrp="1"/>
          </p:cNvSpPr>
          <p:nvPr>
            <p:ph type="title"/>
          </p:nvPr>
        </p:nvSpPr>
        <p:spPr>
          <a:xfrm>
            <a:off x="623888" y="1709739"/>
            <a:ext cx="7886700" cy="2852737"/>
          </a:xfrm>
        </p:spPr>
        <p:txBody>
          <a:bodyPr anchor="b">
            <a:normAutofit/>
          </a:bodyPr>
          <a:lstStyle>
            <a:lvl1pPr>
              <a:defRPr sz="3000"/>
            </a:lvl1pPr>
          </a:lstStyle>
          <a:p>
            <a:r>
              <a:rPr lang="en-US" dirty="0"/>
              <a:t>Click to edit Master title style</a:t>
            </a:r>
          </a:p>
        </p:txBody>
      </p:sp>
      <p:sp>
        <p:nvSpPr>
          <p:cNvPr id="3" name="Text Placeholder 2">
            <a:extLst>
              <a:ext uri="{FF2B5EF4-FFF2-40B4-BE49-F238E27FC236}">
                <a16:creationId xmlns:a16="http://schemas.microsoft.com/office/drawing/2014/main" id="{E998EE0D-92F1-824E-99DC-4D253AAD0635}"/>
              </a:ext>
            </a:extLst>
          </p:cNvPr>
          <p:cNvSpPr>
            <a:spLocks noGrp="1"/>
          </p:cNvSpPr>
          <p:nvPr>
            <p:ph type="body" idx="1"/>
          </p:nvPr>
        </p:nvSpPr>
        <p:spPr>
          <a:xfrm>
            <a:off x="623888" y="4589463"/>
            <a:ext cx="7886700" cy="914400"/>
          </a:xfrm>
        </p:spPr>
        <p:txBody>
          <a:bodyPr/>
          <a:lstStyle>
            <a:lvl1pPr marL="0" indent="0">
              <a:buNone/>
              <a:defRPr sz="18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2" name="Footer Placeholder 4">
            <a:extLst>
              <a:ext uri="{FF2B5EF4-FFF2-40B4-BE49-F238E27FC236}">
                <a16:creationId xmlns:a16="http://schemas.microsoft.com/office/drawing/2014/main" id="{F5C50A29-94AD-4D1F-BADB-4D9FB4B4B958}"/>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Tree>
    <p:extLst>
      <p:ext uri="{BB962C8B-B14F-4D97-AF65-F5344CB8AC3E}">
        <p14:creationId xmlns:p14="http://schemas.microsoft.com/office/powerpoint/2010/main" val="199773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8A4F-C3A1-1946-BE54-5E698E6903C2}"/>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63D3335-2139-499A-97D7-2CA74E71AC60}"/>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6" name="Text Placeholder 5">
            <a:extLst>
              <a:ext uri="{FF2B5EF4-FFF2-40B4-BE49-F238E27FC236}">
                <a16:creationId xmlns:a16="http://schemas.microsoft.com/office/drawing/2014/main" id="{0BFDD197-B57B-4F1B-ADCA-915D7F922643}"/>
              </a:ext>
            </a:extLst>
          </p:cNvPr>
          <p:cNvSpPr>
            <a:spLocks noGrp="1"/>
          </p:cNvSpPr>
          <p:nvPr>
            <p:ph type="body" sz="quarter" idx="12"/>
          </p:nvPr>
        </p:nvSpPr>
        <p:spPr>
          <a:xfrm>
            <a:off x="365523" y="1382714"/>
            <a:ext cx="5888831" cy="4473575"/>
          </a:xfrm>
        </p:spPr>
        <p:txBody>
          <a:bodyPr>
            <a:normAutofit/>
          </a:bodyPr>
          <a:lstStyle>
            <a:lvl1pPr marL="342900" indent="-342900">
              <a:buFont typeface="+mj-lt"/>
              <a:buAutoNum type="arabicPeriod"/>
              <a:defRPr sz="1800" b="1">
                <a:solidFill>
                  <a:srgbClr val="2F5597"/>
                </a:solidFill>
              </a:defRPr>
            </a:lvl1pPr>
            <a:lvl2pPr>
              <a:defRPr sz="1500" b="1"/>
            </a:lvl2pPr>
            <a:lvl3pPr>
              <a:defRPr sz="1350" b="1"/>
            </a:lvl3pPr>
            <a:lvl4pPr>
              <a:defRPr sz="1200" b="1"/>
            </a:lvl4pPr>
            <a:lvl5pPr>
              <a:defRPr sz="1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51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Free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D49E-13F2-47AE-B89D-B75A1DF6C57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B21931E-2E03-4C95-B088-1A02F7B298C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6" name="Content Placeholder 2">
            <a:extLst>
              <a:ext uri="{FF2B5EF4-FFF2-40B4-BE49-F238E27FC236}">
                <a16:creationId xmlns:a16="http://schemas.microsoft.com/office/drawing/2014/main" id="{A9BA9015-F6FA-46E1-9B99-4D4D6B3D8C02}"/>
              </a:ext>
            </a:extLst>
          </p:cNvPr>
          <p:cNvSpPr>
            <a:spLocks noGrp="1"/>
          </p:cNvSpPr>
          <p:nvPr>
            <p:ph sz="half" idx="1"/>
          </p:nvPr>
        </p:nvSpPr>
        <p:spPr>
          <a:xfrm>
            <a:off x="365166" y="1324881"/>
            <a:ext cx="4114800" cy="454456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0510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365166" y="1324881"/>
            <a:ext cx="4114800" cy="454456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4773881" y="1324881"/>
            <a:ext cx="4114800" cy="4544568"/>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203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365166" y="1324880"/>
            <a:ext cx="8523515" cy="2194560"/>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365166" y="3690254"/>
            <a:ext cx="8523515" cy="2194560"/>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7827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365166" y="2171701"/>
            <a:ext cx="4114800" cy="369774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FB2830F-CD8C-41D7-9047-5FF3A4019AFA}"/>
              </a:ext>
            </a:extLst>
          </p:cNvPr>
          <p:cNvSpPr>
            <a:spLocks noGrp="1"/>
          </p:cNvSpPr>
          <p:nvPr>
            <p:ph sz="half" idx="2"/>
          </p:nvPr>
        </p:nvSpPr>
        <p:spPr>
          <a:xfrm>
            <a:off x="4773881" y="2171701"/>
            <a:ext cx="4114800" cy="3697748"/>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3A6266EB-3535-4BEF-AD5D-3747353B98C7}"/>
              </a:ext>
            </a:extLst>
          </p:cNvPr>
          <p:cNvSpPr>
            <a:spLocks noGrp="1"/>
          </p:cNvSpPr>
          <p:nvPr>
            <p:ph type="body" idx="12"/>
          </p:nvPr>
        </p:nvSpPr>
        <p:spPr>
          <a:xfrm>
            <a:off x="365166" y="1311758"/>
            <a:ext cx="4114800" cy="823912"/>
          </a:xfrm>
          <a:solidFill>
            <a:schemeClr val="accent1">
              <a:lumMod val="20000"/>
              <a:lumOff val="80000"/>
            </a:schemeClr>
          </a:solidFill>
        </p:spPr>
        <p:txBody>
          <a:bodyPr anchor="ctr">
            <a:normAutofit/>
          </a:bodyPr>
          <a:lstStyle>
            <a:lvl1pPr marL="0" indent="0" algn="ctr">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Text Placeholder 4">
            <a:extLst>
              <a:ext uri="{FF2B5EF4-FFF2-40B4-BE49-F238E27FC236}">
                <a16:creationId xmlns:a16="http://schemas.microsoft.com/office/drawing/2014/main" id="{ABC35924-87F4-454F-898B-362B02B98DBE}"/>
              </a:ext>
            </a:extLst>
          </p:cNvPr>
          <p:cNvSpPr>
            <a:spLocks noGrp="1"/>
          </p:cNvSpPr>
          <p:nvPr>
            <p:ph type="body" sz="quarter" idx="3"/>
          </p:nvPr>
        </p:nvSpPr>
        <p:spPr>
          <a:xfrm>
            <a:off x="4773881" y="1311758"/>
            <a:ext cx="4114800" cy="823912"/>
          </a:xfrm>
          <a:solidFill>
            <a:schemeClr val="accent1">
              <a:lumMod val="20000"/>
              <a:lumOff val="80000"/>
            </a:schemeClr>
          </a:solidFill>
        </p:spPr>
        <p:txBody>
          <a:bodyPr anchor="ctr">
            <a:normAutofit/>
          </a:bodyPr>
          <a:lstStyle>
            <a:lvl1pPr marL="0" indent="0" algn="ctr">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302385B-4C31-4397-8619-20671D3C04B5}"/>
              </a:ext>
            </a:extLst>
          </p:cNvPr>
          <p:cNvCxnSpPr>
            <a:cxnSpLocks/>
          </p:cNvCxnSpPr>
          <p:nvPr userDrawn="1"/>
        </p:nvCxnSpPr>
        <p:spPr>
          <a:xfrm>
            <a:off x="4626923" y="1311759"/>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84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a:xfrm>
            <a:off x="457200" y="1066802"/>
            <a:ext cx="8229600" cy="5059363"/>
          </a:xfrm>
        </p:spPr>
        <p:txBody>
          <a:bodyPr>
            <a:normAutofit/>
          </a:bodyPr>
          <a:lstStyle>
            <a:lvl1pPr marL="0" indent="0">
              <a:spcBef>
                <a:spcPts val="600"/>
              </a:spcBef>
              <a:buNone/>
              <a:defRPr sz="1600" b="1">
                <a:solidFill>
                  <a:srgbClr val="005595"/>
                </a:solidFill>
                <a:latin typeface="+mn-lt"/>
              </a:defRPr>
            </a:lvl1pPr>
            <a:lvl2pPr>
              <a:spcBef>
                <a:spcPts val="300"/>
              </a:spcBef>
              <a:spcAft>
                <a:spcPts val="0"/>
              </a:spcAft>
              <a:buClr>
                <a:srgbClr val="FF0000"/>
              </a:buClr>
              <a:buFont typeface="Arial" pitchFamily="34" charset="0"/>
              <a:buChar char="•"/>
              <a:defRPr sz="1300">
                <a:latin typeface="+mn-lt"/>
              </a:defRPr>
            </a:lvl2pPr>
            <a:lvl3pPr>
              <a:spcBef>
                <a:spcPts val="0"/>
              </a:spcBef>
              <a:spcAft>
                <a:spcPts val="0"/>
              </a:spcAft>
              <a:buClr>
                <a:srgbClr val="A1A1A4"/>
              </a:buClr>
              <a:buFont typeface="Arial" pitchFamily="34" charset="0"/>
              <a:buChar char="–"/>
              <a:defRPr sz="1300">
                <a:latin typeface="+mn-lt"/>
              </a:defRPr>
            </a:lvl3pPr>
            <a:lvl4pPr>
              <a:spcBef>
                <a:spcPts val="0"/>
              </a:spcBef>
              <a:spcAft>
                <a:spcPts val="0"/>
              </a:spcAft>
              <a:defRPr sz="1300">
                <a:latin typeface="+mn-lt"/>
              </a:defRPr>
            </a:lvl4pPr>
            <a:lvl5pPr>
              <a:spcBef>
                <a:spcPts val="0"/>
              </a:spcBef>
              <a:spcAft>
                <a:spcPts val="0"/>
              </a:spcAft>
              <a:defRPr sz="13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553202"/>
            <a:ext cx="8348932" cy="365125"/>
          </a:xfrm>
          <a:prstGeom prst="rect">
            <a:avLst/>
          </a:prstGeom>
        </p:spPr>
        <p:txBody>
          <a:bodyPr/>
          <a:lstStyle>
            <a:lvl1pPr>
              <a:defRPr sz="1000">
                <a:solidFill>
                  <a:schemeClr val="bg1"/>
                </a:solidFill>
              </a:defRPr>
            </a:lvl1pPr>
          </a:lstStyle>
          <a:p>
            <a:r>
              <a:rPr lang="en-US"/>
              <a:t>PREDECISIONAL/INTERNAL ONLY</a:t>
            </a:r>
          </a:p>
        </p:txBody>
      </p:sp>
    </p:spTree>
    <p:extLst>
      <p:ext uri="{BB962C8B-B14F-4D97-AF65-F5344CB8AC3E}">
        <p14:creationId xmlns:p14="http://schemas.microsoft.com/office/powerpoint/2010/main" val="18583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365166" y="2135670"/>
            <a:ext cx="2663784" cy="3733779"/>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3295032" y="2135670"/>
            <a:ext cx="2663784" cy="3733779"/>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6224897" y="2135670"/>
            <a:ext cx="2663784" cy="3733779"/>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DE95C5A-97C5-4798-9AAF-57246E399483}"/>
              </a:ext>
            </a:extLst>
          </p:cNvPr>
          <p:cNvCxnSpPr>
            <a:cxnSpLocks/>
          </p:cNvCxnSpPr>
          <p:nvPr userDrawn="1"/>
        </p:nvCxnSpPr>
        <p:spPr>
          <a:xfrm>
            <a:off x="3161991" y="1311759"/>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36513E-6222-4783-B481-30D772AEB85E}"/>
              </a:ext>
            </a:extLst>
          </p:cNvPr>
          <p:cNvCxnSpPr>
            <a:cxnSpLocks/>
          </p:cNvCxnSpPr>
          <p:nvPr userDrawn="1"/>
        </p:nvCxnSpPr>
        <p:spPr>
          <a:xfrm>
            <a:off x="6091857" y="1311759"/>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DC55C19-5D61-47F4-B36F-78F707816777}"/>
              </a:ext>
            </a:extLst>
          </p:cNvPr>
          <p:cNvSpPr>
            <a:spLocks noGrp="1"/>
          </p:cNvSpPr>
          <p:nvPr>
            <p:ph type="body" idx="14"/>
          </p:nvPr>
        </p:nvSpPr>
        <p:spPr>
          <a:xfrm>
            <a:off x="365167" y="1311758"/>
            <a:ext cx="2663783" cy="823912"/>
          </a:xfrm>
          <a:solidFill>
            <a:schemeClr val="accent1">
              <a:lumMod val="20000"/>
              <a:lumOff val="80000"/>
            </a:schemeClr>
          </a:solidFill>
        </p:spPr>
        <p:txBody>
          <a:bodyPr anchor="ctr">
            <a:normAutofit/>
          </a:bodyPr>
          <a:lstStyle>
            <a:lvl1pPr marL="0" indent="0" algn="ctr">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4">
            <a:extLst>
              <a:ext uri="{FF2B5EF4-FFF2-40B4-BE49-F238E27FC236}">
                <a16:creationId xmlns:a16="http://schemas.microsoft.com/office/drawing/2014/main" id="{15D25BBA-82F4-49EE-9D3B-C866C91386D4}"/>
              </a:ext>
            </a:extLst>
          </p:cNvPr>
          <p:cNvSpPr>
            <a:spLocks noGrp="1"/>
          </p:cNvSpPr>
          <p:nvPr>
            <p:ph type="body" sz="quarter" idx="3"/>
          </p:nvPr>
        </p:nvSpPr>
        <p:spPr>
          <a:xfrm>
            <a:off x="3295032" y="1311758"/>
            <a:ext cx="2663783" cy="823912"/>
          </a:xfrm>
          <a:solidFill>
            <a:schemeClr val="accent1">
              <a:lumMod val="20000"/>
              <a:lumOff val="80000"/>
            </a:schemeClr>
          </a:solidFill>
        </p:spPr>
        <p:txBody>
          <a:bodyPr anchor="ctr">
            <a:normAutofit/>
          </a:bodyPr>
          <a:lstStyle>
            <a:lvl1pPr marL="0" indent="0" algn="ctr">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Text Placeholder 4">
            <a:extLst>
              <a:ext uri="{FF2B5EF4-FFF2-40B4-BE49-F238E27FC236}">
                <a16:creationId xmlns:a16="http://schemas.microsoft.com/office/drawing/2014/main" id="{EB64C96F-E3E0-4A31-A963-608E5DFBD484}"/>
              </a:ext>
            </a:extLst>
          </p:cNvPr>
          <p:cNvSpPr>
            <a:spLocks noGrp="1"/>
          </p:cNvSpPr>
          <p:nvPr>
            <p:ph type="body" sz="quarter" idx="15"/>
          </p:nvPr>
        </p:nvSpPr>
        <p:spPr>
          <a:xfrm>
            <a:off x="6224897" y="1311758"/>
            <a:ext cx="2663779" cy="823912"/>
          </a:xfrm>
          <a:solidFill>
            <a:schemeClr val="accent1">
              <a:lumMod val="20000"/>
              <a:lumOff val="80000"/>
            </a:schemeClr>
          </a:solidFill>
        </p:spPr>
        <p:txBody>
          <a:bodyPr anchor="ctr">
            <a:normAutofit/>
          </a:bodyPr>
          <a:lstStyle>
            <a:lvl1pPr marL="0" indent="0" algn="ctr">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2646223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365166" y="1324881"/>
            <a:ext cx="4114800" cy="4544568"/>
          </a:xfrm>
        </p:spPr>
        <p:txBody>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4774405" y="1325564"/>
            <a:ext cx="4114801" cy="4543425"/>
          </a:xfrm>
        </p:spPr>
        <p:txBody>
          <a:bodyPr>
            <a:normAutofit/>
          </a:bodyPr>
          <a:lstStyle>
            <a:lvl1pPr>
              <a:defRPr sz="1800"/>
            </a:lvl1pPr>
          </a:lstStyle>
          <a:p>
            <a:endParaRPr lang="en-US" dirty="0"/>
          </a:p>
        </p:txBody>
      </p:sp>
      <p:cxnSp>
        <p:nvCxnSpPr>
          <p:cNvPr id="11" name="Straight Connector 10">
            <a:extLst>
              <a:ext uri="{FF2B5EF4-FFF2-40B4-BE49-F238E27FC236}">
                <a16:creationId xmlns:a16="http://schemas.microsoft.com/office/drawing/2014/main" id="{A5BE4FDF-671C-44CF-ADEF-66A27000D99A}"/>
              </a:ext>
            </a:extLst>
          </p:cNvPr>
          <p:cNvCxnSpPr>
            <a:cxnSpLocks/>
          </p:cNvCxnSpPr>
          <p:nvPr userDrawn="1"/>
        </p:nvCxnSpPr>
        <p:spPr>
          <a:xfrm>
            <a:off x="4626923" y="1311759"/>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87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365166" y="1324882"/>
            <a:ext cx="4114800" cy="3160033"/>
          </a:xfrm>
        </p:spPr>
        <p:txBody>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4774405" y="1325564"/>
            <a:ext cx="4114801" cy="3159238"/>
          </a:xfrm>
        </p:spPr>
        <p:txBody>
          <a:bodyPr>
            <a:normAutofit/>
          </a:bodyPr>
          <a:lstStyle>
            <a:lvl1pPr>
              <a:defRPr sz="1800"/>
            </a:lvl1pPr>
          </a:lstStyle>
          <a:p>
            <a:endParaRPr lang="en-US" dirty="0"/>
          </a:p>
        </p:txBody>
      </p:sp>
      <p:sp>
        <p:nvSpPr>
          <p:cNvPr id="9" name="Text Placeholder 9">
            <a:extLst>
              <a:ext uri="{FF2B5EF4-FFF2-40B4-BE49-F238E27FC236}">
                <a16:creationId xmlns:a16="http://schemas.microsoft.com/office/drawing/2014/main" id="{251E6133-BC37-41CB-97D4-87B5B1920498}"/>
              </a:ext>
            </a:extLst>
          </p:cNvPr>
          <p:cNvSpPr>
            <a:spLocks noGrp="1"/>
          </p:cNvSpPr>
          <p:nvPr>
            <p:ph type="body" sz="quarter" idx="14"/>
          </p:nvPr>
        </p:nvSpPr>
        <p:spPr>
          <a:xfrm>
            <a:off x="365523" y="4657889"/>
            <a:ext cx="4114444" cy="1220850"/>
          </a:xfrm>
          <a:solidFill>
            <a:schemeClr val="accent1">
              <a:lumMod val="20000"/>
              <a:lumOff val="80000"/>
            </a:schemeClr>
          </a:solidFill>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C04A8D-0CE2-4FEE-BCB2-05E03F6DE37D}"/>
              </a:ext>
            </a:extLst>
          </p:cNvPr>
          <p:cNvSpPr>
            <a:spLocks noGrp="1"/>
          </p:cNvSpPr>
          <p:nvPr>
            <p:ph type="body" sz="quarter" idx="15"/>
          </p:nvPr>
        </p:nvSpPr>
        <p:spPr>
          <a:xfrm>
            <a:off x="4774762" y="4657889"/>
            <a:ext cx="4114444" cy="1220850"/>
          </a:xfrm>
          <a:solidFill>
            <a:schemeClr val="accent1">
              <a:lumMod val="20000"/>
              <a:lumOff val="80000"/>
            </a:schemeClr>
          </a:solidFill>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839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365166" y="1324881"/>
            <a:ext cx="4114800" cy="4544568"/>
          </a:xfrm>
        </p:spPr>
        <p:txBody>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AB155EE3-8C0F-4C08-A07E-7BAD33962BD4}"/>
              </a:ext>
            </a:extLst>
          </p:cNvPr>
          <p:cNvSpPr>
            <a:spLocks noGrp="1"/>
          </p:cNvSpPr>
          <p:nvPr>
            <p:ph type="chart" sz="quarter" idx="12"/>
          </p:nvPr>
        </p:nvSpPr>
        <p:spPr>
          <a:xfrm>
            <a:off x="4774405" y="1325564"/>
            <a:ext cx="4114801" cy="2103437"/>
          </a:xfrm>
        </p:spPr>
        <p:txBody>
          <a:bodyPr>
            <a:normAutofit/>
          </a:bodyPr>
          <a:lstStyle>
            <a:lvl1pPr>
              <a:defRPr sz="1800"/>
            </a:lvl1pPr>
          </a:lstStyle>
          <a:p>
            <a:endParaRPr lang="en-US" dirty="0"/>
          </a:p>
        </p:txBody>
      </p:sp>
      <p:sp>
        <p:nvSpPr>
          <p:cNvPr id="6" name="Chart Placeholder 6">
            <a:extLst>
              <a:ext uri="{FF2B5EF4-FFF2-40B4-BE49-F238E27FC236}">
                <a16:creationId xmlns:a16="http://schemas.microsoft.com/office/drawing/2014/main" id="{3AE5AD41-FB76-4309-A475-B2F09E050043}"/>
              </a:ext>
            </a:extLst>
          </p:cNvPr>
          <p:cNvSpPr>
            <a:spLocks noGrp="1"/>
          </p:cNvSpPr>
          <p:nvPr>
            <p:ph type="chart" sz="quarter" idx="13"/>
          </p:nvPr>
        </p:nvSpPr>
        <p:spPr>
          <a:xfrm>
            <a:off x="4774405" y="3766013"/>
            <a:ext cx="4114801" cy="2103437"/>
          </a:xfrm>
        </p:spPr>
        <p:txBody>
          <a:bodyPr>
            <a:normAutofit/>
          </a:bodyPr>
          <a:lstStyle>
            <a:lvl1pPr>
              <a:defRPr sz="1800"/>
            </a:lvl1pPr>
          </a:lstStyle>
          <a:p>
            <a:endParaRPr lang="en-US" dirty="0"/>
          </a:p>
        </p:txBody>
      </p:sp>
      <p:cxnSp>
        <p:nvCxnSpPr>
          <p:cNvPr id="9" name="Straight Connector 8">
            <a:extLst>
              <a:ext uri="{FF2B5EF4-FFF2-40B4-BE49-F238E27FC236}">
                <a16:creationId xmlns:a16="http://schemas.microsoft.com/office/drawing/2014/main" id="{94F59334-6C76-4A6A-97F1-52A37353D06E}"/>
              </a:ext>
            </a:extLst>
          </p:cNvPr>
          <p:cNvCxnSpPr>
            <a:cxnSpLocks/>
          </p:cNvCxnSpPr>
          <p:nvPr userDrawn="1"/>
        </p:nvCxnSpPr>
        <p:spPr>
          <a:xfrm>
            <a:off x="4626923" y="1311758"/>
            <a:ext cx="0" cy="2117242"/>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64BC80-DA1F-46E6-9230-D5A15DB49120}"/>
              </a:ext>
            </a:extLst>
          </p:cNvPr>
          <p:cNvCxnSpPr>
            <a:cxnSpLocks/>
          </p:cNvCxnSpPr>
          <p:nvPr userDrawn="1"/>
        </p:nvCxnSpPr>
        <p:spPr>
          <a:xfrm>
            <a:off x="4626923" y="3752207"/>
            <a:ext cx="0" cy="2117242"/>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967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5092-2DC4-4166-9556-C190B4FD04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58756CB-969F-4068-B4D3-33FE0D23BB8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8" name="Content Placeholder 2">
            <a:extLst>
              <a:ext uri="{FF2B5EF4-FFF2-40B4-BE49-F238E27FC236}">
                <a16:creationId xmlns:a16="http://schemas.microsoft.com/office/drawing/2014/main" id="{74B0B108-C77E-41C7-A8E8-68947C1731A0}"/>
              </a:ext>
            </a:extLst>
          </p:cNvPr>
          <p:cNvSpPr>
            <a:spLocks noGrp="1"/>
          </p:cNvSpPr>
          <p:nvPr>
            <p:ph sz="half" idx="1"/>
          </p:nvPr>
        </p:nvSpPr>
        <p:spPr>
          <a:xfrm>
            <a:off x="365166" y="1324881"/>
            <a:ext cx="6631627" cy="454456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7E73E3-1A83-42EB-9DD4-F3083803BF5C}"/>
              </a:ext>
            </a:extLst>
          </p:cNvPr>
          <p:cNvSpPr>
            <a:spLocks noGrp="1"/>
          </p:cNvSpPr>
          <p:nvPr>
            <p:ph type="body" sz="quarter" idx="12"/>
          </p:nvPr>
        </p:nvSpPr>
        <p:spPr>
          <a:xfrm>
            <a:off x="7078436" y="1325564"/>
            <a:ext cx="1810771" cy="4543425"/>
          </a:xfrm>
          <a:solidFill>
            <a:schemeClr val="accent1">
              <a:lumMod val="20000"/>
              <a:lumOff val="80000"/>
            </a:schemeClr>
          </a:solidFill>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331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365166" y="1324881"/>
            <a:ext cx="2663784" cy="454456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3295032" y="1324881"/>
            <a:ext cx="2663784" cy="454456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6224897" y="1324881"/>
            <a:ext cx="2663784" cy="4544568"/>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DE95C5A-97C5-4798-9AAF-57246E399483}"/>
              </a:ext>
            </a:extLst>
          </p:cNvPr>
          <p:cNvCxnSpPr>
            <a:cxnSpLocks/>
          </p:cNvCxnSpPr>
          <p:nvPr userDrawn="1"/>
        </p:nvCxnSpPr>
        <p:spPr>
          <a:xfrm>
            <a:off x="3161991" y="1311759"/>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36513E-6222-4783-B481-30D772AEB85E}"/>
              </a:ext>
            </a:extLst>
          </p:cNvPr>
          <p:cNvCxnSpPr>
            <a:cxnSpLocks/>
          </p:cNvCxnSpPr>
          <p:nvPr userDrawn="1"/>
        </p:nvCxnSpPr>
        <p:spPr>
          <a:xfrm>
            <a:off x="6091857" y="1311759"/>
            <a:ext cx="0" cy="4557691"/>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819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365166" y="1324882"/>
            <a:ext cx="2663784" cy="3160033"/>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3295032" y="1324882"/>
            <a:ext cx="2663784" cy="3160033"/>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6224897" y="1324882"/>
            <a:ext cx="2663784" cy="3160033"/>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E5C0444-4DE9-4FAF-8C59-55C5AB7AE96D}"/>
              </a:ext>
            </a:extLst>
          </p:cNvPr>
          <p:cNvSpPr>
            <a:spLocks noGrp="1"/>
          </p:cNvSpPr>
          <p:nvPr>
            <p:ph type="body" sz="quarter" idx="14"/>
          </p:nvPr>
        </p:nvSpPr>
        <p:spPr>
          <a:xfrm>
            <a:off x="365523" y="4657889"/>
            <a:ext cx="2663428" cy="1220850"/>
          </a:xfrm>
          <a:solidFill>
            <a:schemeClr val="accent1">
              <a:lumMod val="20000"/>
              <a:lumOff val="80000"/>
            </a:schemeClr>
          </a:solidFill>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28FF6B60-598C-4F83-A891-4C8D847D0828}"/>
              </a:ext>
            </a:extLst>
          </p:cNvPr>
          <p:cNvSpPr>
            <a:spLocks noGrp="1"/>
          </p:cNvSpPr>
          <p:nvPr>
            <p:ph type="body" sz="quarter" idx="15"/>
          </p:nvPr>
        </p:nvSpPr>
        <p:spPr>
          <a:xfrm>
            <a:off x="3295389" y="4657889"/>
            <a:ext cx="2663428" cy="1220850"/>
          </a:xfrm>
          <a:solidFill>
            <a:schemeClr val="accent1">
              <a:lumMod val="20000"/>
              <a:lumOff val="80000"/>
            </a:schemeClr>
          </a:solidFill>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12A81F33-0303-49F7-8E37-13D9C714EFB5}"/>
              </a:ext>
            </a:extLst>
          </p:cNvPr>
          <p:cNvSpPr>
            <a:spLocks noGrp="1"/>
          </p:cNvSpPr>
          <p:nvPr>
            <p:ph type="body" sz="quarter" idx="16"/>
          </p:nvPr>
        </p:nvSpPr>
        <p:spPr>
          <a:xfrm>
            <a:off x="6224897" y="4657889"/>
            <a:ext cx="2663428" cy="1220850"/>
          </a:xfrm>
          <a:solidFill>
            <a:schemeClr val="accent1">
              <a:lumMod val="20000"/>
              <a:lumOff val="80000"/>
            </a:schemeClr>
          </a:solidFill>
        </p:spPr>
        <p:txBody>
          <a:bodyPr>
            <a:no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5204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365166" y="1324882"/>
            <a:ext cx="8523515" cy="1371600"/>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F8FC402-5BEC-4083-B21F-5DD795561C1B}"/>
              </a:ext>
            </a:extLst>
          </p:cNvPr>
          <p:cNvSpPr>
            <a:spLocks noGrp="1"/>
          </p:cNvSpPr>
          <p:nvPr>
            <p:ph sz="half" idx="12"/>
          </p:nvPr>
        </p:nvSpPr>
        <p:spPr>
          <a:xfrm>
            <a:off x="365166" y="2894012"/>
            <a:ext cx="8523515" cy="1371600"/>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179DD1F-57E9-4F8E-8FC0-91F113A53328}"/>
              </a:ext>
            </a:extLst>
          </p:cNvPr>
          <p:cNvSpPr>
            <a:spLocks noGrp="1"/>
          </p:cNvSpPr>
          <p:nvPr>
            <p:ph sz="half" idx="13"/>
          </p:nvPr>
        </p:nvSpPr>
        <p:spPr>
          <a:xfrm>
            <a:off x="365166" y="4463142"/>
            <a:ext cx="8523515" cy="1371600"/>
          </a:xfrm>
        </p:spPr>
        <p:txBody>
          <a:bodyPr>
            <a:norm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900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365166" y="1324881"/>
            <a:ext cx="2057400" cy="4544568"/>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2520537" y="1324881"/>
            <a:ext cx="2057400" cy="4544568"/>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4675908" y="1324881"/>
            <a:ext cx="2057400" cy="4544568"/>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D7FE2A7B-24F0-49E9-BD7E-FC128CCE8D9A}"/>
              </a:ext>
            </a:extLst>
          </p:cNvPr>
          <p:cNvSpPr>
            <a:spLocks noGrp="1"/>
          </p:cNvSpPr>
          <p:nvPr>
            <p:ph sz="half" idx="14"/>
          </p:nvPr>
        </p:nvSpPr>
        <p:spPr>
          <a:xfrm>
            <a:off x="6831281" y="1324881"/>
            <a:ext cx="2057400" cy="4544568"/>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E751F1A8-52EE-4611-808F-C8308D91895B}"/>
              </a:ext>
            </a:extLst>
          </p:cNvPr>
          <p:cNvCxnSpPr>
            <a:cxnSpLocks/>
          </p:cNvCxnSpPr>
          <p:nvPr userDrawn="1"/>
        </p:nvCxnSpPr>
        <p:spPr>
          <a:xfrm>
            <a:off x="4626923" y="1311759"/>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D5991F-3B3A-4C7E-93F9-A20B4465115D}"/>
              </a:ext>
            </a:extLst>
          </p:cNvPr>
          <p:cNvCxnSpPr>
            <a:cxnSpLocks/>
          </p:cNvCxnSpPr>
          <p:nvPr userDrawn="1"/>
        </p:nvCxnSpPr>
        <p:spPr>
          <a:xfrm>
            <a:off x="2471552" y="1311759"/>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AF5470-B5C2-4A68-98F7-59064BE763A7}"/>
              </a:ext>
            </a:extLst>
          </p:cNvPr>
          <p:cNvCxnSpPr>
            <a:cxnSpLocks/>
          </p:cNvCxnSpPr>
          <p:nvPr userDrawn="1"/>
        </p:nvCxnSpPr>
        <p:spPr>
          <a:xfrm>
            <a:off x="6782294" y="1311759"/>
            <a:ext cx="0" cy="4557691"/>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705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
        <p:nvSpPr>
          <p:cNvPr id="4" name="Content Placeholder 2">
            <a:extLst>
              <a:ext uri="{FF2B5EF4-FFF2-40B4-BE49-F238E27FC236}">
                <a16:creationId xmlns:a16="http://schemas.microsoft.com/office/drawing/2014/main" id="{BB2A5664-C96C-4F5D-B68F-972F1C9A5866}"/>
              </a:ext>
            </a:extLst>
          </p:cNvPr>
          <p:cNvSpPr>
            <a:spLocks noGrp="1"/>
          </p:cNvSpPr>
          <p:nvPr>
            <p:ph sz="half" idx="1"/>
          </p:nvPr>
        </p:nvSpPr>
        <p:spPr>
          <a:xfrm>
            <a:off x="365165" y="1324880"/>
            <a:ext cx="4212773" cy="2194560"/>
          </a:xfrm>
          <a:solidFill>
            <a:schemeClr val="accent1">
              <a:lumMod val="20000"/>
              <a:lumOff val="80000"/>
            </a:schemeClr>
          </a:solidFill>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0C8D705-76BB-4AB0-9FEB-CC519A01989F}"/>
              </a:ext>
            </a:extLst>
          </p:cNvPr>
          <p:cNvSpPr>
            <a:spLocks noGrp="1"/>
          </p:cNvSpPr>
          <p:nvPr>
            <p:ph sz="half" idx="12"/>
          </p:nvPr>
        </p:nvSpPr>
        <p:spPr>
          <a:xfrm>
            <a:off x="365166" y="3674890"/>
            <a:ext cx="4212772" cy="2194559"/>
          </a:xfrm>
          <a:solidFill>
            <a:schemeClr val="accent1">
              <a:lumMod val="20000"/>
              <a:lumOff val="80000"/>
            </a:schemeClr>
          </a:solidFill>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7F3EE45-AEA4-4D92-A48F-D03D09F50427}"/>
              </a:ext>
            </a:extLst>
          </p:cNvPr>
          <p:cNvSpPr>
            <a:spLocks noGrp="1"/>
          </p:cNvSpPr>
          <p:nvPr>
            <p:ph sz="half" idx="13"/>
          </p:nvPr>
        </p:nvSpPr>
        <p:spPr>
          <a:xfrm>
            <a:off x="4675910" y="1324882"/>
            <a:ext cx="4212771" cy="2194559"/>
          </a:xfrm>
          <a:solidFill>
            <a:schemeClr val="accent1">
              <a:lumMod val="20000"/>
              <a:lumOff val="80000"/>
            </a:schemeClr>
          </a:solidFill>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D7FE2A7B-24F0-49E9-BD7E-FC128CCE8D9A}"/>
              </a:ext>
            </a:extLst>
          </p:cNvPr>
          <p:cNvSpPr>
            <a:spLocks noGrp="1"/>
          </p:cNvSpPr>
          <p:nvPr>
            <p:ph sz="half" idx="14"/>
          </p:nvPr>
        </p:nvSpPr>
        <p:spPr>
          <a:xfrm>
            <a:off x="4675909" y="3674889"/>
            <a:ext cx="4212772" cy="2194560"/>
          </a:xfrm>
          <a:solidFill>
            <a:schemeClr val="accent1">
              <a:lumMod val="20000"/>
              <a:lumOff val="80000"/>
            </a:schemeClr>
          </a:solidFill>
        </p:spPr>
        <p:txBody>
          <a:bodyPr>
            <a:normAutofit/>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988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2" y="76200"/>
            <a:ext cx="8229600" cy="868362"/>
          </a:xfrm>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spcBef>
                <a:spcPts val="0"/>
              </a:spcBef>
              <a:buNone/>
              <a:defRPr sz="1600" b="1">
                <a:latin typeface="+mn-lt"/>
              </a:defRPr>
            </a:lvl1pPr>
            <a:lvl2pPr>
              <a:spcBef>
                <a:spcPts val="200"/>
              </a:spcBef>
              <a:spcAft>
                <a:spcPts val="0"/>
              </a:spcAft>
              <a:buClr>
                <a:srgbClr val="E31B23"/>
              </a:buClr>
              <a:buFont typeface="Arial" pitchFamily="34" charset="0"/>
              <a:buChar char="•"/>
              <a:defRPr sz="1400">
                <a:latin typeface="+mn-lt"/>
              </a:defRPr>
            </a:lvl2pPr>
            <a:lvl3pPr>
              <a:spcBef>
                <a:spcPts val="0"/>
              </a:spcBef>
              <a:spcAft>
                <a:spcPts val="0"/>
              </a:spcAft>
              <a:buClr>
                <a:srgbClr val="A1A1A4"/>
              </a:buClr>
              <a:buFont typeface="Arial" pitchFamily="34" charset="0"/>
              <a:buChar char="–"/>
              <a:defRPr sz="1400">
                <a:latin typeface="+mn-lt"/>
              </a:defRPr>
            </a:lvl3pPr>
            <a:lvl4pPr>
              <a:spcBef>
                <a:spcPts val="0"/>
              </a:spcBef>
              <a:spcAft>
                <a:spcPts val="0"/>
              </a:spcAft>
              <a:defRPr sz="14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2" pos="2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46-5955-274F-BAF1-8370B565C65A}"/>
              </a:ext>
            </a:extLst>
          </p:cNvPr>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090A4B3-D42A-4912-956D-6123FF0282A9}"/>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Tree>
    <p:extLst>
      <p:ext uri="{BB962C8B-B14F-4D97-AF65-F5344CB8AC3E}">
        <p14:creationId xmlns:p14="http://schemas.microsoft.com/office/powerpoint/2010/main" val="697377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536DBE-9318-A14D-A58E-131116D04D2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DELIBERATIVE AND PRE-DECISIONAL</a:t>
            </a:r>
          </a:p>
        </p:txBody>
      </p:sp>
    </p:spTree>
    <p:extLst>
      <p:ext uri="{BB962C8B-B14F-4D97-AF65-F5344CB8AC3E}">
        <p14:creationId xmlns:p14="http://schemas.microsoft.com/office/powerpoint/2010/main" val="4121985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spcBef>
                <a:spcPts val="0"/>
              </a:spcBef>
              <a:buNone/>
              <a:defRPr sz="1600">
                <a:latin typeface="+mn-lt"/>
              </a:defRPr>
            </a:lvl1pPr>
            <a:lvl2pPr>
              <a:spcBef>
                <a:spcPts val="200"/>
              </a:spcBef>
              <a:spcAft>
                <a:spcPts val="0"/>
              </a:spcAft>
              <a:buClr>
                <a:srgbClr val="E31B23"/>
              </a:buClr>
              <a:buFont typeface="Arial" pitchFamily="34" charset="0"/>
              <a:buChar char="•"/>
              <a:defRPr sz="1400">
                <a:latin typeface="+mn-lt"/>
              </a:defRPr>
            </a:lvl2pPr>
            <a:lvl3pPr>
              <a:spcBef>
                <a:spcPts val="0"/>
              </a:spcBef>
              <a:spcAft>
                <a:spcPts val="0"/>
              </a:spcAft>
              <a:buClr>
                <a:srgbClr val="A1A1A4"/>
              </a:buClr>
              <a:buFont typeface="Arial" pitchFamily="34" charset="0"/>
              <a:buChar char="–"/>
              <a:defRPr sz="1400">
                <a:latin typeface="+mn-lt"/>
              </a:defRPr>
            </a:lvl3pPr>
            <a:lvl4pPr>
              <a:spcBef>
                <a:spcPts val="0"/>
              </a:spcBef>
              <a:spcAft>
                <a:spcPts val="0"/>
              </a:spcAft>
              <a:defRPr sz="14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ED6D6AAA-BD46-4146-A4A8-AA9C29CDF96F}"/>
              </a:ext>
            </a:extLst>
          </p:cNvPr>
          <p:cNvSpPr>
            <a:spLocks noGrp="1"/>
          </p:cNvSpPr>
          <p:nvPr>
            <p:ph type="ftr" sz="quarter" idx="11"/>
          </p:nvPr>
        </p:nvSpPr>
        <p:spPr>
          <a:xfrm>
            <a:off x="457200" y="6553202"/>
            <a:ext cx="8348932" cy="365125"/>
          </a:xfrm>
          <a:prstGeom prst="rect">
            <a:avLst/>
          </a:prstGeom>
        </p:spPr>
        <p:txBody>
          <a:bodyPr/>
          <a:lstStyle>
            <a:lvl1pPr>
              <a:defRPr sz="1000">
                <a:solidFill>
                  <a:schemeClr val="bg1"/>
                </a:solidFill>
              </a:defRPr>
            </a:lvl1pPr>
          </a:lstStyle>
          <a:p>
            <a:r>
              <a:rPr lang="en-US"/>
              <a:t>PREDECISIONAL/INTERNAL ONLY</a:t>
            </a:r>
            <a:endParaRPr lang="en-US" dirty="0"/>
          </a:p>
        </p:txBody>
      </p:sp>
    </p:spTree>
    <p:extLst>
      <p:ext uri="{BB962C8B-B14F-4D97-AF65-F5344CB8AC3E}">
        <p14:creationId xmlns:p14="http://schemas.microsoft.com/office/powerpoint/2010/main" val="3235702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a:xfrm>
            <a:off x="457200" y="1066802"/>
            <a:ext cx="8229600" cy="5059363"/>
          </a:xfrm>
        </p:spPr>
        <p:txBody>
          <a:bodyPr>
            <a:normAutofit/>
          </a:bodyPr>
          <a:lstStyle>
            <a:lvl1pPr marL="0" indent="0">
              <a:spcBef>
                <a:spcPts val="600"/>
              </a:spcBef>
              <a:buNone/>
              <a:defRPr sz="1600" b="1">
                <a:solidFill>
                  <a:srgbClr val="005595"/>
                </a:solidFill>
                <a:latin typeface="+mn-lt"/>
              </a:defRPr>
            </a:lvl1pPr>
            <a:lvl2pPr>
              <a:spcBef>
                <a:spcPts val="300"/>
              </a:spcBef>
              <a:spcAft>
                <a:spcPts val="0"/>
              </a:spcAft>
              <a:buClr>
                <a:srgbClr val="FF0000"/>
              </a:buClr>
              <a:buFont typeface="Arial" pitchFamily="34" charset="0"/>
              <a:buChar char="•"/>
              <a:defRPr sz="1300">
                <a:latin typeface="+mn-lt"/>
              </a:defRPr>
            </a:lvl2pPr>
            <a:lvl3pPr>
              <a:spcBef>
                <a:spcPts val="0"/>
              </a:spcBef>
              <a:spcAft>
                <a:spcPts val="0"/>
              </a:spcAft>
              <a:buClr>
                <a:srgbClr val="A1A1A4"/>
              </a:buClr>
              <a:buFont typeface="Arial" pitchFamily="34" charset="0"/>
              <a:buChar char="–"/>
              <a:defRPr sz="1300">
                <a:latin typeface="+mn-lt"/>
              </a:defRPr>
            </a:lvl3pPr>
            <a:lvl4pPr>
              <a:spcBef>
                <a:spcPts val="0"/>
              </a:spcBef>
              <a:spcAft>
                <a:spcPts val="0"/>
              </a:spcAft>
              <a:defRPr sz="13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553202"/>
            <a:ext cx="8348932" cy="365125"/>
          </a:xfrm>
          <a:prstGeom prst="rect">
            <a:avLst/>
          </a:prstGeom>
        </p:spPr>
        <p:txBody>
          <a:bodyPr/>
          <a:lstStyle>
            <a:lvl1pPr>
              <a:defRPr sz="1000">
                <a:solidFill>
                  <a:schemeClr val="bg1"/>
                </a:solidFill>
              </a:defRPr>
            </a:lvl1pPr>
          </a:lstStyle>
          <a:p>
            <a:r>
              <a:rPr lang="en-US"/>
              <a:t>PREDECISIONAL/INTERNAL ONLY</a:t>
            </a:r>
            <a:endParaRPr lang="en-US" dirty="0"/>
          </a:p>
        </p:txBody>
      </p:sp>
    </p:spTree>
    <p:extLst>
      <p:ext uri="{BB962C8B-B14F-4D97-AF65-F5344CB8AC3E}">
        <p14:creationId xmlns:p14="http://schemas.microsoft.com/office/powerpoint/2010/main" val="3988181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D99BFDE2-EEB4-4C6A-8582-AB7BB93017ED}"/>
              </a:ext>
            </a:extLst>
          </p:cNvPr>
          <p:cNvSpPr>
            <a:spLocks noGrp="1"/>
          </p:cNvSpPr>
          <p:nvPr>
            <p:ph type="ftr" sz="quarter" idx="11"/>
          </p:nvPr>
        </p:nvSpPr>
        <p:spPr>
          <a:xfrm>
            <a:off x="457200" y="6553202"/>
            <a:ext cx="8348932" cy="365125"/>
          </a:xfrm>
          <a:prstGeom prst="rect">
            <a:avLst/>
          </a:prstGeom>
        </p:spPr>
        <p:txBody>
          <a:bodyPr/>
          <a:lstStyle>
            <a:lvl1pPr>
              <a:defRPr sz="1000">
                <a:solidFill>
                  <a:schemeClr val="bg1"/>
                </a:solidFill>
              </a:defRPr>
            </a:lvl1pPr>
          </a:lstStyle>
          <a:p>
            <a:r>
              <a:rPr lang="en-US"/>
              <a:t>PREDECISIONAL/INTERNAL ONLY</a:t>
            </a:r>
            <a:endParaRPr lang="en-US" dirty="0"/>
          </a:p>
        </p:txBody>
      </p:sp>
    </p:spTree>
    <p:extLst>
      <p:ext uri="{BB962C8B-B14F-4D97-AF65-F5344CB8AC3E}">
        <p14:creationId xmlns:p14="http://schemas.microsoft.com/office/powerpoint/2010/main" val="1448552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FFCD7DA-A1F2-41CE-A831-C9629E8462EF}"/>
              </a:ext>
            </a:extLst>
          </p:cNvPr>
          <p:cNvSpPr>
            <a:spLocks noGrp="1"/>
          </p:cNvSpPr>
          <p:nvPr>
            <p:ph type="ftr" sz="quarter" idx="11"/>
          </p:nvPr>
        </p:nvSpPr>
        <p:spPr>
          <a:xfrm>
            <a:off x="457200" y="6553202"/>
            <a:ext cx="8348932" cy="365125"/>
          </a:xfrm>
          <a:prstGeom prst="rect">
            <a:avLst/>
          </a:prstGeom>
        </p:spPr>
        <p:txBody>
          <a:bodyPr/>
          <a:lstStyle>
            <a:lvl1pPr>
              <a:defRPr sz="1000">
                <a:solidFill>
                  <a:schemeClr val="bg1"/>
                </a:solidFill>
              </a:defRPr>
            </a:lvl1pPr>
          </a:lstStyle>
          <a:p>
            <a:r>
              <a:rPr lang="en-US"/>
              <a:t>PREDECISIONAL/INTERNAL ONLY</a:t>
            </a:r>
            <a:endParaRPr lang="en-US" dirty="0"/>
          </a:p>
        </p:txBody>
      </p:sp>
    </p:spTree>
    <p:extLst>
      <p:ext uri="{BB962C8B-B14F-4D97-AF65-F5344CB8AC3E}">
        <p14:creationId xmlns:p14="http://schemas.microsoft.com/office/powerpoint/2010/main" val="269721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t>PREDECISIONAL/INTERNAL ONLY</a:t>
            </a:r>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A3DE52E-D213-4A76-81C9-31F9E52B9C28}" type="slidenum">
              <a:rPr lang="en-US" smtClean="0"/>
              <a:pPr/>
              <a:t>‹#›</a:t>
            </a:fld>
            <a:endParaRPr lang="en-US" dirty="0"/>
          </a:p>
        </p:txBody>
      </p:sp>
    </p:spTree>
    <p:extLst>
      <p:ext uri="{BB962C8B-B14F-4D97-AF65-F5344CB8AC3E}">
        <p14:creationId xmlns:p14="http://schemas.microsoft.com/office/powerpoint/2010/main" val="181920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85725"/>
            <a:ext cx="8229600" cy="858837"/>
          </a:xfrm>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p:spPr>
        <p:txBody>
          <a:bodyPr>
            <a:normAutofit/>
          </a:bodyPr>
          <a:lstStyle>
            <a:lvl1pPr marL="0" indent="0">
              <a:spcBef>
                <a:spcPts val="600"/>
              </a:spcBef>
              <a:buNone/>
              <a:defRPr sz="1600" b="1">
                <a:solidFill>
                  <a:srgbClr val="164861"/>
                </a:solidFill>
                <a:latin typeface="+mn-lt"/>
              </a:defRPr>
            </a:lvl1pPr>
            <a:lvl2pPr>
              <a:spcBef>
                <a:spcPts val="300"/>
              </a:spcBef>
              <a:spcAft>
                <a:spcPts val="0"/>
              </a:spcAft>
              <a:buClr>
                <a:srgbClr val="FF0000"/>
              </a:buClr>
              <a:buFont typeface="Arial" pitchFamily="34" charset="0"/>
              <a:buChar char="•"/>
              <a:defRPr sz="1300">
                <a:latin typeface="+mn-lt"/>
              </a:defRPr>
            </a:lvl2pPr>
            <a:lvl3pPr>
              <a:spcBef>
                <a:spcPts val="0"/>
              </a:spcBef>
              <a:spcAft>
                <a:spcPts val="0"/>
              </a:spcAft>
              <a:buClr>
                <a:srgbClr val="A1A1A4"/>
              </a:buClr>
              <a:buFont typeface="Arial" pitchFamily="34" charset="0"/>
              <a:buChar char="–"/>
              <a:defRPr sz="1300">
                <a:latin typeface="+mn-lt"/>
              </a:defRPr>
            </a:lvl3pPr>
            <a:lvl4pPr>
              <a:spcBef>
                <a:spcPts val="0"/>
              </a:spcBef>
              <a:spcAft>
                <a:spcPts val="0"/>
              </a:spcAft>
              <a:defRPr sz="1300">
                <a:latin typeface="+mn-lt"/>
              </a:defRPr>
            </a:lvl4pPr>
            <a:lvl5pPr>
              <a:spcBef>
                <a:spcPts val="0"/>
              </a:spcBef>
              <a:spcAft>
                <a:spcPts val="0"/>
              </a:spcAft>
              <a:defRPr sz="13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2"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0D7C36C-F740-1340-8BD1-9F0AE87B690D}"/>
              </a:ext>
            </a:extLst>
          </p:cNvPr>
          <p:cNvGrpSpPr/>
          <p:nvPr userDrawn="1"/>
        </p:nvGrpSpPr>
        <p:grpSpPr>
          <a:xfrm>
            <a:off x="0" y="914400"/>
            <a:ext cx="9144000" cy="5410200"/>
            <a:chOff x="0" y="914400"/>
            <a:chExt cx="9144000" cy="5410200"/>
          </a:xfrm>
        </p:grpSpPr>
        <p:pic>
          <p:nvPicPr>
            <p:cNvPr id="7" name="Picture 6">
              <a:extLst>
                <a:ext uri="{FF2B5EF4-FFF2-40B4-BE49-F238E27FC236}">
                  <a16:creationId xmlns:a16="http://schemas.microsoft.com/office/drawing/2014/main" id="{A1EE1FF2-E070-2447-BF8E-5D0A266B3754}"/>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a:off x="0" y="1020762"/>
              <a:ext cx="9144000" cy="5303838"/>
            </a:xfrm>
            <a:prstGeom prst="rect">
              <a:avLst/>
            </a:prstGeom>
          </p:spPr>
        </p:pic>
        <p:sp>
          <p:nvSpPr>
            <p:cNvPr id="8" name="Rectangle 7">
              <a:extLst>
                <a:ext uri="{FF2B5EF4-FFF2-40B4-BE49-F238E27FC236}">
                  <a16:creationId xmlns:a16="http://schemas.microsoft.com/office/drawing/2014/main" id="{2B1DD6B8-2F4D-D64C-AA77-434B578FEA96}"/>
                </a:ext>
              </a:extLst>
            </p:cNvPr>
            <p:cNvSpPr/>
            <p:nvPr userDrawn="1"/>
          </p:nvSpPr>
          <p:spPr>
            <a:xfrm rot="10800000">
              <a:off x="0" y="914400"/>
              <a:ext cx="9144000" cy="4237038"/>
            </a:xfrm>
            <a:prstGeom prst="rect">
              <a:avLst/>
            </a:prstGeom>
            <a:gradFill flip="none" rotWithShape="1">
              <a:gsLst>
                <a:gs pos="74000">
                  <a:schemeClr val="bg1"/>
                </a:gs>
                <a:gs pos="24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A77A21-0663-BA41-B0C4-054899BDC425}"/>
              </a:ext>
            </a:extLst>
          </p:cNvPr>
          <p:cNvSpPr/>
          <p:nvPr userDrawn="1"/>
        </p:nvSpPr>
        <p:spPr>
          <a:xfrm>
            <a:off x="0" y="0"/>
            <a:ext cx="9144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1EE1FF2-E070-2447-BF8E-5D0A266B3754}"/>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a:off x="0" y="0"/>
            <a:ext cx="9144000" cy="63246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38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jpeg"/><Relationship Id="rId4" Type="http://schemas.openxmlformats.org/officeDocument/2006/relationships/slideLayout" Target="../slideLayouts/slideLayout7.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6.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1.sv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9.emf"/><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DeptTreasuryLogo.png"/>
          <p:cNvPicPr>
            <a:picLocks noChangeAspect="1"/>
          </p:cNvPicPr>
          <p:nvPr userDrawn="1"/>
        </p:nvPicPr>
        <p:blipFill>
          <a:blip r:embed="rId5" cstate="print"/>
          <a:stretch>
            <a:fillRect/>
          </a:stretch>
        </p:blipFill>
        <p:spPr>
          <a:xfrm>
            <a:off x="7848600" y="5715000"/>
            <a:ext cx="914400" cy="914400"/>
          </a:xfrm>
          <a:prstGeom prst="rect">
            <a:avLst/>
          </a:prstGeom>
        </p:spPr>
      </p:pic>
      <p:cxnSp>
        <p:nvCxnSpPr>
          <p:cNvPr id="9" name="Straight Connector 8"/>
          <p:cNvCxnSpPr/>
          <p:nvPr userDrawn="1"/>
        </p:nvCxnSpPr>
        <p:spPr>
          <a:xfrm rot="10800000">
            <a:off x="457200" y="6172200"/>
            <a:ext cx="73152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80" r:id="rId2"/>
    <p:sldLayoutId id="214748373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064447D-28EB-EE48-AEA4-9CD2AB85B2EA}"/>
              </a:ext>
            </a:extLst>
          </p:cNvPr>
          <p:cNvGrpSpPr/>
          <p:nvPr userDrawn="1"/>
        </p:nvGrpSpPr>
        <p:grpSpPr>
          <a:xfrm>
            <a:off x="23812" y="0"/>
            <a:ext cx="9120188" cy="1295401"/>
            <a:chOff x="0" y="0"/>
            <a:chExt cx="9120188" cy="1295401"/>
          </a:xfrm>
        </p:grpSpPr>
        <p:pic>
          <p:nvPicPr>
            <p:cNvPr id="12" name="Picture 11">
              <a:extLst>
                <a:ext uri="{FF2B5EF4-FFF2-40B4-BE49-F238E27FC236}">
                  <a16:creationId xmlns:a16="http://schemas.microsoft.com/office/drawing/2014/main" id="{A032E689-FE95-ED48-A191-FA2464F704D9}"/>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0"/>
              <a:ext cx="8763000" cy="1147459"/>
            </a:xfrm>
            <a:prstGeom prst="rect">
              <a:avLst/>
            </a:prstGeom>
          </p:spPr>
        </p:pic>
        <p:sp>
          <p:nvSpPr>
            <p:cNvPr id="13" name="Rectangle 12">
              <a:extLst>
                <a:ext uri="{FF2B5EF4-FFF2-40B4-BE49-F238E27FC236}">
                  <a16:creationId xmlns:a16="http://schemas.microsoft.com/office/drawing/2014/main" id="{065FF18E-41FD-E74C-AAC9-2D33F22BFC8A}"/>
                </a:ext>
              </a:extLst>
            </p:cNvPr>
            <p:cNvSpPr/>
            <p:nvPr userDrawn="1"/>
          </p:nvSpPr>
          <p:spPr>
            <a:xfrm>
              <a:off x="4876800" y="0"/>
              <a:ext cx="3966949" cy="1295401"/>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C62D523-1F25-1E41-B564-D0BBC2B6AB44}"/>
                </a:ext>
              </a:extLst>
            </p:cNvPr>
            <p:cNvSpPr/>
            <p:nvPr userDrawn="1"/>
          </p:nvSpPr>
          <p:spPr>
            <a:xfrm>
              <a:off x="0" y="150125"/>
              <a:ext cx="9120188" cy="992876"/>
            </a:xfrm>
            <a:prstGeom prst="rect">
              <a:avLst/>
            </a:prstGeom>
            <a:gradFill flip="none" rotWithShape="1">
              <a:gsLst>
                <a:gs pos="100000">
                  <a:schemeClr val="bg1"/>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304800" y="202816"/>
            <a:ext cx="8229600" cy="6274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E0DF68F-2891-AA44-B825-3C5A39C89602}"/>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6329057"/>
            <a:ext cx="9144000" cy="528943"/>
          </a:xfrm>
          <a:prstGeom prst="rect">
            <a:avLst/>
          </a:prstGeom>
        </p:spPr>
      </p:pic>
      <p:cxnSp>
        <p:nvCxnSpPr>
          <p:cNvPr id="9" name="Straight Connector 8">
            <a:extLst>
              <a:ext uri="{FF2B5EF4-FFF2-40B4-BE49-F238E27FC236}">
                <a16:creationId xmlns:a16="http://schemas.microsoft.com/office/drawing/2014/main" id="{B2968E59-C06A-1043-95F5-979592CEAC04}"/>
              </a:ext>
            </a:extLst>
          </p:cNvPr>
          <p:cNvCxnSpPr>
            <a:cxnSpLocks/>
          </p:cNvCxnSpPr>
          <p:nvPr userDrawn="1"/>
        </p:nvCxnSpPr>
        <p:spPr>
          <a:xfrm flipH="1">
            <a:off x="0" y="6329057"/>
            <a:ext cx="9144000" cy="0"/>
          </a:xfrm>
          <a:prstGeom prst="line">
            <a:avLst/>
          </a:prstGeom>
          <a:ln w="9525">
            <a:solidFill>
              <a:srgbClr val="16486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AFB16DD-1B5D-B249-8946-589F47B169CA}"/>
              </a:ext>
            </a:extLst>
          </p:cNvPr>
          <p:cNvSpPr txBox="1">
            <a:spLocks/>
          </p:cNvSpPr>
          <p:nvPr userDrawn="1"/>
        </p:nvSpPr>
        <p:spPr>
          <a:xfrm>
            <a:off x="8534400" y="6477000"/>
            <a:ext cx="609600" cy="242250"/>
          </a:xfrm>
          <a:prstGeom prst="rect">
            <a:avLst/>
          </a:prstGeom>
        </p:spPr>
        <p:txBody>
          <a:bodyPr/>
          <a:lstStyle>
            <a:lvl1pPr>
              <a:defRPr sz="1000">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A3DE52E-D213-4A76-81C9-31F9E52B9C28}" type="slidenum">
              <a:rPr kumimoji="0" lang="en-US" sz="1100" b="0"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j-lt"/>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54" r:id="rId3"/>
    <p:sldLayoutId id="2147483675" r:id="rId4"/>
    <p:sldLayoutId id="2147483655" r:id="rId5"/>
    <p:sldLayoutId id="2147483657" r:id="rId6"/>
    <p:sldLayoutId id="2147483679" r:id="rId7"/>
  </p:sldLayoutIdLst>
  <p:hf hdr="0" ftr="0" dt="0"/>
  <p:txStyles>
    <p:titleStyle>
      <a:lvl1pPr algn="l" defTabSz="914400" rtl="0" eaLnBrk="1" latinLnBrk="0" hangingPunct="1">
        <a:spcBef>
          <a:spcPct val="0"/>
        </a:spcBef>
        <a:buNone/>
        <a:defRPr sz="2400" b="1" kern="1200">
          <a:solidFill>
            <a:srgbClr val="164861"/>
          </a:solidFill>
          <a:latin typeface="+mn-lt"/>
          <a:ea typeface="+mj-ea"/>
          <a:cs typeface="Arial" pitchFamily="34" charset="0"/>
        </a:defRPr>
      </a:lvl1pPr>
    </p:titleStyle>
    <p:bodyStyle>
      <a:lvl1pPr marL="0" indent="0" algn="l" defTabSz="914400" rtl="0" eaLnBrk="1" latinLnBrk="0" hangingPunct="1">
        <a:spcBef>
          <a:spcPct val="20000"/>
        </a:spcBef>
        <a:buClr>
          <a:srgbClr val="E31B23"/>
        </a:buClr>
        <a:buFont typeface="Arial" pitchFamily="34" charset="0"/>
        <a:buNone/>
        <a:defRPr sz="1600" kern="1200">
          <a:solidFill>
            <a:srgbClr val="164861"/>
          </a:solidFill>
          <a:latin typeface="+mn-lt"/>
          <a:ea typeface="+mn-ea"/>
          <a:cs typeface="Arial" pitchFamily="34" charset="0"/>
        </a:defRPr>
      </a:lvl1pPr>
      <a:lvl2pPr marL="290513" indent="-171450" algn="l" defTabSz="914400" rtl="0" eaLnBrk="1" latinLnBrk="0" hangingPunct="1">
        <a:spcBef>
          <a:spcPts val="200"/>
        </a:spcBef>
        <a:buClr>
          <a:srgbClr val="E31B23"/>
        </a:buClr>
        <a:buFont typeface="Arial" pitchFamily="34" charset="0"/>
        <a:buChar char="•"/>
        <a:defRPr sz="1300" kern="1200">
          <a:solidFill>
            <a:schemeClr val="tx1"/>
          </a:solidFill>
          <a:latin typeface="+mn-lt"/>
          <a:ea typeface="+mn-ea"/>
          <a:cs typeface="Arial" pitchFamily="34" charset="0"/>
        </a:defRPr>
      </a:lvl2pPr>
      <a:lvl3pPr marL="619125" indent="-169863" algn="l" defTabSz="914400" rtl="0" eaLnBrk="1" latinLnBrk="0" hangingPunct="1">
        <a:spcBef>
          <a:spcPts val="0"/>
        </a:spcBef>
        <a:buClr>
          <a:srgbClr val="005595"/>
        </a:buClr>
        <a:buFont typeface="Arial" pitchFamily="34" charset="0"/>
        <a:buChar char="–"/>
        <a:defRPr sz="1300" kern="1200">
          <a:solidFill>
            <a:srgbClr val="164861"/>
          </a:solidFill>
          <a:latin typeface="+mn-lt"/>
          <a:ea typeface="+mn-ea"/>
          <a:cs typeface="Arial" pitchFamily="34" charset="0"/>
        </a:defRPr>
      </a:lvl3pPr>
      <a:lvl4pPr marL="627063" indent="-169863" algn="l" defTabSz="914400" rtl="0" eaLnBrk="1" latinLnBrk="0" hangingPunct="1">
        <a:spcBef>
          <a:spcPts val="0"/>
        </a:spcBef>
        <a:buClr>
          <a:srgbClr val="005595"/>
        </a:buClr>
        <a:buFont typeface="Arial" pitchFamily="34" charset="0"/>
        <a:buChar char="–"/>
        <a:defRPr sz="1300" kern="1200">
          <a:solidFill>
            <a:schemeClr val="tx1"/>
          </a:solidFill>
          <a:latin typeface="+mn-lt"/>
          <a:ea typeface="+mn-ea"/>
          <a:cs typeface="Arial" pitchFamily="34" charset="0"/>
        </a:defRPr>
      </a:lvl4pPr>
      <a:lvl5pPr marL="804863" indent="-177800" algn="l" defTabSz="914400" rtl="0" eaLnBrk="1" latinLnBrk="0" hangingPunct="1">
        <a:spcBef>
          <a:spcPts val="0"/>
        </a:spcBef>
        <a:buClr>
          <a:srgbClr val="005595"/>
        </a:buClr>
        <a:buFont typeface="Arial" pitchFamily="34" charset="0"/>
        <a:buChar char="»"/>
        <a:tabLst/>
        <a:defRPr sz="13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 userDrawn="1">
          <p15:clr>
            <a:srgbClr val="F26B43"/>
          </p15:clr>
        </p15:guide>
        <p15:guide id="2" pos="2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adedBurstBkgd2.jp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1"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8DA07-8BCA-42C2-BA0E-17CFF9ABFE8C}" type="datetimeFigureOut">
              <a:rPr lang="en-US" smtClean="0"/>
              <a:pPr/>
              <a:t>9/20/2024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E6D7-6D74-4F65-BE2B-C82BFFABE1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8" r:id="rId2"/>
    <p:sldLayoutId id="2147483678"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adedBurstBkgd2.jp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1"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E6D7-6D74-4F65-BE2B-C82BFFABE1E1}" type="slidenum">
              <a:rPr lang="en-US" smtClean="0"/>
              <a:pPr/>
              <a:t>‹#›</a:t>
            </a:fld>
            <a:endParaRPr lang="en-US" dirty="0"/>
          </a:p>
        </p:txBody>
      </p:sp>
    </p:spTree>
    <p:extLst>
      <p:ext uri="{BB962C8B-B14F-4D97-AF65-F5344CB8AC3E}">
        <p14:creationId xmlns:p14="http://schemas.microsoft.com/office/powerpoint/2010/main" val="23507331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792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6781800" y="152400"/>
            <a:ext cx="2133600" cy="365125"/>
          </a:xfrm>
          <a:prstGeom prst="rect">
            <a:avLst/>
          </a:prstGeom>
        </p:spPr>
        <p:txBody>
          <a:bodyPr/>
          <a:lstStyle>
            <a:lvl1pPr>
              <a:defRPr sz="10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3DE52E-D213-4A76-81C9-31F9E52B9C28}" type="slidenum">
              <a:rPr kumimoji="0" lang="en-US" sz="1000" b="0" i="0" u="none" strike="noStrike" kern="1200" cap="none" spc="0" normalizeH="0" baseline="0" noProof="0" smtClean="0">
                <a:ln>
                  <a:noFill/>
                </a:ln>
                <a:solidFill>
                  <a:srgbClr val="898989"/>
                </a:solidFill>
                <a:effectLst/>
                <a:uLnTx/>
                <a:uFillTx/>
                <a:latin typeface="+mj-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mj-lt"/>
              <a:ea typeface="+mn-ea"/>
              <a:cs typeface="Arial" pitchFamily="34" charset="0"/>
            </a:endParaRPr>
          </a:p>
        </p:txBody>
      </p:sp>
      <p:pic>
        <p:nvPicPr>
          <p:cNvPr id="17" name="Picture 16">
            <a:extLst>
              <a:ext uri="{FF2B5EF4-FFF2-40B4-BE49-F238E27FC236}">
                <a16:creationId xmlns:a16="http://schemas.microsoft.com/office/drawing/2014/main" id="{C515A9C0-FE53-4BD9-B4DF-556572FDBFC0}"/>
              </a:ext>
            </a:extLst>
          </p:cNvPr>
          <p:cNvPicPr>
            <a:picLocks noChangeAspect="1"/>
          </p:cNvPicPr>
          <p:nvPr userDrawn="1"/>
        </p:nvPicPr>
        <p:blipFill>
          <a:blip r:embed="rId7"/>
          <a:stretch>
            <a:fillRect/>
          </a:stretch>
        </p:blipFill>
        <p:spPr>
          <a:xfrm>
            <a:off x="0" y="6501429"/>
            <a:ext cx="9144000" cy="356571"/>
          </a:xfrm>
          <a:prstGeom prst="rect">
            <a:avLst/>
          </a:prstGeom>
        </p:spPr>
      </p:pic>
    </p:spTree>
    <p:extLst>
      <p:ext uri="{BB962C8B-B14F-4D97-AF65-F5344CB8AC3E}">
        <p14:creationId xmlns:p14="http://schemas.microsoft.com/office/powerpoint/2010/main" val="21001657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l" defTabSz="914400" rtl="0" eaLnBrk="1" latinLnBrk="0" hangingPunct="1">
        <a:spcBef>
          <a:spcPct val="0"/>
        </a:spcBef>
        <a:buNone/>
        <a:defRPr sz="2400" b="1" kern="1200">
          <a:solidFill>
            <a:srgbClr val="005595"/>
          </a:solidFill>
          <a:latin typeface="+mn-lt"/>
          <a:ea typeface="+mj-ea"/>
          <a:cs typeface="Arial" pitchFamily="34" charset="0"/>
        </a:defRPr>
      </a:lvl1pPr>
    </p:titleStyle>
    <p:bodyStyle>
      <a:lvl1pPr marL="0" indent="0" algn="l" defTabSz="914400" rtl="0" eaLnBrk="1" latinLnBrk="0" hangingPunct="1">
        <a:spcBef>
          <a:spcPct val="20000"/>
        </a:spcBef>
        <a:buClr>
          <a:srgbClr val="E31B23"/>
        </a:buClr>
        <a:buFont typeface="Arial" pitchFamily="34" charset="0"/>
        <a:buNone/>
        <a:defRPr sz="1600" kern="1200">
          <a:solidFill>
            <a:schemeClr val="tx1"/>
          </a:solidFill>
          <a:latin typeface="+mn-lt"/>
          <a:ea typeface="+mn-ea"/>
          <a:cs typeface="Arial" pitchFamily="34" charset="0"/>
        </a:defRPr>
      </a:lvl1pPr>
      <a:lvl2pPr marL="290513" indent="-171450" algn="l" defTabSz="914400" rtl="0" eaLnBrk="1" latinLnBrk="0" hangingPunct="1">
        <a:spcBef>
          <a:spcPts val="200"/>
        </a:spcBef>
        <a:buClr>
          <a:srgbClr val="C00000"/>
        </a:buClr>
        <a:buFont typeface="Courier New" panose="02070309020205020404" pitchFamily="49" charset="0"/>
        <a:buChar char="o"/>
        <a:defRPr sz="1300" kern="1200">
          <a:solidFill>
            <a:schemeClr val="tx1"/>
          </a:solidFill>
          <a:latin typeface="+mn-lt"/>
          <a:ea typeface="+mn-ea"/>
          <a:cs typeface="Arial" pitchFamily="34" charset="0"/>
        </a:defRPr>
      </a:lvl2pPr>
      <a:lvl3pPr marL="619125" indent="-169863" algn="l" defTabSz="914400" rtl="0" eaLnBrk="1" latinLnBrk="0" hangingPunct="1">
        <a:spcBef>
          <a:spcPts val="0"/>
        </a:spcBef>
        <a:buClr>
          <a:srgbClr val="005595"/>
        </a:buClr>
        <a:buFont typeface="Arial" pitchFamily="34" charset="0"/>
        <a:buChar char="–"/>
        <a:defRPr sz="1300" kern="1200">
          <a:solidFill>
            <a:schemeClr val="tx1"/>
          </a:solidFill>
          <a:latin typeface="+mn-lt"/>
          <a:ea typeface="+mn-ea"/>
          <a:cs typeface="Arial" pitchFamily="34" charset="0"/>
        </a:defRPr>
      </a:lvl3pPr>
      <a:lvl4pPr marL="627063" indent="-169863" algn="l" defTabSz="914400" rtl="0" eaLnBrk="1" latinLnBrk="0" hangingPunct="1">
        <a:spcBef>
          <a:spcPts val="0"/>
        </a:spcBef>
        <a:buClr>
          <a:srgbClr val="005595"/>
        </a:buClr>
        <a:buFont typeface="Arial" pitchFamily="34" charset="0"/>
        <a:buChar char="–"/>
        <a:defRPr sz="1300" kern="1200">
          <a:solidFill>
            <a:schemeClr val="tx1"/>
          </a:solidFill>
          <a:latin typeface="+mn-lt"/>
          <a:ea typeface="+mn-ea"/>
          <a:cs typeface="Arial" pitchFamily="34" charset="0"/>
        </a:defRPr>
      </a:lvl4pPr>
      <a:lvl5pPr marL="804863" indent="-177800" algn="l" defTabSz="914400" rtl="0" eaLnBrk="1" latinLnBrk="0" hangingPunct="1">
        <a:spcBef>
          <a:spcPts val="0"/>
        </a:spcBef>
        <a:buClr>
          <a:srgbClr val="005595"/>
        </a:buClr>
        <a:buFont typeface="Arial" pitchFamily="34" charset="0"/>
        <a:buChar char="»"/>
        <a:tabLst/>
        <a:defRPr sz="13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A65D0-AB55-D94C-A2F2-F39DD55EE7B9}"/>
              </a:ext>
            </a:extLst>
          </p:cNvPr>
          <p:cNvSpPr>
            <a:spLocks noGrp="1"/>
          </p:cNvSpPr>
          <p:nvPr>
            <p:ph type="title"/>
          </p:nvPr>
        </p:nvSpPr>
        <p:spPr>
          <a:xfrm>
            <a:off x="365166" y="365126"/>
            <a:ext cx="8523515" cy="78678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EFC510-4E64-394D-86B8-BAC70D7C8AE4}"/>
              </a:ext>
            </a:extLst>
          </p:cNvPr>
          <p:cNvSpPr>
            <a:spLocks noGrp="1"/>
          </p:cNvSpPr>
          <p:nvPr>
            <p:ph type="body" idx="1"/>
          </p:nvPr>
        </p:nvSpPr>
        <p:spPr>
          <a:xfrm>
            <a:off x="365166" y="1314193"/>
            <a:ext cx="8523515" cy="45440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825721-DA62-0545-9E9C-6D71E34CD66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Georgia" panose="02040502050405020303" pitchFamily="18" charset="0"/>
              </a:defRPr>
            </a:lvl1pPr>
          </a:lstStyle>
          <a:p>
            <a:endParaRPr lang="en-US" dirty="0"/>
          </a:p>
        </p:txBody>
      </p:sp>
      <p:sp>
        <p:nvSpPr>
          <p:cNvPr id="5" name="Footer Placeholder 4">
            <a:extLst>
              <a:ext uri="{FF2B5EF4-FFF2-40B4-BE49-F238E27FC236}">
                <a16:creationId xmlns:a16="http://schemas.microsoft.com/office/drawing/2014/main" id="{E6A1DA9A-58E3-7F4E-A671-BAD0E862C6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Georgia" panose="02040502050405020303" pitchFamily="18" charset="0"/>
              </a:defRPr>
            </a:lvl1pPr>
          </a:lstStyle>
          <a:p>
            <a:r>
              <a:rPr lang="en-US" dirty="0"/>
              <a:t>DELIBERATIVE AND PRE-DECISIONAL</a:t>
            </a:r>
          </a:p>
        </p:txBody>
      </p:sp>
      <p:sp>
        <p:nvSpPr>
          <p:cNvPr id="6" name="Slide Number Placeholder 5">
            <a:extLst>
              <a:ext uri="{FF2B5EF4-FFF2-40B4-BE49-F238E27FC236}">
                <a16:creationId xmlns:a16="http://schemas.microsoft.com/office/drawing/2014/main" id="{454F9A41-3BEF-ED42-8F6D-888FA7F6130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Georgia" panose="02040502050405020303" pitchFamily="18" charset="0"/>
              </a:defRPr>
            </a:lvl1pPr>
          </a:lstStyle>
          <a:p>
            <a:fld id="{4C8EF253-26CD-AB4D-92CD-9014B77812CD}" type="slidenum">
              <a:rPr lang="en-US" smtClean="0"/>
              <a:pPr/>
              <a:t>‹#›</a:t>
            </a:fld>
            <a:endParaRPr lang="en-US" dirty="0"/>
          </a:p>
        </p:txBody>
      </p:sp>
      <p:sp>
        <p:nvSpPr>
          <p:cNvPr id="7" name="Rectangle 6">
            <a:extLst>
              <a:ext uri="{FF2B5EF4-FFF2-40B4-BE49-F238E27FC236}">
                <a16:creationId xmlns:a16="http://schemas.microsoft.com/office/drawing/2014/main" id="{0502F5F8-A68C-48EC-97BB-BB345ED1D0A6}"/>
              </a:ext>
            </a:extLst>
          </p:cNvPr>
          <p:cNvSpPr/>
          <p:nvPr userDrawn="1"/>
        </p:nvSpPr>
        <p:spPr>
          <a:xfrm>
            <a:off x="0" y="6176866"/>
            <a:ext cx="9144000" cy="6811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lide Number Placeholder 5">
            <a:extLst>
              <a:ext uri="{FF2B5EF4-FFF2-40B4-BE49-F238E27FC236}">
                <a16:creationId xmlns:a16="http://schemas.microsoft.com/office/drawing/2014/main" id="{A3403536-2915-42FA-986D-A25CA2A5C6A9}"/>
              </a:ext>
            </a:extLst>
          </p:cNvPr>
          <p:cNvSpPr txBox="1">
            <a:spLocks/>
          </p:cNvSpPr>
          <p:nvPr userDrawn="1"/>
        </p:nvSpPr>
        <p:spPr>
          <a:xfrm>
            <a:off x="6935276" y="6356351"/>
            <a:ext cx="2057400" cy="365125"/>
          </a:xfrm>
          <a:prstGeom prst="rect">
            <a:avLst/>
          </a:prstGeom>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8EF253-26CD-AB4D-92CD-9014B77812CD}" type="slidenum">
              <a:rPr lang="en-US" sz="750" smtClean="0">
                <a:latin typeface="Arial" panose="020B0604020202020204" pitchFamily="34" charset="0"/>
                <a:cs typeface="Arial" panose="020B0604020202020204" pitchFamily="34" charset="0"/>
              </a:rPr>
              <a:pPr algn="r"/>
              <a:t>‹#›</a:t>
            </a:fld>
            <a:endParaRPr lang="en-US" sz="75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1BEFC94D-784D-4815-ABF6-B67E83E96935}"/>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1064" y="6273257"/>
            <a:ext cx="366263" cy="488351"/>
          </a:xfrm>
          <a:prstGeom prst="rect">
            <a:avLst/>
          </a:prstGeom>
        </p:spPr>
      </p:pic>
    </p:spTree>
    <p:extLst>
      <p:ext uri="{BB962C8B-B14F-4D97-AF65-F5344CB8AC3E}">
        <p14:creationId xmlns:p14="http://schemas.microsoft.com/office/powerpoint/2010/main" val="15380568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hf sldNum="0" hdr="0" ftr="0" dt="0"/>
  <p:txStyles>
    <p:titleStyle>
      <a:lvl1pPr algn="l" defTabSz="685800" rtl="0" eaLnBrk="1" latinLnBrk="0" hangingPunct="1">
        <a:lnSpc>
          <a:spcPct val="90000"/>
        </a:lnSpc>
        <a:spcBef>
          <a:spcPct val="0"/>
        </a:spcBef>
        <a:buNone/>
        <a:defRPr sz="24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792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2"/>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6781800" y="152402"/>
            <a:ext cx="2133600" cy="365125"/>
          </a:xfrm>
          <a:prstGeom prst="rect">
            <a:avLst/>
          </a:prstGeom>
        </p:spPr>
        <p:txBody>
          <a:bodyPr/>
          <a:lstStyle>
            <a:lvl1pPr>
              <a:defRPr sz="10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3DE52E-D213-4A76-81C9-31F9E52B9C28}" type="slidenum">
              <a:rPr kumimoji="0" lang="en-US" sz="1000" b="0" i="0" u="none" strike="noStrike" kern="1200" cap="none" spc="0" normalizeH="0" baseline="0" noProof="0" smtClean="0">
                <a:ln>
                  <a:noFill/>
                </a:ln>
                <a:solidFill>
                  <a:srgbClr val="898989"/>
                </a:solidFill>
                <a:effectLst/>
                <a:uLnTx/>
                <a:uFillTx/>
                <a:latin typeface="+mj-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898989"/>
              </a:solidFill>
              <a:effectLst/>
              <a:uLnTx/>
              <a:uFillTx/>
              <a:latin typeface="+mj-lt"/>
              <a:ea typeface="+mn-ea"/>
              <a:cs typeface="Arial" pitchFamily="34" charset="0"/>
            </a:endParaRPr>
          </a:p>
        </p:txBody>
      </p:sp>
      <p:pic>
        <p:nvPicPr>
          <p:cNvPr id="17" name="Picture 16">
            <a:extLst>
              <a:ext uri="{FF2B5EF4-FFF2-40B4-BE49-F238E27FC236}">
                <a16:creationId xmlns:a16="http://schemas.microsoft.com/office/drawing/2014/main" id="{C515A9C0-FE53-4BD9-B4DF-556572FDBFC0}"/>
              </a:ext>
            </a:extLst>
          </p:cNvPr>
          <p:cNvPicPr>
            <a:picLocks noChangeAspect="1"/>
          </p:cNvPicPr>
          <p:nvPr userDrawn="1"/>
        </p:nvPicPr>
        <p:blipFill>
          <a:blip r:embed="rId7"/>
          <a:stretch>
            <a:fillRect/>
          </a:stretch>
        </p:blipFill>
        <p:spPr>
          <a:xfrm>
            <a:off x="0" y="6501431"/>
            <a:ext cx="9144000" cy="356571"/>
          </a:xfrm>
          <a:prstGeom prst="rect">
            <a:avLst/>
          </a:prstGeom>
        </p:spPr>
      </p:pic>
    </p:spTree>
    <p:extLst>
      <p:ext uri="{BB962C8B-B14F-4D97-AF65-F5344CB8AC3E}">
        <p14:creationId xmlns:p14="http://schemas.microsoft.com/office/powerpoint/2010/main" val="116305970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sldNum="0" hdr="0" dt="0"/>
  <p:txStyles>
    <p:titleStyle>
      <a:lvl1pPr algn="l" defTabSz="914400" rtl="0" eaLnBrk="1" latinLnBrk="0" hangingPunct="1">
        <a:spcBef>
          <a:spcPct val="0"/>
        </a:spcBef>
        <a:buNone/>
        <a:defRPr sz="2400" b="1" kern="1200">
          <a:solidFill>
            <a:srgbClr val="005595"/>
          </a:solidFill>
          <a:latin typeface="+mn-lt"/>
          <a:ea typeface="+mj-ea"/>
          <a:cs typeface="Arial" pitchFamily="34" charset="0"/>
        </a:defRPr>
      </a:lvl1pPr>
    </p:titleStyle>
    <p:bodyStyle>
      <a:lvl1pPr marL="0" indent="0" algn="l" defTabSz="914400" rtl="0" eaLnBrk="1" latinLnBrk="0" hangingPunct="1">
        <a:spcBef>
          <a:spcPct val="20000"/>
        </a:spcBef>
        <a:buClr>
          <a:srgbClr val="E31B23"/>
        </a:buClr>
        <a:buFont typeface="Arial" pitchFamily="34" charset="0"/>
        <a:buNone/>
        <a:defRPr sz="1600" kern="1200">
          <a:solidFill>
            <a:schemeClr val="tx1"/>
          </a:solidFill>
          <a:latin typeface="+mn-lt"/>
          <a:ea typeface="+mn-ea"/>
          <a:cs typeface="Arial" pitchFamily="34" charset="0"/>
        </a:defRPr>
      </a:lvl1pPr>
      <a:lvl2pPr marL="290513" indent="-171450" algn="l" defTabSz="914400" rtl="0" eaLnBrk="1" latinLnBrk="0" hangingPunct="1">
        <a:spcBef>
          <a:spcPts val="200"/>
        </a:spcBef>
        <a:buClr>
          <a:srgbClr val="E31B23"/>
        </a:buClr>
        <a:buFont typeface="Arial" pitchFamily="34" charset="0"/>
        <a:buChar char="•"/>
        <a:defRPr sz="1300" kern="1200">
          <a:solidFill>
            <a:schemeClr val="tx1"/>
          </a:solidFill>
          <a:latin typeface="+mn-lt"/>
          <a:ea typeface="+mn-ea"/>
          <a:cs typeface="Arial" pitchFamily="34" charset="0"/>
        </a:defRPr>
      </a:lvl2pPr>
      <a:lvl3pPr marL="619125" indent="-169863" algn="l" defTabSz="914400" rtl="0" eaLnBrk="1" latinLnBrk="0" hangingPunct="1">
        <a:spcBef>
          <a:spcPts val="0"/>
        </a:spcBef>
        <a:buClr>
          <a:srgbClr val="005595"/>
        </a:buClr>
        <a:buFont typeface="Arial" pitchFamily="34" charset="0"/>
        <a:buChar char="–"/>
        <a:defRPr sz="1300" kern="1200">
          <a:solidFill>
            <a:schemeClr val="tx1"/>
          </a:solidFill>
          <a:latin typeface="+mn-lt"/>
          <a:ea typeface="+mn-ea"/>
          <a:cs typeface="Arial" pitchFamily="34" charset="0"/>
        </a:defRPr>
      </a:lvl3pPr>
      <a:lvl4pPr marL="627063" indent="-169863" algn="l" defTabSz="914400" rtl="0" eaLnBrk="1" latinLnBrk="0" hangingPunct="1">
        <a:spcBef>
          <a:spcPts val="0"/>
        </a:spcBef>
        <a:buClr>
          <a:srgbClr val="005595"/>
        </a:buClr>
        <a:buFont typeface="Arial" pitchFamily="34" charset="0"/>
        <a:buChar char="–"/>
        <a:defRPr sz="1300" kern="1200">
          <a:solidFill>
            <a:schemeClr val="tx1"/>
          </a:solidFill>
          <a:latin typeface="+mn-lt"/>
          <a:ea typeface="+mn-ea"/>
          <a:cs typeface="Arial" pitchFamily="34" charset="0"/>
        </a:defRPr>
      </a:lvl4pPr>
      <a:lvl5pPr marL="804863" indent="-177800" algn="l" defTabSz="914400" rtl="0" eaLnBrk="1" latinLnBrk="0" hangingPunct="1">
        <a:spcBef>
          <a:spcPts val="0"/>
        </a:spcBef>
        <a:buClr>
          <a:srgbClr val="005595"/>
        </a:buClr>
        <a:buFont typeface="Arial" pitchFamily="34" charset="0"/>
        <a:buChar char="»"/>
        <a:tabLst/>
        <a:defRPr sz="13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hyperlink" Target="https://home.treasury.gov/system/files/136/SLFRF-Final-Rule-FAQ.pdf%20&#8203;" TargetMode="External"/><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Fatima.Abbas@treasury.gov" TargetMode="External"/><Relationship Id="rId13"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12" Type="http://schemas.openxmlformats.org/officeDocument/2006/relationships/hyperlink" Target="mailto:Joshua.Jackson@treasury.gov"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hyperlink" Target="mailto:Jennifer.Parisien@treasury.gov" TargetMode="External"/><Relationship Id="rId5" Type="http://schemas.openxmlformats.org/officeDocument/2006/relationships/image" Target="../media/image16.jpeg"/><Relationship Id="rId10" Type="http://schemas.openxmlformats.org/officeDocument/2006/relationships/hyperlink" Target="mailto:Emery.RealBird@treasury.gov" TargetMode="External"/><Relationship Id="rId4" Type="http://schemas.openxmlformats.org/officeDocument/2006/relationships/image" Target="../media/image15.jpeg"/><Relationship Id="rId9" Type="http://schemas.openxmlformats.org/officeDocument/2006/relationships/hyperlink" Target="mailto:James.Colombe2@treasury.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hyperlink" Target="https://lnks.gd/l/eyJhbGciOiJIUzI1NiJ9.eyJidWxsZXRpbl9saW5rX2lkIjoxMTMsInVyaSI6ImJwMjpjbGljayIsInVybCI6Imh0dHBzOi8vaG9tZS50cmVhc3VyeS5nb3Yvc3lzdGVtL2ZpbGVzLzEzNi9TU0JDSS1UZWNobmljYWwtQXNzaXN0YW5jZS1HdWlkZWxpbmVzLUFwcmlsLTIwMjIucGRmIiwiYnVsbGV0aW5faWQiOiIyMDI0MDEyOS44OTMyNDI5MSJ9.aBp4lLo93EMsWoWfHYm0H6_6mNtn9GFYWlK11JJtG8Q/s/2253832268/br/236181710966-l" TargetMode="External"/><Relationship Id="rId3" Type="http://schemas.openxmlformats.org/officeDocument/2006/relationships/hyperlink" Target="https://lnks.gd/l/eyJhbGciOiJIUzI1NiJ9.eyJidWxsZXRpbl9saW5rX2lkIjoxMDgsInVyaSI6ImJwMjpjbGljayIsInVybCI6Imh0dHBzOi8vaG9tZS50cmVhc3VyeS5nb3Yvc3lzdGVtL2ZpbGVzLzEzNi9TTEZSRi1Db21wbGlhbmNlLWFuZC1SZXBvcnRpbmctR3VpZGFuY2UucGRmIiwiYnVsbGV0aW5faWQiOiIyMDI0MDEyOS44OTMyNDI5MSJ9.aylJKpfsYBTN80b6G74XSJ2C3WFgrXI06FS1MBKYcm8/s/2253832268/br/236181710966-l" TargetMode="External"/><Relationship Id="rId7" Type="http://schemas.openxmlformats.org/officeDocument/2006/relationships/hyperlink" Target="https://lnks.gd/l/eyJhbGciOiJIUzI1NiJ9.eyJidWxsZXRpbl9saW5rX2lkIjoxMTIsInVyaSI6ImJwMjpjbGljayIsInVybCI6Imh0dHBzOi8vaG9tZS50cmVhc3VyeS5nb3Yvc3lzdGVtL2ZpbGVzLzEzNi9DYXBpdGFsLVByb2plY3RzLUZ1bmQtR3VpZGFuY2UtVHJpYmFsLUdvdmVybm1lbnRzLnBkZiIsImJ1bGxldGluX2lkIjoiMjAyNDAxMjkuODkzMjQyOTEifQ.sowCy87FmUkYCc1nnvjQjN4oYAOKNVcytEkoi-tJSiE/s/2253832268/br/236181710966-l"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lnks.gd/l/eyJhbGciOiJIUzI1NiJ9.eyJidWxsZXRpbl9saW5rX2lkIjoxMTEsInVyaSI6ImJwMjpjbGljayIsInVybCI6Imh0dHBzOi8vaG9tZS50cmVhc3VyeS5nb3Yvc3lzdGVtL2ZpbGVzLzEzNi9IQUYtR3VpZGFuY2UucGRmIiwiYnVsbGV0aW5faWQiOiIyMDI0MDEyOS44OTMyNDI5MSJ9.Z2heNmAs8sJf_8cPcxpEig5uYOyy9Yw39fVx3SQ5DzY/s/2253832268/br/236181710966-l" TargetMode="External"/><Relationship Id="rId5" Type="http://schemas.openxmlformats.org/officeDocument/2006/relationships/hyperlink" Target="https://lnks.gd/l/eyJhbGciOiJIUzI1NiJ9.eyJidWxsZXRpbl9saW5rX2lkIjoxMTAsInVyaSI6ImJwMjpjbGljayIsInVybCI6Imh0dHBzOi8vaG9tZS50cmVhc3VyeS5nb3Yvc3lzdGVtL2ZpbGVzLzEzNi9MQVRDRi1ndWlkYW5jZS5wZGYiLCJidWxsZXRpbl9pZCI6IjIwMjQwMTI5Ljg5MzI0MjkxIn0.jdSZg0rUWGX6ZVOki9GicXSFz_slejO3Ro4IXs-r7cM/s/2253832268/br/236181710966-l" TargetMode="External"/><Relationship Id="rId10" Type="http://schemas.openxmlformats.org/officeDocument/2006/relationships/hyperlink" Target="https://lnks.gd/l/eyJhbGciOiJIUzI1NiJ9.eyJidWxsZXRpbl9saW5rX2lkIjoxMDcsInVyaSI6ImJwMjpjbGljayIsInVybCI6Imh0dHBzOi8vd3d3LmVjZnIuZ292L2N1cnJlbnQvdGl0bGUtMi9zdWJ0aXRsZS1BL2NoYXB0ZXItSUkvcGFydC0yMDAvc3VicGFydC1EL3NlY3Rpb24tMjAwLjMwNSIsImJ1bGxldGluX2lkIjoiMjAyNDAxMjkuODkzMjQyOTEifQ.px6SHbCcanVjuxngg1XoWc7m95YqZ7MC6ZgrEvJgqTg/s/2253832268/br/236181710966-l" TargetMode="External"/><Relationship Id="rId4" Type="http://schemas.openxmlformats.org/officeDocument/2006/relationships/hyperlink" Target="https://lnks.gd/l/eyJhbGciOiJIUzI1NiJ9.eyJidWxsZXRpbl9saW5rX2lkIjoxMDksInVyaSI6ImJwMjpjbGljayIsInVybCI6Imh0dHBzOi8vaG9tZS50cmVhc3VyeS5nb3Yvc3lzdGVtL2ZpbGVzLzEzNi9TTEZSRi1GaW5hbC1SdWxlLUZBUS5wZGYiLCJidWxsZXRpbl9pZCI6IjIwMjQwMTI5Ljg5MzI0MjkxIn0.pykIpEAWdcOoPuro9WFfg6uTq1zJYgHqW3wYBxwuUW0/s/2253832268/br/236181710966-l" TargetMode="External"/><Relationship Id="rId9" Type="http://schemas.openxmlformats.org/officeDocument/2006/relationships/hyperlink" Target="https://lnks.gd/l/eyJhbGciOiJIUzI1NiJ9.eyJidWxsZXRpbl9saW5rX2lkIjoxMTQsInVyaSI6ImJwMjpjbGljayIsInVybCI6Imh0dHBzOi8vaG9tZS50cmVhc3VyeS5nb3Yvc3lzdGVtL2ZpbGVzLzEzNi9Db21wZXRpdGl2ZS1UQS1OT0ZPLUZJTkFMLU9jdC0yNS0yMDIzLnBkZiIsImJ1bGxldGluX2lkIjoiMjAyNDAxMjkuODkzMjQyOTEifQ.Bjq0W6AyGTM9nR8GBnT3DPOuUdYuxFiJyVVirV3pRWM/s/2253832268/br/236181710966-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85800" y="3352800"/>
            <a:ext cx="8142514" cy="2286000"/>
          </a:xfrm>
        </p:spPr>
        <p:txBody>
          <a:bodyPr vert="horz" lIns="68580" tIns="34290" rIns="68580" bIns="34290" rtlCol="0" anchor="t">
            <a:normAutofit/>
          </a:bodyPr>
          <a:lstStyle/>
          <a:p>
            <a:r>
              <a:rPr lang="en-US" sz="2000" dirty="0">
                <a:solidFill>
                  <a:srgbClr val="990000"/>
                </a:solidFill>
                <a:cs typeface="Arial"/>
              </a:rPr>
              <a:t>NNAHRA 28</a:t>
            </a:r>
            <a:r>
              <a:rPr lang="en-US" sz="2000" baseline="30000" dirty="0">
                <a:solidFill>
                  <a:srgbClr val="990000"/>
                </a:solidFill>
                <a:cs typeface="Arial"/>
              </a:rPr>
              <a:t>th</a:t>
            </a:r>
            <a:r>
              <a:rPr lang="en-US" sz="2000" dirty="0">
                <a:solidFill>
                  <a:srgbClr val="990000"/>
                </a:solidFill>
                <a:cs typeface="Arial"/>
              </a:rPr>
              <a:t> Annual Conference</a:t>
            </a:r>
            <a:br>
              <a:rPr lang="en-US" sz="1800" dirty="0"/>
            </a:br>
            <a:r>
              <a:rPr lang="en-US" sz="3300" dirty="0">
                <a:cs typeface="Arial"/>
              </a:rPr>
              <a:t>Workforce Planning for the Closeout of Pandemic Recovery Awards</a:t>
            </a:r>
          </a:p>
        </p:txBody>
      </p:sp>
      <p:pic>
        <p:nvPicPr>
          <p:cNvPr id="6" name="Picture 5">
            <a:extLst>
              <a:ext uri="{FF2B5EF4-FFF2-40B4-BE49-F238E27FC236}">
                <a16:creationId xmlns:a16="http://schemas.microsoft.com/office/drawing/2014/main" id="{38C9FD23-EE39-48E1-B6E8-1A831012B0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72300" y="4972050"/>
            <a:ext cx="918600" cy="918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66361-1A55-0E6D-B1B3-5BF4211FEF99}"/>
              </a:ext>
            </a:extLst>
          </p:cNvPr>
          <p:cNvSpPr>
            <a:spLocks noGrp="1"/>
          </p:cNvSpPr>
          <p:nvPr>
            <p:ph type="ctrTitle"/>
          </p:nvPr>
        </p:nvSpPr>
        <p:spPr>
          <a:xfrm>
            <a:off x="378124" y="3482979"/>
            <a:ext cx="8384876" cy="1470025"/>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lstStyle/>
          <a:p>
            <a:pPr algn="ctr"/>
            <a:r>
              <a:rPr lang="en-US" sz="4500" dirty="0"/>
              <a:t>Preparing Staff for the SLFRF Obligation Deadline</a:t>
            </a:r>
          </a:p>
        </p:txBody>
      </p:sp>
    </p:spTree>
    <p:extLst>
      <p:ext uri="{BB962C8B-B14F-4D97-AF65-F5344CB8AC3E}">
        <p14:creationId xmlns:p14="http://schemas.microsoft.com/office/powerpoint/2010/main" val="401213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FCC-3D98-C134-0EF9-39E20B0BDCBA}"/>
              </a:ext>
            </a:extLst>
          </p:cNvPr>
          <p:cNvSpPr>
            <a:spLocks noGrp="1"/>
          </p:cNvSpPr>
          <p:nvPr>
            <p:ph type="title"/>
          </p:nvPr>
        </p:nvSpPr>
        <p:spPr/>
        <p:txBody>
          <a:bodyPr>
            <a:normAutofit/>
          </a:bodyPr>
          <a:lstStyle/>
          <a:p>
            <a:r>
              <a:rPr lang="en-US" sz="3200" dirty="0">
                <a:latin typeface="+mj-lt"/>
              </a:rPr>
              <a:t>What is an obligation?</a:t>
            </a:r>
          </a:p>
        </p:txBody>
      </p:sp>
      <p:sp>
        <p:nvSpPr>
          <p:cNvPr id="3" name="Content Placeholder 2">
            <a:extLst>
              <a:ext uri="{FF2B5EF4-FFF2-40B4-BE49-F238E27FC236}">
                <a16:creationId xmlns:a16="http://schemas.microsoft.com/office/drawing/2014/main" id="{82E68A1B-581B-B2C5-7B63-3B3447959A94}"/>
              </a:ext>
            </a:extLst>
          </p:cNvPr>
          <p:cNvSpPr>
            <a:spLocks noGrp="1"/>
          </p:cNvSpPr>
          <p:nvPr>
            <p:ph idx="1"/>
          </p:nvPr>
        </p:nvSpPr>
        <p:spPr/>
        <p:txBody>
          <a:bodyPr vert="horz" lIns="91440" tIns="45720" rIns="91440" bIns="45720" rtlCol="0" anchor="t">
            <a:normAutofit/>
          </a:bodyPr>
          <a:lstStyle/>
          <a:p>
            <a:pPr marL="342900" indent="-342900">
              <a:buClrTx/>
              <a:buFont typeface="Arial" panose="020B0604020202020204" pitchFamily="34" charset="0"/>
              <a:buChar char="•"/>
            </a:pPr>
            <a:r>
              <a:rPr lang="en-US" sz="2300" b="0" dirty="0">
                <a:solidFill>
                  <a:schemeClr val="tx1"/>
                </a:solidFill>
              </a:rPr>
              <a:t>Treasury implemented the statutory requirement that SLFRF funds may only be used to cover costs incurred by December 31, 2024, by providing that a cost is considered incurred if a recipient has incurred an </a:t>
            </a:r>
            <a:r>
              <a:rPr lang="en-US" sz="2300" dirty="0">
                <a:solidFill>
                  <a:schemeClr val="tx1"/>
                </a:solidFill>
              </a:rPr>
              <a:t>obligation</a:t>
            </a:r>
            <a:r>
              <a:rPr lang="en-US" sz="2300" b="0" dirty="0">
                <a:solidFill>
                  <a:schemeClr val="tx1"/>
                </a:solidFill>
              </a:rPr>
              <a:t> by December 31, 2024.</a:t>
            </a:r>
          </a:p>
          <a:p>
            <a:pPr marL="342900" indent="-342900">
              <a:buClrTx/>
              <a:buFont typeface="Arial" panose="020B0604020202020204" pitchFamily="34" charset="0"/>
              <a:buChar cha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Treasury defined “obligation” as “an order placed for property and services and entering into contracts, subawards, and similar transactions that require payment.”</a:t>
            </a:r>
            <a:endPar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indent="-342900">
              <a:buClrTx/>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The</a:t>
            </a:r>
            <a:r>
              <a:rPr lang="en-US" sz="2300" b="0" dirty="0">
                <a:solidFill>
                  <a:schemeClr val="tx1"/>
                </a:solidFill>
              </a:rPr>
              <a:t> Obligation IFR amended the definition of “obligation” and provided additional guidance.</a:t>
            </a:r>
          </a:p>
          <a:p>
            <a:pPr marL="342900" indent="-342900">
              <a:buClrTx/>
              <a:buFont typeface="Arial" panose="020B0604020202020204" pitchFamily="34" charset="0"/>
              <a:buChar char="•"/>
            </a:pPr>
            <a:r>
              <a:rPr lang="en-US" sz="2300" b="0" dirty="0">
                <a:solidFill>
                  <a:schemeClr val="tx1"/>
                </a:solidFill>
              </a:rPr>
              <a:t>In </a:t>
            </a:r>
            <a:r>
              <a:rPr lang="en-US" sz="2300" b="0" i="1" dirty="0">
                <a:solidFill>
                  <a:schemeClr val="tx1"/>
                </a:solidFill>
              </a:rPr>
              <a:t>Section 17 </a:t>
            </a:r>
            <a:r>
              <a:rPr lang="en-US" sz="2300" b="0" dirty="0">
                <a:solidFill>
                  <a:schemeClr val="tx1"/>
                </a:solidFill>
              </a:rPr>
              <a:t>of the SLFRF FAQs, Treasury has provided further guidance and clarification about what constitutes an obligation.</a:t>
            </a:r>
          </a:p>
          <a:p>
            <a:pPr marL="633413" lvl="1" indent="-342900">
              <a:buClrTx/>
            </a:pPr>
            <a:r>
              <a:rPr lang="en-US" sz="2000" dirty="0"/>
              <a:t>Similar transactions that require payment include certain interagency agreements (FAQ 17.6) and payroll expenses (FAQ 17.7).</a:t>
            </a:r>
            <a:endParaRPr lang="en-US" sz="2000" b="0" dirty="0">
              <a:solidFill>
                <a:schemeClr val="tx1"/>
              </a:solidFill>
            </a:endParaRPr>
          </a:p>
          <a:p>
            <a:pPr marL="633413" lvl="1" indent="-342900">
              <a:buClrTx/>
            </a:pPr>
            <a:endParaRPr lang="en-US" sz="2000" b="0" dirty="0">
              <a:solidFill>
                <a:schemeClr val="tx1"/>
              </a:solidFill>
            </a:endParaRPr>
          </a:p>
        </p:txBody>
      </p:sp>
      <p:sp>
        <p:nvSpPr>
          <p:cNvPr id="4" name="Footer Placeholder 3">
            <a:extLst>
              <a:ext uri="{FF2B5EF4-FFF2-40B4-BE49-F238E27FC236}">
                <a16:creationId xmlns:a16="http://schemas.microsoft.com/office/drawing/2014/main" id="{9065BC45-9911-8DB9-9823-749609FA0B2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406862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FCC-3D98-C134-0EF9-39E20B0BDCBA}"/>
              </a:ext>
            </a:extLst>
          </p:cNvPr>
          <p:cNvSpPr>
            <a:spLocks noGrp="1"/>
          </p:cNvSpPr>
          <p:nvPr>
            <p:ph type="title"/>
          </p:nvPr>
        </p:nvSpPr>
        <p:spPr/>
        <p:txBody>
          <a:bodyPr>
            <a:normAutofit/>
          </a:bodyPr>
          <a:lstStyle/>
          <a:p>
            <a:r>
              <a:rPr lang="en-US" sz="3200" dirty="0">
                <a:latin typeface="+mj-lt"/>
              </a:rPr>
              <a:t>What is an obligation?</a:t>
            </a:r>
          </a:p>
        </p:txBody>
      </p:sp>
      <p:sp>
        <p:nvSpPr>
          <p:cNvPr id="4" name="Footer Placeholder 3">
            <a:extLst>
              <a:ext uri="{FF2B5EF4-FFF2-40B4-BE49-F238E27FC236}">
                <a16:creationId xmlns:a16="http://schemas.microsoft.com/office/drawing/2014/main" id="{9065BC45-9911-8DB9-9823-749609FA0B2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5" name="TextBox 4"/>
          <p:cNvSpPr txBox="1"/>
          <p:nvPr/>
        </p:nvSpPr>
        <p:spPr>
          <a:xfrm>
            <a:off x="340895" y="1034715"/>
            <a:ext cx="8672763" cy="11541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1600" dirty="0">
                <a:cs typeface="Arial"/>
              </a:rPr>
              <a:t>Statutory requirement that SLFRF funds may only be used to cover costs incurred by December 31, 2024; a cost is considered incurred if a recipient has incurred an obligation by that date.​</a:t>
            </a:r>
            <a:endParaRPr lang="en-US" sz="1600"/>
          </a:p>
          <a:p>
            <a:pPr marL="285750" indent="-285750">
              <a:spcAft>
                <a:spcPts val="600"/>
              </a:spcAft>
              <a:buFont typeface="Arial"/>
              <a:buChar char="•"/>
            </a:pPr>
            <a:r>
              <a:rPr lang="en-US" sz="1600" dirty="0">
                <a:cs typeface="Arial"/>
              </a:rPr>
              <a:t>All recipients must expend their SLFRF funds by December 31, 2026, except for Surface Transportation and Title I projects, which have an earlier deadline of September 30, 2026.</a:t>
            </a:r>
            <a:endParaRPr lang="en-US" sz="1600" dirty="0">
              <a:cs typeface="Calibri"/>
            </a:endParaRPr>
          </a:p>
        </p:txBody>
      </p:sp>
      <p:sp>
        <p:nvSpPr>
          <p:cNvPr id="9" name="Content Placeholder 2"/>
          <p:cNvSpPr>
            <a:spLocks noGrp="1"/>
          </p:cNvSpPr>
          <p:nvPr>
            <p:ph idx="1"/>
          </p:nvPr>
        </p:nvSpPr>
        <p:spPr>
          <a:xfrm>
            <a:off x="336883" y="2360196"/>
            <a:ext cx="8229600" cy="3254627"/>
          </a:xfrm>
        </p:spPr>
        <p:txBody>
          <a:bodyPr vert="horz" lIns="91440" tIns="45720" rIns="91440" bIns="45720" rtlCol="0" anchor="t">
            <a:noAutofit/>
          </a:bodyPr>
          <a:lstStyle/>
          <a:p>
            <a:pPr>
              <a:spcBef>
                <a:spcPts val="300"/>
              </a:spcBef>
            </a:pPr>
            <a:r>
              <a:rPr lang="en-US" dirty="0">
                <a:solidFill>
                  <a:schemeClr val="tx1"/>
                </a:solidFill>
              </a:rPr>
              <a:t>An obligation is:</a:t>
            </a:r>
          </a:p>
          <a:p>
            <a:pPr marL="457200" indent="-457200">
              <a:spcBef>
                <a:spcPts val="300"/>
              </a:spcBef>
              <a:buClrTx/>
              <a:buFont typeface="+mj-lt"/>
              <a:buAutoNum type="arabicPeriod"/>
            </a:pPr>
            <a:r>
              <a:rPr lang="en-US" dirty="0">
                <a:solidFill>
                  <a:schemeClr val="tx1"/>
                </a:solidFill>
              </a:rPr>
              <a:t>An order placed for property and services and entry into contracts, subawards, and similar transactions that require payment, which may include:</a:t>
            </a:r>
          </a:p>
          <a:p>
            <a:pPr marL="1076325" lvl="2" indent="-457200">
              <a:spcBef>
                <a:spcPts val="300"/>
              </a:spcBef>
              <a:buClr>
                <a:schemeClr val="tx1"/>
              </a:buClr>
              <a:buFont typeface="Courier New" panose="02070309020205020404" pitchFamily="49" charset="0"/>
              <a:buChar char="o"/>
            </a:pPr>
            <a:r>
              <a:rPr lang="en-US" sz="1600" dirty="0"/>
              <a:t>An order placed for property or services</a:t>
            </a:r>
          </a:p>
          <a:p>
            <a:pPr marL="1076325" lvl="2" indent="-457200">
              <a:spcBef>
                <a:spcPts val="300"/>
              </a:spcBef>
              <a:buClr>
                <a:schemeClr val="tx1"/>
              </a:buClr>
              <a:buFont typeface="Courier New" panose="02070309020205020404" pitchFamily="49" charset="0"/>
              <a:buChar char="o"/>
            </a:pPr>
            <a:r>
              <a:rPr lang="en-US" sz="1600" dirty="0"/>
              <a:t>Contract</a:t>
            </a:r>
          </a:p>
          <a:p>
            <a:pPr marL="1076325" lvl="2" indent="-457200">
              <a:spcBef>
                <a:spcPts val="300"/>
              </a:spcBef>
              <a:buClr>
                <a:schemeClr val="tx1"/>
              </a:buClr>
              <a:buFont typeface="Courier New" panose="02070309020205020404" pitchFamily="49" charset="0"/>
              <a:buChar char="o"/>
            </a:pPr>
            <a:r>
              <a:rPr lang="en-US" sz="1600" dirty="0"/>
              <a:t>Subaward</a:t>
            </a:r>
          </a:p>
          <a:p>
            <a:pPr marL="1076325" lvl="2" indent="-457200">
              <a:spcBef>
                <a:spcPts val="300"/>
              </a:spcBef>
              <a:buClr>
                <a:schemeClr val="tx1"/>
              </a:buClr>
              <a:buFont typeface="Courier New" panose="02070309020205020404" pitchFamily="49" charset="0"/>
              <a:buChar char="o"/>
            </a:pPr>
            <a:r>
              <a:rPr lang="en-US" sz="1600" dirty="0"/>
              <a:t>Similar transactions that require payment, which may include</a:t>
            </a:r>
          </a:p>
          <a:p>
            <a:pPr marL="1319213" lvl="4" indent="-514350">
              <a:spcBef>
                <a:spcPts val="300"/>
              </a:spcBef>
              <a:buClrTx/>
              <a:buFont typeface="Wingdings" panose="05000000000000000000" pitchFamily="2" charset="2"/>
              <a:buChar char="§"/>
            </a:pPr>
            <a:r>
              <a:rPr lang="en-US" sz="1600" dirty="0"/>
              <a:t>Certain interagency agreements (including MOUs) (see FAQs </a:t>
            </a:r>
            <a:r>
              <a:rPr lang="en-US" sz="1600" b="1" dirty="0"/>
              <a:t>17.6</a:t>
            </a:r>
            <a:r>
              <a:rPr lang="en-US" sz="1600" dirty="0"/>
              <a:t> and </a:t>
            </a:r>
            <a:r>
              <a:rPr lang="en-US" sz="1600" b="1" dirty="0"/>
              <a:t>17.23</a:t>
            </a:r>
            <a:r>
              <a:rPr lang="en-US" sz="1600" dirty="0"/>
              <a:t>)</a:t>
            </a:r>
          </a:p>
          <a:p>
            <a:pPr marL="1319213" lvl="4" indent="-514350">
              <a:spcBef>
                <a:spcPts val="300"/>
              </a:spcBef>
              <a:buClrTx/>
              <a:buFont typeface="Wingdings" panose="05000000000000000000" pitchFamily="2" charset="2"/>
              <a:buChar char="§"/>
            </a:pPr>
            <a:r>
              <a:rPr lang="en-US" sz="1600" dirty="0"/>
              <a:t>Under certain circumstances, payroll expenses for recipients’ employees (see FAQ </a:t>
            </a:r>
            <a:r>
              <a:rPr lang="en-US" sz="1600" b="1" dirty="0"/>
              <a:t>17.7</a:t>
            </a:r>
            <a:r>
              <a:rPr lang="en-US" sz="1600" dirty="0"/>
              <a:t>) </a:t>
            </a:r>
          </a:p>
          <a:p>
            <a:pPr marL="457200" indent="-457200">
              <a:spcBef>
                <a:spcPts val="300"/>
              </a:spcBef>
              <a:buClrTx/>
              <a:buFont typeface="+mj-lt"/>
              <a:buAutoNum type="arabicPeriod"/>
            </a:pPr>
            <a:r>
              <a:rPr lang="en-US" dirty="0">
                <a:solidFill>
                  <a:schemeClr val="tx1"/>
                </a:solidFill>
              </a:rPr>
              <a:t>A requirement under federal law or regulation or a provision of the SLFRF award terms and conditions to which the recipient becomes subject as a result of receiving or expending SLFRF funds.</a:t>
            </a:r>
            <a:endParaRPr lang="en-US" dirty="0"/>
          </a:p>
          <a:p>
            <a:pPr marL="285750" indent="-285750">
              <a:spcBef>
                <a:spcPts val="300"/>
              </a:spcBef>
              <a:buFont typeface="Arial" panose="020B0604020202020204" pitchFamily="34" charset="0"/>
              <a:buChar char="•"/>
            </a:pPr>
            <a:endParaRPr lang="en-US" dirty="0"/>
          </a:p>
        </p:txBody>
      </p:sp>
      <p:pic>
        <p:nvPicPr>
          <p:cNvPr id="11" name="Picture 10" descr="Qr code&#10;&#10;Description automatically generated"/>
          <p:cNvPicPr>
            <a:picLocks noChangeAspect="1"/>
          </p:cNvPicPr>
          <p:nvPr/>
        </p:nvPicPr>
        <p:blipFill>
          <a:blip r:embed="rId2"/>
          <a:stretch>
            <a:fillRect/>
          </a:stretch>
        </p:blipFill>
        <p:spPr>
          <a:xfrm>
            <a:off x="8330015" y="5385543"/>
            <a:ext cx="813832" cy="792162"/>
          </a:xfrm>
          <a:prstGeom prst="rect">
            <a:avLst/>
          </a:prstGeom>
        </p:spPr>
      </p:pic>
      <p:sp>
        <p:nvSpPr>
          <p:cNvPr id="12" name="TextBox 11"/>
          <p:cNvSpPr txBox="1"/>
          <p:nvPr/>
        </p:nvSpPr>
        <p:spPr>
          <a:xfrm>
            <a:off x="1" y="6148137"/>
            <a:ext cx="9174076"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Segoe UI"/>
              </a:rPr>
              <a:t>Treasury released FAQs to provide additional clarifications on these items in ​</a:t>
            </a:r>
            <a:r>
              <a:rPr lang="en-US" sz="1600" dirty="0">
                <a:cs typeface="Segoe UI"/>
                <a:hlinkClick r:id="rId3"/>
              </a:rPr>
              <a:t>FAQs Section 17</a:t>
            </a:r>
            <a:r>
              <a:rPr lang="en-US" sz="1600" dirty="0">
                <a:cs typeface="Calibri"/>
              </a:rPr>
              <a:t>.</a:t>
            </a:r>
          </a:p>
        </p:txBody>
      </p:sp>
    </p:spTree>
    <p:extLst>
      <p:ext uri="{BB962C8B-B14F-4D97-AF65-F5344CB8AC3E}">
        <p14:creationId xmlns:p14="http://schemas.microsoft.com/office/powerpoint/2010/main" val="5275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353BF6-FEB6-C611-7223-014F123125FC}"/>
              </a:ext>
            </a:extLst>
          </p:cNvPr>
          <p:cNvSpPr>
            <a:spLocks noGrp="1"/>
          </p:cNvSpPr>
          <p:nvPr>
            <p:ph type="title"/>
          </p:nvPr>
        </p:nvSpPr>
        <p:spPr/>
        <p:txBody>
          <a:bodyPr>
            <a:normAutofit/>
          </a:bodyPr>
          <a:lstStyle/>
          <a:p>
            <a:r>
              <a:rPr lang="en-US" sz="3200" dirty="0">
                <a:latin typeface="+mj-lt"/>
              </a:rPr>
              <a:t>An obligation is NOT:</a:t>
            </a:r>
          </a:p>
        </p:txBody>
      </p:sp>
      <p:sp>
        <p:nvSpPr>
          <p:cNvPr id="4" name="Content Placeholder 3">
            <a:extLst>
              <a:ext uri="{FF2B5EF4-FFF2-40B4-BE49-F238E27FC236}">
                <a16:creationId xmlns:a16="http://schemas.microsoft.com/office/drawing/2014/main" id="{1CD539AE-2D08-6855-1A70-4ED03C7D9A9D}"/>
              </a:ext>
            </a:extLst>
          </p:cNvPr>
          <p:cNvSpPr>
            <a:spLocks noGrp="1"/>
          </p:cNvSpPr>
          <p:nvPr>
            <p:ph idx="1"/>
          </p:nvPr>
        </p:nvSpPr>
        <p:spPr>
          <a:xfrm>
            <a:off x="457200" y="1295402"/>
            <a:ext cx="8229600" cy="5004814"/>
          </a:xfrm>
        </p:spPr>
        <p:txBody>
          <a:bodyPr vert="horz" lIns="91440" tIns="45720" rIns="91440" bIns="45720" rtlCol="0" anchor="t">
            <a:noAutofit/>
          </a:bodyPr>
          <a:lstStyle/>
          <a:p>
            <a:pPr marL="342900" indent="-342900">
              <a:spcAft>
                <a:spcPts val="300"/>
              </a:spcAft>
              <a:buClrTx/>
              <a:buFont typeface="Arial" panose="020B0604020202020204" pitchFamily="34" charset="0"/>
              <a:buChar char="•"/>
            </a:pPr>
            <a:r>
              <a:rPr lang="en-US" sz="2400" dirty="0"/>
              <a:t>A Tribal resolution, adopted budget, or budget amendment</a:t>
            </a:r>
          </a:p>
          <a:p>
            <a:pPr marL="342900" indent="-342900">
              <a:spcAft>
                <a:spcPts val="300"/>
              </a:spcAft>
              <a:buClrTx/>
              <a:buFont typeface="Arial" panose="020B0604020202020204" pitchFamily="34" charset="0"/>
              <a:buChar char="•"/>
            </a:pPr>
            <a:r>
              <a:rPr lang="en-US" sz="2400" dirty="0"/>
              <a:t>An appropriation of SLFRF funds</a:t>
            </a:r>
          </a:p>
          <a:p>
            <a:pPr marL="342900" indent="-342900">
              <a:spcAft>
                <a:spcPts val="300"/>
              </a:spcAft>
              <a:buClrTx/>
              <a:buFont typeface="Arial" panose="020B0604020202020204" pitchFamily="34" charset="0"/>
              <a:buChar char="•"/>
            </a:pPr>
            <a:r>
              <a:rPr lang="en-US" sz="2400" dirty="0"/>
              <a:t>An executive order</a:t>
            </a:r>
          </a:p>
          <a:p>
            <a:pPr marL="342900" indent="-342900">
              <a:spcAft>
                <a:spcPts val="300"/>
              </a:spcAft>
              <a:buClrTx/>
              <a:buFont typeface="Arial" panose="020B0604020202020204" pitchFamily="34" charset="0"/>
              <a:buChar char="•"/>
            </a:pPr>
            <a:r>
              <a:rPr lang="en-US" sz="2400" dirty="0"/>
              <a:t>A written or oral intention to enter into a contract</a:t>
            </a:r>
          </a:p>
          <a:p>
            <a:pPr marL="342900" indent="-342900">
              <a:spcAft>
                <a:spcPts val="300"/>
              </a:spcAft>
              <a:buClrTx/>
              <a:buFont typeface="Arial" panose="020B0604020202020204" pitchFamily="34" charset="0"/>
              <a:buChar char="•"/>
            </a:pPr>
            <a:r>
              <a:rPr lang="en-US" sz="2400" dirty="0"/>
              <a:t>A grant of legal authority to enter into a contract</a:t>
            </a:r>
          </a:p>
          <a:p>
            <a:pPr marL="342900" indent="-342900">
              <a:spcAft>
                <a:spcPts val="300"/>
              </a:spcAft>
              <a:buClrTx/>
              <a:buFont typeface="Arial" panose="020B0604020202020204" pitchFamily="34" charset="0"/>
              <a:buChar char="•"/>
            </a:pPr>
            <a:r>
              <a:rPr lang="en-US" sz="2400" dirty="0"/>
              <a:t>Claiming funds under the revenue loss category </a:t>
            </a:r>
          </a:p>
          <a:p>
            <a:pPr marL="342900" indent="-342900">
              <a:spcAft>
                <a:spcPts val="300"/>
              </a:spcAft>
              <a:buClrTx/>
              <a:buFont typeface="Arial" panose="020B0604020202020204" pitchFamily="34" charset="0"/>
              <a:buChar char="•"/>
            </a:pPr>
            <a:r>
              <a:rPr lang="en-US" sz="2400" dirty="0"/>
              <a:t>Moving SLFRF funds to a general fund as revenue loss but not further establishing an obligation with those funds by 12/31/2024</a:t>
            </a:r>
          </a:p>
          <a:p>
            <a:pPr marL="342900" indent="-342900">
              <a:spcAft>
                <a:spcPts val="300"/>
              </a:spcAft>
              <a:buFont typeface="Arial" panose="020B0604020202020204" pitchFamily="34" charset="0"/>
              <a:buChar char="•"/>
            </a:pPr>
            <a:endParaRPr lang="en-US" sz="2000" dirty="0"/>
          </a:p>
          <a:p>
            <a:pPr marL="342900" indent="-342900">
              <a:spcAft>
                <a:spcPts val="300"/>
              </a:spcAft>
              <a:buFont typeface="Arial" panose="020B0604020202020204" pitchFamily="34" charset="0"/>
              <a:buChar char="•"/>
            </a:pPr>
            <a:endParaRPr lang="en-US" sz="2000" dirty="0"/>
          </a:p>
          <a:p>
            <a:pPr marL="342900" indent="-342900">
              <a:spcAft>
                <a:spcPts val="300"/>
              </a:spcAft>
              <a:buFont typeface="Arial" panose="020B0604020202020204" pitchFamily="34" charset="0"/>
              <a:buChar char="•"/>
            </a:pPr>
            <a:endParaRPr lang="en-US" sz="2000" dirty="0"/>
          </a:p>
          <a:p>
            <a:pPr marL="342900" indent="-342900">
              <a:spcAft>
                <a:spcPts val="300"/>
              </a:spcAft>
              <a:buFont typeface="Arial" panose="020B0604020202020204" pitchFamily="34" charset="0"/>
              <a:buChar char="•"/>
            </a:pPr>
            <a:endParaRPr lang="en-US" sz="2000" dirty="0"/>
          </a:p>
        </p:txBody>
      </p:sp>
      <p:sp>
        <p:nvSpPr>
          <p:cNvPr id="2" name="Footer Placeholder 3">
            <a:extLst>
              <a:ext uri="{FF2B5EF4-FFF2-40B4-BE49-F238E27FC236}">
                <a16:creationId xmlns:a16="http://schemas.microsoft.com/office/drawing/2014/main" id="{2DB0C24F-A42C-9068-C835-581F3B38E30B}"/>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38917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B73-7BCC-4ADE-A7F6-55E9E52B69A4}"/>
              </a:ext>
            </a:extLst>
          </p:cNvPr>
          <p:cNvSpPr>
            <a:spLocks noGrp="1"/>
          </p:cNvSpPr>
          <p:nvPr>
            <p:ph type="title"/>
          </p:nvPr>
        </p:nvSpPr>
        <p:spPr>
          <a:xfrm>
            <a:off x="457200" y="381000"/>
            <a:ext cx="8229600" cy="792162"/>
          </a:xfrm>
        </p:spPr>
        <p:txBody>
          <a:bodyPr>
            <a:normAutofit fontScale="90000"/>
          </a:bodyPr>
          <a:lstStyle/>
          <a:p>
            <a:r>
              <a:rPr lang="en-US" dirty="0">
                <a:solidFill>
                  <a:srgbClr val="385D8A"/>
                </a:solidFill>
              </a:rPr>
              <a:t>Case Study #1: Are budgets or a resolution for payroll an obligation?</a:t>
            </a:r>
          </a:p>
        </p:txBody>
      </p:sp>
      <p:sp>
        <p:nvSpPr>
          <p:cNvPr id="9" name="Footer Placeholder 17">
            <a:extLst>
              <a:ext uri="{FF2B5EF4-FFF2-40B4-BE49-F238E27FC236}">
                <a16:creationId xmlns:a16="http://schemas.microsoft.com/office/drawing/2014/main" id="{99F54976-FB4C-43E2-80B0-5E9848C291AC}"/>
              </a:ext>
            </a:extLst>
          </p:cNvPr>
          <p:cNvSpPr>
            <a:spLocks noGrp="1"/>
          </p:cNvSpPr>
          <p:nvPr>
            <p:ph type="ftr" sz="quarter" idx="11"/>
          </p:nvPr>
        </p:nvSpPr>
        <p:spPr>
          <a:xfrm>
            <a:off x="457200" y="6553200"/>
            <a:ext cx="834866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15" name="Rectangle 14">
            <a:extLst>
              <a:ext uri="{FF2B5EF4-FFF2-40B4-BE49-F238E27FC236}">
                <a16:creationId xmlns:a16="http://schemas.microsoft.com/office/drawing/2014/main" id="{957B0C15-BFFD-4894-8FE3-2F2E22CC1396}"/>
              </a:ext>
            </a:extLst>
          </p:cNvPr>
          <p:cNvSpPr/>
          <p:nvPr/>
        </p:nvSpPr>
        <p:spPr>
          <a:xfrm>
            <a:off x="457200" y="1124001"/>
            <a:ext cx="1568245" cy="5276799"/>
          </a:xfrm>
          <a:prstGeom prst="rect">
            <a:avLst/>
          </a:prstGeom>
          <a:noFill/>
          <a:ln w="3810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Definition of Obligation</a:t>
            </a:r>
          </a:p>
        </p:txBody>
      </p:sp>
      <p:sp>
        <p:nvSpPr>
          <p:cNvPr id="21" name="Rectangle 20">
            <a:extLst>
              <a:ext uri="{FF2B5EF4-FFF2-40B4-BE49-F238E27FC236}">
                <a16:creationId xmlns:a16="http://schemas.microsoft.com/office/drawing/2014/main" id="{99EAD98E-BEF5-4659-A9A0-D27BF25423BE}"/>
              </a:ext>
            </a:extLst>
          </p:cNvPr>
          <p:cNvSpPr/>
          <p:nvPr/>
        </p:nvSpPr>
        <p:spPr>
          <a:xfrm>
            <a:off x="2200276" y="1124002"/>
            <a:ext cx="6486524" cy="5352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Case example</a:t>
            </a:r>
            <a:r>
              <a:rPr kumimoji="0" lang="en-US" sz="1700" b="0" i="0" u="none" strike="noStrike" kern="1200" cap="none" spc="0" normalizeH="0" baseline="0" noProof="0" dirty="0">
                <a:ln>
                  <a:noFill/>
                </a:ln>
                <a:solidFill>
                  <a:prstClr val="black"/>
                </a:solidFill>
                <a:effectLst/>
                <a:uLnTx/>
                <a:uFillTx/>
                <a:latin typeface="Calibri"/>
                <a:ea typeface="+mn-ea"/>
                <a:cs typeface="+mn-cs"/>
              </a:rPr>
              <a:t>: </a:t>
            </a: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 Tribal council passed an SLFRF project plan budget, </a:t>
            </a:r>
            <a:r>
              <a:rPr kumimoji="0" lang="en-US" sz="17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which includes employing five staff members via resolution and </a:t>
            </a: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outlines exactly how SLFRF funds are to be used.</a:t>
            </a: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Question</a:t>
            </a:r>
            <a:r>
              <a:rPr kumimoji="0" lang="en-US" sz="1700" b="0" i="0" u="none" strike="noStrike" kern="1200" cap="none" spc="0" normalizeH="0" baseline="0" noProof="0" dirty="0">
                <a:ln>
                  <a:noFill/>
                </a:ln>
                <a:solidFill>
                  <a:prstClr val="black"/>
                </a:solidFill>
                <a:effectLst/>
                <a:uLnTx/>
                <a:uFillTx/>
                <a:latin typeface="Calibri"/>
                <a:ea typeface="+mn-ea"/>
                <a:cs typeface="+mn-cs"/>
              </a:rPr>
              <a:t>: Has the Tribe obligated its SLFRF funds?</a:t>
            </a:r>
          </a:p>
          <a:p>
            <a:pPr marL="227012" marR="0" lvl="1" indent="0" algn="l" defTabSz="914400" rtl="0" eaLnBrk="1" fontAlgn="auto" latinLnBrk="0" hangingPunct="1">
              <a:lnSpc>
                <a:spcPct val="100000"/>
              </a:lnSpc>
              <a:spcBef>
                <a:spcPts val="0"/>
              </a:spcBef>
              <a:spcAft>
                <a:spcPts val="30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Response</a:t>
            </a:r>
            <a:r>
              <a:rPr kumimoji="0" lang="en-US" sz="1700" b="0" i="0" u="none" strike="noStrike" kern="1200" cap="none" spc="0" normalizeH="0" baseline="0" noProof="0" dirty="0">
                <a:ln>
                  <a:noFill/>
                </a:ln>
                <a:solidFill>
                  <a:prstClr val="black"/>
                </a:solidFill>
                <a:effectLst/>
                <a:uLnTx/>
                <a:uFillTx/>
                <a:latin typeface="Calibri"/>
                <a:ea typeface="+mn-ea"/>
                <a:cs typeface="+mn-cs"/>
              </a:rPr>
              <a:t>: No. A resolution, budget and/or appropriation authority for SLFRF funds is not considered an obligation. The Tribe will need to obligate its funds through at least one of the following mechanisms and report the project(s) in their Project and Expenditure report due January 31, 2025 (quarterly reporters) or April 30, 2025 (annual reporters):</a:t>
            </a:r>
          </a:p>
          <a:p>
            <a:pPr marL="969962"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An order placed for property or services </a:t>
            </a:r>
          </a:p>
          <a:p>
            <a:pPr marL="969962"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Contract</a:t>
            </a:r>
          </a:p>
          <a:p>
            <a:pPr marL="969962"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Subaward</a:t>
            </a:r>
          </a:p>
          <a:p>
            <a:pPr marL="969962"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Transactions similar to contracts and subawards that require payment, such as:</a:t>
            </a:r>
          </a:p>
          <a:p>
            <a:pPr marL="1427162" marR="0" lvl="3"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Interagency agreements (</a:t>
            </a:r>
            <a:r>
              <a:rPr kumimoji="0" lang="en-US" sz="1700" b="0" i="0" u="none" strike="noStrike" kern="1200" cap="none" spc="0" normalizeH="0" baseline="0" noProof="0" dirty="0">
                <a:ln>
                  <a:noFill/>
                </a:ln>
                <a:solidFill>
                  <a:schemeClr val="tx1"/>
                </a:solidFill>
                <a:effectLst/>
                <a:uLnTx/>
                <a:uFillTx/>
                <a:latin typeface="Calibri"/>
                <a:ea typeface="+mn-ea"/>
                <a:cs typeface="+mn-cs"/>
              </a:rPr>
              <a:t>see FAQs 17.6 and 17.23</a:t>
            </a:r>
            <a:r>
              <a:rPr kumimoji="0" lang="en-US" sz="1700" b="0" i="0" u="none" strike="noStrike" kern="1200" cap="none" spc="0" normalizeH="0" baseline="0" noProof="0" dirty="0">
                <a:ln>
                  <a:noFill/>
                </a:ln>
                <a:solidFill>
                  <a:prstClr val="black"/>
                </a:solidFill>
                <a:effectLst/>
                <a:uLnTx/>
                <a:uFillTx/>
                <a:latin typeface="Calibri"/>
                <a:ea typeface="+mn-ea"/>
                <a:cs typeface="+mn-cs"/>
              </a:rPr>
              <a:t>)</a:t>
            </a:r>
          </a:p>
          <a:p>
            <a:pPr marL="1427162" marR="0" lvl="3"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Personnel costs (see FAQ 17.7)</a:t>
            </a:r>
          </a:p>
          <a:p>
            <a:pPr marL="969962"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Compliance with certain administrative and legal requirements of the SLFRF program (see FAQ 17.10)</a:t>
            </a:r>
          </a:p>
          <a:p>
            <a:pPr marL="227012" marR="0" lvl="1"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512762"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80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D11B-41AB-C9C4-534C-8D3B884F4103}"/>
              </a:ext>
            </a:extLst>
          </p:cNvPr>
          <p:cNvSpPr>
            <a:spLocks noGrp="1"/>
          </p:cNvSpPr>
          <p:nvPr>
            <p:ph type="title"/>
          </p:nvPr>
        </p:nvSpPr>
        <p:spPr/>
        <p:txBody>
          <a:bodyPr>
            <a:noAutofit/>
          </a:bodyPr>
          <a:lstStyle/>
          <a:p>
            <a:r>
              <a:rPr lang="en-US" sz="3200" dirty="0">
                <a:solidFill>
                  <a:srgbClr val="385D8A"/>
                </a:solidFill>
                <a:latin typeface="Calibri" panose="020F0502020204030204" pitchFamily="34" charset="0"/>
                <a:cs typeface="Calibri" panose="020F0502020204030204" pitchFamily="34" charset="0"/>
              </a:rPr>
              <a:t>Personnel Costs in 2025 and 2026</a:t>
            </a:r>
            <a:endParaRPr lang="en-US" sz="3200" dirty="0">
              <a:solidFill>
                <a:srgbClr val="385D8A"/>
              </a:solidFill>
            </a:endParaRPr>
          </a:p>
        </p:txBody>
      </p:sp>
      <p:sp>
        <p:nvSpPr>
          <p:cNvPr id="3" name="Content Placeholder 2">
            <a:extLst>
              <a:ext uri="{FF2B5EF4-FFF2-40B4-BE49-F238E27FC236}">
                <a16:creationId xmlns:a16="http://schemas.microsoft.com/office/drawing/2014/main" id="{19F068B3-CC3C-9B83-FF21-88C60AB7C9C0}"/>
              </a:ext>
            </a:extLst>
          </p:cNvPr>
          <p:cNvSpPr>
            <a:spLocks noGrp="1"/>
          </p:cNvSpPr>
          <p:nvPr>
            <p:ph idx="1"/>
          </p:nvPr>
        </p:nvSpPr>
        <p:spPr>
          <a:xfrm>
            <a:off x="457200" y="1173162"/>
            <a:ext cx="8229600" cy="5059363"/>
          </a:xfrm>
        </p:spPr>
        <p:txBody>
          <a:bodyPr vert="horz" lIns="91440" tIns="45720" rIns="91440" bIns="45720" rtlCol="0" anchor="t">
            <a:noAutofit/>
          </a:bodyPr>
          <a:lstStyle/>
          <a:p>
            <a:pPr marL="285750" indent="-285750">
              <a:buClrTx/>
              <a:buFont typeface="Arial" panose="020B0604020202020204" pitchFamily="34" charset="0"/>
              <a:buChar char="•"/>
            </a:pP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Treasury will consider a recipient to have incurred an obligation to use funds to cover personnel costs </a:t>
            </a: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an employee </a:t>
            </a: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 December 31, 2026,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the employee is serving in a </a:t>
            </a:r>
            <a:r>
              <a:rPr lang="en-US"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position</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was established and filled prior to December 31, 2024.  </a:t>
            </a:r>
          </a:p>
          <a:p>
            <a:pPr>
              <a:buClrTx/>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Tx/>
              <a:buFont typeface="Arial" panose="020B0604020202020204" pitchFamily="34" charset="0"/>
              <a:buChar char="•"/>
            </a:pP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Personnel costs must be expended in connection with an eligible use of SLFRF. </a:t>
            </a:r>
            <a:r>
              <a:rPr lang="en-US" sz="2000" b="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Examples</a:t>
            </a: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633095" lvl="1" indent="-342900">
              <a:buClr>
                <a:srgbClr val="C00000"/>
              </a:buClr>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Tribal government employees carrying out an Elder Nutrition Program</a:t>
            </a:r>
            <a:endParaRPr lang="en-US" sz="2000" dirty="0">
              <a:latin typeface="Calibri" panose="020F0502020204030204" pitchFamily="34" charset="0"/>
              <a:ea typeface="Calibri" panose="020F0502020204030204" pitchFamily="34" charset="0"/>
              <a:cs typeface="Calibri"/>
            </a:endParaRPr>
          </a:p>
          <a:p>
            <a:pPr marL="633095" lvl="1" indent="-342900">
              <a:buClr>
                <a:srgbClr val="C00000"/>
              </a:buClr>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Tribal government employees developing broadband projects</a:t>
            </a:r>
            <a:endParaRPr lang="en-US" sz="2000" dirty="0">
              <a:latin typeface="Calibri" panose="020F0502020204030204" pitchFamily="34" charset="0"/>
              <a:ea typeface="Calibri" panose="020F0502020204030204" pitchFamily="34" charset="0"/>
              <a:cs typeface="Calibri"/>
            </a:endParaRPr>
          </a:p>
          <a:p>
            <a:pPr marL="633095" lvl="1" indent="-342900">
              <a:buClr>
                <a:srgbClr val="C00000"/>
              </a:buClr>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Housing Authority employees overseeing contracts to build affordable housing</a:t>
            </a:r>
          </a:p>
          <a:p>
            <a:pPr marL="633095" lvl="1" indent="-342900">
              <a:buClr>
                <a:srgbClr val="C00000"/>
              </a:buClr>
              <a:buFont typeface="Courier New" panose="02070309020205020404" pitchFamily="49" charset="0"/>
              <a:buChar char="o"/>
            </a:pPr>
            <a:r>
              <a:rPr lang="en-US" sz="2000" b="0" dirty="0">
                <a:latin typeface="Calibri" panose="020F0502020204030204" pitchFamily="34" charset="0"/>
                <a:ea typeface="Calibri" panose="020F0502020204030204" pitchFamily="34" charset="0"/>
                <a:cs typeface="Times New Roman" panose="02020603050405020304" pitchFamily="18" charset="0"/>
              </a:rPr>
              <a:t>See </a:t>
            </a:r>
            <a:r>
              <a:rPr lang="en-US" sz="2000" dirty="0">
                <a:latin typeface="Calibri" panose="020F0502020204030204" pitchFamily="34" charset="0"/>
                <a:ea typeface="Calibri" panose="020F0502020204030204" pitchFamily="34" charset="0"/>
                <a:cs typeface="Times New Roman" panose="02020603050405020304" pitchFamily="18" charset="0"/>
              </a:rPr>
              <a:t>FAQ: 17.7  </a:t>
            </a:r>
            <a:r>
              <a:rPr lang="en-US" sz="2000" b="0" dirty="0">
                <a:latin typeface="Calibri" panose="020F0502020204030204" pitchFamily="34" charset="0"/>
                <a:ea typeface="Calibri" panose="020F0502020204030204" pitchFamily="34" charset="0"/>
                <a:cs typeface="Times New Roman" panose="02020603050405020304" pitchFamily="18" charset="0"/>
              </a:rPr>
              <a:t>for more information.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33095" lvl="1" indent="-342900">
              <a:buClr>
                <a:srgbClr val="C00000"/>
              </a:buClr>
              <a:buFont typeface="Courier New" panose="02070309020205020404" pitchFamily="49" charset="0"/>
              <a:buChar char="o"/>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3">
            <a:extLst>
              <a:ext uri="{FF2B5EF4-FFF2-40B4-BE49-F238E27FC236}">
                <a16:creationId xmlns:a16="http://schemas.microsoft.com/office/drawing/2014/main" id="{D56B8AE3-FE68-B1C6-32EA-51162EB3DA9E}"/>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209174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D11B-41AB-C9C4-534C-8D3B884F4103}"/>
              </a:ext>
            </a:extLst>
          </p:cNvPr>
          <p:cNvSpPr>
            <a:spLocks noGrp="1"/>
          </p:cNvSpPr>
          <p:nvPr>
            <p:ph type="title"/>
          </p:nvPr>
        </p:nvSpPr>
        <p:spPr/>
        <p:txBody>
          <a:bodyPr>
            <a:noAutofit/>
          </a:bodyPr>
          <a:lstStyle/>
          <a:p>
            <a:r>
              <a:rPr lang="en-US" sz="3200" dirty="0">
                <a:solidFill>
                  <a:srgbClr val="385D8A"/>
                </a:solidFill>
                <a:latin typeface="Calibri" panose="020F0502020204030204" pitchFamily="34" charset="0"/>
                <a:cs typeface="Calibri" panose="020F0502020204030204" pitchFamily="34" charset="0"/>
              </a:rPr>
              <a:t>Personnel Costs in 2025 and 2026</a:t>
            </a:r>
            <a:endParaRPr lang="en-US" sz="3200" dirty="0">
              <a:solidFill>
                <a:srgbClr val="385D8A"/>
              </a:solidFill>
            </a:endParaRPr>
          </a:p>
        </p:txBody>
      </p:sp>
      <p:sp>
        <p:nvSpPr>
          <p:cNvPr id="3" name="Content Placeholder 2">
            <a:extLst>
              <a:ext uri="{FF2B5EF4-FFF2-40B4-BE49-F238E27FC236}">
                <a16:creationId xmlns:a16="http://schemas.microsoft.com/office/drawing/2014/main" id="{19F068B3-CC3C-9B83-FF21-88C60AB7C9C0}"/>
              </a:ext>
            </a:extLst>
          </p:cNvPr>
          <p:cNvSpPr>
            <a:spLocks noGrp="1"/>
          </p:cNvSpPr>
          <p:nvPr>
            <p:ph idx="1"/>
          </p:nvPr>
        </p:nvSpPr>
        <p:spPr>
          <a:xfrm>
            <a:off x="457200" y="1371600"/>
            <a:ext cx="8229600" cy="4860925"/>
          </a:xfrm>
        </p:spPr>
        <p:txBody>
          <a:bodyPr vert="horz" lIns="91440" tIns="45720" rIns="91440" bIns="45720" rtlCol="0" anchor="t">
            <a:noAutofit/>
          </a:bodyPr>
          <a:lstStyle/>
          <a:p>
            <a:pPr marL="285750" indent="-285750">
              <a:buClrTx/>
              <a:buFont typeface="Arial" panose="020B0604020202020204" pitchFamily="34" charset="0"/>
              <a:buChar char="•"/>
            </a:pP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Eligible personnel costs include:</a:t>
            </a:r>
          </a:p>
          <a:p>
            <a:pPr marL="633095" lvl="1" indent="-342900">
              <a:buClr>
                <a:srgbClr val="C00000"/>
              </a:buClr>
              <a:buFont typeface="Courier New" panose="02070309020205020404" pitchFamily="49" charset="0"/>
              <a:buChar char="o"/>
            </a:pP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All salaries</a:t>
            </a:r>
            <a:r>
              <a:rPr lang="en-US" sz="2000" dirty="0">
                <a:latin typeface="Calibri" panose="020F0502020204030204" pitchFamily="34" charset="0"/>
                <a:ea typeface="Calibri" panose="020F0502020204030204" pitchFamily="34" charset="0"/>
                <a:cs typeface="Times New Roman" panose="02020603050405020304" pitchFamily="18" charset="0"/>
              </a:rPr>
              <a:t> and wages</a:t>
            </a:r>
            <a:endParaRPr lang="en-US" sz="2000" dirty="0">
              <a:latin typeface="Calibri" panose="020F0502020204030204" pitchFamily="34" charset="0"/>
              <a:ea typeface="Calibri" panose="020F0502020204030204" pitchFamily="34" charset="0"/>
              <a:cs typeface="Calibri"/>
            </a:endParaRPr>
          </a:p>
          <a:p>
            <a:pPr marL="633095" lvl="1" indent="-342900">
              <a:buClr>
                <a:srgbClr val="C00000"/>
              </a:buClr>
              <a:buFont typeface="Courier New" panose="02070309020205020404" pitchFamily="49" charset="0"/>
              <a:buChar char="o"/>
            </a:pP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Covered </a:t>
            </a:r>
            <a:r>
              <a:rPr lang="en-US" sz="2000" dirty="0">
                <a:latin typeface="Calibri" panose="020F0502020204030204" pitchFamily="34" charset="0"/>
                <a:ea typeface="Calibri" panose="020F0502020204030204" pitchFamily="34" charset="0"/>
                <a:cs typeface="Times New Roman" panose="02020603050405020304" pitchFamily="18" charset="0"/>
              </a:rPr>
              <a:t>benefits (including leave, insurance, and retirement expenses)</a:t>
            </a:r>
            <a:endParaRPr lang="en-US" sz="2000" dirty="0">
              <a:latin typeface="Calibri" panose="020F0502020204030204" pitchFamily="34" charset="0"/>
              <a:ea typeface="Calibri" panose="020F0502020204030204" pitchFamily="34" charset="0"/>
              <a:cs typeface="Calibri"/>
            </a:endParaRPr>
          </a:p>
          <a:p>
            <a:pPr marL="633095" lvl="1" indent="-342900">
              <a:buClr>
                <a:srgbClr val="C00000"/>
              </a:buClr>
              <a:buFont typeface="Courier New" panose="02070309020205020404" pitchFamily="49" charset="0"/>
              <a:buChar char="o"/>
            </a:pP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Payroll taxes</a:t>
            </a:r>
          </a:p>
          <a:p>
            <a:pPr marL="285750" indent="-285750">
              <a:buClrTx/>
              <a:buFont typeface="Arial" panose="020B0604020202020204" pitchFamily="34" charset="0"/>
              <a:buChar char="•"/>
            </a:pP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See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FAQ: 17.7  </a:t>
            </a:r>
            <a:r>
              <a:rPr lang="en-US"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more information.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2000" b="0" dirty="0">
              <a:latin typeface="Calibri" panose="020F0502020204030204" pitchFamily="34" charset="0"/>
              <a:cs typeface="Times New Roman" panose="02020603050405020304" pitchFamily="18" charset="0"/>
            </a:endParaRPr>
          </a:p>
        </p:txBody>
      </p:sp>
      <p:sp>
        <p:nvSpPr>
          <p:cNvPr id="5" name="Footer Placeholder 3">
            <a:extLst>
              <a:ext uri="{FF2B5EF4-FFF2-40B4-BE49-F238E27FC236}">
                <a16:creationId xmlns:a16="http://schemas.microsoft.com/office/drawing/2014/main" id="{D56B8AE3-FE68-B1C6-32EA-51162EB3DA9E}"/>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423196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DE37-0324-CB62-0429-194A0CCDE9F3}"/>
              </a:ext>
            </a:extLst>
          </p:cNvPr>
          <p:cNvSpPr>
            <a:spLocks noGrp="1"/>
          </p:cNvSpPr>
          <p:nvPr>
            <p:ph type="title"/>
          </p:nvPr>
        </p:nvSpPr>
        <p:spPr/>
        <p:txBody>
          <a:bodyPr>
            <a:noAutofit/>
          </a:bodyPr>
          <a:lstStyle/>
          <a:p>
            <a:r>
              <a:rPr lang="en-US" dirty="0">
                <a:latin typeface="+mj-lt"/>
              </a:rPr>
              <a:t>Can a recipient replace or rearrange personnel after the obligation deadline?</a:t>
            </a:r>
          </a:p>
        </p:txBody>
      </p:sp>
      <p:sp>
        <p:nvSpPr>
          <p:cNvPr id="3" name="Content Placeholder 2">
            <a:extLst>
              <a:ext uri="{FF2B5EF4-FFF2-40B4-BE49-F238E27FC236}">
                <a16:creationId xmlns:a16="http://schemas.microsoft.com/office/drawing/2014/main" id="{19B6E5DD-33CA-8CA3-EB5B-DCF0CC9B4156}"/>
              </a:ext>
            </a:extLst>
          </p:cNvPr>
          <p:cNvSpPr>
            <a:spLocks noGrp="1"/>
          </p:cNvSpPr>
          <p:nvPr>
            <p:ph idx="1"/>
          </p:nvPr>
        </p:nvSpPr>
        <p:spPr>
          <a:xfrm>
            <a:off x="457200" y="1417637"/>
            <a:ext cx="8229600" cy="5059363"/>
          </a:xfrm>
        </p:spPr>
        <p:txBody>
          <a:bodyPr>
            <a:normAutofit/>
          </a:bodyPr>
          <a:lstStyle/>
          <a:p>
            <a:pPr marL="576263" lvl="1" indent="-285750">
              <a:buClrTx/>
            </a:pPr>
            <a:r>
              <a:rPr lang="en-US" sz="2000" b="1" u="sng" dirty="0">
                <a:latin typeface="Calibri" panose="020F0502020204030204" pitchFamily="34" charset="0"/>
                <a:ea typeface="Calibri" panose="020F0502020204030204" pitchFamily="34" charset="0"/>
                <a:cs typeface="Times New Roman" panose="02020603050405020304" pitchFamily="18" charset="0"/>
              </a:rPr>
              <a:t>Yes.</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0" dirty="0">
                <a:latin typeface="Calibri" panose="020F0502020204030204" pitchFamily="34" charset="0"/>
                <a:ea typeface="Calibri" panose="020F0502020204030204" pitchFamily="34" charset="0"/>
                <a:cs typeface="Times New Roman" panose="02020603050405020304" pitchFamily="18" charset="0"/>
              </a:rPr>
              <a:t>If the </a:t>
            </a:r>
            <a:r>
              <a:rPr lang="en-US" sz="2000" dirty="0">
                <a:latin typeface="Calibri" panose="020F0502020204030204" pitchFamily="34" charset="0"/>
                <a:ea typeface="Calibri" panose="020F0502020204030204" pitchFamily="34" charset="0"/>
                <a:cs typeface="Times New Roman" panose="02020603050405020304" pitchFamily="18" charset="0"/>
              </a:rPr>
              <a:t>position</a:t>
            </a:r>
            <a:r>
              <a:rPr lang="en-US" sz="2000" b="0" dirty="0">
                <a:latin typeface="Calibri" panose="020F0502020204030204" pitchFamily="34" charset="0"/>
                <a:ea typeface="Calibri" panose="020F0502020204030204" pitchFamily="34" charset="0"/>
                <a:cs typeface="Times New Roman" panose="02020603050405020304" pitchFamily="18" charset="0"/>
              </a:rPr>
              <a:t> was established and filled by December 31, 2024, a recipient may </a:t>
            </a:r>
            <a:r>
              <a:rPr lang="en-US" sz="2000" b="1" dirty="0">
                <a:latin typeface="Calibri" panose="020F0502020204030204" pitchFamily="34" charset="0"/>
                <a:ea typeface="Calibri" panose="020F0502020204030204" pitchFamily="34" charset="0"/>
                <a:cs typeface="Times New Roman" panose="02020603050405020304" pitchFamily="18" charset="0"/>
              </a:rPr>
              <a:t>replace</a:t>
            </a:r>
            <a:r>
              <a:rPr lang="en-US" sz="2000" b="0" dirty="0">
                <a:latin typeface="Calibri" panose="020F0502020204030204" pitchFamily="34" charset="0"/>
                <a:ea typeface="Calibri" panose="020F0502020204030204" pitchFamily="34" charset="0"/>
                <a:cs typeface="Times New Roman" panose="02020603050405020304" pitchFamily="18" charset="0"/>
              </a:rPr>
              <a:t> the employee in that position. The replacement does not need to </a:t>
            </a:r>
            <a:r>
              <a:rPr lang="en-US" sz="2000" dirty="0">
                <a:latin typeface="Calibri" panose="020F0502020204030204" pitchFamily="34" charset="0"/>
                <a:ea typeface="Calibri" panose="020F0502020204030204" pitchFamily="34" charset="0"/>
                <a:cs typeface="Times New Roman" panose="02020603050405020304" pitchFamily="18" charset="0"/>
              </a:rPr>
              <a:t>be immediate.</a:t>
            </a:r>
            <a:r>
              <a:rPr lang="en-US" sz="2000" b="0" dirty="0">
                <a:latin typeface="Calibri" panose="020F0502020204030204" pitchFamily="34" charset="0"/>
                <a:ea typeface="Calibri" panose="020F0502020204030204" pitchFamily="34" charset="0"/>
                <a:cs typeface="Times New Roman" panose="02020603050405020304" pitchFamily="18" charset="0"/>
              </a:rPr>
              <a:t> </a:t>
            </a:r>
          </a:p>
          <a:p>
            <a:pPr lvl="1" indent="0">
              <a:buClrTx/>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76263" lvl="1" indent="-285750">
              <a:buClrTx/>
            </a:pPr>
            <a:r>
              <a:rPr lang="en-US" sz="2000" b="0" dirty="0">
                <a:latin typeface="Calibri" panose="020F0502020204030204" pitchFamily="34" charset="0"/>
                <a:ea typeface="Calibri" panose="020F0502020204030204" pitchFamily="34" charset="0"/>
                <a:cs typeface="Times New Roman" panose="02020603050405020304" pitchFamily="18" charset="0"/>
              </a:rPr>
              <a:t>Recipients may also </a:t>
            </a:r>
            <a:r>
              <a:rPr lang="en-US" sz="2000" b="1" dirty="0">
                <a:latin typeface="Calibri" panose="020F0502020204030204" pitchFamily="34" charset="0"/>
                <a:ea typeface="Calibri" panose="020F0502020204030204" pitchFamily="34" charset="0"/>
                <a:cs typeface="Times New Roman" panose="02020603050405020304" pitchFamily="18" charset="0"/>
              </a:rPr>
              <a:t>reorganize</a:t>
            </a:r>
            <a:r>
              <a:rPr lang="en-US" sz="2000" b="0" dirty="0">
                <a:latin typeface="Calibri" panose="020F0502020204030204" pitchFamily="34" charset="0"/>
                <a:ea typeface="Calibri" panose="020F0502020204030204" pitchFamily="34" charset="0"/>
                <a:cs typeface="Times New Roman" panose="02020603050405020304" pitchFamily="18" charset="0"/>
              </a:rPr>
              <a:t> positions within the scope of an eligible SLFRF project after December 31, 2024</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904875" lvl="2" indent="-285750">
              <a:buClr>
                <a:srgbClr val="C00000"/>
              </a:buClr>
              <a:buFont typeface="Courier New" panose="02070309020205020404" pitchFamily="49" charset="0"/>
              <a:buChar char="o"/>
            </a:pPr>
            <a:r>
              <a:rPr lang="en-US" sz="1800" b="0" u="sng" dirty="0">
                <a:latin typeface="Calibri" panose="020F0502020204030204" pitchFamily="34" charset="0"/>
                <a:ea typeface="Calibri" panose="020F0502020204030204" pitchFamily="34" charset="0"/>
                <a:cs typeface="Times New Roman" panose="02020603050405020304" pitchFamily="18" charset="0"/>
              </a:rPr>
              <a:t>Example</a:t>
            </a:r>
            <a:r>
              <a:rPr lang="en-US" sz="1800" b="0" dirty="0">
                <a:latin typeface="Calibri" panose="020F0502020204030204" pitchFamily="34" charset="0"/>
                <a:ea typeface="Calibri" panose="020F0502020204030204" pitchFamily="34" charset="0"/>
                <a:cs typeface="Times New Roman" panose="02020603050405020304" pitchFamily="18" charset="0"/>
              </a:rPr>
              <a:t>: if an eligible project employs ten job training specialists on December 31, 2024, it is permissible for the </a:t>
            </a:r>
            <a:r>
              <a:rPr lang="en-US" sz="1800" dirty="0">
                <a:latin typeface="Calibri" panose="020F0502020204030204" pitchFamily="34" charset="0"/>
                <a:ea typeface="Calibri" panose="020F0502020204030204" pitchFamily="34" charset="0"/>
                <a:cs typeface="Times New Roman" panose="02020603050405020304" pitchFamily="18" charset="0"/>
              </a:rPr>
              <a:t>Tribe t</a:t>
            </a:r>
            <a:r>
              <a:rPr lang="en-US" sz="1800" b="0" dirty="0">
                <a:latin typeface="Calibri" panose="020F0502020204030204" pitchFamily="34" charset="0"/>
                <a:ea typeface="Calibri" panose="020F0502020204030204" pitchFamily="34" charset="0"/>
                <a:cs typeface="Times New Roman" panose="02020603050405020304" pitchFamily="18" charset="0"/>
              </a:rPr>
              <a:t>o use funds to cover payroll for one of those training specialists who is promoted to be a supervisor, so long as there are no more than ten positions covered through SLFRF funds in total.</a:t>
            </a:r>
          </a:p>
          <a:p>
            <a:pPr lvl="2" indent="0">
              <a:buClrTx/>
              <a:buNone/>
            </a:pP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576263" lvl="1" indent="-285750">
              <a:buClrTx/>
            </a:pPr>
            <a:r>
              <a:rPr lang="en-US" sz="2000" b="0" dirty="0">
                <a:latin typeface="Calibri" panose="020F0502020204030204" pitchFamily="34" charset="0"/>
                <a:ea typeface="Calibri" panose="020F0502020204030204" pitchFamily="34" charset="0"/>
                <a:cs typeface="Times New Roman" panose="02020603050405020304" pitchFamily="18" charset="0"/>
              </a:rPr>
              <a:t>Recipients</a:t>
            </a:r>
            <a:r>
              <a:rPr lang="en-US" sz="2000" b="1" dirty="0">
                <a:latin typeface="Calibri" panose="020F0502020204030204" pitchFamily="34" charset="0"/>
                <a:ea typeface="Calibri" panose="020F0502020204030204" pitchFamily="34" charset="0"/>
                <a:cs typeface="Times New Roman" panose="02020603050405020304" pitchFamily="18" charset="0"/>
              </a:rPr>
              <a:t> may not</a:t>
            </a:r>
            <a:r>
              <a:rPr lang="en-US" sz="2000" b="0" dirty="0">
                <a:latin typeface="Calibri" panose="020F0502020204030204" pitchFamily="34" charset="0"/>
                <a:ea typeface="Calibri" panose="020F0502020204030204" pitchFamily="34" charset="0"/>
                <a:cs typeface="Times New Roman" panose="02020603050405020304" pitchFamily="18" charset="0"/>
              </a:rPr>
              <a:t> use funds to cover any </a:t>
            </a:r>
            <a:r>
              <a:rPr lang="en-US" sz="2000" b="1" dirty="0">
                <a:latin typeface="Calibri" panose="020F0502020204030204" pitchFamily="34" charset="0"/>
                <a:ea typeface="Calibri" panose="020F0502020204030204" pitchFamily="34" charset="0"/>
                <a:cs typeface="Times New Roman" panose="02020603050405020304" pitchFamily="18" charset="0"/>
              </a:rPr>
              <a:t>new</a:t>
            </a:r>
            <a:r>
              <a:rPr lang="en-US" sz="2000" b="0" dirty="0">
                <a:latin typeface="Calibri" panose="020F0502020204030204" pitchFamily="34" charset="0"/>
                <a:ea typeface="Calibri" panose="020F0502020204030204" pitchFamily="34" charset="0"/>
                <a:cs typeface="Times New Roman" panose="02020603050405020304" pitchFamily="18" charset="0"/>
              </a:rPr>
              <a:t> positions created after December 31, 2024.</a:t>
            </a:r>
          </a:p>
          <a:p>
            <a:pPr marL="576263" lvl="1" indent="-285750"/>
            <a:endParaRPr lang="en-US" sz="2300" b="0" dirty="0">
              <a:latin typeface="Calibri" panose="020F0502020204030204" pitchFamily="34" charset="0"/>
              <a:ea typeface="Calibri" panose="020F0502020204030204" pitchFamily="34" charset="0"/>
              <a:cs typeface="Times New Roman" panose="02020603050405020304" pitchFamily="18" charset="0"/>
            </a:endParaRPr>
          </a:p>
          <a:p>
            <a:endParaRPr lang="en-US" sz="2300" dirty="0"/>
          </a:p>
        </p:txBody>
      </p:sp>
      <p:sp>
        <p:nvSpPr>
          <p:cNvPr id="5" name="Footer Placeholder 3">
            <a:extLst>
              <a:ext uri="{FF2B5EF4-FFF2-40B4-BE49-F238E27FC236}">
                <a16:creationId xmlns:a16="http://schemas.microsoft.com/office/drawing/2014/main" id="{6E461A90-BF9F-093C-83D4-C334FEBF68DA}"/>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114802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B73-7BCC-4ADE-A7F6-55E9E52B69A4}"/>
              </a:ext>
            </a:extLst>
          </p:cNvPr>
          <p:cNvSpPr>
            <a:spLocks noGrp="1"/>
          </p:cNvSpPr>
          <p:nvPr>
            <p:ph type="title"/>
          </p:nvPr>
        </p:nvSpPr>
        <p:spPr>
          <a:xfrm>
            <a:off x="457200" y="381000"/>
            <a:ext cx="8229600" cy="792162"/>
          </a:xfrm>
        </p:spPr>
        <p:txBody>
          <a:bodyPr>
            <a:normAutofit/>
          </a:bodyPr>
          <a:lstStyle/>
          <a:p>
            <a:r>
              <a:rPr lang="en-US" dirty="0">
                <a:solidFill>
                  <a:srgbClr val="385D8A"/>
                </a:solidFill>
              </a:rPr>
              <a:t>Case Study #2: Payroll costs increase after obligation deadline</a:t>
            </a:r>
          </a:p>
        </p:txBody>
      </p:sp>
      <p:sp>
        <p:nvSpPr>
          <p:cNvPr id="9" name="Footer Placeholder 17">
            <a:extLst>
              <a:ext uri="{FF2B5EF4-FFF2-40B4-BE49-F238E27FC236}">
                <a16:creationId xmlns:a16="http://schemas.microsoft.com/office/drawing/2014/main" id="{99F54976-FB4C-43E2-80B0-5E9848C291AC}"/>
              </a:ext>
            </a:extLst>
          </p:cNvPr>
          <p:cNvSpPr>
            <a:spLocks noGrp="1"/>
          </p:cNvSpPr>
          <p:nvPr>
            <p:ph type="ftr" sz="quarter" idx="11"/>
          </p:nvPr>
        </p:nvSpPr>
        <p:spPr>
          <a:xfrm>
            <a:off x="457200" y="6553200"/>
            <a:ext cx="834866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15" name="Rectangle 14">
            <a:extLst>
              <a:ext uri="{FF2B5EF4-FFF2-40B4-BE49-F238E27FC236}">
                <a16:creationId xmlns:a16="http://schemas.microsoft.com/office/drawing/2014/main" id="{957B0C15-BFFD-4894-8FE3-2F2E22CC1396}"/>
              </a:ext>
            </a:extLst>
          </p:cNvPr>
          <p:cNvSpPr/>
          <p:nvPr/>
        </p:nvSpPr>
        <p:spPr>
          <a:xfrm>
            <a:off x="457200" y="1173161"/>
            <a:ext cx="1530991" cy="5244415"/>
          </a:xfrm>
          <a:prstGeom prst="rect">
            <a:avLst/>
          </a:prstGeom>
          <a:noFill/>
          <a:ln w="3810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Payroll Increase</a:t>
            </a:r>
          </a:p>
        </p:txBody>
      </p:sp>
      <p:sp>
        <p:nvSpPr>
          <p:cNvPr id="21" name="Rectangle 20">
            <a:extLst>
              <a:ext uri="{FF2B5EF4-FFF2-40B4-BE49-F238E27FC236}">
                <a16:creationId xmlns:a16="http://schemas.microsoft.com/office/drawing/2014/main" id="{99EAD98E-BEF5-4659-A9A0-D27BF25423BE}"/>
              </a:ext>
            </a:extLst>
          </p:cNvPr>
          <p:cNvSpPr/>
          <p:nvPr/>
        </p:nvSpPr>
        <p:spPr>
          <a:xfrm>
            <a:off x="2200275" y="1173162"/>
            <a:ext cx="6605587" cy="52444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Case example</a:t>
            </a:r>
            <a:r>
              <a:rPr kumimoji="0" lang="en-US" sz="1800" b="0" i="0" u="none" strike="noStrike" kern="1200" cap="none" spc="0" normalizeH="0" baseline="0" noProof="0" dirty="0">
                <a:ln>
                  <a:noFill/>
                </a:ln>
                <a:solidFill>
                  <a:prstClr val="black"/>
                </a:solidFill>
                <a:effectLst/>
                <a:uLnTx/>
                <a:uFillTx/>
                <a:latin typeface="Calibri"/>
                <a:ea typeface="+mn-ea"/>
                <a:cs typeface="+mn-cs"/>
              </a:rPr>
              <a:t>: A Tribe submitted a report to Treasury estimating $100,000 in SLFRF payroll costs in 2025 and 2026. However, in 2025, due </a:t>
            </a:r>
            <a:r>
              <a:rPr kumimoji="0" lang="en-US" sz="1800" b="0" i="0" u="none" strike="noStrike" kern="1200" cap="none" spc="0" normalizeH="0" baseline="0" noProof="0" dirty="0">
                <a:ln>
                  <a:noFill/>
                </a:ln>
                <a:solidFill>
                  <a:schemeClr val="tx1"/>
                </a:solidFill>
                <a:effectLst/>
                <a:uLnTx/>
                <a:uFillTx/>
                <a:latin typeface="Calibri"/>
                <a:ea typeface="+mn-ea"/>
                <a:cs typeface="+mn-cs"/>
              </a:rPr>
              <a:t>to an increase in the cost of living, the Tribal council feels it is necessary to raise. The Tribe would like to consider an additional $50,000 in SLFRF funds obligated for payroll costs. </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Calibri"/>
                <a:ea typeface="+mn-ea"/>
                <a:cs typeface="+mn-cs"/>
              </a:rPr>
              <a:t>Question</a:t>
            </a:r>
            <a:r>
              <a:rPr kumimoji="0" lang="en-US" sz="1800" b="0" i="0" u="none" strike="noStrike" kern="1200" cap="none" spc="0" normalizeH="0" baseline="0" noProof="0" dirty="0">
                <a:ln>
                  <a:noFill/>
                </a:ln>
                <a:solidFill>
                  <a:schemeClr val="tx1"/>
                </a:solidFill>
                <a:effectLst/>
                <a:uLnTx/>
                <a:uFillTx/>
                <a:latin typeface="Calibri"/>
                <a:ea typeface="+mn-ea"/>
                <a:cs typeface="+mn-cs"/>
              </a:rPr>
              <a:t>: Can the Tribe use SLFRF to cover these extra costs in 2025 and 2026? If so, how?</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Response</a:t>
            </a:r>
            <a:r>
              <a:rPr kumimoji="0" lang="en-US" sz="1800" b="0" i="0" u="none" strike="noStrike" kern="1200" cap="none" spc="0" normalizeH="0" baseline="0" noProof="0" dirty="0">
                <a:ln>
                  <a:noFill/>
                </a:ln>
                <a:solidFill>
                  <a:prstClr val="black"/>
                </a:solidFill>
                <a:effectLst/>
                <a:uLnTx/>
                <a:uFillTx/>
                <a:latin typeface="Calibri"/>
                <a:ea typeface="+mn-ea"/>
                <a:cs typeface="+mn-cs"/>
              </a:rPr>
              <a:t>: Yes.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ligible personnel costs for employees in positions created and filled by December 31, 2024, are considered obligated, and that amount may be adjusted based on compensation in effect at the time of payment. A Tribe may raise the salaries of employees in those positions. </a:t>
            </a:r>
            <a:r>
              <a:rPr kumimoji="0" lang="en-US" sz="1800" b="0" i="0" u="none" strike="noStrike" kern="1200" cap="none" spc="0" normalizeH="0" baseline="0" noProof="0" dirty="0">
                <a:ln>
                  <a:noFill/>
                </a:ln>
                <a:solidFill>
                  <a:prstClr val="black"/>
                </a:solidFill>
                <a:effectLst/>
                <a:uLnTx/>
                <a:uFillTx/>
                <a:latin typeface="Calibri"/>
                <a:ea typeface="+mn-ea"/>
                <a:cs typeface="+mn-cs"/>
              </a:rPr>
              <a:t>However, a Tribe may not create new positions for the project after the obligation deadline. Treasury will update the Compliance and Reporting Guidance with additional information about how to report these funds. </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b="1" dirty="0">
                <a:solidFill>
                  <a:prstClr val="black"/>
                </a:solidFill>
                <a:latin typeface="Calibri"/>
              </a:rPr>
              <a:t>See</a:t>
            </a:r>
            <a:r>
              <a:rPr kumimoji="0" lang="en-US" sz="1800" b="1" i="0" u="none" strike="noStrike" kern="1200" cap="none" spc="0" normalizeH="0" baseline="0" noProof="0" dirty="0">
                <a:ln>
                  <a:noFill/>
                </a:ln>
                <a:solidFill>
                  <a:prstClr val="black"/>
                </a:solidFill>
                <a:effectLst/>
                <a:uLnTx/>
                <a:uFillTx/>
                <a:latin typeface="Calibri"/>
                <a:ea typeface="+mn-ea"/>
                <a:cs typeface="+mn-cs"/>
              </a:rPr>
              <a:t> FAQs</a:t>
            </a:r>
            <a:r>
              <a:rPr kumimoji="0" lang="en-US" sz="1800" b="0" i="0" u="none" strike="noStrike" kern="1200" cap="none" spc="0" normalizeH="0" baseline="0" noProof="0" dirty="0">
                <a:ln>
                  <a:noFill/>
                </a:ln>
                <a:solidFill>
                  <a:prstClr val="black"/>
                </a:solidFill>
                <a:effectLst/>
                <a:uLnTx/>
                <a:uFillTx/>
                <a:latin typeface="Calibri"/>
                <a:ea typeface="+mn-ea"/>
                <a:cs typeface="+mn-cs"/>
              </a:rPr>
              <a:t>: 17.7 and 17.8</a:t>
            </a: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a:p>
            <a:pPr marL="512762"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à"/>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33396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B73-7BCC-4ADE-A7F6-55E9E52B69A4}"/>
              </a:ext>
            </a:extLst>
          </p:cNvPr>
          <p:cNvSpPr>
            <a:spLocks noGrp="1"/>
          </p:cNvSpPr>
          <p:nvPr>
            <p:ph type="title"/>
          </p:nvPr>
        </p:nvSpPr>
        <p:spPr>
          <a:xfrm>
            <a:off x="457200" y="381000"/>
            <a:ext cx="8229600" cy="792162"/>
          </a:xfrm>
        </p:spPr>
        <p:txBody>
          <a:bodyPr>
            <a:normAutofit/>
          </a:bodyPr>
          <a:lstStyle/>
          <a:p>
            <a:r>
              <a:rPr lang="en-US" dirty="0">
                <a:solidFill>
                  <a:srgbClr val="385D8A"/>
                </a:solidFill>
              </a:rPr>
              <a:t>Case Study #3: Payroll costs are lower than estimated</a:t>
            </a:r>
          </a:p>
        </p:txBody>
      </p:sp>
      <p:sp>
        <p:nvSpPr>
          <p:cNvPr id="9" name="Footer Placeholder 17">
            <a:extLst>
              <a:ext uri="{FF2B5EF4-FFF2-40B4-BE49-F238E27FC236}">
                <a16:creationId xmlns:a16="http://schemas.microsoft.com/office/drawing/2014/main" id="{99F54976-FB4C-43E2-80B0-5E9848C291AC}"/>
              </a:ext>
            </a:extLst>
          </p:cNvPr>
          <p:cNvSpPr>
            <a:spLocks noGrp="1"/>
          </p:cNvSpPr>
          <p:nvPr>
            <p:ph type="ftr" sz="quarter" idx="11"/>
          </p:nvPr>
        </p:nvSpPr>
        <p:spPr>
          <a:xfrm>
            <a:off x="457200" y="6553200"/>
            <a:ext cx="834866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15" name="Rectangle 14">
            <a:extLst>
              <a:ext uri="{FF2B5EF4-FFF2-40B4-BE49-F238E27FC236}">
                <a16:creationId xmlns:a16="http://schemas.microsoft.com/office/drawing/2014/main" id="{957B0C15-BFFD-4894-8FE3-2F2E22CC1396}"/>
              </a:ext>
            </a:extLst>
          </p:cNvPr>
          <p:cNvSpPr/>
          <p:nvPr/>
        </p:nvSpPr>
        <p:spPr>
          <a:xfrm>
            <a:off x="457200" y="1173162"/>
            <a:ext cx="1514475" cy="4974250"/>
          </a:xfrm>
          <a:prstGeom prst="rect">
            <a:avLst/>
          </a:prstGeom>
          <a:noFill/>
          <a:ln w="3810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Over-estimating Costs</a:t>
            </a:r>
          </a:p>
        </p:txBody>
      </p:sp>
      <p:sp>
        <p:nvSpPr>
          <p:cNvPr id="21" name="Rectangle 20">
            <a:extLst>
              <a:ext uri="{FF2B5EF4-FFF2-40B4-BE49-F238E27FC236}">
                <a16:creationId xmlns:a16="http://schemas.microsoft.com/office/drawing/2014/main" id="{99EAD98E-BEF5-4659-A9A0-D27BF25423BE}"/>
              </a:ext>
            </a:extLst>
          </p:cNvPr>
          <p:cNvSpPr/>
          <p:nvPr/>
        </p:nvSpPr>
        <p:spPr>
          <a:xfrm>
            <a:off x="2200276" y="1173162"/>
            <a:ext cx="6486524" cy="4974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7012" marR="0" lvl="1" indent="0" algn="l" defTabSz="914400" rtl="0" eaLnBrk="1" fontAlgn="auto" latinLnBrk="0" hangingPunct="1">
              <a:lnSpc>
                <a:spcPct val="100000"/>
              </a:lnSpc>
              <a:spcBef>
                <a:spcPts val="0"/>
              </a:spcBef>
              <a:spcAft>
                <a:spcPts val="60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Calibri"/>
              <a:ea typeface="+mn-ea"/>
              <a:cs typeface="+mn-cs"/>
            </a:endParaRP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Case example</a:t>
            </a:r>
            <a:r>
              <a:rPr kumimoji="0" lang="en-US" sz="1800" b="0" i="0" u="none" strike="noStrike" kern="1200" cap="none" spc="0" normalizeH="0" baseline="0" noProof="0" dirty="0">
                <a:ln>
                  <a:noFill/>
                </a:ln>
                <a:solidFill>
                  <a:prstClr val="black"/>
                </a:solidFill>
                <a:effectLst/>
                <a:uLnTx/>
                <a:uFillTx/>
                <a:latin typeface="Calibri"/>
                <a:ea typeface="+mn-ea"/>
                <a:cs typeface="+mn-cs"/>
              </a:rPr>
              <a:t>: A Tribe submitted a report to Treasury estimating $200,000 in SLFRF payroll costs in 2025 and 2026. However, due to the completion of the food distribution project ahead of schedule, only $150,000 is needed for payroll expenses in those years. </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Question</a:t>
            </a:r>
            <a:r>
              <a:rPr kumimoji="0" lang="en-US" sz="1800" b="0" i="0" u="none" strike="noStrike" kern="1200" cap="none" spc="0" normalizeH="0" baseline="0" noProof="0" dirty="0">
                <a:ln>
                  <a:noFill/>
                </a:ln>
                <a:solidFill>
                  <a:prstClr val="black"/>
                </a:solidFill>
                <a:effectLst/>
                <a:uLnTx/>
                <a:uFillTx/>
                <a:latin typeface="Calibri"/>
                <a:ea typeface="+mn-ea"/>
                <a:cs typeface="+mn-cs"/>
              </a:rPr>
              <a:t>: Can the Tribe use the unexpended $50,000 attributable to the estimate for another project?</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Response</a:t>
            </a:r>
            <a:r>
              <a:rPr kumimoji="0" lang="en-US" sz="1800" b="0" i="0" u="none" strike="noStrike" kern="1200" cap="none" spc="0" normalizeH="0" baseline="0" noProof="0" dirty="0">
                <a:ln>
                  <a:noFill/>
                </a:ln>
                <a:solidFill>
                  <a:prstClr val="black"/>
                </a:solidFill>
                <a:effectLst/>
                <a:uLnTx/>
                <a:uFillTx/>
                <a:latin typeface="Calibri"/>
                <a:ea typeface="+mn-ea"/>
                <a:cs typeface="+mn-cs"/>
              </a:rPr>
              <a:t>: Yes. The Tribe may expend the $50,000 for another eligible use of SLFRF funds. That eligible use must meet all the requirements of SLFRF, including the requirement to incur an obligation for that project by December 31, 2024. For example, the Tribe could apply those funds to a project for which the </a:t>
            </a:r>
            <a:r>
              <a:rPr kumimoji="0" lang="en-US" sz="1800" b="0" i="0" u="none" strike="noStrike" kern="1200" cap="none" spc="0" normalizeH="0" baseline="0" noProof="0" dirty="0">
                <a:ln>
                  <a:noFill/>
                </a:ln>
                <a:solidFill>
                  <a:schemeClr val="tx1"/>
                </a:solidFill>
                <a:effectLst/>
                <a:uLnTx/>
                <a:uFillTx/>
                <a:latin typeface="Calibri"/>
                <a:ea typeface="+mn-ea"/>
                <a:cs typeface="+mn-cs"/>
              </a:rPr>
              <a:t>Tribe entered into a contract by December 31, 2024 and for which it originally used </a:t>
            </a:r>
            <a:r>
              <a:rPr kumimoji="0" lang="en-US" sz="1800" b="0" i="0" u="none" strike="noStrike" kern="1200" cap="none" spc="0" normalizeH="0" baseline="0" noProof="0" dirty="0">
                <a:ln>
                  <a:noFill/>
                </a:ln>
                <a:solidFill>
                  <a:prstClr val="black"/>
                </a:solidFill>
                <a:effectLst/>
                <a:uLnTx/>
                <a:uFillTx/>
                <a:latin typeface="Calibri"/>
                <a:ea typeface="+mn-ea"/>
                <a:cs typeface="+mn-cs"/>
              </a:rPr>
              <a:t>the Tribe’s general fund.</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b="1" dirty="0">
                <a:solidFill>
                  <a:prstClr val="black"/>
                </a:solidFill>
                <a:latin typeface="Calibri"/>
              </a:rPr>
              <a:t>See </a:t>
            </a:r>
            <a:r>
              <a:rPr kumimoji="0" lang="en-US" sz="1800" b="1" i="0" u="none" strike="noStrike" kern="1200" cap="none" spc="0" normalizeH="0" baseline="0" noProof="0" dirty="0">
                <a:ln>
                  <a:noFill/>
                </a:ln>
                <a:solidFill>
                  <a:prstClr val="black"/>
                </a:solidFill>
                <a:effectLst/>
                <a:uLnTx/>
                <a:uFillTx/>
                <a:latin typeface="Calibri"/>
                <a:ea typeface="+mn-ea"/>
                <a:cs typeface="+mn-cs"/>
              </a:rPr>
              <a:t>FAQs</a:t>
            </a:r>
            <a:r>
              <a:rPr kumimoji="0" lang="en-US" sz="1800" b="0" i="0" u="none" strike="noStrike" kern="1200" cap="none" spc="0" normalizeH="0" baseline="0" noProof="0" dirty="0">
                <a:ln>
                  <a:noFill/>
                </a:ln>
                <a:solidFill>
                  <a:prstClr val="black"/>
                </a:solidFill>
                <a:effectLst/>
                <a:uLnTx/>
                <a:uFillTx/>
                <a:latin typeface="Calibri"/>
                <a:ea typeface="+mn-ea"/>
                <a:cs typeface="+mn-cs"/>
              </a:rPr>
              <a:t>: 17.8 and 17.19</a:t>
            </a:r>
          </a:p>
          <a:p>
            <a:pPr marL="512762"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à"/>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304234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06C4-6A3B-402C-81E2-0CFF16ED851F}"/>
              </a:ext>
            </a:extLst>
          </p:cNvPr>
          <p:cNvSpPr>
            <a:spLocks noGrp="1"/>
          </p:cNvSpPr>
          <p:nvPr>
            <p:ph type="title"/>
          </p:nvPr>
        </p:nvSpPr>
        <p:spPr/>
        <p:txBody>
          <a:bodyPr/>
          <a:lstStyle/>
          <a:p>
            <a:r>
              <a:rPr lang="en-US" dirty="0"/>
              <a:t>Summary Materials </a:t>
            </a:r>
          </a:p>
        </p:txBody>
      </p:sp>
      <p:sp>
        <p:nvSpPr>
          <p:cNvPr id="8" name="TextBox 7">
            <a:extLst>
              <a:ext uri="{FF2B5EF4-FFF2-40B4-BE49-F238E27FC236}">
                <a16:creationId xmlns:a16="http://schemas.microsoft.com/office/drawing/2014/main" id="{7E8EB5EF-6BF4-7B73-2AA1-F2372F3736FA}"/>
              </a:ext>
            </a:extLst>
          </p:cNvPr>
          <p:cNvSpPr txBox="1"/>
          <p:nvPr/>
        </p:nvSpPr>
        <p:spPr>
          <a:xfrm>
            <a:off x="457200" y="1447800"/>
            <a:ext cx="8077200" cy="2031325"/>
          </a:xfrm>
          <a:prstGeom prst="rect">
            <a:avLst/>
          </a:prstGeom>
          <a:noFill/>
        </p:spPr>
        <p:txBody>
          <a:bodyPr wrap="square" anchor="t">
            <a:spAutoFit/>
          </a:bodyPr>
          <a:lstStyle/>
          <a:p>
            <a:r>
              <a:rPr lang="en-US" sz="1800" b="0" i="1" dirty="0"/>
              <a:t>This presentation is designed to give an overview of Treasury’s Office of Capital Access (OCA)</a:t>
            </a:r>
            <a:r>
              <a:rPr lang="en-US" i="1" dirty="0"/>
              <a:t> pandemic recovery funding programs, compliance requirements,</a:t>
            </a:r>
            <a:r>
              <a:rPr lang="en-US" sz="1800" b="0" i="1" dirty="0"/>
              <a:t> and quarterly and annual reporting </a:t>
            </a:r>
            <a:r>
              <a:rPr lang="en-US" i="1" dirty="0"/>
              <a:t>processes</a:t>
            </a:r>
            <a:r>
              <a:rPr lang="en-US" sz="1800" b="0" i="1" dirty="0"/>
              <a:t> under </a:t>
            </a:r>
            <a:r>
              <a:rPr lang="en-US" i="1" dirty="0"/>
              <a:t>certain </a:t>
            </a:r>
            <a:r>
              <a:rPr lang="en-US" sz="1800" b="0" i="1" dirty="0"/>
              <a:t>of its programs and is provided for educational purposes only. </a:t>
            </a:r>
            <a:r>
              <a:rPr lang="en-US" sz="1800" i="1" dirty="0">
                <a:effectLst/>
                <a:latin typeface="Calibri" panose="020F0502020204030204" pitchFamily="34" charset="0"/>
                <a:ea typeface="Calibri" panose="020F0502020204030204" pitchFamily="34" charset="0"/>
              </a:rPr>
              <a:t>For complete information on program requirements, recipients should refer to the financial assistance agreement that governs their awards.</a:t>
            </a:r>
            <a:endParaRPr lang="en-US" sz="1800" b="0" i="1" strike="sngStrike" dirty="0"/>
          </a:p>
          <a:p>
            <a:endParaRPr lang="en-US" sz="1800" b="0" i="1" dirty="0"/>
          </a:p>
        </p:txBody>
      </p:sp>
      <p:sp>
        <p:nvSpPr>
          <p:cNvPr id="10" name="TextBox 9">
            <a:extLst>
              <a:ext uri="{FF2B5EF4-FFF2-40B4-BE49-F238E27FC236}">
                <a16:creationId xmlns:a16="http://schemas.microsoft.com/office/drawing/2014/main" id="{97073EB0-8CDE-9735-8764-227DA98CF20A}"/>
              </a:ext>
            </a:extLst>
          </p:cNvPr>
          <p:cNvSpPr txBox="1"/>
          <p:nvPr/>
        </p:nvSpPr>
        <p:spPr>
          <a:xfrm>
            <a:off x="490268" y="5486400"/>
            <a:ext cx="8501332" cy="784830"/>
          </a:xfrm>
          <a:prstGeom prst="rect">
            <a:avLst/>
          </a:prstGeom>
          <a:noFill/>
        </p:spPr>
        <p:txBody>
          <a:bodyPr wrap="square">
            <a:spAutoFit/>
          </a:bodyPr>
          <a:lstStyle/>
          <a:p>
            <a:endParaRPr lang="en-US" sz="1500" b="0" i="1" dirty="0">
              <a:solidFill>
                <a:schemeClr val="tx1"/>
              </a:solidFill>
            </a:endParaRPr>
          </a:p>
          <a:p>
            <a:r>
              <a:rPr lang="en-US" sz="1500" b="0" i="1" dirty="0"/>
              <a:t>For information on OCA’s programs for Tribal governments, please </a:t>
            </a:r>
            <a:r>
              <a:rPr lang="en-US" sz="1500" b="0" i="1" dirty="0">
                <a:solidFill>
                  <a:schemeClr val="tx1"/>
                </a:solidFill>
              </a:rPr>
              <a:t>see</a:t>
            </a:r>
          </a:p>
          <a:p>
            <a:r>
              <a:rPr lang="en-US" sz="1500" b="0" i="1" dirty="0">
                <a:solidFill>
                  <a:schemeClr val="tx1"/>
                </a:solidFill>
              </a:rPr>
              <a:t> </a:t>
            </a:r>
            <a:r>
              <a:rPr lang="en-US" sz="1500" b="0" i="1" dirty="0">
                <a:solidFill>
                  <a:schemeClr val="tx1"/>
                </a:solidFill>
                <a:hlinkClick r:id="rId3"/>
              </a:rPr>
              <a:t>https://home.treasury.gov/policy-issues/coronavirus/assistance-for-state-local-and-tribal-governments</a:t>
            </a:r>
            <a:r>
              <a:rPr lang="en-US" sz="1500" b="0" i="1" dirty="0">
                <a:solidFill>
                  <a:schemeClr val="tx1"/>
                </a:solidFill>
              </a:rPr>
              <a:t>. </a:t>
            </a:r>
          </a:p>
        </p:txBody>
      </p:sp>
    </p:spTree>
    <p:extLst>
      <p:ext uri="{BB962C8B-B14F-4D97-AF65-F5344CB8AC3E}">
        <p14:creationId xmlns:p14="http://schemas.microsoft.com/office/powerpoint/2010/main" val="374224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19657-6B7C-FEEC-2BED-0BDCFD3614F3}"/>
              </a:ext>
            </a:extLst>
          </p:cNvPr>
          <p:cNvSpPr>
            <a:spLocks noGrp="1"/>
          </p:cNvSpPr>
          <p:nvPr>
            <p:ph type="title"/>
          </p:nvPr>
        </p:nvSpPr>
        <p:spPr/>
        <p:txBody>
          <a:bodyPr>
            <a:normAutofit fontScale="90000"/>
          </a:bodyPr>
          <a:lstStyle/>
          <a:p>
            <a:r>
              <a:rPr lang="en-US" sz="2800" dirty="0">
                <a:solidFill>
                  <a:srgbClr val="385D8A"/>
                </a:solidFill>
                <a:latin typeface="+mj-lt"/>
              </a:rPr>
              <a:t>Does an interagency agreement (IAA) count as an obligation?</a:t>
            </a:r>
          </a:p>
        </p:txBody>
      </p:sp>
      <p:sp>
        <p:nvSpPr>
          <p:cNvPr id="6" name="Content Placeholder 5">
            <a:extLst>
              <a:ext uri="{FF2B5EF4-FFF2-40B4-BE49-F238E27FC236}">
                <a16:creationId xmlns:a16="http://schemas.microsoft.com/office/drawing/2014/main" id="{1F97AA27-B203-467A-438C-72C6A84BE475}"/>
              </a:ext>
            </a:extLst>
          </p:cNvPr>
          <p:cNvSpPr>
            <a:spLocks noGrp="1"/>
          </p:cNvSpPr>
          <p:nvPr>
            <p:ph idx="1"/>
          </p:nvPr>
        </p:nvSpPr>
        <p:spPr/>
        <p:txBody>
          <a:bodyPr vert="horz" lIns="91440" tIns="45720" rIns="91440" bIns="45720" rtlCol="0" anchor="t">
            <a:normAutofit/>
          </a:bodyPr>
          <a:lstStyle/>
          <a:p>
            <a:pPr marL="285750" indent="-285750">
              <a:buClrTx/>
              <a:buFont typeface="Arial" panose="020B0604020202020204" pitchFamily="34" charset="0"/>
              <a:buChar char="•"/>
            </a:pPr>
            <a:r>
              <a:rPr lang="en-US" sz="1800" b="1" dirty="0"/>
              <a:t>Yes</a:t>
            </a:r>
            <a:r>
              <a:rPr lang="en-US" sz="1800" dirty="0"/>
              <a:t>, if it meets certain conditions.</a:t>
            </a:r>
          </a:p>
          <a:p>
            <a:pPr marL="285750" indent="-285750">
              <a:buClrTx/>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An interagency agreement finalized by 12/31/2024 can be used to obligate funds that a government agency will expend in 2025 and 2026. </a:t>
            </a:r>
          </a:p>
          <a:p>
            <a:pPr marL="285750" indent="-285750">
              <a:buClrTx/>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Eligible interagency agreements include memoranda of understanding (MOU) or agreement (MOA). The interagency agreement must meet these conditions:</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pPr marL="285750" indent="-285750">
              <a:buClrTx/>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See FAQs </a:t>
            </a:r>
            <a:r>
              <a:rPr lang="en-US" sz="1800" b="1" dirty="0">
                <a:latin typeface="Calibri" panose="020F0502020204030204" pitchFamily="34" charset="0"/>
                <a:cs typeface="Times New Roman" panose="02020603050405020304" pitchFamily="18" charset="0"/>
              </a:rPr>
              <a:t>17.6 and 17.23 </a:t>
            </a:r>
            <a:r>
              <a:rPr lang="en-US" sz="1800" dirty="0">
                <a:latin typeface="Calibri" panose="020F0502020204030204" pitchFamily="34" charset="0"/>
                <a:cs typeface="Times New Roman" panose="02020603050405020304" pitchFamily="18" charset="0"/>
              </a:rPr>
              <a:t>for more information.</a:t>
            </a:r>
            <a:endParaRPr lang="en-US" sz="1800" b="1" dirty="0">
              <a:latin typeface="Calibri" panose="020F0502020204030204" pitchFamily="34" charset="0"/>
              <a:cs typeface="Calibri"/>
            </a:endParaRPr>
          </a:p>
          <a:p>
            <a:pPr marL="285750" indent="-285750">
              <a:buFont typeface="Arial" panose="020B0604020202020204" pitchFamily="34" charset="0"/>
              <a:buChar char="•"/>
            </a:pPr>
            <a:endParaRPr lang="en-US" sz="1800" b="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p>
        </p:txBody>
      </p:sp>
      <p:graphicFrame>
        <p:nvGraphicFramePr>
          <p:cNvPr id="2" name="Table 2">
            <a:extLst>
              <a:ext uri="{FF2B5EF4-FFF2-40B4-BE49-F238E27FC236}">
                <a16:creationId xmlns:a16="http://schemas.microsoft.com/office/drawing/2014/main" id="{0CC72B58-3747-6D3A-4FC3-B9C447E40ED3}"/>
              </a:ext>
            </a:extLst>
          </p:cNvPr>
          <p:cNvGraphicFramePr>
            <a:graphicFrameLocks noGrp="1"/>
          </p:cNvGraphicFramePr>
          <p:nvPr/>
        </p:nvGraphicFramePr>
        <p:xfrm>
          <a:off x="662730" y="2984850"/>
          <a:ext cx="8024070" cy="2316480"/>
        </p:xfrm>
        <a:graphic>
          <a:graphicData uri="http://schemas.openxmlformats.org/drawingml/2006/table">
            <a:tbl>
              <a:tblPr firstRow="1" bandCol="1">
                <a:tableStyleId>{5C22544A-7EE6-4342-B048-85BDC9FD1C3A}</a:tableStyleId>
              </a:tblPr>
              <a:tblGrid>
                <a:gridCol w="4043494">
                  <a:extLst>
                    <a:ext uri="{9D8B030D-6E8A-4147-A177-3AD203B41FA5}">
                      <a16:colId xmlns:a16="http://schemas.microsoft.com/office/drawing/2014/main" val="2168116823"/>
                    </a:ext>
                  </a:extLst>
                </a:gridCol>
                <a:gridCol w="3980576">
                  <a:extLst>
                    <a:ext uri="{9D8B030D-6E8A-4147-A177-3AD203B41FA5}">
                      <a16:colId xmlns:a16="http://schemas.microsoft.com/office/drawing/2014/main" val="2380538015"/>
                    </a:ext>
                  </a:extLst>
                </a:gridCol>
              </a:tblGrid>
              <a:tr h="0">
                <a:tc>
                  <a:txBody>
                    <a:bodyPr/>
                    <a:lstStyle/>
                    <a:p>
                      <a:r>
                        <a:rPr lang="en-US" sz="1600" u="sng" dirty="0"/>
                        <a:t>ONE</a:t>
                      </a:r>
                      <a:r>
                        <a:rPr lang="en-US" sz="1600" dirty="0"/>
                        <a:t> requirement from Column A:</a:t>
                      </a:r>
                    </a:p>
                  </a:txBody>
                  <a:tcPr/>
                </a:tc>
                <a:tc>
                  <a:txBody>
                    <a:bodyPr/>
                    <a:lstStyle/>
                    <a:p>
                      <a:r>
                        <a:rPr lang="en-US" sz="1600" u="sng" dirty="0"/>
                        <a:t>ALL</a:t>
                      </a:r>
                      <a:r>
                        <a:rPr lang="en-US" sz="1600" dirty="0"/>
                        <a:t> requirements from Column B: </a:t>
                      </a:r>
                    </a:p>
                  </a:txBody>
                  <a:tcPr/>
                </a:tc>
                <a:extLst>
                  <a:ext uri="{0D108BD9-81ED-4DB2-BD59-A6C34878D82A}">
                    <a16:rowId xmlns:a16="http://schemas.microsoft.com/office/drawing/2014/main" val="430103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Imposes conditions on the use of funds by recipient </a:t>
                      </a:r>
                      <a:r>
                        <a:rPr lang="en-US" sz="1600" dirty="0">
                          <a:latin typeface="Calibri" panose="020F0502020204030204" pitchFamily="34" charset="0"/>
                          <a:cs typeface="Times New Roman" panose="02020603050405020304" pitchFamily="18" charset="0"/>
                        </a:rPr>
                        <a:t>agency, department, or part of government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600" b="0" dirty="0"/>
                        <a:t>Has specific requirements (e.g., scope of work)</a:t>
                      </a:r>
                    </a:p>
                  </a:txBody>
                  <a:tcPr/>
                </a:tc>
                <a:extLst>
                  <a:ext uri="{0D108BD9-81ED-4DB2-BD59-A6C34878D82A}">
                    <a16:rowId xmlns:a16="http://schemas.microsoft.com/office/drawing/2014/main" val="484172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Times New Roman" panose="02020603050405020304" pitchFamily="18" charset="0"/>
                        </a:rPr>
                        <a:t>Governs provision of funds from one agency, department, or part of government to another</a:t>
                      </a:r>
                      <a:endParaRPr lang="en-US" sz="1600" b="1" u="sng" dirty="0">
                        <a:latin typeface="Calibri" panose="020F0502020204030204" pitchFamily="34" charset="0"/>
                        <a:cs typeface="Times New Roman" panose="02020603050405020304" pitchFamily="18" charset="0"/>
                      </a:endParaRPr>
                    </a:p>
                  </a:txBody>
                  <a:tcPr/>
                </a:tc>
                <a:tc>
                  <a:txBody>
                    <a:bodyPr/>
                    <a:lstStyle/>
                    <a:p>
                      <a:r>
                        <a:rPr lang="en-US" sz="1600" b="0" dirty="0"/>
                        <a:t>Is signed by the parties or evidences assent of parties</a:t>
                      </a:r>
                    </a:p>
                  </a:txBody>
                  <a:tcPr/>
                </a:tc>
                <a:extLst>
                  <a:ext uri="{0D108BD9-81ED-4DB2-BD59-A6C34878D82A}">
                    <a16:rowId xmlns:a16="http://schemas.microsoft.com/office/drawing/2014/main" val="1568071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Times New Roman" panose="02020603050405020304" pitchFamily="18" charset="0"/>
                        </a:rPr>
                        <a:t>Governs the procurement of goods or services</a:t>
                      </a:r>
                    </a:p>
                  </a:txBody>
                  <a:tcPr/>
                </a:tc>
                <a:tc>
                  <a:txBody>
                    <a:bodyPr/>
                    <a:lstStyle/>
                    <a:p>
                      <a:r>
                        <a:rPr lang="en-US" sz="1600" b="0" dirty="0"/>
                        <a:t>Does not disclaim binding effect or state that it doesn’t create rights or obligations </a:t>
                      </a:r>
                    </a:p>
                  </a:txBody>
                  <a:tcPr/>
                </a:tc>
                <a:extLst>
                  <a:ext uri="{0D108BD9-81ED-4DB2-BD59-A6C34878D82A}">
                    <a16:rowId xmlns:a16="http://schemas.microsoft.com/office/drawing/2014/main" val="1889174864"/>
                  </a:ext>
                </a:extLst>
              </a:tr>
            </a:tbl>
          </a:graphicData>
        </a:graphic>
      </p:graphicFrame>
      <p:sp>
        <p:nvSpPr>
          <p:cNvPr id="3" name="Footer Placeholder 3">
            <a:extLst>
              <a:ext uri="{FF2B5EF4-FFF2-40B4-BE49-F238E27FC236}">
                <a16:creationId xmlns:a16="http://schemas.microsoft.com/office/drawing/2014/main" id="{E025CECE-1F5E-6191-CE33-93726E87A728}"/>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43338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B73-7BCC-4ADE-A7F6-55E9E52B69A4}"/>
              </a:ext>
            </a:extLst>
          </p:cNvPr>
          <p:cNvSpPr>
            <a:spLocks noGrp="1"/>
          </p:cNvSpPr>
          <p:nvPr>
            <p:ph type="title"/>
          </p:nvPr>
        </p:nvSpPr>
        <p:spPr>
          <a:xfrm>
            <a:off x="457200" y="389389"/>
            <a:ext cx="8229600" cy="792162"/>
          </a:xfrm>
        </p:spPr>
        <p:txBody>
          <a:bodyPr>
            <a:normAutofit fontScale="90000"/>
          </a:bodyPr>
          <a:lstStyle/>
          <a:p>
            <a:r>
              <a:rPr lang="en-US" dirty="0">
                <a:solidFill>
                  <a:srgbClr val="385D8A"/>
                </a:solidFill>
              </a:rPr>
              <a:t>Case Study #3: Who can an interagency agreement be between?</a:t>
            </a:r>
          </a:p>
        </p:txBody>
      </p:sp>
      <p:sp>
        <p:nvSpPr>
          <p:cNvPr id="9" name="Footer Placeholder 17">
            <a:extLst>
              <a:ext uri="{FF2B5EF4-FFF2-40B4-BE49-F238E27FC236}">
                <a16:creationId xmlns:a16="http://schemas.microsoft.com/office/drawing/2014/main" id="{99F54976-FB4C-43E2-80B0-5E9848C291AC}"/>
              </a:ext>
            </a:extLst>
          </p:cNvPr>
          <p:cNvSpPr>
            <a:spLocks noGrp="1"/>
          </p:cNvSpPr>
          <p:nvPr>
            <p:ph type="ftr" sz="quarter" idx="11"/>
          </p:nvPr>
        </p:nvSpPr>
        <p:spPr>
          <a:xfrm>
            <a:off x="457200" y="6553200"/>
            <a:ext cx="834866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15" name="Rectangle 14">
            <a:extLst>
              <a:ext uri="{FF2B5EF4-FFF2-40B4-BE49-F238E27FC236}">
                <a16:creationId xmlns:a16="http://schemas.microsoft.com/office/drawing/2014/main" id="{957B0C15-BFFD-4894-8FE3-2F2E22CC1396}"/>
              </a:ext>
            </a:extLst>
          </p:cNvPr>
          <p:cNvSpPr/>
          <p:nvPr/>
        </p:nvSpPr>
        <p:spPr>
          <a:xfrm>
            <a:off x="457200" y="1173162"/>
            <a:ext cx="1514475" cy="4974250"/>
          </a:xfrm>
          <a:prstGeom prst="rect">
            <a:avLst/>
          </a:prstGeom>
          <a:noFill/>
          <a:ln w="3810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Parties to Interagency Agreement</a:t>
            </a:r>
          </a:p>
        </p:txBody>
      </p:sp>
      <p:sp>
        <p:nvSpPr>
          <p:cNvPr id="21" name="Rectangle 20">
            <a:extLst>
              <a:ext uri="{FF2B5EF4-FFF2-40B4-BE49-F238E27FC236}">
                <a16:creationId xmlns:a16="http://schemas.microsoft.com/office/drawing/2014/main" id="{99EAD98E-BEF5-4659-A9A0-D27BF25423BE}"/>
              </a:ext>
            </a:extLst>
          </p:cNvPr>
          <p:cNvSpPr/>
          <p:nvPr/>
        </p:nvSpPr>
        <p:spPr>
          <a:xfrm>
            <a:off x="2200276" y="1173162"/>
            <a:ext cx="6486524" cy="4974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7012" marR="0" lvl="1" indent="0" algn="l" defTabSz="914400" rtl="0" eaLnBrk="1" fontAlgn="auto" latinLnBrk="0" hangingPunct="1">
              <a:lnSpc>
                <a:spcPct val="100000"/>
              </a:lnSpc>
              <a:spcBef>
                <a:spcPts val="0"/>
              </a:spcBef>
              <a:spcAft>
                <a:spcPts val="60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Calibri"/>
              <a:ea typeface="+mn-ea"/>
              <a:cs typeface="+mn-cs"/>
            </a:endParaRP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Case example</a:t>
            </a:r>
            <a:r>
              <a:rPr kumimoji="0" lang="en-US" sz="1800" b="0" i="0" u="none" strike="noStrike" kern="1200" cap="none" spc="0" normalizeH="0" baseline="0" noProof="0" dirty="0">
                <a:ln>
                  <a:noFill/>
                </a:ln>
                <a:solidFill>
                  <a:prstClr val="black"/>
                </a:solidFill>
                <a:effectLst/>
                <a:uLnTx/>
                <a:uFillTx/>
                <a:latin typeface="Calibri"/>
                <a:ea typeface="+mn-ea"/>
                <a:cs typeface="+mn-cs"/>
              </a:rPr>
              <a:t>: The Tribal council has made SLFRF funds available to the social services </a:t>
            </a:r>
            <a:r>
              <a:rPr kumimoji="0" lang="en-US" sz="1800" i="0" u="none" strike="noStrike" kern="1200" cap="none" spc="0" normalizeH="0" baseline="0" noProof="0" dirty="0">
                <a:ln>
                  <a:noFill/>
                </a:ln>
                <a:solidFill>
                  <a:schemeClr val="tx1"/>
                </a:solidFill>
                <a:effectLst/>
                <a:uLnTx/>
                <a:uFillTx/>
                <a:latin typeface="Calibri"/>
                <a:ea typeface="+mn-ea"/>
                <a:cs typeface="+mn-cs"/>
              </a:rPr>
              <a:t>department</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i="0" u="none" strike="noStrike" kern="1200" cap="none" spc="0" normalizeH="0" baseline="0" noProof="0" dirty="0">
                <a:ln>
                  <a:noFill/>
                </a:ln>
                <a:solidFill>
                  <a:schemeClr val="tx1"/>
                </a:solidFill>
                <a:effectLst/>
                <a:uLnTx/>
                <a:uFillTx/>
                <a:latin typeface="Calibri"/>
                <a:ea typeface="+mn-ea"/>
                <a:cs typeface="+mn-cs"/>
              </a:rPr>
              <a:t>to cover the payroll </a:t>
            </a:r>
            <a:r>
              <a:rPr kumimoji="0" lang="en-US" sz="1800" b="0" i="0" u="none" strike="noStrike" kern="1200" cap="none" spc="0" normalizeH="0" baseline="0" noProof="0" dirty="0">
                <a:ln>
                  <a:noFill/>
                </a:ln>
                <a:solidFill>
                  <a:prstClr val="black"/>
                </a:solidFill>
                <a:effectLst/>
                <a:uLnTx/>
                <a:uFillTx/>
                <a:latin typeface="Calibri"/>
                <a:ea typeface="+mn-ea"/>
                <a:cs typeface="+mn-cs"/>
              </a:rPr>
              <a:t>and operational costs of an elder care program through December 31, 2026. The Tribal council has entered into an agreement with the social services department under which the social services department agrees to perform and complete in a satisfactory and proper manner the scope of work specified in accordance with the SLFRF award terms and conditions.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Question</a:t>
            </a:r>
            <a:r>
              <a:rPr kumimoji="0" lang="en-US" sz="1800" b="0" i="0" u="none" strike="noStrike" kern="1200" cap="none" spc="0" normalizeH="0" baseline="0" noProof="0" dirty="0">
                <a:ln>
                  <a:noFill/>
                </a:ln>
                <a:solidFill>
                  <a:prstClr val="black"/>
                </a:solidFill>
                <a:effectLst/>
                <a:uLnTx/>
                <a:uFillTx/>
                <a:latin typeface="Calibri"/>
                <a:ea typeface="+mn-ea"/>
                <a:cs typeface="+mn-cs"/>
              </a:rPr>
              <a:t>: Would this interagency agreement constitute an obligation?</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Response</a:t>
            </a:r>
            <a:r>
              <a:rPr kumimoji="0" lang="en-US" sz="1800" b="0" i="0" u="none" strike="noStrike" kern="1200" cap="none" spc="0" normalizeH="0" baseline="0" noProof="0" dirty="0">
                <a:ln>
                  <a:noFill/>
                </a:ln>
                <a:solidFill>
                  <a:prstClr val="black"/>
                </a:solidFill>
                <a:effectLst/>
                <a:uLnTx/>
                <a:uFillTx/>
                <a:latin typeface="Calibri"/>
                <a:ea typeface="+mn-ea"/>
                <a:cs typeface="+mn-cs"/>
              </a:rPr>
              <a:t>: Yes, if the interagency agreement meets the conditions outlined in FAQ 17.6 and 17.23.</a:t>
            </a:r>
          </a:p>
          <a:p>
            <a:pPr marL="512762" marR="0" lvl="1" indent="-2857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b="1" dirty="0">
                <a:solidFill>
                  <a:prstClr val="black"/>
                </a:solidFill>
                <a:latin typeface="Calibri"/>
              </a:rPr>
              <a:t>See</a:t>
            </a:r>
            <a:r>
              <a:rPr kumimoji="0" lang="en-US" sz="1800" b="1" i="0" u="none" strike="noStrike" kern="1200" cap="none" spc="0" normalizeH="0" baseline="0" noProof="0" dirty="0">
                <a:ln>
                  <a:noFill/>
                </a:ln>
                <a:solidFill>
                  <a:prstClr val="black"/>
                </a:solidFill>
                <a:effectLst/>
                <a:uLnTx/>
                <a:uFillTx/>
                <a:latin typeface="Calibri"/>
                <a:ea typeface="+mn-ea"/>
                <a:cs typeface="+mn-cs"/>
              </a:rPr>
              <a:t> FAQ</a:t>
            </a:r>
            <a:r>
              <a:rPr kumimoji="0" lang="en-US" sz="1800" b="0" i="0" u="none" strike="noStrike" kern="1200" cap="none" spc="0" normalizeH="0" baseline="0" noProof="0" dirty="0">
                <a:ln>
                  <a:noFill/>
                </a:ln>
                <a:solidFill>
                  <a:prstClr val="black"/>
                </a:solidFill>
                <a:effectLst/>
                <a:uLnTx/>
                <a:uFillTx/>
                <a:latin typeface="Calibri"/>
                <a:ea typeface="+mn-ea"/>
                <a:cs typeface="+mn-cs"/>
              </a:rPr>
              <a:t>: 17.6 and 17.23</a:t>
            </a:r>
            <a:endPar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512762"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à"/>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548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19657-6B7C-FEEC-2BED-0BDCFD3614F3}"/>
              </a:ext>
            </a:extLst>
          </p:cNvPr>
          <p:cNvSpPr>
            <a:spLocks noGrp="1"/>
          </p:cNvSpPr>
          <p:nvPr>
            <p:ph type="title"/>
          </p:nvPr>
        </p:nvSpPr>
        <p:spPr/>
        <p:txBody>
          <a:bodyPr>
            <a:normAutofit fontScale="90000"/>
          </a:bodyPr>
          <a:lstStyle/>
          <a:p>
            <a:r>
              <a:rPr lang="en-US" sz="2800" dirty="0">
                <a:solidFill>
                  <a:srgbClr val="385D8A"/>
                </a:solidFill>
                <a:latin typeface="+mj-lt"/>
              </a:rPr>
              <a:t>Is an agreement specifically between units of a Tribal government considered an obligation for purposes of SLFRF?</a:t>
            </a:r>
          </a:p>
        </p:txBody>
      </p:sp>
      <p:sp>
        <p:nvSpPr>
          <p:cNvPr id="6" name="Content Placeholder 5">
            <a:extLst>
              <a:ext uri="{FF2B5EF4-FFF2-40B4-BE49-F238E27FC236}">
                <a16:creationId xmlns:a16="http://schemas.microsoft.com/office/drawing/2014/main" id="{1F97AA27-B203-467A-438C-72C6A84BE475}"/>
              </a:ext>
            </a:extLst>
          </p:cNvPr>
          <p:cNvSpPr>
            <a:spLocks noGrp="1"/>
          </p:cNvSpPr>
          <p:nvPr>
            <p:ph idx="1"/>
          </p:nvPr>
        </p:nvSpPr>
        <p:spPr/>
        <p:txBody>
          <a:bodyPr vert="horz" lIns="91440" tIns="45720" rIns="91440" bIns="45720" rtlCol="0" anchor="t">
            <a:noAutofit/>
          </a:bodyPr>
          <a:lstStyle/>
          <a:p>
            <a:pPr marL="285750" indent="-285750">
              <a:spcBef>
                <a:spcPts val="300"/>
              </a:spcBef>
              <a:buClrTx/>
              <a:buFont typeface="Arial" panose="020B0604020202020204" pitchFamily="34" charset="0"/>
              <a:buChar char="•"/>
            </a:pPr>
            <a:r>
              <a:rPr lang="en-US" sz="2000" dirty="0"/>
              <a:t>Yes</a:t>
            </a:r>
            <a:r>
              <a:rPr lang="en-US" sz="2000" dirty="0">
                <a:solidFill>
                  <a:srgbClr val="000000"/>
                </a:solidFill>
              </a:rPr>
              <a:t>, if it meets certain conditions. </a:t>
            </a:r>
            <a:r>
              <a:rPr lang="en-US" sz="2000" dirty="0"/>
              <a:t>F</a:t>
            </a:r>
            <a:r>
              <a:rPr lang="en-US" sz="2000" dirty="0">
                <a:latin typeface="Calibri" panose="020F0502020204030204" pitchFamily="34" charset="0"/>
                <a:cs typeface="Times New Roman" panose="02020603050405020304" pitchFamily="18" charset="0"/>
              </a:rPr>
              <a:t>or purposes of SLFRF, </a:t>
            </a:r>
            <a:r>
              <a:rPr lang="en-US" sz="2000" dirty="0"/>
              <a:t>Treasury considers an interagency agreement between a Tribal government’s units (including the Tribal Council), departments, agencies, or other instrumentalities of a Tribe to constitute an obligation if it meets the conditions set forth in FAQ 17.6.</a:t>
            </a:r>
          </a:p>
          <a:p>
            <a:pPr marL="285750" indent="-285750">
              <a:spcBef>
                <a:spcPts val="300"/>
              </a:spcBef>
              <a:buClrTx/>
              <a:buFont typeface="Arial" panose="020B0604020202020204" pitchFamily="34" charset="0"/>
              <a:buChar char="•"/>
            </a:pPr>
            <a:endParaRPr lang="en-US" sz="2000" dirty="0"/>
          </a:p>
          <a:p>
            <a:pPr marL="285750" indent="-285750">
              <a:spcBef>
                <a:spcPts val="300"/>
              </a:spcBef>
              <a:buClrTx/>
              <a:buFont typeface="Arial" panose="020B0604020202020204" pitchFamily="34" charset="0"/>
              <a:buChar char="•"/>
            </a:pPr>
            <a:r>
              <a:rPr lang="en-US" sz="2000" dirty="0"/>
              <a:t>A unit of a Tribal government includes:</a:t>
            </a:r>
          </a:p>
          <a:p>
            <a:pPr marL="576263" lvl="1" indent="-285750">
              <a:spcBef>
                <a:spcPts val="300"/>
              </a:spcBef>
              <a:buClrTx/>
              <a:buFont typeface="Courier New" panose="02070309020205020404" pitchFamily="49" charset="0"/>
              <a:buChar char="o"/>
            </a:pPr>
            <a:r>
              <a:rPr lang="en-US" sz="1800" dirty="0"/>
              <a:t>Department, agency, Housing Authority, or other instrumentality of the Tribe</a:t>
            </a:r>
          </a:p>
          <a:p>
            <a:pPr marL="576263" lvl="1" indent="-285750">
              <a:spcBef>
                <a:spcPts val="300"/>
              </a:spcBef>
              <a:buClrTx/>
              <a:buFont typeface="Courier New" panose="02070309020205020404" pitchFamily="49" charset="0"/>
              <a:buChar char="o"/>
            </a:pPr>
            <a:r>
              <a:rPr lang="en-US" sz="1800" dirty="0"/>
              <a:t>Enterprise organized under Tribal law if the Tribe treats the enterprise as a unit, department, agency, or other instrumentality of the Tribe</a:t>
            </a:r>
          </a:p>
          <a:p>
            <a:pPr marL="576263" lvl="1" indent="-285750">
              <a:spcBef>
                <a:spcPts val="300"/>
              </a:spcBef>
              <a:buClrTx/>
              <a:buFont typeface="Courier New" panose="02070309020205020404" pitchFamily="49" charset="0"/>
              <a:buChar char="o"/>
            </a:pPr>
            <a:r>
              <a:rPr lang="en-US" sz="1800" dirty="0"/>
              <a:t>Section 17 Corporation</a:t>
            </a:r>
          </a:p>
          <a:p>
            <a:pPr marL="576263" lvl="1" indent="-285750">
              <a:spcBef>
                <a:spcPts val="300"/>
              </a:spcBef>
              <a:buClrTx/>
              <a:buFont typeface="Courier New" panose="02070309020205020404" pitchFamily="49" charset="0"/>
              <a:buChar char="o"/>
            </a:pPr>
            <a:r>
              <a:rPr lang="en-US" sz="1800" dirty="0"/>
              <a:t>Section 3 Corporation</a:t>
            </a:r>
          </a:p>
          <a:p>
            <a:pPr marL="576263" lvl="1" indent="-285750">
              <a:spcBef>
                <a:spcPts val="300"/>
              </a:spcBef>
              <a:buFont typeface="Courier New" panose="02070309020205020404" pitchFamily="49" charset="0"/>
              <a:buChar char="o"/>
            </a:pPr>
            <a:endParaRPr lang="en-US" sz="2000" dirty="0"/>
          </a:p>
          <a:p>
            <a:pPr marL="285750" indent="-285750">
              <a:spcBef>
                <a:spcPts val="300"/>
              </a:spcBef>
              <a:buClrTx/>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See FAQ: </a:t>
            </a:r>
            <a:r>
              <a:rPr lang="en-US" sz="2000" b="1" dirty="0">
                <a:latin typeface="Calibri" panose="020F0502020204030204" pitchFamily="34" charset="0"/>
                <a:cs typeface="Times New Roman" panose="02020603050405020304" pitchFamily="18" charset="0"/>
              </a:rPr>
              <a:t>17.23</a:t>
            </a:r>
            <a:endParaRPr lang="en-US" sz="2000" b="1" dirty="0">
              <a:latin typeface="Calibri" panose="020F0502020204030204" pitchFamily="34" charset="0"/>
              <a:cs typeface="Calibri"/>
            </a:endParaRPr>
          </a:p>
          <a:p>
            <a:pPr>
              <a:spcBef>
                <a:spcPts val="300"/>
              </a:spcBef>
            </a:pPr>
            <a:endParaRPr lang="en-US" sz="2000" dirty="0">
              <a:latin typeface="Calibri" panose="020F0502020204030204" pitchFamily="34" charset="0"/>
              <a:cs typeface="Times New Roman" panose="02020603050405020304" pitchFamily="18" charset="0"/>
            </a:endParaRPr>
          </a:p>
          <a:p>
            <a:pPr marL="285750" indent="-285750">
              <a:spcBef>
                <a:spcPts val="300"/>
              </a:spcBef>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285750" indent="-285750">
              <a:spcBef>
                <a:spcPts val="300"/>
              </a:spcBef>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285750" indent="-285750">
              <a:spcBef>
                <a:spcPts val="300"/>
              </a:spcBef>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285750" indent="-285750">
              <a:spcBef>
                <a:spcPts val="300"/>
              </a:spcBef>
              <a:buFont typeface="Arial" panose="020B0604020202020204" pitchFamily="34" charset="0"/>
              <a:buChar char="•"/>
            </a:pPr>
            <a:endParaRPr lang="en-US" sz="2000" dirty="0">
              <a:latin typeface="Calibri" panose="020F0502020204030204" pitchFamily="34" charset="0"/>
              <a:cs typeface="Times New Roman" panose="02020603050405020304" pitchFamily="18" charset="0"/>
            </a:endParaRPr>
          </a:p>
          <a:p>
            <a:pPr marL="285750" indent="-285750">
              <a:spcBef>
                <a:spcPts val="300"/>
              </a:spcBef>
              <a:buChar char="•"/>
            </a:pPr>
            <a:endParaRPr lang="en-US" sz="2000" dirty="0">
              <a:latin typeface="Calibri" panose="020F0502020204030204" pitchFamily="34" charset="0"/>
              <a:cs typeface="Calibri"/>
            </a:endParaRPr>
          </a:p>
        </p:txBody>
      </p:sp>
      <p:sp>
        <p:nvSpPr>
          <p:cNvPr id="3" name="Footer Placeholder 3">
            <a:extLst>
              <a:ext uri="{FF2B5EF4-FFF2-40B4-BE49-F238E27FC236}">
                <a16:creationId xmlns:a16="http://schemas.microsoft.com/office/drawing/2014/main" id="{E025CECE-1F5E-6191-CE33-93726E87A728}"/>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992909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19657-6B7C-FEEC-2BED-0BDCFD3614F3}"/>
              </a:ext>
            </a:extLst>
          </p:cNvPr>
          <p:cNvSpPr>
            <a:spLocks noGrp="1"/>
          </p:cNvSpPr>
          <p:nvPr>
            <p:ph type="title"/>
          </p:nvPr>
        </p:nvSpPr>
        <p:spPr/>
        <p:txBody>
          <a:bodyPr>
            <a:normAutofit fontScale="90000"/>
          </a:bodyPr>
          <a:lstStyle/>
          <a:p>
            <a:r>
              <a:rPr lang="en-US" sz="2800" dirty="0">
                <a:solidFill>
                  <a:srgbClr val="385D8A"/>
                </a:solidFill>
                <a:latin typeface="+mj-lt"/>
              </a:rPr>
              <a:t>Do the procurement requirements of the Uniform Guidance apply to interagency agreements between units of the Tribal government?</a:t>
            </a:r>
          </a:p>
        </p:txBody>
      </p:sp>
      <p:sp>
        <p:nvSpPr>
          <p:cNvPr id="6" name="Content Placeholder 5">
            <a:extLst>
              <a:ext uri="{FF2B5EF4-FFF2-40B4-BE49-F238E27FC236}">
                <a16:creationId xmlns:a16="http://schemas.microsoft.com/office/drawing/2014/main" id="{1F97AA27-B203-467A-438C-72C6A84BE475}"/>
              </a:ext>
            </a:extLst>
          </p:cNvPr>
          <p:cNvSpPr>
            <a:spLocks noGrp="1"/>
          </p:cNvSpPr>
          <p:nvPr>
            <p:ph idx="1"/>
          </p:nvPr>
        </p:nvSpPr>
        <p:spPr/>
        <p:txBody>
          <a:bodyPr vert="horz" lIns="91440" tIns="45720" rIns="91440" bIns="45720" rtlCol="0" anchor="t">
            <a:noAutofit/>
          </a:bodyPr>
          <a:lstStyle/>
          <a:p>
            <a:pPr>
              <a:spcBef>
                <a:spcPts val="300"/>
              </a:spcBef>
              <a:buClrTx/>
            </a:pPr>
            <a:endParaRPr lang="en-US" sz="2300" b="1" dirty="0"/>
          </a:p>
          <a:p>
            <a:pPr marL="342900" indent="-342900">
              <a:spcBef>
                <a:spcPts val="300"/>
              </a:spcBef>
              <a:buClrTx/>
              <a:buFont typeface="Arial" panose="020B0604020202020204" pitchFamily="34" charset="0"/>
              <a:buChar char="•"/>
            </a:pPr>
            <a:r>
              <a:rPr lang="en-US" sz="2300" dirty="0"/>
              <a:t>No. For purposes of the SLFRF program, the procurement standards of 2 CFR Part 200 (the Uniform Guidance) do not apply to an agreement between units, departments, agencies, or other instrumentalities of a Tribe.</a:t>
            </a:r>
          </a:p>
          <a:p>
            <a:pPr marL="342900" indent="-342900">
              <a:spcBef>
                <a:spcPts val="300"/>
              </a:spcBef>
              <a:buClrTx/>
              <a:buFont typeface="Arial" panose="020B0604020202020204" pitchFamily="34" charset="0"/>
              <a:buChar char="•"/>
            </a:pPr>
            <a:r>
              <a:rPr lang="en-US" sz="2300" dirty="0"/>
              <a:t>The procurement requirements of the Uniform Guidance would need to be followed by the Tribal unit, department, agency, or other instrumentality of a Tribe with respect to the procurement of material, equipment, and supplies from </a:t>
            </a:r>
            <a:r>
              <a:rPr lang="en-US" sz="2300" u="sng" dirty="0"/>
              <a:t>outside vendors.</a:t>
            </a:r>
            <a:endParaRPr lang="en-US" sz="2300" u="sng" dirty="0">
              <a:latin typeface="Calibri" panose="020F0502020204030204" pitchFamily="34" charset="0"/>
              <a:cs typeface="Times New Roman" panose="02020603050405020304" pitchFamily="18" charset="0"/>
            </a:endParaRPr>
          </a:p>
          <a:p>
            <a:pPr marL="342900" indent="-342900">
              <a:spcBef>
                <a:spcPts val="300"/>
              </a:spcBef>
              <a:buClrTx/>
              <a:buFont typeface="Arial" panose="020B0604020202020204" pitchFamily="34" charset="0"/>
              <a:buChar char="•"/>
            </a:pPr>
            <a:r>
              <a:rPr lang="en-US" sz="2300" dirty="0">
                <a:latin typeface="Calibri" panose="020F0502020204030204" pitchFamily="34" charset="0"/>
                <a:cs typeface="Times New Roman" panose="02020603050405020304" pitchFamily="18" charset="0"/>
              </a:rPr>
              <a:t>See FAQ: </a:t>
            </a:r>
            <a:r>
              <a:rPr lang="en-US" sz="2300" b="1" dirty="0">
                <a:latin typeface="Calibri" panose="020F0502020204030204" pitchFamily="34" charset="0"/>
                <a:cs typeface="Times New Roman" panose="02020603050405020304" pitchFamily="18" charset="0"/>
              </a:rPr>
              <a:t>17.23</a:t>
            </a:r>
            <a:endParaRPr lang="en-US" sz="2300" b="1" dirty="0">
              <a:latin typeface="Calibri" panose="020F0502020204030204" pitchFamily="34" charset="0"/>
              <a:cs typeface="Calibri"/>
            </a:endParaRPr>
          </a:p>
          <a:p>
            <a:pPr marL="285750" indent="-285750">
              <a:spcBef>
                <a:spcPts val="300"/>
              </a:spcBef>
              <a:buFont typeface="Arial" panose="020B0604020202020204" pitchFamily="34" charset="0"/>
              <a:buChar char="•"/>
            </a:pPr>
            <a:endParaRPr lang="en-US" sz="2300" b="0" dirty="0">
              <a:latin typeface="Calibri" panose="020F0502020204030204" pitchFamily="34" charset="0"/>
              <a:cs typeface="Times New Roman" panose="02020603050405020304" pitchFamily="18" charset="0"/>
            </a:endParaRPr>
          </a:p>
          <a:p>
            <a:pPr marL="285750" indent="-285750">
              <a:spcBef>
                <a:spcPts val="300"/>
              </a:spcBef>
              <a:buFont typeface="Arial" panose="020B0604020202020204" pitchFamily="34" charset="0"/>
              <a:buChar char="•"/>
            </a:pPr>
            <a:endParaRPr lang="en-US" sz="2300" dirty="0"/>
          </a:p>
        </p:txBody>
      </p:sp>
      <p:sp>
        <p:nvSpPr>
          <p:cNvPr id="3" name="Footer Placeholder 3">
            <a:extLst>
              <a:ext uri="{FF2B5EF4-FFF2-40B4-BE49-F238E27FC236}">
                <a16:creationId xmlns:a16="http://schemas.microsoft.com/office/drawing/2014/main" id="{E025CECE-1F5E-6191-CE33-93726E87A728}"/>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262994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B73-7BCC-4ADE-A7F6-55E9E52B69A4}"/>
              </a:ext>
            </a:extLst>
          </p:cNvPr>
          <p:cNvSpPr>
            <a:spLocks noGrp="1"/>
          </p:cNvSpPr>
          <p:nvPr>
            <p:ph type="title"/>
          </p:nvPr>
        </p:nvSpPr>
        <p:spPr>
          <a:xfrm>
            <a:off x="457200" y="381000"/>
            <a:ext cx="8229600" cy="792162"/>
          </a:xfrm>
        </p:spPr>
        <p:txBody>
          <a:bodyPr>
            <a:normAutofit fontScale="90000"/>
          </a:bodyPr>
          <a:lstStyle/>
          <a:p>
            <a:r>
              <a:rPr lang="en-US" dirty="0">
                <a:solidFill>
                  <a:srgbClr val="385D8A"/>
                </a:solidFill>
              </a:rPr>
              <a:t>Case Study #4: Can a Tribe execute an interagency agreement with an enterprise to build housing and create jobs for Tribal citizens?</a:t>
            </a:r>
          </a:p>
        </p:txBody>
      </p:sp>
      <p:sp>
        <p:nvSpPr>
          <p:cNvPr id="9" name="Footer Placeholder 17">
            <a:extLst>
              <a:ext uri="{FF2B5EF4-FFF2-40B4-BE49-F238E27FC236}">
                <a16:creationId xmlns:a16="http://schemas.microsoft.com/office/drawing/2014/main" id="{99F54976-FB4C-43E2-80B0-5E9848C291AC}"/>
              </a:ext>
            </a:extLst>
          </p:cNvPr>
          <p:cNvSpPr>
            <a:spLocks noGrp="1"/>
          </p:cNvSpPr>
          <p:nvPr>
            <p:ph type="ftr" sz="quarter" idx="11"/>
          </p:nvPr>
        </p:nvSpPr>
        <p:spPr>
          <a:xfrm>
            <a:off x="457200" y="6553200"/>
            <a:ext cx="834866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15" name="Rectangle 14">
            <a:extLst>
              <a:ext uri="{FF2B5EF4-FFF2-40B4-BE49-F238E27FC236}">
                <a16:creationId xmlns:a16="http://schemas.microsoft.com/office/drawing/2014/main" id="{957B0C15-BFFD-4894-8FE3-2F2E22CC1396}"/>
              </a:ext>
            </a:extLst>
          </p:cNvPr>
          <p:cNvSpPr/>
          <p:nvPr/>
        </p:nvSpPr>
        <p:spPr>
          <a:xfrm>
            <a:off x="457200" y="1173162"/>
            <a:ext cx="1514475" cy="4974250"/>
          </a:xfrm>
          <a:prstGeom prst="rect">
            <a:avLst/>
          </a:prstGeom>
          <a:noFill/>
          <a:ln w="3810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Parties to Interagency Agreement</a:t>
            </a:r>
          </a:p>
        </p:txBody>
      </p:sp>
      <p:sp>
        <p:nvSpPr>
          <p:cNvPr id="21" name="Rectangle 20">
            <a:extLst>
              <a:ext uri="{FF2B5EF4-FFF2-40B4-BE49-F238E27FC236}">
                <a16:creationId xmlns:a16="http://schemas.microsoft.com/office/drawing/2014/main" id="{99EAD98E-BEF5-4659-A9A0-D27BF25423BE}"/>
              </a:ext>
            </a:extLst>
          </p:cNvPr>
          <p:cNvSpPr/>
          <p:nvPr/>
        </p:nvSpPr>
        <p:spPr>
          <a:xfrm>
            <a:off x="2200276" y="1173162"/>
            <a:ext cx="6486524" cy="4974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7012" marR="0" lvl="1" indent="0" algn="l" defTabSz="914400" rtl="0" eaLnBrk="1" fontAlgn="auto" latinLnBrk="0" hangingPunct="1">
              <a:lnSpc>
                <a:spcPct val="100000"/>
              </a:lnSpc>
              <a:spcBef>
                <a:spcPts val="0"/>
              </a:spcBef>
              <a:spcAft>
                <a:spcPts val="60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Calibri"/>
              <a:ea typeface="+mn-ea"/>
              <a:cs typeface="+mn-cs"/>
            </a:endParaRP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Case example</a:t>
            </a:r>
            <a:r>
              <a:rPr kumimoji="0" lang="en-US" sz="1800" b="0" i="0" u="none" strike="noStrike" kern="1200" cap="none" spc="0" normalizeH="0" baseline="0" noProof="0" dirty="0">
                <a:ln>
                  <a:noFill/>
                </a:ln>
                <a:solidFill>
                  <a:prstClr val="black"/>
                </a:solidFill>
                <a:effectLst/>
                <a:uLnTx/>
                <a:uFillTx/>
                <a:latin typeface="Calibri"/>
                <a:ea typeface="+mn-ea"/>
                <a:cs typeface="+mn-cs"/>
              </a:rPr>
              <a:t>: The Tribe is building low-income housing to address housing shortages on the reservation. The Tribe has a tribally-chartered construction company that can both carry-out the project and create jobs for Tribal citizens. The Tribal council has entered into an agreement with the construction company to perform and complete in a satisfactory and proper manner the scope of work specified in accordance with the SLFRF award terms and conditions.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Question</a:t>
            </a:r>
            <a:r>
              <a:rPr kumimoji="0" lang="en-US" sz="1800" b="0" i="0" u="none" strike="noStrike" kern="1200" cap="none" spc="0" normalizeH="0" baseline="0" noProof="0" dirty="0">
                <a:ln>
                  <a:noFill/>
                </a:ln>
                <a:solidFill>
                  <a:prstClr val="black"/>
                </a:solidFill>
                <a:effectLst/>
                <a:uLnTx/>
                <a:uFillTx/>
                <a:latin typeface="Calibri"/>
                <a:ea typeface="+mn-ea"/>
                <a:cs typeface="+mn-cs"/>
              </a:rPr>
              <a:t>: Would this agreement constitute an obligation?</a:t>
            </a: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Response</a:t>
            </a:r>
            <a:r>
              <a:rPr kumimoji="0" lang="en-US" sz="1800" b="0" i="0" u="none" strike="noStrike" kern="1200" cap="none" spc="0" normalizeH="0" baseline="0" noProof="0" dirty="0">
                <a:ln>
                  <a:noFill/>
                </a:ln>
                <a:solidFill>
                  <a:prstClr val="black"/>
                </a:solidFill>
                <a:effectLst/>
                <a:uLnTx/>
                <a:uFillTx/>
                <a:latin typeface="Calibri"/>
                <a:ea typeface="+mn-ea"/>
                <a:cs typeface="+mn-cs"/>
              </a:rPr>
              <a:t>: Yes, if the agreement meets the conditions outlined in FAQ 17.6 and the construction company is a unit of a Tribal government as described in FAQ 17.23.</a:t>
            </a:r>
          </a:p>
          <a:p>
            <a:pPr marL="226695"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See FAQs</a:t>
            </a:r>
            <a:r>
              <a:rPr kumimoji="0" lang="en-US" sz="1800" b="0" i="0" u="none" strike="noStrike" kern="1200" cap="none" spc="0" normalizeH="0" baseline="0" noProof="0" dirty="0">
                <a:ln>
                  <a:noFill/>
                </a:ln>
                <a:solidFill>
                  <a:prstClr val="black"/>
                </a:solidFill>
                <a:effectLst/>
                <a:uLnTx/>
                <a:uFillTx/>
                <a:latin typeface="Calibri"/>
                <a:ea typeface="+mn-ea"/>
                <a:cs typeface="+mn-cs"/>
              </a:rPr>
              <a:t>: 17.6 and 17.23</a:t>
            </a:r>
            <a:endPar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512762"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à"/>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55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66361-1A55-0E6D-B1B3-5BF4211FEF99}"/>
              </a:ext>
            </a:extLst>
          </p:cNvPr>
          <p:cNvSpPr>
            <a:spLocks noGrp="1"/>
          </p:cNvSpPr>
          <p:nvPr>
            <p:ph type="ctrTitle"/>
          </p:nvPr>
        </p:nvSpPr>
        <p:spPr>
          <a:xfrm>
            <a:off x="378124" y="3482979"/>
            <a:ext cx="8384876" cy="1470025"/>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lstStyle/>
          <a:p>
            <a:pPr algn="ctr"/>
            <a:r>
              <a:rPr lang="en-US" sz="4500" dirty="0"/>
              <a:t>Workforce Planning for Closeout:</a:t>
            </a:r>
            <a:br>
              <a:rPr lang="en-US" sz="4500" dirty="0"/>
            </a:br>
            <a:r>
              <a:rPr lang="en-US" sz="4500" dirty="0"/>
              <a:t>Programmatic Staff Administering SLFRF</a:t>
            </a:r>
          </a:p>
        </p:txBody>
      </p:sp>
    </p:spTree>
    <p:extLst>
      <p:ext uri="{BB962C8B-B14F-4D97-AF65-F5344CB8AC3E}">
        <p14:creationId xmlns:p14="http://schemas.microsoft.com/office/powerpoint/2010/main" val="1218783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19657-6B7C-FEEC-2BED-0BDCFD3614F3}"/>
              </a:ext>
            </a:extLst>
          </p:cNvPr>
          <p:cNvSpPr>
            <a:spLocks noGrp="1"/>
          </p:cNvSpPr>
          <p:nvPr>
            <p:ph type="title"/>
          </p:nvPr>
        </p:nvSpPr>
        <p:spPr/>
        <p:txBody>
          <a:bodyPr>
            <a:noAutofit/>
          </a:bodyPr>
          <a:lstStyle/>
          <a:p>
            <a:r>
              <a:rPr lang="en-US" sz="2800" dirty="0">
                <a:solidFill>
                  <a:srgbClr val="385D8A"/>
                </a:solidFill>
                <a:latin typeface="+mj-lt"/>
              </a:rPr>
              <a:t>Uniform Guidance: Compensation Compliance</a:t>
            </a:r>
          </a:p>
        </p:txBody>
      </p:sp>
      <p:sp>
        <p:nvSpPr>
          <p:cNvPr id="6" name="Content Placeholder 5">
            <a:extLst>
              <a:ext uri="{FF2B5EF4-FFF2-40B4-BE49-F238E27FC236}">
                <a16:creationId xmlns:a16="http://schemas.microsoft.com/office/drawing/2014/main" id="{1F97AA27-B203-467A-438C-72C6A84BE475}"/>
              </a:ext>
            </a:extLst>
          </p:cNvPr>
          <p:cNvSpPr>
            <a:spLocks noGrp="1"/>
          </p:cNvSpPr>
          <p:nvPr>
            <p:ph idx="1"/>
          </p:nvPr>
        </p:nvSpPr>
        <p:spPr>
          <a:xfrm>
            <a:off x="457200" y="1524002"/>
            <a:ext cx="8229600" cy="4267198"/>
          </a:xfrm>
        </p:spPr>
        <p:txBody>
          <a:bodyPr vert="horz" lIns="91440" tIns="45720" rIns="91440" bIns="45720" rtlCol="0" anchor="t">
            <a:noAutofit/>
          </a:bodyPr>
          <a:lstStyle/>
          <a:p>
            <a:pPr>
              <a:spcBef>
                <a:spcPts val="300"/>
              </a:spcBef>
              <a:buClrTx/>
            </a:pPr>
            <a:r>
              <a:rPr lang="en-US" sz="2800" b="1" dirty="0"/>
              <a:t>200.430 Compensation—personal services</a:t>
            </a:r>
          </a:p>
          <a:p>
            <a:pPr marL="514350" indent="-514350">
              <a:spcAft>
                <a:spcPts val="600"/>
              </a:spcAft>
              <a:buFont typeface="+mj-lt"/>
              <a:buAutoNum type="arabicPeriod"/>
            </a:pPr>
            <a:r>
              <a:rPr lang="en-US" sz="2300" dirty="0">
                <a:effectLst/>
              </a:rPr>
              <a:t>Is reasonable for the services rendered and conforms to the established written policy of the non-Federal entity consistently applied to both Federal and non-Federal activities;</a:t>
            </a:r>
          </a:p>
          <a:p>
            <a:pPr marL="514350" indent="-514350">
              <a:spcAft>
                <a:spcPts val="600"/>
              </a:spcAft>
              <a:buFont typeface="+mj-lt"/>
              <a:buAutoNum type="arabicPeriod"/>
            </a:pPr>
            <a:r>
              <a:rPr lang="en-US" sz="2300" dirty="0">
                <a:effectLst/>
              </a:rPr>
              <a:t>Follows an appointment made in accordance with a non-Federal entity's laws and/or rules or written policies and meets the requirements of Federal statute, where applicable; and</a:t>
            </a:r>
          </a:p>
          <a:p>
            <a:pPr marL="514350" indent="-514350">
              <a:spcAft>
                <a:spcPts val="600"/>
              </a:spcAft>
              <a:buFont typeface="+mj-lt"/>
              <a:buAutoNum type="arabicPeriod"/>
            </a:pPr>
            <a:r>
              <a:rPr lang="en-US" sz="2300" dirty="0">
                <a:effectLst/>
              </a:rPr>
              <a:t>Is determined and supported by </a:t>
            </a:r>
            <a:r>
              <a:rPr lang="en-US" sz="2300" b="1" dirty="0">
                <a:latin typeface="Calibri" panose="020F0502020204030204" pitchFamily="34" charset="0"/>
                <a:cs typeface="Calibri"/>
              </a:rPr>
              <a:t>200.430 (i) Standards for Documentation of Personnel Expenses</a:t>
            </a:r>
            <a:endParaRPr lang="en-US" sz="2300" b="0" dirty="0">
              <a:latin typeface="Calibri" panose="020F0502020204030204" pitchFamily="34" charset="0"/>
              <a:cs typeface="Times New Roman" panose="02020603050405020304" pitchFamily="18" charset="0"/>
            </a:endParaRPr>
          </a:p>
          <a:p>
            <a:pPr marL="285750" indent="-285750">
              <a:spcBef>
                <a:spcPts val="300"/>
              </a:spcBef>
              <a:buFont typeface="Arial" panose="020B0604020202020204" pitchFamily="34" charset="0"/>
              <a:buChar char="•"/>
            </a:pPr>
            <a:endParaRPr lang="en-US" sz="2300" dirty="0"/>
          </a:p>
        </p:txBody>
      </p:sp>
      <p:sp>
        <p:nvSpPr>
          <p:cNvPr id="3" name="Footer Placeholder 3">
            <a:extLst>
              <a:ext uri="{FF2B5EF4-FFF2-40B4-BE49-F238E27FC236}">
                <a16:creationId xmlns:a16="http://schemas.microsoft.com/office/drawing/2014/main" id="{E025CECE-1F5E-6191-CE33-93726E87A728}"/>
              </a:ext>
            </a:extLst>
          </p:cNvPr>
          <p:cNvSpPr>
            <a:spLocks noGrp="1"/>
          </p:cNvSpPr>
          <p:nvPr>
            <p:ph type="ftr" sz="quarter" idx="11"/>
          </p:nvPr>
        </p:nvSpPr>
        <p:spPr>
          <a:xfrm>
            <a:off x="457200" y="6553202"/>
            <a:ext cx="83489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Tree>
    <p:extLst>
      <p:ext uri="{BB962C8B-B14F-4D97-AF65-F5344CB8AC3E}">
        <p14:creationId xmlns:p14="http://schemas.microsoft.com/office/powerpoint/2010/main" val="51918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B73-7BCC-4ADE-A7F6-55E9E52B69A4}"/>
              </a:ext>
            </a:extLst>
          </p:cNvPr>
          <p:cNvSpPr>
            <a:spLocks noGrp="1"/>
          </p:cNvSpPr>
          <p:nvPr>
            <p:ph type="title"/>
          </p:nvPr>
        </p:nvSpPr>
        <p:spPr>
          <a:xfrm>
            <a:off x="457200" y="381000"/>
            <a:ext cx="8229600" cy="792162"/>
          </a:xfrm>
        </p:spPr>
        <p:txBody>
          <a:bodyPr>
            <a:normAutofit fontScale="90000"/>
          </a:bodyPr>
          <a:lstStyle/>
          <a:p>
            <a:r>
              <a:rPr lang="en-US" dirty="0">
                <a:solidFill>
                  <a:srgbClr val="385D8A"/>
                </a:solidFill>
              </a:rPr>
              <a:t>Case Study #5: Can an employee charge their time based on the SLFRF approved budget and interagency agreement?</a:t>
            </a:r>
          </a:p>
        </p:txBody>
      </p:sp>
      <p:sp>
        <p:nvSpPr>
          <p:cNvPr id="9" name="Footer Placeholder 17">
            <a:extLst>
              <a:ext uri="{FF2B5EF4-FFF2-40B4-BE49-F238E27FC236}">
                <a16:creationId xmlns:a16="http://schemas.microsoft.com/office/drawing/2014/main" id="{99F54976-FB4C-43E2-80B0-5E9848C291AC}"/>
              </a:ext>
            </a:extLst>
          </p:cNvPr>
          <p:cNvSpPr>
            <a:spLocks noGrp="1"/>
          </p:cNvSpPr>
          <p:nvPr>
            <p:ph type="ftr" sz="quarter" idx="11"/>
          </p:nvPr>
        </p:nvSpPr>
        <p:spPr>
          <a:xfrm>
            <a:off x="457200" y="6553200"/>
            <a:ext cx="834866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15" name="Rectangle 14">
            <a:extLst>
              <a:ext uri="{FF2B5EF4-FFF2-40B4-BE49-F238E27FC236}">
                <a16:creationId xmlns:a16="http://schemas.microsoft.com/office/drawing/2014/main" id="{957B0C15-BFFD-4894-8FE3-2F2E22CC1396}"/>
              </a:ext>
            </a:extLst>
          </p:cNvPr>
          <p:cNvSpPr/>
          <p:nvPr/>
        </p:nvSpPr>
        <p:spPr>
          <a:xfrm>
            <a:off x="457200" y="1173162"/>
            <a:ext cx="1514475" cy="4974250"/>
          </a:xfrm>
          <a:prstGeom prst="rect">
            <a:avLst/>
          </a:prstGeom>
          <a:noFill/>
          <a:ln w="3810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Payroll Budgets</a:t>
            </a:r>
          </a:p>
        </p:txBody>
      </p:sp>
      <p:sp>
        <p:nvSpPr>
          <p:cNvPr id="21" name="Rectangle 20">
            <a:extLst>
              <a:ext uri="{FF2B5EF4-FFF2-40B4-BE49-F238E27FC236}">
                <a16:creationId xmlns:a16="http://schemas.microsoft.com/office/drawing/2014/main" id="{99EAD98E-BEF5-4659-A9A0-D27BF25423BE}"/>
              </a:ext>
            </a:extLst>
          </p:cNvPr>
          <p:cNvSpPr/>
          <p:nvPr/>
        </p:nvSpPr>
        <p:spPr>
          <a:xfrm>
            <a:off x="2200276" y="1173162"/>
            <a:ext cx="6486524" cy="4974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7012" marR="0" lvl="1" indent="0" algn="l" defTabSz="914400" rtl="0" eaLnBrk="1" fontAlgn="auto" latinLnBrk="0" hangingPunct="1">
              <a:lnSpc>
                <a:spcPct val="100000"/>
              </a:lnSpc>
              <a:spcBef>
                <a:spcPts val="0"/>
              </a:spcBef>
              <a:spcAft>
                <a:spcPts val="60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Calibri"/>
              <a:ea typeface="+mn-ea"/>
              <a:cs typeface="+mn-cs"/>
            </a:endParaRP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Case example</a:t>
            </a:r>
            <a:r>
              <a:rPr kumimoji="0" lang="en-US" sz="1800" b="0" i="0" u="none" strike="noStrike" kern="1200" cap="none" spc="0" normalizeH="0" baseline="0" noProof="0" dirty="0">
                <a:ln>
                  <a:noFill/>
                </a:ln>
                <a:solidFill>
                  <a:prstClr val="black"/>
                </a:solidFill>
                <a:effectLst/>
                <a:uLnTx/>
                <a:uFillTx/>
                <a:latin typeface="Calibri"/>
                <a:ea typeface="+mn-ea"/>
                <a:cs typeface="+mn-cs"/>
              </a:rPr>
              <a:t>: The Tribe is building low-income housing with their SLFRF award to address housing shortages on the reservation. The Tribal council </a:t>
            </a:r>
            <a:r>
              <a:rPr lang="en-US" dirty="0">
                <a:solidFill>
                  <a:prstClr val="black"/>
                </a:solidFill>
                <a:latin typeface="Calibri"/>
              </a:rPr>
              <a:t>has</a:t>
            </a:r>
            <a:r>
              <a:rPr kumimoji="0" lang="en-US" sz="1800" b="0" i="0" u="none" strike="noStrike" kern="1200" cap="none" spc="0" normalizeH="0" baseline="0" noProof="0" dirty="0">
                <a:ln>
                  <a:noFill/>
                </a:ln>
                <a:solidFill>
                  <a:prstClr val="black"/>
                </a:solidFill>
                <a:effectLst/>
                <a:uLnTx/>
                <a:uFillTx/>
                <a:latin typeface="Calibri"/>
                <a:ea typeface="+mn-ea"/>
                <a:cs typeface="+mn-cs"/>
              </a:rPr>
              <a:t> an interagency agreement (IAA) with the Housing Authority to carryout the construction of the project. The IAA includes an approved budget for a Construction Manager to work on the project 50% of the time. Some weeks the employee works only 30% of the week on the project.</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Question</a:t>
            </a:r>
            <a:r>
              <a:rPr kumimoji="0" lang="en-US" sz="1800" b="0" i="0" u="none" strike="noStrike" kern="1200" cap="none" spc="0" normalizeH="0" baseline="0" noProof="0" dirty="0">
                <a:ln>
                  <a:noFill/>
                </a:ln>
                <a:solidFill>
                  <a:prstClr val="black"/>
                </a:solidFill>
                <a:effectLst/>
                <a:uLnTx/>
                <a:uFillTx/>
                <a:latin typeface="Calibri"/>
                <a:ea typeface="+mn-ea"/>
                <a:cs typeface="+mn-cs"/>
              </a:rPr>
              <a:t>: Can this program employee charge their budgeted time of 50% to the SLFRF award?</a:t>
            </a: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Response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lang="en-US" dirty="0">
                <a:solidFill>
                  <a:prstClr val="black"/>
                </a:solidFill>
                <a:latin typeface="Calibri"/>
              </a:rPr>
              <a:t>No</a:t>
            </a:r>
            <a:r>
              <a:rPr kumimoji="0" lang="en-US" sz="1800" b="0" i="0" u="none" strike="noStrike" kern="1200" cap="none" spc="0" normalizeH="0" baseline="0" noProof="0" dirty="0">
                <a:ln>
                  <a:noFill/>
                </a:ln>
                <a:solidFill>
                  <a:prstClr val="black"/>
                </a:solidFill>
                <a:effectLst/>
                <a:uLnTx/>
                <a:uFillTx/>
                <a:latin typeface="Calibri"/>
                <a:ea typeface="+mn-ea"/>
                <a:cs typeface="+mn-cs"/>
              </a:rPr>
              <a:t>, budget estimates </a:t>
            </a:r>
            <a:r>
              <a:rPr lang="en-US" dirty="0">
                <a:solidFill>
                  <a:prstClr val="black"/>
                </a:solidFill>
                <a:latin typeface="Calibri"/>
              </a:rPr>
              <a:t>alone do not qualify as support. C</a:t>
            </a:r>
            <a:r>
              <a:rPr kumimoji="0" lang="en-US" sz="1800" b="0" i="0" u="none" strike="noStrike" kern="1200" cap="none" spc="0" normalizeH="0" baseline="0" noProof="0" dirty="0" err="1">
                <a:ln>
                  <a:noFill/>
                </a:ln>
                <a:solidFill>
                  <a:prstClr val="black"/>
                </a:solidFill>
                <a:effectLst/>
                <a:uLnTx/>
                <a:uFillTx/>
                <a:latin typeface="Calibri"/>
                <a:ea typeface="+mn-ea"/>
                <a:cs typeface="+mn-cs"/>
              </a:rPr>
              <a:t>harges</a:t>
            </a:r>
            <a:r>
              <a:rPr kumimoji="0" lang="en-US" sz="1800" b="0" i="0" u="none" strike="noStrike" kern="1200" cap="none" spc="0" normalizeH="0" baseline="0" noProof="0" dirty="0">
                <a:ln>
                  <a:noFill/>
                </a:ln>
                <a:solidFill>
                  <a:prstClr val="black"/>
                </a:solidFill>
                <a:effectLst/>
                <a:uLnTx/>
                <a:uFillTx/>
                <a:latin typeface="Calibri"/>
                <a:ea typeface="+mn-ea"/>
                <a:cs typeface="+mn-cs"/>
              </a:rPr>
              <a:t> for wages must be based on records that accurately reflect the work performed. </a:t>
            </a: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See UG</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u="none" strike="noStrike" kern="1200" cap="none" spc="0" normalizeH="0" baseline="0" noProof="0" dirty="0">
                <a:ln>
                  <a:noFill/>
                </a:ln>
                <a:solidFill>
                  <a:prstClr val="black"/>
                </a:solidFill>
                <a:effectLst/>
                <a:uLnTx/>
                <a:uFillTx/>
                <a:latin typeface="Calibri"/>
                <a:ea typeface="+mn-ea"/>
                <a:cs typeface="+mn-cs"/>
              </a:rPr>
              <a:t>200.430(i) Standards for Documentation of Personnel Expenses</a:t>
            </a:r>
          </a:p>
        </p:txBody>
      </p:sp>
    </p:spTree>
    <p:extLst>
      <p:ext uri="{BB962C8B-B14F-4D97-AF65-F5344CB8AC3E}">
        <p14:creationId xmlns:p14="http://schemas.microsoft.com/office/powerpoint/2010/main" val="119763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B73-7BCC-4ADE-A7F6-55E9E52B69A4}"/>
              </a:ext>
            </a:extLst>
          </p:cNvPr>
          <p:cNvSpPr>
            <a:spLocks noGrp="1"/>
          </p:cNvSpPr>
          <p:nvPr>
            <p:ph type="title"/>
          </p:nvPr>
        </p:nvSpPr>
        <p:spPr>
          <a:xfrm>
            <a:off x="457200" y="381000"/>
            <a:ext cx="8229600" cy="792162"/>
          </a:xfrm>
        </p:spPr>
        <p:txBody>
          <a:bodyPr>
            <a:normAutofit/>
          </a:bodyPr>
          <a:lstStyle/>
          <a:p>
            <a:r>
              <a:rPr lang="en-US" dirty="0">
                <a:solidFill>
                  <a:srgbClr val="385D8A"/>
                </a:solidFill>
              </a:rPr>
              <a:t>Case Study #6: Can unused leave be charged to SLFRF?</a:t>
            </a:r>
          </a:p>
        </p:txBody>
      </p:sp>
      <p:sp>
        <p:nvSpPr>
          <p:cNvPr id="9" name="Footer Placeholder 17">
            <a:extLst>
              <a:ext uri="{FF2B5EF4-FFF2-40B4-BE49-F238E27FC236}">
                <a16:creationId xmlns:a16="http://schemas.microsoft.com/office/drawing/2014/main" id="{99F54976-FB4C-43E2-80B0-5E9848C291AC}"/>
              </a:ext>
            </a:extLst>
          </p:cNvPr>
          <p:cNvSpPr>
            <a:spLocks noGrp="1"/>
          </p:cNvSpPr>
          <p:nvPr>
            <p:ph type="ftr" sz="quarter" idx="11"/>
          </p:nvPr>
        </p:nvSpPr>
        <p:spPr>
          <a:xfrm>
            <a:off x="457200" y="6553200"/>
            <a:ext cx="834866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U.S. Department of the Treasury, Coronavirus State &amp; Local Fiscal Recovery Funds</a:t>
            </a:r>
          </a:p>
        </p:txBody>
      </p:sp>
      <p:sp>
        <p:nvSpPr>
          <p:cNvPr id="15" name="Rectangle 14">
            <a:extLst>
              <a:ext uri="{FF2B5EF4-FFF2-40B4-BE49-F238E27FC236}">
                <a16:creationId xmlns:a16="http://schemas.microsoft.com/office/drawing/2014/main" id="{957B0C15-BFFD-4894-8FE3-2F2E22CC1396}"/>
              </a:ext>
            </a:extLst>
          </p:cNvPr>
          <p:cNvSpPr/>
          <p:nvPr/>
        </p:nvSpPr>
        <p:spPr>
          <a:xfrm>
            <a:off x="457200" y="1173162"/>
            <a:ext cx="1514475" cy="4974250"/>
          </a:xfrm>
          <a:prstGeom prst="rect">
            <a:avLst/>
          </a:prstGeom>
          <a:noFill/>
          <a:ln w="3810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Payroll Estimates</a:t>
            </a:r>
          </a:p>
        </p:txBody>
      </p:sp>
      <p:sp>
        <p:nvSpPr>
          <p:cNvPr id="21" name="Rectangle 20">
            <a:extLst>
              <a:ext uri="{FF2B5EF4-FFF2-40B4-BE49-F238E27FC236}">
                <a16:creationId xmlns:a16="http://schemas.microsoft.com/office/drawing/2014/main" id="{99EAD98E-BEF5-4659-A9A0-D27BF25423BE}"/>
              </a:ext>
            </a:extLst>
          </p:cNvPr>
          <p:cNvSpPr/>
          <p:nvPr/>
        </p:nvSpPr>
        <p:spPr>
          <a:xfrm>
            <a:off x="2200276" y="1173162"/>
            <a:ext cx="6486524" cy="4974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7012" marR="0" lvl="1" algn="l" defTabSz="914400" rtl="0" eaLnBrk="1" fontAlgn="auto" latinLnBrk="0" hangingPunct="1">
              <a:lnSpc>
                <a:spcPct val="100000"/>
              </a:lnSpc>
              <a:spcBef>
                <a:spcPts val="0"/>
              </a:spcBef>
              <a:spcAft>
                <a:spcPts val="600"/>
              </a:spcAft>
              <a:buClrTx/>
              <a:buSzTx/>
              <a:tabLst/>
              <a:defRPr/>
            </a:pPr>
            <a:endParaRPr lang="en-US" sz="200" b="1" dirty="0">
              <a:solidFill>
                <a:prstClr val="black"/>
              </a:solidFill>
              <a:latin typeface="Calibri"/>
            </a:endParaRPr>
          </a:p>
          <a:p>
            <a:pPr marL="226695" marR="0" lvl="1" algn="l" defTabSz="914400" rtl="0" eaLnBrk="1" fontAlgn="auto" latinLnBrk="0" hangingPunct="1">
              <a:lnSpc>
                <a:spcPct val="100000"/>
              </a:lnSpc>
              <a:spcBef>
                <a:spcPts val="0"/>
              </a:spcBef>
              <a:spcAft>
                <a:spcPts val="600"/>
              </a:spcAft>
              <a:buClrTx/>
              <a:buSzTx/>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Case example</a:t>
            </a:r>
            <a:r>
              <a:rPr kumimoji="0" lang="en-US" sz="1800" b="0" i="0" u="none" strike="noStrike" kern="1200" cap="none" spc="0" normalizeH="0" baseline="0" noProof="0" dirty="0">
                <a:ln>
                  <a:noFill/>
                </a:ln>
                <a:solidFill>
                  <a:prstClr val="black"/>
                </a:solidFill>
                <a:effectLst/>
                <a:uLnTx/>
                <a:uFillTx/>
                <a:latin typeface="Calibri"/>
                <a:ea typeface="+mn-ea"/>
                <a:cs typeface="+mn-cs"/>
              </a:rPr>
              <a:t>: A Tribe submitted a report to Treasury estimating $100,000 in SLFRF payroll costs in 2025 and 2026. One employee hired under SLFRF is funded 75% from SLFRF and 25% by </a:t>
            </a:r>
            <a:r>
              <a:rPr lang="en-US" dirty="0">
                <a:solidFill>
                  <a:prstClr val="black"/>
                </a:solidFill>
                <a:latin typeface="Calibri"/>
              </a:rPr>
              <a:t>another federal grant</a:t>
            </a:r>
            <a:r>
              <a:rPr kumimoji="0" lang="en-US" sz="1800" b="0" i="0" u="none" strike="noStrike" kern="1200" cap="none" spc="0" normalizeH="0" baseline="0" noProof="0" dirty="0">
                <a:ln>
                  <a:noFill/>
                </a:ln>
                <a:solidFill>
                  <a:prstClr val="black"/>
                </a:solidFill>
                <a:effectLst/>
                <a:uLnTx/>
                <a:uFillTx/>
                <a:latin typeface="Calibri"/>
                <a:ea typeface="+mn-ea"/>
                <a:cs typeface="+mn-cs"/>
              </a:rPr>
              <a:t>. The employee ends their employment prior to the end of the SLFRF period of </a:t>
            </a:r>
            <a:r>
              <a:rPr lang="en-US" dirty="0">
                <a:solidFill>
                  <a:prstClr val="black"/>
                </a:solidFill>
                <a:latin typeface="Calibri"/>
              </a:rPr>
              <a:t>performance (no later than December 31, 2026). The Tribe’s HR policy includes leave and unused leave as a covered benefit.</a:t>
            </a:r>
            <a:endParaRPr lang="en-US" sz="1800" b="0" i="0" u="none" strike="noStrike" kern="1200" cap="none" spc="0" baseline="0" noProof="0" dirty="0">
              <a:solidFill>
                <a:prstClr val="black"/>
              </a:solidFill>
              <a:latin typeface="Calibri"/>
              <a:cs typeface="Calibri"/>
            </a:endParaRP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Question</a:t>
            </a:r>
            <a:r>
              <a:rPr kumimoji="0" lang="en-US" sz="1800" b="0" i="0" u="none" strike="noStrike" kern="1200" cap="none" spc="0" normalizeH="0" baseline="0" noProof="0" dirty="0">
                <a:ln>
                  <a:noFill/>
                </a:ln>
                <a:solidFill>
                  <a:prstClr val="black"/>
                </a:solidFill>
                <a:effectLst/>
                <a:uLnTx/>
                <a:uFillTx/>
                <a:latin typeface="Calibri"/>
                <a:ea typeface="+mn-ea"/>
                <a:cs typeface="+mn-cs"/>
              </a:rPr>
              <a:t>: Can this employee charge their </a:t>
            </a:r>
            <a:r>
              <a:rPr lang="en-US" dirty="0">
                <a:solidFill>
                  <a:prstClr val="black"/>
                </a:solidFill>
                <a:latin typeface="Calibri"/>
              </a:rPr>
              <a:t>unused leave payout to SLFRF?</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Response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lang="en-US" dirty="0">
                <a:solidFill>
                  <a:prstClr val="black"/>
                </a:solidFill>
                <a:latin typeface="Calibri"/>
              </a:rPr>
              <a:t>Yes, so long as the leave was earned under the Tribe’s established leave policy, no more than 75% is charged to SLFRF, and the funded leave payout occurs prior to the expenditure deadline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27012"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See UG</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u="none" strike="noStrike" kern="1200" cap="none" spc="0" normalizeH="0" baseline="0" noProof="0" dirty="0">
                <a:ln>
                  <a:noFill/>
                </a:ln>
                <a:solidFill>
                  <a:prstClr val="black"/>
                </a:solidFill>
                <a:effectLst/>
                <a:uLnTx/>
                <a:uFillTx/>
                <a:latin typeface="Calibri"/>
                <a:ea typeface="+mn-ea"/>
                <a:cs typeface="+mn-cs"/>
              </a:rPr>
              <a:t>200.431(b) – Compensation-fringe benefits</a:t>
            </a:r>
          </a:p>
        </p:txBody>
      </p:sp>
    </p:spTree>
    <p:extLst>
      <p:ext uri="{BB962C8B-B14F-4D97-AF65-F5344CB8AC3E}">
        <p14:creationId xmlns:p14="http://schemas.microsoft.com/office/powerpoint/2010/main" val="2969580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66361-1A55-0E6D-B1B3-5BF4211FEF99}"/>
              </a:ext>
            </a:extLst>
          </p:cNvPr>
          <p:cNvSpPr>
            <a:spLocks noGrp="1"/>
          </p:cNvSpPr>
          <p:nvPr>
            <p:ph type="ctrTitle"/>
          </p:nvPr>
        </p:nvSpPr>
        <p:spPr>
          <a:xfrm>
            <a:off x="378124" y="3482979"/>
            <a:ext cx="8384876" cy="1470025"/>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lstStyle/>
          <a:p>
            <a:pPr algn="ctr"/>
            <a:r>
              <a:rPr lang="en-US" sz="4500" dirty="0"/>
              <a:t>Q&amp;A</a:t>
            </a:r>
          </a:p>
        </p:txBody>
      </p:sp>
    </p:spTree>
    <p:extLst>
      <p:ext uri="{BB962C8B-B14F-4D97-AF65-F5344CB8AC3E}">
        <p14:creationId xmlns:p14="http://schemas.microsoft.com/office/powerpoint/2010/main" val="100879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684E-3E96-82D3-C237-23969B0E774C}"/>
              </a:ext>
            </a:extLst>
          </p:cNvPr>
          <p:cNvSpPr>
            <a:spLocks noGrp="1"/>
          </p:cNvSpPr>
          <p:nvPr>
            <p:ph type="title"/>
          </p:nvPr>
        </p:nvSpPr>
        <p:spPr/>
        <p:txBody>
          <a:bodyPr/>
          <a:lstStyle/>
          <a:p>
            <a:r>
              <a:rPr lang="en-US" dirty="0"/>
              <a:t>Office of Tribal and Native Affairs</a:t>
            </a:r>
          </a:p>
        </p:txBody>
      </p:sp>
      <p:pic>
        <p:nvPicPr>
          <p:cNvPr id="6" name="Content Placeholder 5">
            <a:extLst>
              <a:ext uri="{FF2B5EF4-FFF2-40B4-BE49-F238E27FC236}">
                <a16:creationId xmlns:a16="http://schemas.microsoft.com/office/drawing/2014/main" id="{2E0F31E3-ACE8-FBA6-8607-491F8DD20A61}"/>
              </a:ext>
            </a:extLst>
          </p:cNvPr>
          <p:cNvPicPr>
            <a:picLocks noGrp="1" noChangeAspect="1"/>
          </p:cNvPicPr>
          <p:nvPr>
            <p:ph sz="half" idx="12"/>
          </p:nvPr>
        </p:nvPicPr>
        <p:blipFill>
          <a:blip r:embed="rId3" cstate="print">
            <a:extLst>
              <a:ext uri="{28A0092B-C50C-407E-A947-70E740481C1C}">
                <a14:useLocalDpi xmlns:a14="http://schemas.microsoft.com/office/drawing/2010/main" val="0"/>
              </a:ext>
            </a:extLst>
          </a:blip>
          <a:srcRect l="1247" r="1247"/>
          <a:stretch/>
        </p:blipFill>
        <p:spPr>
          <a:xfrm>
            <a:off x="365167" y="3905250"/>
            <a:ext cx="925388" cy="94905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Content Placeholder 6">
            <a:extLst>
              <a:ext uri="{FF2B5EF4-FFF2-40B4-BE49-F238E27FC236}">
                <a16:creationId xmlns:a16="http://schemas.microsoft.com/office/drawing/2014/main" id="{DEA6FAF6-4A13-2B14-8B5F-8997FA6A1386}"/>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l="1247" r="1247"/>
          <a:stretch/>
        </p:blipFill>
        <p:spPr>
          <a:xfrm>
            <a:off x="365167" y="2003692"/>
            <a:ext cx="925388" cy="94905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8C2D635C-08A9-0EE0-1ECD-D8F77D87FD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482" t="3998" r="40692" b="44564"/>
          <a:stretch/>
        </p:blipFill>
        <p:spPr>
          <a:xfrm>
            <a:off x="3384824" y="2050371"/>
            <a:ext cx="925391" cy="94905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Picture 8" descr="A person in a blue shirt&#10;&#10;Description automatically generated with medium confidence">
            <a:extLst>
              <a:ext uri="{FF2B5EF4-FFF2-40B4-BE49-F238E27FC236}">
                <a16:creationId xmlns:a16="http://schemas.microsoft.com/office/drawing/2014/main" id="{B15DFB74-3EA5-C076-8E5B-862D6F2F0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4824" y="3905249"/>
            <a:ext cx="925392" cy="94905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Content Placeholder 9">
            <a:extLst>
              <a:ext uri="{FF2B5EF4-FFF2-40B4-BE49-F238E27FC236}">
                <a16:creationId xmlns:a16="http://schemas.microsoft.com/office/drawing/2014/main" id="{FC4243D4-1020-9EB3-09C6-44E33AA4570F}"/>
              </a:ext>
            </a:extLst>
          </p:cNvPr>
          <p:cNvPicPr>
            <a:picLocks noGrp="1" noChangeAspect="1"/>
          </p:cNvPicPr>
          <p:nvPr>
            <p:ph sz="half" idx="13"/>
          </p:nvPr>
        </p:nvPicPr>
        <p:blipFill rotWithShape="1">
          <a:blip r:embed="rId7"/>
          <a:srcRect t="2322" b="24422"/>
          <a:stretch/>
        </p:blipFill>
        <p:spPr>
          <a:xfrm>
            <a:off x="6243638" y="2050369"/>
            <a:ext cx="925385" cy="94906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1BB93784-A943-B43C-6CBC-707FCFC466E1}"/>
              </a:ext>
            </a:extLst>
          </p:cNvPr>
          <p:cNvSpPr txBox="1"/>
          <p:nvPr/>
        </p:nvSpPr>
        <p:spPr>
          <a:xfrm>
            <a:off x="1435901" y="2144025"/>
            <a:ext cx="1642730" cy="784830"/>
          </a:xfrm>
          <a:prstGeom prst="rect">
            <a:avLst/>
          </a:prstGeom>
          <a:noFill/>
        </p:spPr>
        <p:txBody>
          <a:bodyPr wrap="square">
            <a:spAutoFit/>
          </a:bodyPr>
          <a:lstStyle/>
          <a:p>
            <a:pPr defTabSz="685800"/>
            <a:r>
              <a:rPr lang="en-US" sz="900" b="1" dirty="0">
                <a:solidFill>
                  <a:prstClr val="black"/>
                </a:solidFill>
                <a:latin typeface="Calibri" panose="020F0502020204030204"/>
              </a:rPr>
              <a:t>Fatima Abbas (Director)</a:t>
            </a:r>
          </a:p>
          <a:p>
            <a:pPr defTabSz="685800"/>
            <a:r>
              <a:rPr lang="en-US" sz="900" dirty="0">
                <a:solidFill>
                  <a:prstClr val="black"/>
                </a:solidFill>
                <a:latin typeface="Calibri" panose="020F0502020204030204"/>
                <a:hlinkClick r:id="rId8"/>
              </a:rPr>
              <a:t>Fatima.Abbas@treasury.gov</a:t>
            </a:r>
            <a:r>
              <a:rPr lang="en-US" sz="900" dirty="0">
                <a:solidFill>
                  <a:prstClr val="black"/>
                </a:solidFill>
                <a:latin typeface="Calibri" panose="020F0502020204030204"/>
              </a:rPr>
              <a:t>    </a:t>
            </a:r>
          </a:p>
          <a:p>
            <a:pPr defTabSz="685800"/>
            <a:r>
              <a:rPr lang="en-US" sz="900" i="1" dirty="0">
                <a:solidFill>
                  <a:prstClr val="black"/>
                </a:solidFill>
                <a:latin typeface="Calibri" panose="020F0502020204030204"/>
              </a:rPr>
              <a:t>Member of the Haliwa-Saponi Indian Tribe</a:t>
            </a:r>
          </a:p>
          <a:p>
            <a:pPr defTabSz="685800"/>
            <a:r>
              <a:rPr lang="en-US" sz="900" i="1" dirty="0">
                <a:solidFill>
                  <a:prstClr val="black"/>
                </a:solidFill>
                <a:latin typeface="Calibri" panose="020F0502020204030204"/>
              </a:rPr>
              <a:t>Location: Washington, DC</a:t>
            </a:r>
          </a:p>
        </p:txBody>
      </p:sp>
      <p:sp>
        <p:nvSpPr>
          <p:cNvPr id="16" name="TextBox 15">
            <a:extLst>
              <a:ext uri="{FF2B5EF4-FFF2-40B4-BE49-F238E27FC236}">
                <a16:creationId xmlns:a16="http://schemas.microsoft.com/office/drawing/2014/main" id="{F78DF076-3BAB-6EEC-28A1-30381DC7F80C}"/>
              </a:ext>
            </a:extLst>
          </p:cNvPr>
          <p:cNvSpPr txBox="1"/>
          <p:nvPr/>
        </p:nvSpPr>
        <p:spPr>
          <a:xfrm>
            <a:off x="1435900" y="3995461"/>
            <a:ext cx="1705703" cy="784830"/>
          </a:xfrm>
          <a:prstGeom prst="rect">
            <a:avLst/>
          </a:prstGeom>
          <a:noFill/>
        </p:spPr>
        <p:txBody>
          <a:bodyPr wrap="square">
            <a:spAutoFit/>
          </a:bodyPr>
          <a:lstStyle/>
          <a:p>
            <a:pPr defTabSz="685800"/>
            <a:r>
              <a:rPr lang="en-US" sz="900" b="1" dirty="0">
                <a:solidFill>
                  <a:prstClr val="black"/>
                </a:solidFill>
                <a:latin typeface="Calibri" panose="020F0502020204030204"/>
              </a:rPr>
              <a:t>James Colombe</a:t>
            </a:r>
          </a:p>
          <a:p>
            <a:pPr defTabSz="685800"/>
            <a:r>
              <a:rPr lang="en-US" sz="900" dirty="0">
                <a:solidFill>
                  <a:prstClr val="black"/>
                </a:solidFill>
                <a:latin typeface="Calibri" panose="020F0502020204030204"/>
                <a:hlinkClick r:id="rId9"/>
              </a:rPr>
              <a:t>James.Colombe2@treasury.gov</a:t>
            </a:r>
            <a:r>
              <a:rPr lang="en-US" sz="900" dirty="0">
                <a:solidFill>
                  <a:prstClr val="black"/>
                </a:solidFill>
                <a:latin typeface="Calibri" panose="020F0502020204030204"/>
              </a:rPr>
              <a:t> </a:t>
            </a:r>
          </a:p>
          <a:p>
            <a:pPr defTabSz="685800"/>
            <a:r>
              <a:rPr lang="en-US" sz="900" i="1" dirty="0">
                <a:solidFill>
                  <a:prstClr val="black"/>
                </a:solidFill>
                <a:latin typeface="Calibri" panose="020F0502020204030204"/>
              </a:rPr>
              <a:t>Member of the Rosebud Sioux Tribe</a:t>
            </a:r>
          </a:p>
          <a:p>
            <a:pPr defTabSz="685800"/>
            <a:r>
              <a:rPr lang="en-US" sz="900" i="1" dirty="0">
                <a:solidFill>
                  <a:prstClr val="black"/>
                </a:solidFill>
                <a:latin typeface="Calibri" panose="020F0502020204030204"/>
              </a:rPr>
              <a:t>Location: Plano, TX</a:t>
            </a:r>
          </a:p>
        </p:txBody>
      </p:sp>
      <p:sp>
        <p:nvSpPr>
          <p:cNvPr id="20" name="TextBox 19">
            <a:extLst>
              <a:ext uri="{FF2B5EF4-FFF2-40B4-BE49-F238E27FC236}">
                <a16:creationId xmlns:a16="http://schemas.microsoft.com/office/drawing/2014/main" id="{5BCE92CB-BE6B-FD89-99AA-F6D07BA27897}"/>
              </a:ext>
            </a:extLst>
          </p:cNvPr>
          <p:cNvSpPr txBox="1"/>
          <p:nvPr/>
        </p:nvSpPr>
        <p:spPr>
          <a:xfrm>
            <a:off x="7192236" y="2191003"/>
            <a:ext cx="1951765" cy="784830"/>
          </a:xfrm>
          <a:prstGeom prst="rect">
            <a:avLst/>
          </a:prstGeom>
          <a:noFill/>
        </p:spPr>
        <p:txBody>
          <a:bodyPr wrap="square">
            <a:spAutoFit/>
          </a:bodyPr>
          <a:lstStyle/>
          <a:p>
            <a:pPr defTabSz="685800"/>
            <a:r>
              <a:rPr lang="en-US" sz="900" b="1" dirty="0">
                <a:solidFill>
                  <a:prstClr val="black"/>
                </a:solidFill>
                <a:latin typeface="Calibri" panose="020F0502020204030204"/>
              </a:rPr>
              <a:t>Emery Real Bird</a:t>
            </a:r>
          </a:p>
          <a:p>
            <a:pPr defTabSz="685800"/>
            <a:r>
              <a:rPr lang="en-US" sz="900" dirty="0">
                <a:solidFill>
                  <a:prstClr val="black"/>
                </a:solidFill>
                <a:latin typeface="Calibri" panose="020F0502020204030204"/>
                <a:hlinkClick r:id="rId10"/>
              </a:rPr>
              <a:t>Emery.RealBird@treasury.gov</a:t>
            </a:r>
            <a:endParaRPr lang="en-US" sz="900" dirty="0">
              <a:solidFill>
                <a:prstClr val="black"/>
              </a:solidFill>
              <a:latin typeface="Calibri" panose="020F0502020204030204"/>
            </a:endParaRPr>
          </a:p>
          <a:p>
            <a:pPr defTabSz="685800"/>
            <a:r>
              <a:rPr lang="en-US" sz="900" i="1" dirty="0">
                <a:solidFill>
                  <a:prstClr val="black"/>
                </a:solidFill>
                <a:latin typeface="Calibri" panose="020F0502020204030204"/>
              </a:rPr>
              <a:t>Member of the White Mountain Apache Tribe</a:t>
            </a:r>
          </a:p>
          <a:p>
            <a:pPr defTabSz="685800"/>
            <a:r>
              <a:rPr lang="en-US" sz="900" i="1" dirty="0">
                <a:solidFill>
                  <a:prstClr val="black"/>
                </a:solidFill>
                <a:latin typeface="Calibri" panose="020F0502020204030204"/>
              </a:rPr>
              <a:t>Location: Washington, DC</a:t>
            </a:r>
          </a:p>
        </p:txBody>
      </p:sp>
      <p:sp>
        <p:nvSpPr>
          <p:cNvPr id="22" name="TextBox 21">
            <a:extLst>
              <a:ext uri="{FF2B5EF4-FFF2-40B4-BE49-F238E27FC236}">
                <a16:creationId xmlns:a16="http://schemas.microsoft.com/office/drawing/2014/main" id="{4DE12B0F-A385-6961-ACFF-8430D0413FAB}"/>
              </a:ext>
            </a:extLst>
          </p:cNvPr>
          <p:cNvSpPr txBox="1"/>
          <p:nvPr/>
        </p:nvSpPr>
        <p:spPr>
          <a:xfrm>
            <a:off x="4383340" y="3998903"/>
            <a:ext cx="1705703" cy="784830"/>
          </a:xfrm>
          <a:prstGeom prst="rect">
            <a:avLst/>
          </a:prstGeom>
          <a:noFill/>
        </p:spPr>
        <p:txBody>
          <a:bodyPr wrap="square">
            <a:spAutoFit/>
          </a:bodyPr>
          <a:lstStyle/>
          <a:p>
            <a:pPr defTabSz="685800"/>
            <a:r>
              <a:rPr lang="en-US" sz="900" b="1" dirty="0">
                <a:solidFill>
                  <a:prstClr val="black"/>
                </a:solidFill>
                <a:latin typeface="Calibri" panose="020F0502020204030204"/>
              </a:rPr>
              <a:t>Jennifer Parisien</a:t>
            </a:r>
          </a:p>
          <a:p>
            <a:pPr defTabSz="685800"/>
            <a:r>
              <a:rPr lang="en-US" sz="900" dirty="0">
                <a:solidFill>
                  <a:prstClr val="black"/>
                </a:solidFill>
                <a:latin typeface="Calibri" panose="020F0502020204030204"/>
                <a:hlinkClick r:id="rId11"/>
              </a:rPr>
              <a:t>Jennifer.Parisien@treasury.gov</a:t>
            </a:r>
            <a:r>
              <a:rPr lang="en-US" sz="900" dirty="0">
                <a:solidFill>
                  <a:prstClr val="black"/>
                </a:solidFill>
                <a:latin typeface="Calibri" panose="020F0502020204030204"/>
              </a:rPr>
              <a:t> </a:t>
            </a:r>
          </a:p>
          <a:p>
            <a:pPr defTabSz="685800"/>
            <a:r>
              <a:rPr lang="en-US" sz="900" i="1" dirty="0">
                <a:solidFill>
                  <a:prstClr val="black"/>
                </a:solidFill>
                <a:latin typeface="Calibri" panose="020F0502020204030204"/>
              </a:rPr>
              <a:t>Member of the Turtle Mountain </a:t>
            </a:r>
            <a:br>
              <a:rPr lang="en-US" sz="900" i="1" dirty="0">
                <a:solidFill>
                  <a:prstClr val="black"/>
                </a:solidFill>
                <a:latin typeface="Calibri" panose="020F0502020204030204"/>
              </a:rPr>
            </a:br>
            <a:r>
              <a:rPr lang="en-US" sz="900" i="1" dirty="0">
                <a:solidFill>
                  <a:prstClr val="black"/>
                </a:solidFill>
                <a:latin typeface="Calibri" panose="020F0502020204030204"/>
              </a:rPr>
              <a:t>Band of Chippewa</a:t>
            </a:r>
          </a:p>
          <a:p>
            <a:pPr defTabSz="685800"/>
            <a:r>
              <a:rPr lang="en-US" sz="900" i="1" dirty="0">
                <a:solidFill>
                  <a:prstClr val="black"/>
                </a:solidFill>
                <a:latin typeface="Calibri" panose="020F0502020204030204"/>
              </a:rPr>
              <a:t>Location: San Diego, CA</a:t>
            </a:r>
          </a:p>
        </p:txBody>
      </p:sp>
      <p:sp>
        <p:nvSpPr>
          <p:cNvPr id="24" name="TextBox 23">
            <a:extLst>
              <a:ext uri="{FF2B5EF4-FFF2-40B4-BE49-F238E27FC236}">
                <a16:creationId xmlns:a16="http://schemas.microsoft.com/office/drawing/2014/main" id="{F26EDF33-1173-B3E9-F810-7976C4C7062B}"/>
              </a:ext>
            </a:extLst>
          </p:cNvPr>
          <p:cNvSpPr txBox="1"/>
          <p:nvPr/>
        </p:nvSpPr>
        <p:spPr>
          <a:xfrm>
            <a:off x="4400709" y="2213274"/>
            <a:ext cx="1630816" cy="784830"/>
          </a:xfrm>
          <a:prstGeom prst="rect">
            <a:avLst/>
          </a:prstGeom>
          <a:noFill/>
        </p:spPr>
        <p:txBody>
          <a:bodyPr wrap="square">
            <a:spAutoFit/>
          </a:bodyPr>
          <a:lstStyle/>
          <a:p>
            <a:pPr defTabSz="685800"/>
            <a:r>
              <a:rPr lang="en-US" sz="900" b="1" dirty="0">
                <a:solidFill>
                  <a:prstClr val="black"/>
                </a:solidFill>
                <a:latin typeface="Calibri" panose="020F0502020204030204"/>
              </a:rPr>
              <a:t>Josh Jackson</a:t>
            </a:r>
          </a:p>
          <a:p>
            <a:pPr defTabSz="685800"/>
            <a:r>
              <a:rPr lang="en-US" sz="900" dirty="0">
                <a:solidFill>
                  <a:prstClr val="black"/>
                </a:solidFill>
                <a:latin typeface="Calibri" panose="020F0502020204030204"/>
                <a:hlinkClick r:id="rId12"/>
              </a:rPr>
              <a:t>Joshua.Jackson@treasury.gov</a:t>
            </a:r>
            <a:endParaRPr lang="en-US" sz="900" dirty="0">
              <a:solidFill>
                <a:prstClr val="black"/>
              </a:solidFill>
              <a:latin typeface="Calibri" panose="020F0502020204030204"/>
            </a:endParaRPr>
          </a:p>
          <a:p>
            <a:pPr defTabSz="685800"/>
            <a:r>
              <a:rPr lang="en-US" sz="900" i="1" dirty="0">
                <a:solidFill>
                  <a:prstClr val="black"/>
                </a:solidFill>
                <a:latin typeface="Calibri" panose="020F0502020204030204"/>
              </a:rPr>
              <a:t>Member of the Cherokee Nation</a:t>
            </a:r>
          </a:p>
          <a:p>
            <a:pPr defTabSz="685800"/>
            <a:r>
              <a:rPr lang="en-US" sz="900" i="1" dirty="0">
                <a:solidFill>
                  <a:prstClr val="black"/>
                </a:solidFill>
                <a:latin typeface="Calibri" panose="020F0502020204030204"/>
              </a:rPr>
              <a:t>Location: Washington, DC</a:t>
            </a:r>
          </a:p>
        </p:txBody>
      </p:sp>
      <p:pic>
        <p:nvPicPr>
          <p:cNvPr id="25" name="Picture 24">
            <a:extLst>
              <a:ext uri="{FF2B5EF4-FFF2-40B4-BE49-F238E27FC236}">
                <a16:creationId xmlns:a16="http://schemas.microsoft.com/office/drawing/2014/main" id="{7BC90B13-85BC-D789-9F41-F42219C0EA8F}"/>
              </a:ext>
            </a:extLst>
          </p:cNvPr>
          <p:cNvPicPr>
            <a:picLocks noChangeAspect="1"/>
          </p:cNvPicPr>
          <p:nvPr/>
        </p:nvPicPr>
        <p:blipFill>
          <a:blip r:embed="rId13"/>
          <a:stretch>
            <a:fillRect/>
          </a:stretch>
        </p:blipFill>
        <p:spPr>
          <a:xfrm>
            <a:off x="6333276" y="3905249"/>
            <a:ext cx="949060" cy="949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Box 26">
            <a:extLst>
              <a:ext uri="{FF2B5EF4-FFF2-40B4-BE49-F238E27FC236}">
                <a16:creationId xmlns:a16="http://schemas.microsoft.com/office/drawing/2014/main" id="{5B4B75D4-8548-2AFD-2AE1-F452B21E9687}"/>
              </a:ext>
            </a:extLst>
          </p:cNvPr>
          <p:cNvSpPr txBox="1"/>
          <p:nvPr/>
        </p:nvSpPr>
        <p:spPr>
          <a:xfrm>
            <a:off x="7331761" y="3998902"/>
            <a:ext cx="1705766" cy="784830"/>
          </a:xfrm>
          <a:prstGeom prst="rect">
            <a:avLst/>
          </a:prstGeom>
          <a:noFill/>
        </p:spPr>
        <p:txBody>
          <a:bodyPr wrap="square" anchor="t">
            <a:spAutoFit/>
          </a:bodyPr>
          <a:lstStyle/>
          <a:p>
            <a:pPr defTabSz="685800"/>
            <a:r>
              <a:rPr lang="en-US" sz="900" b="1" dirty="0">
                <a:solidFill>
                  <a:prstClr val="black"/>
                </a:solidFill>
                <a:latin typeface="Calibri" panose="020F0502020204030204"/>
              </a:rPr>
              <a:t>Garrett Lankford</a:t>
            </a:r>
          </a:p>
          <a:p>
            <a:pPr defTabSz="685800"/>
            <a:r>
              <a:rPr lang="en-US" sz="900" dirty="0">
                <a:solidFill>
                  <a:prstClr val="black"/>
                </a:solidFill>
                <a:latin typeface="Calibri" panose="020F0502020204030204"/>
                <a:hlinkClick r:id="rId11"/>
              </a:rPr>
              <a:t>Garrett.lankford@treasury.gov</a:t>
            </a:r>
            <a:r>
              <a:rPr lang="en-US" sz="900" dirty="0">
                <a:solidFill>
                  <a:prstClr val="black"/>
                </a:solidFill>
                <a:latin typeface="Calibri" panose="020F0502020204030204"/>
              </a:rPr>
              <a:t> </a:t>
            </a:r>
          </a:p>
          <a:p>
            <a:pPr defTabSz="685800"/>
            <a:r>
              <a:rPr lang="en-US" sz="900" i="1" dirty="0">
                <a:solidFill>
                  <a:prstClr val="black"/>
                </a:solidFill>
                <a:latin typeface="Calibri" panose="020F0502020204030204"/>
              </a:rPr>
              <a:t>Member of the Little Shell Tribe of Chippewa Indians</a:t>
            </a:r>
            <a:endParaRPr lang="en-US" sz="900" i="1" dirty="0">
              <a:solidFill>
                <a:prstClr val="black"/>
              </a:solidFill>
              <a:latin typeface="Calibri" panose="020F0502020204030204"/>
              <a:cs typeface="Calibri"/>
            </a:endParaRPr>
          </a:p>
          <a:p>
            <a:pPr defTabSz="685800"/>
            <a:r>
              <a:rPr lang="en-US" sz="900" i="1" dirty="0">
                <a:solidFill>
                  <a:prstClr val="black"/>
                </a:solidFill>
                <a:latin typeface="Calibri" panose="020F0502020204030204"/>
              </a:rPr>
              <a:t>Location: Washington, DC</a:t>
            </a:r>
          </a:p>
        </p:txBody>
      </p:sp>
    </p:spTree>
    <p:extLst>
      <p:ext uri="{BB962C8B-B14F-4D97-AF65-F5344CB8AC3E}">
        <p14:creationId xmlns:p14="http://schemas.microsoft.com/office/powerpoint/2010/main" val="297206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A978-107D-B9B1-9221-00B9B817F6E0}"/>
              </a:ext>
            </a:extLst>
          </p:cNvPr>
          <p:cNvSpPr>
            <a:spLocks noGrp="1"/>
          </p:cNvSpPr>
          <p:nvPr>
            <p:ph type="title"/>
          </p:nvPr>
        </p:nvSpPr>
        <p:spPr>
          <a:xfrm>
            <a:off x="5733" y="321994"/>
            <a:ext cx="9141740" cy="786781"/>
          </a:xfrm>
        </p:spPr>
        <p:txBody>
          <a:bodyPr/>
          <a:lstStyle/>
          <a:p>
            <a:pPr algn="ctr"/>
            <a:r>
              <a:rPr lang="en-US" dirty="0"/>
              <a:t>Office of the Treasurer: Office of Tribal and Native Affairs</a:t>
            </a:r>
            <a:endParaRPr lang="en-US"/>
          </a:p>
        </p:txBody>
      </p:sp>
      <p:sp>
        <p:nvSpPr>
          <p:cNvPr id="3" name="Content Placeholder 2">
            <a:extLst>
              <a:ext uri="{FF2B5EF4-FFF2-40B4-BE49-F238E27FC236}">
                <a16:creationId xmlns:a16="http://schemas.microsoft.com/office/drawing/2014/main" id="{FFA2BF31-5BFA-D50C-2D01-896C0866D609}"/>
              </a:ext>
            </a:extLst>
          </p:cNvPr>
          <p:cNvSpPr>
            <a:spLocks noGrp="1"/>
          </p:cNvSpPr>
          <p:nvPr>
            <p:ph idx="1"/>
          </p:nvPr>
        </p:nvSpPr>
        <p:spPr/>
        <p:txBody>
          <a:bodyPr>
            <a:normAutofit/>
          </a:bodyPr>
          <a:lstStyle/>
          <a:p>
            <a:endParaRPr lang="en-US" dirty="0"/>
          </a:p>
          <a:p>
            <a:pPr marL="0" indent="0">
              <a:buNone/>
            </a:pPr>
            <a:endParaRPr lang="en-US" dirty="0"/>
          </a:p>
        </p:txBody>
      </p:sp>
      <p:sp>
        <p:nvSpPr>
          <p:cNvPr id="6" name="TextBox 5">
            <a:extLst>
              <a:ext uri="{FF2B5EF4-FFF2-40B4-BE49-F238E27FC236}">
                <a16:creationId xmlns:a16="http://schemas.microsoft.com/office/drawing/2014/main" id="{7EA63C7B-B1EA-81B0-FAF7-6FF3D3A7BFA0}"/>
              </a:ext>
            </a:extLst>
          </p:cNvPr>
          <p:cNvSpPr txBox="1"/>
          <p:nvPr/>
        </p:nvSpPr>
        <p:spPr>
          <a:xfrm>
            <a:off x="5811389" y="2853773"/>
            <a:ext cx="2756554" cy="253916"/>
          </a:xfrm>
          <a:prstGeom prst="rect">
            <a:avLst/>
          </a:prstGeom>
          <a:noFill/>
        </p:spPr>
        <p:txBody>
          <a:bodyPr wrap="square" rtlCol="0">
            <a:spAutoFit/>
          </a:bodyPr>
          <a:lstStyle/>
          <a:p>
            <a:pPr defTabSz="685800"/>
            <a:endParaRPr lang="en-US" sz="1050" i="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E6B80DE7-FB72-39C6-64F5-96D5A99D9081}"/>
              </a:ext>
            </a:extLst>
          </p:cNvPr>
          <p:cNvSpPr txBox="1"/>
          <p:nvPr/>
        </p:nvSpPr>
        <p:spPr>
          <a:xfrm>
            <a:off x="2615923" y="2886767"/>
            <a:ext cx="2066141" cy="253916"/>
          </a:xfrm>
          <a:prstGeom prst="rect">
            <a:avLst/>
          </a:prstGeom>
          <a:noFill/>
        </p:spPr>
        <p:txBody>
          <a:bodyPr wrap="square" rtlCol="0">
            <a:spAutoFit/>
          </a:bodyPr>
          <a:lstStyle/>
          <a:p>
            <a:pPr defTabSz="685800"/>
            <a:endParaRPr lang="en-US" sz="1050" i="1"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53C5BD19-A14C-84D9-6DC2-75558DEC5D02}"/>
              </a:ext>
            </a:extLst>
          </p:cNvPr>
          <p:cNvSpPr txBox="1"/>
          <p:nvPr/>
        </p:nvSpPr>
        <p:spPr>
          <a:xfrm>
            <a:off x="4256488" y="1894151"/>
            <a:ext cx="2439587" cy="253916"/>
          </a:xfrm>
          <a:prstGeom prst="rect">
            <a:avLst/>
          </a:prstGeom>
          <a:noFill/>
        </p:spPr>
        <p:txBody>
          <a:bodyPr wrap="square" rtlCol="0">
            <a:spAutoFit/>
          </a:bodyPr>
          <a:lstStyle/>
          <a:p>
            <a:pPr defTabSz="685800"/>
            <a:endParaRPr lang="en-US" sz="1050" i="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0250CC66-44D1-C8C4-BD10-7A241C30C615}"/>
              </a:ext>
            </a:extLst>
          </p:cNvPr>
          <p:cNvSpPr txBox="1"/>
          <p:nvPr/>
        </p:nvSpPr>
        <p:spPr>
          <a:xfrm>
            <a:off x="2620395" y="4248269"/>
            <a:ext cx="1854083" cy="253916"/>
          </a:xfrm>
          <a:prstGeom prst="rect">
            <a:avLst/>
          </a:prstGeom>
          <a:noFill/>
        </p:spPr>
        <p:txBody>
          <a:bodyPr wrap="square" rtlCol="0">
            <a:spAutoFit/>
          </a:bodyPr>
          <a:lstStyle/>
          <a:p>
            <a:pPr defTabSz="685800"/>
            <a:endParaRPr lang="en-US" sz="1050" i="1" dirty="0">
              <a:solidFill>
                <a:prstClr val="black"/>
              </a:solidFill>
              <a:latin typeface="Calibri" panose="020F0502020204030204"/>
            </a:endParaRPr>
          </a:p>
        </p:txBody>
      </p:sp>
      <p:pic>
        <p:nvPicPr>
          <p:cNvPr id="15" name="Picture 14">
            <a:extLst>
              <a:ext uri="{FF2B5EF4-FFF2-40B4-BE49-F238E27FC236}">
                <a16:creationId xmlns:a16="http://schemas.microsoft.com/office/drawing/2014/main" id="{769871C7-9518-1376-2EA0-D2D5B09CDE44}"/>
              </a:ext>
            </a:extLst>
          </p:cNvPr>
          <p:cNvPicPr>
            <a:picLocks noChangeAspect="1"/>
          </p:cNvPicPr>
          <p:nvPr/>
        </p:nvPicPr>
        <p:blipFill>
          <a:blip r:embed="rId3"/>
          <a:stretch>
            <a:fillRect/>
          </a:stretch>
        </p:blipFill>
        <p:spPr>
          <a:xfrm>
            <a:off x="1034613" y="1787338"/>
            <a:ext cx="7074775" cy="3535478"/>
          </a:xfrm>
          <a:prstGeom prst="rect">
            <a:avLst/>
          </a:prstGeom>
        </p:spPr>
      </p:pic>
    </p:spTree>
    <p:extLst>
      <p:ext uri="{BB962C8B-B14F-4D97-AF65-F5344CB8AC3E}">
        <p14:creationId xmlns:p14="http://schemas.microsoft.com/office/powerpoint/2010/main" val="148261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1. Summary of the Recovery Programs</a:t>
            </a:r>
          </a:p>
        </p:txBody>
      </p:sp>
      <p:sp>
        <p:nvSpPr>
          <p:cNvPr id="2" name="Slide Number Placeholder 1">
            <a:extLst>
              <a:ext uri="{FF2B5EF4-FFF2-40B4-BE49-F238E27FC236}">
                <a16:creationId xmlns:a16="http://schemas.microsoft.com/office/drawing/2014/main" id="{2D8485C2-BDC1-25FD-7445-93F6E53981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0E6D7-6D74-4F65-BE2B-C82BFFABE1E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014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EA9DB4A-9A2B-41DE-A3E3-43C0DF859E20}"/>
              </a:ext>
            </a:extLst>
          </p:cNvPr>
          <p:cNvSpPr/>
          <p:nvPr/>
        </p:nvSpPr>
        <p:spPr>
          <a:xfrm>
            <a:off x="816923" y="1137953"/>
            <a:ext cx="1137944" cy="531149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itle 1">
            <a:extLst>
              <a:ext uri="{FF2B5EF4-FFF2-40B4-BE49-F238E27FC236}">
                <a16:creationId xmlns:a16="http://schemas.microsoft.com/office/drawing/2014/main" id="{7258A5CC-23ED-4FF1-934C-2B48DEC4A4AA}"/>
              </a:ext>
            </a:extLst>
          </p:cNvPr>
          <p:cNvSpPr>
            <a:spLocks noGrp="1"/>
          </p:cNvSpPr>
          <p:nvPr>
            <p:ph type="title"/>
          </p:nvPr>
        </p:nvSpPr>
        <p:spPr>
          <a:xfrm>
            <a:off x="457200" y="-152400"/>
            <a:ext cx="8229600" cy="914400"/>
          </a:xfrm>
        </p:spPr>
        <p:txBody>
          <a:bodyPr>
            <a:noAutofit/>
          </a:bodyPr>
          <a:lstStyle/>
          <a:p>
            <a:pPr algn="ctr"/>
            <a:r>
              <a:rPr lang="en-US" sz="1800" b="1" cap="all" dirty="0">
                <a:solidFill>
                  <a:srgbClr val="005595"/>
                </a:solidFill>
              </a:rPr>
              <a:t>OVERVIEW OF FUNDS</a:t>
            </a:r>
            <a:br>
              <a:rPr lang="en-US" sz="1800" b="1" cap="all" dirty="0">
                <a:solidFill>
                  <a:srgbClr val="005595"/>
                </a:solidFill>
              </a:rPr>
            </a:br>
            <a:r>
              <a:rPr lang="en-US" sz="1500" b="1" i="1" cap="all" dirty="0">
                <a:solidFill>
                  <a:srgbClr val="C00000"/>
                </a:solidFill>
              </a:rPr>
              <a:t>Tribal Recipients</a:t>
            </a:r>
          </a:p>
        </p:txBody>
      </p:sp>
      <p:sp>
        <p:nvSpPr>
          <p:cNvPr id="24" name="TextBox 23">
            <a:extLst>
              <a:ext uri="{FF2B5EF4-FFF2-40B4-BE49-F238E27FC236}">
                <a16:creationId xmlns:a16="http://schemas.microsoft.com/office/drawing/2014/main" id="{69D3CF77-C436-492E-A490-A2C26F7056DE}"/>
              </a:ext>
            </a:extLst>
          </p:cNvPr>
          <p:cNvSpPr txBox="1"/>
          <p:nvPr/>
        </p:nvSpPr>
        <p:spPr>
          <a:xfrm>
            <a:off x="-29491" y="1317853"/>
            <a:ext cx="940038" cy="49244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Tribal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Set-Aside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908409C2-2F1A-4CDF-8EBA-8F57DDE53DD6}"/>
              </a:ext>
            </a:extLst>
          </p:cNvPr>
          <p:cNvSpPr txBox="1"/>
          <p:nvPr/>
        </p:nvSpPr>
        <p:spPr>
          <a:xfrm>
            <a:off x="-3780" y="3138243"/>
            <a:ext cx="83042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Purpose</a:t>
            </a:r>
          </a:p>
        </p:txBody>
      </p:sp>
      <p:sp>
        <p:nvSpPr>
          <p:cNvPr id="39" name="TextBox 38">
            <a:extLst>
              <a:ext uri="{FF2B5EF4-FFF2-40B4-BE49-F238E27FC236}">
                <a16:creationId xmlns:a16="http://schemas.microsoft.com/office/drawing/2014/main" id="{AC5C475E-6D00-4822-B4C6-E734A55BC142}"/>
              </a:ext>
            </a:extLst>
          </p:cNvPr>
          <p:cNvSpPr txBox="1"/>
          <p:nvPr/>
        </p:nvSpPr>
        <p:spPr>
          <a:xfrm>
            <a:off x="14015" y="5430342"/>
            <a:ext cx="896471" cy="69249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Calibri"/>
              </a:rPr>
              <a:t>Example Uses of Funds</a:t>
            </a: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Rectangle: Rounded Corners 56">
            <a:extLst>
              <a:ext uri="{FF2B5EF4-FFF2-40B4-BE49-F238E27FC236}">
                <a16:creationId xmlns:a16="http://schemas.microsoft.com/office/drawing/2014/main" id="{56A29AA3-08C6-4504-83AE-50007ADC65F6}"/>
              </a:ext>
            </a:extLst>
          </p:cNvPr>
          <p:cNvSpPr/>
          <p:nvPr/>
        </p:nvSpPr>
        <p:spPr>
          <a:xfrm>
            <a:off x="2055804" y="1147478"/>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id="{0260F7CE-1AF6-4A8E-9AE3-617A95C5ED98}"/>
              </a:ext>
            </a:extLst>
          </p:cNvPr>
          <p:cNvSpPr/>
          <p:nvPr/>
        </p:nvSpPr>
        <p:spPr>
          <a:xfrm>
            <a:off x="3250214" y="1147478"/>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Rectangle: Rounded Corners 58">
            <a:extLst>
              <a:ext uri="{FF2B5EF4-FFF2-40B4-BE49-F238E27FC236}">
                <a16:creationId xmlns:a16="http://schemas.microsoft.com/office/drawing/2014/main" id="{56D58B09-0584-488E-8C87-3C13C6B8D9CC}"/>
              </a:ext>
            </a:extLst>
          </p:cNvPr>
          <p:cNvSpPr/>
          <p:nvPr/>
        </p:nvSpPr>
        <p:spPr>
          <a:xfrm>
            <a:off x="4458437" y="1160932"/>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Rectangle: Rounded Corners 59">
            <a:extLst>
              <a:ext uri="{FF2B5EF4-FFF2-40B4-BE49-F238E27FC236}">
                <a16:creationId xmlns:a16="http://schemas.microsoft.com/office/drawing/2014/main" id="{7403D8DE-7555-47D4-8863-93B455EE54A7}"/>
              </a:ext>
            </a:extLst>
          </p:cNvPr>
          <p:cNvSpPr/>
          <p:nvPr/>
        </p:nvSpPr>
        <p:spPr>
          <a:xfrm>
            <a:off x="5671654" y="1147478"/>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Rounded Corners 60">
            <a:extLst>
              <a:ext uri="{FF2B5EF4-FFF2-40B4-BE49-F238E27FC236}">
                <a16:creationId xmlns:a16="http://schemas.microsoft.com/office/drawing/2014/main" id="{2F65C20F-AA10-4B7C-A42D-4EED6BA0A8D6}"/>
              </a:ext>
            </a:extLst>
          </p:cNvPr>
          <p:cNvSpPr/>
          <p:nvPr/>
        </p:nvSpPr>
        <p:spPr>
          <a:xfrm>
            <a:off x="6863056" y="1160924"/>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Rectangle: Rounded Corners 61">
            <a:extLst>
              <a:ext uri="{FF2B5EF4-FFF2-40B4-BE49-F238E27FC236}">
                <a16:creationId xmlns:a16="http://schemas.microsoft.com/office/drawing/2014/main" id="{964F851F-5EAE-43E3-9475-82254973DCC1}"/>
              </a:ext>
            </a:extLst>
          </p:cNvPr>
          <p:cNvSpPr/>
          <p:nvPr/>
        </p:nvSpPr>
        <p:spPr>
          <a:xfrm>
            <a:off x="8020756" y="868536"/>
            <a:ext cx="1061744" cy="560846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6" name="Straight Connector 35">
            <a:extLst>
              <a:ext uri="{FF2B5EF4-FFF2-40B4-BE49-F238E27FC236}">
                <a16:creationId xmlns:a16="http://schemas.microsoft.com/office/drawing/2014/main" id="{932128BF-462F-4271-A16C-DAF3AC61A849}"/>
              </a:ext>
            </a:extLst>
          </p:cNvPr>
          <p:cNvCxnSpPr/>
          <p:nvPr/>
        </p:nvCxnSpPr>
        <p:spPr>
          <a:xfrm>
            <a:off x="62192" y="2597951"/>
            <a:ext cx="899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94361E-940B-4165-8A1A-5A6598F8E673}"/>
              </a:ext>
            </a:extLst>
          </p:cNvPr>
          <p:cNvCxnSpPr/>
          <p:nvPr/>
        </p:nvCxnSpPr>
        <p:spPr>
          <a:xfrm>
            <a:off x="158135" y="4953000"/>
            <a:ext cx="899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60235678-04D9-4BAD-A49D-6C1ACA1053EE}"/>
              </a:ext>
            </a:extLst>
          </p:cNvPr>
          <p:cNvSpPr/>
          <p:nvPr/>
        </p:nvSpPr>
        <p:spPr>
          <a:xfrm>
            <a:off x="820501" y="629640"/>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794D60B-B6BA-4C46-A2CC-D27CC91B18E9}"/>
              </a:ext>
            </a:extLst>
          </p:cNvPr>
          <p:cNvSpPr txBox="1"/>
          <p:nvPr/>
        </p:nvSpPr>
        <p:spPr>
          <a:xfrm>
            <a:off x="763598" y="618706"/>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State and Local Fiscal Recovery Funds (SLFRF)</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Rounded Corners 65">
            <a:extLst>
              <a:ext uri="{FF2B5EF4-FFF2-40B4-BE49-F238E27FC236}">
                <a16:creationId xmlns:a16="http://schemas.microsoft.com/office/drawing/2014/main" id="{8147BB1F-747E-48C3-AAD1-58E2F10CCB58}"/>
              </a:ext>
            </a:extLst>
          </p:cNvPr>
          <p:cNvSpPr/>
          <p:nvPr/>
        </p:nvSpPr>
        <p:spPr>
          <a:xfrm>
            <a:off x="2022695" y="629640"/>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Rectangle: Rounded Corners 66">
            <a:extLst>
              <a:ext uri="{FF2B5EF4-FFF2-40B4-BE49-F238E27FC236}">
                <a16:creationId xmlns:a16="http://schemas.microsoft.com/office/drawing/2014/main" id="{10746767-9042-4C84-8D23-BAEC72B4540F}"/>
              </a:ext>
            </a:extLst>
          </p:cNvPr>
          <p:cNvSpPr/>
          <p:nvPr/>
        </p:nvSpPr>
        <p:spPr>
          <a:xfrm>
            <a:off x="3240713" y="630906"/>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Rectangle: Rounded Corners 67">
            <a:extLst>
              <a:ext uri="{FF2B5EF4-FFF2-40B4-BE49-F238E27FC236}">
                <a16:creationId xmlns:a16="http://schemas.microsoft.com/office/drawing/2014/main" id="{D4A4A192-C094-4310-BFFE-734E9C964B2E}"/>
              </a:ext>
            </a:extLst>
          </p:cNvPr>
          <p:cNvSpPr/>
          <p:nvPr/>
        </p:nvSpPr>
        <p:spPr>
          <a:xfrm>
            <a:off x="4444419" y="629640"/>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Rectangle: Rounded Corners 68">
            <a:extLst>
              <a:ext uri="{FF2B5EF4-FFF2-40B4-BE49-F238E27FC236}">
                <a16:creationId xmlns:a16="http://schemas.microsoft.com/office/drawing/2014/main" id="{8A3375D9-1AE6-4445-8D44-D32C1A025003}"/>
              </a:ext>
            </a:extLst>
          </p:cNvPr>
          <p:cNvSpPr/>
          <p:nvPr/>
        </p:nvSpPr>
        <p:spPr>
          <a:xfrm>
            <a:off x="5642670" y="632904"/>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Rectangle: Rounded Corners 69">
            <a:extLst>
              <a:ext uri="{FF2B5EF4-FFF2-40B4-BE49-F238E27FC236}">
                <a16:creationId xmlns:a16="http://schemas.microsoft.com/office/drawing/2014/main" id="{6750B7E5-DECC-437C-9187-C88886AB7690}"/>
              </a:ext>
            </a:extLst>
          </p:cNvPr>
          <p:cNvSpPr/>
          <p:nvPr/>
        </p:nvSpPr>
        <p:spPr>
          <a:xfrm>
            <a:off x="6832086" y="646367"/>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ectangle: Rounded Corners 70">
            <a:extLst>
              <a:ext uri="{FF2B5EF4-FFF2-40B4-BE49-F238E27FC236}">
                <a16:creationId xmlns:a16="http://schemas.microsoft.com/office/drawing/2014/main" id="{A4299E55-EB41-466D-B4F1-5FD7E7EB44AD}"/>
              </a:ext>
            </a:extLst>
          </p:cNvPr>
          <p:cNvSpPr/>
          <p:nvPr/>
        </p:nvSpPr>
        <p:spPr>
          <a:xfrm>
            <a:off x="8021503" y="645341"/>
            <a:ext cx="1077674"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TextBox 72">
            <a:extLst>
              <a:ext uri="{FF2B5EF4-FFF2-40B4-BE49-F238E27FC236}">
                <a16:creationId xmlns:a16="http://schemas.microsoft.com/office/drawing/2014/main" id="{E9B4513B-B83B-416A-895D-BD58B4F5ED74}"/>
              </a:ext>
            </a:extLst>
          </p:cNvPr>
          <p:cNvSpPr txBox="1"/>
          <p:nvPr/>
        </p:nvSpPr>
        <p:spPr>
          <a:xfrm>
            <a:off x="3165609" y="611521"/>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Homeowner Assistance Fund (HAF)</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623553AB-0F52-441B-BD8D-F5E097A487A3}"/>
              </a:ext>
            </a:extLst>
          </p:cNvPr>
          <p:cNvSpPr txBox="1"/>
          <p:nvPr/>
        </p:nvSpPr>
        <p:spPr>
          <a:xfrm>
            <a:off x="5560921" y="600356"/>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State Small Business Credit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TextBox 74">
            <a:extLst>
              <a:ext uri="{FF2B5EF4-FFF2-40B4-BE49-F238E27FC236}">
                <a16:creationId xmlns:a16="http://schemas.microsoft.com/office/drawing/2014/main" id="{CE7A3954-E17C-420E-B3FE-6F1C26F24A45}"/>
              </a:ext>
            </a:extLst>
          </p:cNvPr>
          <p:cNvSpPr txBox="1"/>
          <p:nvPr/>
        </p:nvSpPr>
        <p:spPr>
          <a:xfrm>
            <a:off x="4337733" y="683131"/>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 Coronavirus Capital Projects Fund (CPF)</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2CB9DD14-B5AD-45E3-93A2-46C6CB7D2EA9}"/>
              </a:ext>
            </a:extLst>
          </p:cNvPr>
          <p:cNvSpPr txBox="1"/>
          <p:nvPr/>
        </p:nvSpPr>
        <p:spPr>
          <a:xfrm>
            <a:off x="1958266" y="600357"/>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Local Assistance and Tribal Consistency Fund</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8" name="Straight Connector 77">
            <a:extLst>
              <a:ext uri="{FF2B5EF4-FFF2-40B4-BE49-F238E27FC236}">
                <a16:creationId xmlns:a16="http://schemas.microsoft.com/office/drawing/2014/main" id="{BC48ECD5-89F9-48F6-856B-24691F0E8489}"/>
              </a:ext>
            </a:extLst>
          </p:cNvPr>
          <p:cNvCxnSpPr/>
          <p:nvPr/>
        </p:nvCxnSpPr>
        <p:spPr>
          <a:xfrm>
            <a:off x="107577" y="1790231"/>
            <a:ext cx="8991600" cy="0"/>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DF348F2-8E13-48B2-A0D1-C043ECBACEE2}"/>
              </a:ext>
            </a:extLst>
          </p:cNvPr>
          <p:cNvSpPr txBox="1"/>
          <p:nvPr/>
        </p:nvSpPr>
        <p:spPr>
          <a:xfrm>
            <a:off x="806123" y="2664583"/>
            <a:ext cx="1240630"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Mitigate the fiscal effects of the COVID-19 pandemic</a:t>
            </a:r>
            <a:endParaRPr kumimoji="0" lang="en-US" sz="1100" b="0" i="0" u="none" strike="sngStrike" kern="1200" cap="none" spc="0" normalizeH="0" baseline="0" noProof="0" dirty="0">
              <a:ln>
                <a:noFill/>
              </a:ln>
              <a:solidFill>
                <a:prstClr val="black"/>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0025E874-68FC-4108-9ACB-1CED67D4A164}"/>
              </a:ext>
            </a:extLst>
          </p:cNvPr>
          <p:cNvSpPr txBox="1"/>
          <p:nvPr/>
        </p:nvSpPr>
        <p:spPr>
          <a:xfrm>
            <a:off x="3230455" y="2668044"/>
            <a:ext cx="1184581"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Emergency aid for homeowners to prevent mortgage delinquencies, defaults, foreclosures, loss of </a:t>
            </a:r>
            <a:r>
              <a:rPr kumimoji="0" lang="en-US" sz="1000" b="0" i="0" u="none" strike="noStrike" kern="1200" cap="none" spc="0" normalizeH="0" baseline="0" noProof="0" dirty="0">
                <a:ln>
                  <a:noFill/>
                </a:ln>
                <a:effectLst/>
                <a:uLnTx/>
                <a:uFillTx/>
                <a:latin typeface="Calibri"/>
                <a:ea typeface="+mn-ea"/>
                <a:cs typeface="+mn-cs"/>
              </a:rPr>
              <a:t>utilities, and displacement, through qualified expenses related to mortgages and housing</a:t>
            </a:r>
            <a:r>
              <a:rPr kumimoji="0" lang="en-US" sz="1000" b="0" i="0" u="none" strike="noStrike" kern="1200" cap="none" spc="0" normalizeH="0" baseline="0" noProof="0" dirty="0">
                <a:ln>
                  <a:noFill/>
                </a:ln>
                <a:solidFill>
                  <a:srgbClr val="FF0000"/>
                </a:solidFill>
                <a:effectLst/>
                <a:uLnTx/>
                <a:uFillTx/>
                <a:latin typeface="Calibri"/>
                <a:ea typeface="+mn-ea"/>
                <a:cs typeface="+mn-cs"/>
              </a:rPr>
              <a:t>.</a:t>
            </a:r>
            <a:endParaRPr kumimoji="0" lang="en-US" sz="1000" b="0" i="0" u="none" strike="sngStrike" kern="1200" cap="none" spc="0" normalizeH="0" baseline="0" noProof="0" dirty="0">
              <a:ln>
                <a:noFill/>
              </a:ln>
              <a:solidFill>
                <a:srgbClr val="FF0000"/>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D2A5CED-65F2-4381-9F1B-9C640764B2A3}"/>
              </a:ext>
            </a:extLst>
          </p:cNvPr>
          <p:cNvSpPr txBox="1"/>
          <p:nvPr/>
        </p:nvSpPr>
        <p:spPr>
          <a:xfrm>
            <a:off x="5680597" y="2668578"/>
            <a:ext cx="1184581" cy="133113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Establish credit and investment opportunity for Tribal enterprises and small business owners</a:t>
            </a:r>
          </a:p>
        </p:txBody>
      </p:sp>
      <p:sp>
        <p:nvSpPr>
          <p:cNvPr id="93" name="TextBox 92">
            <a:extLst>
              <a:ext uri="{FF2B5EF4-FFF2-40B4-BE49-F238E27FC236}">
                <a16:creationId xmlns:a16="http://schemas.microsoft.com/office/drawing/2014/main" id="{D6E1A15F-EB4E-4490-9201-E914E2BF1F84}"/>
              </a:ext>
            </a:extLst>
          </p:cNvPr>
          <p:cNvSpPr txBox="1"/>
          <p:nvPr/>
        </p:nvSpPr>
        <p:spPr>
          <a:xfrm>
            <a:off x="4406153" y="2670098"/>
            <a:ext cx="1246997"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Funding for critical capital projects that enable work, education, and health monitoring</a:t>
            </a:r>
          </a:p>
        </p:txBody>
      </p:sp>
      <p:sp>
        <p:nvSpPr>
          <p:cNvPr id="94" name="TextBox 93">
            <a:extLst>
              <a:ext uri="{FF2B5EF4-FFF2-40B4-BE49-F238E27FC236}">
                <a16:creationId xmlns:a16="http://schemas.microsoft.com/office/drawing/2014/main" id="{01BEBB4A-1BC8-40F4-B91A-4E6ABF9C0A6C}"/>
              </a:ext>
            </a:extLst>
          </p:cNvPr>
          <p:cNvSpPr txBox="1"/>
          <p:nvPr/>
        </p:nvSpPr>
        <p:spPr>
          <a:xfrm>
            <a:off x="2045028" y="2670991"/>
            <a:ext cx="1184581"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Provide funding to eligible governments for use on any governmental purpose except lobbying activity. </a:t>
            </a:r>
          </a:p>
        </p:txBody>
      </p:sp>
      <p:sp>
        <p:nvSpPr>
          <p:cNvPr id="96" name="TextBox 95">
            <a:extLst>
              <a:ext uri="{FF2B5EF4-FFF2-40B4-BE49-F238E27FC236}">
                <a16:creationId xmlns:a16="http://schemas.microsoft.com/office/drawing/2014/main" id="{C45B13CB-7424-44BF-BD0D-4B46F83DA833}"/>
              </a:ext>
            </a:extLst>
          </p:cNvPr>
          <p:cNvSpPr txBox="1"/>
          <p:nvPr/>
        </p:nvSpPr>
        <p:spPr>
          <a:xfrm>
            <a:off x="835446" y="4953000"/>
            <a:ext cx="1263874" cy="116955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Affordable housing</a:t>
            </a:r>
            <a:r>
              <a:rPr kumimoji="0" lang="en-US" sz="1000" b="0" i="0" u="none" strike="noStrike" kern="1200" cap="none" spc="0" normalizeH="0" baseline="0" noProof="0" dirty="0">
                <a:ln>
                  <a:noFill/>
                </a:ln>
                <a:solidFill>
                  <a:prstClr val="black"/>
                </a:solidFill>
                <a:effectLst/>
                <a:uLnTx/>
                <a:uFillTx/>
                <a:latin typeface="Calibri"/>
                <a:ea typeface="+mn-ea"/>
                <a:cs typeface="Calibri"/>
              </a:rPr>
              <a:t>, access to water, food security,</a:t>
            </a:r>
            <a:r>
              <a:rPr kumimoji="0" lang="en-US" sz="1000" b="0" i="0" u="none" strike="noStrike" kern="1200" cap="none" spc="0" normalizeH="0" baseline="0" noProof="0" dirty="0">
                <a:ln>
                  <a:noFill/>
                </a:ln>
                <a:solidFill>
                  <a:srgbClr val="000000"/>
                </a:solidFill>
                <a:effectLst/>
                <a:uLnTx/>
                <a:uFillTx/>
                <a:latin typeface="Calibri"/>
                <a:ea typeface="+mn-ea"/>
                <a:cs typeface="Calibri"/>
              </a:rPr>
              <a:t> job training, childcare, small business grants</a:t>
            </a:r>
            <a:r>
              <a:rPr kumimoji="0" lang="en-US" sz="1000" b="0" i="0" u="none" strike="noStrike" kern="1200" cap="none" spc="0" normalizeH="0" baseline="0" noProof="0" dirty="0">
                <a:ln>
                  <a:noFill/>
                </a:ln>
                <a:solidFill>
                  <a:prstClr val="black"/>
                </a:solidFill>
                <a:effectLst/>
                <a:uLnTx/>
                <a:uFillTx/>
                <a:latin typeface="Calibri"/>
                <a:ea typeface="+mn-ea"/>
                <a:cs typeface="Calibri"/>
              </a:rPr>
              <a:t>, and economic recovery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FD5CE1B6-455B-4D7D-97F9-EC820BCB3A10}"/>
              </a:ext>
            </a:extLst>
          </p:cNvPr>
          <p:cNvSpPr txBox="1"/>
          <p:nvPr/>
        </p:nvSpPr>
        <p:spPr>
          <a:xfrm>
            <a:off x="3263707" y="4999672"/>
            <a:ext cx="1184581" cy="147732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Calibri"/>
              </a:rPr>
              <a:t>Assist homeowners on and off Tribal lands with mortgage, gas, electric, internet, water, and homeowner </a:t>
            </a:r>
            <a:r>
              <a:rPr kumimoji="0" lang="en-US" sz="900" b="0" i="0" u="none" strike="noStrike" kern="1200" cap="none" spc="0" normalizeH="0" baseline="0" noProof="0" dirty="0">
                <a:ln>
                  <a:noFill/>
                </a:ln>
                <a:effectLst/>
                <a:uLnTx/>
                <a:uFillTx/>
                <a:latin typeface="Calibri"/>
                <a:ea typeface="+mn-ea"/>
                <a:cs typeface="Calibri"/>
              </a:rPr>
              <a:t>insurance costs, and cover home repair costs to prevent displacement.</a:t>
            </a:r>
          </a:p>
        </p:txBody>
      </p:sp>
      <p:sp>
        <p:nvSpPr>
          <p:cNvPr id="99" name="TextBox 98">
            <a:extLst>
              <a:ext uri="{FF2B5EF4-FFF2-40B4-BE49-F238E27FC236}">
                <a16:creationId xmlns:a16="http://schemas.microsoft.com/office/drawing/2014/main" id="{8C7B5600-2CB5-489E-A7A4-7E0FD69932F2}"/>
              </a:ext>
            </a:extLst>
          </p:cNvPr>
          <p:cNvSpPr txBox="1"/>
          <p:nvPr/>
        </p:nvSpPr>
        <p:spPr>
          <a:xfrm>
            <a:off x="5589217" y="4927937"/>
            <a:ext cx="1184581" cy="1015663"/>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Calibri"/>
              </a:rPr>
              <a:t>Provide access to capital via loan and investment programs for Tribal enterprises and small businesses</a:t>
            </a:r>
            <a:endParaRPr kumimoji="0" lang="en-US" sz="1000" b="0" i="0" u="none" strike="noStrike" kern="1200" cap="none" spc="0" normalizeH="0" baseline="0" noProof="0" dirty="0">
              <a:ln>
                <a:noFill/>
              </a:ln>
              <a:solidFill>
                <a:srgbClr val="FF0000"/>
              </a:solidFill>
              <a:effectLst/>
              <a:uLnTx/>
              <a:uFillTx/>
              <a:latin typeface="Calibri"/>
              <a:ea typeface="+mn-ea"/>
              <a:cs typeface="Calibri"/>
            </a:endParaRPr>
          </a:p>
        </p:txBody>
      </p:sp>
      <p:sp>
        <p:nvSpPr>
          <p:cNvPr id="100" name="TextBox 99">
            <a:extLst>
              <a:ext uri="{FF2B5EF4-FFF2-40B4-BE49-F238E27FC236}">
                <a16:creationId xmlns:a16="http://schemas.microsoft.com/office/drawing/2014/main" id="{97B8B471-216A-4223-8C54-0C341392164B}"/>
              </a:ext>
            </a:extLst>
          </p:cNvPr>
          <p:cNvSpPr txBox="1"/>
          <p:nvPr/>
        </p:nvSpPr>
        <p:spPr>
          <a:xfrm>
            <a:off x="4470560" y="4999672"/>
            <a:ext cx="1184581" cy="147732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Calibri"/>
              </a:rPr>
              <a:t>Broadband infrastructure projects, multi-purpose community facilities, and connectivity technologies and devices</a:t>
            </a:r>
            <a:endParaRPr kumimoji="0" lang="en-US" sz="1000" b="0" i="0" u="none" strike="sngStrike" kern="1200" cap="none" spc="0" normalizeH="0" baseline="0" noProof="0" dirty="0">
              <a:ln>
                <a:noFill/>
              </a:ln>
              <a:solidFill>
                <a:prstClr val="black"/>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9728AD54-112A-4A54-9009-27D594AEFF91}"/>
              </a:ext>
            </a:extLst>
          </p:cNvPr>
          <p:cNvSpPr txBox="1"/>
          <p:nvPr/>
        </p:nvSpPr>
        <p:spPr>
          <a:xfrm>
            <a:off x="2057400" y="5029200"/>
            <a:ext cx="1184581" cy="116955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Governments have the discretion to use the funds for “any governmental purpose other than a lobbying activity.”</a:t>
            </a: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8" name="TextBox 107">
            <a:extLst>
              <a:ext uri="{FF2B5EF4-FFF2-40B4-BE49-F238E27FC236}">
                <a16:creationId xmlns:a16="http://schemas.microsoft.com/office/drawing/2014/main" id="{2A8039A0-852D-446D-90A2-620AE0E0959A}"/>
              </a:ext>
            </a:extLst>
          </p:cNvPr>
          <p:cNvSpPr txBox="1"/>
          <p:nvPr/>
        </p:nvSpPr>
        <p:spPr>
          <a:xfrm>
            <a:off x="1136460" y="1465018"/>
            <a:ext cx="50366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$20B</a:t>
            </a:r>
          </a:p>
        </p:txBody>
      </p:sp>
      <p:sp>
        <p:nvSpPr>
          <p:cNvPr id="110" name="TextBox 109">
            <a:extLst>
              <a:ext uri="{FF2B5EF4-FFF2-40B4-BE49-F238E27FC236}">
                <a16:creationId xmlns:a16="http://schemas.microsoft.com/office/drawing/2014/main" id="{E18614ED-16DF-4EFB-99E2-05990307A21B}"/>
              </a:ext>
            </a:extLst>
          </p:cNvPr>
          <p:cNvSpPr txBox="1"/>
          <p:nvPr/>
        </p:nvSpPr>
        <p:spPr>
          <a:xfrm>
            <a:off x="3389529" y="1465018"/>
            <a:ext cx="7681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$498MM</a:t>
            </a:r>
          </a:p>
        </p:txBody>
      </p:sp>
      <p:sp>
        <p:nvSpPr>
          <p:cNvPr id="111" name="TextBox 110">
            <a:extLst>
              <a:ext uri="{FF2B5EF4-FFF2-40B4-BE49-F238E27FC236}">
                <a16:creationId xmlns:a16="http://schemas.microsoft.com/office/drawing/2014/main" id="{21A8955D-066C-401C-B28E-C7DFB7718258}"/>
              </a:ext>
            </a:extLst>
          </p:cNvPr>
          <p:cNvSpPr txBox="1"/>
          <p:nvPr/>
        </p:nvSpPr>
        <p:spPr>
          <a:xfrm>
            <a:off x="5830416" y="1442346"/>
            <a:ext cx="909903" cy="27699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5595"/>
                </a:solidFill>
                <a:latin typeface="Calibri"/>
              </a:rPr>
              <a:t>&gt;$500MM</a:t>
            </a:r>
            <a:endParaRPr kumimoji="0" lang="en-US" sz="1200" b="1" i="0" u="none" strike="noStrike" kern="1200" cap="none" spc="0" normalizeH="0" baseline="0" noProof="0" dirty="0">
              <a:ln>
                <a:noFill/>
              </a:ln>
              <a:solidFill>
                <a:srgbClr val="005595"/>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A2AE7944-FC23-44D8-AB85-0FA6A76903B5}"/>
              </a:ext>
            </a:extLst>
          </p:cNvPr>
          <p:cNvSpPr txBox="1"/>
          <p:nvPr/>
        </p:nvSpPr>
        <p:spPr>
          <a:xfrm>
            <a:off x="4578223" y="1465018"/>
            <a:ext cx="7617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$100MM</a:t>
            </a:r>
          </a:p>
        </p:txBody>
      </p:sp>
      <p:sp>
        <p:nvSpPr>
          <p:cNvPr id="113" name="TextBox 112">
            <a:extLst>
              <a:ext uri="{FF2B5EF4-FFF2-40B4-BE49-F238E27FC236}">
                <a16:creationId xmlns:a16="http://schemas.microsoft.com/office/drawing/2014/main" id="{74A7DAB6-27ED-46C7-8A0E-8A00507AC72B}"/>
              </a:ext>
            </a:extLst>
          </p:cNvPr>
          <p:cNvSpPr txBox="1"/>
          <p:nvPr/>
        </p:nvSpPr>
        <p:spPr>
          <a:xfrm>
            <a:off x="2230284" y="1465018"/>
            <a:ext cx="7617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$500MM</a:t>
            </a:r>
          </a:p>
        </p:txBody>
      </p:sp>
      <p:sp>
        <p:nvSpPr>
          <p:cNvPr id="115" name="TextBox 114">
            <a:extLst>
              <a:ext uri="{FF2B5EF4-FFF2-40B4-BE49-F238E27FC236}">
                <a16:creationId xmlns:a16="http://schemas.microsoft.com/office/drawing/2014/main" id="{BC61AEF5-751F-4740-83BF-6FBDE2262EF3}"/>
              </a:ext>
            </a:extLst>
          </p:cNvPr>
          <p:cNvSpPr txBox="1"/>
          <p:nvPr/>
        </p:nvSpPr>
        <p:spPr>
          <a:xfrm>
            <a:off x="619602" y="6535579"/>
            <a:ext cx="326659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C00000"/>
                </a:solidFill>
                <a:effectLst/>
                <a:uLnTx/>
                <a:uFillTx/>
                <a:latin typeface="Calibri"/>
                <a:ea typeface="+mn-ea"/>
                <a:cs typeface="+mn-cs"/>
              </a:rPr>
              <a:t>*</a:t>
            </a:r>
            <a:r>
              <a:rPr kumimoji="0" lang="en-US" sz="1000" b="0" i="0" u="none" strike="noStrike" kern="1200" cap="none" spc="0" normalizeH="0" baseline="0" noProof="0" dirty="0">
                <a:ln>
                  <a:noFill/>
                </a:ln>
                <a:solidFill>
                  <a:prstClr val="white"/>
                </a:solidFill>
                <a:effectLst/>
                <a:uLnTx/>
                <a:uFillTx/>
                <a:latin typeface="Calibri"/>
                <a:ea typeface="+mn-ea"/>
                <a:cs typeface="Calibri"/>
              </a:rPr>
              <a:t>HAF include TDHEs</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561DF1E-F057-0B6D-805A-9E405F4A50FB}"/>
              </a:ext>
            </a:extLst>
          </p:cNvPr>
          <p:cNvSpPr txBox="1"/>
          <p:nvPr/>
        </p:nvSpPr>
        <p:spPr>
          <a:xfrm>
            <a:off x="6748901" y="632299"/>
            <a:ext cx="13183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SSBCI-Technical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C4A2A776-018C-D09C-3F2D-D50640932D1F}"/>
              </a:ext>
            </a:extLst>
          </p:cNvPr>
          <p:cNvSpPr txBox="1"/>
          <p:nvPr/>
        </p:nvSpPr>
        <p:spPr>
          <a:xfrm>
            <a:off x="7884437" y="699731"/>
            <a:ext cx="131833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SSBCI-SBOP</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AECE81FF-A3BD-74FE-5405-1D4D95B80A56}"/>
              </a:ext>
            </a:extLst>
          </p:cNvPr>
          <p:cNvSpPr txBox="1"/>
          <p:nvPr/>
        </p:nvSpPr>
        <p:spPr>
          <a:xfrm>
            <a:off x="7075624" y="1465018"/>
            <a:ext cx="923651" cy="276999"/>
          </a:xfrm>
          <a:prstGeom prst="rect">
            <a:avLst/>
          </a:prstGeom>
          <a:noFill/>
        </p:spPr>
        <p:txBody>
          <a:bodyPr wrap="none" rtlCol="0" anchor="t">
            <a:spAutoFit/>
          </a:bodyPr>
          <a:lstStyle/>
          <a:p>
            <a:pPr>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a:t>
            </a:r>
            <a:r>
              <a:rPr lang="en-US" sz="1200" b="1" dirty="0">
                <a:solidFill>
                  <a:srgbClr val="005595"/>
                </a:solidFill>
                <a:latin typeface="Calibri"/>
              </a:rPr>
              <a:t>35.73MM</a:t>
            </a:r>
            <a:endParaRPr kumimoji="0" lang="en-US" sz="1200" b="1" i="0" u="none" strike="noStrike" kern="1200" cap="none" spc="0" normalizeH="0" baseline="0" noProof="0" dirty="0">
              <a:ln>
                <a:noFill/>
              </a:ln>
              <a:solidFill>
                <a:srgbClr val="005595"/>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06500D4D-BDBB-F063-4425-ABC5111868DD}"/>
              </a:ext>
            </a:extLst>
          </p:cNvPr>
          <p:cNvSpPr txBox="1"/>
          <p:nvPr/>
        </p:nvSpPr>
        <p:spPr>
          <a:xfrm>
            <a:off x="-152400" y="1868269"/>
            <a:ext cx="1116580"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Additional Funds Available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3639065-2ECB-9ED2-308D-5C2680E8A3A8}"/>
              </a:ext>
            </a:extLst>
          </p:cNvPr>
          <p:cNvSpPr txBox="1"/>
          <p:nvPr/>
        </p:nvSpPr>
        <p:spPr>
          <a:xfrm>
            <a:off x="3236524" y="2007518"/>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YES</a:t>
            </a:r>
          </a:p>
        </p:txBody>
      </p:sp>
      <p:sp>
        <p:nvSpPr>
          <p:cNvPr id="13" name="TextBox 12">
            <a:extLst>
              <a:ext uri="{FF2B5EF4-FFF2-40B4-BE49-F238E27FC236}">
                <a16:creationId xmlns:a16="http://schemas.microsoft.com/office/drawing/2014/main" id="{63C3F98C-B18C-A4A1-EAA0-DC3297AF4F01}"/>
              </a:ext>
            </a:extLst>
          </p:cNvPr>
          <p:cNvSpPr txBox="1"/>
          <p:nvPr/>
        </p:nvSpPr>
        <p:spPr>
          <a:xfrm>
            <a:off x="2005174" y="1997311"/>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YES</a:t>
            </a:r>
          </a:p>
        </p:txBody>
      </p:sp>
      <p:sp>
        <p:nvSpPr>
          <p:cNvPr id="14" name="TextBox 13">
            <a:extLst>
              <a:ext uri="{FF2B5EF4-FFF2-40B4-BE49-F238E27FC236}">
                <a16:creationId xmlns:a16="http://schemas.microsoft.com/office/drawing/2014/main" id="{EEDBCB43-D41A-AED0-348A-8622506DD1E1}"/>
              </a:ext>
            </a:extLst>
          </p:cNvPr>
          <p:cNvSpPr txBox="1"/>
          <p:nvPr/>
        </p:nvSpPr>
        <p:spPr>
          <a:xfrm>
            <a:off x="879991" y="1981200"/>
            <a:ext cx="1101209" cy="4616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YES</a:t>
            </a:r>
            <a:br>
              <a:rPr kumimoji="0" lang="en-US" sz="1200" b="0" i="0" u="none" strike="noStrike" kern="1200" cap="none" spc="0" normalizeH="0" baseline="0" noProof="0" dirty="0">
                <a:ln>
                  <a:noFill/>
                </a:ln>
                <a:solidFill>
                  <a:srgbClr val="000000"/>
                </a:solidFill>
                <a:effectLst/>
                <a:uLnTx/>
                <a:uFillTx/>
                <a:latin typeface="Calibri"/>
                <a:ea typeface="+mn-ea"/>
                <a:cs typeface="Calibri"/>
              </a:rPr>
            </a:br>
            <a:r>
              <a:rPr kumimoji="0" lang="en-US" sz="1200" b="0" i="0" u="none" strike="noStrike" kern="1200" cap="none" spc="0" normalizeH="0" baseline="0" noProof="0" dirty="0">
                <a:ln>
                  <a:noFill/>
                </a:ln>
                <a:solidFill>
                  <a:srgbClr val="000000"/>
                </a:solidFill>
                <a:effectLst/>
                <a:uLnTx/>
                <a:uFillTx/>
                <a:latin typeface="Calibri"/>
                <a:ea typeface="+mn-ea"/>
                <a:cs typeface="Calibri"/>
              </a:rPr>
              <a:t>$33,417</a:t>
            </a:r>
          </a:p>
        </p:txBody>
      </p:sp>
      <p:sp>
        <p:nvSpPr>
          <p:cNvPr id="15" name="TextBox 14">
            <a:extLst>
              <a:ext uri="{FF2B5EF4-FFF2-40B4-BE49-F238E27FC236}">
                <a16:creationId xmlns:a16="http://schemas.microsoft.com/office/drawing/2014/main" id="{6F0C1282-90E5-D21A-F28E-4B1C14CA4F9B}"/>
              </a:ext>
            </a:extLst>
          </p:cNvPr>
          <p:cNvSpPr txBox="1"/>
          <p:nvPr/>
        </p:nvSpPr>
        <p:spPr>
          <a:xfrm>
            <a:off x="4411965" y="2005321"/>
            <a:ext cx="1101209" cy="4616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YES</a:t>
            </a:r>
            <a:br>
              <a:rPr kumimoji="0" lang="en-US" sz="1200" b="0" i="0" u="none" strike="noStrike" kern="1200" cap="none" spc="0" normalizeH="0" baseline="0" noProof="0" dirty="0">
                <a:ln>
                  <a:noFill/>
                </a:ln>
                <a:solidFill>
                  <a:srgbClr val="000000"/>
                </a:solidFill>
                <a:effectLst/>
                <a:uLnTx/>
                <a:uFillTx/>
                <a:latin typeface="Calibri"/>
                <a:ea typeface="+mn-ea"/>
                <a:cs typeface="Calibri"/>
              </a:rPr>
            </a:br>
            <a:r>
              <a:rPr kumimoji="0" lang="en-US" sz="1200" b="0" i="0" u="none" strike="noStrike" kern="1200" cap="none" spc="0" normalizeH="0" baseline="0" noProof="0" dirty="0">
                <a:ln>
                  <a:noFill/>
                </a:ln>
                <a:solidFill>
                  <a:srgbClr val="000000"/>
                </a:solidFill>
                <a:effectLst/>
                <a:uLnTx/>
                <a:uFillTx/>
                <a:latin typeface="Calibri"/>
                <a:ea typeface="+mn-ea"/>
                <a:cs typeface="Calibri"/>
              </a:rPr>
              <a:t>$21,820</a:t>
            </a:r>
          </a:p>
        </p:txBody>
      </p:sp>
      <p:sp>
        <p:nvSpPr>
          <p:cNvPr id="2" name="TextBox 1">
            <a:extLst>
              <a:ext uri="{FF2B5EF4-FFF2-40B4-BE49-F238E27FC236}">
                <a16:creationId xmlns:a16="http://schemas.microsoft.com/office/drawing/2014/main" id="{279D60FD-9D99-4CF7-35FA-8D1C1741B8CF}"/>
              </a:ext>
            </a:extLst>
          </p:cNvPr>
          <p:cNvSpPr txBox="1"/>
          <p:nvPr/>
        </p:nvSpPr>
        <p:spPr>
          <a:xfrm>
            <a:off x="6825209" y="2667394"/>
            <a:ext cx="1184581" cy="221599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Provide legal, accounting, and financial advisory services to qualifying small businesses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applying for SSBCI or other jurisdiction small business programs</a:t>
            </a:r>
          </a:p>
        </p:txBody>
      </p:sp>
      <p:sp>
        <p:nvSpPr>
          <p:cNvPr id="3" name="TextBox 2">
            <a:extLst>
              <a:ext uri="{FF2B5EF4-FFF2-40B4-BE49-F238E27FC236}">
                <a16:creationId xmlns:a16="http://schemas.microsoft.com/office/drawing/2014/main" id="{2CC4EA10-6188-3A6B-74C2-F506F92ADB84}"/>
              </a:ext>
            </a:extLst>
          </p:cNvPr>
          <p:cNvSpPr txBox="1"/>
          <p:nvPr/>
        </p:nvSpPr>
        <p:spPr>
          <a:xfrm>
            <a:off x="6798314" y="4927937"/>
            <a:ext cx="1184581" cy="116955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Calibri"/>
              </a:rPr>
              <a:t>Provide legal advisory services to Tribal member owned businesses  seeking SSBCI loans or investments</a:t>
            </a:r>
            <a:endParaRPr kumimoji="0" lang="en-US" sz="1000" b="0" i="0" u="none" strike="noStrike" kern="1200" cap="none" spc="0" normalizeH="0" baseline="0" noProof="0" dirty="0">
              <a:ln>
                <a:noFill/>
              </a:ln>
              <a:solidFill>
                <a:srgbClr val="FF0000"/>
              </a:solidFill>
              <a:effectLst/>
              <a:uLnTx/>
              <a:uFillTx/>
              <a:latin typeface="Calibri"/>
              <a:ea typeface="+mn-ea"/>
              <a:cs typeface="Calibri"/>
            </a:endParaRPr>
          </a:p>
        </p:txBody>
      </p:sp>
      <p:sp>
        <p:nvSpPr>
          <p:cNvPr id="18" name="TextBox 17">
            <a:extLst>
              <a:ext uri="{FF2B5EF4-FFF2-40B4-BE49-F238E27FC236}">
                <a16:creationId xmlns:a16="http://schemas.microsoft.com/office/drawing/2014/main" id="{7DA9E0D7-A0E0-6C1B-C043-3B585E210AD5}"/>
              </a:ext>
            </a:extLst>
          </p:cNvPr>
          <p:cNvSpPr txBox="1"/>
          <p:nvPr/>
        </p:nvSpPr>
        <p:spPr>
          <a:xfrm>
            <a:off x="8325380" y="1465018"/>
            <a:ext cx="4376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N/A</a:t>
            </a:r>
          </a:p>
        </p:txBody>
      </p:sp>
      <p:sp>
        <p:nvSpPr>
          <p:cNvPr id="19" name="TextBox 18">
            <a:extLst>
              <a:ext uri="{FF2B5EF4-FFF2-40B4-BE49-F238E27FC236}">
                <a16:creationId xmlns:a16="http://schemas.microsoft.com/office/drawing/2014/main" id="{10116AF8-45AB-04E8-7F3D-8BA41474507F}"/>
              </a:ext>
            </a:extLst>
          </p:cNvPr>
          <p:cNvSpPr txBox="1"/>
          <p:nvPr/>
        </p:nvSpPr>
        <p:spPr>
          <a:xfrm>
            <a:off x="8005960" y="2007518"/>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a:cs typeface="Calibri"/>
              </a:rPr>
              <a:t>N/A</a:t>
            </a:r>
            <a:endParaRPr lang="en-US" sz="1200" b="0" i="0" u="none" strike="noStrike" kern="1200" cap="none" spc="0" baseline="0" noProof="0" dirty="0">
              <a:solidFill>
                <a:srgbClr val="000000"/>
              </a:solidFill>
              <a:latin typeface="Calibri"/>
              <a:cs typeface="Calibri"/>
            </a:endParaRPr>
          </a:p>
        </p:txBody>
      </p:sp>
      <p:sp>
        <p:nvSpPr>
          <p:cNvPr id="21" name="TextBox 20">
            <a:extLst>
              <a:ext uri="{FF2B5EF4-FFF2-40B4-BE49-F238E27FC236}">
                <a16:creationId xmlns:a16="http://schemas.microsoft.com/office/drawing/2014/main" id="{2F92CACB-35EE-2EF3-3BE9-FD881C50ACEF}"/>
              </a:ext>
            </a:extLst>
          </p:cNvPr>
          <p:cNvSpPr txBox="1"/>
          <p:nvPr/>
        </p:nvSpPr>
        <p:spPr>
          <a:xfrm>
            <a:off x="7938247" y="2653947"/>
            <a:ext cx="1295400" cy="20390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SBOP is a competitive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grant program designed to assist regions in helping small businesses connect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opportunities related to the Investing in America Agenda</a:t>
            </a:r>
          </a:p>
        </p:txBody>
      </p:sp>
      <p:sp>
        <p:nvSpPr>
          <p:cNvPr id="22" name="TextBox 21">
            <a:extLst>
              <a:ext uri="{FF2B5EF4-FFF2-40B4-BE49-F238E27FC236}">
                <a16:creationId xmlns:a16="http://schemas.microsoft.com/office/drawing/2014/main" id="{B183C83C-8B9C-5C13-D9B3-3417C321912A}"/>
              </a:ext>
            </a:extLst>
          </p:cNvPr>
          <p:cNvSpPr txBox="1"/>
          <p:nvPr/>
        </p:nvSpPr>
        <p:spPr>
          <a:xfrm>
            <a:off x="7933847" y="4927937"/>
            <a:ext cx="1184581" cy="116955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Calibri"/>
              </a:rPr>
              <a:t>Provide legal, accounting, and financial advisory services to small businesses (as defined in the NOFO)</a:t>
            </a:r>
            <a:endParaRPr kumimoji="0" lang="en-US" sz="1000" b="0" i="0" u="none" strike="noStrike" kern="1200" cap="none" spc="0" normalizeH="0" baseline="0" noProof="0" dirty="0">
              <a:ln>
                <a:noFill/>
              </a:ln>
              <a:solidFill>
                <a:srgbClr val="FF0000"/>
              </a:solidFill>
              <a:effectLst/>
              <a:uLnTx/>
              <a:uFillTx/>
              <a:latin typeface="Calibri"/>
              <a:ea typeface="+mn-ea"/>
              <a:cs typeface="Calibri"/>
            </a:endParaRPr>
          </a:p>
        </p:txBody>
      </p:sp>
      <p:sp>
        <p:nvSpPr>
          <p:cNvPr id="25" name="TextBox 24">
            <a:extLst>
              <a:ext uri="{FF2B5EF4-FFF2-40B4-BE49-F238E27FC236}">
                <a16:creationId xmlns:a16="http://schemas.microsoft.com/office/drawing/2014/main" id="{07AA9376-1378-4725-FB97-1253C3EA87B2}"/>
              </a:ext>
            </a:extLst>
          </p:cNvPr>
          <p:cNvSpPr txBox="1"/>
          <p:nvPr/>
        </p:nvSpPr>
        <p:spPr>
          <a:xfrm>
            <a:off x="6780112" y="2007518"/>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N/A</a:t>
            </a:r>
          </a:p>
        </p:txBody>
      </p:sp>
      <p:sp>
        <p:nvSpPr>
          <p:cNvPr id="26" name="TextBox 25">
            <a:extLst>
              <a:ext uri="{FF2B5EF4-FFF2-40B4-BE49-F238E27FC236}">
                <a16:creationId xmlns:a16="http://schemas.microsoft.com/office/drawing/2014/main" id="{F77BDD64-DEE7-E97C-AE0A-A0E234F12BC5}"/>
              </a:ext>
            </a:extLst>
          </p:cNvPr>
          <p:cNvSpPr txBox="1"/>
          <p:nvPr/>
        </p:nvSpPr>
        <p:spPr>
          <a:xfrm>
            <a:off x="5654234" y="2007518"/>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N/A</a:t>
            </a:r>
          </a:p>
        </p:txBody>
      </p:sp>
    </p:spTree>
    <p:extLst>
      <p:ext uri="{BB962C8B-B14F-4D97-AF65-F5344CB8AC3E}">
        <p14:creationId xmlns:p14="http://schemas.microsoft.com/office/powerpoint/2010/main" val="279420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EA9DB4A-9A2B-41DE-A3E3-43C0DF859E20}"/>
              </a:ext>
            </a:extLst>
          </p:cNvPr>
          <p:cNvSpPr/>
          <p:nvPr/>
        </p:nvSpPr>
        <p:spPr>
          <a:xfrm>
            <a:off x="816923" y="1137953"/>
            <a:ext cx="1137944" cy="531149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itle 1">
            <a:extLst>
              <a:ext uri="{FF2B5EF4-FFF2-40B4-BE49-F238E27FC236}">
                <a16:creationId xmlns:a16="http://schemas.microsoft.com/office/drawing/2014/main" id="{7258A5CC-23ED-4FF1-934C-2B48DEC4A4AA}"/>
              </a:ext>
            </a:extLst>
          </p:cNvPr>
          <p:cNvSpPr>
            <a:spLocks noGrp="1"/>
          </p:cNvSpPr>
          <p:nvPr>
            <p:ph type="title"/>
          </p:nvPr>
        </p:nvSpPr>
        <p:spPr>
          <a:xfrm>
            <a:off x="457200" y="-152400"/>
            <a:ext cx="8229600" cy="914400"/>
          </a:xfrm>
        </p:spPr>
        <p:txBody>
          <a:bodyPr>
            <a:noAutofit/>
          </a:bodyPr>
          <a:lstStyle/>
          <a:p>
            <a:pPr algn="ctr"/>
            <a:r>
              <a:rPr lang="en-US" sz="1800" b="1" cap="all" dirty="0">
                <a:solidFill>
                  <a:srgbClr val="005595"/>
                </a:solidFill>
              </a:rPr>
              <a:t>Summary of compliance and reporting requirements</a:t>
            </a:r>
            <a:br>
              <a:rPr lang="en-US" sz="1800" b="1" cap="all" dirty="0">
                <a:solidFill>
                  <a:srgbClr val="005595"/>
                </a:solidFill>
              </a:rPr>
            </a:br>
            <a:r>
              <a:rPr lang="en-US" sz="1500" b="1" i="1" cap="all" dirty="0">
                <a:solidFill>
                  <a:srgbClr val="C00000"/>
                </a:solidFill>
              </a:rPr>
              <a:t>Tribal Recipients</a:t>
            </a:r>
          </a:p>
        </p:txBody>
      </p:sp>
      <p:sp>
        <p:nvSpPr>
          <p:cNvPr id="24" name="TextBox 23">
            <a:extLst>
              <a:ext uri="{FF2B5EF4-FFF2-40B4-BE49-F238E27FC236}">
                <a16:creationId xmlns:a16="http://schemas.microsoft.com/office/drawing/2014/main" id="{69D3CF77-C436-492E-A490-A2C26F7056DE}"/>
              </a:ext>
            </a:extLst>
          </p:cNvPr>
          <p:cNvSpPr txBox="1"/>
          <p:nvPr/>
        </p:nvSpPr>
        <p:spPr>
          <a:xfrm>
            <a:off x="-29491" y="1317853"/>
            <a:ext cx="940038" cy="49244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Obligation Deadline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908409C2-2F1A-4CDF-8EBA-8F57DDE53DD6}"/>
              </a:ext>
            </a:extLst>
          </p:cNvPr>
          <p:cNvSpPr txBox="1"/>
          <p:nvPr/>
        </p:nvSpPr>
        <p:spPr>
          <a:xfrm>
            <a:off x="-36972" y="3848341"/>
            <a:ext cx="89647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Reporting Frequency</a:t>
            </a:r>
          </a:p>
        </p:txBody>
      </p:sp>
      <p:sp>
        <p:nvSpPr>
          <p:cNvPr id="39" name="TextBox 38">
            <a:extLst>
              <a:ext uri="{FF2B5EF4-FFF2-40B4-BE49-F238E27FC236}">
                <a16:creationId xmlns:a16="http://schemas.microsoft.com/office/drawing/2014/main" id="{AC5C475E-6D00-4822-B4C6-E734A55BC142}"/>
              </a:ext>
            </a:extLst>
          </p:cNvPr>
          <p:cNvSpPr txBox="1"/>
          <p:nvPr/>
        </p:nvSpPr>
        <p:spPr>
          <a:xfrm>
            <a:off x="-69820" y="4622393"/>
            <a:ext cx="936466" cy="10926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Calibri"/>
              </a:rPr>
              <a:t>Due Date After End of Reporting Period</a:t>
            </a: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Rectangle: Rounded Corners 56">
            <a:extLst>
              <a:ext uri="{FF2B5EF4-FFF2-40B4-BE49-F238E27FC236}">
                <a16:creationId xmlns:a16="http://schemas.microsoft.com/office/drawing/2014/main" id="{56A29AA3-08C6-4504-83AE-50007ADC65F6}"/>
              </a:ext>
            </a:extLst>
          </p:cNvPr>
          <p:cNvSpPr/>
          <p:nvPr/>
        </p:nvSpPr>
        <p:spPr>
          <a:xfrm>
            <a:off x="2055804" y="1147478"/>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id="{0260F7CE-1AF6-4A8E-9AE3-617A95C5ED98}"/>
              </a:ext>
            </a:extLst>
          </p:cNvPr>
          <p:cNvSpPr/>
          <p:nvPr/>
        </p:nvSpPr>
        <p:spPr>
          <a:xfrm>
            <a:off x="3250214" y="1147478"/>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Rectangle: Rounded Corners 58">
            <a:extLst>
              <a:ext uri="{FF2B5EF4-FFF2-40B4-BE49-F238E27FC236}">
                <a16:creationId xmlns:a16="http://schemas.microsoft.com/office/drawing/2014/main" id="{56D58B09-0584-488E-8C87-3C13C6B8D9CC}"/>
              </a:ext>
            </a:extLst>
          </p:cNvPr>
          <p:cNvSpPr/>
          <p:nvPr/>
        </p:nvSpPr>
        <p:spPr>
          <a:xfrm>
            <a:off x="4458100" y="1171007"/>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Rectangle: Rounded Corners 59">
            <a:extLst>
              <a:ext uri="{FF2B5EF4-FFF2-40B4-BE49-F238E27FC236}">
                <a16:creationId xmlns:a16="http://schemas.microsoft.com/office/drawing/2014/main" id="{7403D8DE-7555-47D4-8863-93B455EE54A7}"/>
              </a:ext>
            </a:extLst>
          </p:cNvPr>
          <p:cNvSpPr/>
          <p:nvPr/>
        </p:nvSpPr>
        <p:spPr>
          <a:xfrm>
            <a:off x="5671654" y="1147478"/>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Rounded Corners 60">
            <a:extLst>
              <a:ext uri="{FF2B5EF4-FFF2-40B4-BE49-F238E27FC236}">
                <a16:creationId xmlns:a16="http://schemas.microsoft.com/office/drawing/2014/main" id="{2F65C20F-AA10-4B7C-A42D-4EED6BA0A8D6}"/>
              </a:ext>
            </a:extLst>
          </p:cNvPr>
          <p:cNvSpPr/>
          <p:nvPr/>
        </p:nvSpPr>
        <p:spPr>
          <a:xfrm>
            <a:off x="6863056" y="1160924"/>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Rectangle: Rounded Corners 61">
            <a:extLst>
              <a:ext uri="{FF2B5EF4-FFF2-40B4-BE49-F238E27FC236}">
                <a16:creationId xmlns:a16="http://schemas.microsoft.com/office/drawing/2014/main" id="{964F851F-5EAE-43E3-9475-82254973DCC1}"/>
              </a:ext>
            </a:extLst>
          </p:cNvPr>
          <p:cNvSpPr/>
          <p:nvPr/>
        </p:nvSpPr>
        <p:spPr>
          <a:xfrm>
            <a:off x="8020756" y="1184551"/>
            <a:ext cx="1061744" cy="529244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4FA372E5-79A7-4DD7-A28B-40FDDA42AB03}"/>
              </a:ext>
            </a:extLst>
          </p:cNvPr>
          <p:cNvCxnSpPr/>
          <p:nvPr/>
        </p:nvCxnSpPr>
        <p:spPr>
          <a:xfrm>
            <a:off x="14015" y="2329934"/>
            <a:ext cx="899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2128BF-462F-4271-A16C-DAF3AC61A849}"/>
              </a:ext>
            </a:extLst>
          </p:cNvPr>
          <p:cNvCxnSpPr/>
          <p:nvPr/>
        </p:nvCxnSpPr>
        <p:spPr>
          <a:xfrm>
            <a:off x="107577" y="3458995"/>
            <a:ext cx="899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94361E-940B-4165-8A1A-5A6598F8E673}"/>
              </a:ext>
            </a:extLst>
          </p:cNvPr>
          <p:cNvCxnSpPr/>
          <p:nvPr/>
        </p:nvCxnSpPr>
        <p:spPr>
          <a:xfrm>
            <a:off x="76200" y="4651667"/>
            <a:ext cx="899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60235678-04D9-4BAD-A49D-6C1ACA1053EE}"/>
              </a:ext>
            </a:extLst>
          </p:cNvPr>
          <p:cNvSpPr/>
          <p:nvPr/>
        </p:nvSpPr>
        <p:spPr>
          <a:xfrm>
            <a:off x="820501" y="629640"/>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794D60B-B6BA-4C46-A2CC-D27CC91B18E9}"/>
              </a:ext>
            </a:extLst>
          </p:cNvPr>
          <p:cNvSpPr txBox="1"/>
          <p:nvPr/>
        </p:nvSpPr>
        <p:spPr>
          <a:xfrm>
            <a:off x="763598" y="618706"/>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State and Local Fiscal Recovery Funds (SLFRF)</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Rounded Corners 65">
            <a:extLst>
              <a:ext uri="{FF2B5EF4-FFF2-40B4-BE49-F238E27FC236}">
                <a16:creationId xmlns:a16="http://schemas.microsoft.com/office/drawing/2014/main" id="{8147BB1F-747E-48C3-AAD1-58E2F10CCB58}"/>
              </a:ext>
            </a:extLst>
          </p:cNvPr>
          <p:cNvSpPr/>
          <p:nvPr/>
        </p:nvSpPr>
        <p:spPr>
          <a:xfrm>
            <a:off x="2022695" y="629640"/>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Rectangle: Rounded Corners 66">
            <a:extLst>
              <a:ext uri="{FF2B5EF4-FFF2-40B4-BE49-F238E27FC236}">
                <a16:creationId xmlns:a16="http://schemas.microsoft.com/office/drawing/2014/main" id="{10746767-9042-4C84-8D23-BAEC72B4540F}"/>
              </a:ext>
            </a:extLst>
          </p:cNvPr>
          <p:cNvSpPr/>
          <p:nvPr/>
        </p:nvSpPr>
        <p:spPr>
          <a:xfrm>
            <a:off x="3240713" y="630906"/>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Rectangle: Rounded Corners 67">
            <a:extLst>
              <a:ext uri="{FF2B5EF4-FFF2-40B4-BE49-F238E27FC236}">
                <a16:creationId xmlns:a16="http://schemas.microsoft.com/office/drawing/2014/main" id="{D4A4A192-C094-4310-BFFE-734E9C964B2E}"/>
              </a:ext>
            </a:extLst>
          </p:cNvPr>
          <p:cNvSpPr/>
          <p:nvPr/>
        </p:nvSpPr>
        <p:spPr>
          <a:xfrm>
            <a:off x="4444419" y="629640"/>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Rectangle: Rounded Corners 68">
            <a:extLst>
              <a:ext uri="{FF2B5EF4-FFF2-40B4-BE49-F238E27FC236}">
                <a16:creationId xmlns:a16="http://schemas.microsoft.com/office/drawing/2014/main" id="{8A3375D9-1AE6-4445-8D44-D32C1A025003}"/>
              </a:ext>
            </a:extLst>
          </p:cNvPr>
          <p:cNvSpPr/>
          <p:nvPr/>
        </p:nvSpPr>
        <p:spPr>
          <a:xfrm>
            <a:off x="5642670" y="632904"/>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Rectangle: Rounded Corners 69">
            <a:extLst>
              <a:ext uri="{FF2B5EF4-FFF2-40B4-BE49-F238E27FC236}">
                <a16:creationId xmlns:a16="http://schemas.microsoft.com/office/drawing/2014/main" id="{6750B7E5-DECC-437C-9187-C88886AB7690}"/>
              </a:ext>
            </a:extLst>
          </p:cNvPr>
          <p:cNvSpPr/>
          <p:nvPr/>
        </p:nvSpPr>
        <p:spPr>
          <a:xfrm>
            <a:off x="6832086" y="646367"/>
            <a:ext cx="1155645"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ectangle: Rounded Corners 70">
            <a:extLst>
              <a:ext uri="{FF2B5EF4-FFF2-40B4-BE49-F238E27FC236}">
                <a16:creationId xmlns:a16="http://schemas.microsoft.com/office/drawing/2014/main" id="{A4299E55-EB41-466D-B4F1-5FD7E7EB44AD}"/>
              </a:ext>
            </a:extLst>
          </p:cNvPr>
          <p:cNvSpPr/>
          <p:nvPr/>
        </p:nvSpPr>
        <p:spPr>
          <a:xfrm>
            <a:off x="8021503" y="645341"/>
            <a:ext cx="1077674" cy="600886"/>
          </a:xfrm>
          <a:prstGeom prst="roundRect">
            <a:avLst/>
          </a:prstGeom>
          <a:solidFill>
            <a:srgbClr val="005595"/>
          </a:solidFill>
          <a:ln>
            <a:solidFill>
              <a:srgbClr val="00559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TextBox 72">
            <a:extLst>
              <a:ext uri="{FF2B5EF4-FFF2-40B4-BE49-F238E27FC236}">
                <a16:creationId xmlns:a16="http://schemas.microsoft.com/office/drawing/2014/main" id="{E9B4513B-B83B-416A-895D-BD58B4F5ED74}"/>
              </a:ext>
            </a:extLst>
          </p:cNvPr>
          <p:cNvSpPr txBox="1"/>
          <p:nvPr/>
        </p:nvSpPr>
        <p:spPr>
          <a:xfrm>
            <a:off x="3165609" y="611521"/>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Homeowner Assistance Fund (HAF)</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623553AB-0F52-441B-BD8D-F5E097A487A3}"/>
              </a:ext>
            </a:extLst>
          </p:cNvPr>
          <p:cNvSpPr txBox="1"/>
          <p:nvPr/>
        </p:nvSpPr>
        <p:spPr>
          <a:xfrm>
            <a:off x="5560921" y="600356"/>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State Small Business Credit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TextBox 74">
            <a:extLst>
              <a:ext uri="{FF2B5EF4-FFF2-40B4-BE49-F238E27FC236}">
                <a16:creationId xmlns:a16="http://schemas.microsoft.com/office/drawing/2014/main" id="{CE7A3954-E17C-420E-B3FE-6F1C26F24A45}"/>
              </a:ext>
            </a:extLst>
          </p:cNvPr>
          <p:cNvSpPr txBox="1"/>
          <p:nvPr/>
        </p:nvSpPr>
        <p:spPr>
          <a:xfrm>
            <a:off x="4337733" y="683131"/>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Coronavirus Capital Projects Fund (CPF)</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2CB9DD14-B5AD-45E3-93A2-46C6CB7D2EA9}"/>
              </a:ext>
            </a:extLst>
          </p:cNvPr>
          <p:cNvSpPr txBox="1"/>
          <p:nvPr/>
        </p:nvSpPr>
        <p:spPr>
          <a:xfrm>
            <a:off x="1958266" y="600357"/>
            <a:ext cx="1318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Local Assistance and Tribal Consistency Fund</a:t>
            </a:r>
            <a:endParaRPr kumimoji="0" lang="en-US" sz="12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8" name="Straight Connector 77">
            <a:extLst>
              <a:ext uri="{FF2B5EF4-FFF2-40B4-BE49-F238E27FC236}">
                <a16:creationId xmlns:a16="http://schemas.microsoft.com/office/drawing/2014/main" id="{BC48ECD5-89F9-48F6-856B-24691F0E8489}"/>
              </a:ext>
            </a:extLst>
          </p:cNvPr>
          <p:cNvCxnSpPr/>
          <p:nvPr/>
        </p:nvCxnSpPr>
        <p:spPr>
          <a:xfrm>
            <a:off x="107577" y="1790231"/>
            <a:ext cx="8991600" cy="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8392D33-032D-46A7-B91D-6678111AACC0}"/>
              </a:ext>
            </a:extLst>
          </p:cNvPr>
          <p:cNvSpPr txBox="1"/>
          <p:nvPr/>
        </p:nvSpPr>
        <p:spPr>
          <a:xfrm>
            <a:off x="808948" y="2340910"/>
            <a:ext cx="1101209" cy="112338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Yes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bri"/>
                <a:ea typeface="+mn-ea"/>
                <a:cs typeface="Calibri"/>
              </a:rPr>
              <a:t>Exceptions to the Revenue Loss category – see FAQs for a detailed list.</a:t>
            </a:r>
          </a:p>
        </p:txBody>
      </p:sp>
      <p:sp>
        <p:nvSpPr>
          <p:cNvPr id="82" name="TextBox 81">
            <a:extLst>
              <a:ext uri="{FF2B5EF4-FFF2-40B4-BE49-F238E27FC236}">
                <a16:creationId xmlns:a16="http://schemas.microsoft.com/office/drawing/2014/main" id="{60AB8594-3926-4846-A0F8-834C120D8ECB}"/>
              </a:ext>
            </a:extLst>
          </p:cNvPr>
          <p:cNvSpPr txBox="1"/>
          <p:nvPr/>
        </p:nvSpPr>
        <p:spPr>
          <a:xfrm>
            <a:off x="3191725" y="2763360"/>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Yes</a:t>
            </a:r>
            <a:endParaRPr kumimoji="0" lang="en-US" sz="1200" b="0" i="0" u="none" strike="noStrike" kern="1200" cap="none" spc="0" normalizeH="0" baseline="0" noProof="0" dirty="0">
              <a:ln>
                <a:noFill/>
              </a:ln>
              <a:solidFill>
                <a:srgbClr val="C00000"/>
              </a:solidFill>
              <a:effectLst/>
              <a:uLnTx/>
              <a:uFillTx/>
              <a:latin typeface="Calibri"/>
              <a:ea typeface="+mn-ea"/>
              <a:cs typeface="Calibri"/>
            </a:endParaRPr>
          </a:p>
        </p:txBody>
      </p:sp>
      <p:sp>
        <p:nvSpPr>
          <p:cNvPr id="84" name="TextBox 83">
            <a:extLst>
              <a:ext uri="{FF2B5EF4-FFF2-40B4-BE49-F238E27FC236}">
                <a16:creationId xmlns:a16="http://schemas.microsoft.com/office/drawing/2014/main" id="{62CF7257-D250-4E0B-93B6-FA15ACF58DF4}"/>
              </a:ext>
            </a:extLst>
          </p:cNvPr>
          <p:cNvSpPr txBox="1"/>
          <p:nvPr/>
        </p:nvSpPr>
        <p:spPr>
          <a:xfrm>
            <a:off x="4471636" y="2753290"/>
            <a:ext cx="11012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96" name="TextBox 95">
            <a:extLst>
              <a:ext uri="{FF2B5EF4-FFF2-40B4-BE49-F238E27FC236}">
                <a16:creationId xmlns:a16="http://schemas.microsoft.com/office/drawing/2014/main" id="{C45B13CB-7424-44BF-BD0D-4B46F83DA833}"/>
              </a:ext>
            </a:extLst>
          </p:cNvPr>
          <p:cNvSpPr txBox="1"/>
          <p:nvPr/>
        </p:nvSpPr>
        <p:spPr>
          <a:xfrm>
            <a:off x="835446" y="4953000"/>
            <a:ext cx="1263874" cy="43088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Last Day of the Month</a:t>
            </a:r>
          </a:p>
        </p:txBody>
      </p:sp>
      <p:sp>
        <p:nvSpPr>
          <p:cNvPr id="108" name="TextBox 107">
            <a:extLst>
              <a:ext uri="{FF2B5EF4-FFF2-40B4-BE49-F238E27FC236}">
                <a16:creationId xmlns:a16="http://schemas.microsoft.com/office/drawing/2014/main" id="{2A8039A0-852D-446D-90A2-620AE0E0959A}"/>
              </a:ext>
            </a:extLst>
          </p:cNvPr>
          <p:cNvSpPr txBox="1"/>
          <p:nvPr/>
        </p:nvSpPr>
        <p:spPr>
          <a:xfrm>
            <a:off x="914400" y="1449412"/>
            <a:ext cx="9444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12/31/2024</a:t>
            </a:r>
          </a:p>
        </p:txBody>
      </p:sp>
      <p:sp>
        <p:nvSpPr>
          <p:cNvPr id="110" name="TextBox 109">
            <a:extLst>
              <a:ext uri="{FF2B5EF4-FFF2-40B4-BE49-F238E27FC236}">
                <a16:creationId xmlns:a16="http://schemas.microsoft.com/office/drawing/2014/main" id="{E18614ED-16DF-4EFB-99E2-05990307A21B}"/>
              </a:ext>
            </a:extLst>
          </p:cNvPr>
          <p:cNvSpPr txBox="1"/>
          <p:nvPr/>
        </p:nvSpPr>
        <p:spPr>
          <a:xfrm>
            <a:off x="3369298" y="1493341"/>
            <a:ext cx="9444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09/30/2026</a:t>
            </a:r>
          </a:p>
        </p:txBody>
      </p:sp>
      <p:sp>
        <p:nvSpPr>
          <p:cNvPr id="112" name="TextBox 111">
            <a:extLst>
              <a:ext uri="{FF2B5EF4-FFF2-40B4-BE49-F238E27FC236}">
                <a16:creationId xmlns:a16="http://schemas.microsoft.com/office/drawing/2014/main" id="{A2AE7944-FC23-44D8-AB85-0FA6A76903B5}"/>
              </a:ext>
            </a:extLst>
          </p:cNvPr>
          <p:cNvSpPr txBox="1"/>
          <p:nvPr/>
        </p:nvSpPr>
        <p:spPr>
          <a:xfrm>
            <a:off x="4557992" y="1457673"/>
            <a:ext cx="9444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12/31/2026</a:t>
            </a:r>
          </a:p>
        </p:txBody>
      </p:sp>
      <p:sp>
        <p:nvSpPr>
          <p:cNvPr id="113" name="TextBox 112">
            <a:extLst>
              <a:ext uri="{FF2B5EF4-FFF2-40B4-BE49-F238E27FC236}">
                <a16:creationId xmlns:a16="http://schemas.microsoft.com/office/drawing/2014/main" id="{74A7DAB6-27ED-46C7-8A0E-8A00507AC72B}"/>
              </a:ext>
            </a:extLst>
          </p:cNvPr>
          <p:cNvSpPr txBox="1"/>
          <p:nvPr/>
        </p:nvSpPr>
        <p:spPr>
          <a:xfrm>
            <a:off x="2210053" y="1475601"/>
            <a:ext cx="9749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No Deadline</a:t>
            </a:r>
          </a:p>
        </p:txBody>
      </p:sp>
      <p:sp>
        <p:nvSpPr>
          <p:cNvPr id="115" name="TextBox 114">
            <a:extLst>
              <a:ext uri="{FF2B5EF4-FFF2-40B4-BE49-F238E27FC236}">
                <a16:creationId xmlns:a16="http://schemas.microsoft.com/office/drawing/2014/main" id="{BC61AEF5-751F-4740-83BF-6FBDE2262EF3}"/>
              </a:ext>
            </a:extLst>
          </p:cNvPr>
          <p:cNvSpPr txBox="1"/>
          <p:nvPr/>
        </p:nvSpPr>
        <p:spPr>
          <a:xfrm>
            <a:off x="619602" y="6535579"/>
            <a:ext cx="326659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C00000"/>
                </a:solidFill>
                <a:effectLst/>
                <a:uLnTx/>
                <a:uFillTx/>
                <a:latin typeface="Calibri"/>
                <a:ea typeface="+mn-ea"/>
                <a:cs typeface="+mn-cs"/>
              </a:rPr>
              <a:t>*</a:t>
            </a:r>
            <a:r>
              <a:rPr kumimoji="0" lang="en-US" sz="1000" b="0" i="0" u="none" strike="noStrike" kern="1200" cap="none" spc="0" normalizeH="0" baseline="0" noProof="0" dirty="0">
                <a:ln>
                  <a:noFill/>
                </a:ln>
                <a:solidFill>
                  <a:prstClr val="white"/>
                </a:solidFill>
                <a:effectLst/>
                <a:uLnTx/>
                <a:uFillTx/>
                <a:latin typeface="Calibri"/>
                <a:ea typeface="+mn-ea"/>
                <a:cs typeface="Calibri"/>
              </a:rPr>
              <a:t>HAF include TDHEs</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561DF1E-F057-0B6D-805A-9E405F4A50FB}"/>
              </a:ext>
            </a:extLst>
          </p:cNvPr>
          <p:cNvSpPr txBox="1"/>
          <p:nvPr/>
        </p:nvSpPr>
        <p:spPr>
          <a:xfrm>
            <a:off x="6748901" y="632299"/>
            <a:ext cx="13183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SSBCI-Technical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C4A2A776-018C-D09C-3F2D-D50640932D1F}"/>
              </a:ext>
            </a:extLst>
          </p:cNvPr>
          <p:cNvSpPr txBox="1"/>
          <p:nvPr/>
        </p:nvSpPr>
        <p:spPr>
          <a:xfrm>
            <a:off x="7884437" y="699731"/>
            <a:ext cx="131833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rPr>
              <a:t>SSBCI-SSBOP</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AECE81FF-A3BD-74FE-5405-1D4D95B80A56}"/>
              </a:ext>
            </a:extLst>
          </p:cNvPr>
          <p:cNvSpPr txBox="1"/>
          <p:nvPr/>
        </p:nvSpPr>
        <p:spPr>
          <a:xfrm>
            <a:off x="7187375" y="1450296"/>
            <a:ext cx="4299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 - - </a:t>
            </a:r>
          </a:p>
        </p:txBody>
      </p:sp>
      <p:sp>
        <p:nvSpPr>
          <p:cNvPr id="9" name="TextBox 8">
            <a:extLst>
              <a:ext uri="{FF2B5EF4-FFF2-40B4-BE49-F238E27FC236}">
                <a16:creationId xmlns:a16="http://schemas.microsoft.com/office/drawing/2014/main" id="{3BF2A7E1-A16D-4ADC-A1D5-5C3691E46570}"/>
              </a:ext>
            </a:extLst>
          </p:cNvPr>
          <p:cNvSpPr txBox="1"/>
          <p:nvPr/>
        </p:nvSpPr>
        <p:spPr>
          <a:xfrm>
            <a:off x="8346274" y="1448797"/>
            <a:ext cx="3946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 - -</a:t>
            </a:r>
          </a:p>
        </p:txBody>
      </p:sp>
      <p:sp>
        <p:nvSpPr>
          <p:cNvPr id="11" name="TextBox 10">
            <a:extLst>
              <a:ext uri="{FF2B5EF4-FFF2-40B4-BE49-F238E27FC236}">
                <a16:creationId xmlns:a16="http://schemas.microsoft.com/office/drawing/2014/main" id="{06500D4D-BDBB-F063-4425-ABC5111868DD}"/>
              </a:ext>
            </a:extLst>
          </p:cNvPr>
          <p:cNvSpPr txBox="1"/>
          <p:nvPr/>
        </p:nvSpPr>
        <p:spPr>
          <a:xfrm>
            <a:off x="-152400" y="1868269"/>
            <a:ext cx="1116580" cy="4616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Expenditure Deadline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EDBCB43-D41A-AED0-348A-8622506DD1E1}"/>
              </a:ext>
            </a:extLst>
          </p:cNvPr>
          <p:cNvSpPr txBox="1"/>
          <p:nvPr/>
        </p:nvSpPr>
        <p:spPr>
          <a:xfrm>
            <a:off x="813259" y="1752600"/>
            <a:ext cx="1167941"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Calibri"/>
              </a:rPr>
              <a:t>12/31/2026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a:ea typeface="+mn-ea"/>
                <a:cs typeface="Calibri"/>
              </a:rPr>
              <a:t>Title I &amp; Surface Transportation Projects: </a:t>
            </a:r>
            <a:r>
              <a:rPr kumimoji="0" lang="en-US" sz="1100" b="0" i="0" u="none" strike="noStrike" kern="1200" cap="none" spc="0" normalizeH="0" baseline="0" noProof="0" dirty="0">
                <a:ln>
                  <a:noFill/>
                </a:ln>
                <a:solidFill>
                  <a:srgbClr val="000000"/>
                </a:solidFill>
                <a:effectLst/>
                <a:uLnTx/>
                <a:uFillTx/>
                <a:latin typeface="Calibri"/>
                <a:ea typeface="+mn-ea"/>
                <a:cs typeface="Calibri"/>
              </a:rPr>
              <a:t>9/30/2026</a:t>
            </a: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 name="TextBox 1">
            <a:extLst>
              <a:ext uri="{FF2B5EF4-FFF2-40B4-BE49-F238E27FC236}">
                <a16:creationId xmlns:a16="http://schemas.microsoft.com/office/drawing/2014/main" id="{E793C4F3-5C21-1EBF-462D-FB4C6152C2BE}"/>
              </a:ext>
            </a:extLst>
          </p:cNvPr>
          <p:cNvSpPr txBox="1"/>
          <p:nvPr/>
        </p:nvSpPr>
        <p:spPr>
          <a:xfrm>
            <a:off x="5995199" y="1457673"/>
            <a:ext cx="3946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 - -</a:t>
            </a:r>
          </a:p>
        </p:txBody>
      </p:sp>
      <p:sp>
        <p:nvSpPr>
          <p:cNvPr id="6" name="TextBox 5">
            <a:extLst>
              <a:ext uri="{FF2B5EF4-FFF2-40B4-BE49-F238E27FC236}">
                <a16:creationId xmlns:a16="http://schemas.microsoft.com/office/drawing/2014/main" id="{066CE4E1-DD50-C1E2-2D1B-92871CE56253}"/>
              </a:ext>
            </a:extLst>
          </p:cNvPr>
          <p:cNvSpPr txBox="1"/>
          <p:nvPr/>
        </p:nvSpPr>
        <p:spPr>
          <a:xfrm>
            <a:off x="2036071" y="1980656"/>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No Deadline</a:t>
            </a:r>
          </a:p>
        </p:txBody>
      </p:sp>
      <p:sp>
        <p:nvSpPr>
          <p:cNvPr id="17" name="TextBox 16">
            <a:extLst>
              <a:ext uri="{FF2B5EF4-FFF2-40B4-BE49-F238E27FC236}">
                <a16:creationId xmlns:a16="http://schemas.microsoft.com/office/drawing/2014/main" id="{195B29EA-7798-7715-5C90-676A957C6418}"/>
              </a:ext>
            </a:extLst>
          </p:cNvPr>
          <p:cNvSpPr txBox="1"/>
          <p:nvPr/>
        </p:nvSpPr>
        <p:spPr>
          <a:xfrm>
            <a:off x="3266561" y="1971056"/>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01/28/2027</a:t>
            </a:r>
          </a:p>
        </p:txBody>
      </p:sp>
      <p:sp>
        <p:nvSpPr>
          <p:cNvPr id="18" name="TextBox 17">
            <a:extLst>
              <a:ext uri="{FF2B5EF4-FFF2-40B4-BE49-F238E27FC236}">
                <a16:creationId xmlns:a16="http://schemas.microsoft.com/office/drawing/2014/main" id="{D5FB012F-E083-4023-9E12-817C31664E7F}"/>
              </a:ext>
            </a:extLst>
          </p:cNvPr>
          <p:cNvSpPr txBox="1"/>
          <p:nvPr/>
        </p:nvSpPr>
        <p:spPr>
          <a:xfrm>
            <a:off x="4486499" y="1952459"/>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12/31/2026</a:t>
            </a:r>
          </a:p>
        </p:txBody>
      </p:sp>
      <p:sp>
        <p:nvSpPr>
          <p:cNvPr id="19" name="TextBox 18">
            <a:extLst>
              <a:ext uri="{FF2B5EF4-FFF2-40B4-BE49-F238E27FC236}">
                <a16:creationId xmlns:a16="http://schemas.microsoft.com/office/drawing/2014/main" id="{8D43B285-483A-82C8-E453-EA96539A78E1}"/>
              </a:ext>
            </a:extLst>
          </p:cNvPr>
          <p:cNvSpPr txBox="1"/>
          <p:nvPr/>
        </p:nvSpPr>
        <p:spPr>
          <a:xfrm>
            <a:off x="-119703" y="2658569"/>
            <a:ext cx="1116580" cy="4616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Uniform Guidance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8886AFD4-09DB-3AF6-0271-477093DFFBC7}"/>
              </a:ext>
            </a:extLst>
          </p:cNvPr>
          <p:cNvSpPr txBox="1"/>
          <p:nvPr/>
        </p:nvSpPr>
        <p:spPr>
          <a:xfrm>
            <a:off x="2002723" y="2747544"/>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Sections</a:t>
            </a:r>
          </a:p>
        </p:txBody>
      </p:sp>
      <p:sp>
        <p:nvSpPr>
          <p:cNvPr id="22" name="TextBox 21">
            <a:extLst>
              <a:ext uri="{FF2B5EF4-FFF2-40B4-BE49-F238E27FC236}">
                <a16:creationId xmlns:a16="http://schemas.microsoft.com/office/drawing/2014/main" id="{566D4DC3-F694-91D0-3B78-7B3F2B2FE310}"/>
              </a:ext>
            </a:extLst>
          </p:cNvPr>
          <p:cNvSpPr txBox="1"/>
          <p:nvPr/>
        </p:nvSpPr>
        <p:spPr>
          <a:xfrm>
            <a:off x="777225" y="3501732"/>
            <a:ext cx="1280175" cy="11464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Quarterly: Allocated  Over $30mm</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Annually Due April 30: Allocated</a:t>
            </a:r>
            <a:r>
              <a:rPr kumimoji="0" lang="en-US" sz="1100" b="0" i="0" u="none" strike="noStrike" kern="1200" cap="none" spc="0" normalizeH="0" baseline="0" noProof="0" dirty="0">
                <a:ln>
                  <a:noFill/>
                </a:ln>
                <a:solidFill>
                  <a:srgbClr val="FF0000"/>
                </a:solidFill>
                <a:effectLst/>
                <a:uLnTx/>
                <a:uFillTx/>
                <a:latin typeface="Calibri"/>
                <a:ea typeface="+mn-ea"/>
                <a:cs typeface="+mn-cs"/>
              </a:rPr>
              <a:t> </a:t>
            </a:r>
            <a:r>
              <a:rPr kumimoji="0" lang="en-US" sz="1100" b="0" i="0" u="none" strike="noStrike" kern="1200" cap="none" spc="0" normalizeH="0" baseline="0" noProof="0" dirty="0">
                <a:ln>
                  <a:noFill/>
                </a:ln>
                <a:solidFill>
                  <a:prstClr val="black"/>
                </a:solidFill>
                <a:effectLst/>
                <a:uLnTx/>
                <a:uFillTx/>
                <a:latin typeface="Calibri"/>
                <a:ea typeface="+mn-ea"/>
                <a:cs typeface="+mn-cs"/>
              </a:rPr>
              <a:t>Under $30mm</a:t>
            </a:r>
          </a:p>
        </p:txBody>
      </p:sp>
      <p:sp>
        <p:nvSpPr>
          <p:cNvPr id="25" name="TextBox 24">
            <a:extLst>
              <a:ext uri="{FF2B5EF4-FFF2-40B4-BE49-F238E27FC236}">
                <a16:creationId xmlns:a16="http://schemas.microsoft.com/office/drawing/2014/main" id="{405C4D21-87F9-AF95-866E-BC7A29C28AF0}"/>
              </a:ext>
            </a:extLst>
          </p:cNvPr>
          <p:cNvSpPr txBox="1"/>
          <p:nvPr/>
        </p:nvSpPr>
        <p:spPr>
          <a:xfrm>
            <a:off x="2072987" y="3754620"/>
            <a:ext cx="111274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Annually Due March 31</a:t>
            </a:r>
          </a:p>
        </p:txBody>
      </p:sp>
      <p:sp>
        <p:nvSpPr>
          <p:cNvPr id="27" name="TextBox 26">
            <a:extLst>
              <a:ext uri="{FF2B5EF4-FFF2-40B4-BE49-F238E27FC236}">
                <a16:creationId xmlns:a16="http://schemas.microsoft.com/office/drawing/2014/main" id="{13CD8348-53D5-657E-F449-D496A433B159}"/>
              </a:ext>
            </a:extLst>
          </p:cNvPr>
          <p:cNvSpPr txBox="1"/>
          <p:nvPr/>
        </p:nvSpPr>
        <p:spPr>
          <a:xfrm>
            <a:off x="3210878" y="3501732"/>
            <a:ext cx="1206262" cy="11464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Quarterly: Allocated  Over $5mm</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Annually Due Nov 15: Allocated</a:t>
            </a:r>
            <a:r>
              <a:rPr kumimoji="0" lang="en-US" sz="1100" b="0" i="0" u="none" strike="noStrike" kern="1200" cap="none" spc="0" normalizeH="0" baseline="0" noProof="0" dirty="0">
                <a:ln>
                  <a:noFill/>
                </a:ln>
                <a:solidFill>
                  <a:srgbClr val="FF0000"/>
                </a:solidFill>
                <a:effectLst/>
                <a:uLnTx/>
                <a:uFillTx/>
                <a:latin typeface="Calibri"/>
                <a:ea typeface="+mn-ea"/>
                <a:cs typeface="+mn-cs"/>
              </a:rPr>
              <a:t> </a:t>
            </a:r>
            <a:r>
              <a:rPr kumimoji="0" lang="en-US" sz="1100" b="0" i="0" u="none" strike="noStrike" kern="1200" cap="none" spc="0" normalizeH="0" baseline="0" noProof="0" dirty="0">
                <a:ln>
                  <a:noFill/>
                </a:ln>
                <a:solidFill>
                  <a:prstClr val="black"/>
                </a:solidFill>
                <a:effectLst/>
                <a:uLnTx/>
                <a:uFillTx/>
                <a:latin typeface="Calibri"/>
                <a:ea typeface="+mn-ea"/>
                <a:cs typeface="+mn-cs"/>
              </a:rPr>
              <a:t>Under $5mm</a:t>
            </a:r>
          </a:p>
        </p:txBody>
      </p:sp>
      <p:sp>
        <p:nvSpPr>
          <p:cNvPr id="28" name="TextBox 27">
            <a:extLst>
              <a:ext uri="{FF2B5EF4-FFF2-40B4-BE49-F238E27FC236}">
                <a16:creationId xmlns:a16="http://schemas.microsoft.com/office/drawing/2014/main" id="{87E60D10-897F-5087-B797-E9A519B82883}"/>
              </a:ext>
            </a:extLst>
          </p:cNvPr>
          <p:cNvSpPr txBox="1"/>
          <p:nvPr/>
        </p:nvSpPr>
        <p:spPr>
          <a:xfrm>
            <a:off x="4499405" y="3754621"/>
            <a:ext cx="111274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Annually Due July 31</a:t>
            </a:r>
          </a:p>
        </p:txBody>
      </p:sp>
      <p:sp>
        <p:nvSpPr>
          <p:cNvPr id="29" name="TextBox 28">
            <a:extLst>
              <a:ext uri="{FF2B5EF4-FFF2-40B4-BE49-F238E27FC236}">
                <a16:creationId xmlns:a16="http://schemas.microsoft.com/office/drawing/2014/main" id="{3FBFE34A-EDBF-DFA1-382C-D597B345DEAC}"/>
              </a:ext>
            </a:extLst>
          </p:cNvPr>
          <p:cNvSpPr txBox="1"/>
          <p:nvPr/>
        </p:nvSpPr>
        <p:spPr>
          <a:xfrm>
            <a:off x="-48582" y="5862635"/>
            <a:ext cx="896471" cy="492443"/>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Calibri"/>
              </a:rPr>
              <a:t>Single Audit</a:t>
            </a: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0" name="Straight Connector 29">
            <a:extLst>
              <a:ext uri="{FF2B5EF4-FFF2-40B4-BE49-F238E27FC236}">
                <a16:creationId xmlns:a16="http://schemas.microsoft.com/office/drawing/2014/main" id="{53A73934-C2C6-C165-E42F-9D51D8AB2FD6}"/>
              </a:ext>
            </a:extLst>
          </p:cNvPr>
          <p:cNvCxnSpPr/>
          <p:nvPr/>
        </p:nvCxnSpPr>
        <p:spPr>
          <a:xfrm>
            <a:off x="14015" y="5715000"/>
            <a:ext cx="89916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2467E59-C98C-7D39-54DA-FB3BE2E10BF4}"/>
              </a:ext>
            </a:extLst>
          </p:cNvPr>
          <p:cNvSpPr txBox="1"/>
          <p:nvPr/>
        </p:nvSpPr>
        <p:spPr>
          <a:xfrm>
            <a:off x="2209800" y="4994290"/>
            <a:ext cx="859197" cy="2616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90 Days</a:t>
            </a:r>
          </a:p>
        </p:txBody>
      </p:sp>
      <p:sp>
        <p:nvSpPr>
          <p:cNvPr id="32" name="TextBox 31">
            <a:extLst>
              <a:ext uri="{FF2B5EF4-FFF2-40B4-BE49-F238E27FC236}">
                <a16:creationId xmlns:a16="http://schemas.microsoft.com/office/drawing/2014/main" id="{B561F5A0-5EDE-C0E5-3D67-845FE0DA46B6}"/>
              </a:ext>
            </a:extLst>
          </p:cNvPr>
          <p:cNvSpPr txBox="1"/>
          <p:nvPr/>
        </p:nvSpPr>
        <p:spPr>
          <a:xfrm>
            <a:off x="3480667" y="4975931"/>
            <a:ext cx="859197" cy="2616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45 Days</a:t>
            </a:r>
          </a:p>
        </p:txBody>
      </p:sp>
      <p:sp>
        <p:nvSpPr>
          <p:cNvPr id="33" name="TextBox 32">
            <a:extLst>
              <a:ext uri="{FF2B5EF4-FFF2-40B4-BE49-F238E27FC236}">
                <a16:creationId xmlns:a16="http://schemas.microsoft.com/office/drawing/2014/main" id="{A79B1952-0DCA-C36C-A184-8856A760283C}"/>
              </a:ext>
            </a:extLst>
          </p:cNvPr>
          <p:cNvSpPr txBox="1"/>
          <p:nvPr/>
        </p:nvSpPr>
        <p:spPr>
          <a:xfrm>
            <a:off x="4627203" y="4648200"/>
            <a:ext cx="859197"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End of the calendar month following reporting period</a:t>
            </a:r>
          </a:p>
        </p:txBody>
      </p:sp>
      <p:sp>
        <p:nvSpPr>
          <p:cNvPr id="35" name="TextBox 34">
            <a:extLst>
              <a:ext uri="{FF2B5EF4-FFF2-40B4-BE49-F238E27FC236}">
                <a16:creationId xmlns:a16="http://schemas.microsoft.com/office/drawing/2014/main" id="{F3174C02-F044-4C2D-270B-9E5A2EBA84BF}"/>
              </a:ext>
            </a:extLst>
          </p:cNvPr>
          <p:cNvSpPr txBox="1"/>
          <p:nvPr/>
        </p:nvSpPr>
        <p:spPr>
          <a:xfrm>
            <a:off x="918309" y="5769559"/>
            <a:ext cx="940580" cy="43088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Yes – ACEE Option</a:t>
            </a:r>
          </a:p>
        </p:txBody>
      </p:sp>
      <p:sp>
        <p:nvSpPr>
          <p:cNvPr id="38" name="TextBox 37">
            <a:extLst>
              <a:ext uri="{FF2B5EF4-FFF2-40B4-BE49-F238E27FC236}">
                <a16:creationId xmlns:a16="http://schemas.microsoft.com/office/drawing/2014/main" id="{3F4BAB5C-56C7-8E0C-C490-80700F7CA5AF}"/>
              </a:ext>
            </a:extLst>
          </p:cNvPr>
          <p:cNvSpPr txBox="1"/>
          <p:nvPr/>
        </p:nvSpPr>
        <p:spPr>
          <a:xfrm>
            <a:off x="2169108" y="5819352"/>
            <a:ext cx="672502" cy="2616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40" name="TextBox 39">
            <a:extLst>
              <a:ext uri="{FF2B5EF4-FFF2-40B4-BE49-F238E27FC236}">
                <a16:creationId xmlns:a16="http://schemas.microsoft.com/office/drawing/2014/main" id="{5E3BBDF3-CB66-418D-2A78-CE8E5B1CB6B3}"/>
              </a:ext>
            </a:extLst>
          </p:cNvPr>
          <p:cNvSpPr txBox="1"/>
          <p:nvPr/>
        </p:nvSpPr>
        <p:spPr>
          <a:xfrm>
            <a:off x="3417127" y="5879243"/>
            <a:ext cx="672502" cy="2616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41" name="TextBox 40">
            <a:extLst>
              <a:ext uri="{FF2B5EF4-FFF2-40B4-BE49-F238E27FC236}">
                <a16:creationId xmlns:a16="http://schemas.microsoft.com/office/drawing/2014/main" id="{75E962C1-6134-BB5E-B5E3-3B8B611C21BA}"/>
              </a:ext>
            </a:extLst>
          </p:cNvPr>
          <p:cNvSpPr txBox="1"/>
          <p:nvPr/>
        </p:nvSpPr>
        <p:spPr>
          <a:xfrm>
            <a:off x="4663797" y="5879053"/>
            <a:ext cx="672502" cy="2616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43" name="TextBox 42">
            <a:extLst>
              <a:ext uri="{FF2B5EF4-FFF2-40B4-BE49-F238E27FC236}">
                <a16:creationId xmlns:a16="http://schemas.microsoft.com/office/drawing/2014/main" id="{469B2AD6-DF78-9D38-F3A9-D7C14AC23FF8}"/>
              </a:ext>
            </a:extLst>
          </p:cNvPr>
          <p:cNvSpPr txBox="1"/>
          <p:nvPr/>
        </p:nvSpPr>
        <p:spPr>
          <a:xfrm>
            <a:off x="5833404" y="5861111"/>
            <a:ext cx="672502" cy="2616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No</a:t>
            </a:r>
          </a:p>
        </p:txBody>
      </p:sp>
      <p:sp>
        <p:nvSpPr>
          <p:cNvPr id="44" name="TextBox 43">
            <a:extLst>
              <a:ext uri="{FF2B5EF4-FFF2-40B4-BE49-F238E27FC236}">
                <a16:creationId xmlns:a16="http://schemas.microsoft.com/office/drawing/2014/main" id="{21AD8E17-DC48-A6D3-B282-D319ACF00139}"/>
              </a:ext>
            </a:extLst>
          </p:cNvPr>
          <p:cNvSpPr txBox="1"/>
          <p:nvPr/>
        </p:nvSpPr>
        <p:spPr>
          <a:xfrm>
            <a:off x="7013054" y="5879348"/>
            <a:ext cx="672502" cy="2616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45" name="TextBox 44">
            <a:extLst>
              <a:ext uri="{FF2B5EF4-FFF2-40B4-BE49-F238E27FC236}">
                <a16:creationId xmlns:a16="http://schemas.microsoft.com/office/drawing/2014/main" id="{2815EB71-3BD7-C42D-C8FA-49D80BFC76EE}"/>
              </a:ext>
            </a:extLst>
          </p:cNvPr>
          <p:cNvSpPr txBox="1"/>
          <p:nvPr/>
        </p:nvSpPr>
        <p:spPr>
          <a:xfrm>
            <a:off x="8215377" y="5844339"/>
            <a:ext cx="672502" cy="2616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3" name="TextBox 2">
            <a:extLst>
              <a:ext uri="{FF2B5EF4-FFF2-40B4-BE49-F238E27FC236}">
                <a16:creationId xmlns:a16="http://schemas.microsoft.com/office/drawing/2014/main" id="{9A53B29B-6182-C321-6CCA-65C55ADA4C33}"/>
              </a:ext>
            </a:extLst>
          </p:cNvPr>
          <p:cNvSpPr txBox="1"/>
          <p:nvPr/>
        </p:nvSpPr>
        <p:spPr>
          <a:xfrm>
            <a:off x="5655047" y="3559774"/>
            <a:ext cx="1112740"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Quarterly and Annually – see SSBCI guidelines for schedule of deadlines</a:t>
            </a:r>
          </a:p>
        </p:txBody>
      </p:sp>
      <p:sp>
        <p:nvSpPr>
          <p:cNvPr id="4" name="TextBox 3">
            <a:extLst>
              <a:ext uri="{FF2B5EF4-FFF2-40B4-BE49-F238E27FC236}">
                <a16:creationId xmlns:a16="http://schemas.microsoft.com/office/drawing/2014/main" id="{B14DB64C-807B-DAD6-D401-CC56EFBE9B0A}"/>
              </a:ext>
            </a:extLst>
          </p:cNvPr>
          <p:cNvSpPr txBox="1"/>
          <p:nvPr/>
        </p:nvSpPr>
        <p:spPr>
          <a:xfrm>
            <a:off x="7992999" y="2764620"/>
            <a:ext cx="11012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12" name="TextBox 11">
            <a:extLst>
              <a:ext uri="{FF2B5EF4-FFF2-40B4-BE49-F238E27FC236}">
                <a16:creationId xmlns:a16="http://schemas.microsoft.com/office/drawing/2014/main" id="{7209D6D1-0F01-D475-CCA6-5D74486F5F34}"/>
              </a:ext>
            </a:extLst>
          </p:cNvPr>
          <p:cNvSpPr txBox="1"/>
          <p:nvPr/>
        </p:nvSpPr>
        <p:spPr>
          <a:xfrm>
            <a:off x="6839634" y="2763360"/>
            <a:ext cx="11012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Yes</a:t>
            </a:r>
          </a:p>
        </p:txBody>
      </p:sp>
      <p:sp>
        <p:nvSpPr>
          <p:cNvPr id="13" name="TextBox 12">
            <a:extLst>
              <a:ext uri="{FF2B5EF4-FFF2-40B4-BE49-F238E27FC236}">
                <a16:creationId xmlns:a16="http://schemas.microsoft.com/office/drawing/2014/main" id="{8EB46B64-9289-BC79-F00D-78D686F38020}"/>
              </a:ext>
            </a:extLst>
          </p:cNvPr>
          <p:cNvSpPr txBox="1"/>
          <p:nvPr/>
        </p:nvSpPr>
        <p:spPr>
          <a:xfrm>
            <a:off x="6845968" y="3559774"/>
            <a:ext cx="1112740"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Semiannually and Annually – see SSBCI TA reporting guidelines</a:t>
            </a:r>
          </a:p>
        </p:txBody>
      </p:sp>
      <p:sp>
        <p:nvSpPr>
          <p:cNvPr id="15" name="TextBox 14">
            <a:extLst>
              <a:ext uri="{FF2B5EF4-FFF2-40B4-BE49-F238E27FC236}">
                <a16:creationId xmlns:a16="http://schemas.microsoft.com/office/drawing/2014/main" id="{39B66C97-FF9A-DFB8-D125-496C8921AE65}"/>
              </a:ext>
            </a:extLst>
          </p:cNvPr>
          <p:cNvSpPr txBox="1"/>
          <p:nvPr/>
        </p:nvSpPr>
        <p:spPr>
          <a:xfrm>
            <a:off x="8003970" y="3559774"/>
            <a:ext cx="1112740"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Semiannually and Annually – see SBOP NOFO</a:t>
            </a:r>
          </a:p>
        </p:txBody>
      </p:sp>
      <p:sp>
        <p:nvSpPr>
          <p:cNvPr id="21" name="TextBox 20">
            <a:extLst>
              <a:ext uri="{FF2B5EF4-FFF2-40B4-BE49-F238E27FC236}">
                <a16:creationId xmlns:a16="http://schemas.microsoft.com/office/drawing/2014/main" id="{474E805D-5286-0924-7F4A-61757C501C64}"/>
              </a:ext>
            </a:extLst>
          </p:cNvPr>
          <p:cNvSpPr txBox="1"/>
          <p:nvPr/>
        </p:nvSpPr>
        <p:spPr>
          <a:xfrm>
            <a:off x="6858000" y="4716959"/>
            <a:ext cx="112655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End of the calendar month following reporting period</a:t>
            </a:r>
          </a:p>
        </p:txBody>
      </p:sp>
      <p:sp>
        <p:nvSpPr>
          <p:cNvPr id="26" name="TextBox 25">
            <a:extLst>
              <a:ext uri="{FF2B5EF4-FFF2-40B4-BE49-F238E27FC236}">
                <a16:creationId xmlns:a16="http://schemas.microsoft.com/office/drawing/2014/main" id="{A87C0FA3-D41B-BAF0-00F6-5C0FB43C6086}"/>
              </a:ext>
            </a:extLst>
          </p:cNvPr>
          <p:cNvSpPr txBox="1"/>
          <p:nvPr/>
        </p:nvSpPr>
        <p:spPr>
          <a:xfrm>
            <a:off x="5655047" y="4705506"/>
            <a:ext cx="1112740"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See SSBCI guidelines for reporting deadline schedule</a:t>
            </a:r>
          </a:p>
        </p:txBody>
      </p:sp>
      <p:sp>
        <p:nvSpPr>
          <p:cNvPr id="34" name="TextBox 33">
            <a:extLst>
              <a:ext uri="{FF2B5EF4-FFF2-40B4-BE49-F238E27FC236}">
                <a16:creationId xmlns:a16="http://schemas.microsoft.com/office/drawing/2014/main" id="{9AA67559-3B9F-C641-1349-5F40B8FB9E68}"/>
              </a:ext>
            </a:extLst>
          </p:cNvPr>
          <p:cNvSpPr txBox="1"/>
          <p:nvPr/>
        </p:nvSpPr>
        <p:spPr>
          <a:xfrm>
            <a:off x="8014170" y="4716959"/>
            <a:ext cx="1126556" cy="93871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See NOFO – anticipated to be consistent with formula TA program</a:t>
            </a:r>
          </a:p>
        </p:txBody>
      </p:sp>
      <p:sp>
        <p:nvSpPr>
          <p:cNvPr id="77" name="TextBox 76"/>
          <p:cNvSpPr txBox="1"/>
          <p:nvPr/>
        </p:nvSpPr>
        <p:spPr>
          <a:xfrm>
            <a:off x="5620781" y="2744339"/>
            <a:ext cx="1101209"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Calibri"/>
              </a:rPr>
              <a:t>Generally No</a:t>
            </a:r>
          </a:p>
        </p:txBody>
      </p:sp>
      <p:sp>
        <p:nvSpPr>
          <p:cNvPr id="46" name="TextBox 45">
            <a:extLst>
              <a:ext uri="{FF2B5EF4-FFF2-40B4-BE49-F238E27FC236}">
                <a16:creationId xmlns:a16="http://schemas.microsoft.com/office/drawing/2014/main" id="{02FB7636-71CD-2DA2-48DD-2AD2A2B168C8}"/>
              </a:ext>
            </a:extLst>
          </p:cNvPr>
          <p:cNvSpPr txBox="1"/>
          <p:nvPr/>
        </p:nvSpPr>
        <p:spPr>
          <a:xfrm>
            <a:off x="5994120" y="1973531"/>
            <a:ext cx="3946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 - -</a:t>
            </a:r>
          </a:p>
        </p:txBody>
      </p:sp>
      <p:sp>
        <p:nvSpPr>
          <p:cNvPr id="47" name="TextBox 46">
            <a:extLst>
              <a:ext uri="{FF2B5EF4-FFF2-40B4-BE49-F238E27FC236}">
                <a16:creationId xmlns:a16="http://schemas.microsoft.com/office/drawing/2014/main" id="{7C6A2926-675C-31AF-2C67-039A6164F23D}"/>
              </a:ext>
            </a:extLst>
          </p:cNvPr>
          <p:cNvSpPr txBox="1"/>
          <p:nvPr/>
        </p:nvSpPr>
        <p:spPr>
          <a:xfrm>
            <a:off x="7196598" y="1932363"/>
            <a:ext cx="3946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 - -</a:t>
            </a:r>
          </a:p>
        </p:txBody>
      </p:sp>
      <p:sp>
        <p:nvSpPr>
          <p:cNvPr id="48" name="TextBox 47">
            <a:extLst>
              <a:ext uri="{FF2B5EF4-FFF2-40B4-BE49-F238E27FC236}">
                <a16:creationId xmlns:a16="http://schemas.microsoft.com/office/drawing/2014/main" id="{4AFE297D-F3BB-4699-39CA-2A19E7FFD4F3}"/>
              </a:ext>
            </a:extLst>
          </p:cNvPr>
          <p:cNvSpPr txBox="1"/>
          <p:nvPr/>
        </p:nvSpPr>
        <p:spPr>
          <a:xfrm>
            <a:off x="8346274" y="1953447"/>
            <a:ext cx="3946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595"/>
                </a:solidFill>
                <a:effectLst/>
                <a:uLnTx/>
                <a:uFillTx/>
                <a:latin typeface="Calibri"/>
                <a:ea typeface="+mn-ea"/>
                <a:cs typeface="+mn-cs"/>
              </a:rPr>
              <a:t>- - -</a:t>
            </a:r>
          </a:p>
        </p:txBody>
      </p:sp>
    </p:spTree>
    <p:extLst>
      <p:ext uri="{BB962C8B-B14F-4D97-AF65-F5344CB8AC3E}">
        <p14:creationId xmlns:p14="http://schemas.microsoft.com/office/powerpoint/2010/main" val="108383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FDBC-7364-2712-A1E3-7113FC71DDFE}"/>
              </a:ext>
            </a:extLst>
          </p:cNvPr>
          <p:cNvSpPr>
            <a:spLocks noGrp="1"/>
          </p:cNvSpPr>
          <p:nvPr>
            <p:ph type="title"/>
          </p:nvPr>
        </p:nvSpPr>
        <p:spPr>
          <a:xfrm>
            <a:off x="457200" y="0"/>
            <a:ext cx="8229600" cy="792162"/>
          </a:xfrm>
        </p:spPr>
        <p:txBody>
          <a:bodyPr/>
          <a:lstStyle/>
          <a:p>
            <a:r>
              <a:rPr lang="en-US" dirty="0"/>
              <a:t>Compliance: Caps on Administrative Expenses</a:t>
            </a:r>
          </a:p>
        </p:txBody>
      </p:sp>
      <p:graphicFrame>
        <p:nvGraphicFramePr>
          <p:cNvPr id="4" name="Table 3">
            <a:extLst>
              <a:ext uri="{FF2B5EF4-FFF2-40B4-BE49-F238E27FC236}">
                <a16:creationId xmlns:a16="http://schemas.microsoft.com/office/drawing/2014/main" id="{71CF375A-AA67-AC93-1D3D-937885CB5F33}"/>
              </a:ext>
            </a:extLst>
          </p:cNvPr>
          <p:cNvGraphicFramePr>
            <a:graphicFrameLocks noGrp="1"/>
          </p:cNvGraphicFramePr>
          <p:nvPr>
            <p:extLst>
              <p:ext uri="{D42A27DB-BD31-4B8C-83A1-F6EECF244321}">
                <p14:modId xmlns:p14="http://schemas.microsoft.com/office/powerpoint/2010/main" val="4015138217"/>
              </p:ext>
            </p:extLst>
          </p:nvPr>
        </p:nvGraphicFramePr>
        <p:xfrm>
          <a:off x="609600" y="734003"/>
          <a:ext cx="7772400" cy="4828597"/>
        </p:xfrm>
        <a:graphic>
          <a:graphicData uri="http://schemas.openxmlformats.org/drawingml/2006/table">
            <a:tbl>
              <a:tblPr firstRow="1" firstCol="1" bandRow="1">
                <a:tableStyleId>{5C22544A-7EE6-4342-B048-85BDC9FD1C3A}</a:tableStyleId>
              </a:tblPr>
              <a:tblGrid>
                <a:gridCol w="3108960">
                  <a:extLst>
                    <a:ext uri="{9D8B030D-6E8A-4147-A177-3AD203B41FA5}">
                      <a16:colId xmlns:a16="http://schemas.microsoft.com/office/drawing/2014/main" val="809843461"/>
                    </a:ext>
                  </a:extLst>
                </a:gridCol>
                <a:gridCol w="3291840">
                  <a:extLst>
                    <a:ext uri="{9D8B030D-6E8A-4147-A177-3AD203B41FA5}">
                      <a16:colId xmlns:a16="http://schemas.microsoft.com/office/drawing/2014/main" val="2640217933"/>
                    </a:ext>
                  </a:extLst>
                </a:gridCol>
                <a:gridCol w="1371600">
                  <a:extLst>
                    <a:ext uri="{9D8B030D-6E8A-4147-A177-3AD203B41FA5}">
                      <a16:colId xmlns:a16="http://schemas.microsoft.com/office/drawing/2014/main" val="2964571874"/>
                    </a:ext>
                  </a:extLst>
                </a:gridCol>
              </a:tblGrid>
              <a:tr h="629817">
                <a:tc>
                  <a:txBody>
                    <a:bodyPr/>
                    <a:lstStyle/>
                    <a:p>
                      <a:pPr marL="0" marR="0" algn="ctr"/>
                      <a:r>
                        <a:rPr lang="en-US" sz="1200" dirty="0">
                          <a:solidFill>
                            <a:schemeClr val="bg1"/>
                          </a:solidFill>
                          <a:effectLst/>
                        </a:rPr>
                        <a:t>Program</a:t>
                      </a:r>
                      <a:endParaRPr lang="en-US" sz="1000" dirty="0">
                        <a:solidFill>
                          <a:schemeClr val="bg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r>
                        <a:rPr lang="en-US" sz="1200" dirty="0">
                          <a:effectLst/>
                        </a:rPr>
                        <a:t>Administrative Expenses</a:t>
                      </a:r>
                      <a:endParaRPr lang="en-US" sz="1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r>
                        <a:rPr lang="en-US" sz="1200" dirty="0">
                          <a:effectLst/>
                        </a:rPr>
                        <a:t>Requirement to Remit Interest Earned </a:t>
                      </a:r>
                      <a:r>
                        <a:rPr lang="en-US" sz="1200" dirty="0">
                          <a:solidFill>
                            <a:schemeClr val="bg1"/>
                          </a:solidFill>
                          <a:effectLst/>
                        </a:rPr>
                        <a:t>Annually</a:t>
                      </a:r>
                      <a:endParaRPr lang="en-US" sz="1000" dirty="0">
                        <a:solidFill>
                          <a:schemeClr val="bg1"/>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71959790"/>
                  </a:ext>
                </a:extLst>
              </a:tr>
              <a:tr h="629817">
                <a:tc>
                  <a:txBody>
                    <a:bodyPr/>
                    <a:lstStyle/>
                    <a:p>
                      <a:pPr marL="0" marR="0"/>
                      <a:r>
                        <a:rPr lang="en-US" sz="1200" u="sng" dirty="0">
                          <a:solidFill>
                            <a:schemeClr val="bg1"/>
                          </a:solidFill>
                          <a:effectLst/>
                          <a:hlinkClick r:id="rId3">
                            <a:extLst>
                              <a:ext uri="{A12FA001-AC4F-418D-AE19-62706E023703}">
                                <ahyp:hlinkClr xmlns:ahyp="http://schemas.microsoft.com/office/drawing/2018/hyperlinkcolor" val="tx"/>
                              </a:ext>
                            </a:extLst>
                          </a:hlinkClick>
                        </a:rPr>
                        <a:t>State and Local Fiscal Recovery Funds (SLFRF)</a:t>
                      </a:r>
                      <a:r>
                        <a:rPr lang="en-US" sz="1200" dirty="0">
                          <a:solidFill>
                            <a:schemeClr val="bg1"/>
                          </a:solidFill>
                          <a:effectLst/>
                        </a:rPr>
                        <a:t> </a:t>
                      </a:r>
                      <a:endParaRPr lang="en-US" sz="1000" dirty="0">
                        <a:solidFill>
                          <a:schemeClr val="bg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r>
                        <a:rPr lang="en-US" sz="1200" dirty="0">
                          <a:effectLst/>
                        </a:rPr>
                        <a:t>Generally, no cap on administrative expenses. Expenditures must be reasonable and allocable.</a:t>
                      </a:r>
                      <a:endParaRPr lang="en-US" sz="1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r>
                        <a:rPr lang="en-US" sz="1200" dirty="0">
                          <a:effectLst/>
                        </a:rPr>
                        <a:t>No</a:t>
                      </a:r>
                    </a:p>
                    <a:p>
                      <a:pPr marL="0" marR="0" algn="ctr"/>
                      <a:r>
                        <a:rPr lang="en-US" sz="1000" dirty="0">
                          <a:effectLst/>
                        </a:rPr>
                        <a:t>See </a:t>
                      </a:r>
                      <a:r>
                        <a:rPr lang="en-US" sz="1000" u="sng" dirty="0">
                          <a:effectLst/>
                          <a:hlinkClick r:id="rId4"/>
                        </a:rPr>
                        <a:t>FAQ 10.1</a:t>
                      </a:r>
                      <a:endParaRPr lang="en-US" sz="1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9313342"/>
                  </a:ext>
                </a:extLst>
              </a:tr>
              <a:tr h="629817">
                <a:tc>
                  <a:txBody>
                    <a:bodyPr/>
                    <a:lstStyle/>
                    <a:p>
                      <a:pPr marL="0" marR="0"/>
                      <a:r>
                        <a:rPr lang="en-US" sz="1200" u="sng" dirty="0">
                          <a:solidFill>
                            <a:srgbClr val="FFFFFF"/>
                          </a:solidFill>
                          <a:effectLst/>
                          <a:hlinkClick r:id="rId5">
                            <a:extLst>
                              <a:ext uri="{A12FA001-AC4F-418D-AE19-62706E023703}">
                                <ahyp:hlinkClr xmlns:ahyp="http://schemas.microsoft.com/office/drawing/2018/hyperlinkcolor" val="tx"/>
                              </a:ext>
                            </a:extLst>
                          </a:hlinkClick>
                        </a:rPr>
                        <a:t>Local Assistance and Tribal Consistency Fund (LATCF)</a:t>
                      </a:r>
                      <a:endParaRPr lang="en-US" sz="1000" dirty="0">
                        <a:solidFill>
                          <a:srgbClr val="FFFF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r>
                        <a:rPr lang="en-US" sz="1200" dirty="0">
                          <a:effectLst/>
                        </a:rPr>
                        <a:t>No cap on administrative expenses. Expenditures must be reasonable and allocable.</a:t>
                      </a:r>
                      <a:endParaRPr lang="en-US" sz="1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r>
                        <a:rPr lang="en-US" sz="1200" dirty="0">
                          <a:effectLst/>
                        </a:rPr>
                        <a:t>No</a:t>
                      </a:r>
                      <a:endParaRPr lang="en-US" sz="1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528160091"/>
                  </a:ext>
                </a:extLst>
              </a:tr>
              <a:tr h="419878">
                <a:tc>
                  <a:txBody>
                    <a:bodyPr/>
                    <a:lstStyle/>
                    <a:p>
                      <a:pPr marL="0" marR="0"/>
                      <a:r>
                        <a:rPr lang="en-US" sz="1200" u="sng" dirty="0">
                          <a:solidFill>
                            <a:srgbClr val="FFFFFF"/>
                          </a:solidFill>
                          <a:effectLst/>
                          <a:hlinkClick r:id="rId6">
                            <a:extLst>
                              <a:ext uri="{A12FA001-AC4F-418D-AE19-62706E023703}">
                                <ahyp:hlinkClr xmlns:ahyp="http://schemas.microsoft.com/office/drawing/2018/hyperlinkcolor" val="tx"/>
                              </a:ext>
                            </a:extLst>
                          </a:hlinkClick>
                        </a:rPr>
                        <a:t>Homeowner Assistance Fund (HAF)</a:t>
                      </a:r>
                      <a:endParaRPr lang="en-US" sz="1000" dirty="0">
                        <a:solidFill>
                          <a:srgbClr val="FFFF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r>
                        <a:rPr lang="en-US" sz="1200" dirty="0">
                          <a:effectLst/>
                        </a:rPr>
                        <a:t>May </a:t>
                      </a:r>
                      <a:r>
                        <a:rPr lang="en-US" sz="1200" dirty="0">
                          <a:solidFill>
                            <a:schemeClr val="tx1"/>
                          </a:solidFill>
                          <a:effectLst/>
                        </a:rPr>
                        <a:t>not exceed 15% of the total amount of the award received.</a:t>
                      </a:r>
                      <a:endParaRPr lang="en-US" sz="1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r>
                        <a:rPr lang="en-US" sz="1200" dirty="0">
                          <a:effectLst/>
                        </a:rPr>
                        <a:t>Yes</a:t>
                      </a:r>
                      <a:endParaRPr lang="en-US" sz="1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37188847"/>
                  </a:ext>
                </a:extLst>
              </a:tr>
              <a:tr h="629817">
                <a:tc>
                  <a:txBody>
                    <a:bodyPr/>
                    <a:lstStyle/>
                    <a:p>
                      <a:pPr marL="0" marR="0"/>
                      <a:r>
                        <a:rPr lang="en-US" sz="1200" u="sng">
                          <a:solidFill>
                            <a:schemeClr val="bg1"/>
                          </a:solidFill>
                          <a:effectLst/>
                          <a:latin typeface="+mj-lt"/>
                          <a:hlinkClick r:id="rId7">
                            <a:extLst>
                              <a:ext uri="{A12FA001-AC4F-418D-AE19-62706E023703}">
                                <ahyp:hlinkClr xmlns:ahyp="http://schemas.microsoft.com/office/drawing/2018/hyperlinkcolor" val="tx"/>
                              </a:ext>
                            </a:extLst>
                          </a:hlinkClick>
                        </a:rPr>
                        <a:t>Coronavirus Capital Projects Fund (CPF)</a:t>
                      </a:r>
                      <a:endParaRPr lang="en-US" sz="1000" dirty="0">
                        <a:solidFill>
                          <a:schemeClr val="bg1"/>
                        </a:solidFill>
                        <a:effectLst/>
                        <a:latin typeface="+mj-lt"/>
                        <a:ea typeface="Calibri" panose="020F0502020204030204" pitchFamily="34" charset="0"/>
                      </a:endParaRPr>
                    </a:p>
                  </a:txBody>
                  <a:tcPr marL="68580" marR="68580" marT="0" marB="0" anchor="ctr"/>
                </a:tc>
                <a:tc>
                  <a:txBody>
                    <a:bodyPr/>
                    <a:lstStyle/>
                    <a:p>
                      <a:pPr marL="0" marR="0"/>
                      <a:r>
                        <a:rPr lang="en-US" sz="1200">
                          <a:effectLst/>
                          <a:latin typeface="+mj-lt"/>
                        </a:rPr>
                        <a:t>May not exceed 5% of the total amount of the award received or $25,000.</a:t>
                      </a:r>
                      <a:endParaRPr lang="en-US" sz="1200" dirty="0">
                        <a:effectLst/>
                        <a:latin typeface="+mj-lt"/>
                        <a:ea typeface="Calibri" panose="020F0502020204030204" pitchFamily="34" charset="0"/>
                      </a:endParaRPr>
                    </a:p>
                  </a:txBody>
                  <a:tcPr marL="68580" marR="68580" marT="0" marB="0" anchor="ctr"/>
                </a:tc>
                <a:tc>
                  <a:txBody>
                    <a:bodyPr/>
                    <a:lstStyle/>
                    <a:p>
                      <a:pPr marL="0" marR="0" algn="ctr"/>
                      <a:r>
                        <a:rPr lang="en-US" sz="1200" dirty="0">
                          <a:effectLst/>
                          <a:latin typeface="+mj-lt"/>
                        </a:rPr>
                        <a:t>Yes</a:t>
                      </a:r>
                      <a:endParaRPr lang="en-US" sz="10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478558256"/>
                  </a:ext>
                </a:extLst>
              </a:tr>
              <a:tr h="629817">
                <a:tc>
                  <a:txBody>
                    <a:bodyPr/>
                    <a:lstStyle/>
                    <a:p>
                      <a:pPr marL="0" marR="0"/>
                      <a:r>
                        <a:rPr lang="en-US" sz="1200" u="sng" dirty="0">
                          <a:solidFill>
                            <a:srgbClr val="FFFFFF"/>
                          </a:solidFill>
                          <a:effectLst/>
                          <a:latin typeface="+mj-lt"/>
                          <a:hlinkClick r:id="rId8">
                            <a:extLst>
                              <a:ext uri="{A12FA001-AC4F-418D-AE19-62706E023703}">
                                <ahyp:hlinkClr xmlns:ahyp="http://schemas.microsoft.com/office/drawing/2018/hyperlinkcolor" val="tx"/>
                              </a:ext>
                            </a:extLst>
                          </a:hlinkClick>
                        </a:rPr>
                        <a:t>State Small Business Credit Initiative (SSBCI)</a:t>
                      </a:r>
                    </a:p>
                  </a:txBody>
                  <a:tcPr marL="68580" marR="68580" marT="0" marB="0" anchor="ctr"/>
                </a:tc>
                <a:tc>
                  <a:txBody>
                    <a:bodyPr/>
                    <a:lstStyle/>
                    <a:p>
                      <a:pPr marL="0" marR="0"/>
                      <a:r>
                        <a:rPr lang="en-US" sz="1200" kern="1200" dirty="0">
                          <a:solidFill>
                            <a:schemeClr val="dk1"/>
                          </a:solidFill>
                          <a:effectLst/>
                          <a:latin typeface="+mj-lt"/>
                          <a:ea typeface="+mn-ea"/>
                          <a:cs typeface="+mn-cs"/>
                        </a:rPr>
                        <a:t>5%, 3%, and 3% cap for each tranche of funds, respectively. Program income may also be used for administrative costs. See FAQs.</a:t>
                      </a:r>
                      <a:endParaRPr lang="en-US" sz="1200" dirty="0">
                        <a:effectLst/>
                        <a:latin typeface="+mj-lt"/>
                        <a:ea typeface="Calibri" panose="020F0502020204030204" pitchFamily="34" charset="0"/>
                      </a:endParaRPr>
                    </a:p>
                  </a:txBody>
                  <a:tcPr marL="68580" marR="68580" marT="0" marB="0" anchor="ctr"/>
                </a:tc>
                <a:tc>
                  <a:txBody>
                    <a:bodyPr/>
                    <a:lstStyle/>
                    <a:p>
                      <a:pPr marL="0" marR="0" algn="ctr"/>
                      <a:r>
                        <a:rPr lang="en-US" sz="1200" dirty="0">
                          <a:effectLst/>
                          <a:latin typeface="+mj-lt"/>
                          <a:ea typeface="Calibri" panose="020F0502020204030204" pitchFamily="34" charset="0"/>
                        </a:rPr>
                        <a:t>No - see FAQs</a:t>
                      </a:r>
                      <a:endParaRPr lang="en-US" sz="10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443459659"/>
                  </a:ext>
                </a:extLst>
              </a:tr>
              <a:tr h="629817">
                <a:tc>
                  <a:txBody>
                    <a:bodyPr/>
                    <a:lstStyle/>
                    <a:p>
                      <a:pPr marL="0" marR="0"/>
                      <a:r>
                        <a:rPr lang="en-US" sz="1200" u="sng" dirty="0">
                          <a:solidFill>
                            <a:srgbClr val="FFFFFF"/>
                          </a:solidFill>
                          <a:effectLst/>
                          <a:hlinkClick r:id="rId8">
                            <a:extLst>
                              <a:ext uri="{A12FA001-AC4F-418D-AE19-62706E023703}">
                                <ahyp:hlinkClr xmlns:ahyp="http://schemas.microsoft.com/office/drawing/2018/hyperlinkcolor" val="tx"/>
                              </a:ext>
                            </a:extLst>
                          </a:hlinkClick>
                        </a:rPr>
                        <a:t>State Small Business Credit Initiative Technical Assistance Grant Program (SSBCI-TA)</a:t>
                      </a:r>
                    </a:p>
                  </a:txBody>
                  <a:tcPr marL="68580" marR="68580" marT="0" marB="0" anchor="ctr"/>
                </a:tc>
                <a:tc>
                  <a:txBody>
                    <a:bodyPr/>
                    <a:lstStyle/>
                    <a:p>
                      <a:pPr marL="0" marR="0"/>
                      <a:r>
                        <a:rPr lang="en-US" sz="1200" dirty="0">
                          <a:effectLst/>
                        </a:rPr>
                        <a:t>No cap on administrative expenses. Expenditures must be reasonable and allocable.</a:t>
                      </a:r>
                      <a:endParaRPr lang="en-US" sz="1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r>
                        <a:rPr lang="en-US" sz="1200" dirty="0">
                          <a:effectLst/>
                        </a:rPr>
                        <a:t>Yes</a:t>
                      </a:r>
                      <a:endParaRPr lang="en-US" sz="1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56867095"/>
                  </a:ext>
                </a:extLst>
              </a:tr>
              <a:tr h="629817">
                <a:tc>
                  <a:txBody>
                    <a:bodyPr/>
                    <a:lstStyle/>
                    <a:p>
                      <a:pPr marL="0" marR="0"/>
                      <a:r>
                        <a:rPr lang="en-US" sz="1200" u="sng" dirty="0">
                          <a:solidFill>
                            <a:schemeClr val="bg1"/>
                          </a:solidFill>
                          <a:effectLst/>
                          <a:hlinkClick r:id="rId9">
                            <a:extLst>
                              <a:ext uri="{A12FA001-AC4F-418D-AE19-62706E023703}">
                                <ahyp:hlinkClr xmlns:ahyp="http://schemas.microsoft.com/office/drawing/2018/hyperlinkcolor" val="tx"/>
                              </a:ext>
                            </a:extLst>
                          </a:hlinkClick>
                        </a:rPr>
                        <a:t>State Small Business Credit Initiative Investing in American Small Business Opportunity Program (SSBCI-SBOP)</a:t>
                      </a:r>
                      <a:endParaRPr lang="en-US" sz="1000" dirty="0">
                        <a:solidFill>
                          <a:schemeClr val="bg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r>
                        <a:rPr lang="en-US" sz="1200" dirty="0">
                          <a:effectLst/>
                        </a:rPr>
                        <a:t>No cap on administrative expenses. Expenditures must be reasonable and allocable.</a:t>
                      </a:r>
                      <a:endParaRPr lang="en-US" sz="1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r>
                        <a:rPr lang="en-US" sz="1200" dirty="0">
                          <a:effectLst/>
                        </a:rPr>
                        <a:t>Yes</a:t>
                      </a:r>
                      <a:endParaRPr lang="en-US" sz="1000" dirty="0">
                        <a:effectLst/>
                      </a:endParaRPr>
                    </a:p>
                    <a:p>
                      <a:pPr marL="0" marR="0" algn="ctr"/>
                      <a:r>
                        <a:rPr lang="en-US" sz="1200" dirty="0">
                          <a:effectLst/>
                        </a:rPr>
                        <a:t> </a:t>
                      </a:r>
                      <a:endParaRPr lang="en-US" sz="1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584285703"/>
                  </a:ext>
                </a:extLst>
              </a:tr>
            </a:tbl>
          </a:graphicData>
        </a:graphic>
      </p:graphicFrame>
      <p:sp>
        <p:nvSpPr>
          <p:cNvPr id="6" name="TextBox 5">
            <a:extLst>
              <a:ext uri="{FF2B5EF4-FFF2-40B4-BE49-F238E27FC236}">
                <a16:creationId xmlns:a16="http://schemas.microsoft.com/office/drawing/2014/main" id="{879F6FFB-9C3F-2506-C9A6-42D8853D31A2}"/>
              </a:ext>
            </a:extLst>
          </p:cNvPr>
          <p:cNvSpPr txBox="1"/>
          <p:nvPr/>
        </p:nvSpPr>
        <p:spPr>
          <a:xfrm>
            <a:off x="0" y="5638800"/>
            <a:ext cx="9144000" cy="769441"/>
          </a:xfrm>
          <a:prstGeom prst="rect">
            <a:avLst/>
          </a:prstGeom>
          <a:noFill/>
        </p:spPr>
        <p:txBody>
          <a:bodyPr wrap="square">
            <a:spAutoFit/>
          </a:bodyPr>
          <a:lstStyle/>
          <a:p>
            <a:pPr marL="228600" marR="0" lvl="0" algn="l" defTabSz="914400" rtl="0" eaLnBrk="1" fontAlgn="auto" latinLnBrk="0" hangingPunct="1">
              <a:lnSpc>
                <a:spcPct val="100000"/>
              </a:lnSpc>
              <a:spcBef>
                <a:spcPts val="0"/>
              </a:spcBef>
              <a:spcAft>
                <a:spcPts val="0"/>
              </a:spcAft>
              <a:buClrTx/>
              <a:buSzTx/>
              <a:tabLst/>
              <a:defRPr/>
            </a:pPr>
            <a:r>
              <a:rPr kumimoji="0" lang="en-US" sz="1100" b="0" i="1"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Recipients with awards under the HAF, CPF, SSBCI-TA, and SSBCI-SBOP programs may retain up to $500 in earned interest annually that can be used for administrative expenses. Any additional interest earned on these federal award funds beyond the $500 limit must be remitted annually to the Department of Health and Human Services Payment Management System (PMS) through an electronic medium using either Automated Clearing House (ACH) network or a Fedwire Funds Service payment. See </a:t>
            </a:r>
            <a:r>
              <a:rPr kumimoji="0" lang="en-US" sz="1100" b="0" i="1" u="sng" strike="noStrike" kern="1200" cap="none" spc="0" normalizeH="0" baseline="0" noProof="0" dirty="0">
                <a:ln>
                  <a:noFill/>
                </a:ln>
                <a:solidFill>
                  <a:srgbClr val="0000FF"/>
                </a:solidFill>
                <a:effectLst/>
                <a:uLnTx/>
                <a:uFillTx/>
                <a:latin typeface="Calibri"/>
                <a:ea typeface="Calibri" panose="020F0502020204030204" pitchFamily="34" charset="0"/>
                <a:cs typeface="+mn-cs"/>
                <a:hlinkClick r:id="rId10"/>
              </a:rPr>
              <a:t>2 CFR 200.305(b)(9)(ii)</a:t>
            </a:r>
            <a:r>
              <a:rPr kumimoji="0" lang="en-US" sz="1100" b="0" i="1"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for more details on how to return interest amounts to PMS.</a:t>
            </a:r>
          </a:p>
        </p:txBody>
      </p:sp>
    </p:spTree>
    <p:extLst>
      <p:ext uri="{BB962C8B-B14F-4D97-AF65-F5344CB8AC3E}">
        <p14:creationId xmlns:p14="http://schemas.microsoft.com/office/powerpoint/2010/main" val="281015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A362-9DB1-6362-E101-95817D77D107}"/>
              </a:ext>
            </a:extLst>
          </p:cNvPr>
          <p:cNvSpPr>
            <a:spLocks noGrp="1"/>
          </p:cNvSpPr>
          <p:nvPr>
            <p:ph type="title"/>
          </p:nvPr>
        </p:nvSpPr>
        <p:spPr>
          <a:xfrm>
            <a:off x="457200" y="304800"/>
            <a:ext cx="4298333" cy="792162"/>
          </a:xfrm>
        </p:spPr>
        <p:txBody>
          <a:bodyPr/>
          <a:lstStyle/>
          <a:p>
            <a:r>
              <a:rPr lang="en-US" dirty="0"/>
              <a:t>Upcoming Deadlines</a:t>
            </a:r>
          </a:p>
        </p:txBody>
      </p:sp>
      <p:pic>
        <p:nvPicPr>
          <p:cNvPr id="6" name="Graphic 5" descr="Flip calendar outline">
            <a:extLst>
              <a:ext uri="{FF2B5EF4-FFF2-40B4-BE49-F238E27FC236}">
                <a16:creationId xmlns:a16="http://schemas.microsoft.com/office/drawing/2014/main" id="{3222E81D-C44D-CC35-A5A7-7735E4EA3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639679"/>
            <a:ext cx="2209800" cy="2209800"/>
          </a:xfrm>
          <a:prstGeom prst="rect">
            <a:avLst/>
          </a:prstGeom>
        </p:spPr>
      </p:pic>
      <p:sp>
        <p:nvSpPr>
          <p:cNvPr id="8" name="TextBox 7">
            <a:extLst>
              <a:ext uri="{FF2B5EF4-FFF2-40B4-BE49-F238E27FC236}">
                <a16:creationId xmlns:a16="http://schemas.microsoft.com/office/drawing/2014/main" id="{B469CEB4-B189-9A6C-C4DD-49CA12B41762}"/>
              </a:ext>
            </a:extLst>
          </p:cNvPr>
          <p:cNvSpPr txBox="1"/>
          <p:nvPr/>
        </p:nvSpPr>
        <p:spPr>
          <a:xfrm>
            <a:off x="568274" y="2592777"/>
            <a:ext cx="194854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5A9C"/>
                </a:solidFill>
                <a:effectLst/>
                <a:uLnTx/>
                <a:uFillTx/>
                <a:latin typeface="Calibri"/>
                <a:ea typeface="+mn-ea"/>
                <a:cs typeface="+mn-cs"/>
              </a:rPr>
              <a:t>Reporting Period: </a:t>
            </a:r>
            <a:br>
              <a:rPr kumimoji="0" lang="en-US" sz="1500" b="0" i="0" u="none" strike="noStrike" kern="1200" cap="none" spc="0" normalizeH="0" baseline="0" noProof="0" dirty="0">
                <a:ln>
                  <a:noFill/>
                </a:ln>
                <a:solidFill>
                  <a:prstClr val="black"/>
                </a:solidFill>
                <a:effectLst/>
                <a:uLnTx/>
                <a:uFillTx/>
                <a:latin typeface="Calibri"/>
                <a:ea typeface="+mn-ea"/>
                <a:cs typeface="+mn-cs"/>
              </a:rPr>
            </a:br>
            <a:r>
              <a:rPr kumimoji="0" lang="en-US" sz="1500" b="0" i="0" u="none" strike="noStrike" kern="1200" cap="none" spc="0" normalizeH="0" baseline="0" noProof="0" dirty="0">
                <a:ln>
                  <a:noFill/>
                </a:ln>
                <a:solidFill>
                  <a:prstClr val="black"/>
                </a:solidFill>
                <a:effectLst/>
                <a:uLnTx/>
                <a:uFillTx/>
                <a:latin typeface="Calibri"/>
                <a:ea typeface="+mn-ea"/>
                <a:cs typeface="+mn-cs"/>
              </a:rPr>
              <a:t>July 1, 2024 – </a:t>
            </a:r>
            <a:r>
              <a:rPr lang="en-US" sz="1500" dirty="0">
                <a:solidFill>
                  <a:prstClr val="black"/>
                </a:solidFill>
                <a:latin typeface="Calibri"/>
              </a:rPr>
              <a:t>September</a:t>
            </a:r>
            <a:r>
              <a:rPr kumimoji="0" lang="en-US" sz="1500" b="0" i="0" u="none" strike="noStrike" kern="1200" cap="none" spc="0" normalizeH="0" baseline="0" noProof="0" dirty="0">
                <a:ln>
                  <a:noFill/>
                </a:ln>
                <a:solidFill>
                  <a:prstClr val="black"/>
                </a:solidFill>
                <a:effectLst/>
                <a:uLnTx/>
                <a:uFillTx/>
                <a:latin typeface="Calibri"/>
                <a:ea typeface="+mn-ea"/>
                <a:cs typeface="+mn-cs"/>
              </a:rPr>
              <a:t> 30, 2024</a:t>
            </a:r>
          </a:p>
        </p:txBody>
      </p:sp>
      <p:pic>
        <p:nvPicPr>
          <p:cNvPr id="3" name="Graphic 2" descr="Flip calendar outline">
            <a:extLst>
              <a:ext uri="{FF2B5EF4-FFF2-40B4-BE49-F238E27FC236}">
                <a16:creationId xmlns:a16="http://schemas.microsoft.com/office/drawing/2014/main" id="{B716AD81-3DF9-3F59-95A9-119B77668E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1961" y="639072"/>
            <a:ext cx="2209800" cy="2209800"/>
          </a:xfrm>
          <a:prstGeom prst="rect">
            <a:avLst/>
          </a:prstGeom>
        </p:spPr>
      </p:pic>
      <p:pic>
        <p:nvPicPr>
          <p:cNvPr id="4" name="Graphic 3" descr="Flip calendar outline">
            <a:extLst>
              <a:ext uri="{FF2B5EF4-FFF2-40B4-BE49-F238E27FC236}">
                <a16:creationId xmlns:a16="http://schemas.microsoft.com/office/drawing/2014/main" id="{E5ABDD09-1BD0-3288-F255-6819EA943E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6749" y="633028"/>
            <a:ext cx="2209800" cy="2209800"/>
          </a:xfrm>
          <a:prstGeom prst="rect">
            <a:avLst/>
          </a:prstGeom>
        </p:spPr>
      </p:pic>
      <p:pic>
        <p:nvPicPr>
          <p:cNvPr id="5" name="Graphic 4" descr="Flip calendar outline">
            <a:extLst>
              <a:ext uri="{FF2B5EF4-FFF2-40B4-BE49-F238E27FC236}">
                <a16:creationId xmlns:a16="http://schemas.microsoft.com/office/drawing/2014/main" id="{DAFA7642-7F80-F384-3540-46C211F7B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831" y="3191775"/>
            <a:ext cx="2209800" cy="2209800"/>
          </a:xfrm>
          <a:prstGeom prst="rect">
            <a:avLst/>
          </a:prstGeom>
        </p:spPr>
      </p:pic>
      <p:sp>
        <p:nvSpPr>
          <p:cNvPr id="9" name="TextBox 8">
            <a:extLst>
              <a:ext uri="{FF2B5EF4-FFF2-40B4-BE49-F238E27FC236}">
                <a16:creationId xmlns:a16="http://schemas.microsoft.com/office/drawing/2014/main" id="{0CB4FFC0-FE1E-C686-F613-4ACE9D33BE79}"/>
              </a:ext>
            </a:extLst>
          </p:cNvPr>
          <p:cNvSpPr txBox="1"/>
          <p:nvPr/>
        </p:nvSpPr>
        <p:spPr>
          <a:xfrm>
            <a:off x="2789909" y="1783289"/>
            <a:ext cx="1465285" cy="4001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10/30/2024</a:t>
            </a:r>
          </a:p>
        </p:txBody>
      </p:sp>
      <p:sp>
        <p:nvSpPr>
          <p:cNvPr id="10" name="TextBox 9">
            <a:extLst>
              <a:ext uri="{FF2B5EF4-FFF2-40B4-BE49-F238E27FC236}">
                <a16:creationId xmlns:a16="http://schemas.microsoft.com/office/drawing/2014/main" id="{9150A4E6-41F9-37C9-7CE9-7A8ADE7A9410}"/>
              </a:ext>
            </a:extLst>
          </p:cNvPr>
          <p:cNvSpPr txBox="1"/>
          <p:nvPr/>
        </p:nvSpPr>
        <p:spPr>
          <a:xfrm>
            <a:off x="7072794" y="1874706"/>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12/31/2024</a:t>
            </a:r>
          </a:p>
        </p:txBody>
      </p:sp>
      <p:sp>
        <p:nvSpPr>
          <p:cNvPr id="11" name="TextBox 10">
            <a:extLst>
              <a:ext uri="{FF2B5EF4-FFF2-40B4-BE49-F238E27FC236}">
                <a16:creationId xmlns:a16="http://schemas.microsoft.com/office/drawing/2014/main" id="{C4D37DC8-29F2-02DC-7A30-32230B4C0658}"/>
              </a:ext>
            </a:extLst>
          </p:cNvPr>
          <p:cNvSpPr txBox="1"/>
          <p:nvPr/>
        </p:nvSpPr>
        <p:spPr>
          <a:xfrm>
            <a:off x="618340" y="4286059"/>
            <a:ext cx="14581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Calibri"/>
              </a:rPr>
              <a:t>01/31/2025</a:t>
            </a: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DC2A491-4A68-EC7B-7D92-990F8E6703C3}"/>
              </a:ext>
            </a:extLst>
          </p:cNvPr>
          <p:cNvSpPr txBox="1"/>
          <p:nvPr/>
        </p:nvSpPr>
        <p:spPr>
          <a:xfrm>
            <a:off x="695826" y="1096748"/>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5A9C"/>
                </a:solidFill>
                <a:latin typeface="Calibri"/>
              </a:rPr>
              <a:t>SLFRF</a:t>
            </a:r>
            <a:endParaRPr kumimoji="0" lang="en-US" sz="2000" b="1" i="0" u="none" strike="noStrike" kern="1200" cap="none" spc="0" normalizeH="0" baseline="0" noProof="0" dirty="0">
              <a:ln>
                <a:noFill/>
              </a:ln>
              <a:solidFill>
                <a:srgbClr val="005A9C"/>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61F567C3-5222-FC0B-7366-AF7771457462}"/>
              </a:ext>
            </a:extLst>
          </p:cNvPr>
          <p:cNvSpPr txBox="1"/>
          <p:nvPr/>
        </p:nvSpPr>
        <p:spPr>
          <a:xfrm>
            <a:off x="2752829" y="1096140"/>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A9C"/>
                </a:solidFill>
                <a:effectLst/>
                <a:uLnTx/>
                <a:uFillTx/>
                <a:latin typeface="Calibri"/>
                <a:ea typeface="+mn-ea"/>
                <a:cs typeface="+mn-cs"/>
              </a:rPr>
              <a:t>SSBCI</a:t>
            </a:r>
          </a:p>
        </p:txBody>
      </p:sp>
      <p:sp>
        <p:nvSpPr>
          <p:cNvPr id="14" name="TextBox 13">
            <a:extLst>
              <a:ext uri="{FF2B5EF4-FFF2-40B4-BE49-F238E27FC236}">
                <a16:creationId xmlns:a16="http://schemas.microsoft.com/office/drawing/2014/main" id="{A5185E7F-2765-0A28-BA8C-FA87937FA9D7}"/>
              </a:ext>
            </a:extLst>
          </p:cNvPr>
          <p:cNvSpPr txBox="1"/>
          <p:nvPr/>
        </p:nvSpPr>
        <p:spPr>
          <a:xfrm>
            <a:off x="6925848" y="1093782"/>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5A9C"/>
                </a:solidFill>
                <a:latin typeface="Calibri"/>
              </a:rPr>
              <a:t>SLFRF</a:t>
            </a:r>
            <a:endParaRPr kumimoji="0" lang="en-US" sz="2000" b="1" i="0" u="none" strike="noStrike" kern="1200" cap="none" spc="0" normalizeH="0" baseline="0" noProof="0" dirty="0">
              <a:ln>
                <a:noFill/>
              </a:ln>
              <a:solidFill>
                <a:srgbClr val="005A9C"/>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180249EC-17E8-7A83-DDBD-E03D1AB2F8E3}"/>
              </a:ext>
            </a:extLst>
          </p:cNvPr>
          <p:cNvSpPr txBox="1"/>
          <p:nvPr/>
        </p:nvSpPr>
        <p:spPr>
          <a:xfrm>
            <a:off x="657426" y="3658638"/>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5A9C"/>
                </a:solidFill>
                <a:latin typeface="Calibri"/>
              </a:rPr>
              <a:t>SLFRF</a:t>
            </a:r>
            <a:endParaRPr kumimoji="0" lang="en-US" sz="2000" b="1" i="0" u="none" strike="noStrike" kern="1200" cap="none" spc="0" normalizeH="0" baseline="0" noProof="0" dirty="0">
              <a:ln>
                <a:noFill/>
              </a:ln>
              <a:solidFill>
                <a:srgbClr val="005A9C"/>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3E5CF6AD-DE8B-33AF-5922-15D63B58F73E}"/>
              </a:ext>
            </a:extLst>
          </p:cNvPr>
          <p:cNvSpPr txBox="1"/>
          <p:nvPr/>
        </p:nvSpPr>
        <p:spPr>
          <a:xfrm>
            <a:off x="4952400" y="2595933"/>
            <a:ext cx="1948543" cy="7848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5A9C"/>
                </a:solidFill>
                <a:effectLst/>
                <a:uLnTx/>
                <a:uFillTx/>
                <a:latin typeface="Calibri"/>
                <a:ea typeface="+mn-ea"/>
                <a:cs typeface="+mn-cs"/>
              </a:rPr>
              <a:t>Reporting Period: </a:t>
            </a:r>
            <a:br>
              <a:rPr kumimoji="0" lang="en-US" sz="1500" b="1" i="0" u="none" strike="noStrike" kern="1200" cap="none" spc="0" normalizeH="0" baseline="0" noProof="0" dirty="0">
                <a:ln>
                  <a:noFill/>
                </a:ln>
                <a:solidFill>
                  <a:srgbClr val="005A9C"/>
                </a:solidFill>
                <a:effectLst/>
                <a:uLnTx/>
                <a:uFillTx/>
                <a:latin typeface="Calibri"/>
                <a:cs typeface="Calibri"/>
              </a:rPr>
            </a:br>
            <a:r>
              <a:rPr kumimoji="0" lang="en-US" sz="1500" b="0" i="0" u="none" strike="noStrike" kern="1200" cap="none" spc="0" normalizeH="0" baseline="0" noProof="0" dirty="0">
                <a:ln>
                  <a:noFill/>
                </a:ln>
                <a:solidFill>
                  <a:prstClr val="black"/>
                </a:solidFill>
                <a:effectLst/>
                <a:uLnTx/>
                <a:uFillTx/>
                <a:latin typeface="Calibri"/>
                <a:ea typeface="+mn-ea"/>
                <a:cs typeface="+mn-cs"/>
              </a:rPr>
              <a:t>October 1, 2023 – September 30, 2024</a:t>
            </a:r>
          </a:p>
        </p:txBody>
      </p:sp>
      <p:pic>
        <p:nvPicPr>
          <p:cNvPr id="27" name="Graphic 26" descr="Flip calendar outline">
            <a:extLst>
              <a:ext uri="{FF2B5EF4-FFF2-40B4-BE49-F238E27FC236}">
                <a16:creationId xmlns:a16="http://schemas.microsoft.com/office/drawing/2014/main" id="{DF183644-8A62-4272-8EFD-7AB593B54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0554" y="3150695"/>
            <a:ext cx="2209800" cy="2209800"/>
          </a:xfrm>
          <a:prstGeom prst="rect">
            <a:avLst/>
          </a:prstGeom>
        </p:spPr>
      </p:pic>
      <p:sp>
        <p:nvSpPr>
          <p:cNvPr id="28" name="TextBox 27">
            <a:extLst>
              <a:ext uri="{FF2B5EF4-FFF2-40B4-BE49-F238E27FC236}">
                <a16:creationId xmlns:a16="http://schemas.microsoft.com/office/drawing/2014/main" id="{490167C3-3EFE-A21B-7356-CEE1EBA9DB90}"/>
              </a:ext>
            </a:extLst>
          </p:cNvPr>
          <p:cNvSpPr txBox="1"/>
          <p:nvPr/>
        </p:nvSpPr>
        <p:spPr>
          <a:xfrm>
            <a:off x="2713935" y="4326164"/>
            <a:ext cx="14976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03/31/2025</a:t>
            </a:r>
          </a:p>
        </p:txBody>
      </p:sp>
      <p:sp>
        <p:nvSpPr>
          <p:cNvPr id="29" name="TextBox 28">
            <a:extLst>
              <a:ext uri="{FF2B5EF4-FFF2-40B4-BE49-F238E27FC236}">
                <a16:creationId xmlns:a16="http://schemas.microsoft.com/office/drawing/2014/main" id="{03765BA3-7CAD-F2BD-96F6-9B2FFA10E0F1}"/>
              </a:ext>
            </a:extLst>
          </p:cNvPr>
          <p:cNvSpPr txBox="1"/>
          <p:nvPr/>
        </p:nvSpPr>
        <p:spPr>
          <a:xfrm>
            <a:off x="2710952" y="5133639"/>
            <a:ext cx="194854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5A9C"/>
                </a:solidFill>
                <a:effectLst/>
                <a:uLnTx/>
                <a:uFillTx/>
                <a:latin typeface="Calibri"/>
                <a:ea typeface="+mn-ea"/>
                <a:cs typeface="+mn-cs"/>
              </a:rPr>
              <a:t>Reporting Period: </a:t>
            </a:r>
            <a:br>
              <a:rPr kumimoji="0" lang="en-US" sz="1500" b="0" i="0" u="none" strike="noStrike" kern="1200" cap="none" spc="0" normalizeH="0" baseline="0" noProof="0" dirty="0">
                <a:ln>
                  <a:noFill/>
                </a:ln>
                <a:solidFill>
                  <a:prstClr val="black"/>
                </a:solidFill>
                <a:effectLst/>
                <a:uLnTx/>
                <a:uFillTx/>
                <a:latin typeface="Calibri"/>
                <a:ea typeface="+mn-ea"/>
                <a:cs typeface="+mn-cs"/>
              </a:rPr>
            </a:br>
            <a:r>
              <a:rPr kumimoji="0" lang="en-US" sz="1500" b="0" i="0" u="none" strike="noStrike" kern="1200" cap="none" spc="0" normalizeH="0" baseline="0" noProof="0" dirty="0">
                <a:ln>
                  <a:noFill/>
                </a:ln>
                <a:solidFill>
                  <a:prstClr val="black"/>
                </a:solidFill>
                <a:effectLst/>
                <a:uLnTx/>
                <a:uFillTx/>
                <a:latin typeface="Calibri"/>
                <a:ea typeface="+mn-ea"/>
                <a:cs typeface="+mn-cs"/>
              </a:rPr>
              <a:t>January 1, 2024 – December 31, 2024</a:t>
            </a:r>
          </a:p>
        </p:txBody>
      </p:sp>
      <p:pic>
        <p:nvPicPr>
          <p:cNvPr id="30" name="Graphic 29" descr="Flip calendar outline">
            <a:extLst>
              <a:ext uri="{FF2B5EF4-FFF2-40B4-BE49-F238E27FC236}">
                <a16:creationId xmlns:a16="http://schemas.microsoft.com/office/drawing/2014/main" id="{77DF2760-3C78-6EB0-80A0-21222D620F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9552" y="3151437"/>
            <a:ext cx="2209800" cy="2209800"/>
          </a:xfrm>
          <a:prstGeom prst="rect">
            <a:avLst/>
          </a:prstGeom>
        </p:spPr>
      </p:pic>
      <p:sp>
        <p:nvSpPr>
          <p:cNvPr id="31" name="TextBox 30">
            <a:extLst>
              <a:ext uri="{FF2B5EF4-FFF2-40B4-BE49-F238E27FC236}">
                <a16:creationId xmlns:a16="http://schemas.microsoft.com/office/drawing/2014/main" id="{82FA53A5-F917-2A3C-E400-81A345857DBD}"/>
              </a:ext>
            </a:extLst>
          </p:cNvPr>
          <p:cNvSpPr txBox="1"/>
          <p:nvPr/>
        </p:nvSpPr>
        <p:spPr>
          <a:xfrm>
            <a:off x="4846246" y="4323429"/>
            <a:ext cx="1480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04/30/2025</a:t>
            </a:r>
          </a:p>
        </p:txBody>
      </p:sp>
      <p:sp>
        <p:nvSpPr>
          <p:cNvPr id="32" name="TextBox 31">
            <a:extLst>
              <a:ext uri="{FF2B5EF4-FFF2-40B4-BE49-F238E27FC236}">
                <a16:creationId xmlns:a16="http://schemas.microsoft.com/office/drawing/2014/main" id="{D9362D38-6023-30AB-3FB1-6B6AF9F37E58}"/>
              </a:ext>
            </a:extLst>
          </p:cNvPr>
          <p:cNvSpPr txBox="1"/>
          <p:nvPr/>
        </p:nvSpPr>
        <p:spPr>
          <a:xfrm>
            <a:off x="4810026" y="3617596"/>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A9C"/>
                </a:solidFill>
                <a:effectLst/>
                <a:uLnTx/>
                <a:uFillTx/>
                <a:latin typeface="Calibri"/>
                <a:ea typeface="+mn-ea"/>
                <a:cs typeface="+mn-cs"/>
              </a:rPr>
              <a:t>SLFRF</a:t>
            </a:r>
          </a:p>
        </p:txBody>
      </p:sp>
      <p:sp>
        <p:nvSpPr>
          <p:cNvPr id="33" name="TextBox 32">
            <a:extLst>
              <a:ext uri="{FF2B5EF4-FFF2-40B4-BE49-F238E27FC236}">
                <a16:creationId xmlns:a16="http://schemas.microsoft.com/office/drawing/2014/main" id="{0D773F1F-D91A-D832-CE34-292A01F6FFEC}"/>
              </a:ext>
            </a:extLst>
          </p:cNvPr>
          <p:cNvSpPr txBox="1"/>
          <p:nvPr/>
        </p:nvSpPr>
        <p:spPr>
          <a:xfrm>
            <a:off x="4848802" y="5133639"/>
            <a:ext cx="1948543" cy="7848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5A9C"/>
                </a:solidFill>
                <a:effectLst/>
                <a:uLnTx/>
                <a:uFillTx/>
                <a:latin typeface="Calibri"/>
                <a:ea typeface="+mn-ea"/>
                <a:cs typeface="+mn-cs"/>
              </a:rPr>
              <a:t>Reporting Period</a:t>
            </a:r>
            <a:r>
              <a:rPr lang="en-US" sz="1500" b="1" dirty="0">
                <a:solidFill>
                  <a:srgbClr val="005A9C"/>
                </a:solidFill>
                <a:latin typeface="Calibri"/>
              </a:rPr>
              <a:t>**:</a:t>
            </a:r>
            <a:r>
              <a:rPr kumimoji="0" lang="en-US" sz="1500" b="1" i="0" u="none" strike="noStrike" kern="1200" cap="none" spc="0" normalizeH="0" baseline="0" noProof="0" dirty="0">
                <a:ln>
                  <a:noFill/>
                </a:ln>
                <a:solidFill>
                  <a:srgbClr val="005A9C"/>
                </a:solidFill>
                <a:effectLst/>
                <a:uLnTx/>
                <a:uFillTx/>
                <a:latin typeface="Calibri"/>
                <a:ea typeface="+mn-ea"/>
                <a:cs typeface="+mn-cs"/>
              </a:rPr>
              <a:t> </a:t>
            </a:r>
            <a:br>
              <a:rPr lang="en-US" sz="1500" b="1" i="0" u="none" strike="noStrike" kern="1200" cap="none" spc="0" baseline="0" noProof="0" dirty="0">
                <a:solidFill>
                  <a:srgbClr val="005A9C"/>
                </a:solidFill>
                <a:latin typeface="Calibri"/>
                <a:cs typeface="Calibri"/>
              </a:rPr>
            </a:br>
            <a:r>
              <a:rPr kumimoji="0" lang="en-US" sz="1500" b="0" i="0" u="none" strike="noStrike" kern="1200" cap="none" spc="0" normalizeH="0" baseline="0" noProof="0" dirty="0">
                <a:ln>
                  <a:noFill/>
                </a:ln>
                <a:solidFill>
                  <a:prstClr val="black"/>
                </a:solidFill>
                <a:effectLst/>
                <a:uLnTx/>
                <a:uFillTx/>
                <a:latin typeface="Calibri"/>
                <a:ea typeface="+mn-ea"/>
                <a:cs typeface="+mn-cs"/>
              </a:rPr>
              <a:t>January 1, 2025 – </a:t>
            </a:r>
            <a:r>
              <a:rPr lang="en-US" sz="1500" dirty="0">
                <a:solidFill>
                  <a:prstClr val="black"/>
                </a:solidFill>
                <a:latin typeface="Calibri"/>
              </a:rPr>
              <a:t>March</a:t>
            </a:r>
            <a:r>
              <a:rPr kumimoji="0" lang="en-US" sz="1500" b="0" i="0" u="none" strike="noStrike" kern="1200" cap="none" spc="0" normalizeH="0" baseline="0" noProof="0" dirty="0">
                <a:ln>
                  <a:noFill/>
                </a:ln>
                <a:solidFill>
                  <a:prstClr val="black"/>
                </a:solidFill>
                <a:effectLst/>
                <a:uLnTx/>
                <a:uFillTx/>
                <a:latin typeface="Calibri"/>
                <a:ea typeface="+mn-ea"/>
                <a:cs typeface="+mn-cs"/>
              </a:rPr>
              <a:t> 31, </a:t>
            </a:r>
            <a:r>
              <a:rPr lang="en-US" sz="1500" dirty="0">
                <a:solidFill>
                  <a:prstClr val="black"/>
                </a:solidFill>
                <a:latin typeface="Calibri"/>
              </a:rPr>
              <a:t>2025</a:t>
            </a:r>
            <a:endParaRPr lang="en-US" sz="1500" b="1" i="0" u="none" strike="noStrike" kern="1200" cap="none" spc="0" baseline="0" noProof="0" dirty="0">
              <a:solidFill>
                <a:prstClr val="black"/>
              </a:solidFill>
              <a:latin typeface="Calibri"/>
              <a:cs typeface="Calibri"/>
            </a:endParaRPr>
          </a:p>
        </p:txBody>
      </p:sp>
      <p:sp>
        <p:nvSpPr>
          <p:cNvPr id="34" name="TextBox 33">
            <a:extLst>
              <a:ext uri="{FF2B5EF4-FFF2-40B4-BE49-F238E27FC236}">
                <a16:creationId xmlns:a16="http://schemas.microsoft.com/office/drawing/2014/main" id="{DF6CDF34-ACBA-C592-170A-460571F2750C}"/>
              </a:ext>
            </a:extLst>
          </p:cNvPr>
          <p:cNvSpPr txBox="1"/>
          <p:nvPr/>
        </p:nvSpPr>
        <p:spPr>
          <a:xfrm>
            <a:off x="2754791" y="3622539"/>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A9C"/>
                </a:solidFill>
                <a:effectLst/>
                <a:uLnTx/>
                <a:uFillTx/>
                <a:latin typeface="Calibri"/>
                <a:ea typeface="+mn-ea"/>
                <a:cs typeface="+mn-cs"/>
              </a:rPr>
              <a:t>LATCF</a:t>
            </a:r>
          </a:p>
        </p:txBody>
      </p:sp>
      <p:pic>
        <p:nvPicPr>
          <p:cNvPr id="16" name="Graphic 15" descr="Flip calendar outline">
            <a:extLst>
              <a:ext uri="{FF2B5EF4-FFF2-40B4-BE49-F238E27FC236}">
                <a16:creationId xmlns:a16="http://schemas.microsoft.com/office/drawing/2014/main" id="{B4263364-0182-11F1-E7C5-00DB236406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3255" y="639071"/>
            <a:ext cx="2209800" cy="2209800"/>
          </a:xfrm>
          <a:prstGeom prst="rect">
            <a:avLst/>
          </a:prstGeom>
        </p:spPr>
      </p:pic>
      <p:sp>
        <p:nvSpPr>
          <p:cNvPr id="18" name="TextBox 17">
            <a:extLst>
              <a:ext uri="{FF2B5EF4-FFF2-40B4-BE49-F238E27FC236}">
                <a16:creationId xmlns:a16="http://schemas.microsoft.com/office/drawing/2014/main" id="{632C49C6-9FB8-E403-BA71-B11CA489D7B7}"/>
              </a:ext>
            </a:extLst>
          </p:cNvPr>
          <p:cNvSpPr txBox="1"/>
          <p:nvPr/>
        </p:nvSpPr>
        <p:spPr>
          <a:xfrm>
            <a:off x="4954229" y="1106167"/>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5A9C"/>
                </a:solidFill>
                <a:latin typeface="Calibri"/>
              </a:rPr>
              <a:t>HAF</a:t>
            </a:r>
            <a:endParaRPr kumimoji="0" lang="en-US" sz="2000" b="1" i="0" u="none" strike="noStrike" kern="1200" cap="none" spc="0" normalizeH="0" baseline="0" noProof="0" dirty="0">
              <a:ln>
                <a:noFill/>
              </a:ln>
              <a:solidFill>
                <a:srgbClr val="005A9C"/>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C264E679-BC61-23CD-4C74-5B1B90FD2BF0}"/>
              </a:ext>
            </a:extLst>
          </p:cNvPr>
          <p:cNvSpPr txBox="1"/>
          <p:nvPr/>
        </p:nvSpPr>
        <p:spPr>
          <a:xfrm>
            <a:off x="639041" y="1511889"/>
            <a:ext cx="14581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Reporting</a:t>
            </a:r>
          </a:p>
        </p:txBody>
      </p:sp>
      <p:sp>
        <p:nvSpPr>
          <p:cNvPr id="26" name="TextBox 25">
            <a:extLst>
              <a:ext uri="{FF2B5EF4-FFF2-40B4-BE49-F238E27FC236}">
                <a16:creationId xmlns:a16="http://schemas.microsoft.com/office/drawing/2014/main" id="{E1F79EE6-3435-C8B7-95B6-416B8D52CEDA}"/>
              </a:ext>
            </a:extLst>
          </p:cNvPr>
          <p:cNvSpPr txBox="1"/>
          <p:nvPr/>
        </p:nvSpPr>
        <p:spPr>
          <a:xfrm>
            <a:off x="2750999" y="2592777"/>
            <a:ext cx="194854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5A9C"/>
                </a:solidFill>
                <a:effectLst/>
                <a:uLnTx/>
                <a:uFillTx/>
                <a:latin typeface="Calibri"/>
                <a:ea typeface="+mn-ea"/>
                <a:cs typeface="+mn-cs"/>
              </a:rPr>
              <a:t>Reporting Period: </a:t>
            </a:r>
            <a:br>
              <a:rPr kumimoji="0" lang="en-US" sz="1500" b="0" i="0" u="none" strike="noStrike" kern="1200" cap="none" spc="0" normalizeH="0" baseline="0" noProof="0" dirty="0">
                <a:ln>
                  <a:noFill/>
                </a:ln>
                <a:solidFill>
                  <a:prstClr val="black"/>
                </a:solidFill>
                <a:effectLst/>
                <a:uLnTx/>
                <a:uFillTx/>
                <a:latin typeface="Calibri"/>
                <a:ea typeface="+mn-ea"/>
                <a:cs typeface="+mn-cs"/>
              </a:rPr>
            </a:br>
            <a:r>
              <a:rPr kumimoji="0" lang="en-US" sz="1500" b="0" i="0" u="none" strike="noStrike" kern="1200" cap="none" spc="0" normalizeH="0" baseline="0" noProof="0" dirty="0">
                <a:ln>
                  <a:noFill/>
                </a:ln>
                <a:solidFill>
                  <a:prstClr val="black"/>
                </a:solidFill>
                <a:effectLst/>
                <a:uLnTx/>
                <a:uFillTx/>
                <a:latin typeface="Calibri"/>
                <a:ea typeface="+mn-ea"/>
                <a:cs typeface="+mn-cs"/>
              </a:rPr>
              <a:t>July 1, 2024 – </a:t>
            </a:r>
            <a:r>
              <a:rPr lang="en-US" sz="1500" dirty="0">
                <a:solidFill>
                  <a:prstClr val="black"/>
                </a:solidFill>
                <a:latin typeface="Calibri"/>
              </a:rPr>
              <a:t>September</a:t>
            </a:r>
            <a:r>
              <a:rPr kumimoji="0" lang="en-US" sz="1500" b="0" i="0" u="none" strike="noStrike" kern="1200" cap="none" spc="0" normalizeH="0" baseline="0" noProof="0" dirty="0">
                <a:ln>
                  <a:noFill/>
                </a:ln>
                <a:solidFill>
                  <a:prstClr val="black"/>
                </a:solidFill>
                <a:effectLst/>
                <a:uLnTx/>
                <a:uFillTx/>
                <a:latin typeface="Calibri"/>
                <a:ea typeface="+mn-ea"/>
                <a:cs typeface="+mn-cs"/>
              </a:rPr>
              <a:t> 30, 2024</a:t>
            </a:r>
          </a:p>
        </p:txBody>
      </p:sp>
      <p:sp>
        <p:nvSpPr>
          <p:cNvPr id="36" name="TextBox 35">
            <a:extLst>
              <a:ext uri="{FF2B5EF4-FFF2-40B4-BE49-F238E27FC236}">
                <a16:creationId xmlns:a16="http://schemas.microsoft.com/office/drawing/2014/main" id="{CD991850-0AE2-8CAB-C491-DA4917C8BDFD}"/>
              </a:ext>
            </a:extLst>
          </p:cNvPr>
          <p:cNvSpPr txBox="1"/>
          <p:nvPr/>
        </p:nvSpPr>
        <p:spPr>
          <a:xfrm>
            <a:off x="2802660" y="1507080"/>
            <a:ext cx="14581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Reporting</a:t>
            </a:r>
          </a:p>
        </p:txBody>
      </p:sp>
      <p:sp>
        <p:nvSpPr>
          <p:cNvPr id="37" name="TextBox 36">
            <a:extLst>
              <a:ext uri="{FF2B5EF4-FFF2-40B4-BE49-F238E27FC236}">
                <a16:creationId xmlns:a16="http://schemas.microsoft.com/office/drawing/2014/main" id="{D57E2016-EFA7-43D8-C14C-63302D16FA79}"/>
              </a:ext>
            </a:extLst>
          </p:cNvPr>
          <p:cNvSpPr txBox="1"/>
          <p:nvPr/>
        </p:nvSpPr>
        <p:spPr>
          <a:xfrm>
            <a:off x="4954454" y="1499691"/>
            <a:ext cx="14581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Reporting</a:t>
            </a:r>
          </a:p>
        </p:txBody>
      </p:sp>
      <p:sp>
        <p:nvSpPr>
          <p:cNvPr id="38" name="TextBox 37">
            <a:extLst>
              <a:ext uri="{FF2B5EF4-FFF2-40B4-BE49-F238E27FC236}">
                <a16:creationId xmlns:a16="http://schemas.microsoft.com/office/drawing/2014/main" id="{DE167653-BCD3-5497-2D9C-58032A8412DD}"/>
              </a:ext>
            </a:extLst>
          </p:cNvPr>
          <p:cNvSpPr txBox="1"/>
          <p:nvPr/>
        </p:nvSpPr>
        <p:spPr>
          <a:xfrm>
            <a:off x="688526" y="2242956"/>
            <a:ext cx="1458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Calibri"/>
              </a:rPr>
              <a:t>Over $30mm</a:t>
            </a:r>
            <a:endParaRPr kumimoji="0" lang="en-US" sz="1200" i="1" u="none" strike="noStrike" kern="1200" cap="none" spc="0" normalizeH="0" baseline="0" noProof="0" dirty="0">
              <a:ln>
                <a:noFill/>
              </a:ln>
              <a:effectLst/>
              <a:uLnTx/>
              <a:uFillTx/>
              <a:latin typeface="Calibri"/>
              <a:ea typeface="+mn-ea"/>
              <a:cs typeface="+mn-cs"/>
            </a:endParaRPr>
          </a:p>
        </p:txBody>
      </p:sp>
      <p:sp>
        <p:nvSpPr>
          <p:cNvPr id="39" name="TextBox 38">
            <a:extLst>
              <a:ext uri="{FF2B5EF4-FFF2-40B4-BE49-F238E27FC236}">
                <a16:creationId xmlns:a16="http://schemas.microsoft.com/office/drawing/2014/main" id="{A8274513-6125-B3ED-3549-3EE0FA009C56}"/>
              </a:ext>
            </a:extLst>
          </p:cNvPr>
          <p:cNvSpPr txBox="1"/>
          <p:nvPr/>
        </p:nvSpPr>
        <p:spPr>
          <a:xfrm>
            <a:off x="7087449" y="1458629"/>
            <a:ext cx="15111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Obligation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Deadline</a:t>
            </a:r>
          </a:p>
        </p:txBody>
      </p:sp>
      <p:sp>
        <p:nvSpPr>
          <p:cNvPr id="40" name="TextBox 39">
            <a:extLst>
              <a:ext uri="{FF2B5EF4-FFF2-40B4-BE49-F238E27FC236}">
                <a16:creationId xmlns:a16="http://schemas.microsoft.com/office/drawing/2014/main" id="{6779EB49-878A-A020-FC25-0E89C290B9B3}"/>
              </a:ext>
            </a:extLst>
          </p:cNvPr>
          <p:cNvSpPr txBox="1"/>
          <p:nvPr/>
        </p:nvSpPr>
        <p:spPr>
          <a:xfrm>
            <a:off x="631257" y="4772135"/>
            <a:ext cx="1458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Calibri"/>
              </a:rPr>
              <a:t>Over $30mm</a:t>
            </a:r>
            <a:endParaRPr kumimoji="0" lang="en-US" sz="1200" i="1" u="none" strike="noStrike" kern="1200" cap="none" spc="0" normalizeH="0" baseline="0" noProof="0" dirty="0">
              <a:ln>
                <a:noFill/>
              </a:ln>
              <a:effectLst/>
              <a:uLnTx/>
              <a:uFillTx/>
              <a:latin typeface="Calibri"/>
              <a:ea typeface="+mn-ea"/>
              <a:cs typeface="+mn-cs"/>
            </a:endParaRPr>
          </a:p>
        </p:txBody>
      </p:sp>
      <p:sp>
        <p:nvSpPr>
          <p:cNvPr id="41" name="TextBox 40">
            <a:extLst>
              <a:ext uri="{FF2B5EF4-FFF2-40B4-BE49-F238E27FC236}">
                <a16:creationId xmlns:a16="http://schemas.microsoft.com/office/drawing/2014/main" id="{19464C73-188A-58EE-9A95-9AEB495C6094}"/>
              </a:ext>
            </a:extLst>
          </p:cNvPr>
          <p:cNvSpPr txBox="1"/>
          <p:nvPr/>
        </p:nvSpPr>
        <p:spPr>
          <a:xfrm>
            <a:off x="571099" y="5134736"/>
            <a:ext cx="1948543" cy="78483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5A9C"/>
                </a:solidFill>
                <a:effectLst/>
                <a:uLnTx/>
                <a:uFillTx/>
                <a:latin typeface="Calibri"/>
                <a:ea typeface="+mn-ea"/>
                <a:cs typeface="+mn-cs"/>
              </a:rPr>
              <a:t>Reporting Period</a:t>
            </a:r>
            <a:r>
              <a:rPr lang="en-US" sz="1500" b="1" dirty="0">
                <a:solidFill>
                  <a:srgbClr val="005A9C"/>
                </a:solidFill>
                <a:latin typeface="Calibri"/>
              </a:rPr>
              <a:t>*:</a:t>
            </a:r>
            <a:r>
              <a:rPr kumimoji="0" lang="en-US" sz="1500" b="1" i="0" u="none" strike="noStrike" kern="1200" cap="none" spc="0" normalizeH="0" baseline="0" noProof="0" dirty="0">
                <a:ln>
                  <a:noFill/>
                </a:ln>
                <a:solidFill>
                  <a:srgbClr val="005A9C"/>
                </a:solidFill>
                <a:effectLst/>
                <a:uLnTx/>
                <a:uFillTx/>
                <a:latin typeface="Calibri"/>
                <a:ea typeface="+mn-ea"/>
                <a:cs typeface="+mn-cs"/>
              </a:rPr>
              <a:t> </a:t>
            </a:r>
            <a:br>
              <a:rPr lang="en-US" sz="1500" b="1" i="0" u="none" strike="noStrike" kern="1200" cap="none" spc="0" baseline="0" noProof="0" dirty="0">
                <a:solidFill>
                  <a:srgbClr val="005A9C"/>
                </a:solidFill>
                <a:latin typeface="Calibri"/>
                <a:cs typeface="Calibri"/>
              </a:rPr>
            </a:br>
            <a:r>
              <a:rPr kumimoji="0" lang="en-US" sz="1500" b="0" i="0" u="none" strike="noStrike" kern="1200" cap="none" spc="0" normalizeH="0" baseline="0" noProof="0" dirty="0">
                <a:ln>
                  <a:noFill/>
                </a:ln>
                <a:solidFill>
                  <a:prstClr val="black"/>
                </a:solidFill>
                <a:effectLst/>
                <a:uLnTx/>
                <a:uFillTx/>
                <a:latin typeface="Calibri"/>
                <a:ea typeface="+mn-ea"/>
                <a:cs typeface="+mn-cs"/>
              </a:rPr>
              <a:t>October 1, 2024 – </a:t>
            </a:r>
            <a:r>
              <a:rPr lang="en-US" sz="1500" dirty="0">
                <a:solidFill>
                  <a:prstClr val="black"/>
                </a:solidFill>
                <a:latin typeface="Calibri"/>
              </a:rPr>
              <a:t>December</a:t>
            </a:r>
            <a:r>
              <a:rPr kumimoji="0" lang="en-US" sz="1500" b="0" i="0" u="none" strike="noStrike" kern="1200" cap="none" spc="0" normalizeH="0" baseline="0" noProof="0" dirty="0">
                <a:ln>
                  <a:noFill/>
                </a:ln>
                <a:solidFill>
                  <a:prstClr val="black"/>
                </a:solidFill>
                <a:effectLst/>
                <a:uLnTx/>
                <a:uFillTx/>
                <a:latin typeface="Calibri"/>
                <a:ea typeface="+mn-ea"/>
                <a:cs typeface="+mn-cs"/>
              </a:rPr>
              <a:t> 31, 2024</a:t>
            </a:r>
          </a:p>
        </p:txBody>
      </p:sp>
      <p:sp>
        <p:nvSpPr>
          <p:cNvPr id="42" name="TextBox 41">
            <a:extLst>
              <a:ext uri="{FF2B5EF4-FFF2-40B4-BE49-F238E27FC236}">
                <a16:creationId xmlns:a16="http://schemas.microsoft.com/office/drawing/2014/main" id="{F97CD321-9C7B-E52B-9891-95C9F39B96A1}"/>
              </a:ext>
            </a:extLst>
          </p:cNvPr>
          <p:cNvSpPr txBox="1"/>
          <p:nvPr/>
        </p:nvSpPr>
        <p:spPr>
          <a:xfrm>
            <a:off x="618341" y="4018977"/>
            <a:ext cx="1458126" cy="30777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Reporting</a:t>
            </a:r>
          </a:p>
        </p:txBody>
      </p:sp>
      <p:sp>
        <p:nvSpPr>
          <p:cNvPr id="43" name="TextBox 42">
            <a:extLst>
              <a:ext uri="{FF2B5EF4-FFF2-40B4-BE49-F238E27FC236}">
                <a16:creationId xmlns:a16="http://schemas.microsoft.com/office/drawing/2014/main" id="{80144B48-A381-010F-BB46-A873E8E3145B}"/>
              </a:ext>
            </a:extLst>
          </p:cNvPr>
          <p:cNvSpPr txBox="1"/>
          <p:nvPr/>
        </p:nvSpPr>
        <p:spPr>
          <a:xfrm>
            <a:off x="2793110" y="3980858"/>
            <a:ext cx="14581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Reporting</a:t>
            </a:r>
          </a:p>
        </p:txBody>
      </p:sp>
      <p:sp>
        <p:nvSpPr>
          <p:cNvPr id="44" name="TextBox 43">
            <a:extLst>
              <a:ext uri="{FF2B5EF4-FFF2-40B4-BE49-F238E27FC236}">
                <a16:creationId xmlns:a16="http://schemas.microsoft.com/office/drawing/2014/main" id="{A9E2B18B-04EB-856B-5438-4E3892D21215}"/>
              </a:ext>
            </a:extLst>
          </p:cNvPr>
          <p:cNvSpPr txBox="1"/>
          <p:nvPr/>
        </p:nvSpPr>
        <p:spPr>
          <a:xfrm>
            <a:off x="4859137" y="4011927"/>
            <a:ext cx="1458126" cy="30777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Reporting</a:t>
            </a:r>
          </a:p>
        </p:txBody>
      </p:sp>
      <p:sp>
        <p:nvSpPr>
          <p:cNvPr id="45" name="TextBox 44">
            <a:extLst>
              <a:ext uri="{FF2B5EF4-FFF2-40B4-BE49-F238E27FC236}">
                <a16:creationId xmlns:a16="http://schemas.microsoft.com/office/drawing/2014/main" id="{33A73842-6DE0-11EE-32B2-5DB545FCA5A2}"/>
              </a:ext>
            </a:extLst>
          </p:cNvPr>
          <p:cNvSpPr txBox="1"/>
          <p:nvPr/>
        </p:nvSpPr>
        <p:spPr>
          <a:xfrm>
            <a:off x="4802983" y="4727990"/>
            <a:ext cx="1458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Calibri"/>
              </a:rPr>
              <a:t>Over $30mm</a:t>
            </a:r>
            <a:endParaRPr kumimoji="0" lang="en-US" sz="1200" i="1" u="none" strike="noStrike" kern="1200" cap="none" spc="0" normalizeH="0" baseline="0" noProof="0" dirty="0">
              <a:ln>
                <a:noFill/>
              </a:ln>
              <a:effectLst/>
              <a:uLnTx/>
              <a:uFillTx/>
              <a:latin typeface="Calibri"/>
              <a:ea typeface="+mn-ea"/>
              <a:cs typeface="+mn-cs"/>
            </a:endParaRPr>
          </a:p>
        </p:txBody>
      </p:sp>
      <p:sp>
        <p:nvSpPr>
          <p:cNvPr id="46" name="TextBox 45">
            <a:extLst>
              <a:ext uri="{FF2B5EF4-FFF2-40B4-BE49-F238E27FC236}">
                <a16:creationId xmlns:a16="http://schemas.microsoft.com/office/drawing/2014/main" id="{41C44327-D361-09E3-0649-09ACB20AC28B}"/>
              </a:ext>
            </a:extLst>
          </p:cNvPr>
          <p:cNvSpPr txBox="1"/>
          <p:nvPr/>
        </p:nvSpPr>
        <p:spPr>
          <a:xfrm>
            <a:off x="7078649" y="2204366"/>
            <a:ext cx="1458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Calibri"/>
              </a:rPr>
              <a:t>All recipients</a:t>
            </a:r>
            <a:endParaRPr kumimoji="0" lang="en-US" sz="1200" i="1" u="none" strike="noStrike" kern="1200" cap="none" spc="0" normalizeH="0" baseline="0" noProof="0" dirty="0">
              <a:ln>
                <a:noFill/>
              </a:ln>
              <a:effectLst/>
              <a:uLnTx/>
              <a:uFillTx/>
              <a:latin typeface="Calibri"/>
              <a:ea typeface="+mn-ea"/>
              <a:cs typeface="+mn-cs"/>
            </a:endParaRPr>
          </a:p>
        </p:txBody>
      </p:sp>
      <p:pic>
        <p:nvPicPr>
          <p:cNvPr id="47" name="Graphic 46" descr="Flip calendar outline">
            <a:extLst>
              <a:ext uri="{FF2B5EF4-FFF2-40B4-BE49-F238E27FC236}">
                <a16:creationId xmlns:a16="http://schemas.microsoft.com/office/drawing/2014/main" id="{44547FE3-26F9-7662-DDA7-9B86A26780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8379" y="3149302"/>
            <a:ext cx="2209800" cy="2209800"/>
          </a:xfrm>
          <a:prstGeom prst="rect">
            <a:avLst/>
          </a:prstGeom>
        </p:spPr>
      </p:pic>
      <p:sp>
        <p:nvSpPr>
          <p:cNvPr id="48" name="TextBox 47">
            <a:extLst>
              <a:ext uri="{FF2B5EF4-FFF2-40B4-BE49-F238E27FC236}">
                <a16:creationId xmlns:a16="http://schemas.microsoft.com/office/drawing/2014/main" id="{DB2E7FE8-E17E-0256-0EDC-D3724B78956D}"/>
              </a:ext>
            </a:extLst>
          </p:cNvPr>
          <p:cNvSpPr txBox="1"/>
          <p:nvPr/>
        </p:nvSpPr>
        <p:spPr>
          <a:xfrm>
            <a:off x="6914039" y="3615547"/>
            <a:ext cx="14581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A9C"/>
                </a:solidFill>
                <a:effectLst/>
                <a:uLnTx/>
                <a:uFillTx/>
                <a:latin typeface="Calibri"/>
                <a:ea typeface="+mn-ea"/>
                <a:cs typeface="+mn-cs"/>
              </a:rPr>
              <a:t>SLFRF</a:t>
            </a:r>
          </a:p>
        </p:txBody>
      </p:sp>
      <p:sp>
        <p:nvSpPr>
          <p:cNvPr id="49" name="TextBox 48">
            <a:extLst>
              <a:ext uri="{FF2B5EF4-FFF2-40B4-BE49-F238E27FC236}">
                <a16:creationId xmlns:a16="http://schemas.microsoft.com/office/drawing/2014/main" id="{505BBB07-D046-BF2A-482B-D18CC04D3D2D}"/>
              </a:ext>
            </a:extLst>
          </p:cNvPr>
          <p:cNvSpPr txBox="1"/>
          <p:nvPr/>
        </p:nvSpPr>
        <p:spPr>
          <a:xfrm>
            <a:off x="6995993" y="4024597"/>
            <a:ext cx="1458126" cy="30777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A9C"/>
                </a:solidFill>
                <a:effectLst/>
                <a:uLnTx/>
                <a:uFillTx/>
                <a:latin typeface="Calibri"/>
                <a:ea typeface="+mn-ea"/>
                <a:cs typeface="+mn-cs"/>
              </a:rPr>
              <a:t>Reporting</a:t>
            </a:r>
          </a:p>
        </p:txBody>
      </p:sp>
      <p:sp>
        <p:nvSpPr>
          <p:cNvPr id="50" name="TextBox 49">
            <a:extLst>
              <a:ext uri="{FF2B5EF4-FFF2-40B4-BE49-F238E27FC236}">
                <a16:creationId xmlns:a16="http://schemas.microsoft.com/office/drawing/2014/main" id="{EAB8FD15-D158-05AF-D513-06869C508B0E}"/>
              </a:ext>
            </a:extLst>
          </p:cNvPr>
          <p:cNvSpPr txBox="1"/>
          <p:nvPr/>
        </p:nvSpPr>
        <p:spPr>
          <a:xfrm>
            <a:off x="6897668" y="4286059"/>
            <a:ext cx="15058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04/30/2025</a:t>
            </a:r>
          </a:p>
        </p:txBody>
      </p:sp>
      <p:sp>
        <p:nvSpPr>
          <p:cNvPr id="51" name="TextBox 50">
            <a:extLst>
              <a:ext uri="{FF2B5EF4-FFF2-40B4-BE49-F238E27FC236}">
                <a16:creationId xmlns:a16="http://schemas.microsoft.com/office/drawing/2014/main" id="{FD46CA81-4F38-B97A-70E6-846C09187FE0}"/>
              </a:ext>
            </a:extLst>
          </p:cNvPr>
          <p:cNvSpPr txBox="1"/>
          <p:nvPr/>
        </p:nvSpPr>
        <p:spPr>
          <a:xfrm>
            <a:off x="6920693" y="4714622"/>
            <a:ext cx="1458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latin typeface="Calibri"/>
              </a:rPr>
              <a:t>Under $30mm</a:t>
            </a:r>
            <a:endParaRPr kumimoji="0" lang="en-US" sz="1200" i="1" u="none" strike="noStrike" kern="1200" cap="none" spc="0" normalizeH="0" baseline="0" noProof="0" dirty="0">
              <a:ln>
                <a:noFill/>
              </a:ln>
              <a:effectLst/>
              <a:uLnTx/>
              <a:uFillTx/>
              <a:latin typeface="Calibri"/>
              <a:ea typeface="+mn-ea"/>
              <a:cs typeface="+mn-cs"/>
            </a:endParaRPr>
          </a:p>
        </p:txBody>
      </p:sp>
      <p:sp>
        <p:nvSpPr>
          <p:cNvPr id="52" name="TextBox 51">
            <a:extLst>
              <a:ext uri="{FF2B5EF4-FFF2-40B4-BE49-F238E27FC236}">
                <a16:creationId xmlns:a16="http://schemas.microsoft.com/office/drawing/2014/main" id="{3A1A60E6-124C-862A-9BBD-EEC0992072AD}"/>
              </a:ext>
            </a:extLst>
          </p:cNvPr>
          <p:cNvSpPr txBox="1"/>
          <p:nvPr/>
        </p:nvSpPr>
        <p:spPr>
          <a:xfrm>
            <a:off x="6834126" y="5137768"/>
            <a:ext cx="1861521" cy="784830"/>
          </a:xfrm>
          <a:prstGeom prst="rect">
            <a:avLst/>
          </a:prstGeom>
          <a:noFill/>
        </p:spPr>
        <p:txBody>
          <a:bodyPr wrap="square" rtlCol="0" anchor="t">
            <a:spAutoFit/>
          </a:bodyPr>
          <a:lstStyle/>
          <a:p>
            <a:pPr>
              <a:defRPr/>
            </a:pPr>
            <a:r>
              <a:rPr kumimoji="0" lang="en-US" sz="1500" b="1" i="0" u="none" strike="noStrike" kern="1200" cap="none" spc="0" normalizeH="0" baseline="0" noProof="0" dirty="0">
                <a:ln>
                  <a:noFill/>
                </a:ln>
                <a:solidFill>
                  <a:srgbClr val="005A9C"/>
                </a:solidFill>
                <a:effectLst/>
                <a:uLnTx/>
                <a:uFillTx/>
                <a:latin typeface="Calibri"/>
                <a:ea typeface="+mn-ea"/>
                <a:cs typeface="+mn-cs"/>
              </a:rPr>
              <a:t>Reporting Period</a:t>
            </a:r>
            <a:r>
              <a:rPr lang="en-US" sz="1500" b="1" dirty="0">
                <a:solidFill>
                  <a:srgbClr val="005A9C"/>
                </a:solidFill>
                <a:latin typeface="Calibri"/>
              </a:rPr>
              <a:t>**:</a:t>
            </a:r>
            <a:r>
              <a:rPr kumimoji="0" lang="en-US" sz="1500" b="1" i="0" u="none" strike="noStrike" kern="1200" cap="none" spc="0" normalizeH="0" baseline="0" noProof="0" dirty="0">
                <a:ln>
                  <a:noFill/>
                </a:ln>
                <a:solidFill>
                  <a:srgbClr val="005A9C"/>
                </a:solidFill>
                <a:effectLst/>
                <a:uLnTx/>
                <a:uFillTx/>
                <a:latin typeface="Calibri"/>
                <a:ea typeface="+mn-ea"/>
                <a:cs typeface="+mn-cs"/>
              </a:rPr>
              <a:t> </a:t>
            </a:r>
            <a:br>
              <a:rPr lang="en-US" sz="1500" b="1" i="0" u="none" strike="noStrike" kern="1200" cap="none" spc="0" baseline="0" noProof="0" dirty="0">
                <a:solidFill>
                  <a:srgbClr val="005A9C"/>
                </a:solidFill>
                <a:latin typeface="Calibri"/>
                <a:cs typeface="Calibri"/>
              </a:rPr>
            </a:br>
            <a:r>
              <a:rPr kumimoji="0" lang="en-US" sz="1500" b="0" i="0" u="none" strike="noStrike" kern="1200" cap="none" spc="0" normalizeH="0" baseline="0" noProof="0" dirty="0">
                <a:ln>
                  <a:noFill/>
                </a:ln>
                <a:solidFill>
                  <a:prstClr val="black"/>
                </a:solidFill>
                <a:effectLst/>
                <a:uLnTx/>
                <a:uFillTx/>
                <a:latin typeface="Calibri"/>
                <a:ea typeface="+mn-ea"/>
                <a:cs typeface="+mn-cs"/>
              </a:rPr>
              <a:t>April 1, 2024 –</a:t>
            </a:r>
            <a:r>
              <a:rPr lang="en-US" sz="1500" dirty="0">
                <a:solidFill>
                  <a:prstClr val="black"/>
                </a:solidFill>
                <a:latin typeface="Calibri"/>
              </a:rPr>
              <a:t> </a:t>
            </a:r>
            <a:endParaRPr lang="en-US"/>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March 31, 2025</a:t>
            </a:r>
            <a:endParaRPr lang="en-US" dirty="0">
              <a:ea typeface="+mn-ea"/>
              <a:cs typeface="+mn-cs"/>
            </a:endParaRPr>
          </a:p>
        </p:txBody>
      </p:sp>
      <p:sp>
        <p:nvSpPr>
          <p:cNvPr id="20" name="TextBox 19">
            <a:extLst>
              <a:ext uri="{FF2B5EF4-FFF2-40B4-BE49-F238E27FC236}">
                <a16:creationId xmlns:a16="http://schemas.microsoft.com/office/drawing/2014/main" id="{CD61B779-7D48-7948-A623-45C3EC2FC8CD}"/>
              </a:ext>
            </a:extLst>
          </p:cNvPr>
          <p:cNvSpPr txBox="1"/>
          <p:nvPr/>
        </p:nvSpPr>
        <p:spPr>
          <a:xfrm>
            <a:off x="57063" y="5974712"/>
            <a:ext cx="9057997" cy="461665"/>
          </a:xfrm>
          <a:prstGeom prst="rect">
            <a:avLst/>
          </a:prstGeom>
          <a:noFill/>
        </p:spPr>
        <p:txBody>
          <a:bodyPr wrap="square" anchor="t">
            <a:spAutoFit/>
          </a:bodyPr>
          <a:lstStyle/>
          <a:p>
            <a:pPr algn="ctr">
              <a:defRPr/>
            </a:pPr>
            <a:r>
              <a:rPr kumimoji="0" lang="en-US" sz="1200" b="1" i="0" u="none" strike="noStrike" kern="1200" cap="none" spc="0" normalizeH="0" baseline="0" noProof="0" dirty="0">
                <a:ln>
                  <a:noFill/>
                </a:ln>
                <a:solidFill>
                  <a:srgbClr val="005A9C"/>
                </a:solidFill>
                <a:effectLst/>
                <a:uLnTx/>
                <a:uFillTx/>
                <a:latin typeface="Calibri"/>
                <a:ea typeface="+mn-ea"/>
                <a:cs typeface="+mn-cs"/>
              </a:rPr>
              <a:t>* This reporting period includes reporting on funds obligated </a:t>
            </a:r>
            <a:r>
              <a:rPr lang="en-US" sz="1200" b="1" dirty="0">
                <a:solidFill>
                  <a:srgbClr val="005A9C"/>
                </a:solidFill>
                <a:latin typeface="Calibri"/>
              </a:rPr>
              <a:t>and expended by</a:t>
            </a:r>
            <a:r>
              <a:rPr kumimoji="0" lang="en-US" sz="1200" b="1" i="0" u="none" strike="noStrike" kern="1200" cap="none" spc="0" normalizeH="0" baseline="0" noProof="0" dirty="0">
                <a:ln>
                  <a:noFill/>
                </a:ln>
                <a:solidFill>
                  <a:srgbClr val="005A9C"/>
                </a:solidFill>
                <a:effectLst/>
                <a:uLnTx/>
                <a:uFillTx/>
                <a:latin typeface="Calibri"/>
                <a:ea typeface="+mn-ea"/>
                <a:cs typeface="+mn-cs"/>
              </a:rPr>
              <a:t> December 31, </a:t>
            </a:r>
            <a:r>
              <a:rPr lang="en-US" sz="1200" b="1" dirty="0">
                <a:solidFill>
                  <a:srgbClr val="005A9C"/>
                </a:solidFill>
                <a:latin typeface="Calibri"/>
              </a:rPr>
              <a:t>2024</a:t>
            </a:r>
            <a:r>
              <a:rPr kumimoji="0" lang="en-US" sz="1200" b="1" i="0" u="none" strike="noStrike" kern="1200" cap="none" spc="0" normalizeH="0" baseline="0" noProof="0" dirty="0">
                <a:ln>
                  <a:noFill/>
                </a:ln>
                <a:solidFill>
                  <a:srgbClr val="005A9C"/>
                </a:solidFill>
                <a:effectLst/>
                <a:uLnTx/>
                <a:uFillTx/>
                <a:latin typeface="Calibri"/>
                <a:ea typeface="+mn-ea"/>
                <a:cs typeface="+mn-cs"/>
              </a:rPr>
              <a:t>.</a:t>
            </a:r>
            <a:r>
              <a:rPr lang="en-US" sz="1200" b="1" dirty="0">
                <a:solidFill>
                  <a:srgbClr val="005A9C"/>
                </a:solidFill>
                <a:latin typeface="Calibri"/>
              </a:rPr>
              <a:t> </a:t>
            </a:r>
          </a:p>
          <a:p>
            <a:pPr algn="ctr">
              <a:defRPr/>
            </a:pPr>
            <a:r>
              <a:rPr lang="en-US" sz="1200" b="1" dirty="0">
                <a:solidFill>
                  <a:srgbClr val="005A9C"/>
                </a:solidFill>
                <a:latin typeface="Calibri"/>
                <a:cs typeface="Calibri"/>
              </a:rPr>
              <a:t>** This reporting period includes reporting on funds</a:t>
            </a:r>
            <a:r>
              <a:rPr lang="en-US" sz="1200" b="1" dirty="0">
                <a:solidFill>
                  <a:srgbClr val="FF0000"/>
                </a:solidFill>
                <a:latin typeface="Calibri"/>
                <a:cs typeface="Calibri"/>
              </a:rPr>
              <a:t> </a:t>
            </a:r>
            <a:r>
              <a:rPr lang="en-US" sz="1200" b="1" dirty="0">
                <a:solidFill>
                  <a:srgbClr val="005A9C"/>
                </a:solidFill>
                <a:latin typeface="Calibri"/>
                <a:cs typeface="Calibri"/>
              </a:rPr>
              <a:t>obligated by December 31, 2024 and expended by March 31, 2025. </a:t>
            </a:r>
            <a:endParaRPr lang="en-US" dirty="0"/>
          </a:p>
        </p:txBody>
      </p:sp>
      <p:sp>
        <p:nvSpPr>
          <p:cNvPr id="17" name="TextBox 16">
            <a:extLst>
              <a:ext uri="{FF2B5EF4-FFF2-40B4-BE49-F238E27FC236}">
                <a16:creationId xmlns:a16="http://schemas.microsoft.com/office/drawing/2014/main" id="{4EBD4BB2-9444-8926-FB56-49559ED11F6C}"/>
              </a:ext>
            </a:extLst>
          </p:cNvPr>
          <p:cNvSpPr txBox="1"/>
          <p:nvPr/>
        </p:nvSpPr>
        <p:spPr>
          <a:xfrm>
            <a:off x="695826" y="1784795"/>
            <a:ext cx="1465285" cy="4001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10/31/2024</a:t>
            </a:r>
          </a:p>
        </p:txBody>
      </p:sp>
      <p:sp>
        <p:nvSpPr>
          <p:cNvPr id="19" name="TextBox 18">
            <a:extLst>
              <a:ext uri="{FF2B5EF4-FFF2-40B4-BE49-F238E27FC236}">
                <a16:creationId xmlns:a16="http://schemas.microsoft.com/office/drawing/2014/main" id="{F581FA37-D422-F3C9-A3FC-1CEFE2465253}"/>
              </a:ext>
            </a:extLst>
          </p:cNvPr>
          <p:cNvSpPr txBox="1"/>
          <p:nvPr/>
        </p:nvSpPr>
        <p:spPr>
          <a:xfrm>
            <a:off x="4938263" y="1744579"/>
            <a:ext cx="1465285" cy="40011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11/15/2024</a:t>
            </a:r>
          </a:p>
        </p:txBody>
      </p:sp>
    </p:spTree>
    <p:extLst>
      <p:ext uri="{BB962C8B-B14F-4D97-AF65-F5344CB8AC3E}">
        <p14:creationId xmlns:p14="http://schemas.microsoft.com/office/powerpoint/2010/main" val="17043920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0817 SLFRF Template" id="{2B6E37BD-5D42-43B0-99C6-2A9776FD5233}" vid="{C9CB4D28-F4EC-4130-88CE-94C7857887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8b123f2-dd45-4b0d-ab8a-b634ddca272b">
      <UserInfo>
        <DisplayName>Johnson, Stephanie</DisplayName>
        <AccountId>1063</AccountId>
        <AccountType/>
      </UserInfo>
      <UserInfo>
        <DisplayName>Costello, Brendan</DisplayName>
        <AccountId>774</AccountId>
        <AccountType/>
      </UserInfo>
      <UserInfo>
        <DisplayName>Agarwal, Priya</DisplayName>
        <AccountId>672</AccountId>
        <AccountType/>
      </UserInfo>
      <UserInfo>
        <DisplayName>Raygor, Nathan</DisplayName>
        <AccountId>788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8597737D0DB549BDE3D734936E345A" ma:contentTypeVersion="1" ma:contentTypeDescription="Create a new document." ma:contentTypeScope="" ma:versionID="b5fbd99952cdcd7efa293520ee656b99">
  <xsd:schema xmlns:xsd="http://www.w3.org/2001/XMLSchema" xmlns:xs="http://www.w3.org/2001/XMLSchema" xmlns:p="http://schemas.microsoft.com/office/2006/metadata/properties" xmlns:ns2="f8b123f2-dd45-4b0d-ab8a-b634ddca272b" targetNamespace="http://schemas.microsoft.com/office/2006/metadata/properties" ma:root="true" ma:fieldsID="92f9f813466dae69718130ce0d2d82d3" ns2:_="">
    <xsd:import namespace="f8b123f2-dd45-4b0d-ab8a-b634ddca272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123f2-dd45-4b0d-ab8a-b634ddca27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CB2325-6570-4BD0-9A8D-ACC437A8A976}">
  <ds:schemaRefs>
    <ds:schemaRef ds:uri="f8b123f2-dd45-4b0d-ab8a-b634ddca272b"/>
    <ds:schemaRef ds:uri="http://purl.org/dc/dcmitype/"/>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6879C91-6318-49F9-BBC7-74594F9F3937}">
  <ds:schemaRefs>
    <ds:schemaRef ds:uri="http://schemas.microsoft.com/sharepoint/v3/contenttype/forms"/>
  </ds:schemaRefs>
</ds:datastoreItem>
</file>

<file path=customXml/itemProps3.xml><?xml version="1.0" encoding="utf-8"?>
<ds:datastoreItem xmlns:ds="http://schemas.openxmlformats.org/officeDocument/2006/customXml" ds:itemID="{2AE464BC-3C23-44EC-B59A-5FDB3BC08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b123f2-dd45-4b0d-ab8a-b634ddca2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841</TotalTime>
  <Words>3957</Words>
  <Application>Microsoft Office PowerPoint</Application>
  <PresentationFormat>On-screen Show (4:3)</PresentationFormat>
  <Paragraphs>401</Paragraphs>
  <Slides>29</Slides>
  <Notes>16</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29</vt:i4>
      </vt:variant>
    </vt:vector>
  </HeadingPairs>
  <TitlesOfParts>
    <vt:vector size="43" baseType="lpstr">
      <vt:lpstr>Arial</vt:lpstr>
      <vt:lpstr>Calibri</vt:lpstr>
      <vt:lpstr>Courier New</vt:lpstr>
      <vt:lpstr>Georgia</vt:lpstr>
      <vt:lpstr>Segoe UI</vt:lpstr>
      <vt:lpstr>Times New Roman</vt:lpstr>
      <vt:lpstr>Wingdings</vt:lpstr>
      <vt:lpstr>Custom Design</vt:lpstr>
      <vt:lpstr>Office Theme</vt:lpstr>
      <vt:lpstr>1_Custom Design</vt:lpstr>
      <vt:lpstr>2_Custom Design</vt:lpstr>
      <vt:lpstr>1_Office Theme</vt:lpstr>
      <vt:lpstr>2_Office Theme</vt:lpstr>
      <vt:lpstr>3_Office Theme</vt:lpstr>
      <vt:lpstr>NNAHRA 28th Annual Conference Workforce Planning for the Closeout of Pandemic Recovery Awards</vt:lpstr>
      <vt:lpstr>Summary Materials </vt:lpstr>
      <vt:lpstr>Office of Tribal and Native Affairs</vt:lpstr>
      <vt:lpstr>Office of the Treasurer: Office of Tribal and Native Affairs</vt:lpstr>
      <vt:lpstr>1. Summary of the Recovery Programs</vt:lpstr>
      <vt:lpstr>OVERVIEW OF FUNDS Tribal Recipients</vt:lpstr>
      <vt:lpstr>Summary of compliance and reporting requirements Tribal Recipients</vt:lpstr>
      <vt:lpstr>Compliance: Caps on Administrative Expenses</vt:lpstr>
      <vt:lpstr>Upcoming Deadlines</vt:lpstr>
      <vt:lpstr>Preparing Staff for the SLFRF Obligation Deadline</vt:lpstr>
      <vt:lpstr>What is an obligation?</vt:lpstr>
      <vt:lpstr>What is an obligation?</vt:lpstr>
      <vt:lpstr>An obligation is NOT:</vt:lpstr>
      <vt:lpstr>Case Study #1: Are budgets or a resolution for payroll an obligation?</vt:lpstr>
      <vt:lpstr>Personnel Costs in 2025 and 2026</vt:lpstr>
      <vt:lpstr>Personnel Costs in 2025 and 2026</vt:lpstr>
      <vt:lpstr>Can a recipient replace or rearrange personnel after the obligation deadline?</vt:lpstr>
      <vt:lpstr>Case Study #2: Payroll costs increase after obligation deadline</vt:lpstr>
      <vt:lpstr>Case Study #3: Payroll costs are lower than estimated</vt:lpstr>
      <vt:lpstr>Does an interagency agreement (IAA) count as an obligation?</vt:lpstr>
      <vt:lpstr>Case Study #3: Who can an interagency agreement be between?</vt:lpstr>
      <vt:lpstr>Is an agreement specifically between units of a Tribal government considered an obligation for purposes of SLFRF?</vt:lpstr>
      <vt:lpstr>Do the procurement requirements of the Uniform Guidance apply to interagency agreements between units of the Tribal government?</vt:lpstr>
      <vt:lpstr>Case Study #4: Can a Tribe execute an interagency agreement with an enterprise to build housing and create jobs for Tribal citizens?</vt:lpstr>
      <vt:lpstr>Workforce Planning for Closeout: Programmatic Staff Administering SLFRF</vt:lpstr>
      <vt:lpstr>Uniform Guidance: Compensation Compliance</vt:lpstr>
      <vt:lpstr>Case Study #5: Can an employee charge their time based on the SLFRF approved budget and interagency agreement?</vt:lpstr>
      <vt:lpstr>Case Study #6: Can unused leave be charged to SLFRF?</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Parisien, Jennifer</dc:creator>
  <cp:keywords/>
  <dc:description/>
  <cp:lastModifiedBy>Jennifer Parisien</cp:lastModifiedBy>
  <cp:revision>179</cp:revision>
  <dcterms:created xsi:type="dcterms:W3CDTF">2011-03-15T03:00:07Z</dcterms:created>
  <dcterms:modified xsi:type="dcterms:W3CDTF">2024-09-20T13:45:00Z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0x010100898597737D0DB549BDE3D734936E345A</vt:lpwstr>
  </property>
  <property fmtid="{D5CDD505-2E9C-101B-9397-08002B2CF9AE}" pid="3" name="_dlc_DocIdItemGuid">
    <vt:lpwstr>237a124a-bb6b-464b-9422-4d3e94f730c8</vt:lpwstr>
  </property>
</Properties>
</file>