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EF_9D3F19E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9" r:id="rId5"/>
    <p:sldMasterId id="2147483683" r:id="rId6"/>
  </p:sldMasterIdLst>
  <p:notesMasterIdLst>
    <p:notesMasterId r:id="rId41"/>
  </p:notesMasterIdLst>
  <p:sldIdLst>
    <p:sldId id="300" r:id="rId7"/>
    <p:sldId id="387" r:id="rId8"/>
    <p:sldId id="381" r:id="rId9"/>
    <p:sldId id="367" r:id="rId10"/>
    <p:sldId id="368" r:id="rId11"/>
    <p:sldId id="389" r:id="rId12"/>
    <p:sldId id="388" r:id="rId13"/>
    <p:sldId id="359" r:id="rId14"/>
    <p:sldId id="361" r:id="rId15"/>
    <p:sldId id="366" r:id="rId16"/>
    <p:sldId id="289" r:id="rId17"/>
    <p:sldId id="322" r:id="rId18"/>
    <p:sldId id="390" r:id="rId19"/>
    <p:sldId id="391" r:id="rId20"/>
    <p:sldId id="393" r:id="rId21"/>
    <p:sldId id="380" r:id="rId22"/>
    <p:sldId id="392" r:id="rId23"/>
    <p:sldId id="261" r:id="rId24"/>
    <p:sldId id="495"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86DE6-E395-3495-5B59-DFE368F4BDD6}" name="Diana Beltran" initials="DB" userId="21abee0d1b12930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164A1F-CC62-4C73-A6CA-46734EBAF2BF}" v="32" dt="2024-07-29T18:18:10.47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96" y="9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notesMaster" Target="notesMasters/notesMaster1.xml"/></Relationships>
</file>

<file path=ppt/comments/modernComment_1EF_9D3F19E0.xml><?xml version="1.0" encoding="utf-8"?>
<p188:cmLst xmlns:a="http://schemas.openxmlformats.org/drawingml/2006/main" xmlns:r="http://schemas.openxmlformats.org/officeDocument/2006/relationships" xmlns:p188="http://schemas.microsoft.com/office/powerpoint/2018/8/main">
  <p188:cm id="{C2E81703-A85F-4838-9AF3-7EAA4A6537B6}" authorId="{B6B86DE6-E395-3495-5B59-DFE368F4BDD6}" status="resolved" created="2023-01-21T01:27:31.697" complete="100000">
    <pc:sldMkLst xmlns:pc="http://schemas.microsoft.com/office/powerpoint/2013/main/command">
      <pc:docMk/>
      <pc:sldMk cId="2447117607" sldId="256"/>
    </pc:sldMkLst>
    <p188:txBody>
      <a:bodyPr/>
      <a:lstStyle/>
      <a:p>
        <a:r>
          <a:rPr lang="en-US"/>
          <a:t>I would suggest a white background instead of black as, at times; property managers print the presentation. (all the ink!)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2523E-E02C-4470-893F-9B766E9B6519}" type="doc">
      <dgm:prSet loTypeId="urn:microsoft.com/office/officeart/2005/8/layout/vList4" loCatId="list" qsTypeId="urn:microsoft.com/office/officeart/2005/8/quickstyle/3d3" qsCatId="3D" csTypeId="urn:microsoft.com/office/officeart/2005/8/colors/colorful1" csCatId="colorful" phldr="1"/>
      <dgm:spPr/>
      <dgm:t>
        <a:bodyPr/>
        <a:lstStyle/>
        <a:p>
          <a:endParaRPr lang="en-US"/>
        </a:p>
      </dgm:t>
    </dgm:pt>
    <dgm:pt modelId="{915D82A8-E4CF-4B30-A5E0-26C501528D9A}">
      <dgm:prSet phldrT="[Text]" custT="1"/>
      <dgm:spPr/>
      <dgm:t>
        <a:bodyPr/>
        <a:lstStyle/>
        <a:p>
          <a:r>
            <a:rPr lang="en-US" sz="2400">
              <a:latin typeface="Segoe UI" panose="020B0502040204020203" pitchFamily="34" charset="0"/>
              <a:cs typeface="Segoe UI" panose="020B0502040204020203" pitchFamily="34" charset="0"/>
            </a:rPr>
            <a:t>1.2 million students </a:t>
          </a:r>
        </a:p>
        <a:p>
          <a:r>
            <a:rPr lang="en-US" sz="1800">
              <a:latin typeface="Segoe UI" panose="020B0502040204020203" pitchFamily="34" charset="0"/>
              <a:cs typeface="Segoe UI" panose="020B0502040204020203" pitchFamily="34" charset="0"/>
            </a:rPr>
            <a:t>   educated &amp; engaged</a:t>
          </a:r>
        </a:p>
      </dgm:t>
    </dgm:pt>
    <dgm:pt modelId="{A1FC46F2-F445-4EC5-B3FA-8B7E3823F7A9}" type="parTrans" cxnId="{8919CDF0-F756-4BD8-B5B8-E63428E54E9D}">
      <dgm:prSet/>
      <dgm:spPr/>
      <dgm:t>
        <a:bodyPr/>
        <a:lstStyle/>
        <a:p>
          <a:endParaRPr lang="en-US" sz="2400">
            <a:latin typeface="Segoe UI" panose="020B0502040204020203" pitchFamily="34" charset="0"/>
            <a:cs typeface="Segoe UI" panose="020B0502040204020203" pitchFamily="34" charset="0"/>
          </a:endParaRPr>
        </a:p>
      </dgm:t>
    </dgm:pt>
    <dgm:pt modelId="{D6FDE57B-9720-477B-8FE2-D5D2C48452AA}" type="sibTrans" cxnId="{8919CDF0-F756-4BD8-B5B8-E63428E54E9D}">
      <dgm:prSet/>
      <dgm:spPr/>
      <dgm:t>
        <a:bodyPr/>
        <a:lstStyle/>
        <a:p>
          <a:endParaRPr lang="en-US" sz="2400">
            <a:latin typeface="Segoe UI" panose="020B0502040204020203" pitchFamily="34" charset="0"/>
            <a:cs typeface="Segoe UI" panose="020B0502040204020203" pitchFamily="34" charset="0"/>
          </a:endParaRPr>
        </a:p>
      </dgm:t>
    </dgm:pt>
    <dgm:pt modelId="{1E33B1C3-131F-4647-B7C2-164E07E829A0}">
      <dgm:prSet phldrT="[Text]" custT="1"/>
      <dgm:spPr/>
      <dgm:t>
        <a:bodyPr/>
        <a:lstStyle/>
        <a:p>
          <a:r>
            <a:rPr lang="en-US" sz="2400">
              <a:latin typeface="Segoe UI" panose="020B0502040204020203" pitchFamily="34" charset="0"/>
              <a:cs typeface="Segoe UI" panose="020B0502040204020203" pitchFamily="34" charset="0"/>
            </a:rPr>
            <a:t>59,054 educators</a:t>
          </a:r>
        </a:p>
        <a:p>
          <a:r>
            <a:rPr lang="en-US" sz="1800">
              <a:latin typeface="Segoe UI" panose="020B0502040204020203" pitchFamily="34" charset="0"/>
              <a:cs typeface="Segoe UI" panose="020B0502040204020203" pitchFamily="34" charset="0"/>
            </a:rPr>
            <a:t>teaching the curriculum </a:t>
          </a:r>
        </a:p>
      </dgm:t>
    </dgm:pt>
    <dgm:pt modelId="{B6960941-1F24-480F-9B97-A01F45019051}" type="parTrans" cxnId="{444E0697-C45A-4857-91FD-CCA46DB21FA6}">
      <dgm:prSet/>
      <dgm:spPr/>
      <dgm:t>
        <a:bodyPr/>
        <a:lstStyle/>
        <a:p>
          <a:endParaRPr lang="en-US" sz="2400">
            <a:latin typeface="Segoe UI" panose="020B0502040204020203" pitchFamily="34" charset="0"/>
            <a:cs typeface="Segoe UI" panose="020B0502040204020203" pitchFamily="34" charset="0"/>
          </a:endParaRPr>
        </a:p>
      </dgm:t>
    </dgm:pt>
    <dgm:pt modelId="{241BAE16-DCD2-4D8B-BEAE-40AF001AD664}" type="sibTrans" cxnId="{444E0697-C45A-4857-91FD-CCA46DB21FA6}">
      <dgm:prSet/>
      <dgm:spPr/>
      <dgm:t>
        <a:bodyPr/>
        <a:lstStyle/>
        <a:p>
          <a:endParaRPr lang="en-US" sz="2400">
            <a:latin typeface="Segoe UI" panose="020B0502040204020203" pitchFamily="34" charset="0"/>
            <a:cs typeface="Segoe UI" panose="020B0502040204020203" pitchFamily="34" charset="0"/>
          </a:endParaRPr>
        </a:p>
      </dgm:t>
    </dgm:pt>
    <dgm:pt modelId="{E3A25D9D-A15C-4EEF-A02D-F5F97ADE4537}">
      <dgm:prSet phldrT="[Text]" custT="1"/>
      <dgm:spPr>
        <a:solidFill>
          <a:srgbClr val="2D0CF4"/>
        </a:solidFill>
      </dgm:spPr>
      <dgm:t>
        <a:bodyPr/>
        <a:lstStyle/>
        <a:p>
          <a:r>
            <a:rPr lang="en-US" sz="2400">
              <a:latin typeface="Segoe UI" panose="020B0502040204020203" pitchFamily="34" charset="0"/>
              <a:cs typeface="Segoe UI" panose="020B0502040204020203" pitchFamily="34" charset="0"/>
            </a:rPr>
            <a:t>22% increase </a:t>
          </a:r>
        </a:p>
        <a:p>
          <a:r>
            <a:rPr lang="en-US" sz="1800">
              <a:latin typeface="Segoe UI" panose="020B0502040204020203" pitchFamily="34" charset="0"/>
              <a:cs typeface="Segoe UI" panose="020B0502040204020203" pitchFamily="34" charset="0"/>
            </a:rPr>
            <a:t>in attitudes toward healthy online choices</a:t>
          </a:r>
        </a:p>
      </dgm:t>
    </dgm:pt>
    <dgm:pt modelId="{E08D27A9-975B-4136-B9FB-1DBB00C87E3C}" type="parTrans" cxnId="{1FDD3730-1167-41D0-A40E-ABBDDD57851A}">
      <dgm:prSet/>
      <dgm:spPr/>
      <dgm:t>
        <a:bodyPr/>
        <a:lstStyle/>
        <a:p>
          <a:endParaRPr lang="en-US" sz="2400">
            <a:latin typeface="Segoe UI" panose="020B0502040204020203" pitchFamily="34" charset="0"/>
            <a:cs typeface="Segoe UI" panose="020B0502040204020203" pitchFamily="34" charset="0"/>
          </a:endParaRPr>
        </a:p>
      </dgm:t>
    </dgm:pt>
    <dgm:pt modelId="{502F71D7-F30D-4D0B-8EA3-E31071A95586}" type="sibTrans" cxnId="{1FDD3730-1167-41D0-A40E-ABBDDD57851A}">
      <dgm:prSet/>
      <dgm:spPr/>
      <dgm:t>
        <a:bodyPr/>
        <a:lstStyle/>
        <a:p>
          <a:endParaRPr lang="en-US" sz="2400">
            <a:latin typeface="Segoe UI" panose="020B0502040204020203" pitchFamily="34" charset="0"/>
            <a:cs typeface="Segoe UI" panose="020B0502040204020203" pitchFamily="34" charset="0"/>
          </a:endParaRPr>
        </a:p>
      </dgm:t>
    </dgm:pt>
    <dgm:pt modelId="{426FDA6A-86DC-4DF3-98D8-9737D1BD36BC}" type="pres">
      <dgm:prSet presAssocID="{7F62523E-E02C-4470-893F-9B766E9B6519}" presName="linear" presStyleCnt="0">
        <dgm:presLayoutVars>
          <dgm:dir/>
          <dgm:resizeHandles val="exact"/>
        </dgm:presLayoutVars>
      </dgm:prSet>
      <dgm:spPr/>
    </dgm:pt>
    <dgm:pt modelId="{9807FACE-C7D1-4E6A-AE34-E09D847C397E}" type="pres">
      <dgm:prSet presAssocID="{915D82A8-E4CF-4B30-A5E0-26C501528D9A}" presName="comp" presStyleCnt="0"/>
      <dgm:spPr/>
    </dgm:pt>
    <dgm:pt modelId="{0F925B59-2348-48FB-93A2-F11BB6EDEACE}" type="pres">
      <dgm:prSet presAssocID="{915D82A8-E4CF-4B30-A5E0-26C501528D9A}" presName="box" presStyleLbl="node1" presStyleIdx="0" presStyleCnt="3"/>
      <dgm:spPr/>
    </dgm:pt>
    <dgm:pt modelId="{657FEC5A-18D9-446F-87B3-99D0FCC8A3C1}" type="pres">
      <dgm:prSet presAssocID="{915D82A8-E4CF-4B30-A5E0-26C501528D9A}"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BE758DE6-032B-4141-A176-372E99615B45}" type="pres">
      <dgm:prSet presAssocID="{915D82A8-E4CF-4B30-A5E0-26C501528D9A}" presName="text" presStyleLbl="node1" presStyleIdx="0" presStyleCnt="3">
        <dgm:presLayoutVars>
          <dgm:bulletEnabled val="1"/>
        </dgm:presLayoutVars>
      </dgm:prSet>
      <dgm:spPr/>
    </dgm:pt>
    <dgm:pt modelId="{C0C3E765-91B5-461B-878B-E3379EFD7B45}" type="pres">
      <dgm:prSet presAssocID="{D6FDE57B-9720-477B-8FE2-D5D2C48452AA}" presName="spacer" presStyleCnt="0"/>
      <dgm:spPr/>
    </dgm:pt>
    <dgm:pt modelId="{288947FA-DED3-4873-B99F-CAD6452B1AF7}" type="pres">
      <dgm:prSet presAssocID="{1E33B1C3-131F-4647-B7C2-164E07E829A0}" presName="comp" presStyleCnt="0"/>
      <dgm:spPr/>
    </dgm:pt>
    <dgm:pt modelId="{926DF70F-BD6B-4303-AE9B-6881C7396D82}" type="pres">
      <dgm:prSet presAssocID="{1E33B1C3-131F-4647-B7C2-164E07E829A0}" presName="box" presStyleLbl="node1" presStyleIdx="1" presStyleCnt="3" custLinFactNeighborX="37857" custLinFactNeighborY="2656"/>
      <dgm:spPr/>
    </dgm:pt>
    <dgm:pt modelId="{EE56BB86-B141-415F-8AED-6A6CF346A566}" type="pres">
      <dgm:prSet presAssocID="{1E33B1C3-131F-4647-B7C2-164E07E829A0}"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dgm:spPr>
    </dgm:pt>
    <dgm:pt modelId="{AFA6400F-1EAD-4CAC-B2AD-8B254D977817}" type="pres">
      <dgm:prSet presAssocID="{1E33B1C3-131F-4647-B7C2-164E07E829A0}" presName="text" presStyleLbl="node1" presStyleIdx="1" presStyleCnt="3">
        <dgm:presLayoutVars>
          <dgm:bulletEnabled val="1"/>
        </dgm:presLayoutVars>
      </dgm:prSet>
      <dgm:spPr/>
    </dgm:pt>
    <dgm:pt modelId="{215BA0BE-4BBD-42F2-ADBA-8AC084D47D03}" type="pres">
      <dgm:prSet presAssocID="{241BAE16-DCD2-4D8B-BEAE-40AF001AD664}" presName="spacer" presStyleCnt="0"/>
      <dgm:spPr/>
    </dgm:pt>
    <dgm:pt modelId="{65A9CED7-3783-4429-B6B7-DC559D37FF3C}" type="pres">
      <dgm:prSet presAssocID="{E3A25D9D-A15C-4EEF-A02D-F5F97ADE4537}" presName="comp" presStyleCnt="0"/>
      <dgm:spPr/>
    </dgm:pt>
    <dgm:pt modelId="{97A6875E-5AB7-42B6-91C9-105875F0C947}" type="pres">
      <dgm:prSet presAssocID="{E3A25D9D-A15C-4EEF-A02D-F5F97ADE4537}" presName="box" presStyleLbl="node1" presStyleIdx="2" presStyleCnt="3" custScaleY="151423"/>
      <dgm:spPr/>
    </dgm:pt>
    <dgm:pt modelId="{94C73960-B250-4960-A2B8-AC116B7C4D77}" type="pres">
      <dgm:prSet presAssocID="{E3A25D9D-A15C-4EEF-A02D-F5F97ADE4537}"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9000" b="-19000"/>
          </a:stretch>
        </a:blipFill>
      </dgm:spPr>
    </dgm:pt>
    <dgm:pt modelId="{CE918CBD-9135-4F09-B686-A84837ECEC0B}" type="pres">
      <dgm:prSet presAssocID="{E3A25D9D-A15C-4EEF-A02D-F5F97ADE4537}" presName="text" presStyleLbl="node1" presStyleIdx="2" presStyleCnt="3">
        <dgm:presLayoutVars>
          <dgm:bulletEnabled val="1"/>
        </dgm:presLayoutVars>
      </dgm:prSet>
      <dgm:spPr/>
    </dgm:pt>
  </dgm:ptLst>
  <dgm:cxnLst>
    <dgm:cxn modelId="{1FDD3730-1167-41D0-A40E-ABBDDD57851A}" srcId="{7F62523E-E02C-4470-893F-9B766E9B6519}" destId="{E3A25D9D-A15C-4EEF-A02D-F5F97ADE4537}" srcOrd="2" destOrd="0" parTransId="{E08D27A9-975B-4136-B9FB-1DBB00C87E3C}" sibTransId="{502F71D7-F30D-4D0B-8EA3-E31071A95586}"/>
    <dgm:cxn modelId="{EB129B49-373F-40BC-8FC0-58796D7B1B0C}" type="presOf" srcId="{E3A25D9D-A15C-4EEF-A02D-F5F97ADE4537}" destId="{CE918CBD-9135-4F09-B686-A84837ECEC0B}" srcOrd="1" destOrd="0" presId="urn:microsoft.com/office/officeart/2005/8/layout/vList4"/>
    <dgm:cxn modelId="{4A798189-CA58-4C8D-9DD9-5C01E5954A7A}" type="presOf" srcId="{915D82A8-E4CF-4B30-A5E0-26C501528D9A}" destId="{0F925B59-2348-48FB-93A2-F11BB6EDEACE}" srcOrd="0" destOrd="0" presId="urn:microsoft.com/office/officeart/2005/8/layout/vList4"/>
    <dgm:cxn modelId="{2BF36D93-6CCE-48D6-995E-AAD991298A08}" type="presOf" srcId="{7F62523E-E02C-4470-893F-9B766E9B6519}" destId="{426FDA6A-86DC-4DF3-98D8-9737D1BD36BC}" srcOrd="0" destOrd="0" presId="urn:microsoft.com/office/officeart/2005/8/layout/vList4"/>
    <dgm:cxn modelId="{444E0697-C45A-4857-91FD-CCA46DB21FA6}" srcId="{7F62523E-E02C-4470-893F-9B766E9B6519}" destId="{1E33B1C3-131F-4647-B7C2-164E07E829A0}" srcOrd="1" destOrd="0" parTransId="{B6960941-1F24-480F-9B97-A01F45019051}" sibTransId="{241BAE16-DCD2-4D8B-BEAE-40AF001AD664}"/>
    <dgm:cxn modelId="{893AB0AB-60CB-494B-9299-3C93209540CB}" type="presOf" srcId="{E3A25D9D-A15C-4EEF-A02D-F5F97ADE4537}" destId="{97A6875E-5AB7-42B6-91C9-105875F0C947}" srcOrd="0" destOrd="0" presId="urn:microsoft.com/office/officeart/2005/8/layout/vList4"/>
    <dgm:cxn modelId="{C4724BD4-1116-41A2-AF23-0126F2CC3502}" type="presOf" srcId="{915D82A8-E4CF-4B30-A5E0-26C501528D9A}" destId="{BE758DE6-032B-4141-A176-372E99615B45}" srcOrd="1" destOrd="0" presId="urn:microsoft.com/office/officeart/2005/8/layout/vList4"/>
    <dgm:cxn modelId="{D54885DC-4691-411E-AA7B-A2D1263351CD}" type="presOf" srcId="{1E33B1C3-131F-4647-B7C2-164E07E829A0}" destId="{926DF70F-BD6B-4303-AE9B-6881C7396D82}" srcOrd="0" destOrd="0" presId="urn:microsoft.com/office/officeart/2005/8/layout/vList4"/>
    <dgm:cxn modelId="{6EF308E5-5BB0-405D-A262-B514CD9BF08C}" type="presOf" srcId="{1E33B1C3-131F-4647-B7C2-164E07E829A0}" destId="{AFA6400F-1EAD-4CAC-B2AD-8B254D977817}" srcOrd="1" destOrd="0" presId="urn:microsoft.com/office/officeart/2005/8/layout/vList4"/>
    <dgm:cxn modelId="{8919CDF0-F756-4BD8-B5B8-E63428E54E9D}" srcId="{7F62523E-E02C-4470-893F-9B766E9B6519}" destId="{915D82A8-E4CF-4B30-A5E0-26C501528D9A}" srcOrd="0" destOrd="0" parTransId="{A1FC46F2-F445-4EC5-B3FA-8B7E3823F7A9}" sibTransId="{D6FDE57B-9720-477B-8FE2-D5D2C48452AA}"/>
    <dgm:cxn modelId="{CAD8EFD8-BE0F-4820-8192-D31EC8B014B6}" type="presParOf" srcId="{426FDA6A-86DC-4DF3-98D8-9737D1BD36BC}" destId="{9807FACE-C7D1-4E6A-AE34-E09D847C397E}" srcOrd="0" destOrd="0" presId="urn:microsoft.com/office/officeart/2005/8/layout/vList4"/>
    <dgm:cxn modelId="{3F5C9785-3229-4173-9404-3609342C8A2A}" type="presParOf" srcId="{9807FACE-C7D1-4E6A-AE34-E09D847C397E}" destId="{0F925B59-2348-48FB-93A2-F11BB6EDEACE}" srcOrd="0" destOrd="0" presId="urn:microsoft.com/office/officeart/2005/8/layout/vList4"/>
    <dgm:cxn modelId="{4F0D920F-45F8-4E7D-A57C-6AFFD92FE224}" type="presParOf" srcId="{9807FACE-C7D1-4E6A-AE34-E09D847C397E}" destId="{657FEC5A-18D9-446F-87B3-99D0FCC8A3C1}" srcOrd="1" destOrd="0" presId="urn:microsoft.com/office/officeart/2005/8/layout/vList4"/>
    <dgm:cxn modelId="{1B39FF59-E36C-4B63-BD05-97DE1FF9D7A7}" type="presParOf" srcId="{9807FACE-C7D1-4E6A-AE34-E09D847C397E}" destId="{BE758DE6-032B-4141-A176-372E99615B45}" srcOrd="2" destOrd="0" presId="urn:microsoft.com/office/officeart/2005/8/layout/vList4"/>
    <dgm:cxn modelId="{5D9382E5-6C38-4CB3-95F6-E216BB5B5688}" type="presParOf" srcId="{426FDA6A-86DC-4DF3-98D8-9737D1BD36BC}" destId="{C0C3E765-91B5-461B-878B-E3379EFD7B45}" srcOrd="1" destOrd="0" presId="urn:microsoft.com/office/officeart/2005/8/layout/vList4"/>
    <dgm:cxn modelId="{EED9CD31-380C-4FAA-97E0-A3749785A429}" type="presParOf" srcId="{426FDA6A-86DC-4DF3-98D8-9737D1BD36BC}" destId="{288947FA-DED3-4873-B99F-CAD6452B1AF7}" srcOrd="2" destOrd="0" presId="urn:microsoft.com/office/officeart/2005/8/layout/vList4"/>
    <dgm:cxn modelId="{D7F653C0-C921-41FB-9389-BD49F633E695}" type="presParOf" srcId="{288947FA-DED3-4873-B99F-CAD6452B1AF7}" destId="{926DF70F-BD6B-4303-AE9B-6881C7396D82}" srcOrd="0" destOrd="0" presId="urn:microsoft.com/office/officeart/2005/8/layout/vList4"/>
    <dgm:cxn modelId="{0C0047BF-65D8-428C-A25D-FC0EC3051A37}" type="presParOf" srcId="{288947FA-DED3-4873-B99F-CAD6452B1AF7}" destId="{EE56BB86-B141-415F-8AED-6A6CF346A566}" srcOrd="1" destOrd="0" presId="urn:microsoft.com/office/officeart/2005/8/layout/vList4"/>
    <dgm:cxn modelId="{4ADC2751-1608-47BB-AC3C-5C94640B4D8E}" type="presParOf" srcId="{288947FA-DED3-4873-B99F-CAD6452B1AF7}" destId="{AFA6400F-1EAD-4CAC-B2AD-8B254D977817}" srcOrd="2" destOrd="0" presId="urn:microsoft.com/office/officeart/2005/8/layout/vList4"/>
    <dgm:cxn modelId="{074ECA56-49BF-48FA-B137-CC39A2C37B40}" type="presParOf" srcId="{426FDA6A-86DC-4DF3-98D8-9737D1BD36BC}" destId="{215BA0BE-4BBD-42F2-ADBA-8AC084D47D03}" srcOrd="3" destOrd="0" presId="urn:microsoft.com/office/officeart/2005/8/layout/vList4"/>
    <dgm:cxn modelId="{51546B3E-1BE1-4E91-8A60-E455D556D49E}" type="presParOf" srcId="{426FDA6A-86DC-4DF3-98D8-9737D1BD36BC}" destId="{65A9CED7-3783-4429-B6B7-DC559D37FF3C}" srcOrd="4" destOrd="0" presId="urn:microsoft.com/office/officeart/2005/8/layout/vList4"/>
    <dgm:cxn modelId="{186E44F8-0BEF-47DA-8A4A-D18C98BCB865}" type="presParOf" srcId="{65A9CED7-3783-4429-B6B7-DC559D37FF3C}" destId="{97A6875E-5AB7-42B6-91C9-105875F0C947}" srcOrd="0" destOrd="0" presId="urn:microsoft.com/office/officeart/2005/8/layout/vList4"/>
    <dgm:cxn modelId="{2A3D3419-AA48-4D6B-AD9A-1BB89984958A}" type="presParOf" srcId="{65A9CED7-3783-4429-B6B7-DC559D37FF3C}" destId="{94C73960-B250-4960-A2B8-AC116B7C4D77}" srcOrd="1" destOrd="0" presId="urn:microsoft.com/office/officeart/2005/8/layout/vList4"/>
    <dgm:cxn modelId="{1645F03B-0B3C-40F9-AA44-91FBFC84FEB7}" type="presParOf" srcId="{65A9CED7-3783-4429-B6B7-DC559D37FF3C}" destId="{CE918CBD-9135-4F09-B686-A84837ECEC0B}"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25B59-2348-48FB-93A2-F11BB6EDEACE}">
      <dsp:nvSpPr>
        <dsp:cNvPr id="0" name=""/>
        <dsp:cNvSpPr/>
      </dsp:nvSpPr>
      <dsp:spPr>
        <a:xfrm>
          <a:off x="0" y="0"/>
          <a:ext cx="3969868" cy="82992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1.2 million students </a:t>
          </a:r>
        </a:p>
        <a:p>
          <a:pPr marL="0" lvl="0" indent="0" algn="l" defTabSz="1066800">
            <a:lnSpc>
              <a:spcPct val="90000"/>
            </a:lnSpc>
            <a:spcBef>
              <a:spcPct val="0"/>
            </a:spcBef>
            <a:spcAft>
              <a:spcPct val="35000"/>
            </a:spcAft>
            <a:buNone/>
          </a:pPr>
          <a:r>
            <a:rPr lang="en-US" sz="1800" kern="1200">
              <a:latin typeface="Segoe UI" panose="020B0502040204020203" pitchFamily="34" charset="0"/>
              <a:cs typeface="Segoe UI" panose="020B0502040204020203" pitchFamily="34" charset="0"/>
            </a:rPr>
            <a:t>   educated &amp; engaged</a:t>
          </a:r>
        </a:p>
      </dsp:txBody>
      <dsp:txXfrm>
        <a:off x="876966" y="0"/>
        <a:ext cx="3092901" cy="829929"/>
      </dsp:txXfrm>
    </dsp:sp>
    <dsp:sp modelId="{657FEC5A-18D9-446F-87B3-99D0FCC8A3C1}">
      <dsp:nvSpPr>
        <dsp:cNvPr id="0" name=""/>
        <dsp:cNvSpPr/>
      </dsp:nvSpPr>
      <dsp:spPr>
        <a:xfrm>
          <a:off x="82992" y="82992"/>
          <a:ext cx="793973" cy="663943"/>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26DF70F-BD6B-4303-AE9B-6881C7396D82}">
      <dsp:nvSpPr>
        <dsp:cNvPr id="0" name=""/>
        <dsp:cNvSpPr/>
      </dsp:nvSpPr>
      <dsp:spPr>
        <a:xfrm>
          <a:off x="0" y="934965"/>
          <a:ext cx="3969868" cy="829929"/>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59,054 educators</a:t>
          </a:r>
        </a:p>
        <a:p>
          <a:pPr marL="0" lvl="0" indent="0" algn="l" defTabSz="1066800">
            <a:lnSpc>
              <a:spcPct val="90000"/>
            </a:lnSpc>
            <a:spcBef>
              <a:spcPct val="0"/>
            </a:spcBef>
            <a:spcAft>
              <a:spcPct val="35000"/>
            </a:spcAft>
            <a:buNone/>
          </a:pPr>
          <a:r>
            <a:rPr lang="en-US" sz="1800" kern="1200">
              <a:latin typeface="Segoe UI" panose="020B0502040204020203" pitchFamily="34" charset="0"/>
              <a:cs typeface="Segoe UI" panose="020B0502040204020203" pitchFamily="34" charset="0"/>
            </a:rPr>
            <a:t>teaching the curriculum </a:t>
          </a:r>
        </a:p>
      </dsp:txBody>
      <dsp:txXfrm>
        <a:off x="876966" y="934965"/>
        <a:ext cx="3092901" cy="829929"/>
      </dsp:txXfrm>
    </dsp:sp>
    <dsp:sp modelId="{EE56BB86-B141-415F-8AED-6A6CF346A566}">
      <dsp:nvSpPr>
        <dsp:cNvPr id="0" name=""/>
        <dsp:cNvSpPr/>
      </dsp:nvSpPr>
      <dsp:spPr>
        <a:xfrm>
          <a:off x="82992" y="995915"/>
          <a:ext cx="793973" cy="663943"/>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7A6875E-5AB7-42B6-91C9-105875F0C947}">
      <dsp:nvSpPr>
        <dsp:cNvPr id="0" name=""/>
        <dsp:cNvSpPr/>
      </dsp:nvSpPr>
      <dsp:spPr>
        <a:xfrm>
          <a:off x="0" y="1825844"/>
          <a:ext cx="3969868" cy="1256704"/>
        </a:xfrm>
        <a:prstGeom prst="roundRect">
          <a:avLst>
            <a:gd name="adj" fmla="val 10000"/>
          </a:avLst>
        </a:prstGeom>
        <a:solidFill>
          <a:srgbClr val="2D0CF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22% increase </a:t>
          </a:r>
        </a:p>
        <a:p>
          <a:pPr marL="0" lvl="0" indent="0" algn="l" defTabSz="1066800">
            <a:lnSpc>
              <a:spcPct val="90000"/>
            </a:lnSpc>
            <a:spcBef>
              <a:spcPct val="0"/>
            </a:spcBef>
            <a:spcAft>
              <a:spcPct val="35000"/>
            </a:spcAft>
            <a:buNone/>
          </a:pPr>
          <a:r>
            <a:rPr lang="en-US" sz="1800" kern="1200">
              <a:latin typeface="Segoe UI" panose="020B0502040204020203" pitchFamily="34" charset="0"/>
              <a:cs typeface="Segoe UI" panose="020B0502040204020203" pitchFamily="34" charset="0"/>
            </a:rPr>
            <a:t>in attitudes toward healthy online choices</a:t>
          </a:r>
        </a:p>
      </dsp:txBody>
      <dsp:txXfrm>
        <a:off x="876966" y="1825844"/>
        <a:ext cx="3092901" cy="1256704"/>
      </dsp:txXfrm>
    </dsp:sp>
    <dsp:sp modelId="{94C73960-B250-4960-A2B8-AC116B7C4D77}">
      <dsp:nvSpPr>
        <dsp:cNvPr id="0" name=""/>
        <dsp:cNvSpPr/>
      </dsp:nvSpPr>
      <dsp:spPr>
        <a:xfrm>
          <a:off x="82992" y="2122225"/>
          <a:ext cx="793973" cy="663943"/>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9000" b="-19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673EEB4-0C3F-4376-B33C-8F19DE80A784}" type="datetimeFigureOut">
              <a:rPr lang="en-US" smtClean="0"/>
              <a:t>9/1/2024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A69AC57-7180-4EC3-959E-BA18DD6F9AF9}" type="slidenum">
              <a:rPr lang="en-US" smtClean="0"/>
              <a:t>‹#›</a:t>
            </a:fld>
            <a:endParaRPr lang="en-US"/>
          </a:p>
        </p:txBody>
      </p:sp>
    </p:spTree>
    <p:extLst>
      <p:ext uri="{BB962C8B-B14F-4D97-AF65-F5344CB8AC3E}">
        <p14:creationId xmlns:p14="http://schemas.microsoft.com/office/powerpoint/2010/main" val="267610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8143738-0A8A-4811-95BA-B673608D9393}" type="slidenum">
              <a:rPr lang="en-US" smtClean="0"/>
              <a:t>3</a:t>
            </a:fld>
            <a:endParaRPr lang="en-US"/>
          </a:p>
        </p:txBody>
      </p:sp>
    </p:spTree>
    <p:extLst>
      <p:ext uri="{BB962C8B-B14F-4D97-AF65-F5344CB8AC3E}">
        <p14:creationId xmlns:p14="http://schemas.microsoft.com/office/powerpoint/2010/main" val="64273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B6CD29E1-F29F-4301-960A-221DBA90F6CD}" type="slidenum">
              <a:rPr lang="en-US" smtClean="0"/>
              <a:t>12</a:t>
            </a:fld>
            <a:endParaRPr lang="en-US"/>
          </a:p>
        </p:txBody>
      </p:sp>
    </p:spTree>
    <p:extLst>
      <p:ext uri="{BB962C8B-B14F-4D97-AF65-F5344CB8AC3E}">
        <p14:creationId xmlns:p14="http://schemas.microsoft.com/office/powerpoint/2010/main" val="1820939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A5665-EB6A-F245-8485-0BEDBBF717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7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Issue</a:t>
            </a:r>
            <a:r>
              <a:rPr lang="en-US" baseline="0"/>
              <a:t> that affects all our businesses – hotel and casino </a:t>
            </a:r>
          </a:p>
          <a:p>
            <a:pPr marL="171450" indent="-171450">
              <a:buFont typeface="Arial" panose="020B0604020202020204" pitchFamily="34" charset="0"/>
              <a:buChar char="•"/>
            </a:pPr>
            <a:r>
              <a:rPr lang="en-US" baseline="0"/>
              <a:t>It is global and everywhere</a:t>
            </a:r>
          </a:p>
          <a:p>
            <a:pPr marL="171450" indent="-171450">
              <a:buFont typeface="Arial" panose="020B0604020202020204" pitchFamily="34" charset="0"/>
              <a:buChar char="•"/>
            </a:pPr>
            <a:r>
              <a:rPr lang="en-US" baseline="0"/>
              <a:t>We have to be careful how we talk about it – branding </a:t>
            </a:r>
          </a:p>
          <a:p>
            <a:pPr marL="171450" indent="-171450">
              <a:buFont typeface="Arial" panose="020B0604020202020204" pitchFamily="34" charset="0"/>
              <a:buChar char="•"/>
            </a:pPr>
            <a:r>
              <a:rPr lang="en-US" baseline="0"/>
              <a:t>Our role: </a:t>
            </a:r>
          </a:p>
          <a:p>
            <a:pPr marL="628650" lvl="1" indent="-171450">
              <a:buFont typeface="Arial" panose="020B0604020202020204" pitchFamily="34" charset="0"/>
              <a:buChar char="•"/>
            </a:pPr>
            <a:r>
              <a:rPr lang="en-US" baseline="0"/>
              <a:t>Knowing what to do on property</a:t>
            </a:r>
          </a:p>
          <a:p>
            <a:pPr marL="628650" lvl="1" indent="-171450">
              <a:buFont typeface="Arial" panose="020B0604020202020204" pitchFamily="34" charset="0"/>
              <a:buChar char="•"/>
            </a:pPr>
            <a:r>
              <a:rPr lang="en-US" baseline="0"/>
              <a:t>Victims</a:t>
            </a:r>
          </a:p>
          <a:p>
            <a:pPr marL="628650" lvl="1" indent="-171450">
              <a:buFont typeface="Arial" panose="020B0604020202020204" pitchFamily="34" charset="0"/>
              <a:buChar char="•"/>
            </a:pPr>
            <a:r>
              <a:rPr lang="en-US" baseline="0"/>
              <a:t>Survivors </a:t>
            </a:r>
          </a:p>
          <a:p>
            <a:pPr marL="628650" lvl="1" indent="-171450">
              <a:buFont typeface="Arial" panose="020B0604020202020204" pitchFamily="34" charset="0"/>
              <a:buChar char="•"/>
            </a:pPr>
            <a:r>
              <a:rPr lang="en-US" baseline="0"/>
              <a:t>Prevention </a:t>
            </a:r>
          </a:p>
          <a:p>
            <a:pPr marL="628650" lvl="1" indent="-171450">
              <a:buFont typeface="Arial" panose="020B0604020202020204" pitchFamily="34" charset="0"/>
              <a:buChar char="•"/>
            </a:pPr>
            <a:r>
              <a:rPr lang="en-US" baseline="0"/>
              <a:t>Communities of operation </a:t>
            </a:r>
          </a:p>
          <a:p>
            <a:pPr marL="171450" lvl="0" indent="-171450">
              <a:buFont typeface="Arial" panose="020B0604020202020204" pitchFamily="34" charset="0"/>
              <a:buChar char="•"/>
            </a:pPr>
            <a:r>
              <a:rPr lang="en-US" baseline="0"/>
              <a:t>Training: enhancements</a:t>
            </a:r>
          </a:p>
          <a:p>
            <a:pPr marL="171450" lvl="0" indent="-171450">
              <a:buFont typeface="Arial" panose="020B0604020202020204" pitchFamily="34" charset="0"/>
              <a:buChar char="•"/>
            </a:pPr>
            <a:r>
              <a:rPr lang="en-US" baseline="0"/>
              <a:t>SIQ: prevention, US, Mexico, indigenous</a:t>
            </a:r>
          </a:p>
          <a:p>
            <a:pPr marL="171450" lvl="0" indent="-171450">
              <a:buFont typeface="Arial" panose="020B0604020202020204" pitchFamily="34" charset="0"/>
              <a:buChar char="•"/>
            </a:pPr>
            <a:r>
              <a:rPr lang="en-US" baseline="0"/>
              <a:t>QR code: pilot, reports and expansion </a:t>
            </a:r>
          </a:p>
          <a:p>
            <a:pPr marL="171450" lvl="0" indent="-171450">
              <a:buFont typeface="Arial" panose="020B0604020202020204" pitchFamily="34" charset="0"/>
              <a:buChar char="•"/>
            </a:pPr>
            <a:r>
              <a:rPr lang="en-US" baseline="0"/>
              <a:t>QR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A5665-EB6A-F245-8485-0BEDBBF717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407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91"/>
              </a:spcAft>
            </a:pPr>
            <a:r>
              <a:rPr lang="en-US">
                <a:latin typeface="Calibri" panose="020F0502020204030204" pitchFamily="34" charset="0"/>
                <a:ea typeface="Calibri" panose="020F0502020204030204" pitchFamily="34" charset="0"/>
                <a:cs typeface="Times New Roman" panose="02020603050405020304" pitchFamily="18" charset="0"/>
              </a:rPr>
              <a:t>DEI Goals 2022</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People: 20% of Team Members at all U.S. Properties attending </a:t>
            </a:r>
            <a:r>
              <a:rPr lang="en-US" i="1">
                <a:latin typeface="Calibri" panose="020F0502020204030204" pitchFamily="34" charset="0"/>
                <a:ea typeface="Calibri" panose="020F0502020204030204" pitchFamily="34" charset="0"/>
                <a:cs typeface="Times New Roman" panose="02020603050405020304" pitchFamily="18" charset="0"/>
              </a:rPr>
              <a:t>The Look</a:t>
            </a:r>
            <a:r>
              <a:rPr lang="en-US">
                <a:latin typeface="Calibri" panose="020F0502020204030204" pitchFamily="34" charset="0"/>
                <a:ea typeface="Calibri" panose="020F0502020204030204" pitchFamily="34" charset="0"/>
                <a:cs typeface="Times New Roman" panose="02020603050405020304" pitchFamily="18" charset="0"/>
              </a:rPr>
              <a:t> Workshop, including all Directors and above – 21, 443 20% - 4289</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People: Launch Advancing Black Leaders (ABL) and Tribal Career Development (TCD) – ECC Programs and TCD Complete </a:t>
            </a:r>
          </a:p>
          <a:p>
            <a:pPr marL="339162" indent="-339162" defTabSz="904433">
              <a:lnSpc>
                <a:spcPct val="107000"/>
              </a:lnSpc>
              <a:buFont typeface="+mj-lt"/>
              <a:buAutoNum type="arabicPeriod"/>
              <a:defRPr/>
            </a:pPr>
            <a:r>
              <a:rPr lang="en-US">
                <a:latin typeface="Calibri" panose="020F0502020204030204" pitchFamily="34" charset="0"/>
                <a:ea typeface="Calibri" panose="020F0502020204030204" pitchFamily="34" charset="0"/>
                <a:cs typeface="Times New Roman" panose="02020603050405020304" pitchFamily="18" charset="0"/>
              </a:rPr>
              <a:t>Culture: TMRG Membership at 8% of total population (increased from 3% in 2021) – 21,443 8% - 1716</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Culture: 15% Team Member Engagement in our TMRGs 15% - 260</a:t>
            </a:r>
          </a:p>
          <a:p>
            <a:pPr marL="339162" indent="-339162">
              <a:lnSpc>
                <a:spcPct val="105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Stakeholders: Develop Corporate SOP (standard operating procedure) for Philanthropic efforts and develop SOP for Publics Relations on delivering Diversity Statements on the behalf of the Company. </a:t>
            </a:r>
          </a:p>
          <a:p>
            <a:pPr marL="339162" indent="-339162">
              <a:lnSpc>
                <a:spcPct val="105000"/>
              </a:lnSpc>
              <a:spcAft>
                <a:spcPts val="791"/>
              </a:spcAft>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Stakeholders:  Sponsor and partner with nationally recognized organization that increase our status with in the DE&amp;I i.e. BPN, HRC</a:t>
            </a:r>
          </a:p>
          <a:p>
            <a:pPr>
              <a:lnSpc>
                <a:spcPct val="105000"/>
              </a:lnSpc>
              <a:spcAft>
                <a:spcPts val="791"/>
              </a:spcAft>
            </a:pP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91"/>
              </a:spcAft>
            </a:pPr>
            <a:r>
              <a:rPr lang="en-US">
                <a:latin typeface="Calibri" panose="020F0502020204030204" pitchFamily="34" charset="0"/>
                <a:ea typeface="Calibri" panose="020F0502020204030204" pitchFamily="34" charset="0"/>
                <a:cs typeface="Times New Roman" panose="02020603050405020304" pitchFamily="18" charset="0"/>
              </a:rPr>
              <a:t>DEI GOALS NOTES</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People: our learning focus of getting 20% of team members at properties through the Look Workshop, including at many properties managers and above and at all properties, directors in above, is about shifting perspective and changing assumptions about inclusion. Our goal is to increase this number every year and add additional learning paths to build on this initial immersive experience with level sets ALL team members and focuses on dropping assumptions, being kind, and showing up with compassion.</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Pie chart two data points: total population with a sample completion segment i.e. 25,000 total population and 43% completion</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 effectiveness of Training: EOS, Increase in Diverse Hiring Promotions, Reduced Turnover by Women of Color and Underrepresented Groups.  </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People: This pillar focuses on the launch of two pipelines for developing talent that we KNOW are needed in our organization: first, Advancing Black Leaders, for Directors who identify as Black or African American, and second, Tribal Team Members in our TCD Program. These programs, through learning and development opportunities, professional development opportunities, mentoring, and customized skills-building, will prep these populations for leadership roles across the organization.</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Two Pie Charts 1. Total number of V.I.B.E. membership (make up a number) and a % of promotions (make up a number). 2. TCD pie chart 11 TTMs and 3 graduates as the data points for pie charts. </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of effectives: DE&amp;I progress Report: Hiring., Development, Retention. </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Culture: This goal, along with the goal above, is at the core of our Culture Pillar, and this increases our TMRG membership to 2,000 team members (8% of the TM population.) As we continue to shift our culture to a culture of engagement in the inclusion space, this goal will help shift individuals, leaders and teams to be more engaged in their professional development and growth through the TMRGs and create excitement and engagement throughout the TM population so we can continue to grow these pipelines for talent development.</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Total population against a sample % of membership i.e. 25,000 total population and 12% membership. </a:t>
            </a:r>
          </a:p>
          <a:p>
            <a:pPr marL="734852" lvl="1" indent="-282635">
              <a:lnSpc>
                <a:spcPct val="107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 Effectiveness: TMRG Comms Plan Evaluation, surveys, recruiting strategy  </a:t>
            </a:r>
          </a:p>
          <a:p>
            <a:pPr marL="339162" indent="-339162">
              <a:lnSpc>
                <a:spcPct val="107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Culture: Our TMRGs are the core development of the Culture Pillar, serving as conduits for cultural awareness, engaging in community outreach and development, spearheading professional development, focusing on business impact, and supporting recruiting strategies to attain, retain, and develop diverse candidates. This goal doesn’t just tie to TMRG membership, but in active engagement in the resource groups team members are signed up for, including engaging in meetings, events, and leadership development opportunities, and more, as well as engaging on our virtual platform with one another as they interact with media and one another on diversity and inclusion issues that matter to them.</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Pie Chart two data points: Total TMRG population against a sample % of membership i.e. 1300 total population and 12% engagement. </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 Effectiveness of Efforts: Igloo Enrollment/Participation, events and meeting participation.</a:t>
            </a:r>
          </a:p>
          <a:p>
            <a:pPr marL="339162" indent="-339162">
              <a:lnSpc>
                <a:spcPct val="105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Stakeholders: In order to move with intentionality through our Philanthropic Efforts and Public Relations, we will develop Corporate SOP (standard operating procedure) for Philanthropic efforts and develop SOP for Publics Relations on delivering Diversity Statements on the behalf of the Company. </a:t>
            </a:r>
          </a:p>
          <a:p>
            <a:pPr marL="734852" lvl="1" indent="-282635">
              <a:lnSpc>
                <a:spcPct val="105000"/>
              </a:lnSpc>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Company adoption. no pie chart</a:t>
            </a:r>
          </a:p>
          <a:p>
            <a:pPr marL="339162" indent="-339162">
              <a:lnSpc>
                <a:spcPct val="105000"/>
              </a:lnSpc>
              <a:buFont typeface="+mj-lt"/>
              <a:buAutoNum type="arabicPeriod"/>
            </a:pPr>
            <a:r>
              <a:rPr lang="en-US">
                <a:latin typeface="Calibri" panose="020F0502020204030204" pitchFamily="34" charset="0"/>
                <a:ea typeface="Calibri" panose="020F0502020204030204" pitchFamily="34" charset="0"/>
                <a:cs typeface="Times New Roman" panose="02020603050405020304" pitchFamily="18" charset="0"/>
              </a:rPr>
              <a:t>Stakeholders:  Our intentionality in the inclusion space must continue both within the walls of our buildings but also among our communities where we live and serve. We will Sponsor and partner with nationally recognized organizations that increase our status with in the DE&amp;I (i.e. BPN, HRC) to enhance recruitment and retention and build a reputation of inclusivity where diverse talent is valued and given investment to flourish.</a:t>
            </a:r>
          </a:p>
          <a:p>
            <a:pPr marL="734852" lvl="1" indent="-282635">
              <a:lnSpc>
                <a:spcPct val="105000"/>
              </a:lnSpc>
              <a:spcAft>
                <a:spcPts val="791"/>
              </a:spcAft>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Measurement: Engage in their Reputation Surveys, Recruiting Conversation Rates.  No pie chart.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CDB27-7520-413B-BD21-DEE9A896F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92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endParaRPr lang="en-US"/>
          </a:p>
        </p:txBody>
      </p:sp>
      <p:sp>
        <p:nvSpPr>
          <p:cNvPr id="4" name="Slide Number Placeholder 3"/>
          <p:cNvSpPr>
            <a:spLocks noGrp="1"/>
          </p:cNvSpPr>
          <p:nvPr>
            <p:ph type="sldNum" sz="quarter" idx="10"/>
          </p:nvPr>
        </p:nvSpPr>
        <p:spPr/>
        <p:txBody>
          <a:bodyPr/>
          <a:lstStyle/>
          <a:p>
            <a:fld id="{C8143738-0A8A-4811-95BA-B673608D9393}" type="slidenum">
              <a:rPr lang="en-US" smtClean="0"/>
              <a:t>4</a:t>
            </a:fld>
            <a:endParaRPr lang="en-US"/>
          </a:p>
        </p:txBody>
      </p:sp>
    </p:spTree>
    <p:extLst>
      <p:ext uri="{BB962C8B-B14F-4D97-AF65-F5344CB8AC3E}">
        <p14:creationId xmlns:p14="http://schemas.microsoft.com/office/powerpoint/2010/main" val="1598829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a:t>HIGHLIGHT TRIBES HOSTING TRAINING</a:t>
            </a:r>
          </a:p>
        </p:txBody>
      </p:sp>
      <p:sp>
        <p:nvSpPr>
          <p:cNvPr id="4" name="Slide Number Placeholder 3"/>
          <p:cNvSpPr>
            <a:spLocks noGrp="1"/>
          </p:cNvSpPr>
          <p:nvPr>
            <p:ph type="sldNum" sz="quarter" idx="10"/>
          </p:nvPr>
        </p:nvSpPr>
        <p:spPr/>
        <p:txBody>
          <a:bodyPr/>
          <a:lstStyle/>
          <a:p>
            <a:fld id="{C8143738-0A8A-4811-95BA-B673608D9393}" type="slidenum">
              <a:rPr lang="en-US" smtClean="0"/>
              <a:t>5</a:t>
            </a:fld>
            <a:endParaRPr lang="en-US"/>
          </a:p>
        </p:txBody>
      </p:sp>
    </p:spTree>
    <p:extLst>
      <p:ext uri="{BB962C8B-B14F-4D97-AF65-F5344CB8AC3E}">
        <p14:creationId xmlns:p14="http://schemas.microsoft.com/office/powerpoint/2010/main" val="91908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a:t>HIGHLIGHT TRIBES HOSTING TRAINING</a:t>
            </a:r>
          </a:p>
        </p:txBody>
      </p:sp>
      <p:sp>
        <p:nvSpPr>
          <p:cNvPr id="4" name="Slide Number Placeholder 3"/>
          <p:cNvSpPr>
            <a:spLocks noGrp="1"/>
          </p:cNvSpPr>
          <p:nvPr>
            <p:ph type="sldNum" sz="quarter" idx="10"/>
          </p:nvPr>
        </p:nvSpPr>
        <p:spPr/>
        <p:txBody>
          <a:bodyPr/>
          <a:lstStyle/>
          <a:p>
            <a:fld id="{C8143738-0A8A-4811-95BA-B673608D9393}" type="slidenum">
              <a:rPr lang="en-US" smtClean="0"/>
              <a:t>6</a:t>
            </a:fld>
            <a:endParaRPr lang="en-US"/>
          </a:p>
        </p:txBody>
      </p:sp>
    </p:spTree>
    <p:extLst>
      <p:ext uri="{BB962C8B-B14F-4D97-AF65-F5344CB8AC3E}">
        <p14:creationId xmlns:p14="http://schemas.microsoft.com/office/powerpoint/2010/main" val="456372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a:t>HIGHLIGHT TRIBES HOSTING TRAINING</a:t>
            </a:r>
          </a:p>
        </p:txBody>
      </p:sp>
      <p:sp>
        <p:nvSpPr>
          <p:cNvPr id="4" name="Slide Number Placeholder 3"/>
          <p:cNvSpPr>
            <a:spLocks noGrp="1"/>
          </p:cNvSpPr>
          <p:nvPr>
            <p:ph type="sldNum" sz="quarter" idx="10"/>
          </p:nvPr>
        </p:nvSpPr>
        <p:spPr/>
        <p:txBody>
          <a:bodyPr/>
          <a:lstStyle/>
          <a:p>
            <a:fld id="{C8143738-0A8A-4811-95BA-B673608D9393}" type="slidenum">
              <a:rPr lang="en-US" smtClean="0"/>
              <a:t>7</a:t>
            </a:fld>
            <a:endParaRPr lang="en-US"/>
          </a:p>
        </p:txBody>
      </p:sp>
    </p:spTree>
    <p:extLst>
      <p:ext uri="{BB962C8B-B14F-4D97-AF65-F5344CB8AC3E}">
        <p14:creationId xmlns:p14="http://schemas.microsoft.com/office/powerpoint/2010/main" val="66104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143738-0A8A-4811-95BA-B673608D9393}" type="slidenum">
              <a:rPr lang="en-US" smtClean="0"/>
              <a:t>8</a:t>
            </a:fld>
            <a:endParaRPr lang="en-US"/>
          </a:p>
        </p:txBody>
      </p:sp>
    </p:spTree>
    <p:extLst>
      <p:ext uri="{BB962C8B-B14F-4D97-AF65-F5344CB8AC3E}">
        <p14:creationId xmlns:p14="http://schemas.microsoft.com/office/powerpoint/2010/main" val="185527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10"/>
          </p:nvPr>
        </p:nvSpPr>
        <p:spPr/>
        <p:txBody>
          <a:bodyPr/>
          <a:lstStyle/>
          <a:p>
            <a:fld id="{C8143738-0A8A-4811-95BA-B673608D9393}" type="slidenum">
              <a:rPr lang="en-US" smtClean="0"/>
              <a:t>9</a:t>
            </a:fld>
            <a:endParaRPr lang="en-US"/>
          </a:p>
        </p:txBody>
      </p:sp>
    </p:spTree>
    <p:extLst>
      <p:ext uri="{BB962C8B-B14F-4D97-AF65-F5344CB8AC3E}">
        <p14:creationId xmlns:p14="http://schemas.microsoft.com/office/powerpoint/2010/main" val="70867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C8143738-0A8A-4811-95BA-B673608D9393}" type="slidenum">
              <a:rPr lang="en-US" smtClean="0"/>
              <a:t>10</a:t>
            </a:fld>
            <a:endParaRPr lang="en-US"/>
          </a:p>
        </p:txBody>
      </p:sp>
    </p:spTree>
    <p:extLst>
      <p:ext uri="{BB962C8B-B14F-4D97-AF65-F5344CB8AC3E}">
        <p14:creationId xmlns:p14="http://schemas.microsoft.com/office/powerpoint/2010/main" val="2191283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C8143738-0A8A-4811-95BA-B673608D9393}" type="slidenum">
              <a:rPr lang="en-US" smtClean="0"/>
              <a:t>11</a:t>
            </a:fld>
            <a:endParaRPr lang="en-US"/>
          </a:p>
        </p:txBody>
      </p:sp>
    </p:spTree>
    <p:extLst>
      <p:ext uri="{BB962C8B-B14F-4D97-AF65-F5344CB8AC3E}">
        <p14:creationId xmlns:p14="http://schemas.microsoft.com/office/powerpoint/2010/main" val="115652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00548B"/>
                </a:solidFill>
                <a:latin typeface="Arial"/>
                <a:cs typeface="Arial"/>
              </a:defRPr>
            </a:lvl1pPr>
          </a:lstStyle>
          <a:p>
            <a:pPr marL="12700">
              <a:lnSpc>
                <a:spcPts val="1650"/>
              </a:lnSpc>
            </a:pPr>
            <a:r>
              <a:rPr spc="-10"/>
              <a:t>NIGC.gov</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4E0F8-DF11-4C01-B46A-9F19E5E931D0}"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2300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44E0F8-DF11-4C01-B46A-9F19E5E931D0}"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161846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44E0F8-DF11-4C01-B46A-9F19E5E931D0}"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3968229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44E0F8-DF11-4C01-B46A-9F19E5E931D0}" type="datetimeFigureOut">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856411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44E0F8-DF11-4C01-B46A-9F19E5E931D0}"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1067916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44E0F8-DF11-4C01-B46A-9F19E5E931D0}" type="datetimeFigureOut">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3352772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44E0F8-DF11-4C01-B46A-9F19E5E931D0}"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341154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44E0F8-DF11-4C01-B46A-9F19E5E931D0}"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198562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4E0F8-DF11-4C01-B46A-9F19E5E931D0}"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238090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44E0F8-DF11-4C01-B46A-9F19E5E931D0}"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219423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00548B"/>
                </a:solidFill>
                <a:latin typeface="Arial"/>
                <a:cs typeface="Arial"/>
              </a:defRPr>
            </a:lvl1pPr>
          </a:lstStyle>
          <a:p>
            <a:pPr marL="12700">
              <a:lnSpc>
                <a:spcPts val="1650"/>
              </a:lnSpc>
            </a:pPr>
            <a:r>
              <a:rPr spc="-10"/>
              <a:t>NIGC.gov</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50405"/>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706255" y="1887182"/>
            <a:ext cx="1842250" cy="2164978"/>
          </a:xfrm>
          <a:prstGeom prst="rect">
            <a:avLst/>
          </a:prstGeom>
        </p:spPr>
        <p:txBody>
          <a:bodyPr/>
          <a:lstStyle/>
          <a:p>
            <a:pPr lvl="0"/>
            <a:r>
              <a:rPr lang="en-US" noProof="0"/>
              <a:t>Click icon to add picture</a:t>
            </a:r>
            <a:endParaRPr lang="id-ID" noProof="0"/>
          </a:p>
        </p:txBody>
      </p:sp>
      <p:sp>
        <p:nvSpPr>
          <p:cNvPr id="7" name="Picture Placeholder 2"/>
          <p:cNvSpPr>
            <a:spLocks noGrp="1"/>
          </p:cNvSpPr>
          <p:nvPr>
            <p:ph type="pic" sz="quarter" idx="12"/>
          </p:nvPr>
        </p:nvSpPr>
        <p:spPr>
          <a:xfrm>
            <a:off x="3621961" y="1887182"/>
            <a:ext cx="1842250" cy="2164978"/>
          </a:xfrm>
          <a:prstGeom prst="rect">
            <a:avLst/>
          </a:prstGeom>
        </p:spPr>
        <p:txBody>
          <a:bodyPr/>
          <a:lstStyle/>
          <a:p>
            <a:pPr lvl="0"/>
            <a:r>
              <a:rPr lang="en-US" noProof="0"/>
              <a:t>Click icon to add picture</a:t>
            </a:r>
            <a:endParaRPr lang="id-ID" noProof="0"/>
          </a:p>
        </p:txBody>
      </p:sp>
      <p:sp>
        <p:nvSpPr>
          <p:cNvPr id="10" name="Picture Placeholder 2"/>
          <p:cNvSpPr>
            <a:spLocks noGrp="1"/>
          </p:cNvSpPr>
          <p:nvPr>
            <p:ph type="pic" sz="quarter" idx="13"/>
          </p:nvPr>
        </p:nvSpPr>
        <p:spPr>
          <a:xfrm>
            <a:off x="5706255" y="4283053"/>
            <a:ext cx="1842250" cy="2164978"/>
          </a:xfrm>
          <a:prstGeom prst="rect">
            <a:avLst/>
          </a:prstGeom>
        </p:spPr>
        <p:txBody>
          <a:bodyPr/>
          <a:lstStyle/>
          <a:p>
            <a:pPr lvl="0"/>
            <a:r>
              <a:rPr lang="en-US" noProof="0"/>
              <a:t>Click icon to add picture</a:t>
            </a:r>
            <a:endParaRPr lang="id-ID" noProof="0"/>
          </a:p>
        </p:txBody>
      </p:sp>
      <p:sp>
        <p:nvSpPr>
          <p:cNvPr id="11" name="Picture Placeholder 2"/>
          <p:cNvSpPr>
            <a:spLocks noGrp="1"/>
          </p:cNvSpPr>
          <p:nvPr>
            <p:ph type="pic" sz="quarter" idx="14"/>
          </p:nvPr>
        </p:nvSpPr>
        <p:spPr>
          <a:xfrm>
            <a:off x="3621961" y="4283053"/>
            <a:ext cx="1842250" cy="2164978"/>
          </a:xfrm>
          <a:prstGeom prst="rect">
            <a:avLst/>
          </a:prstGeom>
        </p:spPr>
        <p:txBody>
          <a:bodyPr/>
          <a:lstStyle/>
          <a:p>
            <a:pPr lvl="0"/>
            <a:r>
              <a:rPr lang="en-US" noProof="0"/>
              <a:t>Click icon to add picture</a:t>
            </a:r>
            <a:endParaRPr lang="id-ID" noProof="0"/>
          </a:p>
        </p:txBody>
      </p:sp>
      <p:sp>
        <p:nvSpPr>
          <p:cNvPr id="12" name="Picture Placeholder 2"/>
          <p:cNvSpPr>
            <a:spLocks noGrp="1"/>
          </p:cNvSpPr>
          <p:nvPr>
            <p:ph type="pic" sz="quarter" idx="15"/>
          </p:nvPr>
        </p:nvSpPr>
        <p:spPr>
          <a:xfrm>
            <a:off x="9874844" y="1887182"/>
            <a:ext cx="1842250" cy="2164978"/>
          </a:xfrm>
          <a:prstGeom prst="rect">
            <a:avLst/>
          </a:prstGeom>
        </p:spPr>
        <p:txBody>
          <a:bodyPr/>
          <a:lstStyle/>
          <a:p>
            <a:pPr lvl="0"/>
            <a:r>
              <a:rPr lang="en-US" noProof="0"/>
              <a:t>Click icon to add picture</a:t>
            </a:r>
            <a:endParaRPr lang="id-ID" noProof="0"/>
          </a:p>
        </p:txBody>
      </p:sp>
      <p:sp>
        <p:nvSpPr>
          <p:cNvPr id="13" name="Picture Placeholder 2"/>
          <p:cNvSpPr>
            <a:spLocks noGrp="1"/>
          </p:cNvSpPr>
          <p:nvPr>
            <p:ph type="pic" sz="quarter" idx="16"/>
          </p:nvPr>
        </p:nvSpPr>
        <p:spPr>
          <a:xfrm>
            <a:off x="7790549" y="1887182"/>
            <a:ext cx="1842250" cy="2164978"/>
          </a:xfrm>
          <a:prstGeom prst="rect">
            <a:avLst/>
          </a:prstGeom>
        </p:spPr>
        <p:txBody>
          <a:bodyPr/>
          <a:lstStyle/>
          <a:p>
            <a:pPr lvl="0"/>
            <a:r>
              <a:rPr lang="en-US" noProof="0"/>
              <a:t>Click icon to add picture</a:t>
            </a:r>
            <a:endParaRPr lang="id-ID" noProof="0"/>
          </a:p>
        </p:txBody>
      </p:sp>
      <p:sp>
        <p:nvSpPr>
          <p:cNvPr id="14" name="Picture Placeholder 2"/>
          <p:cNvSpPr>
            <a:spLocks noGrp="1"/>
          </p:cNvSpPr>
          <p:nvPr>
            <p:ph type="pic" sz="quarter" idx="17"/>
          </p:nvPr>
        </p:nvSpPr>
        <p:spPr>
          <a:xfrm>
            <a:off x="9874844" y="4283053"/>
            <a:ext cx="1842250" cy="2164978"/>
          </a:xfrm>
          <a:prstGeom prst="rect">
            <a:avLst/>
          </a:prstGeom>
        </p:spPr>
        <p:txBody>
          <a:bodyPr/>
          <a:lstStyle/>
          <a:p>
            <a:pPr lvl="0"/>
            <a:r>
              <a:rPr lang="en-US" noProof="0"/>
              <a:t>Click icon to add picture</a:t>
            </a:r>
            <a:endParaRPr lang="id-ID" noProof="0"/>
          </a:p>
        </p:txBody>
      </p:sp>
      <p:sp>
        <p:nvSpPr>
          <p:cNvPr id="15" name="Picture Placeholder 2"/>
          <p:cNvSpPr>
            <a:spLocks noGrp="1"/>
          </p:cNvSpPr>
          <p:nvPr>
            <p:ph type="pic" sz="quarter" idx="18"/>
          </p:nvPr>
        </p:nvSpPr>
        <p:spPr>
          <a:xfrm>
            <a:off x="7790549" y="4283053"/>
            <a:ext cx="1842250" cy="2164978"/>
          </a:xfrm>
          <a:prstGeom prst="rect">
            <a:avLst/>
          </a:prstGeom>
        </p:spPr>
        <p:txBody>
          <a:bodyPr/>
          <a:lstStyle/>
          <a:p>
            <a:pPr lvl="0"/>
            <a:r>
              <a:rPr lang="en-US" noProof="0"/>
              <a:t>Click icon to add picture</a:t>
            </a:r>
            <a:endParaRPr lang="id-ID" noProof="0"/>
          </a:p>
        </p:txBody>
      </p:sp>
    </p:spTree>
    <p:extLst>
      <p:ext uri="{BB962C8B-B14F-4D97-AF65-F5344CB8AC3E}">
        <p14:creationId xmlns:p14="http://schemas.microsoft.com/office/powerpoint/2010/main" val="3115043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3CBD-D871-087C-2876-0198DEDF42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C539B-578C-66D2-0B0C-033BA8AC6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0458E2-CFA0-8DD6-84C0-D26E80D50987}"/>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5" name="Footer Placeholder 4">
            <a:extLst>
              <a:ext uri="{FF2B5EF4-FFF2-40B4-BE49-F238E27FC236}">
                <a16:creationId xmlns:a16="http://schemas.microsoft.com/office/drawing/2014/main" id="{46AA1FDB-932B-5C82-3ED1-0F83DE675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F05E7-10CC-0291-CA53-1D31404048E5}"/>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988319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0209-070A-52A7-407B-DF773F731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CC776-FD91-724B-A45E-DAFC7156E8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39BFD-5D69-67B2-D917-CE034EF12399}"/>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5" name="Footer Placeholder 4">
            <a:extLst>
              <a:ext uri="{FF2B5EF4-FFF2-40B4-BE49-F238E27FC236}">
                <a16:creationId xmlns:a16="http://schemas.microsoft.com/office/drawing/2014/main" id="{B336FE15-78AF-2A59-0BC7-A098D2BB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D7FD9-B710-562A-BD75-9FC0547ADEBE}"/>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457319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4171-7708-BC07-D581-84AB235856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449537-683A-7163-F88D-0CE24B4C2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0CA2B-5F7D-1F4F-E1B5-92EED1EE2F2A}"/>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5" name="Footer Placeholder 4">
            <a:extLst>
              <a:ext uri="{FF2B5EF4-FFF2-40B4-BE49-F238E27FC236}">
                <a16:creationId xmlns:a16="http://schemas.microsoft.com/office/drawing/2014/main" id="{B4851ABB-FD4F-078F-4A94-9D31CE2DA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BDF88-9F23-295B-8179-5CFD6396FFCD}"/>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3684879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72AB0-0A9F-EDED-8AE6-4D78522C0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36376-DEF7-5A9B-6B39-CB646E7D85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0EC48F-5962-956D-DE67-F9A4DC4CC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6B3EC3-AD52-F032-0BD3-959A7019DAAA}"/>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6" name="Footer Placeholder 5">
            <a:extLst>
              <a:ext uri="{FF2B5EF4-FFF2-40B4-BE49-F238E27FC236}">
                <a16:creationId xmlns:a16="http://schemas.microsoft.com/office/drawing/2014/main" id="{8C1F0512-032B-CEC3-7AED-BB461A90F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02B64C-6DFD-8C85-1884-853EA7D96048}"/>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4270870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B13C-47F8-470F-13EF-1DA337B9D0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8CDAA-2592-2395-EB42-CAE6798AE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6B2A0D-60EB-8D60-0214-EA45FE0C5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D697CD-6F51-BE77-29C6-30976E641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016245-172F-4396-9EF5-F7158690C7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12A248-101D-7CD8-72A8-C83B87DC188F}"/>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8" name="Footer Placeholder 7">
            <a:extLst>
              <a:ext uri="{FF2B5EF4-FFF2-40B4-BE49-F238E27FC236}">
                <a16:creationId xmlns:a16="http://schemas.microsoft.com/office/drawing/2014/main" id="{56AB2686-3CC0-C1A5-A416-364122D18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4F5254-F123-21EB-96AA-8C3EF513E91A}"/>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2336055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E4AA-96D2-F59C-1AE1-697E4FD07B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B6CE10-9745-00F2-C0A2-B315728A7DB5}"/>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4" name="Footer Placeholder 3">
            <a:extLst>
              <a:ext uri="{FF2B5EF4-FFF2-40B4-BE49-F238E27FC236}">
                <a16:creationId xmlns:a16="http://schemas.microsoft.com/office/drawing/2014/main" id="{EB21706C-AFA7-0A18-386A-2A1528496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9CC77D-FD86-DA9C-DE20-EC1E68725E50}"/>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3477735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6A4CE-A033-451A-A566-2837B5DF4FDF}"/>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3" name="Footer Placeholder 2">
            <a:extLst>
              <a:ext uri="{FF2B5EF4-FFF2-40B4-BE49-F238E27FC236}">
                <a16:creationId xmlns:a16="http://schemas.microsoft.com/office/drawing/2014/main" id="{12752AB0-7C13-BDD6-E93D-5699BFFD58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AA77E-0539-F3D3-D8E9-AC14BA5377E4}"/>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3471855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CCCF-F429-C136-0DFB-50DAF9B04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B82E0-A7D4-F7C3-3147-9714D3CDD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0BB81-5861-6E2F-25DC-A7B73F8E9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646C3-6DA5-2953-360B-9FB44074764A}"/>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6" name="Footer Placeholder 5">
            <a:extLst>
              <a:ext uri="{FF2B5EF4-FFF2-40B4-BE49-F238E27FC236}">
                <a16:creationId xmlns:a16="http://schemas.microsoft.com/office/drawing/2014/main" id="{721103AA-F6BC-E3D2-EAFF-2DAFD32F0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A28371-8F4A-2D1F-919C-39E885C335BE}"/>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186134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00548B"/>
                </a:solidFill>
                <a:latin typeface="Arial"/>
                <a:cs typeface="Arial"/>
              </a:defRPr>
            </a:lvl1pPr>
          </a:lstStyle>
          <a:p>
            <a:pPr marL="12700">
              <a:lnSpc>
                <a:spcPts val="1650"/>
              </a:lnSpc>
            </a:pPr>
            <a:r>
              <a:rPr spc="-10"/>
              <a:t>NIGC.gov</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1A582-21ED-3BCF-933F-1BF1E02C4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8AE0B5-BFB9-D158-A9F5-006CE57EF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0C170B-1ED2-D6CB-B092-5EA52AD2E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9EEB0-37A4-7206-64F2-EF1A3149F0EC}"/>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6" name="Footer Placeholder 5">
            <a:extLst>
              <a:ext uri="{FF2B5EF4-FFF2-40B4-BE49-F238E27FC236}">
                <a16:creationId xmlns:a16="http://schemas.microsoft.com/office/drawing/2014/main" id="{6CE54A9B-651D-7765-A05A-84C672366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71323-8374-4E27-DCCD-6BACCAEE7EAF}"/>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2159629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5E37-FC3F-9859-1C6E-3BE57B752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545918-26F9-DBDE-2855-764A3D1E9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7624B-8329-1800-27C6-EBDA0D894B1E}"/>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5" name="Footer Placeholder 4">
            <a:extLst>
              <a:ext uri="{FF2B5EF4-FFF2-40B4-BE49-F238E27FC236}">
                <a16:creationId xmlns:a16="http://schemas.microsoft.com/office/drawing/2014/main" id="{3ED33FBC-7CCF-4252-03C4-984BC38B5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B233E-EC6C-16DF-57E4-CF0120EC5839}"/>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3935610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D02893-4490-DA9D-79B9-97EC5460C0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B57136-11E2-2E39-2AC7-F5DB9E2DDB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E6F509-68BC-7EAB-CA0E-46CCF6D0922B}"/>
              </a:ext>
            </a:extLst>
          </p:cNvPr>
          <p:cNvSpPr>
            <a:spLocks noGrp="1"/>
          </p:cNvSpPr>
          <p:nvPr>
            <p:ph type="dt" sz="half" idx="10"/>
          </p:nvPr>
        </p:nvSpPr>
        <p:spPr/>
        <p:txBody>
          <a:bodyPr/>
          <a:lstStyle/>
          <a:p>
            <a:fld id="{F6C38317-B71F-D24B-BF20-1D223655B4BE}" type="datetimeFigureOut">
              <a:rPr lang="en-US" smtClean="0"/>
              <a:t>9/1/2024</a:t>
            </a:fld>
            <a:endParaRPr lang="en-US"/>
          </a:p>
        </p:txBody>
      </p:sp>
      <p:sp>
        <p:nvSpPr>
          <p:cNvPr id="5" name="Footer Placeholder 4">
            <a:extLst>
              <a:ext uri="{FF2B5EF4-FFF2-40B4-BE49-F238E27FC236}">
                <a16:creationId xmlns:a16="http://schemas.microsoft.com/office/drawing/2014/main" id="{073986F6-98B9-262B-8481-D0B735D0F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57C4D-396E-6F7F-82C7-14E5325E2A4A}"/>
              </a:ext>
            </a:extLst>
          </p:cNvPr>
          <p:cNvSpPr>
            <a:spLocks noGrp="1"/>
          </p:cNvSpPr>
          <p:nvPr>
            <p:ph type="sldNum" sz="quarter" idx="12"/>
          </p:nvPr>
        </p:nvSpPr>
        <p:spPr/>
        <p:txBody>
          <a:bodyPr/>
          <a:lstStyle/>
          <a:p>
            <a:fld id="{D9BFA1BE-D061-4D4C-86D0-1C838D9915FC}" type="slidenum">
              <a:rPr lang="en-US" smtClean="0"/>
              <a:t>‹#›</a:t>
            </a:fld>
            <a:endParaRPr lang="en-US"/>
          </a:p>
        </p:txBody>
      </p:sp>
    </p:spTree>
    <p:extLst>
      <p:ext uri="{BB962C8B-B14F-4D97-AF65-F5344CB8AC3E}">
        <p14:creationId xmlns:p14="http://schemas.microsoft.com/office/powerpoint/2010/main" val="44340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00548B"/>
                </a:solidFill>
                <a:latin typeface="Arial"/>
                <a:cs typeface="Arial"/>
              </a:defRPr>
            </a:lvl1pPr>
          </a:lstStyle>
          <a:p>
            <a:pPr marL="12700">
              <a:lnSpc>
                <a:spcPts val="1650"/>
              </a:lnSpc>
            </a:pPr>
            <a:r>
              <a:rPr spc="-10"/>
              <a:t>NIGC.gov</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00548B"/>
                </a:solidFill>
                <a:latin typeface="Arial"/>
                <a:cs typeface="Arial"/>
              </a:defRPr>
            </a:lvl1pPr>
          </a:lstStyle>
          <a:p>
            <a:pPr marL="12700">
              <a:lnSpc>
                <a:spcPts val="1650"/>
              </a:lnSpc>
            </a:pPr>
            <a:r>
              <a:rPr spc="-10"/>
              <a:t>NIGC.gov</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with BG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1EB24-8C1A-C9CF-96C8-8A9022E5C19D}"/>
              </a:ext>
            </a:extLst>
          </p:cNvPr>
          <p:cNvPicPr>
            <a:picLocks noChangeAspect="1"/>
          </p:cNvPicPr>
          <p:nvPr userDrawn="1"/>
        </p:nvPicPr>
        <p:blipFill rotWithShape="1">
          <a:blip r:embed="rId2" cstate="print">
            <a:alphaModFix amt="18000"/>
            <a:duotone>
              <a:schemeClr val="accent1">
                <a:shade val="45000"/>
                <a:satMod val="135000"/>
              </a:schemeClr>
              <a:prstClr val="white"/>
            </a:duotone>
            <a:extLst>
              <a:ext uri="{28A0092B-C50C-407E-A947-70E740481C1C}">
                <a14:useLocalDpi xmlns:a14="http://schemas.microsoft.com/office/drawing/2010/main" val="0"/>
              </a:ext>
            </a:extLst>
          </a:blip>
          <a:srcRect l="11887" r="28346"/>
          <a:stretch/>
        </p:blipFill>
        <p:spPr>
          <a:xfrm>
            <a:off x="-1" y="-30080"/>
            <a:ext cx="7553735" cy="8350201"/>
          </a:xfrm>
          <a:prstGeom prst="rect">
            <a:avLst/>
          </a:prstGeom>
        </p:spPr>
      </p:pic>
      <p:sp>
        <p:nvSpPr>
          <p:cNvPr id="2" name="Rectangle 1">
            <a:extLst>
              <a:ext uri="{FF2B5EF4-FFF2-40B4-BE49-F238E27FC236}">
                <a16:creationId xmlns:a16="http://schemas.microsoft.com/office/drawing/2014/main" id="{5A81A3A9-D4F6-94E8-4121-5565CE455054}"/>
              </a:ext>
            </a:extLst>
          </p:cNvPr>
          <p:cNvSpPr>
            <a:spLocks noGrp="1" noRot="1" noMove="1" noResize="1" noEditPoints="1" noAdjustHandles="1" noChangeArrowheads="1" noChangeShapeType="1"/>
          </p:cNvSpPr>
          <p:nvPr userDrawn="1"/>
        </p:nvSpPr>
        <p:spPr>
          <a:xfrm>
            <a:off x="7553739" y="0"/>
            <a:ext cx="4638261" cy="5548741"/>
          </a:xfrm>
          <a:prstGeom prst="rect">
            <a:avLst/>
          </a:prstGeom>
          <a:solidFill>
            <a:srgbClr val="C7C7C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00AA0B-41B2-AEE9-3417-8663B234AFB3}"/>
              </a:ext>
            </a:extLst>
          </p:cNvPr>
          <p:cNvSpPr>
            <a:spLocks noGrp="1" noRot="1" noMove="1" noResize="1" noEditPoints="1" noAdjustHandles="1" noChangeArrowheads="1" noChangeShapeType="1"/>
          </p:cNvSpPr>
          <p:nvPr userDrawn="1"/>
        </p:nvSpPr>
        <p:spPr>
          <a:xfrm>
            <a:off x="2601835" y="4463499"/>
            <a:ext cx="9590166" cy="1219200"/>
          </a:xfrm>
          <a:prstGeom prst="rect">
            <a:avLst/>
          </a:prstGeom>
          <a:solidFill>
            <a:schemeClr val="bg1"/>
          </a:solidFill>
          <a:ln>
            <a:no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A6A47E-7B61-C4DC-7FC2-F09F5C04645D}"/>
              </a:ext>
            </a:extLst>
          </p:cNvPr>
          <p:cNvSpPr>
            <a:spLocks noGrp="1" noRot="1" noMove="1" noResize="1" noEditPoints="1" noAdjustHandles="1" noChangeArrowheads="1" noChangeShapeType="1"/>
          </p:cNvSpPr>
          <p:nvPr userDrawn="1"/>
        </p:nvSpPr>
        <p:spPr>
          <a:xfrm>
            <a:off x="7553739" y="4302150"/>
            <a:ext cx="4638261" cy="161349"/>
          </a:xfrm>
          <a:prstGeom prst="rect">
            <a:avLst/>
          </a:prstGeom>
          <a:solidFill>
            <a:srgbClr val="F4DA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12E7580-2BC2-14E3-4572-9D49DA2C5B4C}"/>
              </a:ext>
            </a:extLst>
          </p:cNvPr>
          <p:cNvSpPr>
            <a:spLocks/>
          </p:cNvSpPr>
          <p:nvPr userDrawn="1"/>
        </p:nvSpPr>
        <p:spPr>
          <a:xfrm>
            <a:off x="2601831" y="5682698"/>
            <a:ext cx="9590166" cy="463826"/>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58C"/>
              </a:solidFill>
            </a:endParaRPr>
          </a:p>
        </p:txBody>
      </p:sp>
      <p:sp>
        <p:nvSpPr>
          <p:cNvPr id="6" name="TextBox 5">
            <a:extLst>
              <a:ext uri="{FF2B5EF4-FFF2-40B4-BE49-F238E27FC236}">
                <a16:creationId xmlns:a16="http://schemas.microsoft.com/office/drawing/2014/main" id="{3171D6BC-1AC1-F928-33FE-5D5EAEC22646}"/>
              </a:ext>
            </a:extLst>
          </p:cNvPr>
          <p:cNvSpPr txBox="1">
            <a:spLocks noGrp="1" noRot="1" noMove="1" noResize="1" noEditPoints="1" noAdjustHandles="1" noChangeArrowheads="1" noChangeShapeType="1"/>
          </p:cNvSpPr>
          <p:nvPr userDrawn="1"/>
        </p:nvSpPr>
        <p:spPr>
          <a:xfrm>
            <a:off x="2736552" y="5656725"/>
            <a:ext cx="7536697" cy="461665"/>
          </a:xfrm>
          <a:prstGeom prst="rect">
            <a:avLst/>
          </a:prstGeom>
          <a:noFill/>
        </p:spPr>
        <p:txBody>
          <a:bodyPr wrap="square" lIns="0" rtlCol="0">
            <a:spAutoFit/>
          </a:bodyPr>
          <a:lstStyle/>
          <a:p>
            <a:pPr algn="r"/>
            <a:r>
              <a:rPr lang="en-US" sz="2400">
                <a:solidFill>
                  <a:schemeClr val="bg1"/>
                </a:solidFill>
              </a:rPr>
              <a:t>National Indian Gaming Commission</a:t>
            </a:r>
          </a:p>
        </p:txBody>
      </p:sp>
      <p:sp>
        <p:nvSpPr>
          <p:cNvPr id="8" name="Rectangle 7">
            <a:extLst>
              <a:ext uri="{FF2B5EF4-FFF2-40B4-BE49-F238E27FC236}">
                <a16:creationId xmlns:a16="http://schemas.microsoft.com/office/drawing/2014/main" id="{7F1FBE0C-91D0-D580-DDFD-6C888C0D03C5}"/>
              </a:ext>
            </a:extLst>
          </p:cNvPr>
          <p:cNvSpPr>
            <a:spLocks/>
          </p:cNvSpPr>
          <p:nvPr userDrawn="1"/>
        </p:nvSpPr>
        <p:spPr>
          <a:xfrm>
            <a:off x="-10765" y="6102541"/>
            <a:ext cx="12202765" cy="755459"/>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DF094E-A1FE-4427-9082-852A935E2787}"/>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10297764" y="5046855"/>
            <a:ext cx="1868556" cy="1758641"/>
          </a:xfrm>
          <a:prstGeom prst="rect">
            <a:avLst/>
          </a:prstGeom>
          <a:noFill/>
          <a:effectLst>
            <a:outerShdw blurRad="127000" dist="50800" dir="4200000" algn="t" rotWithShape="0">
              <a:prstClr val="black">
                <a:alpha val="27000"/>
              </a:prstClr>
            </a:outerShdw>
          </a:effectLst>
        </p:spPr>
      </p:pic>
      <p:sp>
        <p:nvSpPr>
          <p:cNvPr id="10" name="TextBox 9">
            <a:extLst>
              <a:ext uri="{FF2B5EF4-FFF2-40B4-BE49-F238E27FC236}">
                <a16:creationId xmlns:a16="http://schemas.microsoft.com/office/drawing/2014/main" id="{FE0ADAED-8451-4525-FC6E-7FB685E36A46}"/>
              </a:ext>
            </a:extLst>
          </p:cNvPr>
          <p:cNvSpPr txBox="1">
            <a:spLocks noGrp="1" noRot="1" noMove="1" noResize="1" noEditPoints="1" noAdjustHandles="1" noChangeArrowheads="1" noChangeShapeType="1"/>
          </p:cNvSpPr>
          <p:nvPr userDrawn="1"/>
        </p:nvSpPr>
        <p:spPr>
          <a:xfrm>
            <a:off x="2930149" y="6332985"/>
            <a:ext cx="7487480" cy="338554"/>
          </a:xfrm>
          <a:prstGeom prst="rect">
            <a:avLst/>
          </a:prstGeom>
          <a:noFill/>
        </p:spPr>
        <p:txBody>
          <a:bodyPr wrap="square" rtlCol="0">
            <a:spAutoFit/>
          </a:bodyPr>
          <a:lstStyle/>
          <a:p>
            <a:r>
              <a:rPr lang="en-US" sz="1600">
                <a:solidFill>
                  <a:srgbClr val="00345D"/>
                </a:solidFill>
                <a:latin typeface="Open Sans" panose="020B0606030504020204" pitchFamily="34" charset="0"/>
                <a:ea typeface="Open Sans" panose="020B0606030504020204" pitchFamily="34" charset="0"/>
                <a:cs typeface="Open Sans" panose="020B0606030504020204" pitchFamily="34" charset="0"/>
              </a:rPr>
              <a:t>Industry Integrity   |   Agency Accountability   |   Preparedness   |   Outreach </a:t>
            </a:r>
          </a:p>
        </p:txBody>
      </p:sp>
      <p:sp>
        <p:nvSpPr>
          <p:cNvPr id="14" name="Text Placeholder 13">
            <a:extLst>
              <a:ext uri="{FF2B5EF4-FFF2-40B4-BE49-F238E27FC236}">
                <a16:creationId xmlns:a16="http://schemas.microsoft.com/office/drawing/2014/main" id="{E3FFE49E-0A3C-CC50-2516-868BAF02CB24}"/>
              </a:ext>
            </a:extLst>
          </p:cNvPr>
          <p:cNvSpPr>
            <a:spLocks noGrp="1" noRot="1" noMove="1" noResize="1" noEditPoints="1" noAdjustHandles="1" noChangeArrowheads="1" noChangeShapeType="1"/>
          </p:cNvSpPr>
          <p:nvPr>
            <p:ph type="body" sz="quarter" idx="10" hasCustomPrompt="1"/>
          </p:nvPr>
        </p:nvSpPr>
        <p:spPr>
          <a:xfrm>
            <a:off x="2656361" y="4550678"/>
            <a:ext cx="8993187" cy="1077913"/>
          </a:xfrm>
          <a:prstGeom prst="rect">
            <a:avLst/>
          </a:prstGeom>
        </p:spPr>
        <p:txBody>
          <a:bodyPr/>
          <a:lstStyle>
            <a:lvl1pPr marL="0" indent="0">
              <a:buNone/>
              <a:defRPr sz="4400" b="1">
                <a:latin typeface="+mj-lt"/>
              </a:defRPr>
            </a:lvl1pPr>
          </a:lstStyle>
          <a:p>
            <a:r>
              <a:rPr lang="en-US"/>
              <a:t>Presentation Title</a:t>
            </a:r>
          </a:p>
        </p:txBody>
      </p:sp>
      <p:sp>
        <p:nvSpPr>
          <p:cNvPr id="24" name="Text Placeholder 20">
            <a:extLst>
              <a:ext uri="{FF2B5EF4-FFF2-40B4-BE49-F238E27FC236}">
                <a16:creationId xmlns:a16="http://schemas.microsoft.com/office/drawing/2014/main" id="{C63E4795-F564-0E8C-B1B2-64B8DF3CE53F}"/>
              </a:ext>
            </a:extLst>
          </p:cNvPr>
          <p:cNvSpPr>
            <a:spLocks noGrp="1"/>
          </p:cNvSpPr>
          <p:nvPr>
            <p:ph type="body" sz="quarter" idx="13" hasCustomPrompt="1"/>
          </p:nvPr>
        </p:nvSpPr>
        <p:spPr>
          <a:xfrm>
            <a:off x="-33481" y="6662785"/>
            <a:ext cx="3084512" cy="243519"/>
          </a:xfrm>
          <a:prstGeom prst="rect">
            <a:avLst/>
          </a:prstGeom>
        </p:spPr>
        <p:txBody>
          <a:bodyPr/>
          <a:lstStyle>
            <a:lvl1pPr marL="0" indent="0">
              <a:buNone/>
              <a:defRPr sz="700">
                <a:solidFill>
                  <a:schemeClr val="bg1">
                    <a:lumMod val="95000"/>
                  </a:schemeClr>
                </a:solidFill>
              </a:defRPr>
            </a:lvl1pPr>
            <a:lvl2pPr marL="457200" indent="0">
              <a:buNone/>
              <a:defRPr sz="1400">
                <a:solidFill>
                  <a:schemeClr val="bg1">
                    <a:lumMod val="95000"/>
                  </a:schemeClr>
                </a:solidFill>
              </a:defRPr>
            </a:lvl2pPr>
            <a:lvl3pPr>
              <a:defRPr sz="1200">
                <a:solidFill>
                  <a:schemeClr val="bg1">
                    <a:lumMod val="95000"/>
                  </a:schemeClr>
                </a:solidFill>
              </a:defRPr>
            </a:lvl3pPr>
            <a:lvl4pPr>
              <a:defRPr sz="1100">
                <a:solidFill>
                  <a:schemeClr val="bg1">
                    <a:lumMod val="95000"/>
                  </a:schemeClr>
                </a:solidFill>
              </a:defRPr>
            </a:lvl4pPr>
            <a:lvl5pPr>
              <a:defRPr sz="1100">
                <a:solidFill>
                  <a:schemeClr val="bg1">
                    <a:lumMod val="95000"/>
                  </a:schemeClr>
                </a:solidFill>
              </a:defRPr>
            </a:lvl5pPr>
          </a:lstStyle>
          <a:p>
            <a:pPr lvl="0"/>
            <a:r>
              <a:rPr lang="en-US"/>
              <a:t>Edition and/or Revision Dates Here</a:t>
            </a:r>
          </a:p>
        </p:txBody>
      </p:sp>
    </p:spTree>
    <p:extLst>
      <p:ext uri="{BB962C8B-B14F-4D97-AF65-F5344CB8AC3E}">
        <p14:creationId xmlns:p14="http://schemas.microsoft.com/office/powerpoint/2010/main" val="391289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1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EEF3E-07E0-7A1F-51A9-362A00781E28}"/>
              </a:ext>
            </a:extLst>
          </p:cNvPr>
          <p:cNvSpPr/>
          <p:nvPr userDrawn="1"/>
        </p:nvSpPr>
        <p:spPr>
          <a:xfrm>
            <a:off x="0" y="6605752"/>
            <a:ext cx="12192000" cy="258685"/>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C2EF8E3-C1D9-2BC0-0811-B7B8629551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9847" y="6317789"/>
            <a:ext cx="611922" cy="575926"/>
          </a:xfrm>
          <a:prstGeom prst="rect">
            <a:avLst/>
          </a:prstGeom>
          <a:noFill/>
          <a:effectLst>
            <a:outerShdw blurRad="127000" dist="50800" dir="4200000" algn="t" rotWithShape="0">
              <a:prstClr val="black">
                <a:alpha val="27000"/>
              </a:prstClr>
            </a:outerShdw>
          </a:effectLst>
        </p:spPr>
      </p:pic>
      <p:sp>
        <p:nvSpPr>
          <p:cNvPr id="8" name="TextBox 7">
            <a:extLst>
              <a:ext uri="{FF2B5EF4-FFF2-40B4-BE49-F238E27FC236}">
                <a16:creationId xmlns:a16="http://schemas.microsoft.com/office/drawing/2014/main" id="{86DBD202-6E4D-2110-7786-1A4B99A388DB}"/>
              </a:ext>
            </a:extLst>
          </p:cNvPr>
          <p:cNvSpPr txBox="1"/>
          <p:nvPr userDrawn="1"/>
        </p:nvSpPr>
        <p:spPr>
          <a:xfrm>
            <a:off x="10230658" y="6593334"/>
            <a:ext cx="1324305" cy="307777"/>
          </a:xfrm>
          <a:prstGeom prst="rect">
            <a:avLst/>
          </a:prstGeom>
          <a:noFill/>
        </p:spPr>
        <p:txBody>
          <a:bodyPr wrap="square" lIns="0" rtlCol="0">
            <a:spAutoFit/>
          </a:bodyPr>
          <a:lstStyle/>
          <a:p>
            <a:pPr algn="r"/>
            <a:r>
              <a:rPr lang="en-US" sz="1400">
                <a:solidFill>
                  <a:srgbClr val="00558C"/>
                </a:solidFill>
              </a:rPr>
              <a:t>NIGC.gov</a:t>
            </a:r>
          </a:p>
        </p:txBody>
      </p:sp>
      <p:sp>
        <p:nvSpPr>
          <p:cNvPr id="9" name="Rectangle 8">
            <a:extLst>
              <a:ext uri="{FF2B5EF4-FFF2-40B4-BE49-F238E27FC236}">
                <a16:creationId xmlns:a16="http://schemas.microsoft.com/office/drawing/2014/main" id="{0BEC5654-7D5A-3F42-D572-DD9D9311D926}"/>
              </a:ext>
            </a:extLst>
          </p:cNvPr>
          <p:cNvSpPr/>
          <p:nvPr userDrawn="1"/>
        </p:nvSpPr>
        <p:spPr>
          <a:xfrm>
            <a:off x="0" y="0"/>
            <a:ext cx="12192000" cy="258685"/>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1673A8-FD88-2D84-4573-1BDFAE190A51}"/>
              </a:ext>
            </a:extLst>
          </p:cNvPr>
          <p:cNvSpPr/>
          <p:nvPr userDrawn="1"/>
        </p:nvSpPr>
        <p:spPr>
          <a:xfrm>
            <a:off x="0" y="258684"/>
            <a:ext cx="12192000" cy="92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A26C6FE-CAA0-CCAC-D1D8-AD1980E94D99}"/>
              </a:ext>
            </a:extLst>
          </p:cNvPr>
          <p:cNvCxnSpPr>
            <a:cxnSpLocks/>
          </p:cNvCxnSpPr>
          <p:nvPr userDrawn="1"/>
        </p:nvCxnSpPr>
        <p:spPr>
          <a:xfrm>
            <a:off x="0" y="1168400"/>
            <a:ext cx="12192000" cy="0"/>
          </a:xfrm>
          <a:prstGeom prst="line">
            <a:avLst/>
          </a:prstGeom>
          <a:ln>
            <a:solidFill>
              <a:srgbClr val="00558C"/>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12" name="Title 1">
            <a:extLst>
              <a:ext uri="{FF2B5EF4-FFF2-40B4-BE49-F238E27FC236}">
                <a16:creationId xmlns:a16="http://schemas.microsoft.com/office/drawing/2014/main" id="{D578D3DB-7F3E-8FD3-D349-F001C2DA061C}"/>
              </a:ext>
            </a:extLst>
          </p:cNvPr>
          <p:cNvSpPr>
            <a:spLocks noGrp="1"/>
          </p:cNvSpPr>
          <p:nvPr>
            <p:ph type="title"/>
          </p:nvPr>
        </p:nvSpPr>
        <p:spPr>
          <a:xfrm>
            <a:off x="75498" y="377558"/>
            <a:ext cx="10515600" cy="714108"/>
          </a:xfrm>
          <a:prstGeom prst="rect">
            <a:avLst/>
          </a:prstGeom>
        </p:spPr>
        <p:txBody>
          <a:bodyPr anchor="ctr"/>
          <a:lstStyle>
            <a:lvl1pPr>
              <a:defRPr sz="3600" b="1"/>
            </a:lvl1pPr>
          </a:lstStyle>
          <a:p>
            <a:r>
              <a:rPr lang="en-US"/>
              <a:t>Click to edit Master title style</a:t>
            </a:r>
          </a:p>
        </p:txBody>
      </p:sp>
    </p:spTree>
    <p:extLst>
      <p:ext uri="{BB962C8B-B14F-4D97-AF65-F5344CB8AC3E}">
        <p14:creationId xmlns:p14="http://schemas.microsoft.com/office/powerpoint/2010/main" val="6890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44E0F8-DF11-4C01-B46A-9F19E5E931D0}"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346425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44E0F8-DF11-4C01-B46A-9F19E5E931D0}"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F55AD0-2C32-4C12-A4F9-422F0E109E02}" type="slidenum">
              <a:rPr lang="en-US" smtClean="0"/>
              <a:t>‹#›</a:t>
            </a:fld>
            <a:endParaRPr lang="en-US"/>
          </a:p>
        </p:txBody>
      </p:sp>
    </p:spTree>
    <p:extLst>
      <p:ext uri="{BB962C8B-B14F-4D97-AF65-F5344CB8AC3E}">
        <p14:creationId xmlns:p14="http://schemas.microsoft.com/office/powerpoint/2010/main" val="49079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605015"/>
            <a:ext cx="12192000" cy="253365"/>
          </a:xfrm>
          <a:custGeom>
            <a:avLst/>
            <a:gdLst/>
            <a:ahLst/>
            <a:cxnLst/>
            <a:rect l="l" t="t" r="r" b="b"/>
            <a:pathLst>
              <a:path w="12192000" h="253365">
                <a:moveTo>
                  <a:pt x="12192000" y="0"/>
                </a:moveTo>
                <a:lnTo>
                  <a:pt x="0" y="0"/>
                </a:lnTo>
                <a:lnTo>
                  <a:pt x="0" y="252982"/>
                </a:lnTo>
                <a:lnTo>
                  <a:pt x="12192000" y="252982"/>
                </a:lnTo>
                <a:lnTo>
                  <a:pt x="12192000" y="0"/>
                </a:lnTo>
                <a:close/>
              </a:path>
            </a:pathLst>
          </a:custGeom>
          <a:solidFill>
            <a:srgbClr val="C6C6C6"/>
          </a:solidFill>
        </p:spPr>
        <p:txBody>
          <a:bodyPr wrap="square" lIns="0" tIns="0" rIns="0" bIns="0" rtlCol="0"/>
          <a:lstStyle/>
          <a:p>
            <a:endParaRPr/>
          </a:p>
        </p:txBody>
      </p:sp>
      <p:pic>
        <p:nvPicPr>
          <p:cNvPr id="17" name="bg object 17"/>
          <p:cNvPicPr/>
          <p:nvPr/>
        </p:nvPicPr>
        <p:blipFill>
          <a:blip r:embed="rId10" cstate="print"/>
          <a:stretch>
            <a:fillRect/>
          </a:stretch>
        </p:blipFill>
        <p:spPr>
          <a:xfrm>
            <a:off x="11417807" y="6236208"/>
            <a:ext cx="774191" cy="621790"/>
          </a:xfrm>
          <a:prstGeom prst="rect">
            <a:avLst/>
          </a:prstGeom>
        </p:spPr>
      </p:pic>
      <p:pic>
        <p:nvPicPr>
          <p:cNvPr id="18" name="bg object 18"/>
          <p:cNvPicPr/>
          <p:nvPr/>
        </p:nvPicPr>
        <p:blipFill>
          <a:blip r:embed="rId11" cstate="print"/>
          <a:stretch>
            <a:fillRect/>
          </a:stretch>
        </p:blipFill>
        <p:spPr>
          <a:xfrm>
            <a:off x="11530583" y="6318502"/>
            <a:ext cx="611124" cy="539494"/>
          </a:xfrm>
          <a:prstGeom prst="rect">
            <a:avLst/>
          </a:prstGeom>
        </p:spPr>
      </p:pic>
      <p:sp>
        <p:nvSpPr>
          <p:cNvPr id="2" name="Holder 2"/>
          <p:cNvSpPr>
            <a:spLocks noGrp="1"/>
          </p:cNvSpPr>
          <p:nvPr>
            <p:ph type="title"/>
          </p:nvPr>
        </p:nvSpPr>
        <p:spPr>
          <a:xfrm>
            <a:off x="154330" y="207340"/>
            <a:ext cx="11188700" cy="953769"/>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3060954" y="1239773"/>
            <a:ext cx="8928735" cy="437007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10670285" y="6638772"/>
            <a:ext cx="808354" cy="224790"/>
          </a:xfrm>
          <a:prstGeom prst="rect">
            <a:avLst/>
          </a:prstGeom>
        </p:spPr>
        <p:txBody>
          <a:bodyPr wrap="square" lIns="0" tIns="0" rIns="0" bIns="0">
            <a:spAutoFit/>
          </a:bodyPr>
          <a:lstStyle>
            <a:lvl1pPr>
              <a:defRPr sz="1400" b="0" i="0">
                <a:solidFill>
                  <a:srgbClr val="00548B"/>
                </a:solidFill>
                <a:latin typeface="Arial"/>
                <a:cs typeface="Arial"/>
              </a:defRPr>
            </a:lvl1pPr>
          </a:lstStyle>
          <a:p>
            <a:pPr marL="12700">
              <a:lnSpc>
                <a:spcPts val="1650"/>
              </a:lnSpc>
            </a:pPr>
            <a:r>
              <a:rPr spc="-10"/>
              <a:t>NIGC.gov</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44E0F8-DF11-4C01-B46A-9F19E5E931D0}" type="datetimeFigureOut">
              <a:rPr lang="en-US" smtClean="0"/>
              <a:t>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55AD0-2C32-4C12-A4F9-422F0E109E02}" type="slidenum">
              <a:rPr lang="en-US" smtClean="0"/>
              <a:t>‹#›</a:t>
            </a:fld>
            <a:endParaRPr lang="en-US"/>
          </a:p>
        </p:txBody>
      </p:sp>
    </p:spTree>
    <p:extLst>
      <p:ext uri="{BB962C8B-B14F-4D97-AF65-F5344CB8AC3E}">
        <p14:creationId xmlns:p14="http://schemas.microsoft.com/office/powerpoint/2010/main" val="40281182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E98A96-31E3-DA6A-6DAF-EAC5CB90CE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F8E309-25E7-2816-17B1-F3245573D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340B0-2B3B-EE6F-0BC9-BB14B224E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38317-B71F-D24B-BF20-1D223655B4BE}" type="datetimeFigureOut">
              <a:rPr lang="en-US" smtClean="0"/>
              <a:t>9/1/2024</a:t>
            </a:fld>
            <a:endParaRPr lang="en-US"/>
          </a:p>
        </p:txBody>
      </p:sp>
      <p:sp>
        <p:nvSpPr>
          <p:cNvPr id="5" name="Footer Placeholder 4">
            <a:extLst>
              <a:ext uri="{FF2B5EF4-FFF2-40B4-BE49-F238E27FC236}">
                <a16:creationId xmlns:a16="http://schemas.microsoft.com/office/drawing/2014/main" id="{34BE5CCA-CF4F-BFFE-65AF-E2F8170D8C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2F174D-7D19-BA0F-9F95-5DEE8FE87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FA1BE-D061-4D4C-86D0-1C838D9915FC}" type="slidenum">
              <a:rPr lang="en-US" smtClean="0"/>
              <a:t>‹#›</a:t>
            </a:fld>
            <a:endParaRPr lang="en-US"/>
          </a:p>
        </p:txBody>
      </p:sp>
    </p:spTree>
    <p:extLst>
      <p:ext uri="{BB962C8B-B14F-4D97-AF65-F5344CB8AC3E}">
        <p14:creationId xmlns:p14="http://schemas.microsoft.com/office/powerpoint/2010/main" val="36254424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cid:07DFBF77-767E-4DC3-93B4-2B427471FFA3" TargetMode="External"/><Relationship Id="rId4" Type="http://schemas.openxmlformats.org/officeDocument/2006/relationships/diagramLayout" Target="../diagrams/layout1.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hyperlink" Target="https://socialidentityquest.com/mx/" TargetMode="External"/><Relationship Id="rId3" Type="http://schemas.openxmlformats.org/officeDocument/2006/relationships/image" Target="cid:1AC25F51-55D9-443E-AEC8-54F06A23ADA2-L0-001" TargetMode="External"/><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4.jpeg"/><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2" Type="http://schemas.microsoft.com/office/2018/10/relationships/comments" Target="../comments/modernComment_1EF_9D3F19E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jp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jp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14231-0F2F-C685-899D-EA8B2E4B1C8E}"/>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564977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F882276-E4A8-B926-457E-52A863680C90}"/>
              </a:ext>
            </a:extLst>
          </p:cNvPr>
          <p:cNvGrpSpPr/>
          <p:nvPr/>
        </p:nvGrpSpPr>
        <p:grpSpPr>
          <a:xfrm>
            <a:off x="3512657" y="1238863"/>
            <a:ext cx="12383295" cy="5366308"/>
            <a:chOff x="3512657" y="1238863"/>
            <a:chExt cx="12383295" cy="5366308"/>
          </a:xfrm>
        </p:grpSpPr>
        <p:pic>
          <p:nvPicPr>
            <p:cNvPr id="12" name="Picture 11">
              <a:extLst>
                <a:ext uri="{FF2B5EF4-FFF2-40B4-BE49-F238E27FC236}">
                  <a16:creationId xmlns:a16="http://schemas.microsoft.com/office/drawing/2014/main" id="{419ABD26-13E9-82EA-10AF-F88D915BBB96}"/>
                </a:ext>
              </a:extLst>
            </p:cNvPr>
            <p:cNvPicPr>
              <a:picLocks noChangeAspect="1"/>
            </p:cNvPicPr>
            <p:nvPr/>
          </p:nvPicPr>
          <p:blipFill rotWithShape="1">
            <a:blip r:embed="rId3">
              <a:alphaModFix amt="20000"/>
            </a:blip>
            <a:srcRect t="34120"/>
            <a:stretch/>
          </p:blipFill>
          <p:spPr>
            <a:xfrm>
              <a:off x="3674455" y="1238864"/>
              <a:ext cx="12221497" cy="5366307"/>
            </a:xfrm>
            <a:prstGeom prst="rect">
              <a:avLst/>
            </a:prstGeom>
          </p:spPr>
        </p:pic>
        <p:sp>
          <p:nvSpPr>
            <p:cNvPr id="13" name="Rectangle 12">
              <a:extLst>
                <a:ext uri="{FF2B5EF4-FFF2-40B4-BE49-F238E27FC236}">
                  <a16:creationId xmlns:a16="http://schemas.microsoft.com/office/drawing/2014/main" id="{23B6E9F3-A307-AEC9-E7EA-BFE0D6F69DF1}"/>
                </a:ext>
              </a:extLst>
            </p:cNvPr>
            <p:cNvSpPr/>
            <p:nvPr/>
          </p:nvSpPr>
          <p:spPr>
            <a:xfrm rot="10800000">
              <a:off x="3512657" y="1238863"/>
              <a:ext cx="3423163" cy="5366307"/>
            </a:xfrm>
            <a:prstGeom prst="rect">
              <a:avLst/>
            </a:prstGeom>
            <a:gradFill flip="none" rotWithShape="1">
              <a:gsLst>
                <a:gs pos="0">
                  <a:schemeClr val="bg1"/>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97383" y="247110"/>
            <a:ext cx="11759837" cy="819690"/>
          </a:xfrm>
        </p:spPr>
        <p:txBody>
          <a:bodyPr anchor="t">
            <a:noAutofit/>
          </a:bodyPr>
          <a:lstStyle/>
          <a:p>
            <a:r>
              <a:rPr lang="en-US" sz="3200"/>
              <a:t>Responding to Human Trafficking Activities:</a:t>
            </a:r>
            <a:br>
              <a:rPr lang="en-US" sz="3200"/>
            </a:br>
            <a:r>
              <a:rPr lang="en-US" sz="3200" b="0"/>
              <a:t>Potential Victims</a:t>
            </a:r>
          </a:p>
        </p:txBody>
      </p:sp>
      <p:sp>
        <p:nvSpPr>
          <p:cNvPr id="3" name="Content Placeholder 2"/>
          <p:cNvSpPr>
            <a:spLocks noGrp="1"/>
          </p:cNvSpPr>
          <p:nvPr>
            <p:ph idx="4294967295"/>
          </p:nvPr>
        </p:nvSpPr>
        <p:spPr>
          <a:xfrm>
            <a:off x="274320" y="1371600"/>
            <a:ext cx="9546814" cy="4397151"/>
          </a:xfrm>
          <a:prstGeom prst="rect">
            <a:avLst/>
          </a:prstGeom>
        </p:spPr>
        <p:txBody>
          <a:bodyPr>
            <a:noAutofit/>
          </a:bodyPr>
          <a:lstStyle/>
          <a:p>
            <a:pPr>
              <a:lnSpc>
                <a:spcPct val="100000"/>
              </a:lnSpc>
              <a:spcBef>
                <a:spcPts val="1400"/>
              </a:spcBef>
            </a:pPr>
            <a:r>
              <a:rPr lang="en-US" b="0"/>
              <a:t>Know how to assess situation and respond appropriately.</a:t>
            </a:r>
          </a:p>
          <a:p>
            <a:pPr>
              <a:lnSpc>
                <a:spcPct val="100000"/>
              </a:lnSpc>
              <a:spcBef>
                <a:spcPts val="1400"/>
              </a:spcBef>
            </a:pPr>
            <a:r>
              <a:rPr lang="en-US" b="0"/>
              <a:t>Designate a safe, quiet, room for victims recovered from gaming floor. </a:t>
            </a:r>
          </a:p>
          <a:p>
            <a:pPr>
              <a:lnSpc>
                <a:spcPct val="100000"/>
              </a:lnSpc>
              <a:spcBef>
                <a:spcPts val="1400"/>
              </a:spcBef>
            </a:pPr>
            <a:r>
              <a:rPr lang="en-US" b="0"/>
              <a:t>Be alert to  important details, what wearing, height, license plates, etc.</a:t>
            </a:r>
          </a:p>
          <a:p>
            <a:pPr>
              <a:lnSpc>
                <a:spcPct val="100000"/>
              </a:lnSpc>
              <a:spcBef>
                <a:spcPts val="1400"/>
              </a:spcBef>
            </a:pPr>
            <a:r>
              <a:rPr lang="en-US" b="0"/>
              <a:t>Select security guards who have a kinder, empathetic approach, good listeners, be at their level. </a:t>
            </a:r>
          </a:p>
          <a:p>
            <a:pPr>
              <a:lnSpc>
                <a:spcPct val="100000"/>
              </a:lnSpc>
              <a:spcBef>
                <a:spcPts val="1400"/>
              </a:spcBef>
            </a:pPr>
            <a:r>
              <a:rPr lang="en-US" b="0"/>
              <a:t>Establish a POC with local law enforcement and Victim Services that can respond immediately.</a:t>
            </a:r>
          </a:p>
        </p:txBody>
      </p:sp>
      <p:sp>
        <p:nvSpPr>
          <p:cNvPr id="5" name="TextBox 4">
            <a:extLst>
              <a:ext uri="{FF2B5EF4-FFF2-40B4-BE49-F238E27FC236}">
                <a16:creationId xmlns:a16="http://schemas.microsoft.com/office/drawing/2014/main" id="{33544248-9918-B890-9108-C56178F6C133}"/>
              </a:ext>
            </a:extLst>
          </p:cNvPr>
          <p:cNvSpPr txBox="1"/>
          <p:nvPr/>
        </p:nvSpPr>
        <p:spPr>
          <a:xfrm>
            <a:off x="2948940" y="3352399"/>
            <a:ext cx="6172200" cy="369332"/>
          </a:xfrm>
          <a:prstGeom prst="rect">
            <a:avLst/>
          </a:prstGeom>
          <a:noFill/>
        </p:spPr>
        <p:txBody>
          <a:bodyPr wrap="square">
            <a:spAutoFit/>
          </a:bodyPr>
          <a:lstStyle/>
          <a:p>
            <a:pPr marL="514350" indent="-514350">
              <a:buFont typeface="+mj-lt"/>
              <a:buAutoNum type="arabicPeriod"/>
            </a:pPr>
            <a:endParaRPr lang="en-US">
              <a:solidFill>
                <a:schemeClr val="bg1"/>
              </a:solidFill>
            </a:endParaRPr>
          </a:p>
        </p:txBody>
      </p:sp>
    </p:spTree>
    <p:extLst>
      <p:ext uri="{BB962C8B-B14F-4D97-AF65-F5344CB8AC3E}">
        <p14:creationId xmlns:p14="http://schemas.microsoft.com/office/powerpoint/2010/main" val="331330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F882276-E4A8-B926-457E-52A863680C90}"/>
              </a:ext>
            </a:extLst>
          </p:cNvPr>
          <p:cNvGrpSpPr/>
          <p:nvPr/>
        </p:nvGrpSpPr>
        <p:grpSpPr>
          <a:xfrm>
            <a:off x="3512657" y="1238863"/>
            <a:ext cx="12383295" cy="5366308"/>
            <a:chOff x="3512657" y="1238863"/>
            <a:chExt cx="12383295" cy="5366308"/>
          </a:xfrm>
        </p:grpSpPr>
        <p:pic>
          <p:nvPicPr>
            <p:cNvPr id="12" name="Picture 11">
              <a:extLst>
                <a:ext uri="{FF2B5EF4-FFF2-40B4-BE49-F238E27FC236}">
                  <a16:creationId xmlns:a16="http://schemas.microsoft.com/office/drawing/2014/main" id="{419ABD26-13E9-82EA-10AF-F88D915BBB96}"/>
                </a:ext>
              </a:extLst>
            </p:cNvPr>
            <p:cNvPicPr>
              <a:picLocks noChangeAspect="1"/>
            </p:cNvPicPr>
            <p:nvPr/>
          </p:nvPicPr>
          <p:blipFill rotWithShape="1">
            <a:blip r:embed="rId3">
              <a:alphaModFix amt="20000"/>
            </a:blip>
            <a:srcRect t="34120"/>
            <a:stretch/>
          </p:blipFill>
          <p:spPr>
            <a:xfrm>
              <a:off x="3674455" y="1238864"/>
              <a:ext cx="12221497" cy="5366307"/>
            </a:xfrm>
            <a:prstGeom prst="rect">
              <a:avLst/>
            </a:prstGeom>
          </p:spPr>
        </p:pic>
        <p:sp>
          <p:nvSpPr>
            <p:cNvPr id="13" name="Rectangle 12">
              <a:extLst>
                <a:ext uri="{FF2B5EF4-FFF2-40B4-BE49-F238E27FC236}">
                  <a16:creationId xmlns:a16="http://schemas.microsoft.com/office/drawing/2014/main" id="{23B6E9F3-A307-AEC9-E7EA-BFE0D6F69DF1}"/>
                </a:ext>
              </a:extLst>
            </p:cNvPr>
            <p:cNvSpPr/>
            <p:nvPr/>
          </p:nvSpPr>
          <p:spPr>
            <a:xfrm rot="10800000">
              <a:off x="3512657" y="1238863"/>
              <a:ext cx="3423163" cy="5366307"/>
            </a:xfrm>
            <a:prstGeom prst="rect">
              <a:avLst/>
            </a:prstGeom>
            <a:gradFill flip="none" rotWithShape="1">
              <a:gsLst>
                <a:gs pos="0">
                  <a:schemeClr val="bg1"/>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4294967295"/>
          </p:nvPr>
        </p:nvSpPr>
        <p:spPr>
          <a:xfrm>
            <a:off x="297455" y="1338489"/>
            <a:ext cx="10510992" cy="4397151"/>
          </a:xfrm>
          <a:prstGeom prst="rect">
            <a:avLst/>
          </a:prstGeom>
        </p:spPr>
        <p:txBody>
          <a:bodyPr>
            <a:noAutofit/>
          </a:bodyPr>
          <a:lstStyle/>
          <a:p>
            <a:pPr>
              <a:lnSpc>
                <a:spcPct val="100000"/>
              </a:lnSpc>
              <a:spcBef>
                <a:spcPts val="1400"/>
              </a:spcBef>
            </a:pPr>
            <a:r>
              <a:rPr lang="en-US" b="0"/>
              <a:t>Do not attempt to confront a suspected trafficker or alert a victim to your suspicions.</a:t>
            </a:r>
          </a:p>
          <a:p>
            <a:pPr>
              <a:lnSpc>
                <a:spcPct val="100000"/>
              </a:lnSpc>
              <a:spcBef>
                <a:spcPts val="1400"/>
              </a:spcBef>
            </a:pPr>
            <a:r>
              <a:rPr lang="en-US" b="0"/>
              <a:t>Follow your organization’s reporting protocol, or call 911 or local law enforcement authorities if someone is in immediate danger.</a:t>
            </a:r>
          </a:p>
          <a:p>
            <a:pPr>
              <a:lnSpc>
                <a:spcPct val="100000"/>
              </a:lnSpc>
              <a:spcBef>
                <a:spcPts val="1400"/>
              </a:spcBef>
            </a:pPr>
            <a:r>
              <a:rPr lang="en-US" b="0"/>
              <a:t>You can report suspected human trafficking to: Homeland Security Investigations (HSI) Tip Line at 1-866-347-2423, or submit an HSI Tip Form online at https://humantraffickinghotline.org/chat. </a:t>
            </a:r>
          </a:p>
          <a:p>
            <a:pPr>
              <a:lnSpc>
                <a:spcPct val="100000"/>
              </a:lnSpc>
              <a:spcBef>
                <a:spcPts val="1400"/>
              </a:spcBef>
            </a:pPr>
            <a:r>
              <a:rPr lang="en-US" b="0"/>
              <a:t>To obtain victim support, contact the National Human Trafficking Hotline at 1-888-373-7888.</a:t>
            </a:r>
          </a:p>
        </p:txBody>
      </p:sp>
      <p:sp>
        <p:nvSpPr>
          <p:cNvPr id="5" name="TextBox 4">
            <a:extLst>
              <a:ext uri="{FF2B5EF4-FFF2-40B4-BE49-F238E27FC236}">
                <a16:creationId xmlns:a16="http://schemas.microsoft.com/office/drawing/2014/main" id="{33544248-9918-B890-9108-C56178F6C133}"/>
              </a:ext>
            </a:extLst>
          </p:cNvPr>
          <p:cNvSpPr txBox="1"/>
          <p:nvPr/>
        </p:nvSpPr>
        <p:spPr>
          <a:xfrm>
            <a:off x="2948940" y="3352399"/>
            <a:ext cx="6172200" cy="369332"/>
          </a:xfrm>
          <a:prstGeom prst="rect">
            <a:avLst/>
          </a:prstGeom>
          <a:noFill/>
        </p:spPr>
        <p:txBody>
          <a:bodyPr wrap="square">
            <a:spAutoFit/>
          </a:bodyPr>
          <a:lstStyle/>
          <a:p>
            <a:pPr marL="514350" indent="-514350">
              <a:buFont typeface="+mj-lt"/>
              <a:buAutoNum type="arabicPeriod"/>
            </a:pPr>
            <a:endParaRPr lang="en-US">
              <a:solidFill>
                <a:schemeClr val="bg1"/>
              </a:solidFill>
            </a:endParaRPr>
          </a:p>
        </p:txBody>
      </p:sp>
      <p:sp>
        <p:nvSpPr>
          <p:cNvPr id="7" name="Title 1">
            <a:extLst>
              <a:ext uri="{FF2B5EF4-FFF2-40B4-BE49-F238E27FC236}">
                <a16:creationId xmlns:a16="http://schemas.microsoft.com/office/drawing/2014/main" id="{47847E11-B8B2-ADF8-ADB5-6AF00DE54816}"/>
              </a:ext>
            </a:extLst>
          </p:cNvPr>
          <p:cNvSpPr txBox="1">
            <a:spLocks/>
          </p:cNvSpPr>
          <p:nvPr/>
        </p:nvSpPr>
        <p:spPr>
          <a:xfrm>
            <a:off x="97383" y="247110"/>
            <a:ext cx="11759837" cy="819690"/>
          </a:xfrm>
          <a:prstGeom prst="rect">
            <a:avLst/>
          </a:prstGeom>
        </p:spPr>
        <p:txBody>
          <a:bodyPr wrap="square" lIns="0" tIns="0" rIns="0" bIns="0" anchor="t">
            <a:noAutofit/>
          </a:bodyPr>
          <a:lstStyle>
            <a:lvl1pPr>
              <a:defRPr sz="3600" b="1" i="0">
                <a:solidFill>
                  <a:schemeClr val="tx1"/>
                </a:solidFill>
                <a:latin typeface="Arial"/>
                <a:ea typeface="+mj-ea"/>
                <a:cs typeface="Arial"/>
              </a:defRPr>
            </a:lvl1pPr>
          </a:lstStyle>
          <a:p>
            <a:r>
              <a:rPr lang="en-US" sz="3200"/>
              <a:t>Responding to Human Trafficking Activities:</a:t>
            </a:r>
            <a:br>
              <a:rPr lang="en-US" sz="3200"/>
            </a:br>
            <a:r>
              <a:rPr lang="en-US" sz="3200" b="0"/>
              <a:t>Potential Victims</a:t>
            </a:r>
          </a:p>
        </p:txBody>
      </p:sp>
    </p:spTree>
    <p:extLst>
      <p:ext uri="{BB962C8B-B14F-4D97-AF65-F5344CB8AC3E}">
        <p14:creationId xmlns:p14="http://schemas.microsoft.com/office/powerpoint/2010/main" val="108103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88825" cy="47957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89"/>
            <a:r>
              <a:rPr lang="en-US" sz="3599">
                <a:solidFill>
                  <a:srgbClr val="FFFFFF"/>
                </a:solidFill>
                <a:latin typeface="Lato Light"/>
              </a:rPr>
              <a:t> </a:t>
            </a:r>
          </a:p>
        </p:txBody>
      </p:sp>
      <p:grpSp>
        <p:nvGrpSpPr>
          <p:cNvPr id="9" name="Group 8"/>
          <p:cNvGrpSpPr/>
          <p:nvPr/>
        </p:nvGrpSpPr>
        <p:grpSpPr>
          <a:xfrm>
            <a:off x="1550562" y="2214293"/>
            <a:ext cx="9087700" cy="2500581"/>
            <a:chOff x="1676576" y="2677666"/>
            <a:chExt cx="9087700" cy="1373838"/>
          </a:xfrm>
        </p:grpSpPr>
        <p:sp>
          <p:nvSpPr>
            <p:cNvPr id="10" name="Rectangle 55">
              <a:extLst>
                <a:ext uri="{FF2B5EF4-FFF2-40B4-BE49-F238E27FC236}">
                  <a16:creationId xmlns:a16="http://schemas.microsoft.com/office/drawing/2014/main" id="{1DA4CD80-1AFE-4EC0-928D-D8D3987697CA}"/>
                </a:ext>
              </a:extLst>
            </p:cNvPr>
            <p:cNvSpPr/>
            <p:nvPr/>
          </p:nvSpPr>
          <p:spPr>
            <a:xfrm>
              <a:off x="3005756" y="2677666"/>
              <a:ext cx="6123759" cy="1373838"/>
            </a:xfrm>
            <a:prstGeom prst="rect">
              <a:avLst/>
            </a:prstGeom>
            <a:noFill/>
            <a:ln>
              <a:noFill/>
            </a:ln>
            <a:effectLst/>
          </p:spPr>
          <p:txBody>
            <a:bodyPr lIns="25396" tIns="25396" rIns="25396" bIns="25396" anchor="ctr"/>
            <a:lstStyle/>
            <a:p>
              <a:pPr marL="0" marR="0" lvl="0" indent="0" defTabSz="914217" rtl="0" eaLnBrk="1" fontAlgn="auto" latinLnBrk="0" hangingPunct="1">
                <a:lnSpc>
                  <a:spcPct val="100000"/>
                </a:lnSpc>
                <a:spcBef>
                  <a:spcPts val="0"/>
                </a:spcBef>
                <a:spcAft>
                  <a:spcPts val="0"/>
                </a:spcAft>
                <a:buClrTx/>
                <a:buSzTx/>
                <a:buFontTx/>
                <a:buNone/>
                <a:tabLst/>
                <a:defRPr/>
              </a:pPr>
              <a:endParaRPr lang="en-US" sz="3200" b="1" spc="600">
                <a:solidFill>
                  <a:schemeClr val="bg1"/>
                </a:solidFill>
                <a:latin typeface="Century Gothic"/>
                <a:ea typeface="Open Sans" panose="020B0606030504020204" pitchFamily="34" charset="0"/>
                <a:cs typeface="Open Sans" panose="020B0606030504020204" pitchFamily="34" charset="0"/>
              </a:endParaRPr>
            </a:p>
            <a:p>
              <a:pPr marL="0" marR="0" lvl="0" indent="0" defTabSz="91421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600" normalizeH="0" baseline="0" noProof="0">
                <a:ln>
                  <a:noFill/>
                </a:ln>
                <a:solidFill>
                  <a:schemeClr val="bg1"/>
                </a:solidFill>
                <a:effectLst/>
                <a:uLnTx/>
                <a:uFillTx/>
                <a:latin typeface="Century Gothic"/>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DD8C86FB-0048-4718-AF2C-86F943295B9E}"/>
                </a:ext>
              </a:extLst>
            </p:cNvPr>
            <p:cNvSpPr/>
            <p:nvPr/>
          </p:nvSpPr>
          <p:spPr>
            <a:xfrm rot="16200000" flipH="1">
              <a:off x="6044776" y="1840767"/>
              <a:ext cx="45719" cy="39622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55">
              <a:extLst>
                <a:ext uri="{FF2B5EF4-FFF2-40B4-BE49-F238E27FC236}">
                  <a16:creationId xmlns:a16="http://schemas.microsoft.com/office/drawing/2014/main" id="{1DA4CD80-1AFE-4EC0-928D-D8D3987697CA}"/>
                </a:ext>
              </a:extLst>
            </p:cNvPr>
            <p:cNvSpPr/>
            <p:nvPr/>
          </p:nvSpPr>
          <p:spPr>
            <a:xfrm>
              <a:off x="1676576" y="2683969"/>
              <a:ext cx="9087700" cy="445800"/>
            </a:xfrm>
            <a:prstGeom prst="rect">
              <a:avLst/>
            </a:prstGeom>
            <a:noFill/>
            <a:ln>
              <a:noFill/>
            </a:ln>
            <a:effectLst/>
          </p:spPr>
          <p:txBody>
            <a:bodyPr lIns="25396" tIns="25396" rIns="25396" bIns="25396"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lang="en-US" sz="4000" b="1" spc="60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D1723146-2B9A-DC12-5159-0BFA34323DA8}"/>
              </a:ext>
            </a:extLst>
          </p:cNvPr>
          <p:cNvSpPr txBox="1"/>
          <p:nvPr/>
        </p:nvSpPr>
        <p:spPr>
          <a:xfrm>
            <a:off x="2025819" y="3554459"/>
            <a:ext cx="8399722" cy="76944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lang="en-US" sz="4400" spc="600">
                <a:solidFill>
                  <a:schemeClr val="bg1"/>
                </a:solidFill>
                <a:latin typeface="Open Sans" panose="020B0606030504020204" pitchFamily="34" charset="0"/>
                <a:ea typeface="Open Sans" panose="020B0606030504020204" pitchFamily="34" charset="0"/>
                <a:cs typeface="Open Sans" panose="020B0606030504020204" pitchFamily="34" charset="0"/>
              </a:rPr>
              <a:t>Anti-Human Trafficking</a:t>
            </a:r>
          </a:p>
        </p:txBody>
      </p:sp>
      <p:pic>
        <p:nvPicPr>
          <p:cNvPr id="6" name="Picture 5" descr="A black and white logo&#10;&#10;Description automatically generated">
            <a:extLst>
              <a:ext uri="{FF2B5EF4-FFF2-40B4-BE49-F238E27FC236}">
                <a16:creationId xmlns:a16="http://schemas.microsoft.com/office/drawing/2014/main" id="{98ECD459-219F-8102-B050-8BA1F19A34DE}"/>
              </a:ext>
            </a:extLst>
          </p:cNvPr>
          <p:cNvPicPr>
            <a:picLocks noChangeAspect="1"/>
          </p:cNvPicPr>
          <p:nvPr/>
        </p:nvPicPr>
        <p:blipFill>
          <a:blip r:embed="rId3"/>
          <a:stretch>
            <a:fillRect/>
          </a:stretch>
        </p:blipFill>
        <p:spPr>
          <a:xfrm>
            <a:off x="7976123" y="5121164"/>
            <a:ext cx="2285011" cy="1415342"/>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73BEFB3B-9B13-0729-76EE-4BB705D562BD}"/>
              </a:ext>
            </a:extLst>
          </p:cNvPr>
          <p:cNvPicPr>
            <a:picLocks noChangeAspect="1"/>
          </p:cNvPicPr>
          <p:nvPr/>
        </p:nvPicPr>
        <p:blipFill>
          <a:blip r:embed="rId4"/>
          <a:stretch>
            <a:fillRect/>
          </a:stretch>
        </p:blipFill>
        <p:spPr>
          <a:xfrm>
            <a:off x="1812650" y="5496593"/>
            <a:ext cx="3288168" cy="689223"/>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03C22042-92B0-37C9-0D74-09FECAF7C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4196" y="146770"/>
            <a:ext cx="4980432" cy="3001399"/>
          </a:xfrm>
          <a:prstGeom prst="rect">
            <a:avLst/>
          </a:prstGeom>
        </p:spPr>
      </p:pic>
    </p:spTree>
    <p:extLst>
      <p:ext uri="{BB962C8B-B14F-4D97-AF65-F5344CB8AC3E}">
        <p14:creationId xmlns:p14="http://schemas.microsoft.com/office/powerpoint/2010/main" val="222162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E460-17C0-DEA2-EDD9-0AAC34D3D74B}"/>
              </a:ext>
            </a:extLst>
          </p:cNvPr>
          <p:cNvSpPr>
            <a:spLocks noGrp="1"/>
          </p:cNvSpPr>
          <p:nvPr>
            <p:ph type="title"/>
          </p:nvPr>
        </p:nvSpPr>
        <p:spPr>
          <a:xfrm>
            <a:off x="0" y="-6372"/>
            <a:ext cx="12192000" cy="914123"/>
          </a:xfrm>
          <a:solidFill>
            <a:schemeClr val="tx1"/>
          </a:solidFill>
        </p:spPr>
        <p:txBody>
          <a:bodyPr/>
          <a:lstStyle/>
          <a:p>
            <a:pPr indent="228600"/>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OPERATIONS </a:t>
            </a:r>
          </a:p>
        </p:txBody>
      </p:sp>
      <p:graphicFrame>
        <p:nvGraphicFramePr>
          <p:cNvPr id="9" name="Table 9">
            <a:extLst>
              <a:ext uri="{FF2B5EF4-FFF2-40B4-BE49-F238E27FC236}">
                <a16:creationId xmlns:a16="http://schemas.microsoft.com/office/drawing/2014/main" id="{8D65E2A2-98B5-2C54-EAF9-6A9497A8BCC6}"/>
              </a:ext>
            </a:extLst>
          </p:cNvPr>
          <p:cNvGraphicFramePr>
            <a:graphicFrameLocks noGrp="1"/>
          </p:cNvGraphicFramePr>
          <p:nvPr>
            <p:ph idx="1"/>
          </p:nvPr>
        </p:nvGraphicFramePr>
        <p:xfrm>
          <a:off x="331306" y="1523313"/>
          <a:ext cx="6513408" cy="3339685"/>
        </p:xfrm>
        <a:graphic>
          <a:graphicData uri="http://schemas.openxmlformats.org/drawingml/2006/table">
            <a:tbl>
              <a:tblPr firstRow="1" bandRow="1">
                <a:tableStyleId>{5C22544A-7EE6-4342-B048-85BDC9FD1C3A}</a:tableStyleId>
              </a:tblPr>
              <a:tblGrid>
                <a:gridCol w="3244351">
                  <a:extLst>
                    <a:ext uri="{9D8B030D-6E8A-4147-A177-3AD203B41FA5}">
                      <a16:colId xmlns:a16="http://schemas.microsoft.com/office/drawing/2014/main" val="2595436403"/>
                    </a:ext>
                  </a:extLst>
                </a:gridCol>
                <a:gridCol w="3269057">
                  <a:extLst>
                    <a:ext uri="{9D8B030D-6E8A-4147-A177-3AD203B41FA5}">
                      <a16:colId xmlns:a16="http://schemas.microsoft.com/office/drawing/2014/main" val="36497028"/>
                    </a:ext>
                  </a:extLst>
                </a:gridCol>
              </a:tblGrid>
              <a:tr h="3339685">
                <a:tc>
                  <a:txBody>
                    <a:bodyPr/>
                    <a:lstStyle/>
                    <a:p>
                      <a:endParaRPr lang="en-US" b="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Hard Rock is Signatory</a:t>
                      </a:r>
                    </a:p>
                    <a:p>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1. Policy and procedures</a:t>
                      </a:r>
                    </a:p>
                    <a:p>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2. Team member training</a:t>
                      </a:r>
                    </a:p>
                    <a:p>
                      <a:pPr marL="288925" indent="-288925"/>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3. Contract language to prevent exploitation</a:t>
                      </a:r>
                    </a:p>
                    <a:p>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4. Guest information </a:t>
                      </a:r>
                    </a:p>
                    <a:p>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5. Community Partnerships</a:t>
                      </a:r>
                    </a:p>
                    <a:p>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6. Annual reporting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343887"/>
                  </a:ext>
                </a:extLst>
              </a:tr>
            </a:tbl>
          </a:graphicData>
        </a:graphic>
      </p:graphicFrame>
      <p:pic>
        <p:nvPicPr>
          <p:cNvPr id="5" name="Picture 4">
            <a:extLst>
              <a:ext uri="{FF2B5EF4-FFF2-40B4-BE49-F238E27FC236}">
                <a16:creationId xmlns:a16="http://schemas.microsoft.com/office/drawing/2014/main" id="{471EFFD3-C5BB-EA04-5FBF-E13AB6693E8A}"/>
              </a:ext>
            </a:extLst>
          </p:cNvPr>
          <p:cNvPicPr>
            <a:picLocks noChangeAspect="1"/>
          </p:cNvPicPr>
          <p:nvPr/>
        </p:nvPicPr>
        <p:blipFill>
          <a:blip r:embed="rId2"/>
          <a:stretch>
            <a:fillRect/>
          </a:stretch>
        </p:blipFill>
        <p:spPr>
          <a:xfrm>
            <a:off x="447228" y="1631056"/>
            <a:ext cx="3124200" cy="3124200"/>
          </a:xfrm>
          <a:prstGeom prst="rect">
            <a:avLst/>
          </a:prstGeom>
        </p:spPr>
      </p:pic>
      <p:sp>
        <p:nvSpPr>
          <p:cNvPr id="6" name="TextBox 5">
            <a:extLst>
              <a:ext uri="{FF2B5EF4-FFF2-40B4-BE49-F238E27FC236}">
                <a16:creationId xmlns:a16="http://schemas.microsoft.com/office/drawing/2014/main" id="{6C4C4F3D-AE76-4F6B-332A-6D8F8D3F57A9}"/>
              </a:ext>
            </a:extLst>
          </p:cNvPr>
          <p:cNvSpPr txBox="1"/>
          <p:nvPr/>
        </p:nvSpPr>
        <p:spPr>
          <a:xfrm>
            <a:off x="1147906" y="4146632"/>
            <a:ext cx="1859805" cy="338554"/>
          </a:xfrm>
          <a:prstGeom prst="rect">
            <a:avLst/>
          </a:prstGeom>
          <a:noFill/>
        </p:spPr>
        <p:txBody>
          <a:bodyPr wrap="non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Code of Conduct</a:t>
            </a:r>
          </a:p>
        </p:txBody>
      </p:sp>
      <p:sp>
        <p:nvSpPr>
          <p:cNvPr id="7" name="TextBox 6">
            <a:extLst>
              <a:ext uri="{FF2B5EF4-FFF2-40B4-BE49-F238E27FC236}">
                <a16:creationId xmlns:a16="http://schemas.microsoft.com/office/drawing/2014/main" id="{EBF378F0-28FC-718B-242C-D6C11BAA3A80}"/>
              </a:ext>
            </a:extLst>
          </p:cNvPr>
          <p:cNvSpPr txBox="1"/>
          <p:nvPr/>
        </p:nvSpPr>
        <p:spPr>
          <a:xfrm>
            <a:off x="1092698" y="1765993"/>
            <a:ext cx="1833259" cy="584775"/>
          </a:xfrm>
          <a:prstGeom prst="rect">
            <a:avLst/>
          </a:prstGeom>
          <a:noFill/>
        </p:spPr>
        <p:txBody>
          <a:bodyPr wrap="non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ECPAT Tourism </a:t>
            </a:r>
          </a:p>
          <a:p>
            <a:pPr algn="ctr"/>
            <a:r>
              <a:rPr lang="en-US" sz="1600" b="1">
                <a:latin typeface="Open Sans" panose="020B0606030504020204" pitchFamily="34" charset="0"/>
                <a:ea typeface="Open Sans" panose="020B0606030504020204" pitchFamily="34" charset="0"/>
                <a:cs typeface="Open Sans" panose="020B0606030504020204" pitchFamily="34" charset="0"/>
              </a:rPr>
              <a:t>Child Protection</a:t>
            </a:r>
          </a:p>
        </p:txBody>
      </p:sp>
      <p:pic>
        <p:nvPicPr>
          <p:cNvPr id="12" name="Picture 11">
            <a:extLst>
              <a:ext uri="{FF2B5EF4-FFF2-40B4-BE49-F238E27FC236}">
                <a16:creationId xmlns:a16="http://schemas.microsoft.com/office/drawing/2014/main" id="{228E0035-79A1-8CA5-D2B5-A1ADF9264D3C}"/>
              </a:ext>
            </a:extLst>
          </p:cNvPr>
          <p:cNvPicPr>
            <a:picLocks noChangeAspect="1"/>
          </p:cNvPicPr>
          <p:nvPr/>
        </p:nvPicPr>
        <p:blipFill>
          <a:blip r:embed="rId3"/>
          <a:stretch>
            <a:fillRect/>
          </a:stretch>
        </p:blipFill>
        <p:spPr>
          <a:xfrm>
            <a:off x="7545392" y="3489971"/>
            <a:ext cx="4566091" cy="2364328"/>
          </a:xfrm>
          <a:prstGeom prst="rect">
            <a:avLst/>
          </a:prstGeom>
        </p:spPr>
      </p:pic>
      <p:pic>
        <p:nvPicPr>
          <p:cNvPr id="13" name="Picture 12">
            <a:extLst>
              <a:ext uri="{FF2B5EF4-FFF2-40B4-BE49-F238E27FC236}">
                <a16:creationId xmlns:a16="http://schemas.microsoft.com/office/drawing/2014/main" id="{C4D8BD82-D311-2233-5FE1-E4B6F8A5606B}"/>
              </a:ext>
            </a:extLst>
          </p:cNvPr>
          <p:cNvPicPr>
            <a:picLocks noChangeAspect="1"/>
          </p:cNvPicPr>
          <p:nvPr/>
        </p:nvPicPr>
        <p:blipFill>
          <a:blip r:embed="rId4"/>
          <a:stretch>
            <a:fillRect/>
          </a:stretch>
        </p:blipFill>
        <p:spPr>
          <a:xfrm>
            <a:off x="7555238" y="1525136"/>
            <a:ext cx="4566091" cy="2529241"/>
          </a:xfrm>
          <a:prstGeom prst="rect">
            <a:avLst/>
          </a:prstGeom>
        </p:spPr>
      </p:pic>
      <p:sp>
        <p:nvSpPr>
          <p:cNvPr id="14" name="TextBox 13">
            <a:extLst>
              <a:ext uri="{FF2B5EF4-FFF2-40B4-BE49-F238E27FC236}">
                <a16:creationId xmlns:a16="http://schemas.microsoft.com/office/drawing/2014/main" id="{1CEB5366-3296-5FC2-4841-B39EAA681924}"/>
              </a:ext>
            </a:extLst>
          </p:cNvPr>
          <p:cNvSpPr txBox="1"/>
          <p:nvPr/>
        </p:nvSpPr>
        <p:spPr>
          <a:xfrm>
            <a:off x="8546100" y="3348643"/>
            <a:ext cx="2978379" cy="369332"/>
          </a:xfrm>
          <a:prstGeom prst="rect">
            <a:avLst/>
          </a:prstGeom>
          <a:noFill/>
        </p:spPr>
        <p:txBody>
          <a:bodyPr wrap="none" rtlCol="0">
            <a:spAutoFit/>
          </a:bodyPr>
          <a:lstStyle/>
          <a:p>
            <a:r>
              <a:rPr lang="en-US"/>
              <a:t>Melanie - Trafficking Survivor</a:t>
            </a:r>
          </a:p>
        </p:txBody>
      </p:sp>
      <p:sp>
        <p:nvSpPr>
          <p:cNvPr id="15" name="TextBox 14">
            <a:extLst>
              <a:ext uri="{FF2B5EF4-FFF2-40B4-BE49-F238E27FC236}">
                <a16:creationId xmlns:a16="http://schemas.microsoft.com/office/drawing/2014/main" id="{B26A72F2-A66C-E0EA-31E8-A1D94CC06CC3}"/>
              </a:ext>
            </a:extLst>
          </p:cNvPr>
          <p:cNvSpPr txBox="1"/>
          <p:nvPr/>
        </p:nvSpPr>
        <p:spPr>
          <a:xfrm>
            <a:off x="7555238" y="1155804"/>
            <a:ext cx="4566091" cy="369332"/>
          </a:xfrm>
          <a:prstGeom prst="rect">
            <a:avLst/>
          </a:prstGeom>
          <a:noFill/>
          <a:ln>
            <a:noFill/>
          </a:ln>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TRAINING </a:t>
            </a:r>
          </a:p>
        </p:txBody>
      </p:sp>
      <p:pic>
        <p:nvPicPr>
          <p:cNvPr id="16" name="Picture 15" descr="DONATE YOUR CELL PHONE - Home - 911 Cell Phone Bank">
            <a:extLst>
              <a:ext uri="{FF2B5EF4-FFF2-40B4-BE49-F238E27FC236}">
                <a16:creationId xmlns:a16="http://schemas.microsoft.com/office/drawing/2014/main" id="{BDC0FC2D-1FFF-64A6-EE0C-17AC100DAD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306" y="5208370"/>
            <a:ext cx="2379980" cy="889635"/>
          </a:xfrm>
          <a:prstGeom prst="rect">
            <a:avLst/>
          </a:prstGeom>
          <a:noFill/>
          <a:ln>
            <a:noFill/>
          </a:ln>
        </p:spPr>
      </p:pic>
      <p:sp>
        <p:nvSpPr>
          <p:cNvPr id="17" name="TextBox 16">
            <a:extLst>
              <a:ext uri="{FF2B5EF4-FFF2-40B4-BE49-F238E27FC236}">
                <a16:creationId xmlns:a16="http://schemas.microsoft.com/office/drawing/2014/main" id="{428C2063-49AA-C374-4EBD-1654201B758D}"/>
              </a:ext>
            </a:extLst>
          </p:cNvPr>
          <p:cNvSpPr txBox="1"/>
          <p:nvPr/>
        </p:nvSpPr>
        <p:spPr>
          <a:xfrm>
            <a:off x="3007711" y="5254135"/>
            <a:ext cx="4053404" cy="1200329"/>
          </a:xfrm>
          <a:prstGeom prst="rect">
            <a:avLst/>
          </a:prstGeom>
          <a:noFill/>
        </p:spPr>
        <p:txBody>
          <a:bodyPr wrap="square" rtlCol="0">
            <a:spAutoFit/>
          </a:bodyPr>
          <a:lstStyle/>
          <a:p>
            <a:pPr marL="285750" indent="-285750">
              <a:buFont typeface="Arial" panose="020B0604020202020204" pitchFamily="34" charset="0"/>
              <a:buChar char="•"/>
            </a:pPr>
            <a:r>
              <a:rPr lang="en-US" sz="1800">
                <a:effectLst/>
                <a:latin typeface="Open Sans" panose="020B0606030504020204" pitchFamily="34" charset="0"/>
                <a:ea typeface="Open Sans" panose="020B0606030504020204" pitchFamily="34" charset="0"/>
                <a:cs typeface="Open Sans" panose="020B0606030504020204" pitchFamily="34" charset="0"/>
              </a:rPr>
              <a:t>Donate electronic devices that are lost and unclaimed by guests</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1,733 given to trafficking survivors who need phone</a:t>
            </a:r>
          </a:p>
        </p:txBody>
      </p:sp>
      <p:pic>
        <p:nvPicPr>
          <p:cNvPr id="18" name="Picture 17" descr="A close up of a logo&#10;&#10;Description automatically generated">
            <a:extLst>
              <a:ext uri="{FF2B5EF4-FFF2-40B4-BE49-F238E27FC236}">
                <a16:creationId xmlns:a16="http://schemas.microsoft.com/office/drawing/2014/main" id="{0B7B2DA6-14D1-70C8-068D-44B9CDF78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238" y="5921002"/>
            <a:ext cx="1708032" cy="501360"/>
          </a:xfrm>
          <a:prstGeom prst="rect">
            <a:avLst/>
          </a:prstGeom>
        </p:spPr>
      </p:pic>
      <p:pic>
        <p:nvPicPr>
          <p:cNvPr id="2050" name="Picture 2" descr="AHLA and AAHOA Form the American Hospitality Alliance">
            <a:extLst>
              <a:ext uri="{FF2B5EF4-FFF2-40B4-BE49-F238E27FC236}">
                <a16:creationId xmlns:a16="http://schemas.microsoft.com/office/drawing/2014/main" id="{A1D3FB18-E02B-8386-A731-BEEA902DE5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03450" y="5854299"/>
            <a:ext cx="1708033" cy="51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0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54668C-C79F-072F-352C-2E0BD6F51747}"/>
              </a:ext>
            </a:extLst>
          </p:cNvPr>
          <p:cNvSpPr/>
          <p:nvPr/>
        </p:nvSpPr>
        <p:spPr>
          <a:xfrm>
            <a:off x="0" y="0"/>
            <a:ext cx="12192000" cy="69213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2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EFE07B5-D60B-202D-0382-A6B65D5B44DE}"/>
              </a:ext>
            </a:extLst>
          </p:cNvPr>
          <p:cNvSpPr txBox="1"/>
          <p:nvPr/>
        </p:nvSpPr>
        <p:spPr>
          <a:xfrm>
            <a:off x="455316" y="312559"/>
            <a:ext cx="5496883" cy="163121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PREVENTION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Public Education</a:t>
            </a:r>
            <a:endParaRPr kumimoji="0" lang="id-ID"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846693-4D67-F8C5-CB83-998DA90B93C5}"/>
              </a:ext>
            </a:extLst>
          </p:cNvPr>
          <p:cNvSpPr txBox="1"/>
          <p:nvPr/>
        </p:nvSpPr>
        <p:spPr>
          <a:xfrm>
            <a:off x="455316" y="2319722"/>
            <a:ext cx="6021421"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Quest game designed to help prevent risk of teenagers being lured online by increasing their literacy of online safety habits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Diagram 3">
            <a:extLst>
              <a:ext uri="{FF2B5EF4-FFF2-40B4-BE49-F238E27FC236}">
                <a16:creationId xmlns:a16="http://schemas.microsoft.com/office/drawing/2014/main" id="{850CEB6E-0284-95EB-AB12-CC59539340C1}"/>
              </a:ext>
            </a:extLst>
          </p:cNvPr>
          <p:cNvGraphicFramePr/>
          <p:nvPr/>
        </p:nvGraphicFramePr>
        <p:xfrm>
          <a:off x="7766816" y="312559"/>
          <a:ext cx="3969868" cy="308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03256FFB-F80E-D14B-BCB9-8E8ED2FAF0CC}"/>
              </a:ext>
            </a:extLst>
          </p:cNvPr>
          <p:cNvPicPr>
            <a:picLocks noChangeAspect="1"/>
          </p:cNvPicPr>
          <p:nvPr/>
        </p:nvPicPr>
        <p:blipFill>
          <a:blip r:embed="rId8"/>
          <a:stretch>
            <a:fillRect/>
          </a:stretch>
        </p:blipFill>
        <p:spPr>
          <a:xfrm>
            <a:off x="7766816" y="3885699"/>
            <a:ext cx="4163794" cy="2331451"/>
          </a:xfrm>
          <a:prstGeom prst="rect">
            <a:avLst/>
          </a:prstGeom>
        </p:spPr>
      </p:pic>
      <p:pic>
        <p:nvPicPr>
          <p:cNvPr id="8" name="Picture 7">
            <a:extLst>
              <a:ext uri="{FF2B5EF4-FFF2-40B4-BE49-F238E27FC236}">
                <a16:creationId xmlns:a16="http://schemas.microsoft.com/office/drawing/2014/main" id="{EA4C9984-2512-AF15-817A-B8D58DE10485}"/>
              </a:ext>
            </a:extLst>
          </p:cNvPr>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337018" y="5261346"/>
            <a:ext cx="6746852" cy="955804"/>
          </a:xfrm>
          <a:prstGeom prst="rect">
            <a:avLst/>
          </a:prstGeom>
          <a:noFill/>
          <a:ln>
            <a:noFill/>
          </a:ln>
        </p:spPr>
      </p:pic>
      <p:sp>
        <p:nvSpPr>
          <p:cNvPr id="9" name="TextBox 8">
            <a:extLst>
              <a:ext uri="{FF2B5EF4-FFF2-40B4-BE49-F238E27FC236}">
                <a16:creationId xmlns:a16="http://schemas.microsoft.com/office/drawing/2014/main" id="{578E2231-1C9F-7EBA-214C-6DD672E2686E}"/>
              </a:ext>
            </a:extLst>
          </p:cNvPr>
          <p:cNvSpPr txBox="1"/>
          <p:nvPr/>
        </p:nvSpPr>
        <p:spPr>
          <a:xfrm>
            <a:off x="455316" y="4326275"/>
            <a:ext cx="4703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65000"/>
                  </a:prstClr>
                </a:solidFill>
                <a:effectLst/>
                <a:uLnTx/>
                <a:uFillTx/>
                <a:latin typeface="Open Sans" panose="020B0606030504020204" pitchFamily="34" charset="0"/>
                <a:ea typeface="Open Sans" panose="020B0606030504020204" pitchFamily="34" charset="0"/>
                <a:cs typeface="Open Sans" panose="020B0606030504020204" pitchFamily="34" charset="0"/>
              </a:rPr>
              <a:t>www.socialidentityquest.com</a:t>
            </a:r>
          </a:p>
        </p:txBody>
      </p:sp>
    </p:spTree>
    <p:extLst>
      <p:ext uri="{BB962C8B-B14F-4D97-AF65-F5344CB8AC3E}">
        <p14:creationId xmlns:p14="http://schemas.microsoft.com/office/powerpoint/2010/main" val="34190052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p:bldP spid="13" grpId="1"/>
      <p:bldGraphic spid="4" grpId="0">
        <p:bldAsOne/>
      </p:bldGraphic>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E62EE-8733-5471-3465-1A12FDB7DCF3}"/>
              </a:ext>
            </a:extLst>
          </p:cNvPr>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3333862" y="1056377"/>
            <a:ext cx="4730522" cy="1277241"/>
          </a:xfrm>
          <a:prstGeom prst="rect">
            <a:avLst/>
          </a:prstGeom>
          <a:noFill/>
        </p:spPr>
      </p:pic>
      <p:pic>
        <p:nvPicPr>
          <p:cNvPr id="4" name="Picture 3" descr="A group of people in a classroom raising their hands&#10;&#10;Description automatically generated">
            <a:extLst>
              <a:ext uri="{FF2B5EF4-FFF2-40B4-BE49-F238E27FC236}">
                <a16:creationId xmlns:a16="http://schemas.microsoft.com/office/drawing/2014/main" id="{B44C804A-5303-0145-6EF7-A335B1C79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6707" y="1314397"/>
            <a:ext cx="3531235" cy="2075815"/>
          </a:xfrm>
          <a:prstGeom prst="rect">
            <a:avLst/>
          </a:prstGeom>
        </p:spPr>
      </p:pic>
      <p:pic>
        <p:nvPicPr>
          <p:cNvPr id="5" name="Picture 4" descr="A person holding a cell phone and a card&#10;&#10;Description automatically generated">
            <a:extLst>
              <a:ext uri="{FF2B5EF4-FFF2-40B4-BE49-F238E27FC236}">
                <a16:creationId xmlns:a16="http://schemas.microsoft.com/office/drawing/2014/main" id="{CC8FAE5B-7E14-38EB-0EAC-1558E8EB3C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524" y="3867137"/>
            <a:ext cx="3531235" cy="2353917"/>
          </a:xfrm>
          <a:prstGeom prst="rect">
            <a:avLst/>
          </a:prstGeom>
        </p:spPr>
      </p:pic>
      <p:pic>
        <p:nvPicPr>
          <p:cNvPr id="6" name="Picture 5" descr="A person standing at a podium with a microphone&#10;&#10;Description automatically generated">
            <a:extLst>
              <a:ext uri="{FF2B5EF4-FFF2-40B4-BE49-F238E27FC236}">
                <a16:creationId xmlns:a16="http://schemas.microsoft.com/office/drawing/2014/main" id="{7D325D40-8691-3F1C-AF53-A122BEC62B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193" r="34494"/>
          <a:stretch/>
        </p:blipFill>
        <p:spPr bwMode="auto">
          <a:xfrm>
            <a:off x="754393" y="1309314"/>
            <a:ext cx="2702790" cy="2525535"/>
          </a:xfrm>
          <a:prstGeom prst="rect">
            <a:avLst/>
          </a:prstGeom>
          <a:ln>
            <a:noFill/>
          </a:ln>
          <a:extLst>
            <a:ext uri="{53640926-AAD7-44D8-BBD7-CCE9431645EC}">
              <a14:shadowObscured xmlns:a14="http://schemas.microsoft.com/office/drawing/2010/main"/>
            </a:ext>
          </a:extLst>
        </p:spPr>
      </p:pic>
      <p:pic>
        <p:nvPicPr>
          <p:cNvPr id="7" name="Picture 6" descr="A group of people sitting in a room&#10;&#10;Description automatically generated">
            <a:extLst>
              <a:ext uri="{FF2B5EF4-FFF2-40B4-BE49-F238E27FC236}">
                <a16:creationId xmlns:a16="http://schemas.microsoft.com/office/drawing/2014/main" id="{73E47927-A994-D7CD-CB59-762A0C20C766}"/>
              </a:ext>
            </a:extLst>
          </p:cNvPr>
          <p:cNvPicPr>
            <a:picLocks noChangeAspect="1"/>
          </p:cNvPicPr>
          <p:nvPr/>
        </p:nvPicPr>
        <p:blipFill rotWithShape="1">
          <a:blip r:embed="rId7">
            <a:extLst>
              <a:ext uri="{28A0092B-C50C-407E-A947-70E740481C1C}">
                <a14:useLocalDpi xmlns:a14="http://schemas.microsoft.com/office/drawing/2010/main" val="0"/>
              </a:ext>
            </a:extLst>
          </a:blip>
          <a:srcRect l="-3816"/>
          <a:stretch/>
        </p:blipFill>
        <p:spPr>
          <a:xfrm>
            <a:off x="651241" y="4151948"/>
            <a:ext cx="2805942" cy="2069106"/>
          </a:xfrm>
          <a:prstGeom prst="rect">
            <a:avLst/>
          </a:prstGeom>
        </p:spPr>
      </p:pic>
      <p:sp>
        <p:nvSpPr>
          <p:cNvPr id="8" name="TextBox 7">
            <a:extLst>
              <a:ext uri="{FF2B5EF4-FFF2-40B4-BE49-F238E27FC236}">
                <a16:creationId xmlns:a16="http://schemas.microsoft.com/office/drawing/2014/main" id="{4188C994-0ED3-415C-07CE-BFC46DFC0112}"/>
              </a:ext>
            </a:extLst>
          </p:cNvPr>
          <p:cNvSpPr txBox="1"/>
          <p:nvPr/>
        </p:nvSpPr>
        <p:spPr>
          <a:xfrm>
            <a:off x="3734165" y="2450637"/>
            <a:ext cx="4135382" cy="378757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0" cap="none" spc="0" normalizeH="0" baseline="0" noProof="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Adapted Quest with ECPAT-Mexico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Governor mandated program for schools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42,000+ students completed in state of Quintana Roo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Hard Rock Hotel Cancun hosted conference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sng" strike="noStrike" kern="0" cap="none" spc="0" normalizeH="0" baseline="0" noProof="0">
                <a:ln>
                  <a:noFill/>
                </a:ln>
                <a:solidFill>
                  <a:srgbClr val="0563C1"/>
                </a:solidFill>
                <a:effectLst/>
                <a:uLnTx/>
                <a:uFillTx/>
                <a:latin typeface="Open Sans" panose="020B0606030504020204" pitchFamily="34" charset="0"/>
                <a:ea typeface="Open Sans" panose="020B0606030504020204" pitchFamily="34" charset="0"/>
                <a:cs typeface="Open Sans" panose="020B0606030504020204" pitchFamily="34" charset="0"/>
                <a:hlinkClick r:id="rId8"/>
              </a:rPr>
              <a:t>www.socialidentityquest.com/mx</a:t>
            </a:r>
            <a:r>
              <a:rPr kumimoji="0" lang="en-US" sz="1800" b="0" i="0" u="none" strike="noStrike" kern="0" cap="none" spc="0" normalizeH="0" baseline="0" noProof="0">
                <a:ln>
                  <a:noFill/>
                </a:ln>
                <a:solidFill>
                  <a:srgbClr val="231F20"/>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cxnSp>
        <p:nvCxnSpPr>
          <p:cNvPr id="11" name="Straight Connector 10">
            <a:extLst>
              <a:ext uri="{FF2B5EF4-FFF2-40B4-BE49-F238E27FC236}">
                <a16:creationId xmlns:a16="http://schemas.microsoft.com/office/drawing/2014/main" id="{ADDDF77A-3BEA-9DFE-AC68-464086A3B799}"/>
              </a:ext>
            </a:extLst>
          </p:cNvPr>
          <p:cNvCxnSpPr>
            <a:cxnSpLocks/>
          </p:cNvCxnSpPr>
          <p:nvPr/>
        </p:nvCxnSpPr>
        <p:spPr>
          <a:xfrm>
            <a:off x="754393" y="1309314"/>
            <a:ext cx="0" cy="491174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9F2DB7-C9CE-6D28-BF18-1FC3D4ADDEA6}"/>
              </a:ext>
            </a:extLst>
          </p:cNvPr>
          <p:cNvCxnSpPr>
            <a:cxnSpLocks/>
          </p:cNvCxnSpPr>
          <p:nvPr/>
        </p:nvCxnSpPr>
        <p:spPr>
          <a:xfrm>
            <a:off x="11525263" y="1301694"/>
            <a:ext cx="0" cy="491174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CED60AD6-7ACA-F324-1A1B-A8E4BE38C034}"/>
              </a:ext>
            </a:extLst>
          </p:cNvPr>
          <p:cNvSpPr txBox="1">
            <a:spLocks/>
          </p:cNvSpPr>
          <p:nvPr/>
        </p:nvSpPr>
        <p:spPr>
          <a:xfrm>
            <a:off x="0" y="1"/>
            <a:ext cx="12192000" cy="1056376"/>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7663"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506AF087-E5F4-AEBC-DEBA-705EF42C4170}"/>
              </a:ext>
            </a:extLst>
          </p:cNvPr>
          <p:cNvSpPr txBox="1"/>
          <p:nvPr/>
        </p:nvSpPr>
        <p:spPr>
          <a:xfrm>
            <a:off x="651241" y="277613"/>
            <a:ext cx="941858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PREVENTION </a:t>
            </a:r>
            <a:r>
              <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Public Education</a:t>
            </a:r>
            <a:endParaRPr kumimoji="0" lang="id-ID"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2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54668C-C79F-072F-352C-2E0BD6F51747}"/>
              </a:ext>
            </a:extLst>
          </p:cNvPr>
          <p:cNvSpPr/>
          <p:nvPr/>
        </p:nvSpPr>
        <p:spPr>
          <a:xfrm>
            <a:off x="0" y="1156910"/>
            <a:ext cx="12192000" cy="5764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EFE07B5-D60B-202D-0382-A6B65D5B44DE}"/>
              </a:ext>
            </a:extLst>
          </p:cNvPr>
          <p:cNvSpPr txBox="1"/>
          <p:nvPr/>
        </p:nvSpPr>
        <p:spPr>
          <a:xfrm>
            <a:off x="5169746" y="1547453"/>
            <a:ext cx="6339266" cy="861774"/>
          </a:xfrm>
          <a:prstGeom prst="rect">
            <a:avLst/>
          </a:prstGeom>
          <a:noFill/>
        </p:spPr>
        <p:txBody>
          <a:bodyPr wrap="square">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5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QR CODE </a:t>
            </a:r>
            <a:r>
              <a:rPr kumimoji="0" lang="en-US" sz="5000" b="0" i="0" u="none" strike="noStrike" kern="1200" cap="none" spc="0" normalizeH="0" baseline="0" noProof="0">
                <a:ln>
                  <a:noFill/>
                </a:ln>
                <a:solidFill>
                  <a:prstClr val="white">
                    <a:lumMod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FOH</a:t>
            </a:r>
            <a:endParaRPr kumimoji="0" lang="id-ID" sz="5000" b="0" i="0" u="none" strike="noStrike" kern="1200" cap="none" spc="0" normalizeH="0" baseline="0" noProof="0">
              <a:ln>
                <a:noFill/>
              </a:ln>
              <a:solidFill>
                <a:prstClr val="white">
                  <a:lumMod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6C846693-4D67-F8C5-CB83-998DA90B93C5}"/>
              </a:ext>
            </a:extLst>
          </p:cNvPr>
          <p:cNvSpPr txBox="1"/>
          <p:nvPr/>
        </p:nvSpPr>
        <p:spPr>
          <a:xfrm>
            <a:off x="5057790" y="2728681"/>
            <a:ext cx="6339265" cy="35825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Hard Rock first hospitality company to introduce 24-Seven Inc. are survivors helping victims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Mitigates human trafficking at properties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Effective method to connect victim directly to help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All information goes directly to law enforcement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96 reports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filed to law enforcement leading to: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Victims being identified and located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Trafficking rings being interrupted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Information shared across agencies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p:cNvPicPr>
            <a:picLocks noChangeAspect="1"/>
          </p:cNvPicPr>
          <p:nvPr/>
        </p:nvPicPr>
        <p:blipFill>
          <a:blip r:embed="rId3"/>
          <a:stretch>
            <a:fillRect/>
          </a:stretch>
        </p:blipFill>
        <p:spPr>
          <a:xfrm>
            <a:off x="855391" y="1526811"/>
            <a:ext cx="2489974" cy="2403741"/>
          </a:xfrm>
          <a:prstGeom prst="rect">
            <a:avLst/>
          </a:prstGeom>
        </p:spPr>
      </p:pic>
      <p:pic>
        <p:nvPicPr>
          <p:cNvPr id="5" name="Picture 4" descr="A black and white logo&#10;&#10;Description automatically generated">
            <a:extLst>
              <a:ext uri="{FF2B5EF4-FFF2-40B4-BE49-F238E27FC236}">
                <a16:creationId xmlns:a16="http://schemas.microsoft.com/office/drawing/2014/main" id="{8A80095B-573C-4B6B-8D3D-D30AD8ACE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03" y="75659"/>
            <a:ext cx="1701800" cy="1054100"/>
          </a:xfrm>
          <a:prstGeom prst="rect">
            <a:avLst/>
          </a:prstGeom>
        </p:spPr>
      </p:pic>
      <p:sp>
        <p:nvSpPr>
          <p:cNvPr id="7" name="TextBox 6">
            <a:extLst>
              <a:ext uri="{FF2B5EF4-FFF2-40B4-BE49-F238E27FC236}">
                <a16:creationId xmlns:a16="http://schemas.microsoft.com/office/drawing/2014/main" id="{1D92D50A-FE86-9C1A-F68D-8D4537F0C66A}"/>
              </a:ext>
            </a:extLst>
          </p:cNvPr>
          <p:cNvSpPr txBox="1"/>
          <p:nvPr/>
        </p:nvSpPr>
        <p:spPr>
          <a:xfrm>
            <a:off x="2556703" y="153806"/>
            <a:ext cx="6915287" cy="861774"/>
          </a:xfrm>
          <a:prstGeom prst="rect">
            <a:avLst/>
          </a:prstGeom>
          <a:noFill/>
        </p:spPr>
        <p:txBody>
          <a:bodyPr wrap="square">
            <a:spAutoFit/>
          </a:bodyPr>
          <a:lstStyle/>
          <a:p>
            <a:pPr marL="0" marR="0" lvl="0" indent="0" algn="l" defTabSz="457200" rtl="0" eaLnBrk="1" fontAlgn="auto" latinLnBrk="0" hangingPunct="1">
              <a:lnSpc>
                <a:spcPts val="6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SUPPORTNG VICTIMS</a:t>
            </a:r>
          </a:p>
        </p:txBody>
      </p:sp>
      <p:pic>
        <p:nvPicPr>
          <p:cNvPr id="4" name="Picture 3">
            <a:extLst>
              <a:ext uri="{FF2B5EF4-FFF2-40B4-BE49-F238E27FC236}">
                <a16:creationId xmlns:a16="http://schemas.microsoft.com/office/drawing/2014/main" id="{ACC4DB80-4C63-F679-5551-D0FC3959A65E}"/>
              </a:ext>
            </a:extLst>
          </p:cNvPr>
          <p:cNvPicPr>
            <a:picLocks noChangeAspect="1"/>
          </p:cNvPicPr>
          <p:nvPr/>
        </p:nvPicPr>
        <p:blipFill rotWithShape="1">
          <a:blip r:embed="rId5"/>
          <a:srcRect l="26437"/>
          <a:stretch/>
        </p:blipFill>
        <p:spPr bwMode="auto">
          <a:xfrm rot="5400000">
            <a:off x="878718" y="4105991"/>
            <a:ext cx="2403741" cy="24503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79168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 grpId="0"/>
      <p:bldP spid="30"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LITE Center - FLITE Center 5th Annual Signature Grand &quot; Explore the  Future&quot; Heroes Luncheon">
            <a:extLst>
              <a:ext uri="{FF2B5EF4-FFF2-40B4-BE49-F238E27FC236}">
                <a16:creationId xmlns:a16="http://schemas.microsoft.com/office/drawing/2014/main" id="{4DF41F8F-18F1-6699-6EAD-D10416CE14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1476" y="354623"/>
            <a:ext cx="3074110" cy="3193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8A9A58-132E-42E1-D89A-2EF775B8A342}"/>
              </a:ext>
            </a:extLst>
          </p:cNvPr>
          <p:cNvPicPr>
            <a:picLocks noChangeAspect="1"/>
          </p:cNvPicPr>
          <p:nvPr/>
        </p:nvPicPr>
        <p:blipFill>
          <a:blip r:embed="rId3"/>
          <a:stretch>
            <a:fillRect/>
          </a:stretch>
        </p:blipFill>
        <p:spPr>
          <a:xfrm>
            <a:off x="4345915" y="612647"/>
            <a:ext cx="3584448" cy="2688336"/>
          </a:xfrm>
          <a:prstGeom prst="rect">
            <a:avLst/>
          </a:prstGeom>
        </p:spPr>
      </p:pic>
      <p:pic>
        <p:nvPicPr>
          <p:cNvPr id="6" name="Picture 5">
            <a:extLst>
              <a:ext uri="{FF2B5EF4-FFF2-40B4-BE49-F238E27FC236}">
                <a16:creationId xmlns:a16="http://schemas.microsoft.com/office/drawing/2014/main" id="{A99F880D-0357-EFD5-87DF-78EBBBC31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7415" y="1226484"/>
            <a:ext cx="3584448" cy="1460662"/>
          </a:xfrm>
          <a:prstGeom prst="rect">
            <a:avLst/>
          </a:prstGeom>
        </p:spPr>
      </p:pic>
      <p:sp>
        <p:nvSpPr>
          <p:cNvPr id="7" name="Subtitle 2">
            <a:extLst>
              <a:ext uri="{FF2B5EF4-FFF2-40B4-BE49-F238E27FC236}">
                <a16:creationId xmlns:a16="http://schemas.microsoft.com/office/drawing/2014/main" id="{354E2547-F2FC-9CEC-178C-45FAE31533D1}"/>
              </a:ext>
            </a:extLst>
          </p:cNvPr>
          <p:cNvSpPr txBox="1">
            <a:spLocks/>
          </p:cNvSpPr>
          <p:nvPr/>
        </p:nvSpPr>
        <p:spPr>
          <a:xfrm>
            <a:off x="4578824" y="4170855"/>
            <a:ext cx="6860184" cy="19156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Workforce Development Program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Provide homeless youth access to careers in hospitality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Partner with Covenant House New York City and Fort Lauderdale, and FLITE Center Broward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Participants employed at Cafe Times Square, New York hotel, Hollywood, Coconut Creek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Enable youth to overcome systemic barriers, achieve independence, and break free from cycles of poverty and homelessness</a:t>
            </a:r>
          </a:p>
        </p:txBody>
      </p:sp>
      <p:sp>
        <p:nvSpPr>
          <p:cNvPr id="8" name="Title 1">
            <a:extLst>
              <a:ext uri="{FF2B5EF4-FFF2-40B4-BE49-F238E27FC236}">
                <a16:creationId xmlns:a16="http://schemas.microsoft.com/office/drawing/2014/main" id="{A8DD6A5B-8FAF-BF91-C89A-DD262BFFBF5E}"/>
              </a:ext>
            </a:extLst>
          </p:cNvPr>
          <p:cNvSpPr txBox="1">
            <a:spLocks/>
          </p:cNvSpPr>
          <p:nvPr/>
        </p:nvSpPr>
        <p:spPr>
          <a:xfrm>
            <a:off x="838200" y="4440602"/>
            <a:ext cx="3300663"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22860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SUPPORTING</a:t>
            </a:r>
            <a:br>
              <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SURVIVORS</a:t>
            </a:r>
          </a:p>
        </p:txBody>
      </p:sp>
      <p:cxnSp>
        <p:nvCxnSpPr>
          <p:cNvPr id="10" name="Straight Connector 9">
            <a:extLst>
              <a:ext uri="{FF2B5EF4-FFF2-40B4-BE49-F238E27FC236}">
                <a16:creationId xmlns:a16="http://schemas.microsoft.com/office/drawing/2014/main" id="{2E6EDD74-CB87-CECA-293B-7BBEC06D1CCA}"/>
              </a:ext>
            </a:extLst>
          </p:cNvPr>
          <p:cNvCxnSpPr>
            <a:cxnSpLocks/>
          </p:cNvCxnSpPr>
          <p:nvPr/>
        </p:nvCxnSpPr>
        <p:spPr>
          <a:xfrm>
            <a:off x="4341637" y="4170855"/>
            <a:ext cx="0" cy="2012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12F0EDA-27E6-8543-FF38-178923DC03D8}"/>
              </a:ext>
            </a:extLst>
          </p:cNvPr>
          <p:cNvSpPr>
            <a:spLocks noGrp="1"/>
          </p:cNvSpPr>
          <p:nvPr>
            <p:ph idx="1"/>
          </p:nvPr>
        </p:nvSpPr>
        <p:spPr>
          <a:xfrm>
            <a:off x="838200" y="3548504"/>
            <a:ext cx="10515600" cy="3080895"/>
          </a:xfrm>
          <a:ln>
            <a:solidFill>
              <a:schemeClr val="tx1"/>
            </a:solidFill>
          </a:ln>
        </p:spPr>
        <p:txBody>
          <a:bodyPr/>
          <a:lstStyle/>
          <a:p>
            <a:pPr marL="0" indent="0">
              <a:buNone/>
            </a:pPr>
            <a:endParaRPr lang="en-US"/>
          </a:p>
        </p:txBody>
      </p:sp>
      <p:sp>
        <p:nvSpPr>
          <p:cNvPr id="14" name="Minus Sign 13">
            <a:extLst>
              <a:ext uri="{FF2B5EF4-FFF2-40B4-BE49-F238E27FC236}">
                <a16:creationId xmlns:a16="http://schemas.microsoft.com/office/drawing/2014/main" id="{A2503AE8-5FC0-B969-8205-69D5BBCE7FEF}"/>
              </a:ext>
            </a:extLst>
          </p:cNvPr>
          <p:cNvSpPr/>
          <p:nvPr/>
        </p:nvSpPr>
        <p:spPr>
          <a:xfrm rot="5400000">
            <a:off x="381000" y="4720042"/>
            <a:ext cx="914400" cy="914400"/>
          </a:xfrm>
          <a:prstGeom prst="mathMin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21EE06B4-BFBD-090C-EFFC-BFEC5AF6F5F2}"/>
              </a:ext>
            </a:extLst>
          </p:cNvPr>
          <p:cNvSpPr txBox="1">
            <a:spLocks/>
          </p:cNvSpPr>
          <p:nvPr/>
        </p:nvSpPr>
        <p:spPr>
          <a:xfrm>
            <a:off x="0" y="-14953"/>
            <a:ext cx="12192000" cy="627599"/>
          </a:xfrm>
          <a:prstGeom prst="rect">
            <a:avLst/>
          </a:prstGeom>
          <a:solidFill>
            <a:schemeClr val="tx1"/>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347663"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072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build="p"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5">
            <a:extLst>
              <a:ext uri="{FF2B5EF4-FFF2-40B4-BE49-F238E27FC236}">
                <a16:creationId xmlns:a16="http://schemas.microsoft.com/office/drawing/2014/main" id="{5D034B88-2EEC-4BE2-A778-069410902650}"/>
              </a:ext>
            </a:extLst>
          </p:cNvPr>
          <p:cNvSpPr/>
          <p:nvPr/>
        </p:nvSpPr>
        <p:spPr>
          <a:xfrm>
            <a:off x="4219115" y="-304508"/>
            <a:ext cx="7924799" cy="7162507"/>
          </a:xfrm>
          <a:custGeom>
            <a:avLst/>
            <a:gdLst>
              <a:gd name="connsiteX0" fmla="*/ 0 w 2293034"/>
              <a:gd name="connsiteY0" fmla="*/ 0 h 4182626"/>
              <a:gd name="connsiteX1" fmla="*/ 2293034 w 2293034"/>
              <a:gd name="connsiteY1" fmla="*/ 0 h 4182626"/>
              <a:gd name="connsiteX2" fmla="*/ 2293034 w 2293034"/>
              <a:gd name="connsiteY2" fmla="*/ 4182626 h 4182626"/>
              <a:gd name="connsiteX3" fmla="*/ 0 w 2293034"/>
              <a:gd name="connsiteY3" fmla="*/ 4182626 h 4182626"/>
              <a:gd name="connsiteX4" fmla="*/ 0 w 2293034"/>
              <a:gd name="connsiteY4" fmla="*/ 0 h 418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034" h="4182626">
                <a:moveTo>
                  <a:pt x="0" y="0"/>
                </a:moveTo>
                <a:lnTo>
                  <a:pt x="2293034" y="0"/>
                </a:lnTo>
                <a:lnTo>
                  <a:pt x="2293034" y="4182626"/>
                </a:lnTo>
                <a:lnTo>
                  <a:pt x="0" y="4182626"/>
                </a:lnTo>
                <a:lnTo>
                  <a:pt x="0" y="0"/>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799"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Freeform 25">
            <a:extLst>
              <a:ext uri="{FF2B5EF4-FFF2-40B4-BE49-F238E27FC236}">
                <a16:creationId xmlns:a16="http://schemas.microsoft.com/office/drawing/2014/main" id="{5D034B88-2EEC-4BE2-A778-069410902650}"/>
              </a:ext>
            </a:extLst>
          </p:cNvPr>
          <p:cNvSpPr/>
          <p:nvPr/>
        </p:nvSpPr>
        <p:spPr>
          <a:xfrm flipH="1">
            <a:off x="4221480" y="0"/>
            <a:ext cx="63788" cy="6858000"/>
          </a:xfrm>
          <a:custGeom>
            <a:avLst/>
            <a:gdLst>
              <a:gd name="connsiteX0" fmla="*/ 0 w 2293034"/>
              <a:gd name="connsiteY0" fmla="*/ 0 h 4182626"/>
              <a:gd name="connsiteX1" fmla="*/ 2293034 w 2293034"/>
              <a:gd name="connsiteY1" fmla="*/ 0 h 4182626"/>
              <a:gd name="connsiteX2" fmla="*/ 2293034 w 2293034"/>
              <a:gd name="connsiteY2" fmla="*/ 4182626 h 4182626"/>
              <a:gd name="connsiteX3" fmla="*/ 0 w 2293034"/>
              <a:gd name="connsiteY3" fmla="*/ 4182626 h 4182626"/>
              <a:gd name="connsiteX4" fmla="*/ 0 w 2293034"/>
              <a:gd name="connsiteY4" fmla="*/ 0 h 418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034" h="4182626">
                <a:moveTo>
                  <a:pt x="0" y="0"/>
                </a:moveTo>
                <a:lnTo>
                  <a:pt x="2293034" y="0"/>
                </a:lnTo>
                <a:lnTo>
                  <a:pt x="2293034" y="4182626"/>
                </a:lnTo>
                <a:lnTo>
                  <a:pt x="0" y="4182626"/>
                </a:lnTo>
                <a:lnTo>
                  <a:pt x="0" y="0"/>
                </a:ln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4799"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046CD00-2ABB-420F-97BA-C7F197416D85}"/>
              </a:ext>
            </a:extLst>
          </p:cNvPr>
          <p:cNvSpPr/>
          <p:nvPr/>
        </p:nvSpPr>
        <p:spPr>
          <a:xfrm>
            <a:off x="1068533" y="1535773"/>
            <a:ext cx="1797764"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535D"/>
                </a:solidFill>
                <a:effectLst/>
                <a:uLnTx/>
                <a:uFillTx/>
                <a:latin typeface="Open Sans" panose="020B0606030504020204" pitchFamily="34" charset="0"/>
                <a:ea typeface="Open Sans" panose="020B0606030504020204" pitchFamily="34" charset="0"/>
                <a:cs typeface="Open Sans" panose="020B0606030504020204" pitchFamily="34" charset="0"/>
              </a:rPr>
              <a:t>GUEST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535D"/>
                </a:solidFill>
                <a:effectLst/>
                <a:uLnTx/>
                <a:uFillTx/>
                <a:latin typeface="Open Sans" panose="020B0606030504020204" pitchFamily="34" charset="0"/>
                <a:ea typeface="Open Sans" panose="020B0606030504020204" pitchFamily="34" charset="0"/>
                <a:cs typeface="Open Sans" panose="020B0606030504020204" pitchFamily="34" charset="0"/>
              </a:rPr>
              <a:t>IMPACT</a:t>
            </a:r>
          </a:p>
        </p:txBody>
      </p:sp>
      <p:sp>
        <p:nvSpPr>
          <p:cNvPr id="15" name="Rectangle 14">
            <a:extLst>
              <a:ext uri="{FF2B5EF4-FFF2-40B4-BE49-F238E27FC236}">
                <a16:creationId xmlns:a16="http://schemas.microsoft.com/office/drawing/2014/main" id="{3046CD00-2ABB-420F-97BA-C7F197416D85}"/>
              </a:ext>
            </a:extLst>
          </p:cNvPr>
          <p:cNvSpPr/>
          <p:nvPr/>
        </p:nvSpPr>
        <p:spPr>
          <a:xfrm>
            <a:off x="496737" y="3073084"/>
            <a:ext cx="2206171"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535D"/>
                </a:solidFill>
                <a:effectLst/>
                <a:uLnTx/>
                <a:uFillTx/>
                <a:latin typeface="Open Sans" panose="020B0606030504020204" pitchFamily="34" charset="0"/>
                <a:ea typeface="Open Sans" panose="020B0606030504020204" pitchFamily="34" charset="0"/>
                <a:cs typeface="Open Sans" panose="020B0606030504020204" pitchFamily="34" charset="0"/>
              </a:rPr>
              <a:t>TEAM MEMBER IMPACT</a:t>
            </a:r>
          </a:p>
        </p:txBody>
      </p:sp>
      <p:sp>
        <p:nvSpPr>
          <p:cNvPr id="16" name="Rectangle 15">
            <a:extLst>
              <a:ext uri="{FF2B5EF4-FFF2-40B4-BE49-F238E27FC236}">
                <a16:creationId xmlns:a16="http://schemas.microsoft.com/office/drawing/2014/main" id="{3046CD00-2ABB-420F-97BA-C7F197416D85}"/>
              </a:ext>
            </a:extLst>
          </p:cNvPr>
          <p:cNvSpPr/>
          <p:nvPr/>
        </p:nvSpPr>
        <p:spPr>
          <a:xfrm>
            <a:off x="825020" y="4521942"/>
            <a:ext cx="1905484"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9535D"/>
                </a:solidFill>
                <a:effectLst/>
                <a:uLnTx/>
                <a:uFillTx/>
                <a:latin typeface="Open Sans" panose="020B0606030504020204" pitchFamily="34" charset="0"/>
                <a:ea typeface="Open Sans" panose="020B0606030504020204" pitchFamily="34" charset="0"/>
                <a:cs typeface="Open Sans" panose="020B0606030504020204" pitchFamily="34" charset="0"/>
              </a:rPr>
              <a:t>BRAND IMPACT</a:t>
            </a:r>
          </a:p>
        </p:txBody>
      </p:sp>
      <p:sp>
        <p:nvSpPr>
          <p:cNvPr id="17" name="Rectangle 16"/>
          <p:cNvSpPr/>
          <p:nvPr/>
        </p:nvSpPr>
        <p:spPr>
          <a:xfrm>
            <a:off x="883104" y="3706400"/>
            <a:ext cx="1797764" cy="73866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GOALS: To educate TM to respond to red-flags </a:t>
            </a:r>
          </a:p>
        </p:txBody>
      </p:sp>
      <p:sp>
        <p:nvSpPr>
          <p:cNvPr id="18" name="Rectangle 17"/>
          <p:cNvSpPr/>
          <p:nvPr/>
        </p:nvSpPr>
        <p:spPr>
          <a:xfrm>
            <a:off x="1112164" y="2198818"/>
            <a:ext cx="1729158" cy="73866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GOALS: Support victims who may be on property</a:t>
            </a:r>
          </a:p>
        </p:txBody>
      </p:sp>
      <p:grpSp>
        <p:nvGrpSpPr>
          <p:cNvPr id="20" name="Group 19"/>
          <p:cNvGrpSpPr/>
          <p:nvPr/>
        </p:nvGrpSpPr>
        <p:grpSpPr>
          <a:xfrm>
            <a:off x="3582002" y="1310686"/>
            <a:ext cx="650306" cy="707886"/>
            <a:chOff x="3896327" y="255278"/>
            <a:chExt cx="650306" cy="707886"/>
          </a:xfrm>
        </p:grpSpPr>
        <p:sp>
          <p:nvSpPr>
            <p:cNvPr id="4" name="Flowchart: Connector 3"/>
            <p:cNvSpPr/>
            <p:nvPr/>
          </p:nvSpPr>
          <p:spPr>
            <a:xfrm>
              <a:off x="3896327" y="284447"/>
              <a:ext cx="650306" cy="650306"/>
            </a:xfrm>
            <a:prstGeom prst="flowChartConnector">
              <a:avLst/>
            </a:prstGeom>
            <a:solidFill>
              <a:schemeClr val="bg1"/>
            </a:solidFill>
            <a:ln w="57150">
              <a:solidFill>
                <a:srgbClr val="49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4020724" y="255278"/>
              <a:ext cx="47801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21" name="Group 20"/>
          <p:cNvGrpSpPr/>
          <p:nvPr/>
        </p:nvGrpSpPr>
        <p:grpSpPr>
          <a:xfrm>
            <a:off x="3579606" y="2291554"/>
            <a:ext cx="650306" cy="707886"/>
            <a:chOff x="3928221" y="1438698"/>
            <a:chExt cx="650306" cy="707886"/>
          </a:xfrm>
        </p:grpSpPr>
        <p:sp>
          <p:nvSpPr>
            <p:cNvPr id="5" name="Flowchart: Connector 4"/>
            <p:cNvSpPr/>
            <p:nvPr/>
          </p:nvSpPr>
          <p:spPr>
            <a:xfrm>
              <a:off x="3928221" y="1472741"/>
              <a:ext cx="650306" cy="650306"/>
            </a:xfrm>
            <a:prstGeom prst="flowChartConnector">
              <a:avLst/>
            </a:prstGeom>
            <a:solidFill>
              <a:schemeClr val="bg1"/>
            </a:solidFill>
            <a:ln w="57150">
              <a:solidFill>
                <a:srgbClr val="49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4032801" y="1438698"/>
              <a:ext cx="47801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27" name="Group 26"/>
          <p:cNvGrpSpPr/>
          <p:nvPr/>
        </p:nvGrpSpPr>
        <p:grpSpPr>
          <a:xfrm>
            <a:off x="3549585" y="3112094"/>
            <a:ext cx="650306" cy="707886"/>
            <a:chOff x="3951114" y="2557937"/>
            <a:chExt cx="650306" cy="707886"/>
          </a:xfrm>
        </p:grpSpPr>
        <p:sp>
          <p:nvSpPr>
            <p:cNvPr id="6" name="Flowchart: Connector 5"/>
            <p:cNvSpPr/>
            <p:nvPr/>
          </p:nvSpPr>
          <p:spPr>
            <a:xfrm>
              <a:off x="3951114" y="2600075"/>
              <a:ext cx="650306" cy="650306"/>
            </a:xfrm>
            <a:prstGeom prst="flowChartConnector">
              <a:avLst/>
            </a:prstGeom>
            <a:solidFill>
              <a:schemeClr val="bg1"/>
            </a:solidFill>
            <a:ln w="57150">
              <a:solidFill>
                <a:srgbClr val="49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p:cNvSpPr/>
            <p:nvPr/>
          </p:nvSpPr>
          <p:spPr>
            <a:xfrm>
              <a:off x="4055694" y="2557937"/>
              <a:ext cx="47801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28" name="Group 27"/>
          <p:cNvGrpSpPr/>
          <p:nvPr/>
        </p:nvGrpSpPr>
        <p:grpSpPr>
          <a:xfrm>
            <a:off x="3545349" y="3932221"/>
            <a:ext cx="650306" cy="707886"/>
            <a:chOff x="3951114" y="3682093"/>
            <a:chExt cx="650306" cy="707886"/>
          </a:xfrm>
        </p:grpSpPr>
        <p:sp>
          <p:nvSpPr>
            <p:cNvPr id="7" name="Flowchart: Connector 6"/>
            <p:cNvSpPr/>
            <p:nvPr/>
          </p:nvSpPr>
          <p:spPr>
            <a:xfrm>
              <a:off x="3951114" y="3727409"/>
              <a:ext cx="650306" cy="650306"/>
            </a:xfrm>
            <a:prstGeom prst="flowChartConnector">
              <a:avLst/>
            </a:prstGeom>
            <a:solidFill>
              <a:schemeClr val="bg1"/>
            </a:solidFill>
            <a:ln w="57150">
              <a:solidFill>
                <a:srgbClr val="49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p:cNvSpPr/>
            <p:nvPr/>
          </p:nvSpPr>
          <p:spPr>
            <a:xfrm>
              <a:off x="4032801" y="3682093"/>
              <a:ext cx="47801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30" name="Group 29"/>
          <p:cNvGrpSpPr/>
          <p:nvPr/>
        </p:nvGrpSpPr>
        <p:grpSpPr>
          <a:xfrm>
            <a:off x="3545349" y="4939358"/>
            <a:ext cx="650306" cy="707886"/>
            <a:chOff x="3951114" y="4812735"/>
            <a:chExt cx="650306" cy="707886"/>
          </a:xfrm>
        </p:grpSpPr>
        <p:sp>
          <p:nvSpPr>
            <p:cNvPr id="8" name="Flowchart: Connector 7"/>
            <p:cNvSpPr/>
            <p:nvPr/>
          </p:nvSpPr>
          <p:spPr>
            <a:xfrm>
              <a:off x="3951114" y="4854743"/>
              <a:ext cx="650306" cy="650306"/>
            </a:xfrm>
            <a:prstGeom prst="flowChartConnector">
              <a:avLst/>
            </a:prstGeom>
            <a:solidFill>
              <a:schemeClr val="bg1"/>
            </a:solidFill>
            <a:ln w="57150">
              <a:solidFill>
                <a:srgbClr val="495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p:cNvSpPr/>
            <p:nvPr/>
          </p:nvSpPr>
          <p:spPr>
            <a:xfrm>
              <a:off x="4055694" y="4812735"/>
              <a:ext cx="47801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grpSp>
      <p:sp>
        <p:nvSpPr>
          <p:cNvPr id="53" name="Title 2">
            <a:extLst>
              <a:ext uri="{FF2B5EF4-FFF2-40B4-BE49-F238E27FC236}">
                <a16:creationId xmlns:a16="http://schemas.microsoft.com/office/drawing/2014/main" id="{4EB8C1BD-E907-47BB-AF9A-CA68D3A90C17}"/>
              </a:ext>
            </a:extLst>
          </p:cNvPr>
          <p:cNvSpPr txBox="1">
            <a:spLocks/>
          </p:cNvSpPr>
          <p:nvPr/>
        </p:nvSpPr>
        <p:spPr>
          <a:xfrm>
            <a:off x="139480" y="100980"/>
            <a:ext cx="2792428" cy="478485"/>
          </a:xfrm>
          <a:prstGeom prst="rect">
            <a:avLst/>
          </a:prstGeom>
        </p:spPr>
        <p:txBody>
          <a:bodyPr/>
          <a:lstStyle>
            <a:lvl1pPr algn="ctr" defTabSz="457200" rtl="0" eaLnBrk="1" latinLnBrk="0" hangingPunct="1">
              <a:spcBef>
                <a:spcPct val="0"/>
              </a:spcBef>
              <a:buNone/>
              <a:defRPr sz="2000" kern="1200" spc="300">
                <a:solidFill>
                  <a:schemeClr val="bg1">
                    <a:lumMod val="50000"/>
                  </a:schemeClr>
                </a:solidFill>
                <a:latin typeface="Century Gothic"/>
                <a:ea typeface="+mj-ea"/>
                <a:cs typeface="Century Gothic"/>
              </a:defRPr>
            </a:lvl1pPr>
          </a:lstStyle>
          <a:p>
            <a:pPr marL="0" marR="0" lvl="0" indent="0" algn="l" defTabSz="2286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150" normalizeH="0" baseline="0" noProof="0">
                <a:ln>
                  <a:noFill/>
                </a:ln>
                <a:solidFill>
                  <a:srgbClr val="1C2835"/>
                </a:solidFill>
                <a:effectLst/>
                <a:uLnTx/>
                <a:uFillTx/>
                <a:latin typeface="Open Sans" panose="020B0606030504020204" pitchFamily="34" charset="0"/>
                <a:ea typeface="Open Sans" panose="020B0606030504020204" pitchFamily="34" charset="0"/>
                <a:cs typeface="Open Sans" panose="020B0606030504020204" pitchFamily="34" charset="0"/>
              </a:rPr>
              <a:t>2022 GOALS</a:t>
            </a:r>
          </a:p>
          <a:p>
            <a:pPr marL="0" marR="0" lvl="0" indent="0" algn="l" defTabSz="228600" rtl="0" eaLnBrk="1" fontAlgn="auto" latinLnBrk="0" hangingPunct="1">
              <a:lnSpc>
                <a:spcPct val="100000"/>
              </a:lnSpc>
              <a:spcBef>
                <a:spcPct val="0"/>
              </a:spcBef>
              <a:spcAft>
                <a:spcPts val="0"/>
              </a:spcAft>
              <a:buClrTx/>
              <a:buSzTx/>
              <a:buFontTx/>
              <a:buNone/>
              <a:tabLst/>
              <a:defRPr/>
            </a:pPr>
            <a:endParaRPr kumimoji="0" lang="en-US" sz="1400" b="1" i="0" u="none" strike="noStrike" kern="1200" cap="none" spc="150" normalizeH="0" baseline="0" noProof="0">
              <a:ln>
                <a:noFill/>
              </a:ln>
              <a:solidFill>
                <a:srgbClr val="1C283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4" name="Picture 53">
            <a:extLst>
              <a:ext uri="{FF2B5EF4-FFF2-40B4-BE49-F238E27FC236}">
                <a16:creationId xmlns:a16="http://schemas.microsoft.com/office/drawing/2014/main" id="{9816664C-7B1A-1045-906A-F2480F60BFC2}"/>
              </a:ext>
            </a:extLst>
          </p:cNvPr>
          <p:cNvPicPr>
            <a:picLocks noChangeAspect="1"/>
          </p:cNvPicPr>
          <p:nvPr/>
        </p:nvPicPr>
        <p:blipFill>
          <a:blip r:embed="rId3">
            <a:duotone>
              <a:prstClr val="black"/>
              <a:schemeClr val="tx2">
                <a:tint val="45000"/>
                <a:satMod val="400000"/>
              </a:schemeClr>
            </a:duotone>
          </a:blip>
          <a:stretch>
            <a:fillRect/>
          </a:stretch>
        </p:blipFill>
        <p:spPr>
          <a:xfrm>
            <a:off x="111693" y="1973705"/>
            <a:ext cx="657306" cy="600149"/>
          </a:xfrm>
          <a:prstGeom prst="rect">
            <a:avLst/>
          </a:prstGeom>
        </p:spPr>
      </p:pic>
      <p:pic>
        <p:nvPicPr>
          <p:cNvPr id="63" name="Picture 62">
            <a:extLst>
              <a:ext uri="{FF2B5EF4-FFF2-40B4-BE49-F238E27FC236}">
                <a16:creationId xmlns:a16="http://schemas.microsoft.com/office/drawing/2014/main" id="{7CF09E36-AF11-6F4B-A142-FB66FD283FD4}"/>
              </a:ext>
            </a:extLst>
          </p:cNvPr>
          <p:cNvPicPr>
            <a:picLocks noChangeAspect="1"/>
          </p:cNvPicPr>
          <p:nvPr/>
        </p:nvPicPr>
        <p:blipFill>
          <a:blip r:embed="rId4">
            <a:duotone>
              <a:prstClr val="black"/>
              <a:schemeClr val="tx2">
                <a:tint val="45000"/>
                <a:satMod val="400000"/>
              </a:schemeClr>
            </a:duotone>
          </a:blip>
          <a:stretch>
            <a:fillRect/>
          </a:stretch>
        </p:blipFill>
        <p:spPr>
          <a:xfrm>
            <a:off x="143168" y="3411583"/>
            <a:ext cx="624276" cy="704826"/>
          </a:xfrm>
          <a:prstGeom prst="rect">
            <a:avLst/>
          </a:prstGeom>
        </p:spPr>
      </p:pic>
      <p:sp>
        <p:nvSpPr>
          <p:cNvPr id="65" name="Shape 2857">
            <a:extLst>
              <a:ext uri="{FF2B5EF4-FFF2-40B4-BE49-F238E27FC236}">
                <a16:creationId xmlns:a16="http://schemas.microsoft.com/office/drawing/2014/main" id="{DEBB3E4F-C4B2-4984-AA8A-BAB384A5DBCC}"/>
              </a:ext>
            </a:extLst>
          </p:cNvPr>
          <p:cNvSpPr/>
          <p:nvPr/>
        </p:nvSpPr>
        <p:spPr>
          <a:xfrm>
            <a:off x="65545" y="5168273"/>
            <a:ext cx="624422" cy="624422"/>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rgbClr val="80858E"/>
          </a:solidFill>
          <a:ln w="12700">
            <a:miter lim="400000"/>
          </a:ln>
        </p:spPr>
        <p:txBody>
          <a:bodyPr lIns="38090" tIns="38090" rIns="38090" bIns="38090" anchor="ctr"/>
          <a:lstStyle/>
          <a:p>
            <a:pPr marL="0" marR="0" lvl="0" indent="0" algn="l" defTabSz="457063"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a:ln>
                <a:noFill/>
              </a:ln>
              <a:solidFill>
                <a:srgbClr val="17406D"/>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48" name="Rectangle 47"/>
          <p:cNvSpPr/>
          <p:nvPr/>
        </p:nvSpPr>
        <p:spPr>
          <a:xfrm>
            <a:off x="10916470" y="6694545"/>
            <a:ext cx="27283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0" name="Rectangle 49"/>
          <p:cNvSpPr/>
          <p:nvPr/>
        </p:nvSpPr>
        <p:spPr>
          <a:xfrm>
            <a:off x="0" y="0"/>
            <a:ext cx="12188825" cy="11847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89"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51" name="Flowchart: Connector 50"/>
          <p:cNvSpPr/>
          <p:nvPr/>
        </p:nvSpPr>
        <p:spPr>
          <a:xfrm>
            <a:off x="383142" y="-509458"/>
            <a:ext cx="2206171" cy="22037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76FBC1B6-A69C-4651-8146-22AD60301995}"/>
              </a:ext>
            </a:extLst>
          </p:cNvPr>
          <p:cNvSpPr/>
          <p:nvPr/>
        </p:nvSpPr>
        <p:spPr>
          <a:xfrm>
            <a:off x="4388666" y="2477915"/>
            <a:ext cx="6400800" cy="33855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78,689 completed</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session 30 min online training</a:t>
            </a:r>
          </a:p>
        </p:txBody>
      </p:sp>
      <p:sp>
        <p:nvSpPr>
          <p:cNvPr id="64" name="Rectangle 63">
            <a:extLst>
              <a:ext uri="{FF2B5EF4-FFF2-40B4-BE49-F238E27FC236}">
                <a16:creationId xmlns:a16="http://schemas.microsoft.com/office/drawing/2014/main" id="{3046CD00-2ABB-420F-97BA-C7F197416D85}"/>
              </a:ext>
            </a:extLst>
          </p:cNvPr>
          <p:cNvSpPr/>
          <p:nvPr/>
        </p:nvSpPr>
        <p:spPr>
          <a:xfrm>
            <a:off x="4392621" y="3188944"/>
            <a:ext cx="605241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1,473 TM </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completed the Social ID Quest voluntarily to learn about online safety literacy for their children  </a:t>
            </a:r>
          </a:p>
        </p:txBody>
      </p:sp>
      <p:sp>
        <p:nvSpPr>
          <p:cNvPr id="68" name="Rectangle 67">
            <a:extLst>
              <a:ext uri="{FF2B5EF4-FFF2-40B4-BE49-F238E27FC236}">
                <a16:creationId xmlns:a16="http://schemas.microsoft.com/office/drawing/2014/main" id="{9DF9F601-CF03-4239-B070-EBD639265AB3}"/>
              </a:ext>
            </a:extLst>
          </p:cNvPr>
          <p:cNvSpPr/>
          <p:nvPr/>
        </p:nvSpPr>
        <p:spPr>
          <a:xfrm>
            <a:off x="4388129" y="1296625"/>
            <a:ext cx="5478900"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QR Code for Victims FOH: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38 hotel and casino properties implemented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96 reports by victims to law enforcement </a:t>
            </a:r>
          </a:p>
        </p:txBody>
      </p:sp>
      <p:sp>
        <p:nvSpPr>
          <p:cNvPr id="69" name="Rectangle 68">
            <a:extLst>
              <a:ext uri="{FF2B5EF4-FFF2-40B4-BE49-F238E27FC236}">
                <a16:creationId xmlns:a16="http://schemas.microsoft.com/office/drawing/2014/main" id="{9DF9F601-CF03-4239-B070-EBD639265AB3}"/>
              </a:ext>
            </a:extLst>
          </p:cNvPr>
          <p:cNvSpPr/>
          <p:nvPr/>
        </p:nvSpPr>
        <p:spPr>
          <a:xfrm>
            <a:off x="4407088" y="4029565"/>
            <a:ext cx="5817434"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Vulnerable Youth Employment Transition: </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launched, first employees with Covenant House NY and FLITE Center Broward</a:t>
            </a:r>
          </a:p>
        </p:txBody>
      </p:sp>
      <p:sp>
        <p:nvSpPr>
          <p:cNvPr id="71" name="Rectangle 70">
            <a:extLst>
              <a:ext uri="{FF2B5EF4-FFF2-40B4-BE49-F238E27FC236}">
                <a16:creationId xmlns:a16="http://schemas.microsoft.com/office/drawing/2014/main" id="{9DF9F601-CF03-4239-B070-EBD639265AB3}"/>
              </a:ext>
            </a:extLst>
          </p:cNvPr>
          <p:cNvSpPr/>
          <p:nvPr/>
        </p:nvSpPr>
        <p:spPr>
          <a:xfrm>
            <a:off x="4453403" y="5081655"/>
            <a:ext cx="6093659" cy="58477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Social ID Quest Mexico: </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Launched Quintana Roo state, 42,000+ students completed, mandated part of curriculum</a:t>
            </a:r>
          </a:p>
        </p:txBody>
      </p:sp>
      <p:pic>
        <p:nvPicPr>
          <p:cNvPr id="10" name="Picture 9" descr="A black and white logo&#10;&#10;Description automatically generated">
            <a:extLst>
              <a:ext uri="{FF2B5EF4-FFF2-40B4-BE49-F238E27FC236}">
                <a16:creationId xmlns:a16="http://schemas.microsoft.com/office/drawing/2014/main" id="{2CECDD17-70EC-9E14-8FA0-5DB51E2D8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850" y="-123720"/>
            <a:ext cx="1600200" cy="1362846"/>
          </a:xfrm>
          <a:prstGeom prst="rect">
            <a:avLst/>
          </a:prstGeom>
        </p:spPr>
      </p:pic>
      <p:sp>
        <p:nvSpPr>
          <p:cNvPr id="12" name="Rectangle 11">
            <a:extLst>
              <a:ext uri="{FF2B5EF4-FFF2-40B4-BE49-F238E27FC236}">
                <a16:creationId xmlns:a16="http://schemas.microsoft.com/office/drawing/2014/main" id="{A8717B64-85EA-3ABA-1515-65D11F61F32A}"/>
              </a:ext>
            </a:extLst>
          </p:cNvPr>
          <p:cNvSpPr/>
          <p:nvPr/>
        </p:nvSpPr>
        <p:spPr>
          <a:xfrm>
            <a:off x="4470747" y="5726406"/>
            <a:ext cx="6796998"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500 million </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media impressions for press release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Freedom Award </a:t>
            </a: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Chair Osceola and CW Mariann </a:t>
            </a:r>
            <a:r>
              <a:rPr kumimoji="0" lang="en-US" sz="1600" b="0"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Biullie</a:t>
            </a: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2EF41E5F-9415-ED83-946B-A575DB9369E5}"/>
              </a:ext>
            </a:extLst>
          </p:cNvPr>
          <p:cNvSpPr/>
          <p:nvPr/>
        </p:nvSpPr>
        <p:spPr>
          <a:xfrm>
            <a:off x="689967" y="5288486"/>
            <a:ext cx="1982551" cy="116955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GOALS: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To enhance brand reputation in support of  expanding business</a:t>
            </a:r>
          </a:p>
        </p:txBody>
      </p:sp>
      <p:sp>
        <p:nvSpPr>
          <p:cNvPr id="9" name="Rectangle 8">
            <a:extLst>
              <a:ext uri="{FF2B5EF4-FFF2-40B4-BE49-F238E27FC236}">
                <a16:creationId xmlns:a16="http://schemas.microsoft.com/office/drawing/2014/main" id="{B6DDBCCE-793E-92B1-1754-55BFE5CAFBFB}"/>
              </a:ext>
            </a:extLst>
          </p:cNvPr>
          <p:cNvSpPr/>
          <p:nvPr/>
        </p:nvSpPr>
        <p:spPr>
          <a:xfrm>
            <a:off x="10190160" y="1286859"/>
            <a:ext cx="1866614"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2024 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Apply insights from data</a:t>
            </a:r>
          </a:p>
        </p:txBody>
      </p:sp>
      <p:sp>
        <p:nvSpPr>
          <p:cNvPr id="11" name="Rectangle 10">
            <a:extLst>
              <a:ext uri="{FF2B5EF4-FFF2-40B4-BE49-F238E27FC236}">
                <a16:creationId xmlns:a16="http://schemas.microsoft.com/office/drawing/2014/main" id="{DB585BBF-ECFB-5C36-7137-ACB88B27F0A8}"/>
              </a:ext>
            </a:extLst>
          </p:cNvPr>
          <p:cNvSpPr/>
          <p:nvPr/>
        </p:nvSpPr>
        <p:spPr>
          <a:xfrm>
            <a:off x="10246377" y="2440144"/>
            <a:ext cx="1866614"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 gaming &amp; class training</a:t>
            </a:r>
          </a:p>
        </p:txBody>
      </p:sp>
      <p:sp>
        <p:nvSpPr>
          <p:cNvPr id="29" name="Rectangle 28">
            <a:extLst>
              <a:ext uri="{FF2B5EF4-FFF2-40B4-BE49-F238E27FC236}">
                <a16:creationId xmlns:a16="http://schemas.microsoft.com/office/drawing/2014/main" id="{234F33D2-C84A-82E7-A45D-C53ED840E9B1}"/>
              </a:ext>
            </a:extLst>
          </p:cNvPr>
          <p:cNvSpPr/>
          <p:nvPr/>
        </p:nvSpPr>
        <p:spPr>
          <a:xfrm>
            <a:off x="10240961" y="4024270"/>
            <a:ext cx="1866614"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Expand to other cities</a:t>
            </a:r>
          </a:p>
        </p:txBody>
      </p:sp>
      <p:sp>
        <p:nvSpPr>
          <p:cNvPr id="32" name="Rectangle 31">
            <a:extLst>
              <a:ext uri="{FF2B5EF4-FFF2-40B4-BE49-F238E27FC236}">
                <a16:creationId xmlns:a16="http://schemas.microsoft.com/office/drawing/2014/main" id="{CBA8A7A9-95BA-5654-E934-96AC53F21728}"/>
              </a:ext>
            </a:extLst>
          </p:cNvPr>
          <p:cNvSpPr/>
          <p:nvPr/>
        </p:nvSpPr>
        <p:spPr>
          <a:xfrm>
            <a:off x="10277300" y="5288486"/>
            <a:ext cx="1866614" cy="830997"/>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GOALS: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Expand to other states</a:t>
            </a:r>
          </a:p>
        </p:txBody>
      </p:sp>
      <p:sp>
        <p:nvSpPr>
          <p:cNvPr id="33" name="TextBox 32">
            <a:extLst>
              <a:ext uri="{FF2B5EF4-FFF2-40B4-BE49-F238E27FC236}">
                <a16:creationId xmlns:a16="http://schemas.microsoft.com/office/drawing/2014/main" id="{4E49049D-7A8D-3892-25C5-89557645F772}"/>
              </a:ext>
            </a:extLst>
          </p:cNvPr>
          <p:cNvSpPr txBox="1"/>
          <p:nvPr/>
        </p:nvSpPr>
        <p:spPr>
          <a:xfrm>
            <a:off x="4387744" y="509032"/>
            <a:ext cx="4682373" cy="443583"/>
          </a:xfrm>
          <a:prstGeom prst="rect">
            <a:avLst/>
          </a:prstGeom>
          <a:noFill/>
        </p:spPr>
        <p:txBody>
          <a:bodyPr wrap="square" rtlCol="0" anchor="ctr">
            <a:spAutoFit/>
          </a:bodyPr>
          <a:lstStyle/>
          <a:p>
            <a:pPr marL="0" marR="0" lvl="0" indent="0" algn="l" defTabSz="914400" rtl="0" eaLnBrk="1" fontAlgn="auto" latinLnBrk="0" hangingPunct="1">
              <a:lnSpc>
                <a:spcPct val="80000"/>
              </a:lnSpc>
              <a:spcBef>
                <a:spcPts val="0"/>
              </a:spcBef>
              <a:spcAft>
                <a:spcPts val="2400"/>
              </a:spcAft>
              <a:buClrTx/>
              <a:buSzTx/>
              <a:buFontTx/>
              <a:buNone/>
              <a:tabLst/>
              <a:defRPr/>
            </a:pPr>
            <a:r>
              <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2024 RESULTS</a:t>
            </a:r>
          </a:p>
        </p:txBody>
      </p:sp>
      <p:sp>
        <p:nvSpPr>
          <p:cNvPr id="34" name="Rectangle 33">
            <a:extLst>
              <a:ext uri="{FF2B5EF4-FFF2-40B4-BE49-F238E27FC236}">
                <a16:creationId xmlns:a16="http://schemas.microsoft.com/office/drawing/2014/main" id="{1732AD38-9EA4-195B-BFFD-CEC128A97719}"/>
              </a:ext>
            </a:extLst>
          </p:cNvPr>
          <p:cNvSpPr/>
          <p:nvPr/>
        </p:nvSpPr>
        <p:spPr>
          <a:xfrm>
            <a:off x="9627011" y="387680"/>
            <a:ext cx="2377719" cy="523220"/>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2025 GOALS </a:t>
            </a:r>
            <a:r>
              <a:rPr kumimoji="0" lang="en-US"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8947480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65" grpId="0" animBg="1"/>
      <p:bldP spid="62" grpId="0"/>
      <p:bldP spid="64" grpId="0"/>
      <p:bldP spid="68" grpId="0"/>
      <p:bldP spid="69" grpId="0"/>
      <p:bldP spid="71" grpId="0"/>
      <p:bldP spid="12" grpId="0"/>
      <p:bldP spid="13" grpId="0"/>
      <p:bldP spid="9" grpId="0"/>
      <p:bldP spid="11" grpId="0"/>
      <p:bldP spid="29"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6CF78-EE0D-E46E-6E80-F68E95D36A80}"/>
              </a:ext>
            </a:extLst>
          </p:cNvPr>
          <p:cNvSpPr/>
          <p:nvPr/>
        </p:nvSpPr>
        <p:spPr>
          <a:xfrm>
            <a:off x="-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THANK YOU</a:t>
            </a:r>
          </a:p>
        </p:txBody>
      </p:sp>
      <p:sp>
        <p:nvSpPr>
          <p:cNvPr id="9" name="Subtitle 2"/>
          <p:cNvSpPr txBox="1">
            <a:spLocks/>
          </p:cNvSpPr>
          <p:nvPr/>
        </p:nvSpPr>
        <p:spPr>
          <a:xfrm>
            <a:off x="4421014" y="5511028"/>
            <a:ext cx="3460716" cy="11956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7CCA62">
                  <a:lumMod val="50000"/>
                </a:srgbClr>
              </a:solidFill>
              <a:effectLst/>
              <a:uLnTx/>
              <a:uFillTx/>
              <a:latin typeface="Berlin Sans FB Demi" panose="020E0802020502020306" pitchFamily="34" charset="0"/>
              <a:ea typeface="+mn-ea"/>
              <a:cs typeface="+mn-cs"/>
            </a:endParaRPr>
          </a:p>
        </p:txBody>
      </p:sp>
    </p:spTree>
    <p:extLst>
      <p:ext uri="{BB962C8B-B14F-4D97-AF65-F5344CB8AC3E}">
        <p14:creationId xmlns:p14="http://schemas.microsoft.com/office/powerpoint/2010/main" val="2638158304"/>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EA8AD-E20F-1138-5952-CC52F5ED9E22}"/>
              </a:ext>
            </a:extLst>
          </p:cNvPr>
          <p:cNvSpPr>
            <a:spLocks noGrp="1"/>
          </p:cNvSpPr>
          <p:nvPr>
            <p:ph type="body" sz="quarter" idx="10"/>
          </p:nvPr>
        </p:nvSpPr>
        <p:spPr>
          <a:xfrm>
            <a:off x="2656361" y="4751080"/>
            <a:ext cx="8993187" cy="677108"/>
          </a:xfrm>
        </p:spPr>
        <p:txBody>
          <a:bodyPr anchor="ctr"/>
          <a:lstStyle/>
          <a:p>
            <a:r>
              <a:rPr lang="en-US">
                <a:latin typeface="Arial" panose="020B0604020202020204" pitchFamily="34" charset="0"/>
                <a:cs typeface="Arial" panose="020B0604020202020204" pitchFamily="34" charset="0"/>
              </a:rPr>
              <a:t>Human Trafficking</a:t>
            </a:r>
          </a:p>
        </p:txBody>
      </p:sp>
      <p:sp>
        <p:nvSpPr>
          <p:cNvPr id="3" name="Text Placeholder 2">
            <a:extLst>
              <a:ext uri="{FF2B5EF4-FFF2-40B4-BE49-F238E27FC236}">
                <a16:creationId xmlns:a16="http://schemas.microsoft.com/office/drawing/2014/main" id="{542FD32E-9B7B-E10B-9941-970EB45E8C6A}"/>
              </a:ext>
            </a:extLst>
          </p:cNvPr>
          <p:cNvSpPr>
            <a:spLocks noGrp="1"/>
          </p:cNvSpPr>
          <p:nvPr>
            <p:ph type="body" sz="quarter" idx="13"/>
          </p:nvPr>
        </p:nvSpPr>
        <p:spPr/>
        <p:txBody>
          <a:bodyPr/>
          <a:lstStyle/>
          <a:p>
            <a:endParaRPr lang="en-US"/>
          </a:p>
        </p:txBody>
      </p:sp>
      <p:pic>
        <p:nvPicPr>
          <p:cNvPr id="4" name="Picture 2">
            <a:extLst>
              <a:ext uri="{FF2B5EF4-FFF2-40B4-BE49-F238E27FC236}">
                <a16:creationId xmlns:a16="http://schemas.microsoft.com/office/drawing/2014/main" id="{0E23D23F-5AF8-A364-E2DC-B843E2203EFE}"/>
              </a:ext>
            </a:extLst>
          </p:cNvPr>
          <p:cNvPicPr>
            <a:picLocks noChangeAspect="1"/>
          </p:cNvPicPr>
          <p:nvPr/>
        </p:nvPicPr>
        <p:blipFill rotWithShape="1">
          <a:blip r:embed="rId2"/>
          <a:srcRect t="79506"/>
          <a:stretch/>
        </p:blipFill>
        <p:spPr>
          <a:xfrm>
            <a:off x="8579978" y="3322890"/>
            <a:ext cx="2743200" cy="714108"/>
          </a:xfrm>
          <a:prstGeom prst="rect">
            <a:avLst/>
          </a:prstGeom>
        </p:spPr>
      </p:pic>
      <p:pic>
        <p:nvPicPr>
          <p:cNvPr id="6" name="Picture 5" descr="A qr code with a few squares&#10;&#10;Description automatically generated">
            <a:extLst>
              <a:ext uri="{FF2B5EF4-FFF2-40B4-BE49-F238E27FC236}">
                <a16:creationId xmlns:a16="http://schemas.microsoft.com/office/drawing/2014/main" id="{794B900A-6147-0727-CCAD-B1F133CDE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778" y="274890"/>
            <a:ext cx="2819400" cy="2819400"/>
          </a:xfrm>
          <a:prstGeom prst="rect">
            <a:avLst/>
          </a:prstGeom>
        </p:spPr>
      </p:pic>
    </p:spTree>
    <p:extLst>
      <p:ext uri="{BB962C8B-B14F-4D97-AF65-F5344CB8AC3E}">
        <p14:creationId xmlns:p14="http://schemas.microsoft.com/office/powerpoint/2010/main" val="1220922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762" y="0"/>
            <a:ext cx="12211050" cy="6858000"/>
            <a:chOff x="-8762" y="0"/>
            <a:chExt cx="12211050" cy="6858000"/>
          </a:xfrm>
        </p:grpSpPr>
        <p:pic>
          <p:nvPicPr>
            <p:cNvPr id="3" name="object 3"/>
            <p:cNvPicPr/>
            <p:nvPr/>
          </p:nvPicPr>
          <p:blipFill>
            <a:blip r:embed="rId2" cstate="print"/>
            <a:stretch>
              <a:fillRect/>
            </a:stretch>
          </p:blipFill>
          <p:spPr>
            <a:xfrm>
              <a:off x="0" y="246888"/>
              <a:ext cx="12192000" cy="6358127"/>
            </a:xfrm>
            <a:prstGeom prst="rect">
              <a:avLst/>
            </a:prstGeom>
          </p:spPr>
        </p:pic>
        <p:sp>
          <p:nvSpPr>
            <p:cNvPr id="4" name="object 4"/>
            <p:cNvSpPr/>
            <p:nvPr/>
          </p:nvSpPr>
          <p:spPr>
            <a:xfrm>
              <a:off x="0" y="6605015"/>
              <a:ext cx="12192000" cy="253365"/>
            </a:xfrm>
            <a:custGeom>
              <a:avLst/>
              <a:gdLst/>
              <a:ahLst/>
              <a:cxnLst/>
              <a:rect l="l" t="t" r="r" b="b"/>
              <a:pathLst>
                <a:path w="12192000" h="253365">
                  <a:moveTo>
                    <a:pt x="12192000" y="0"/>
                  </a:moveTo>
                  <a:lnTo>
                    <a:pt x="0" y="0"/>
                  </a:lnTo>
                  <a:lnTo>
                    <a:pt x="0" y="252982"/>
                  </a:lnTo>
                  <a:lnTo>
                    <a:pt x="12192000" y="252982"/>
                  </a:lnTo>
                  <a:lnTo>
                    <a:pt x="12192000" y="0"/>
                  </a:lnTo>
                  <a:close/>
                </a:path>
              </a:pathLst>
            </a:custGeom>
            <a:solidFill>
              <a:srgbClr val="C6C6C6"/>
            </a:solidFill>
          </p:spPr>
          <p:txBody>
            <a:bodyPr wrap="square" lIns="0" tIns="0" rIns="0" bIns="0" rtlCol="0"/>
            <a:lstStyle/>
            <a:p>
              <a:endParaRPr/>
            </a:p>
          </p:txBody>
        </p:sp>
        <p:pic>
          <p:nvPicPr>
            <p:cNvPr id="5" name="object 5"/>
            <p:cNvPicPr/>
            <p:nvPr/>
          </p:nvPicPr>
          <p:blipFill>
            <a:blip r:embed="rId3" cstate="print"/>
            <a:stretch>
              <a:fillRect/>
            </a:stretch>
          </p:blipFill>
          <p:spPr>
            <a:xfrm>
              <a:off x="11417807" y="6236208"/>
              <a:ext cx="774191" cy="621790"/>
            </a:xfrm>
            <a:prstGeom prst="rect">
              <a:avLst/>
            </a:prstGeom>
          </p:spPr>
        </p:pic>
        <p:pic>
          <p:nvPicPr>
            <p:cNvPr id="6" name="object 6"/>
            <p:cNvPicPr/>
            <p:nvPr/>
          </p:nvPicPr>
          <p:blipFill>
            <a:blip r:embed="rId4" cstate="print"/>
            <a:stretch>
              <a:fillRect/>
            </a:stretch>
          </p:blipFill>
          <p:spPr>
            <a:xfrm>
              <a:off x="11530583" y="6318502"/>
              <a:ext cx="611124" cy="539494"/>
            </a:xfrm>
            <a:prstGeom prst="rect">
              <a:avLst/>
            </a:prstGeom>
          </p:spPr>
        </p:pic>
        <p:sp>
          <p:nvSpPr>
            <p:cNvPr id="7" name="object 7"/>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sp>
          <p:nvSpPr>
            <p:cNvPr id="8" name="object 8"/>
            <p:cNvSpPr/>
            <p:nvPr/>
          </p:nvSpPr>
          <p:spPr>
            <a:xfrm>
              <a:off x="0" y="259079"/>
              <a:ext cx="12192000" cy="922019"/>
            </a:xfrm>
            <a:custGeom>
              <a:avLst/>
              <a:gdLst/>
              <a:ahLst/>
              <a:cxnLst/>
              <a:rect l="l" t="t" r="r" b="b"/>
              <a:pathLst>
                <a:path w="12192000" h="922019">
                  <a:moveTo>
                    <a:pt x="12192000" y="0"/>
                  </a:moveTo>
                  <a:lnTo>
                    <a:pt x="0" y="0"/>
                  </a:lnTo>
                  <a:lnTo>
                    <a:pt x="0" y="922020"/>
                  </a:lnTo>
                  <a:lnTo>
                    <a:pt x="12192000" y="922020"/>
                  </a:lnTo>
                  <a:lnTo>
                    <a:pt x="12192000" y="0"/>
                  </a:lnTo>
                  <a:close/>
                </a:path>
              </a:pathLst>
            </a:custGeom>
            <a:solidFill>
              <a:srgbClr val="000000"/>
            </a:solidFill>
          </p:spPr>
          <p:txBody>
            <a:bodyPr wrap="square" lIns="0" tIns="0" rIns="0" bIns="0" rtlCol="0"/>
            <a:lstStyle/>
            <a:p>
              <a:endParaRPr/>
            </a:p>
          </p:txBody>
        </p:sp>
        <p:pic>
          <p:nvPicPr>
            <p:cNvPr id="9" name="object 9"/>
            <p:cNvPicPr/>
            <p:nvPr/>
          </p:nvPicPr>
          <p:blipFill>
            <a:blip r:embed="rId5" cstate="print"/>
            <a:stretch>
              <a:fillRect/>
            </a:stretch>
          </p:blipFill>
          <p:spPr>
            <a:xfrm>
              <a:off x="0" y="1133873"/>
              <a:ext cx="12192000" cy="120505"/>
            </a:xfrm>
            <a:prstGeom prst="rect">
              <a:avLst/>
            </a:prstGeom>
          </p:spPr>
        </p:pic>
        <p:sp>
          <p:nvSpPr>
            <p:cNvPr id="10" name="object 10"/>
            <p:cNvSpPr/>
            <p:nvPr/>
          </p:nvSpPr>
          <p:spPr>
            <a:xfrm>
              <a:off x="762" y="1169669"/>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sp>
          <p:nvSpPr>
            <p:cNvPr id="11" name="object 11"/>
            <p:cNvSpPr/>
            <p:nvPr/>
          </p:nvSpPr>
          <p:spPr>
            <a:xfrm>
              <a:off x="1953767" y="0"/>
              <a:ext cx="8284845" cy="6858000"/>
            </a:xfrm>
            <a:custGeom>
              <a:avLst/>
              <a:gdLst/>
              <a:ahLst/>
              <a:cxnLst/>
              <a:rect l="l" t="t" r="r" b="b"/>
              <a:pathLst>
                <a:path w="8284845" h="6858000">
                  <a:moveTo>
                    <a:pt x="6466332" y="0"/>
                  </a:moveTo>
                  <a:lnTo>
                    <a:pt x="1818132" y="0"/>
                  </a:lnTo>
                  <a:lnTo>
                    <a:pt x="1663827" y="109727"/>
                  </a:lnTo>
                  <a:lnTo>
                    <a:pt x="1625643" y="138629"/>
                  </a:lnTo>
                  <a:lnTo>
                    <a:pt x="1587805" y="167960"/>
                  </a:lnTo>
                  <a:lnTo>
                    <a:pt x="1550317" y="197717"/>
                  </a:lnTo>
                  <a:lnTo>
                    <a:pt x="1513183" y="227895"/>
                  </a:lnTo>
                  <a:lnTo>
                    <a:pt x="1476405" y="258492"/>
                  </a:lnTo>
                  <a:lnTo>
                    <a:pt x="1439988" y="289504"/>
                  </a:lnTo>
                  <a:lnTo>
                    <a:pt x="1403935" y="320926"/>
                  </a:lnTo>
                  <a:lnTo>
                    <a:pt x="1368250" y="352756"/>
                  </a:lnTo>
                  <a:lnTo>
                    <a:pt x="1332936" y="384990"/>
                  </a:lnTo>
                  <a:lnTo>
                    <a:pt x="1297998" y="417625"/>
                  </a:lnTo>
                  <a:lnTo>
                    <a:pt x="1263438" y="450656"/>
                  </a:lnTo>
                  <a:lnTo>
                    <a:pt x="1229261" y="484079"/>
                  </a:lnTo>
                  <a:lnTo>
                    <a:pt x="1195469" y="517893"/>
                  </a:lnTo>
                  <a:lnTo>
                    <a:pt x="1162067" y="552092"/>
                  </a:lnTo>
                  <a:lnTo>
                    <a:pt x="1129058" y="586673"/>
                  </a:lnTo>
                  <a:lnTo>
                    <a:pt x="1096446" y="621632"/>
                  </a:lnTo>
                  <a:lnTo>
                    <a:pt x="1064234" y="656967"/>
                  </a:lnTo>
                  <a:lnTo>
                    <a:pt x="1032427" y="692673"/>
                  </a:lnTo>
                  <a:lnTo>
                    <a:pt x="1001027" y="728746"/>
                  </a:lnTo>
                  <a:lnTo>
                    <a:pt x="970038" y="765184"/>
                  </a:lnTo>
                  <a:lnTo>
                    <a:pt x="939465" y="801982"/>
                  </a:lnTo>
                  <a:lnTo>
                    <a:pt x="909309" y="839136"/>
                  </a:lnTo>
                  <a:lnTo>
                    <a:pt x="879576" y="876644"/>
                  </a:lnTo>
                  <a:lnTo>
                    <a:pt x="850269" y="914502"/>
                  </a:lnTo>
                  <a:lnTo>
                    <a:pt x="821391" y="952705"/>
                  </a:lnTo>
                  <a:lnTo>
                    <a:pt x="792946" y="991250"/>
                  </a:lnTo>
                  <a:lnTo>
                    <a:pt x="764938" y="1030135"/>
                  </a:lnTo>
                  <a:lnTo>
                    <a:pt x="737370" y="1069354"/>
                  </a:lnTo>
                  <a:lnTo>
                    <a:pt x="710246" y="1108905"/>
                  </a:lnTo>
                  <a:lnTo>
                    <a:pt x="683569" y="1148783"/>
                  </a:lnTo>
                  <a:lnTo>
                    <a:pt x="657343" y="1188986"/>
                  </a:lnTo>
                  <a:lnTo>
                    <a:pt x="631572" y="1229510"/>
                  </a:lnTo>
                  <a:lnTo>
                    <a:pt x="606260" y="1270350"/>
                  </a:lnTo>
                  <a:lnTo>
                    <a:pt x="581409" y="1311504"/>
                  </a:lnTo>
                  <a:lnTo>
                    <a:pt x="557025" y="1352967"/>
                  </a:lnTo>
                  <a:lnTo>
                    <a:pt x="533109" y="1394736"/>
                  </a:lnTo>
                  <a:lnTo>
                    <a:pt x="509666" y="1436808"/>
                  </a:lnTo>
                  <a:lnTo>
                    <a:pt x="486700" y="1479179"/>
                  </a:lnTo>
                  <a:lnTo>
                    <a:pt x="464213" y="1521845"/>
                  </a:lnTo>
                  <a:lnTo>
                    <a:pt x="442211" y="1564803"/>
                  </a:lnTo>
                  <a:lnTo>
                    <a:pt x="420695" y="1608048"/>
                  </a:lnTo>
                  <a:lnTo>
                    <a:pt x="399671" y="1651578"/>
                  </a:lnTo>
                  <a:lnTo>
                    <a:pt x="379141" y="1695389"/>
                  </a:lnTo>
                  <a:lnTo>
                    <a:pt x="359110" y="1739477"/>
                  </a:lnTo>
                  <a:lnTo>
                    <a:pt x="339580" y="1783838"/>
                  </a:lnTo>
                  <a:lnTo>
                    <a:pt x="320556" y="1828469"/>
                  </a:lnTo>
                  <a:lnTo>
                    <a:pt x="302040" y="1873367"/>
                  </a:lnTo>
                  <a:lnTo>
                    <a:pt x="284038" y="1918527"/>
                  </a:lnTo>
                  <a:lnTo>
                    <a:pt x="266552" y="1963946"/>
                  </a:lnTo>
                  <a:lnTo>
                    <a:pt x="249585" y="2009620"/>
                  </a:lnTo>
                  <a:lnTo>
                    <a:pt x="233142" y="2055547"/>
                  </a:lnTo>
                  <a:lnTo>
                    <a:pt x="217227" y="2101721"/>
                  </a:lnTo>
                  <a:lnTo>
                    <a:pt x="201842" y="2148140"/>
                  </a:lnTo>
                  <a:lnTo>
                    <a:pt x="186991" y="2194800"/>
                  </a:lnTo>
                  <a:lnTo>
                    <a:pt x="172679" y="2241697"/>
                  </a:lnTo>
                  <a:lnTo>
                    <a:pt x="158908" y="2288828"/>
                  </a:lnTo>
                  <a:lnTo>
                    <a:pt x="145682" y="2336189"/>
                  </a:lnTo>
                  <a:lnTo>
                    <a:pt x="133005" y="2383776"/>
                  </a:lnTo>
                  <a:lnTo>
                    <a:pt x="120881" y="2431586"/>
                  </a:lnTo>
                  <a:lnTo>
                    <a:pt x="109313" y="2479615"/>
                  </a:lnTo>
                  <a:lnTo>
                    <a:pt x="98305" y="2527860"/>
                  </a:lnTo>
                  <a:lnTo>
                    <a:pt x="87860" y="2576317"/>
                  </a:lnTo>
                  <a:lnTo>
                    <a:pt x="77982" y="2624982"/>
                  </a:lnTo>
                  <a:lnTo>
                    <a:pt x="68674" y="2673852"/>
                  </a:lnTo>
                  <a:lnTo>
                    <a:pt x="59941" y="2722922"/>
                  </a:lnTo>
                  <a:lnTo>
                    <a:pt x="51786" y="2772191"/>
                  </a:lnTo>
                  <a:lnTo>
                    <a:pt x="44212" y="2821653"/>
                  </a:lnTo>
                  <a:lnTo>
                    <a:pt x="37223" y="2871305"/>
                  </a:lnTo>
                  <a:lnTo>
                    <a:pt x="30823" y="2921144"/>
                  </a:lnTo>
                  <a:lnTo>
                    <a:pt x="25016" y="2971166"/>
                  </a:lnTo>
                  <a:lnTo>
                    <a:pt x="19804" y="3021367"/>
                  </a:lnTo>
                  <a:lnTo>
                    <a:pt x="15192" y="3071744"/>
                  </a:lnTo>
                  <a:lnTo>
                    <a:pt x="11183" y="3122293"/>
                  </a:lnTo>
                  <a:lnTo>
                    <a:pt x="7781" y="3173011"/>
                  </a:lnTo>
                  <a:lnTo>
                    <a:pt x="4989" y="3223893"/>
                  </a:lnTo>
                  <a:lnTo>
                    <a:pt x="2812" y="3274937"/>
                  </a:lnTo>
                  <a:lnTo>
                    <a:pt x="1252" y="3326138"/>
                  </a:lnTo>
                  <a:lnTo>
                    <a:pt x="313" y="3377494"/>
                  </a:lnTo>
                  <a:lnTo>
                    <a:pt x="0" y="3429000"/>
                  </a:lnTo>
                  <a:lnTo>
                    <a:pt x="313" y="3480505"/>
                  </a:lnTo>
                  <a:lnTo>
                    <a:pt x="1252" y="3531861"/>
                  </a:lnTo>
                  <a:lnTo>
                    <a:pt x="2812" y="3583062"/>
                  </a:lnTo>
                  <a:lnTo>
                    <a:pt x="4989" y="3634106"/>
                  </a:lnTo>
                  <a:lnTo>
                    <a:pt x="7781" y="3684989"/>
                  </a:lnTo>
                  <a:lnTo>
                    <a:pt x="11183" y="3735706"/>
                  </a:lnTo>
                  <a:lnTo>
                    <a:pt x="15192" y="3786256"/>
                  </a:lnTo>
                  <a:lnTo>
                    <a:pt x="19804" y="3836633"/>
                  </a:lnTo>
                  <a:lnTo>
                    <a:pt x="25016" y="3886835"/>
                  </a:lnTo>
                  <a:lnTo>
                    <a:pt x="30823" y="3936857"/>
                  </a:lnTo>
                  <a:lnTo>
                    <a:pt x="37223" y="3986696"/>
                  </a:lnTo>
                  <a:lnTo>
                    <a:pt x="44212" y="4036349"/>
                  </a:lnTo>
                  <a:lnTo>
                    <a:pt x="51786" y="4085812"/>
                  </a:lnTo>
                  <a:lnTo>
                    <a:pt x="59941" y="4135081"/>
                  </a:lnTo>
                  <a:lnTo>
                    <a:pt x="68674" y="4184152"/>
                  </a:lnTo>
                  <a:lnTo>
                    <a:pt x="77982" y="4233023"/>
                  </a:lnTo>
                  <a:lnTo>
                    <a:pt x="87860" y="4281688"/>
                  </a:lnTo>
                  <a:lnTo>
                    <a:pt x="98305" y="4330146"/>
                  </a:lnTo>
                  <a:lnTo>
                    <a:pt x="109313" y="4378391"/>
                  </a:lnTo>
                  <a:lnTo>
                    <a:pt x="120881" y="4426421"/>
                  </a:lnTo>
                  <a:lnTo>
                    <a:pt x="133005" y="4474232"/>
                  </a:lnTo>
                  <a:lnTo>
                    <a:pt x="145682" y="4521820"/>
                  </a:lnTo>
                  <a:lnTo>
                    <a:pt x="158908" y="4569182"/>
                  </a:lnTo>
                  <a:lnTo>
                    <a:pt x="172679" y="4616313"/>
                  </a:lnTo>
                  <a:lnTo>
                    <a:pt x="186991" y="4663211"/>
                  </a:lnTo>
                  <a:lnTo>
                    <a:pt x="201842" y="4709872"/>
                  </a:lnTo>
                  <a:lnTo>
                    <a:pt x="217227" y="4756292"/>
                  </a:lnTo>
                  <a:lnTo>
                    <a:pt x="233142" y="4802467"/>
                  </a:lnTo>
                  <a:lnTo>
                    <a:pt x="249585" y="4848394"/>
                  </a:lnTo>
                  <a:lnTo>
                    <a:pt x="266552" y="4894069"/>
                  </a:lnTo>
                  <a:lnTo>
                    <a:pt x="284038" y="4939489"/>
                  </a:lnTo>
                  <a:lnTo>
                    <a:pt x="302040" y="4984650"/>
                  </a:lnTo>
                  <a:lnTo>
                    <a:pt x="320556" y="5029549"/>
                  </a:lnTo>
                  <a:lnTo>
                    <a:pt x="339580" y="5074181"/>
                  </a:lnTo>
                  <a:lnTo>
                    <a:pt x="359110" y="5118543"/>
                  </a:lnTo>
                  <a:lnTo>
                    <a:pt x="379141" y="5162632"/>
                  </a:lnTo>
                  <a:lnTo>
                    <a:pt x="399671" y="5206443"/>
                  </a:lnTo>
                  <a:lnTo>
                    <a:pt x="420695" y="5249974"/>
                  </a:lnTo>
                  <a:lnTo>
                    <a:pt x="442211" y="5293221"/>
                  </a:lnTo>
                  <a:lnTo>
                    <a:pt x="464213" y="5336179"/>
                  </a:lnTo>
                  <a:lnTo>
                    <a:pt x="486700" y="5378846"/>
                  </a:lnTo>
                  <a:lnTo>
                    <a:pt x="509666" y="5421218"/>
                  </a:lnTo>
                  <a:lnTo>
                    <a:pt x="533109" y="5463291"/>
                  </a:lnTo>
                  <a:lnTo>
                    <a:pt x="557025" y="5505061"/>
                  </a:lnTo>
                  <a:lnTo>
                    <a:pt x="581409" y="5546525"/>
                  </a:lnTo>
                  <a:lnTo>
                    <a:pt x="606260" y="5587680"/>
                  </a:lnTo>
                  <a:lnTo>
                    <a:pt x="631572" y="5628521"/>
                  </a:lnTo>
                  <a:lnTo>
                    <a:pt x="657343" y="5669045"/>
                  </a:lnTo>
                  <a:lnTo>
                    <a:pt x="683569" y="5709249"/>
                  </a:lnTo>
                  <a:lnTo>
                    <a:pt x="710246" y="5749128"/>
                  </a:lnTo>
                  <a:lnTo>
                    <a:pt x="737370" y="5788680"/>
                  </a:lnTo>
                  <a:lnTo>
                    <a:pt x="764938" y="5827900"/>
                  </a:lnTo>
                  <a:lnTo>
                    <a:pt x="792946" y="5866785"/>
                  </a:lnTo>
                  <a:lnTo>
                    <a:pt x="821391" y="5905331"/>
                  </a:lnTo>
                  <a:lnTo>
                    <a:pt x="850269" y="5943535"/>
                  </a:lnTo>
                  <a:lnTo>
                    <a:pt x="879576" y="5981393"/>
                  </a:lnTo>
                  <a:lnTo>
                    <a:pt x="909309" y="6018902"/>
                  </a:lnTo>
                  <a:lnTo>
                    <a:pt x="939465" y="6056057"/>
                  </a:lnTo>
                  <a:lnTo>
                    <a:pt x="970038" y="6092856"/>
                  </a:lnTo>
                  <a:lnTo>
                    <a:pt x="1001027" y="6129294"/>
                  </a:lnTo>
                  <a:lnTo>
                    <a:pt x="1032427" y="6165368"/>
                  </a:lnTo>
                  <a:lnTo>
                    <a:pt x="1064234" y="6201074"/>
                  </a:lnTo>
                  <a:lnTo>
                    <a:pt x="1096446" y="6236409"/>
                  </a:lnTo>
                  <a:lnTo>
                    <a:pt x="1129058" y="6271369"/>
                  </a:lnTo>
                  <a:lnTo>
                    <a:pt x="1162067" y="6305951"/>
                  </a:lnTo>
                  <a:lnTo>
                    <a:pt x="1195469" y="6340150"/>
                  </a:lnTo>
                  <a:lnTo>
                    <a:pt x="1229261" y="6373964"/>
                  </a:lnTo>
                  <a:lnTo>
                    <a:pt x="1263438" y="6407388"/>
                  </a:lnTo>
                  <a:lnTo>
                    <a:pt x="1297998" y="6440419"/>
                  </a:lnTo>
                  <a:lnTo>
                    <a:pt x="1332936" y="6473054"/>
                  </a:lnTo>
                  <a:lnTo>
                    <a:pt x="1368250" y="6505288"/>
                  </a:lnTo>
                  <a:lnTo>
                    <a:pt x="1403935" y="6537119"/>
                  </a:lnTo>
                  <a:lnTo>
                    <a:pt x="1439988" y="6568541"/>
                  </a:lnTo>
                  <a:lnTo>
                    <a:pt x="1476405" y="6599553"/>
                  </a:lnTo>
                  <a:lnTo>
                    <a:pt x="1513183" y="6630150"/>
                  </a:lnTo>
                  <a:lnTo>
                    <a:pt x="1550317" y="6660328"/>
                  </a:lnTo>
                  <a:lnTo>
                    <a:pt x="1587805" y="6690085"/>
                  </a:lnTo>
                  <a:lnTo>
                    <a:pt x="1625643" y="6719416"/>
                  </a:lnTo>
                  <a:lnTo>
                    <a:pt x="1663827" y="6748317"/>
                  </a:lnTo>
                  <a:lnTo>
                    <a:pt x="1818132" y="6857999"/>
                  </a:lnTo>
                  <a:lnTo>
                    <a:pt x="6466332" y="6857999"/>
                  </a:lnTo>
                  <a:lnTo>
                    <a:pt x="6620636" y="6748317"/>
                  </a:lnTo>
                  <a:lnTo>
                    <a:pt x="6658820" y="6719416"/>
                  </a:lnTo>
                  <a:lnTo>
                    <a:pt x="6696658" y="6690085"/>
                  </a:lnTo>
                  <a:lnTo>
                    <a:pt x="6734146" y="6660328"/>
                  </a:lnTo>
                  <a:lnTo>
                    <a:pt x="6771280" y="6630150"/>
                  </a:lnTo>
                  <a:lnTo>
                    <a:pt x="6808058" y="6599553"/>
                  </a:lnTo>
                  <a:lnTo>
                    <a:pt x="6844475" y="6568541"/>
                  </a:lnTo>
                  <a:lnTo>
                    <a:pt x="6880528" y="6537119"/>
                  </a:lnTo>
                  <a:lnTo>
                    <a:pt x="6916213" y="6505288"/>
                  </a:lnTo>
                  <a:lnTo>
                    <a:pt x="6951527" y="6473054"/>
                  </a:lnTo>
                  <a:lnTo>
                    <a:pt x="6986465" y="6440419"/>
                  </a:lnTo>
                  <a:lnTo>
                    <a:pt x="7021025" y="6407388"/>
                  </a:lnTo>
                  <a:lnTo>
                    <a:pt x="7055202" y="6373964"/>
                  </a:lnTo>
                  <a:lnTo>
                    <a:pt x="7088994" y="6340150"/>
                  </a:lnTo>
                  <a:lnTo>
                    <a:pt x="7122396" y="6305951"/>
                  </a:lnTo>
                  <a:lnTo>
                    <a:pt x="7155405" y="6271369"/>
                  </a:lnTo>
                  <a:lnTo>
                    <a:pt x="7188017" y="6236409"/>
                  </a:lnTo>
                  <a:lnTo>
                    <a:pt x="7220229" y="6201074"/>
                  </a:lnTo>
                  <a:lnTo>
                    <a:pt x="7252036" y="6165368"/>
                  </a:lnTo>
                  <a:lnTo>
                    <a:pt x="7283436" y="6129294"/>
                  </a:lnTo>
                  <a:lnTo>
                    <a:pt x="7314425" y="6092856"/>
                  </a:lnTo>
                  <a:lnTo>
                    <a:pt x="7344998" y="6056057"/>
                  </a:lnTo>
                  <a:lnTo>
                    <a:pt x="7375154" y="6018902"/>
                  </a:lnTo>
                  <a:lnTo>
                    <a:pt x="7404887" y="5981393"/>
                  </a:lnTo>
                  <a:lnTo>
                    <a:pt x="7434194" y="5943535"/>
                  </a:lnTo>
                  <a:lnTo>
                    <a:pt x="7463072" y="5905331"/>
                  </a:lnTo>
                  <a:lnTo>
                    <a:pt x="7491517" y="5866785"/>
                  </a:lnTo>
                  <a:lnTo>
                    <a:pt x="7519525" y="5827900"/>
                  </a:lnTo>
                  <a:lnTo>
                    <a:pt x="7547093" y="5788680"/>
                  </a:lnTo>
                  <a:lnTo>
                    <a:pt x="7574217" y="5749128"/>
                  </a:lnTo>
                  <a:lnTo>
                    <a:pt x="7600894" y="5709249"/>
                  </a:lnTo>
                  <a:lnTo>
                    <a:pt x="7627120" y="5669045"/>
                  </a:lnTo>
                  <a:lnTo>
                    <a:pt x="7652891" y="5628521"/>
                  </a:lnTo>
                  <a:lnTo>
                    <a:pt x="7678203" y="5587680"/>
                  </a:lnTo>
                  <a:lnTo>
                    <a:pt x="7703054" y="5546525"/>
                  </a:lnTo>
                  <a:lnTo>
                    <a:pt x="7727438" y="5505061"/>
                  </a:lnTo>
                  <a:lnTo>
                    <a:pt x="7751354" y="5463291"/>
                  </a:lnTo>
                  <a:lnTo>
                    <a:pt x="7774797" y="5421218"/>
                  </a:lnTo>
                  <a:lnTo>
                    <a:pt x="7797763" y="5378846"/>
                  </a:lnTo>
                  <a:lnTo>
                    <a:pt x="7820250" y="5336179"/>
                  </a:lnTo>
                  <a:lnTo>
                    <a:pt x="7842252" y="5293221"/>
                  </a:lnTo>
                  <a:lnTo>
                    <a:pt x="7863768" y="5249974"/>
                  </a:lnTo>
                  <a:lnTo>
                    <a:pt x="7884792" y="5206443"/>
                  </a:lnTo>
                  <a:lnTo>
                    <a:pt x="7905322" y="5162632"/>
                  </a:lnTo>
                  <a:lnTo>
                    <a:pt x="7925353" y="5118543"/>
                  </a:lnTo>
                  <a:lnTo>
                    <a:pt x="7944883" y="5074181"/>
                  </a:lnTo>
                  <a:lnTo>
                    <a:pt x="7963907" y="5029549"/>
                  </a:lnTo>
                  <a:lnTo>
                    <a:pt x="7982423" y="4984650"/>
                  </a:lnTo>
                  <a:lnTo>
                    <a:pt x="8000425" y="4939489"/>
                  </a:lnTo>
                  <a:lnTo>
                    <a:pt x="8017911" y="4894069"/>
                  </a:lnTo>
                  <a:lnTo>
                    <a:pt x="8034878" y="4848394"/>
                  </a:lnTo>
                  <a:lnTo>
                    <a:pt x="8051321" y="4802467"/>
                  </a:lnTo>
                  <a:lnTo>
                    <a:pt x="8067236" y="4756292"/>
                  </a:lnTo>
                  <a:lnTo>
                    <a:pt x="8082621" y="4709872"/>
                  </a:lnTo>
                  <a:lnTo>
                    <a:pt x="8097472" y="4663211"/>
                  </a:lnTo>
                  <a:lnTo>
                    <a:pt x="8111784" y="4616313"/>
                  </a:lnTo>
                  <a:lnTo>
                    <a:pt x="8125555" y="4569182"/>
                  </a:lnTo>
                  <a:lnTo>
                    <a:pt x="8138781" y="4521820"/>
                  </a:lnTo>
                  <a:lnTo>
                    <a:pt x="8151458" y="4474232"/>
                  </a:lnTo>
                  <a:lnTo>
                    <a:pt x="8163582" y="4426421"/>
                  </a:lnTo>
                  <a:lnTo>
                    <a:pt x="8175150" y="4378391"/>
                  </a:lnTo>
                  <a:lnTo>
                    <a:pt x="8186158" y="4330146"/>
                  </a:lnTo>
                  <a:lnTo>
                    <a:pt x="8196603" y="4281688"/>
                  </a:lnTo>
                  <a:lnTo>
                    <a:pt x="8206481" y="4233023"/>
                  </a:lnTo>
                  <a:lnTo>
                    <a:pt x="8215789" y="4184152"/>
                  </a:lnTo>
                  <a:lnTo>
                    <a:pt x="8224522" y="4135081"/>
                  </a:lnTo>
                  <a:lnTo>
                    <a:pt x="8232677" y="4085812"/>
                  </a:lnTo>
                  <a:lnTo>
                    <a:pt x="8240251" y="4036349"/>
                  </a:lnTo>
                  <a:lnTo>
                    <a:pt x="8247240" y="3986696"/>
                  </a:lnTo>
                  <a:lnTo>
                    <a:pt x="8253640" y="3936857"/>
                  </a:lnTo>
                  <a:lnTo>
                    <a:pt x="8259447" y="3886835"/>
                  </a:lnTo>
                  <a:lnTo>
                    <a:pt x="8264659" y="3836633"/>
                  </a:lnTo>
                  <a:lnTo>
                    <a:pt x="8269271" y="3786256"/>
                  </a:lnTo>
                  <a:lnTo>
                    <a:pt x="8273280" y="3735706"/>
                  </a:lnTo>
                  <a:lnTo>
                    <a:pt x="8276682" y="3684989"/>
                  </a:lnTo>
                  <a:lnTo>
                    <a:pt x="8279474" y="3634106"/>
                  </a:lnTo>
                  <a:lnTo>
                    <a:pt x="8281651" y="3583062"/>
                  </a:lnTo>
                  <a:lnTo>
                    <a:pt x="8283211" y="3531861"/>
                  </a:lnTo>
                  <a:lnTo>
                    <a:pt x="8284150" y="3480505"/>
                  </a:lnTo>
                  <a:lnTo>
                    <a:pt x="8284463" y="3429000"/>
                  </a:lnTo>
                  <a:lnTo>
                    <a:pt x="8284150" y="3377494"/>
                  </a:lnTo>
                  <a:lnTo>
                    <a:pt x="8283211" y="3326138"/>
                  </a:lnTo>
                  <a:lnTo>
                    <a:pt x="8281651" y="3274937"/>
                  </a:lnTo>
                  <a:lnTo>
                    <a:pt x="8279474" y="3223893"/>
                  </a:lnTo>
                  <a:lnTo>
                    <a:pt x="8276682" y="3173011"/>
                  </a:lnTo>
                  <a:lnTo>
                    <a:pt x="8273280" y="3122293"/>
                  </a:lnTo>
                  <a:lnTo>
                    <a:pt x="8269271" y="3071744"/>
                  </a:lnTo>
                  <a:lnTo>
                    <a:pt x="8264659" y="3021367"/>
                  </a:lnTo>
                  <a:lnTo>
                    <a:pt x="8259447" y="2971166"/>
                  </a:lnTo>
                  <a:lnTo>
                    <a:pt x="8253640" y="2921144"/>
                  </a:lnTo>
                  <a:lnTo>
                    <a:pt x="8247240" y="2871305"/>
                  </a:lnTo>
                  <a:lnTo>
                    <a:pt x="8240251" y="2821653"/>
                  </a:lnTo>
                  <a:lnTo>
                    <a:pt x="8232677" y="2772191"/>
                  </a:lnTo>
                  <a:lnTo>
                    <a:pt x="8224522" y="2722922"/>
                  </a:lnTo>
                  <a:lnTo>
                    <a:pt x="8215789" y="2673852"/>
                  </a:lnTo>
                  <a:lnTo>
                    <a:pt x="8206481" y="2624982"/>
                  </a:lnTo>
                  <a:lnTo>
                    <a:pt x="8196603" y="2576317"/>
                  </a:lnTo>
                  <a:lnTo>
                    <a:pt x="8186158" y="2527860"/>
                  </a:lnTo>
                  <a:lnTo>
                    <a:pt x="8175150" y="2479615"/>
                  </a:lnTo>
                  <a:lnTo>
                    <a:pt x="8163582" y="2431586"/>
                  </a:lnTo>
                  <a:lnTo>
                    <a:pt x="8151458" y="2383776"/>
                  </a:lnTo>
                  <a:lnTo>
                    <a:pt x="8138781" y="2336189"/>
                  </a:lnTo>
                  <a:lnTo>
                    <a:pt x="8125555" y="2288828"/>
                  </a:lnTo>
                  <a:lnTo>
                    <a:pt x="8111784" y="2241697"/>
                  </a:lnTo>
                  <a:lnTo>
                    <a:pt x="8097472" y="2194800"/>
                  </a:lnTo>
                  <a:lnTo>
                    <a:pt x="8082621" y="2148140"/>
                  </a:lnTo>
                  <a:lnTo>
                    <a:pt x="8067236" y="2101721"/>
                  </a:lnTo>
                  <a:lnTo>
                    <a:pt x="8051321" y="2055547"/>
                  </a:lnTo>
                  <a:lnTo>
                    <a:pt x="8034878" y="2009620"/>
                  </a:lnTo>
                  <a:lnTo>
                    <a:pt x="8017911" y="1963946"/>
                  </a:lnTo>
                  <a:lnTo>
                    <a:pt x="8000425" y="1918527"/>
                  </a:lnTo>
                  <a:lnTo>
                    <a:pt x="7982423" y="1873367"/>
                  </a:lnTo>
                  <a:lnTo>
                    <a:pt x="7963907" y="1828469"/>
                  </a:lnTo>
                  <a:lnTo>
                    <a:pt x="7944883" y="1783838"/>
                  </a:lnTo>
                  <a:lnTo>
                    <a:pt x="7925353" y="1739477"/>
                  </a:lnTo>
                  <a:lnTo>
                    <a:pt x="7905322" y="1695389"/>
                  </a:lnTo>
                  <a:lnTo>
                    <a:pt x="7884792" y="1651578"/>
                  </a:lnTo>
                  <a:lnTo>
                    <a:pt x="7863768" y="1608048"/>
                  </a:lnTo>
                  <a:lnTo>
                    <a:pt x="7842252" y="1564803"/>
                  </a:lnTo>
                  <a:lnTo>
                    <a:pt x="7820250" y="1521845"/>
                  </a:lnTo>
                  <a:lnTo>
                    <a:pt x="7797763" y="1479179"/>
                  </a:lnTo>
                  <a:lnTo>
                    <a:pt x="7774797" y="1436808"/>
                  </a:lnTo>
                  <a:lnTo>
                    <a:pt x="7751354" y="1394736"/>
                  </a:lnTo>
                  <a:lnTo>
                    <a:pt x="7727438" y="1352967"/>
                  </a:lnTo>
                  <a:lnTo>
                    <a:pt x="7703054" y="1311504"/>
                  </a:lnTo>
                  <a:lnTo>
                    <a:pt x="7678203" y="1270350"/>
                  </a:lnTo>
                  <a:lnTo>
                    <a:pt x="7652891" y="1229510"/>
                  </a:lnTo>
                  <a:lnTo>
                    <a:pt x="7627120" y="1188986"/>
                  </a:lnTo>
                  <a:lnTo>
                    <a:pt x="7600894" y="1148783"/>
                  </a:lnTo>
                  <a:lnTo>
                    <a:pt x="7574217" y="1108905"/>
                  </a:lnTo>
                  <a:lnTo>
                    <a:pt x="7547093" y="1069354"/>
                  </a:lnTo>
                  <a:lnTo>
                    <a:pt x="7519525" y="1030135"/>
                  </a:lnTo>
                  <a:lnTo>
                    <a:pt x="7491517" y="991250"/>
                  </a:lnTo>
                  <a:lnTo>
                    <a:pt x="7463072" y="952705"/>
                  </a:lnTo>
                  <a:lnTo>
                    <a:pt x="7434194" y="914502"/>
                  </a:lnTo>
                  <a:lnTo>
                    <a:pt x="7404887" y="876644"/>
                  </a:lnTo>
                  <a:lnTo>
                    <a:pt x="7375154" y="839136"/>
                  </a:lnTo>
                  <a:lnTo>
                    <a:pt x="7344998" y="801982"/>
                  </a:lnTo>
                  <a:lnTo>
                    <a:pt x="7314425" y="765184"/>
                  </a:lnTo>
                  <a:lnTo>
                    <a:pt x="7283436" y="728746"/>
                  </a:lnTo>
                  <a:lnTo>
                    <a:pt x="7252036" y="692673"/>
                  </a:lnTo>
                  <a:lnTo>
                    <a:pt x="7220229" y="656967"/>
                  </a:lnTo>
                  <a:lnTo>
                    <a:pt x="7188017" y="621632"/>
                  </a:lnTo>
                  <a:lnTo>
                    <a:pt x="7155405" y="586673"/>
                  </a:lnTo>
                  <a:lnTo>
                    <a:pt x="7122396" y="552092"/>
                  </a:lnTo>
                  <a:lnTo>
                    <a:pt x="7088994" y="517893"/>
                  </a:lnTo>
                  <a:lnTo>
                    <a:pt x="7055202" y="484079"/>
                  </a:lnTo>
                  <a:lnTo>
                    <a:pt x="7021025" y="450656"/>
                  </a:lnTo>
                  <a:lnTo>
                    <a:pt x="6986465" y="417625"/>
                  </a:lnTo>
                  <a:lnTo>
                    <a:pt x="6951527" y="384990"/>
                  </a:lnTo>
                  <a:lnTo>
                    <a:pt x="6916213" y="352756"/>
                  </a:lnTo>
                  <a:lnTo>
                    <a:pt x="6880528" y="320926"/>
                  </a:lnTo>
                  <a:lnTo>
                    <a:pt x="6844475" y="289504"/>
                  </a:lnTo>
                  <a:lnTo>
                    <a:pt x="6808058" y="258492"/>
                  </a:lnTo>
                  <a:lnTo>
                    <a:pt x="6771280" y="227895"/>
                  </a:lnTo>
                  <a:lnTo>
                    <a:pt x="6734146" y="197717"/>
                  </a:lnTo>
                  <a:lnTo>
                    <a:pt x="6696658" y="167960"/>
                  </a:lnTo>
                  <a:lnTo>
                    <a:pt x="6658820" y="138629"/>
                  </a:lnTo>
                  <a:lnTo>
                    <a:pt x="6620636" y="109727"/>
                  </a:lnTo>
                  <a:lnTo>
                    <a:pt x="6466332" y="0"/>
                  </a:lnTo>
                  <a:close/>
                </a:path>
              </a:pathLst>
            </a:custGeom>
            <a:solidFill>
              <a:srgbClr val="FFFFFF">
                <a:alpha val="79998"/>
              </a:srgbClr>
            </a:solidFill>
          </p:spPr>
          <p:txBody>
            <a:bodyPr wrap="square" lIns="0" tIns="0" rIns="0" bIns="0" rtlCol="0"/>
            <a:lstStyle/>
            <a:p>
              <a:endParaRPr/>
            </a:p>
          </p:txBody>
        </p:sp>
        <p:sp>
          <p:nvSpPr>
            <p:cNvPr id="12" name="object 12"/>
            <p:cNvSpPr/>
            <p:nvPr/>
          </p:nvSpPr>
          <p:spPr>
            <a:xfrm>
              <a:off x="2118360" y="0"/>
              <a:ext cx="7955280" cy="6858000"/>
            </a:xfrm>
            <a:custGeom>
              <a:avLst/>
              <a:gdLst/>
              <a:ahLst/>
              <a:cxnLst/>
              <a:rect l="l" t="t" r="r" b="b"/>
              <a:pathLst>
                <a:path w="7955280" h="6858000">
                  <a:moveTo>
                    <a:pt x="5992875" y="0"/>
                  </a:moveTo>
                  <a:lnTo>
                    <a:pt x="1962403" y="0"/>
                  </a:lnTo>
                  <a:lnTo>
                    <a:pt x="1915032" y="27177"/>
                  </a:lnTo>
                  <a:lnTo>
                    <a:pt x="1874192" y="52332"/>
                  </a:lnTo>
                  <a:lnTo>
                    <a:pt x="1833680" y="77962"/>
                  </a:lnTo>
                  <a:lnTo>
                    <a:pt x="1793500" y="104066"/>
                  </a:lnTo>
                  <a:lnTo>
                    <a:pt x="1753655" y="130637"/>
                  </a:lnTo>
                  <a:lnTo>
                    <a:pt x="1714151" y="157674"/>
                  </a:lnTo>
                  <a:lnTo>
                    <a:pt x="1674990" y="185171"/>
                  </a:lnTo>
                  <a:lnTo>
                    <a:pt x="1636176" y="213126"/>
                  </a:lnTo>
                  <a:lnTo>
                    <a:pt x="1597714" y="241533"/>
                  </a:lnTo>
                  <a:lnTo>
                    <a:pt x="1559607" y="270390"/>
                  </a:lnTo>
                  <a:lnTo>
                    <a:pt x="1521859" y="299691"/>
                  </a:lnTo>
                  <a:lnTo>
                    <a:pt x="1484475" y="329434"/>
                  </a:lnTo>
                  <a:lnTo>
                    <a:pt x="1447457" y="359615"/>
                  </a:lnTo>
                  <a:lnTo>
                    <a:pt x="1410811" y="390229"/>
                  </a:lnTo>
                  <a:lnTo>
                    <a:pt x="1374539" y="421272"/>
                  </a:lnTo>
                  <a:lnTo>
                    <a:pt x="1338646" y="452741"/>
                  </a:lnTo>
                  <a:lnTo>
                    <a:pt x="1303136" y="484632"/>
                  </a:lnTo>
                  <a:lnTo>
                    <a:pt x="1268013" y="516941"/>
                  </a:lnTo>
                  <a:lnTo>
                    <a:pt x="1233280" y="549664"/>
                  </a:lnTo>
                  <a:lnTo>
                    <a:pt x="1198941" y="582797"/>
                  </a:lnTo>
                  <a:lnTo>
                    <a:pt x="1165001" y="616336"/>
                  </a:lnTo>
                  <a:lnTo>
                    <a:pt x="1131462" y="650277"/>
                  </a:lnTo>
                  <a:lnTo>
                    <a:pt x="1098330" y="684617"/>
                  </a:lnTo>
                  <a:lnTo>
                    <a:pt x="1065608" y="719351"/>
                  </a:lnTo>
                  <a:lnTo>
                    <a:pt x="1033300" y="754476"/>
                  </a:lnTo>
                  <a:lnTo>
                    <a:pt x="1001410" y="789987"/>
                  </a:lnTo>
                  <a:lnTo>
                    <a:pt x="969941" y="825881"/>
                  </a:lnTo>
                  <a:lnTo>
                    <a:pt x="938898" y="862154"/>
                  </a:lnTo>
                  <a:lnTo>
                    <a:pt x="908285" y="898802"/>
                  </a:lnTo>
                  <a:lnTo>
                    <a:pt x="878105" y="935821"/>
                  </a:lnTo>
                  <a:lnTo>
                    <a:pt x="848362" y="973207"/>
                  </a:lnTo>
                  <a:lnTo>
                    <a:pt x="819061" y="1010956"/>
                  </a:lnTo>
                  <a:lnTo>
                    <a:pt x="790205" y="1049065"/>
                  </a:lnTo>
                  <a:lnTo>
                    <a:pt x="761797" y="1087529"/>
                  </a:lnTo>
                  <a:lnTo>
                    <a:pt x="733843" y="1126344"/>
                  </a:lnTo>
                  <a:lnTo>
                    <a:pt x="706346" y="1165507"/>
                  </a:lnTo>
                  <a:lnTo>
                    <a:pt x="679310" y="1205014"/>
                  </a:lnTo>
                  <a:lnTo>
                    <a:pt x="652738" y="1244861"/>
                  </a:lnTo>
                  <a:lnTo>
                    <a:pt x="626635" y="1285043"/>
                  </a:lnTo>
                  <a:lnTo>
                    <a:pt x="601004" y="1325557"/>
                  </a:lnTo>
                  <a:lnTo>
                    <a:pt x="575850" y="1366400"/>
                  </a:lnTo>
                  <a:lnTo>
                    <a:pt x="551176" y="1407567"/>
                  </a:lnTo>
                  <a:lnTo>
                    <a:pt x="526986" y="1449054"/>
                  </a:lnTo>
                  <a:lnTo>
                    <a:pt x="503284" y="1490857"/>
                  </a:lnTo>
                  <a:lnTo>
                    <a:pt x="480075" y="1532973"/>
                  </a:lnTo>
                  <a:lnTo>
                    <a:pt x="457361" y="1575397"/>
                  </a:lnTo>
                  <a:lnTo>
                    <a:pt x="435147" y="1618126"/>
                  </a:lnTo>
                  <a:lnTo>
                    <a:pt x="413437" y="1661156"/>
                  </a:lnTo>
                  <a:lnTo>
                    <a:pt x="392235" y="1704482"/>
                  </a:lnTo>
                  <a:lnTo>
                    <a:pt x="371544" y="1748102"/>
                  </a:lnTo>
                  <a:lnTo>
                    <a:pt x="351369" y="1792011"/>
                  </a:lnTo>
                  <a:lnTo>
                    <a:pt x="331713" y="1836204"/>
                  </a:lnTo>
                  <a:lnTo>
                    <a:pt x="312580" y="1880679"/>
                  </a:lnTo>
                  <a:lnTo>
                    <a:pt x="293975" y="1925431"/>
                  </a:lnTo>
                  <a:lnTo>
                    <a:pt x="275901" y="1970457"/>
                  </a:lnTo>
                  <a:lnTo>
                    <a:pt x="258361" y="2015752"/>
                  </a:lnTo>
                  <a:lnTo>
                    <a:pt x="241361" y="2061313"/>
                  </a:lnTo>
                  <a:lnTo>
                    <a:pt x="224903" y="2107135"/>
                  </a:lnTo>
                  <a:lnTo>
                    <a:pt x="208992" y="2153216"/>
                  </a:lnTo>
                  <a:lnTo>
                    <a:pt x="193632" y="2199550"/>
                  </a:lnTo>
                  <a:lnTo>
                    <a:pt x="178826" y="2246134"/>
                  </a:lnTo>
                  <a:lnTo>
                    <a:pt x="164578" y="2292964"/>
                  </a:lnTo>
                  <a:lnTo>
                    <a:pt x="150893" y="2340037"/>
                  </a:lnTo>
                  <a:lnTo>
                    <a:pt x="137775" y="2387347"/>
                  </a:lnTo>
                  <a:lnTo>
                    <a:pt x="125226" y="2434893"/>
                  </a:lnTo>
                  <a:lnTo>
                    <a:pt x="113251" y="2482668"/>
                  </a:lnTo>
                  <a:lnTo>
                    <a:pt x="101855" y="2530670"/>
                  </a:lnTo>
                  <a:lnTo>
                    <a:pt x="91040" y="2578895"/>
                  </a:lnTo>
                  <a:lnTo>
                    <a:pt x="80811" y="2627339"/>
                  </a:lnTo>
                  <a:lnTo>
                    <a:pt x="71172" y="2675997"/>
                  </a:lnTo>
                  <a:lnTo>
                    <a:pt x="62126" y="2724866"/>
                  </a:lnTo>
                  <a:lnTo>
                    <a:pt x="53678" y="2773943"/>
                  </a:lnTo>
                  <a:lnTo>
                    <a:pt x="45831" y="2823222"/>
                  </a:lnTo>
                  <a:lnTo>
                    <a:pt x="38589" y="2872701"/>
                  </a:lnTo>
                  <a:lnTo>
                    <a:pt x="31957" y="2922375"/>
                  </a:lnTo>
                  <a:lnTo>
                    <a:pt x="25938" y="2972240"/>
                  </a:lnTo>
                  <a:lnTo>
                    <a:pt x="20536" y="3022293"/>
                  </a:lnTo>
                  <a:lnTo>
                    <a:pt x="15754" y="3072530"/>
                  </a:lnTo>
                  <a:lnTo>
                    <a:pt x="11598" y="3122946"/>
                  </a:lnTo>
                  <a:lnTo>
                    <a:pt x="8070" y="3173538"/>
                  </a:lnTo>
                  <a:lnTo>
                    <a:pt x="5175" y="3224302"/>
                  </a:lnTo>
                  <a:lnTo>
                    <a:pt x="2917" y="3275234"/>
                  </a:lnTo>
                  <a:lnTo>
                    <a:pt x="1299" y="3326331"/>
                  </a:lnTo>
                  <a:lnTo>
                    <a:pt x="325" y="3377587"/>
                  </a:lnTo>
                  <a:lnTo>
                    <a:pt x="0" y="3429000"/>
                  </a:lnTo>
                  <a:lnTo>
                    <a:pt x="325" y="3480412"/>
                  </a:lnTo>
                  <a:lnTo>
                    <a:pt x="1299" y="3531668"/>
                  </a:lnTo>
                  <a:lnTo>
                    <a:pt x="2917" y="3582764"/>
                  </a:lnTo>
                  <a:lnTo>
                    <a:pt x="5175" y="3633696"/>
                  </a:lnTo>
                  <a:lnTo>
                    <a:pt x="8070" y="3684460"/>
                  </a:lnTo>
                  <a:lnTo>
                    <a:pt x="11598" y="3735052"/>
                  </a:lnTo>
                  <a:lnTo>
                    <a:pt x="15754" y="3785468"/>
                  </a:lnTo>
                  <a:lnTo>
                    <a:pt x="20536" y="3835704"/>
                  </a:lnTo>
                  <a:lnTo>
                    <a:pt x="25938" y="3885757"/>
                  </a:lnTo>
                  <a:lnTo>
                    <a:pt x="31957" y="3935622"/>
                  </a:lnTo>
                  <a:lnTo>
                    <a:pt x="38589" y="3985296"/>
                  </a:lnTo>
                  <a:lnTo>
                    <a:pt x="45831" y="4034774"/>
                  </a:lnTo>
                  <a:lnTo>
                    <a:pt x="53678" y="4084053"/>
                  </a:lnTo>
                  <a:lnTo>
                    <a:pt x="62126" y="4133129"/>
                  </a:lnTo>
                  <a:lnTo>
                    <a:pt x="71172" y="4181998"/>
                  </a:lnTo>
                  <a:lnTo>
                    <a:pt x="80811" y="4230656"/>
                  </a:lnTo>
                  <a:lnTo>
                    <a:pt x="91040" y="4279099"/>
                  </a:lnTo>
                  <a:lnTo>
                    <a:pt x="101855" y="4327323"/>
                  </a:lnTo>
                  <a:lnTo>
                    <a:pt x="113251" y="4375324"/>
                  </a:lnTo>
                  <a:lnTo>
                    <a:pt x="125226" y="4423099"/>
                  </a:lnTo>
                  <a:lnTo>
                    <a:pt x="137775" y="4470644"/>
                  </a:lnTo>
                  <a:lnTo>
                    <a:pt x="150893" y="4517954"/>
                  </a:lnTo>
                  <a:lnTo>
                    <a:pt x="164578" y="4565026"/>
                  </a:lnTo>
                  <a:lnTo>
                    <a:pt x="178826" y="4611855"/>
                  </a:lnTo>
                  <a:lnTo>
                    <a:pt x="193632" y="4658439"/>
                  </a:lnTo>
                  <a:lnTo>
                    <a:pt x="208992" y="4704772"/>
                  </a:lnTo>
                  <a:lnTo>
                    <a:pt x="224903" y="4750852"/>
                  </a:lnTo>
                  <a:lnTo>
                    <a:pt x="241361" y="4796673"/>
                  </a:lnTo>
                  <a:lnTo>
                    <a:pt x="258361" y="4842233"/>
                  </a:lnTo>
                  <a:lnTo>
                    <a:pt x="275901" y="4887528"/>
                  </a:lnTo>
                  <a:lnTo>
                    <a:pt x="293975" y="4932553"/>
                  </a:lnTo>
                  <a:lnTo>
                    <a:pt x="312580" y="4977304"/>
                  </a:lnTo>
                  <a:lnTo>
                    <a:pt x="331713" y="5021778"/>
                  </a:lnTo>
                  <a:lnTo>
                    <a:pt x="351369" y="5065971"/>
                  </a:lnTo>
                  <a:lnTo>
                    <a:pt x="371544" y="5109879"/>
                  </a:lnTo>
                  <a:lnTo>
                    <a:pt x="392235" y="5153498"/>
                  </a:lnTo>
                  <a:lnTo>
                    <a:pt x="413437" y="5196823"/>
                  </a:lnTo>
                  <a:lnTo>
                    <a:pt x="435147" y="5239852"/>
                  </a:lnTo>
                  <a:lnTo>
                    <a:pt x="457361" y="5282581"/>
                  </a:lnTo>
                  <a:lnTo>
                    <a:pt x="480075" y="5325004"/>
                  </a:lnTo>
                  <a:lnTo>
                    <a:pt x="503284" y="5367119"/>
                  </a:lnTo>
                  <a:lnTo>
                    <a:pt x="526986" y="5408922"/>
                  </a:lnTo>
                  <a:lnTo>
                    <a:pt x="551176" y="5450408"/>
                  </a:lnTo>
                  <a:lnTo>
                    <a:pt x="575850" y="5491574"/>
                  </a:lnTo>
                  <a:lnTo>
                    <a:pt x="601004" y="5532415"/>
                  </a:lnTo>
                  <a:lnTo>
                    <a:pt x="626635" y="5572929"/>
                  </a:lnTo>
                  <a:lnTo>
                    <a:pt x="652738" y="5613111"/>
                  </a:lnTo>
                  <a:lnTo>
                    <a:pt x="679310" y="5652957"/>
                  </a:lnTo>
                  <a:lnTo>
                    <a:pt x="706346" y="5692463"/>
                  </a:lnTo>
                  <a:lnTo>
                    <a:pt x="733843" y="5731625"/>
                  </a:lnTo>
                  <a:lnTo>
                    <a:pt x="761797" y="5770440"/>
                  </a:lnTo>
                  <a:lnTo>
                    <a:pt x="790205" y="5808903"/>
                  </a:lnTo>
                  <a:lnTo>
                    <a:pt x="819061" y="5847011"/>
                  </a:lnTo>
                  <a:lnTo>
                    <a:pt x="848362" y="5884759"/>
                  </a:lnTo>
                  <a:lnTo>
                    <a:pt x="878105" y="5922145"/>
                  </a:lnTo>
                  <a:lnTo>
                    <a:pt x="908285" y="5959163"/>
                  </a:lnTo>
                  <a:lnTo>
                    <a:pt x="938898" y="5995810"/>
                  </a:lnTo>
                  <a:lnTo>
                    <a:pt x="969941" y="6032083"/>
                  </a:lnTo>
                  <a:lnTo>
                    <a:pt x="1001410" y="6067976"/>
                  </a:lnTo>
                  <a:lnTo>
                    <a:pt x="1033300" y="6103487"/>
                  </a:lnTo>
                  <a:lnTo>
                    <a:pt x="1065608" y="6138611"/>
                  </a:lnTo>
                  <a:lnTo>
                    <a:pt x="1098330" y="6173345"/>
                  </a:lnTo>
                  <a:lnTo>
                    <a:pt x="1131462" y="6207684"/>
                  </a:lnTo>
                  <a:lnTo>
                    <a:pt x="1165001" y="6241625"/>
                  </a:lnTo>
                  <a:lnTo>
                    <a:pt x="1198941" y="6275164"/>
                  </a:lnTo>
                  <a:lnTo>
                    <a:pt x="1233280" y="6308296"/>
                  </a:lnTo>
                  <a:lnTo>
                    <a:pt x="1268013" y="6341019"/>
                  </a:lnTo>
                  <a:lnTo>
                    <a:pt x="1303136" y="6373328"/>
                  </a:lnTo>
                  <a:lnTo>
                    <a:pt x="1338646" y="6405218"/>
                  </a:lnTo>
                  <a:lnTo>
                    <a:pt x="1374539" y="6436687"/>
                  </a:lnTo>
                  <a:lnTo>
                    <a:pt x="1410811" y="6467731"/>
                  </a:lnTo>
                  <a:lnTo>
                    <a:pt x="1447457" y="6498344"/>
                  </a:lnTo>
                  <a:lnTo>
                    <a:pt x="1484475" y="6528525"/>
                  </a:lnTo>
                  <a:lnTo>
                    <a:pt x="1521859" y="6558268"/>
                  </a:lnTo>
                  <a:lnTo>
                    <a:pt x="1559607" y="6587569"/>
                  </a:lnTo>
                  <a:lnTo>
                    <a:pt x="1597714" y="6616426"/>
                  </a:lnTo>
                  <a:lnTo>
                    <a:pt x="1636176" y="6644833"/>
                  </a:lnTo>
                  <a:lnTo>
                    <a:pt x="1674990" y="6672788"/>
                  </a:lnTo>
                  <a:lnTo>
                    <a:pt x="1714151" y="6700285"/>
                  </a:lnTo>
                  <a:lnTo>
                    <a:pt x="1753655" y="6727322"/>
                  </a:lnTo>
                  <a:lnTo>
                    <a:pt x="1793500" y="6753894"/>
                  </a:lnTo>
                  <a:lnTo>
                    <a:pt x="1833680" y="6779998"/>
                  </a:lnTo>
                  <a:lnTo>
                    <a:pt x="1874192" y="6805629"/>
                  </a:lnTo>
                  <a:lnTo>
                    <a:pt x="1915032" y="6830783"/>
                  </a:lnTo>
                  <a:lnTo>
                    <a:pt x="1962403" y="6857999"/>
                  </a:lnTo>
                  <a:lnTo>
                    <a:pt x="5992875" y="6857999"/>
                  </a:lnTo>
                  <a:lnTo>
                    <a:pt x="6040246" y="6830783"/>
                  </a:lnTo>
                  <a:lnTo>
                    <a:pt x="6081087" y="6805629"/>
                  </a:lnTo>
                  <a:lnTo>
                    <a:pt x="6121599" y="6779998"/>
                  </a:lnTo>
                  <a:lnTo>
                    <a:pt x="6161779" y="6753894"/>
                  </a:lnTo>
                  <a:lnTo>
                    <a:pt x="6201624" y="6727322"/>
                  </a:lnTo>
                  <a:lnTo>
                    <a:pt x="6241128" y="6700285"/>
                  </a:lnTo>
                  <a:lnTo>
                    <a:pt x="6280289" y="6672788"/>
                  </a:lnTo>
                  <a:lnTo>
                    <a:pt x="6319103" y="6644833"/>
                  </a:lnTo>
                  <a:lnTo>
                    <a:pt x="6357565" y="6616426"/>
                  </a:lnTo>
                  <a:lnTo>
                    <a:pt x="6395672" y="6587569"/>
                  </a:lnTo>
                  <a:lnTo>
                    <a:pt x="6433420" y="6558268"/>
                  </a:lnTo>
                  <a:lnTo>
                    <a:pt x="6470804" y="6528525"/>
                  </a:lnTo>
                  <a:lnTo>
                    <a:pt x="6507822" y="6498344"/>
                  </a:lnTo>
                  <a:lnTo>
                    <a:pt x="6544468" y="6467731"/>
                  </a:lnTo>
                  <a:lnTo>
                    <a:pt x="6580740" y="6436687"/>
                  </a:lnTo>
                  <a:lnTo>
                    <a:pt x="6616633" y="6405218"/>
                  </a:lnTo>
                  <a:lnTo>
                    <a:pt x="6652143" y="6373328"/>
                  </a:lnTo>
                  <a:lnTo>
                    <a:pt x="6687266" y="6341019"/>
                  </a:lnTo>
                  <a:lnTo>
                    <a:pt x="6721999" y="6308296"/>
                  </a:lnTo>
                  <a:lnTo>
                    <a:pt x="6756338" y="6275164"/>
                  </a:lnTo>
                  <a:lnTo>
                    <a:pt x="6790278" y="6241625"/>
                  </a:lnTo>
                  <a:lnTo>
                    <a:pt x="6823817" y="6207684"/>
                  </a:lnTo>
                  <a:lnTo>
                    <a:pt x="6856949" y="6173345"/>
                  </a:lnTo>
                  <a:lnTo>
                    <a:pt x="6889671" y="6138611"/>
                  </a:lnTo>
                  <a:lnTo>
                    <a:pt x="6921979" y="6103487"/>
                  </a:lnTo>
                  <a:lnTo>
                    <a:pt x="6953869" y="6067976"/>
                  </a:lnTo>
                  <a:lnTo>
                    <a:pt x="6985338" y="6032083"/>
                  </a:lnTo>
                  <a:lnTo>
                    <a:pt x="7016381" y="5995810"/>
                  </a:lnTo>
                  <a:lnTo>
                    <a:pt x="7046994" y="5959163"/>
                  </a:lnTo>
                  <a:lnTo>
                    <a:pt x="7077174" y="5922145"/>
                  </a:lnTo>
                  <a:lnTo>
                    <a:pt x="7106917" y="5884759"/>
                  </a:lnTo>
                  <a:lnTo>
                    <a:pt x="7136218" y="5847011"/>
                  </a:lnTo>
                  <a:lnTo>
                    <a:pt x="7165074" y="5808903"/>
                  </a:lnTo>
                  <a:lnTo>
                    <a:pt x="7193482" y="5770440"/>
                  </a:lnTo>
                  <a:lnTo>
                    <a:pt x="7221436" y="5731625"/>
                  </a:lnTo>
                  <a:lnTo>
                    <a:pt x="7248933" y="5692463"/>
                  </a:lnTo>
                  <a:lnTo>
                    <a:pt x="7275969" y="5652957"/>
                  </a:lnTo>
                  <a:lnTo>
                    <a:pt x="7302541" y="5613111"/>
                  </a:lnTo>
                  <a:lnTo>
                    <a:pt x="7328644" y="5572929"/>
                  </a:lnTo>
                  <a:lnTo>
                    <a:pt x="7354275" y="5532415"/>
                  </a:lnTo>
                  <a:lnTo>
                    <a:pt x="7379429" y="5491574"/>
                  </a:lnTo>
                  <a:lnTo>
                    <a:pt x="7404103" y="5450408"/>
                  </a:lnTo>
                  <a:lnTo>
                    <a:pt x="7428293" y="5408922"/>
                  </a:lnTo>
                  <a:lnTo>
                    <a:pt x="7451995" y="5367119"/>
                  </a:lnTo>
                  <a:lnTo>
                    <a:pt x="7475204" y="5325004"/>
                  </a:lnTo>
                  <a:lnTo>
                    <a:pt x="7497918" y="5282581"/>
                  </a:lnTo>
                  <a:lnTo>
                    <a:pt x="7520132" y="5239852"/>
                  </a:lnTo>
                  <a:lnTo>
                    <a:pt x="7541842" y="5196823"/>
                  </a:lnTo>
                  <a:lnTo>
                    <a:pt x="7563044" y="5153498"/>
                  </a:lnTo>
                  <a:lnTo>
                    <a:pt x="7583735" y="5109879"/>
                  </a:lnTo>
                  <a:lnTo>
                    <a:pt x="7603910" y="5065971"/>
                  </a:lnTo>
                  <a:lnTo>
                    <a:pt x="7623566" y="5021778"/>
                  </a:lnTo>
                  <a:lnTo>
                    <a:pt x="7642699" y="4977304"/>
                  </a:lnTo>
                  <a:lnTo>
                    <a:pt x="7661304" y="4932553"/>
                  </a:lnTo>
                  <a:lnTo>
                    <a:pt x="7679378" y="4887528"/>
                  </a:lnTo>
                  <a:lnTo>
                    <a:pt x="7696918" y="4842233"/>
                  </a:lnTo>
                  <a:lnTo>
                    <a:pt x="7713918" y="4796673"/>
                  </a:lnTo>
                  <a:lnTo>
                    <a:pt x="7730376" y="4750852"/>
                  </a:lnTo>
                  <a:lnTo>
                    <a:pt x="7746287" y="4704772"/>
                  </a:lnTo>
                  <a:lnTo>
                    <a:pt x="7761647" y="4658439"/>
                  </a:lnTo>
                  <a:lnTo>
                    <a:pt x="7776453" y="4611855"/>
                  </a:lnTo>
                  <a:lnTo>
                    <a:pt x="7790701" y="4565026"/>
                  </a:lnTo>
                  <a:lnTo>
                    <a:pt x="7804386" y="4517954"/>
                  </a:lnTo>
                  <a:lnTo>
                    <a:pt x="7817504" y="4470644"/>
                  </a:lnTo>
                  <a:lnTo>
                    <a:pt x="7830053" y="4423099"/>
                  </a:lnTo>
                  <a:lnTo>
                    <a:pt x="7842028" y="4375324"/>
                  </a:lnTo>
                  <a:lnTo>
                    <a:pt x="7853424" y="4327323"/>
                  </a:lnTo>
                  <a:lnTo>
                    <a:pt x="7864239" y="4279099"/>
                  </a:lnTo>
                  <a:lnTo>
                    <a:pt x="7874468" y="4230656"/>
                  </a:lnTo>
                  <a:lnTo>
                    <a:pt x="7884107" y="4181998"/>
                  </a:lnTo>
                  <a:lnTo>
                    <a:pt x="7893153" y="4133129"/>
                  </a:lnTo>
                  <a:lnTo>
                    <a:pt x="7901601" y="4084053"/>
                  </a:lnTo>
                  <a:lnTo>
                    <a:pt x="7909448" y="4034774"/>
                  </a:lnTo>
                  <a:lnTo>
                    <a:pt x="7916690" y="3985296"/>
                  </a:lnTo>
                  <a:lnTo>
                    <a:pt x="7923322" y="3935622"/>
                  </a:lnTo>
                  <a:lnTo>
                    <a:pt x="7929341" y="3885757"/>
                  </a:lnTo>
                  <a:lnTo>
                    <a:pt x="7934743" y="3835704"/>
                  </a:lnTo>
                  <a:lnTo>
                    <a:pt x="7939525" y="3785468"/>
                  </a:lnTo>
                  <a:lnTo>
                    <a:pt x="7943681" y="3735052"/>
                  </a:lnTo>
                  <a:lnTo>
                    <a:pt x="7947209" y="3684460"/>
                  </a:lnTo>
                  <a:lnTo>
                    <a:pt x="7950104" y="3633696"/>
                  </a:lnTo>
                  <a:lnTo>
                    <a:pt x="7952362" y="3582764"/>
                  </a:lnTo>
                  <a:lnTo>
                    <a:pt x="7953980" y="3531668"/>
                  </a:lnTo>
                  <a:lnTo>
                    <a:pt x="7954954" y="3480412"/>
                  </a:lnTo>
                  <a:lnTo>
                    <a:pt x="7955280" y="3429000"/>
                  </a:lnTo>
                  <a:lnTo>
                    <a:pt x="7954954" y="3377587"/>
                  </a:lnTo>
                  <a:lnTo>
                    <a:pt x="7953980" y="3326331"/>
                  </a:lnTo>
                  <a:lnTo>
                    <a:pt x="7952362" y="3275234"/>
                  </a:lnTo>
                  <a:lnTo>
                    <a:pt x="7950104" y="3224302"/>
                  </a:lnTo>
                  <a:lnTo>
                    <a:pt x="7947209" y="3173538"/>
                  </a:lnTo>
                  <a:lnTo>
                    <a:pt x="7943681" y="3122946"/>
                  </a:lnTo>
                  <a:lnTo>
                    <a:pt x="7939525" y="3072530"/>
                  </a:lnTo>
                  <a:lnTo>
                    <a:pt x="7934743" y="3022293"/>
                  </a:lnTo>
                  <a:lnTo>
                    <a:pt x="7929341" y="2972240"/>
                  </a:lnTo>
                  <a:lnTo>
                    <a:pt x="7923322" y="2922375"/>
                  </a:lnTo>
                  <a:lnTo>
                    <a:pt x="7916690" y="2872701"/>
                  </a:lnTo>
                  <a:lnTo>
                    <a:pt x="7909448" y="2823222"/>
                  </a:lnTo>
                  <a:lnTo>
                    <a:pt x="7901601" y="2773943"/>
                  </a:lnTo>
                  <a:lnTo>
                    <a:pt x="7893153" y="2724866"/>
                  </a:lnTo>
                  <a:lnTo>
                    <a:pt x="7884107" y="2675997"/>
                  </a:lnTo>
                  <a:lnTo>
                    <a:pt x="7874468" y="2627339"/>
                  </a:lnTo>
                  <a:lnTo>
                    <a:pt x="7864239" y="2578895"/>
                  </a:lnTo>
                  <a:lnTo>
                    <a:pt x="7853424" y="2530670"/>
                  </a:lnTo>
                  <a:lnTo>
                    <a:pt x="7842028" y="2482668"/>
                  </a:lnTo>
                  <a:lnTo>
                    <a:pt x="7830053" y="2434893"/>
                  </a:lnTo>
                  <a:lnTo>
                    <a:pt x="7817504" y="2387347"/>
                  </a:lnTo>
                  <a:lnTo>
                    <a:pt x="7804386" y="2340037"/>
                  </a:lnTo>
                  <a:lnTo>
                    <a:pt x="7790701" y="2292964"/>
                  </a:lnTo>
                  <a:lnTo>
                    <a:pt x="7776453" y="2246134"/>
                  </a:lnTo>
                  <a:lnTo>
                    <a:pt x="7761647" y="2199550"/>
                  </a:lnTo>
                  <a:lnTo>
                    <a:pt x="7746287" y="2153216"/>
                  </a:lnTo>
                  <a:lnTo>
                    <a:pt x="7730376" y="2107135"/>
                  </a:lnTo>
                  <a:lnTo>
                    <a:pt x="7713918" y="2061313"/>
                  </a:lnTo>
                  <a:lnTo>
                    <a:pt x="7696918" y="2015752"/>
                  </a:lnTo>
                  <a:lnTo>
                    <a:pt x="7679378" y="1970457"/>
                  </a:lnTo>
                  <a:lnTo>
                    <a:pt x="7661304" y="1925431"/>
                  </a:lnTo>
                  <a:lnTo>
                    <a:pt x="7642699" y="1880679"/>
                  </a:lnTo>
                  <a:lnTo>
                    <a:pt x="7623566" y="1836204"/>
                  </a:lnTo>
                  <a:lnTo>
                    <a:pt x="7603910" y="1792011"/>
                  </a:lnTo>
                  <a:lnTo>
                    <a:pt x="7583735" y="1748102"/>
                  </a:lnTo>
                  <a:lnTo>
                    <a:pt x="7563044" y="1704482"/>
                  </a:lnTo>
                  <a:lnTo>
                    <a:pt x="7541842" y="1661156"/>
                  </a:lnTo>
                  <a:lnTo>
                    <a:pt x="7520132" y="1618126"/>
                  </a:lnTo>
                  <a:lnTo>
                    <a:pt x="7497918" y="1575397"/>
                  </a:lnTo>
                  <a:lnTo>
                    <a:pt x="7475204" y="1532973"/>
                  </a:lnTo>
                  <a:lnTo>
                    <a:pt x="7451995" y="1490857"/>
                  </a:lnTo>
                  <a:lnTo>
                    <a:pt x="7428293" y="1449054"/>
                  </a:lnTo>
                  <a:lnTo>
                    <a:pt x="7404103" y="1407567"/>
                  </a:lnTo>
                  <a:lnTo>
                    <a:pt x="7379429" y="1366400"/>
                  </a:lnTo>
                  <a:lnTo>
                    <a:pt x="7354275" y="1325557"/>
                  </a:lnTo>
                  <a:lnTo>
                    <a:pt x="7328644" y="1285043"/>
                  </a:lnTo>
                  <a:lnTo>
                    <a:pt x="7302541" y="1244861"/>
                  </a:lnTo>
                  <a:lnTo>
                    <a:pt x="7275969" y="1205014"/>
                  </a:lnTo>
                  <a:lnTo>
                    <a:pt x="7248933" y="1165507"/>
                  </a:lnTo>
                  <a:lnTo>
                    <a:pt x="7221436" y="1126344"/>
                  </a:lnTo>
                  <a:lnTo>
                    <a:pt x="7193482" y="1087529"/>
                  </a:lnTo>
                  <a:lnTo>
                    <a:pt x="7165074" y="1049065"/>
                  </a:lnTo>
                  <a:lnTo>
                    <a:pt x="7136218" y="1010956"/>
                  </a:lnTo>
                  <a:lnTo>
                    <a:pt x="7106917" y="973207"/>
                  </a:lnTo>
                  <a:lnTo>
                    <a:pt x="7077174" y="935821"/>
                  </a:lnTo>
                  <a:lnTo>
                    <a:pt x="7046994" y="898802"/>
                  </a:lnTo>
                  <a:lnTo>
                    <a:pt x="7016381" y="862154"/>
                  </a:lnTo>
                  <a:lnTo>
                    <a:pt x="6985338" y="825881"/>
                  </a:lnTo>
                  <a:lnTo>
                    <a:pt x="6953869" y="789987"/>
                  </a:lnTo>
                  <a:lnTo>
                    <a:pt x="6921979" y="754476"/>
                  </a:lnTo>
                  <a:lnTo>
                    <a:pt x="6889671" y="719351"/>
                  </a:lnTo>
                  <a:lnTo>
                    <a:pt x="6856949" y="684617"/>
                  </a:lnTo>
                  <a:lnTo>
                    <a:pt x="6823817" y="650277"/>
                  </a:lnTo>
                  <a:lnTo>
                    <a:pt x="6790278" y="616336"/>
                  </a:lnTo>
                  <a:lnTo>
                    <a:pt x="6756338" y="582797"/>
                  </a:lnTo>
                  <a:lnTo>
                    <a:pt x="6721999" y="549664"/>
                  </a:lnTo>
                  <a:lnTo>
                    <a:pt x="6687266" y="516941"/>
                  </a:lnTo>
                  <a:lnTo>
                    <a:pt x="6652143" y="484632"/>
                  </a:lnTo>
                  <a:lnTo>
                    <a:pt x="6616633" y="452741"/>
                  </a:lnTo>
                  <a:lnTo>
                    <a:pt x="6580740" y="421272"/>
                  </a:lnTo>
                  <a:lnTo>
                    <a:pt x="6544468" y="390229"/>
                  </a:lnTo>
                  <a:lnTo>
                    <a:pt x="6507822" y="359615"/>
                  </a:lnTo>
                  <a:lnTo>
                    <a:pt x="6470804" y="329434"/>
                  </a:lnTo>
                  <a:lnTo>
                    <a:pt x="6433420" y="299691"/>
                  </a:lnTo>
                  <a:lnTo>
                    <a:pt x="6395672" y="270390"/>
                  </a:lnTo>
                  <a:lnTo>
                    <a:pt x="6357565" y="241533"/>
                  </a:lnTo>
                  <a:lnTo>
                    <a:pt x="6319103" y="213126"/>
                  </a:lnTo>
                  <a:lnTo>
                    <a:pt x="6280289" y="185171"/>
                  </a:lnTo>
                  <a:lnTo>
                    <a:pt x="6241128" y="157674"/>
                  </a:lnTo>
                  <a:lnTo>
                    <a:pt x="6201624" y="130637"/>
                  </a:lnTo>
                  <a:lnTo>
                    <a:pt x="6161779" y="104066"/>
                  </a:lnTo>
                  <a:lnTo>
                    <a:pt x="6121599" y="77962"/>
                  </a:lnTo>
                  <a:lnTo>
                    <a:pt x="6081087" y="52332"/>
                  </a:lnTo>
                  <a:lnTo>
                    <a:pt x="6040246" y="27177"/>
                  </a:lnTo>
                  <a:lnTo>
                    <a:pt x="5992875" y="0"/>
                  </a:lnTo>
                  <a:close/>
                </a:path>
              </a:pathLst>
            </a:custGeom>
            <a:solidFill>
              <a:srgbClr val="FFFFFF"/>
            </a:solidFill>
          </p:spPr>
          <p:txBody>
            <a:bodyPr wrap="square" lIns="0" tIns="0" rIns="0" bIns="0" rtlCol="0"/>
            <a:lstStyle/>
            <a:p>
              <a:endParaRPr/>
            </a:p>
          </p:txBody>
        </p:sp>
      </p:grpSp>
      <p:sp>
        <p:nvSpPr>
          <p:cNvPr id="13" name="object 13"/>
          <p:cNvSpPr txBox="1">
            <a:spLocks noGrp="1"/>
          </p:cNvSpPr>
          <p:nvPr>
            <p:ph type="title"/>
          </p:nvPr>
        </p:nvSpPr>
        <p:spPr>
          <a:xfrm>
            <a:off x="2344039" y="1450975"/>
            <a:ext cx="7419340" cy="1589405"/>
          </a:xfrm>
          <a:prstGeom prst="rect">
            <a:avLst/>
          </a:prstGeom>
        </p:spPr>
        <p:txBody>
          <a:bodyPr vert="horz" wrap="square" lIns="0" tIns="106045" rIns="0" bIns="0" rtlCol="0">
            <a:spAutoFit/>
          </a:bodyPr>
          <a:lstStyle/>
          <a:p>
            <a:pPr marL="88900" marR="5080" indent="-76200">
              <a:lnSpc>
                <a:spcPts val="5830"/>
              </a:lnSpc>
              <a:spcBef>
                <a:spcPts val="835"/>
              </a:spcBef>
            </a:pPr>
            <a:r>
              <a:rPr sz="5400">
                <a:solidFill>
                  <a:srgbClr val="0D0D0D"/>
                </a:solidFill>
              </a:rPr>
              <a:t>Casino </a:t>
            </a:r>
            <a:r>
              <a:rPr sz="5400" spc="-30">
                <a:solidFill>
                  <a:srgbClr val="0D0D0D"/>
                </a:solidFill>
              </a:rPr>
              <a:t>Operator</a:t>
            </a:r>
            <a:r>
              <a:rPr sz="5400" spc="-40">
                <a:solidFill>
                  <a:srgbClr val="0D0D0D"/>
                </a:solidFill>
              </a:rPr>
              <a:t> </a:t>
            </a:r>
            <a:r>
              <a:rPr sz="5400" spc="-10">
                <a:solidFill>
                  <a:srgbClr val="0D0D0D"/>
                </a:solidFill>
              </a:rPr>
              <a:t>Perspective</a:t>
            </a:r>
            <a:endParaRPr sz="5400"/>
          </a:p>
        </p:txBody>
      </p:sp>
      <p:sp>
        <p:nvSpPr>
          <p:cNvPr id="14" name="object 14"/>
          <p:cNvSpPr txBox="1"/>
          <p:nvPr/>
        </p:nvSpPr>
        <p:spPr>
          <a:xfrm>
            <a:off x="1447546" y="3721684"/>
            <a:ext cx="9208770" cy="422552"/>
          </a:xfrm>
          <a:prstGeom prst="rect">
            <a:avLst/>
          </a:prstGeom>
        </p:spPr>
        <p:txBody>
          <a:bodyPr vert="horz" wrap="square" lIns="0" tIns="12065" rIns="0" bIns="0" rtlCol="0">
            <a:spAutoFit/>
          </a:bodyPr>
          <a:lstStyle/>
          <a:p>
            <a:pPr marL="1270" algn="ctr">
              <a:lnSpc>
                <a:spcPts val="3195"/>
              </a:lnSpc>
              <a:spcBef>
                <a:spcPts val="95"/>
              </a:spcBef>
            </a:pPr>
            <a:r>
              <a:rPr sz="2800" b="1">
                <a:solidFill>
                  <a:srgbClr val="0D0D0D"/>
                </a:solidFill>
                <a:latin typeface="Arial"/>
                <a:cs typeface="Arial"/>
              </a:rPr>
              <a:t>George</a:t>
            </a:r>
            <a:r>
              <a:rPr sz="2800" b="1" spc="-95">
                <a:solidFill>
                  <a:srgbClr val="0D0D0D"/>
                </a:solidFill>
                <a:latin typeface="Arial"/>
                <a:cs typeface="Arial"/>
              </a:rPr>
              <a:t> </a:t>
            </a:r>
            <a:r>
              <a:rPr sz="2800" b="1">
                <a:solidFill>
                  <a:srgbClr val="0D0D0D"/>
                </a:solidFill>
                <a:latin typeface="Arial"/>
                <a:cs typeface="Arial"/>
              </a:rPr>
              <a:t>Jenkot</a:t>
            </a:r>
            <a:r>
              <a:rPr sz="2800" b="1" spc="-75">
                <a:solidFill>
                  <a:srgbClr val="0D0D0D"/>
                </a:solidFill>
                <a:latin typeface="Arial"/>
                <a:cs typeface="Arial"/>
              </a:rPr>
              <a:t> </a:t>
            </a:r>
            <a:r>
              <a:rPr sz="2800" b="1">
                <a:solidFill>
                  <a:srgbClr val="0D0D0D"/>
                </a:solidFill>
                <a:latin typeface="Arial"/>
                <a:cs typeface="Arial"/>
              </a:rPr>
              <a:t>–</a:t>
            </a:r>
            <a:r>
              <a:rPr sz="2800" b="1" spc="-95">
                <a:solidFill>
                  <a:srgbClr val="0D0D0D"/>
                </a:solidFill>
                <a:latin typeface="Arial"/>
                <a:cs typeface="Arial"/>
              </a:rPr>
              <a:t> </a:t>
            </a:r>
            <a:r>
              <a:rPr sz="2800" b="1">
                <a:solidFill>
                  <a:srgbClr val="0D0D0D"/>
                </a:solidFill>
                <a:latin typeface="Arial"/>
                <a:cs typeface="Arial"/>
              </a:rPr>
              <a:t>Firekeepers</a:t>
            </a:r>
            <a:r>
              <a:rPr sz="2800" b="1" spc="-90">
                <a:solidFill>
                  <a:srgbClr val="0D0D0D"/>
                </a:solidFill>
                <a:latin typeface="Arial"/>
                <a:cs typeface="Arial"/>
              </a:rPr>
              <a:t> </a:t>
            </a:r>
            <a:r>
              <a:rPr sz="2800" b="1" spc="-10">
                <a:solidFill>
                  <a:srgbClr val="0D0D0D"/>
                </a:solidFill>
                <a:latin typeface="Arial"/>
                <a:cs typeface="Arial"/>
              </a:rPr>
              <a:t>Casino</a:t>
            </a:r>
            <a:endParaRPr sz="2800">
              <a:latin typeface="Arial"/>
              <a:cs typeface="Arial"/>
            </a:endParaRPr>
          </a:p>
        </p:txBody>
      </p:sp>
      <p:grpSp>
        <p:nvGrpSpPr>
          <p:cNvPr id="15" name="object 15"/>
          <p:cNvGrpSpPr/>
          <p:nvPr/>
        </p:nvGrpSpPr>
        <p:grpSpPr>
          <a:xfrm>
            <a:off x="201168" y="4643628"/>
            <a:ext cx="11703050" cy="1743710"/>
            <a:chOff x="201168" y="4643628"/>
            <a:chExt cx="11703050" cy="1743710"/>
          </a:xfrm>
        </p:grpSpPr>
        <p:pic>
          <p:nvPicPr>
            <p:cNvPr id="16" name="object 16"/>
            <p:cNvPicPr/>
            <p:nvPr/>
          </p:nvPicPr>
          <p:blipFill>
            <a:blip r:embed="rId6" cstate="print"/>
            <a:stretch>
              <a:fillRect/>
            </a:stretch>
          </p:blipFill>
          <p:spPr>
            <a:xfrm>
              <a:off x="201168" y="4643628"/>
              <a:ext cx="3890772" cy="1737360"/>
            </a:xfrm>
            <a:prstGeom prst="rect">
              <a:avLst/>
            </a:prstGeom>
          </p:spPr>
        </p:pic>
        <p:pic>
          <p:nvPicPr>
            <p:cNvPr id="17" name="object 17"/>
            <p:cNvPicPr/>
            <p:nvPr/>
          </p:nvPicPr>
          <p:blipFill>
            <a:blip r:embed="rId7" cstate="print"/>
            <a:stretch>
              <a:fillRect/>
            </a:stretch>
          </p:blipFill>
          <p:spPr>
            <a:xfrm>
              <a:off x="8362187" y="4643628"/>
              <a:ext cx="3541776" cy="1743456"/>
            </a:xfrm>
            <a:prstGeom prst="rect">
              <a:avLst/>
            </a:prstGeom>
          </p:spPr>
        </p:pic>
      </p:grpSp>
      <p:sp>
        <p:nvSpPr>
          <p:cNvPr id="18" name="object 18"/>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21151" y="94869"/>
            <a:ext cx="5640070" cy="574040"/>
          </a:xfrm>
          <a:prstGeom prst="rect">
            <a:avLst/>
          </a:prstGeom>
        </p:spPr>
        <p:txBody>
          <a:bodyPr vert="horz" wrap="square" lIns="0" tIns="12700" rIns="0" bIns="0" rtlCol="0">
            <a:spAutoFit/>
          </a:bodyPr>
          <a:lstStyle/>
          <a:p>
            <a:pPr marL="12700">
              <a:lnSpc>
                <a:spcPct val="100000"/>
              </a:lnSpc>
              <a:spcBef>
                <a:spcPts val="100"/>
              </a:spcBef>
            </a:pPr>
            <a:r>
              <a:rPr>
                <a:solidFill>
                  <a:srgbClr val="799A00"/>
                </a:solidFill>
              </a:rPr>
              <a:t>Sex</a:t>
            </a:r>
            <a:r>
              <a:rPr spc="-75">
                <a:solidFill>
                  <a:srgbClr val="799A00"/>
                </a:solidFill>
              </a:rPr>
              <a:t> </a:t>
            </a:r>
            <a:r>
              <a:rPr>
                <a:solidFill>
                  <a:srgbClr val="799A00"/>
                </a:solidFill>
              </a:rPr>
              <a:t>Trafficking</a:t>
            </a:r>
            <a:r>
              <a:rPr spc="-70">
                <a:solidFill>
                  <a:srgbClr val="799A00"/>
                </a:solidFill>
              </a:rPr>
              <a:t> </a:t>
            </a:r>
            <a:r>
              <a:rPr>
                <a:solidFill>
                  <a:srgbClr val="799A00"/>
                </a:solidFill>
              </a:rPr>
              <a:t>in</a:t>
            </a:r>
            <a:r>
              <a:rPr spc="-70">
                <a:solidFill>
                  <a:srgbClr val="799A00"/>
                </a:solidFill>
              </a:rPr>
              <a:t> </a:t>
            </a:r>
            <a:r>
              <a:rPr>
                <a:solidFill>
                  <a:srgbClr val="799A00"/>
                </a:solidFill>
              </a:rPr>
              <a:t>the</a:t>
            </a:r>
            <a:r>
              <a:rPr spc="-70">
                <a:solidFill>
                  <a:srgbClr val="799A00"/>
                </a:solidFill>
              </a:rPr>
              <a:t> </a:t>
            </a:r>
            <a:r>
              <a:rPr spc="-20">
                <a:solidFill>
                  <a:srgbClr val="799A00"/>
                </a:solidFill>
              </a:rPr>
              <a:t>U.S.</a:t>
            </a:r>
          </a:p>
        </p:txBody>
      </p:sp>
      <p:pic>
        <p:nvPicPr>
          <p:cNvPr id="4" name="object 4"/>
          <p:cNvPicPr/>
          <p:nvPr/>
        </p:nvPicPr>
        <p:blipFill>
          <a:blip r:embed="rId2" cstate="print"/>
          <a:stretch>
            <a:fillRect/>
          </a:stretch>
        </p:blipFill>
        <p:spPr>
          <a:xfrm>
            <a:off x="6211823" y="4494276"/>
            <a:ext cx="5509260" cy="2209800"/>
          </a:xfrm>
          <a:prstGeom prst="rect">
            <a:avLst/>
          </a:prstGeom>
        </p:spPr>
      </p:pic>
      <p:sp>
        <p:nvSpPr>
          <p:cNvPr id="5" name="object 5"/>
          <p:cNvSpPr txBox="1"/>
          <p:nvPr/>
        </p:nvSpPr>
        <p:spPr>
          <a:xfrm>
            <a:off x="1524000" y="4518659"/>
            <a:ext cx="4711065" cy="2185670"/>
          </a:xfrm>
          <a:prstGeom prst="rect">
            <a:avLst/>
          </a:prstGeom>
          <a:solidFill>
            <a:srgbClr val="FFAA55"/>
          </a:solidFill>
        </p:spPr>
        <p:txBody>
          <a:bodyPr vert="horz" wrap="square" lIns="0" tIns="0" rIns="0" bIns="0" rtlCol="0">
            <a:spAutoFit/>
          </a:bodyPr>
          <a:lstStyle/>
          <a:p>
            <a:pPr>
              <a:lnSpc>
                <a:spcPct val="100000"/>
              </a:lnSpc>
            </a:pPr>
            <a:endParaRPr sz="2400">
              <a:latin typeface="Times New Roman"/>
              <a:cs typeface="Times New Roman"/>
            </a:endParaRPr>
          </a:p>
          <a:p>
            <a:pPr>
              <a:lnSpc>
                <a:spcPct val="100000"/>
              </a:lnSpc>
              <a:spcBef>
                <a:spcPts val="20"/>
              </a:spcBef>
            </a:pPr>
            <a:endParaRPr sz="2400">
              <a:latin typeface="Times New Roman"/>
              <a:cs typeface="Times New Roman"/>
            </a:endParaRPr>
          </a:p>
          <a:p>
            <a:pPr marL="344170" marR="427990" indent="65405">
              <a:lnSpc>
                <a:spcPct val="105000"/>
              </a:lnSpc>
              <a:spcBef>
                <a:spcPts val="5"/>
              </a:spcBef>
            </a:pPr>
            <a:r>
              <a:rPr sz="2400" b="1">
                <a:solidFill>
                  <a:srgbClr val="799A00"/>
                </a:solidFill>
                <a:latin typeface="Arial"/>
                <a:cs typeface="Arial"/>
              </a:rPr>
              <a:t>300,000</a:t>
            </a:r>
            <a:r>
              <a:rPr sz="2400" b="1" spc="-40">
                <a:solidFill>
                  <a:srgbClr val="799A00"/>
                </a:solidFill>
                <a:latin typeface="Arial"/>
                <a:cs typeface="Arial"/>
              </a:rPr>
              <a:t> </a:t>
            </a:r>
            <a:r>
              <a:rPr sz="2400">
                <a:solidFill>
                  <a:srgbClr val="799A00"/>
                </a:solidFill>
                <a:latin typeface="Arial"/>
                <a:cs typeface="Arial"/>
              </a:rPr>
              <a:t>new</a:t>
            </a:r>
            <a:r>
              <a:rPr sz="2400" spc="-75">
                <a:solidFill>
                  <a:srgbClr val="799A00"/>
                </a:solidFill>
                <a:latin typeface="Arial"/>
                <a:cs typeface="Arial"/>
              </a:rPr>
              <a:t> </a:t>
            </a:r>
            <a:r>
              <a:rPr sz="2400">
                <a:solidFill>
                  <a:srgbClr val="799A00"/>
                </a:solidFill>
                <a:latin typeface="Arial"/>
                <a:cs typeface="Arial"/>
              </a:rPr>
              <a:t>sex</a:t>
            </a:r>
            <a:r>
              <a:rPr sz="2400" spc="-55">
                <a:solidFill>
                  <a:srgbClr val="799A00"/>
                </a:solidFill>
                <a:latin typeface="Arial"/>
                <a:cs typeface="Arial"/>
              </a:rPr>
              <a:t> </a:t>
            </a:r>
            <a:r>
              <a:rPr sz="2400" spc="-10">
                <a:solidFill>
                  <a:srgbClr val="799A00"/>
                </a:solidFill>
                <a:latin typeface="Arial"/>
                <a:cs typeface="Arial"/>
              </a:rPr>
              <a:t>trafficked </a:t>
            </a:r>
            <a:r>
              <a:rPr sz="2400">
                <a:solidFill>
                  <a:srgbClr val="799A00"/>
                </a:solidFill>
                <a:latin typeface="Arial"/>
                <a:cs typeface="Arial"/>
              </a:rPr>
              <a:t>victims</a:t>
            </a:r>
            <a:r>
              <a:rPr sz="2400" spc="-70">
                <a:solidFill>
                  <a:srgbClr val="799A00"/>
                </a:solidFill>
                <a:latin typeface="Arial"/>
                <a:cs typeface="Arial"/>
              </a:rPr>
              <a:t> </a:t>
            </a:r>
            <a:r>
              <a:rPr sz="2400" b="1">
                <a:solidFill>
                  <a:srgbClr val="799A00"/>
                </a:solidFill>
                <a:latin typeface="Arial"/>
                <a:cs typeface="Arial"/>
              </a:rPr>
              <a:t>each</a:t>
            </a:r>
            <a:r>
              <a:rPr sz="2400" b="1" spc="-45">
                <a:solidFill>
                  <a:srgbClr val="799A00"/>
                </a:solidFill>
                <a:latin typeface="Arial"/>
                <a:cs typeface="Arial"/>
              </a:rPr>
              <a:t> </a:t>
            </a:r>
            <a:r>
              <a:rPr sz="2400" b="1">
                <a:solidFill>
                  <a:srgbClr val="799A00"/>
                </a:solidFill>
                <a:latin typeface="Arial"/>
                <a:cs typeface="Arial"/>
              </a:rPr>
              <a:t>year</a:t>
            </a:r>
            <a:r>
              <a:rPr sz="2400" b="1" spc="-30">
                <a:solidFill>
                  <a:srgbClr val="799A00"/>
                </a:solidFill>
                <a:latin typeface="Arial"/>
                <a:cs typeface="Arial"/>
              </a:rPr>
              <a:t> </a:t>
            </a:r>
            <a:r>
              <a:rPr sz="2400">
                <a:solidFill>
                  <a:srgbClr val="799A00"/>
                </a:solidFill>
                <a:latin typeface="Arial"/>
                <a:cs typeface="Arial"/>
              </a:rPr>
              <a:t>in</a:t>
            </a:r>
            <a:r>
              <a:rPr sz="2400" spc="-55">
                <a:solidFill>
                  <a:srgbClr val="799A00"/>
                </a:solidFill>
                <a:latin typeface="Arial"/>
                <a:cs typeface="Arial"/>
              </a:rPr>
              <a:t> </a:t>
            </a:r>
            <a:r>
              <a:rPr sz="2400">
                <a:solidFill>
                  <a:srgbClr val="799A00"/>
                </a:solidFill>
                <a:latin typeface="Arial"/>
                <a:cs typeface="Arial"/>
              </a:rPr>
              <a:t>the</a:t>
            </a:r>
            <a:r>
              <a:rPr sz="2400" spc="-60">
                <a:solidFill>
                  <a:srgbClr val="799A00"/>
                </a:solidFill>
                <a:latin typeface="Arial"/>
                <a:cs typeface="Arial"/>
              </a:rPr>
              <a:t> </a:t>
            </a:r>
            <a:r>
              <a:rPr sz="2400" spc="-20">
                <a:solidFill>
                  <a:srgbClr val="799A00"/>
                </a:solidFill>
                <a:latin typeface="Arial"/>
                <a:cs typeface="Arial"/>
              </a:rPr>
              <a:t>U.S.</a:t>
            </a:r>
            <a:endParaRPr sz="2400">
              <a:latin typeface="Arial"/>
              <a:cs typeface="Arial"/>
            </a:endParaRPr>
          </a:p>
        </p:txBody>
      </p:sp>
      <p:grpSp>
        <p:nvGrpSpPr>
          <p:cNvPr id="6" name="object 6"/>
          <p:cNvGrpSpPr/>
          <p:nvPr/>
        </p:nvGrpSpPr>
        <p:grpSpPr>
          <a:xfrm>
            <a:off x="1531619" y="723900"/>
            <a:ext cx="10197465" cy="3717290"/>
            <a:chOff x="1531619" y="723900"/>
            <a:chExt cx="10197465" cy="3717290"/>
          </a:xfrm>
        </p:grpSpPr>
        <p:sp>
          <p:nvSpPr>
            <p:cNvPr id="7" name="object 7"/>
            <p:cNvSpPr/>
            <p:nvPr/>
          </p:nvSpPr>
          <p:spPr>
            <a:xfrm>
              <a:off x="1531619" y="723900"/>
              <a:ext cx="10197465" cy="3717290"/>
            </a:xfrm>
            <a:custGeom>
              <a:avLst/>
              <a:gdLst/>
              <a:ahLst/>
              <a:cxnLst/>
              <a:rect l="l" t="t" r="r" b="b"/>
              <a:pathLst>
                <a:path w="10197465" h="3717290">
                  <a:moveTo>
                    <a:pt x="10197084" y="0"/>
                  </a:moveTo>
                  <a:lnTo>
                    <a:pt x="0" y="0"/>
                  </a:lnTo>
                  <a:lnTo>
                    <a:pt x="0" y="3717036"/>
                  </a:lnTo>
                  <a:lnTo>
                    <a:pt x="10197084" y="3717036"/>
                  </a:lnTo>
                  <a:lnTo>
                    <a:pt x="10197084" y="0"/>
                  </a:lnTo>
                  <a:close/>
                </a:path>
              </a:pathLst>
            </a:custGeom>
            <a:solidFill>
              <a:srgbClr val="D9D9D9"/>
            </a:solidFill>
          </p:spPr>
          <p:txBody>
            <a:bodyPr wrap="square" lIns="0" tIns="0" rIns="0" bIns="0" rtlCol="0"/>
            <a:lstStyle/>
            <a:p>
              <a:endParaRPr/>
            </a:p>
          </p:txBody>
        </p:sp>
        <p:sp>
          <p:nvSpPr>
            <p:cNvPr id="8" name="object 8"/>
            <p:cNvSpPr/>
            <p:nvPr/>
          </p:nvSpPr>
          <p:spPr>
            <a:xfrm>
              <a:off x="4821935" y="1550416"/>
              <a:ext cx="2394585" cy="2394585"/>
            </a:xfrm>
            <a:custGeom>
              <a:avLst/>
              <a:gdLst/>
              <a:ahLst/>
              <a:cxnLst/>
              <a:rect l="l" t="t" r="r" b="b"/>
              <a:pathLst>
                <a:path w="2394584" h="2394585">
                  <a:moveTo>
                    <a:pt x="1197102" y="0"/>
                  </a:moveTo>
                  <a:lnTo>
                    <a:pt x="1197102" y="1197102"/>
                  </a:lnTo>
                  <a:lnTo>
                    <a:pt x="1046988" y="9525"/>
                  </a:lnTo>
                  <a:lnTo>
                    <a:pt x="998811" y="16594"/>
                  </a:lnTo>
                  <a:lnTo>
                    <a:pt x="951325" y="25523"/>
                  </a:lnTo>
                  <a:lnTo>
                    <a:pt x="904566" y="36271"/>
                  </a:lnTo>
                  <a:lnTo>
                    <a:pt x="858569" y="48797"/>
                  </a:lnTo>
                  <a:lnTo>
                    <a:pt x="813369" y="63062"/>
                  </a:lnTo>
                  <a:lnTo>
                    <a:pt x="769002" y="79025"/>
                  </a:lnTo>
                  <a:lnTo>
                    <a:pt x="725503" y="96646"/>
                  </a:lnTo>
                  <a:lnTo>
                    <a:pt x="682908" y="115885"/>
                  </a:lnTo>
                  <a:lnTo>
                    <a:pt x="641252" y="136702"/>
                  </a:lnTo>
                  <a:lnTo>
                    <a:pt x="600571" y="159057"/>
                  </a:lnTo>
                  <a:lnTo>
                    <a:pt x="560899" y="182909"/>
                  </a:lnTo>
                  <a:lnTo>
                    <a:pt x="522273" y="208219"/>
                  </a:lnTo>
                  <a:lnTo>
                    <a:pt x="484728" y="234945"/>
                  </a:lnTo>
                  <a:lnTo>
                    <a:pt x="448299" y="263049"/>
                  </a:lnTo>
                  <a:lnTo>
                    <a:pt x="413022" y="292489"/>
                  </a:lnTo>
                  <a:lnTo>
                    <a:pt x="378932" y="323227"/>
                  </a:lnTo>
                  <a:lnTo>
                    <a:pt x="346064" y="355220"/>
                  </a:lnTo>
                  <a:lnTo>
                    <a:pt x="314454" y="388430"/>
                  </a:lnTo>
                  <a:lnTo>
                    <a:pt x="284138" y="422816"/>
                  </a:lnTo>
                  <a:lnTo>
                    <a:pt x="255150" y="458338"/>
                  </a:lnTo>
                  <a:lnTo>
                    <a:pt x="227527" y="494956"/>
                  </a:lnTo>
                  <a:lnTo>
                    <a:pt x="201303" y="532630"/>
                  </a:lnTo>
                  <a:lnTo>
                    <a:pt x="176515" y="571319"/>
                  </a:lnTo>
                  <a:lnTo>
                    <a:pt x="153197" y="610984"/>
                  </a:lnTo>
                  <a:lnTo>
                    <a:pt x="131385" y="651583"/>
                  </a:lnTo>
                  <a:lnTo>
                    <a:pt x="111114" y="693078"/>
                  </a:lnTo>
                  <a:lnTo>
                    <a:pt x="92420" y="735427"/>
                  </a:lnTo>
                  <a:lnTo>
                    <a:pt x="75339" y="778592"/>
                  </a:lnTo>
                  <a:lnTo>
                    <a:pt x="59905" y="822530"/>
                  </a:lnTo>
                  <a:lnTo>
                    <a:pt x="46154" y="867203"/>
                  </a:lnTo>
                  <a:lnTo>
                    <a:pt x="34121" y="912570"/>
                  </a:lnTo>
                  <a:lnTo>
                    <a:pt x="23843" y="958592"/>
                  </a:lnTo>
                  <a:lnTo>
                    <a:pt x="15354" y="1005227"/>
                  </a:lnTo>
                  <a:lnTo>
                    <a:pt x="8689" y="1052435"/>
                  </a:lnTo>
                  <a:lnTo>
                    <a:pt x="3885" y="1100177"/>
                  </a:lnTo>
                  <a:lnTo>
                    <a:pt x="977" y="1148413"/>
                  </a:lnTo>
                  <a:lnTo>
                    <a:pt x="0" y="1197102"/>
                  </a:lnTo>
                  <a:lnTo>
                    <a:pt x="950" y="1245250"/>
                  </a:lnTo>
                  <a:lnTo>
                    <a:pt x="3778" y="1292915"/>
                  </a:lnTo>
                  <a:lnTo>
                    <a:pt x="8447" y="1340062"/>
                  </a:lnTo>
                  <a:lnTo>
                    <a:pt x="14922" y="1386655"/>
                  </a:lnTo>
                  <a:lnTo>
                    <a:pt x="23166" y="1432658"/>
                  </a:lnTo>
                  <a:lnTo>
                    <a:pt x="33145" y="1478035"/>
                  </a:lnTo>
                  <a:lnTo>
                    <a:pt x="44822" y="1522751"/>
                  </a:lnTo>
                  <a:lnTo>
                    <a:pt x="58162" y="1566769"/>
                  </a:lnTo>
                  <a:lnTo>
                    <a:pt x="73129" y="1610055"/>
                  </a:lnTo>
                  <a:lnTo>
                    <a:pt x="89687" y="1652572"/>
                  </a:lnTo>
                  <a:lnTo>
                    <a:pt x="107800" y="1694284"/>
                  </a:lnTo>
                  <a:lnTo>
                    <a:pt x="127433" y="1735156"/>
                  </a:lnTo>
                  <a:lnTo>
                    <a:pt x="148550" y="1775151"/>
                  </a:lnTo>
                  <a:lnTo>
                    <a:pt x="171115" y="1814236"/>
                  </a:lnTo>
                  <a:lnTo>
                    <a:pt x="195092" y="1852372"/>
                  </a:lnTo>
                  <a:lnTo>
                    <a:pt x="220446" y="1889525"/>
                  </a:lnTo>
                  <a:lnTo>
                    <a:pt x="247140" y="1925660"/>
                  </a:lnTo>
                  <a:lnTo>
                    <a:pt x="275140" y="1960739"/>
                  </a:lnTo>
                  <a:lnTo>
                    <a:pt x="304409" y="1994728"/>
                  </a:lnTo>
                  <a:lnTo>
                    <a:pt x="334912" y="2027591"/>
                  </a:lnTo>
                  <a:lnTo>
                    <a:pt x="366612" y="2059291"/>
                  </a:lnTo>
                  <a:lnTo>
                    <a:pt x="399475" y="2089794"/>
                  </a:lnTo>
                  <a:lnTo>
                    <a:pt x="433464" y="2119063"/>
                  </a:lnTo>
                  <a:lnTo>
                    <a:pt x="468543" y="2147063"/>
                  </a:lnTo>
                  <a:lnTo>
                    <a:pt x="504678" y="2173757"/>
                  </a:lnTo>
                  <a:lnTo>
                    <a:pt x="541831" y="2199111"/>
                  </a:lnTo>
                  <a:lnTo>
                    <a:pt x="579967" y="2223088"/>
                  </a:lnTo>
                  <a:lnTo>
                    <a:pt x="619052" y="2245653"/>
                  </a:lnTo>
                  <a:lnTo>
                    <a:pt x="659047" y="2266770"/>
                  </a:lnTo>
                  <a:lnTo>
                    <a:pt x="699919" y="2286403"/>
                  </a:lnTo>
                  <a:lnTo>
                    <a:pt x="741631" y="2304516"/>
                  </a:lnTo>
                  <a:lnTo>
                    <a:pt x="784148" y="2321074"/>
                  </a:lnTo>
                  <a:lnTo>
                    <a:pt x="827434" y="2336041"/>
                  </a:lnTo>
                  <a:lnTo>
                    <a:pt x="871452" y="2349381"/>
                  </a:lnTo>
                  <a:lnTo>
                    <a:pt x="916168" y="2361058"/>
                  </a:lnTo>
                  <a:lnTo>
                    <a:pt x="961545" y="2371037"/>
                  </a:lnTo>
                  <a:lnTo>
                    <a:pt x="1007548" y="2379281"/>
                  </a:lnTo>
                  <a:lnTo>
                    <a:pt x="1054141" y="2385756"/>
                  </a:lnTo>
                  <a:lnTo>
                    <a:pt x="1101288" y="2390425"/>
                  </a:lnTo>
                  <a:lnTo>
                    <a:pt x="1148953" y="2393253"/>
                  </a:lnTo>
                  <a:lnTo>
                    <a:pt x="1197102" y="2394204"/>
                  </a:lnTo>
                  <a:lnTo>
                    <a:pt x="1245241" y="2393253"/>
                  </a:lnTo>
                  <a:lnTo>
                    <a:pt x="1292899" y="2390425"/>
                  </a:lnTo>
                  <a:lnTo>
                    <a:pt x="1340038" y="2385756"/>
                  </a:lnTo>
                  <a:lnTo>
                    <a:pt x="1386625" y="2379281"/>
                  </a:lnTo>
                  <a:lnTo>
                    <a:pt x="1432622" y="2371037"/>
                  </a:lnTo>
                  <a:lnTo>
                    <a:pt x="1477995" y="2361058"/>
                  </a:lnTo>
                  <a:lnTo>
                    <a:pt x="1522706" y="2349381"/>
                  </a:lnTo>
                  <a:lnTo>
                    <a:pt x="1566721" y="2336041"/>
                  </a:lnTo>
                  <a:lnTo>
                    <a:pt x="1610004" y="2321074"/>
                  </a:lnTo>
                  <a:lnTo>
                    <a:pt x="1652518" y="2304516"/>
                  </a:lnTo>
                  <a:lnTo>
                    <a:pt x="1694229" y="2286403"/>
                  </a:lnTo>
                  <a:lnTo>
                    <a:pt x="1735100" y="2266770"/>
                  </a:lnTo>
                  <a:lnTo>
                    <a:pt x="1775095" y="2245653"/>
                  </a:lnTo>
                  <a:lnTo>
                    <a:pt x="1814179" y="2223088"/>
                  </a:lnTo>
                  <a:lnTo>
                    <a:pt x="1852316" y="2199111"/>
                  </a:lnTo>
                  <a:lnTo>
                    <a:pt x="1889470" y="2173757"/>
                  </a:lnTo>
                  <a:lnTo>
                    <a:pt x="1925606" y="2147063"/>
                  </a:lnTo>
                  <a:lnTo>
                    <a:pt x="1960686" y="2119063"/>
                  </a:lnTo>
                  <a:lnTo>
                    <a:pt x="1994677" y="2089794"/>
                  </a:lnTo>
                  <a:lnTo>
                    <a:pt x="2027542" y="2059291"/>
                  </a:lnTo>
                  <a:lnTo>
                    <a:pt x="2059245" y="2027591"/>
                  </a:lnTo>
                  <a:lnTo>
                    <a:pt x="2089750" y="1994728"/>
                  </a:lnTo>
                  <a:lnTo>
                    <a:pt x="2119022" y="1960739"/>
                  </a:lnTo>
                  <a:lnTo>
                    <a:pt x="2147024" y="1925660"/>
                  </a:lnTo>
                  <a:lnTo>
                    <a:pt x="2173722" y="1889525"/>
                  </a:lnTo>
                  <a:lnTo>
                    <a:pt x="2199079" y="1852372"/>
                  </a:lnTo>
                  <a:lnTo>
                    <a:pt x="2223059" y="1814236"/>
                  </a:lnTo>
                  <a:lnTo>
                    <a:pt x="2245627" y="1775151"/>
                  </a:lnTo>
                  <a:lnTo>
                    <a:pt x="2266747" y="1735156"/>
                  </a:lnTo>
                  <a:lnTo>
                    <a:pt x="2286383" y="1694284"/>
                  </a:lnTo>
                  <a:lnTo>
                    <a:pt x="2304499" y="1652572"/>
                  </a:lnTo>
                  <a:lnTo>
                    <a:pt x="2321060" y="1610055"/>
                  </a:lnTo>
                  <a:lnTo>
                    <a:pt x="2336029" y="1566769"/>
                  </a:lnTo>
                  <a:lnTo>
                    <a:pt x="2349371" y="1522751"/>
                  </a:lnTo>
                  <a:lnTo>
                    <a:pt x="2361051" y="1478035"/>
                  </a:lnTo>
                  <a:lnTo>
                    <a:pt x="2371032" y="1432658"/>
                  </a:lnTo>
                  <a:lnTo>
                    <a:pt x="2379278" y="1386655"/>
                  </a:lnTo>
                  <a:lnTo>
                    <a:pt x="2385754" y="1340062"/>
                  </a:lnTo>
                  <a:lnTo>
                    <a:pt x="2390424" y="1292915"/>
                  </a:lnTo>
                  <a:lnTo>
                    <a:pt x="2393253" y="1245250"/>
                  </a:lnTo>
                  <a:lnTo>
                    <a:pt x="2394204" y="1197102"/>
                  </a:lnTo>
                  <a:lnTo>
                    <a:pt x="2393253" y="1148953"/>
                  </a:lnTo>
                  <a:lnTo>
                    <a:pt x="2390424" y="1101288"/>
                  </a:lnTo>
                  <a:lnTo>
                    <a:pt x="2385754" y="1054141"/>
                  </a:lnTo>
                  <a:lnTo>
                    <a:pt x="2379278" y="1007548"/>
                  </a:lnTo>
                  <a:lnTo>
                    <a:pt x="2371032" y="961545"/>
                  </a:lnTo>
                  <a:lnTo>
                    <a:pt x="2361051" y="916168"/>
                  </a:lnTo>
                  <a:lnTo>
                    <a:pt x="2349371" y="871452"/>
                  </a:lnTo>
                  <a:lnTo>
                    <a:pt x="2336029" y="827434"/>
                  </a:lnTo>
                  <a:lnTo>
                    <a:pt x="2321060" y="784148"/>
                  </a:lnTo>
                  <a:lnTo>
                    <a:pt x="2304499" y="741631"/>
                  </a:lnTo>
                  <a:lnTo>
                    <a:pt x="2286383" y="699919"/>
                  </a:lnTo>
                  <a:lnTo>
                    <a:pt x="2266747" y="659047"/>
                  </a:lnTo>
                  <a:lnTo>
                    <a:pt x="2245627" y="619052"/>
                  </a:lnTo>
                  <a:lnTo>
                    <a:pt x="2223059" y="579967"/>
                  </a:lnTo>
                  <a:lnTo>
                    <a:pt x="2199079" y="541831"/>
                  </a:lnTo>
                  <a:lnTo>
                    <a:pt x="2173722" y="504678"/>
                  </a:lnTo>
                  <a:lnTo>
                    <a:pt x="2147024" y="468543"/>
                  </a:lnTo>
                  <a:lnTo>
                    <a:pt x="2119022" y="433464"/>
                  </a:lnTo>
                  <a:lnTo>
                    <a:pt x="2089750" y="399475"/>
                  </a:lnTo>
                  <a:lnTo>
                    <a:pt x="2059245" y="366612"/>
                  </a:lnTo>
                  <a:lnTo>
                    <a:pt x="2027542" y="334912"/>
                  </a:lnTo>
                  <a:lnTo>
                    <a:pt x="1994677" y="304409"/>
                  </a:lnTo>
                  <a:lnTo>
                    <a:pt x="1960686" y="275140"/>
                  </a:lnTo>
                  <a:lnTo>
                    <a:pt x="1925606" y="247140"/>
                  </a:lnTo>
                  <a:lnTo>
                    <a:pt x="1889470" y="220446"/>
                  </a:lnTo>
                  <a:lnTo>
                    <a:pt x="1852316" y="195092"/>
                  </a:lnTo>
                  <a:lnTo>
                    <a:pt x="1814179" y="171115"/>
                  </a:lnTo>
                  <a:lnTo>
                    <a:pt x="1775095" y="148550"/>
                  </a:lnTo>
                  <a:lnTo>
                    <a:pt x="1735100" y="127433"/>
                  </a:lnTo>
                  <a:lnTo>
                    <a:pt x="1694229" y="107800"/>
                  </a:lnTo>
                  <a:lnTo>
                    <a:pt x="1652518" y="89687"/>
                  </a:lnTo>
                  <a:lnTo>
                    <a:pt x="1610004" y="73129"/>
                  </a:lnTo>
                  <a:lnTo>
                    <a:pt x="1566721" y="58162"/>
                  </a:lnTo>
                  <a:lnTo>
                    <a:pt x="1522706" y="44822"/>
                  </a:lnTo>
                  <a:lnTo>
                    <a:pt x="1477995" y="33145"/>
                  </a:lnTo>
                  <a:lnTo>
                    <a:pt x="1432622" y="23166"/>
                  </a:lnTo>
                  <a:lnTo>
                    <a:pt x="1386625" y="14922"/>
                  </a:lnTo>
                  <a:lnTo>
                    <a:pt x="1340038" y="8447"/>
                  </a:lnTo>
                  <a:lnTo>
                    <a:pt x="1292899" y="3778"/>
                  </a:lnTo>
                  <a:lnTo>
                    <a:pt x="1245241" y="950"/>
                  </a:lnTo>
                  <a:lnTo>
                    <a:pt x="1197102" y="0"/>
                  </a:lnTo>
                  <a:close/>
                </a:path>
              </a:pathLst>
            </a:custGeom>
            <a:solidFill>
              <a:srgbClr val="E4AB09"/>
            </a:solidFill>
          </p:spPr>
          <p:txBody>
            <a:bodyPr wrap="square" lIns="0" tIns="0" rIns="0" bIns="0" rtlCol="0"/>
            <a:lstStyle/>
            <a:p>
              <a:endParaRPr/>
            </a:p>
          </p:txBody>
        </p:sp>
        <p:sp>
          <p:nvSpPr>
            <p:cNvPr id="9" name="object 9"/>
            <p:cNvSpPr/>
            <p:nvPr/>
          </p:nvSpPr>
          <p:spPr>
            <a:xfrm>
              <a:off x="4821935" y="1550416"/>
              <a:ext cx="2394585" cy="2394585"/>
            </a:xfrm>
            <a:custGeom>
              <a:avLst/>
              <a:gdLst/>
              <a:ahLst/>
              <a:cxnLst/>
              <a:rect l="l" t="t" r="r" b="b"/>
              <a:pathLst>
                <a:path w="2394584" h="2394585">
                  <a:moveTo>
                    <a:pt x="1197102" y="0"/>
                  </a:moveTo>
                  <a:lnTo>
                    <a:pt x="1245241" y="950"/>
                  </a:lnTo>
                  <a:lnTo>
                    <a:pt x="1292899" y="3778"/>
                  </a:lnTo>
                  <a:lnTo>
                    <a:pt x="1340038" y="8447"/>
                  </a:lnTo>
                  <a:lnTo>
                    <a:pt x="1386625" y="14922"/>
                  </a:lnTo>
                  <a:lnTo>
                    <a:pt x="1432622" y="23166"/>
                  </a:lnTo>
                  <a:lnTo>
                    <a:pt x="1477995" y="33145"/>
                  </a:lnTo>
                  <a:lnTo>
                    <a:pt x="1522706" y="44822"/>
                  </a:lnTo>
                  <a:lnTo>
                    <a:pt x="1566721" y="58162"/>
                  </a:lnTo>
                  <a:lnTo>
                    <a:pt x="1610004" y="73129"/>
                  </a:lnTo>
                  <a:lnTo>
                    <a:pt x="1652518" y="89687"/>
                  </a:lnTo>
                  <a:lnTo>
                    <a:pt x="1694229" y="107800"/>
                  </a:lnTo>
                  <a:lnTo>
                    <a:pt x="1735100" y="127433"/>
                  </a:lnTo>
                  <a:lnTo>
                    <a:pt x="1775095" y="148550"/>
                  </a:lnTo>
                  <a:lnTo>
                    <a:pt x="1814179" y="171115"/>
                  </a:lnTo>
                  <a:lnTo>
                    <a:pt x="1852316" y="195092"/>
                  </a:lnTo>
                  <a:lnTo>
                    <a:pt x="1889470" y="220446"/>
                  </a:lnTo>
                  <a:lnTo>
                    <a:pt x="1925606" y="247140"/>
                  </a:lnTo>
                  <a:lnTo>
                    <a:pt x="1960686" y="275140"/>
                  </a:lnTo>
                  <a:lnTo>
                    <a:pt x="1994677" y="304409"/>
                  </a:lnTo>
                  <a:lnTo>
                    <a:pt x="2027542" y="334912"/>
                  </a:lnTo>
                  <a:lnTo>
                    <a:pt x="2059245" y="366612"/>
                  </a:lnTo>
                  <a:lnTo>
                    <a:pt x="2089750" y="399475"/>
                  </a:lnTo>
                  <a:lnTo>
                    <a:pt x="2119022" y="433464"/>
                  </a:lnTo>
                  <a:lnTo>
                    <a:pt x="2147024" y="468543"/>
                  </a:lnTo>
                  <a:lnTo>
                    <a:pt x="2173722" y="504678"/>
                  </a:lnTo>
                  <a:lnTo>
                    <a:pt x="2199079" y="541831"/>
                  </a:lnTo>
                  <a:lnTo>
                    <a:pt x="2223059" y="579967"/>
                  </a:lnTo>
                  <a:lnTo>
                    <a:pt x="2245627" y="619052"/>
                  </a:lnTo>
                  <a:lnTo>
                    <a:pt x="2266747" y="659047"/>
                  </a:lnTo>
                  <a:lnTo>
                    <a:pt x="2286383" y="699919"/>
                  </a:lnTo>
                  <a:lnTo>
                    <a:pt x="2304499" y="741631"/>
                  </a:lnTo>
                  <a:lnTo>
                    <a:pt x="2321060" y="784148"/>
                  </a:lnTo>
                  <a:lnTo>
                    <a:pt x="2336029" y="827434"/>
                  </a:lnTo>
                  <a:lnTo>
                    <a:pt x="2349371" y="871452"/>
                  </a:lnTo>
                  <a:lnTo>
                    <a:pt x="2361051" y="916168"/>
                  </a:lnTo>
                  <a:lnTo>
                    <a:pt x="2371032" y="961545"/>
                  </a:lnTo>
                  <a:lnTo>
                    <a:pt x="2379278" y="1007548"/>
                  </a:lnTo>
                  <a:lnTo>
                    <a:pt x="2385754" y="1054141"/>
                  </a:lnTo>
                  <a:lnTo>
                    <a:pt x="2390424" y="1101288"/>
                  </a:lnTo>
                  <a:lnTo>
                    <a:pt x="2393253" y="1148953"/>
                  </a:lnTo>
                  <a:lnTo>
                    <a:pt x="2394204" y="1197102"/>
                  </a:lnTo>
                  <a:lnTo>
                    <a:pt x="2393253" y="1245250"/>
                  </a:lnTo>
                  <a:lnTo>
                    <a:pt x="2390424" y="1292915"/>
                  </a:lnTo>
                  <a:lnTo>
                    <a:pt x="2385754" y="1340062"/>
                  </a:lnTo>
                  <a:lnTo>
                    <a:pt x="2379278" y="1386655"/>
                  </a:lnTo>
                  <a:lnTo>
                    <a:pt x="2371032" y="1432658"/>
                  </a:lnTo>
                  <a:lnTo>
                    <a:pt x="2361051" y="1478035"/>
                  </a:lnTo>
                  <a:lnTo>
                    <a:pt x="2349371" y="1522751"/>
                  </a:lnTo>
                  <a:lnTo>
                    <a:pt x="2336029" y="1566769"/>
                  </a:lnTo>
                  <a:lnTo>
                    <a:pt x="2321060" y="1610055"/>
                  </a:lnTo>
                  <a:lnTo>
                    <a:pt x="2304499" y="1652572"/>
                  </a:lnTo>
                  <a:lnTo>
                    <a:pt x="2286383" y="1694284"/>
                  </a:lnTo>
                  <a:lnTo>
                    <a:pt x="2266747" y="1735156"/>
                  </a:lnTo>
                  <a:lnTo>
                    <a:pt x="2245627" y="1775151"/>
                  </a:lnTo>
                  <a:lnTo>
                    <a:pt x="2223059" y="1814236"/>
                  </a:lnTo>
                  <a:lnTo>
                    <a:pt x="2199079" y="1852372"/>
                  </a:lnTo>
                  <a:lnTo>
                    <a:pt x="2173722" y="1889525"/>
                  </a:lnTo>
                  <a:lnTo>
                    <a:pt x="2147024" y="1925660"/>
                  </a:lnTo>
                  <a:lnTo>
                    <a:pt x="2119022" y="1960739"/>
                  </a:lnTo>
                  <a:lnTo>
                    <a:pt x="2089750" y="1994728"/>
                  </a:lnTo>
                  <a:lnTo>
                    <a:pt x="2059245" y="2027591"/>
                  </a:lnTo>
                  <a:lnTo>
                    <a:pt x="2027542" y="2059291"/>
                  </a:lnTo>
                  <a:lnTo>
                    <a:pt x="1994677" y="2089794"/>
                  </a:lnTo>
                  <a:lnTo>
                    <a:pt x="1960686" y="2119063"/>
                  </a:lnTo>
                  <a:lnTo>
                    <a:pt x="1925606" y="2147063"/>
                  </a:lnTo>
                  <a:lnTo>
                    <a:pt x="1889470" y="2173757"/>
                  </a:lnTo>
                  <a:lnTo>
                    <a:pt x="1852316" y="2199111"/>
                  </a:lnTo>
                  <a:lnTo>
                    <a:pt x="1814179" y="2223088"/>
                  </a:lnTo>
                  <a:lnTo>
                    <a:pt x="1775095" y="2245653"/>
                  </a:lnTo>
                  <a:lnTo>
                    <a:pt x="1735100" y="2266770"/>
                  </a:lnTo>
                  <a:lnTo>
                    <a:pt x="1694229" y="2286403"/>
                  </a:lnTo>
                  <a:lnTo>
                    <a:pt x="1652518" y="2304516"/>
                  </a:lnTo>
                  <a:lnTo>
                    <a:pt x="1610004" y="2321074"/>
                  </a:lnTo>
                  <a:lnTo>
                    <a:pt x="1566721" y="2336041"/>
                  </a:lnTo>
                  <a:lnTo>
                    <a:pt x="1522706" y="2349381"/>
                  </a:lnTo>
                  <a:lnTo>
                    <a:pt x="1477995" y="2361058"/>
                  </a:lnTo>
                  <a:lnTo>
                    <a:pt x="1432622" y="2371037"/>
                  </a:lnTo>
                  <a:lnTo>
                    <a:pt x="1386625" y="2379281"/>
                  </a:lnTo>
                  <a:lnTo>
                    <a:pt x="1340038" y="2385756"/>
                  </a:lnTo>
                  <a:lnTo>
                    <a:pt x="1292899" y="2390425"/>
                  </a:lnTo>
                  <a:lnTo>
                    <a:pt x="1245241" y="2393253"/>
                  </a:lnTo>
                  <a:lnTo>
                    <a:pt x="1197102" y="2394204"/>
                  </a:lnTo>
                  <a:lnTo>
                    <a:pt x="1148953" y="2393253"/>
                  </a:lnTo>
                  <a:lnTo>
                    <a:pt x="1101288" y="2390425"/>
                  </a:lnTo>
                  <a:lnTo>
                    <a:pt x="1054141" y="2385756"/>
                  </a:lnTo>
                  <a:lnTo>
                    <a:pt x="1007548" y="2379281"/>
                  </a:lnTo>
                  <a:lnTo>
                    <a:pt x="961545" y="2371037"/>
                  </a:lnTo>
                  <a:lnTo>
                    <a:pt x="916168" y="2361058"/>
                  </a:lnTo>
                  <a:lnTo>
                    <a:pt x="871452" y="2349381"/>
                  </a:lnTo>
                  <a:lnTo>
                    <a:pt x="827434" y="2336041"/>
                  </a:lnTo>
                  <a:lnTo>
                    <a:pt x="784148" y="2321074"/>
                  </a:lnTo>
                  <a:lnTo>
                    <a:pt x="741631" y="2304516"/>
                  </a:lnTo>
                  <a:lnTo>
                    <a:pt x="699919" y="2286403"/>
                  </a:lnTo>
                  <a:lnTo>
                    <a:pt x="659047" y="2266770"/>
                  </a:lnTo>
                  <a:lnTo>
                    <a:pt x="619052" y="2245653"/>
                  </a:lnTo>
                  <a:lnTo>
                    <a:pt x="579967" y="2223088"/>
                  </a:lnTo>
                  <a:lnTo>
                    <a:pt x="541831" y="2199111"/>
                  </a:lnTo>
                  <a:lnTo>
                    <a:pt x="504678" y="2173757"/>
                  </a:lnTo>
                  <a:lnTo>
                    <a:pt x="468543" y="2147063"/>
                  </a:lnTo>
                  <a:lnTo>
                    <a:pt x="433464" y="2119063"/>
                  </a:lnTo>
                  <a:lnTo>
                    <a:pt x="399475" y="2089794"/>
                  </a:lnTo>
                  <a:lnTo>
                    <a:pt x="366612" y="2059291"/>
                  </a:lnTo>
                  <a:lnTo>
                    <a:pt x="334912" y="2027591"/>
                  </a:lnTo>
                  <a:lnTo>
                    <a:pt x="304409" y="1994728"/>
                  </a:lnTo>
                  <a:lnTo>
                    <a:pt x="275140" y="1960739"/>
                  </a:lnTo>
                  <a:lnTo>
                    <a:pt x="247140" y="1925660"/>
                  </a:lnTo>
                  <a:lnTo>
                    <a:pt x="220446" y="1889525"/>
                  </a:lnTo>
                  <a:lnTo>
                    <a:pt x="195092" y="1852372"/>
                  </a:lnTo>
                  <a:lnTo>
                    <a:pt x="171115" y="1814236"/>
                  </a:lnTo>
                  <a:lnTo>
                    <a:pt x="148550" y="1775151"/>
                  </a:lnTo>
                  <a:lnTo>
                    <a:pt x="127433" y="1735156"/>
                  </a:lnTo>
                  <a:lnTo>
                    <a:pt x="107800" y="1694284"/>
                  </a:lnTo>
                  <a:lnTo>
                    <a:pt x="89687" y="1652572"/>
                  </a:lnTo>
                  <a:lnTo>
                    <a:pt x="73129" y="1610055"/>
                  </a:lnTo>
                  <a:lnTo>
                    <a:pt x="58162" y="1566769"/>
                  </a:lnTo>
                  <a:lnTo>
                    <a:pt x="44822" y="1522751"/>
                  </a:lnTo>
                  <a:lnTo>
                    <a:pt x="33145" y="1478035"/>
                  </a:lnTo>
                  <a:lnTo>
                    <a:pt x="23166" y="1432658"/>
                  </a:lnTo>
                  <a:lnTo>
                    <a:pt x="14922" y="1386655"/>
                  </a:lnTo>
                  <a:lnTo>
                    <a:pt x="8447" y="1340062"/>
                  </a:lnTo>
                  <a:lnTo>
                    <a:pt x="3778" y="1292915"/>
                  </a:lnTo>
                  <a:lnTo>
                    <a:pt x="950" y="1245250"/>
                  </a:lnTo>
                  <a:lnTo>
                    <a:pt x="0" y="1197102"/>
                  </a:lnTo>
                  <a:lnTo>
                    <a:pt x="977" y="1148413"/>
                  </a:lnTo>
                  <a:lnTo>
                    <a:pt x="3885" y="1100177"/>
                  </a:lnTo>
                  <a:lnTo>
                    <a:pt x="8689" y="1052435"/>
                  </a:lnTo>
                  <a:lnTo>
                    <a:pt x="15354" y="1005227"/>
                  </a:lnTo>
                  <a:lnTo>
                    <a:pt x="23843" y="958592"/>
                  </a:lnTo>
                  <a:lnTo>
                    <a:pt x="34121" y="912570"/>
                  </a:lnTo>
                  <a:lnTo>
                    <a:pt x="46154" y="867203"/>
                  </a:lnTo>
                  <a:lnTo>
                    <a:pt x="59905" y="822530"/>
                  </a:lnTo>
                  <a:lnTo>
                    <a:pt x="75339" y="778592"/>
                  </a:lnTo>
                  <a:lnTo>
                    <a:pt x="92420" y="735427"/>
                  </a:lnTo>
                  <a:lnTo>
                    <a:pt x="111114" y="693078"/>
                  </a:lnTo>
                  <a:lnTo>
                    <a:pt x="131385" y="651583"/>
                  </a:lnTo>
                  <a:lnTo>
                    <a:pt x="153197" y="610984"/>
                  </a:lnTo>
                  <a:lnTo>
                    <a:pt x="176515" y="571319"/>
                  </a:lnTo>
                  <a:lnTo>
                    <a:pt x="201303" y="532630"/>
                  </a:lnTo>
                  <a:lnTo>
                    <a:pt x="227527" y="494956"/>
                  </a:lnTo>
                  <a:lnTo>
                    <a:pt x="255150" y="458338"/>
                  </a:lnTo>
                  <a:lnTo>
                    <a:pt x="284138" y="422816"/>
                  </a:lnTo>
                  <a:lnTo>
                    <a:pt x="314454" y="388430"/>
                  </a:lnTo>
                  <a:lnTo>
                    <a:pt x="346064" y="355220"/>
                  </a:lnTo>
                  <a:lnTo>
                    <a:pt x="378932" y="323227"/>
                  </a:lnTo>
                  <a:lnTo>
                    <a:pt x="413022" y="292489"/>
                  </a:lnTo>
                  <a:lnTo>
                    <a:pt x="448299" y="263049"/>
                  </a:lnTo>
                  <a:lnTo>
                    <a:pt x="484728" y="234945"/>
                  </a:lnTo>
                  <a:lnTo>
                    <a:pt x="522273" y="208219"/>
                  </a:lnTo>
                  <a:lnTo>
                    <a:pt x="560899" y="182909"/>
                  </a:lnTo>
                  <a:lnTo>
                    <a:pt x="600571" y="159057"/>
                  </a:lnTo>
                  <a:lnTo>
                    <a:pt x="641252" y="136702"/>
                  </a:lnTo>
                  <a:lnTo>
                    <a:pt x="682908" y="115885"/>
                  </a:lnTo>
                  <a:lnTo>
                    <a:pt x="725503" y="96646"/>
                  </a:lnTo>
                  <a:lnTo>
                    <a:pt x="769002" y="79025"/>
                  </a:lnTo>
                  <a:lnTo>
                    <a:pt x="813369" y="63062"/>
                  </a:lnTo>
                  <a:lnTo>
                    <a:pt x="858569" y="48797"/>
                  </a:lnTo>
                  <a:lnTo>
                    <a:pt x="904566" y="36271"/>
                  </a:lnTo>
                  <a:lnTo>
                    <a:pt x="951325" y="25523"/>
                  </a:lnTo>
                  <a:lnTo>
                    <a:pt x="998811" y="16594"/>
                  </a:lnTo>
                  <a:lnTo>
                    <a:pt x="1046988" y="9525"/>
                  </a:lnTo>
                  <a:lnTo>
                    <a:pt x="1197102" y="1197102"/>
                  </a:lnTo>
                  <a:lnTo>
                    <a:pt x="1197102" y="0"/>
                  </a:lnTo>
                  <a:close/>
                </a:path>
              </a:pathLst>
            </a:custGeom>
            <a:ln w="19049">
              <a:solidFill>
                <a:srgbClr val="FFFFFF"/>
              </a:solidFill>
            </a:ln>
          </p:spPr>
          <p:txBody>
            <a:bodyPr wrap="square" lIns="0" tIns="0" rIns="0" bIns="0" rtlCol="0"/>
            <a:lstStyle/>
            <a:p>
              <a:endParaRPr/>
            </a:p>
          </p:txBody>
        </p:sp>
        <p:sp>
          <p:nvSpPr>
            <p:cNvPr id="10" name="object 10"/>
            <p:cNvSpPr/>
            <p:nvPr/>
          </p:nvSpPr>
          <p:spPr>
            <a:xfrm>
              <a:off x="5859272" y="1395094"/>
              <a:ext cx="150495" cy="1197610"/>
            </a:xfrm>
            <a:custGeom>
              <a:avLst/>
              <a:gdLst/>
              <a:ahLst/>
              <a:cxnLst/>
              <a:rect l="l" t="t" r="r" b="b"/>
              <a:pathLst>
                <a:path w="150495" h="1197610">
                  <a:moveTo>
                    <a:pt x="149987" y="0"/>
                  </a:moveTo>
                  <a:lnTo>
                    <a:pt x="112371" y="595"/>
                  </a:lnTo>
                  <a:lnTo>
                    <a:pt x="74802" y="2381"/>
                  </a:lnTo>
                  <a:lnTo>
                    <a:pt x="37330" y="5357"/>
                  </a:lnTo>
                  <a:lnTo>
                    <a:pt x="0" y="9525"/>
                  </a:lnTo>
                  <a:lnTo>
                    <a:pt x="149987" y="1197102"/>
                  </a:lnTo>
                  <a:lnTo>
                    <a:pt x="149987" y="0"/>
                  </a:lnTo>
                  <a:close/>
                </a:path>
              </a:pathLst>
            </a:custGeom>
            <a:solidFill>
              <a:srgbClr val="AC5500"/>
            </a:solidFill>
          </p:spPr>
          <p:txBody>
            <a:bodyPr wrap="square" lIns="0" tIns="0" rIns="0" bIns="0" rtlCol="0"/>
            <a:lstStyle/>
            <a:p>
              <a:endParaRPr/>
            </a:p>
          </p:txBody>
        </p:sp>
        <p:sp>
          <p:nvSpPr>
            <p:cNvPr id="11" name="object 11"/>
            <p:cNvSpPr/>
            <p:nvPr/>
          </p:nvSpPr>
          <p:spPr>
            <a:xfrm>
              <a:off x="5859272" y="1395094"/>
              <a:ext cx="150495" cy="1197610"/>
            </a:xfrm>
            <a:custGeom>
              <a:avLst/>
              <a:gdLst/>
              <a:ahLst/>
              <a:cxnLst/>
              <a:rect l="l" t="t" r="r" b="b"/>
              <a:pathLst>
                <a:path w="150495" h="1197610">
                  <a:moveTo>
                    <a:pt x="0" y="9525"/>
                  </a:moveTo>
                  <a:lnTo>
                    <a:pt x="37330" y="5357"/>
                  </a:lnTo>
                  <a:lnTo>
                    <a:pt x="74802" y="2381"/>
                  </a:lnTo>
                  <a:lnTo>
                    <a:pt x="112371" y="595"/>
                  </a:lnTo>
                  <a:lnTo>
                    <a:pt x="149987" y="0"/>
                  </a:lnTo>
                  <a:lnTo>
                    <a:pt x="149987" y="1197102"/>
                  </a:lnTo>
                  <a:lnTo>
                    <a:pt x="0" y="9525"/>
                  </a:lnTo>
                  <a:close/>
                </a:path>
              </a:pathLst>
            </a:custGeom>
            <a:ln w="19050">
              <a:solidFill>
                <a:srgbClr val="FFFFFF"/>
              </a:solidFill>
            </a:ln>
          </p:spPr>
          <p:txBody>
            <a:bodyPr wrap="square" lIns="0" tIns="0" rIns="0" bIns="0" rtlCol="0"/>
            <a:lstStyle/>
            <a:p>
              <a:endParaRPr/>
            </a:p>
          </p:txBody>
        </p:sp>
        <p:sp>
          <p:nvSpPr>
            <p:cNvPr id="12" name="object 12"/>
            <p:cNvSpPr/>
            <p:nvPr/>
          </p:nvSpPr>
          <p:spPr>
            <a:xfrm>
              <a:off x="8549766" y="1610360"/>
              <a:ext cx="1595120" cy="2448560"/>
            </a:xfrm>
            <a:custGeom>
              <a:avLst/>
              <a:gdLst/>
              <a:ahLst/>
              <a:cxnLst/>
              <a:rect l="l" t="t" r="r" b="b"/>
              <a:pathLst>
                <a:path w="1595120" h="2448560">
                  <a:moveTo>
                    <a:pt x="370331" y="0"/>
                  </a:moveTo>
                  <a:lnTo>
                    <a:pt x="370331" y="1224279"/>
                  </a:lnTo>
                  <a:lnTo>
                    <a:pt x="0" y="2391283"/>
                  </a:lnTo>
                  <a:lnTo>
                    <a:pt x="51624" y="2406412"/>
                  </a:lnTo>
                  <a:lnTo>
                    <a:pt x="103798" y="2419244"/>
                  </a:lnTo>
                  <a:lnTo>
                    <a:pt x="156447" y="2429768"/>
                  </a:lnTo>
                  <a:lnTo>
                    <a:pt x="209498" y="2437973"/>
                  </a:lnTo>
                  <a:lnTo>
                    <a:pt x="262878" y="2443847"/>
                  </a:lnTo>
                  <a:lnTo>
                    <a:pt x="316514" y="2447379"/>
                  </a:lnTo>
                  <a:lnTo>
                    <a:pt x="370331" y="2448560"/>
                  </a:lnTo>
                  <a:lnTo>
                    <a:pt x="418404" y="2447633"/>
                  </a:lnTo>
                  <a:lnTo>
                    <a:pt x="466008" y="2444876"/>
                  </a:lnTo>
                  <a:lnTo>
                    <a:pt x="513108" y="2440323"/>
                  </a:lnTo>
                  <a:lnTo>
                    <a:pt x="559670" y="2434007"/>
                  </a:lnTo>
                  <a:lnTo>
                    <a:pt x="605661" y="2425963"/>
                  </a:lnTo>
                  <a:lnTo>
                    <a:pt x="651047" y="2416225"/>
                  </a:lnTo>
                  <a:lnTo>
                    <a:pt x="695793" y="2404827"/>
                  </a:lnTo>
                  <a:lnTo>
                    <a:pt x="739865" y="2391802"/>
                  </a:lnTo>
                  <a:lnTo>
                    <a:pt x="783229" y="2377185"/>
                  </a:lnTo>
                  <a:lnTo>
                    <a:pt x="825852" y="2361010"/>
                  </a:lnTo>
                  <a:lnTo>
                    <a:pt x="867700" y="2343311"/>
                  </a:lnTo>
                  <a:lnTo>
                    <a:pt x="908737" y="2324122"/>
                  </a:lnTo>
                  <a:lnTo>
                    <a:pt x="948931" y="2303476"/>
                  </a:lnTo>
                  <a:lnTo>
                    <a:pt x="988248" y="2281409"/>
                  </a:lnTo>
                  <a:lnTo>
                    <a:pt x="1026652" y="2257953"/>
                  </a:lnTo>
                  <a:lnTo>
                    <a:pt x="1064111" y="2233143"/>
                  </a:lnTo>
                  <a:lnTo>
                    <a:pt x="1100590" y="2207014"/>
                  </a:lnTo>
                  <a:lnTo>
                    <a:pt x="1136055" y="2179598"/>
                  </a:lnTo>
                  <a:lnTo>
                    <a:pt x="1170472" y="2150930"/>
                  </a:lnTo>
                  <a:lnTo>
                    <a:pt x="1203808" y="2121045"/>
                  </a:lnTo>
                  <a:lnTo>
                    <a:pt x="1236027" y="2089975"/>
                  </a:lnTo>
                  <a:lnTo>
                    <a:pt x="1267097" y="2057756"/>
                  </a:lnTo>
                  <a:lnTo>
                    <a:pt x="1296982" y="2024420"/>
                  </a:lnTo>
                  <a:lnTo>
                    <a:pt x="1325650" y="1990003"/>
                  </a:lnTo>
                  <a:lnTo>
                    <a:pt x="1353066" y="1954538"/>
                  </a:lnTo>
                  <a:lnTo>
                    <a:pt x="1379195" y="1918059"/>
                  </a:lnTo>
                  <a:lnTo>
                    <a:pt x="1404005" y="1880600"/>
                  </a:lnTo>
                  <a:lnTo>
                    <a:pt x="1427461" y="1842196"/>
                  </a:lnTo>
                  <a:lnTo>
                    <a:pt x="1449528" y="1802879"/>
                  </a:lnTo>
                  <a:lnTo>
                    <a:pt x="1470174" y="1762685"/>
                  </a:lnTo>
                  <a:lnTo>
                    <a:pt x="1489363" y="1721648"/>
                  </a:lnTo>
                  <a:lnTo>
                    <a:pt x="1507062" y="1679800"/>
                  </a:lnTo>
                  <a:lnTo>
                    <a:pt x="1523237" y="1637177"/>
                  </a:lnTo>
                  <a:lnTo>
                    <a:pt x="1537854" y="1593813"/>
                  </a:lnTo>
                  <a:lnTo>
                    <a:pt x="1550879" y="1549741"/>
                  </a:lnTo>
                  <a:lnTo>
                    <a:pt x="1562277" y="1504995"/>
                  </a:lnTo>
                  <a:lnTo>
                    <a:pt x="1572015" y="1459609"/>
                  </a:lnTo>
                  <a:lnTo>
                    <a:pt x="1580059" y="1413618"/>
                  </a:lnTo>
                  <a:lnTo>
                    <a:pt x="1586375" y="1367056"/>
                  </a:lnTo>
                  <a:lnTo>
                    <a:pt x="1590928" y="1319956"/>
                  </a:lnTo>
                  <a:lnTo>
                    <a:pt x="1593685" y="1272352"/>
                  </a:lnTo>
                  <a:lnTo>
                    <a:pt x="1594611" y="1224279"/>
                  </a:lnTo>
                  <a:lnTo>
                    <a:pt x="1593685" y="1176207"/>
                  </a:lnTo>
                  <a:lnTo>
                    <a:pt x="1590928" y="1128603"/>
                  </a:lnTo>
                  <a:lnTo>
                    <a:pt x="1586375" y="1081503"/>
                  </a:lnTo>
                  <a:lnTo>
                    <a:pt x="1580059" y="1034941"/>
                  </a:lnTo>
                  <a:lnTo>
                    <a:pt x="1572015" y="988950"/>
                  </a:lnTo>
                  <a:lnTo>
                    <a:pt x="1562277" y="943564"/>
                  </a:lnTo>
                  <a:lnTo>
                    <a:pt x="1550879" y="898818"/>
                  </a:lnTo>
                  <a:lnTo>
                    <a:pt x="1537854" y="854746"/>
                  </a:lnTo>
                  <a:lnTo>
                    <a:pt x="1523237" y="811382"/>
                  </a:lnTo>
                  <a:lnTo>
                    <a:pt x="1507062" y="768759"/>
                  </a:lnTo>
                  <a:lnTo>
                    <a:pt x="1489363" y="726911"/>
                  </a:lnTo>
                  <a:lnTo>
                    <a:pt x="1470174" y="685874"/>
                  </a:lnTo>
                  <a:lnTo>
                    <a:pt x="1449528" y="645680"/>
                  </a:lnTo>
                  <a:lnTo>
                    <a:pt x="1427461" y="606363"/>
                  </a:lnTo>
                  <a:lnTo>
                    <a:pt x="1404005" y="567959"/>
                  </a:lnTo>
                  <a:lnTo>
                    <a:pt x="1379195" y="530500"/>
                  </a:lnTo>
                  <a:lnTo>
                    <a:pt x="1353066" y="494021"/>
                  </a:lnTo>
                  <a:lnTo>
                    <a:pt x="1325650" y="458556"/>
                  </a:lnTo>
                  <a:lnTo>
                    <a:pt x="1296982" y="424139"/>
                  </a:lnTo>
                  <a:lnTo>
                    <a:pt x="1267097" y="390803"/>
                  </a:lnTo>
                  <a:lnTo>
                    <a:pt x="1236027" y="358584"/>
                  </a:lnTo>
                  <a:lnTo>
                    <a:pt x="1203808" y="327514"/>
                  </a:lnTo>
                  <a:lnTo>
                    <a:pt x="1170472" y="297629"/>
                  </a:lnTo>
                  <a:lnTo>
                    <a:pt x="1136055" y="268961"/>
                  </a:lnTo>
                  <a:lnTo>
                    <a:pt x="1100590" y="241545"/>
                  </a:lnTo>
                  <a:lnTo>
                    <a:pt x="1064111" y="215416"/>
                  </a:lnTo>
                  <a:lnTo>
                    <a:pt x="1026652" y="190606"/>
                  </a:lnTo>
                  <a:lnTo>
                    <a:pt x="988248" y="167150"/>
                  </a:lnTo>
                  <a:lnTo>
                    <a:pt x="948931" y="145083"/>
                  </a:lnTo>
                  <a:lnTo>
                    <a:pt x="908737" y="124437"/>
                  </a:lnTo>
                  <a:lnTo>
                    <a:pt x="867700" y="105248"/>
                  </a:lnTo>
                  <a:lnTo>
                    <a:pt x="825852" y="87549"/>
                  </a:lnTo>
                  <a:lnTo>
                    <a:pt x="783229" y="71374"/>
                  </a:lnTo>
                  <a:lnTo>
                    <a:pt x="739865" y="56757"/>
                  </a:lnTo>
                  <a:lnTo>
                    <a:pt x="695793" y="43732"/>
                  </a:lnTo>
                  <a:lnTo>
                    <a:pt x="651047" y="32334"/>
                  </a:lnTo>
                  <a:lnTo>
                    <a:pt x="605661" y="22596"/>
                  </a:lnTo>
                  <a:lnTo>
                    <a:pt x="559670" y="14552"/>
                  </a:lnTo>
                  <a:lnTo>
                    <a:pt x="513108" y="8236"/>
                  </a:lnTo>
                  <a:lnTo>
                    <a:pt x="466008" y="3683"/>
                  </a:lnTo>
                  <a:lnTo>
                    <a:pt x="418404" y="926"/>
                  </a:lnTo>
                  <a:lnTo>
                    <a:pt x="370331" y="0"/>
                  </a:lnTo>
                  <a:close/>
                </a:path>
              </a:pathLst>
            </a:custGeom>
            <a:solidFill>
              <a:srgbClr val="B45700"/>
            </a:solidFill>
          </p:spPr>
          <p:txBody>
            <a:bodyPr wrap="square" lIns="0" tIns="0" rIns="0" bIns="0" rtlCol="0"/>
            <a:lstStyle/>
            <a:p>
              <a:endParaRPr/>
            </a:p>
          </p:txBody>
        </p:sp>
        <p:sp>
          <p:nvSpPr>
            <p:cNvPr id="13" name="object 13"/>
            <p:cNvSpPr/>
            <p:nvPr/>
          </p:nvSpPr>
          <p:spPr>
            <a:xfrm>
              <a:off x="8549766" y="1610360"/>
              <a:ext cx="1595120" cy="2448560"/>
            </a:xfrm>
            <a:custGeom>
              <a:avLst/>
              <a:gdLst/>
              <a:ahLst/>
              <a:cxnLst/>
              <a:rect l="l" t="t" r="r" b="b"/>
              <a:pathLst>
                <a:path w="1595120" h="2448560">
                  <a:moveTo>
                    <a:pt x="370331" y="0"/>
                  </a:moveTo>
                  <a:lnTo>
                    <a:pt x="418404" y="926"/>
                  </a:lnTo>
                  <a:lnTo>
                    <a:pt x="466008" y="3683"/>
                  </a:lnTo>
                  <a:lnTo>
                    <a:pt x="513108" y="8236"/>
                  </a:lnTo>
                  <a:lnTo>
                    <a:pt x="559670" y="14552"/>
                  </a:lnTo>
                  <a:lnTo>
                    <a:pt x="605661" y="22596"/>
                  </a:lnTo>
                  <a:lnTo>
                    <a:pt x="651047" y="32334"/>
                  </a:lnTo>
                  <a:lnTo>
                    <a:pt x="695793" y="43732"/>
                  </a:lnTo>
                  <a:lnTo>
                    <a:pt x="739865" y="56757"/>
                  </a:lnTo>
                  <a:lnTo>
                    <a:pt x="783229" y="71374"/>
                  </a:lnTo>
                  <a:lnTo>
                    <a:pt x="825852" y="87549"/>
                  </a:lnTo>
                  <a:lnTo>
                    <a:pt x="867700" y="105248"/>
                  </a:lnTo>
                  <a:lnTo>
                    <a:pt x="908737" y="124437"/>
                  </a:lnTo>
                  <a:lnTo>
                    <a:pt x="948931" y="145083"/>
                  </a:lnTo>
                  <a:lnTo>
                    <a:pt x="988248" y="167150"/>
                  </a:lnTo>
                  <a:lnTo>
                    <a:pt x="1026652" y="190606"/>
                  </a:lnTo>
                  <a:lnTo>
                    <a:pt x="1064111" y="215416"/>
                  </a:lnTo>
                  <a:lnTo>
                    <a:pt x="1100590" y="241545"/>
                  </a:lnTo>
                  <a:lnTo>
                    <a:pt x="1136055" y="268961"/>
                  </a:lnTo>
                  <a:lnTo>
                    <a:pt x="1170472" y="297629"/>
                  </a:lnTo>
                  <a:lnTo>
                    <a:pt x="1203808" y="327514"/>
                  </a:lnTo>
                  <a:lnTo>
                    <a:pt x="1236027" y="358584"/>
                  </a:lnTo>
                  <a:lnTo>
                    <a:pt x="1267097" y="390803"/>
                  </a:lnTo>
                  <a:lnTo>
                    <a:pt x="1296982" y="424139"/>
                  </a:lnTo>
                  <a:lnTo>
                    <a:pt x="1325650" y="458556"/>
                  </a:lnTo>
                  <a:lnTo>
                    <a:pt x="1353066" y="494021"/>
                  </a:lnTo>
                  <a:lnTo>
                    <a:pt x="1379195" y="530500"/>
                  </a:lnTo>
                  <a:lnTo>
                    <a:pt x="1404005" y="567959"/>
                  </a:lnTo>
                  <a:lnTo>
                    <a:pt x="1427461" y="606363"/>
                  </a:lnTo>
                  <a:lnTo>
                    <a:pt x="1449528" y="645680"/>
                  </a:lnTo>
                  <a:lnTo>
                    <a:pt x="1470174" y="685874"/>
                  </a:lnTo>
                  <a:lnTo>
                    <a:pt x="1489363" y="726911"/>
                  </a:lnTo>
                  <a:lnTo>
                    <a:pt x="1507062" y="768759"/>
                  </a:lnTo>
                  <a:lnTo>
                    <a:pt x="1523237" y="811382"/>
                  </a:lnTo>
                  <a:lnTo>
                    <a:pt x="1537854" y="854746"/>
                  </a:lnTo>
                  <a:lnTo>
                    <a:pt x="1550879" y="898818"/>
                  </a:lnTo>
                  <a:lnTo>
                    <a:pt x="1562277" y="943564"/>
                  </a:lnTo>
                  <a:lnTo>
                    <a:pt x="1572015" y="988950"/>
                  </a:lnTo>
                  <a:lnTo>
                    <a:pt x="1580059" y="1034941"/>
                  </a:lnTo>
                  <a:lnTo>
                    <a:pt x="1586375" y="1081503"/>
                  </a:lnTo>
                  <a:lnTo>
                    <a:pt x="1590928" y="1128603"/>
                  </a:lnTo>
                  <a:lnTo>
                    <a:pt x="1593685" y="1176207"/>
                  </a:lnTo>
                  <a:lnTo>
                    <a:pt x="1594611" y="1224279"/>
                  </a:lnTo>
                  <a:lnTo>
                    <a:pt x="1593685" y="1272352"/>
                  </a:lnTo>
                  <a:lnTo>
                    <a:pt x="1590928" y="1319956"/>
                  </a:lnTo>
                  <a:lnTo>
                    <a:pt x="1586375" y="1367056"/>
                  </a:lnTo>
                  <a:lnTo>
                    <a:pt x="1580059" y="1413618"/>
                  </a:lnTo>
                  <a:lnTo>
                    <a:pt x="1572015" y="1459609"/>
                  </a:lnTo>
                  <a:lnTo>
                    <a:pt x="1562277" y="1504995"/>
                  </a:lnTo>
                  <a:lnTo>
                    <a:pt x="1550879" y="1549741"/>
                  </a:lnTo>
                  <a:lnTo>
                    <a:pt x="1537854" y="1593813"/>
                  </a:lnTo>
                  <a:lnTo>
                    <a:pt x="1523237" y="1637177"/>
                  </a:lnTo>
                  <a:lnTo>
                    <a:pt x="1507062" y="1679800"/>
                  </a:lnTo>
                  <a:lnTo>
                    <a:pt x="1489363" y="1721648"/>
                  </a:lnTo>
                  <a:lnTo>
                    <a:pt x="1470174" y="1762685"/>
                  </a:lnTo>
                  <a:lnTo>
                    <a:pt x="1449528" y="1802879"/>
                  </a:lnTo>
                  <a:lnTo>
                    <a:pt x="1427461" y="1842196"/>
                  </a:lnTo>
                  <a:lnTo>
                    <a:pt x="1404005" y="1880600"/>
                  </a:lnTo>
                  <a:lnTo>
                    <a:pt x="1379195" y="1918059"/>
                  </a:lnTo>
                  <a:lnTo>
                    <a:pt x="1353066" y="1954538"/>
                  </a:lnTo>
                  <a:lnTo>
                    <a:pt x="1325650" y="1990003"/>
                  </a:lnTo>
                  <a:lnTo>
                    <a:pt x="1296982" y="2024420"/>
                  </a:lnTo>
                  <a:lnTo>
                    <a:pt x="1267097" y="2057756"/>
                  </a:lnTo>
                  <a:lnTo>
                    <a:pt x="1236027" y="2089975"/>
                  </a:lnTo>
                  <a:lnTo>
                    <a:pt x="1203808" y="2121045"/>
                  </a:lnTo>
                  <a:lnTo>
                    <a:pt x="1170472" y="2150930"/>
                  </a:lnTo>
                  <a:lnTo>
                    <a:pt x="1136055" y="2179598"/>
                  </a:lnTo>
                  <a:lnTo>
                    <a:pt x="1100590" y="2207014"/>
                  </a:lnTo>
                  <a:lnTo>
                    <a:pt x="1064111" y="2233143"/>
                  </a:lnTo>
                  <a:lnTo>
                    <a:pt x="1026652" y="2257953"/>
                  </a:lnTo>
                  <a:lnTo>
                    <a:pt x="988248" y="2281409"/>
                  </a:lnTo>
                  <a:lnTo>
                    <a:pt x="948931" y="2303476"/>
                  </a:lnTo>
                  <a:lnTo>
                    <a:pt x="908737" y="2324122"/>
                  </a:lnTo>
                  <a:lnTo>
                    <a:pt x="867700" y="2343311"/>
                  </a:lnTo>
                  <a:lnTo>
                    <a:pt x="825852" y="2361010"/>
                  </a:lnTo>
                  <a:lnTo>
                    <a:pt x="783229" y="2377185"/>
                  </a:lnTo>
                  <a:lnTo>
                    <a:pt x="739865" y="2391802"/>
                  </a:lnTo>
                  <a:lnTo>
                    <a:pt x="695793" y="2404827"/>
                  </a:lnTo>
                  <a:lnTo>
                    <a:pt x="651047" y="2416225"/>
                  </a:lnTo>
                  <a:lnTo>
                    <a:pt x="605661" y="2425963"/>
                  </a:lnTo>
                  <a:lnTo>
                    <a:pt x="559670" y="2434007"/>
                  </a:lnTo>
                  <a:lnTo>
                    <a:pt x="513108" y="2440323"/>
                  </a:lnTo>
                  <a:lnTo>
                    <a:pt x="466008" y="2444876"/>
                  </a:lnTo>
                  <a:lnTo>
                    <a:pt x="418404" y="2447633"/>
                  </a:lnTo>
                  <a:lnTo>
                    <a:pt x="370331" y="2448560"/>
                  </a:lnTo>
                  <a:lnTo>
                    <a:pt x="316514" y="2447379"/>
                  </a:lnTo>
                  <a:lnTo>
                    <a:pt x="262878" y="2443847"/>
                  </a:lnTo>
                  <a:lnTo>
                    <a:pt x="209498" y="2437973"/>
                  </a:lnTo>
                  <a:lnTo>
                    <a:pt x="156447" y="2429768"/>
                  </a:lnTo>
                  <a:lnTo>
                    <a:pt x="103798" y="2419244"/>
                  </a:lnTo>
                  <a:lnTo>
                    <a:pt x="51624" y="2406412"/>
                  </a:lnTo>
                  <a:lnTo>
                    <a:pt x="0" y="2391283"/>
                  </a:lnTo>
                  <a:lnTo>
                    <a:pt x="370331" y="1224279"/>
                  </a:lnTo>
                  <a:lnTo>
                    <a:pt x="370331" y="0"/>
                  </a:lnTo>
                  <a:close/>
                </a:path>
              </a:pathLst>
            </a:custGeom>
            <a:ln w="19050">
              <a:solidFill>
                <a:srgbClr val="FFFFFF"/>
              </a:solidFill>
            </a:ln>
          </p:spPr>
          <p:txBody>
            <a:bodyPr wrap="square" lIns="0" tIns="0" rIns="0" bIns="0" rtlCol="0"/>
            <a:lstStyle/>
            <a:p>
              <a:endParaRPr/>
            </a:p>
          </p:txBody>
        </p:sp>
        <p:sp>
          <p:nvSpPr>
            <p:cNvPr id="14" name="object 14"/>
            <p:cNvSpPr/>
            <p:nvPr/>
          </p:nvSpPr>
          <p:spPr>
            <a:xfrm>
              <a:off x="7622873" y="1599057"/>
              <a:ext cx="1224915" cy="2391410"/>
            </a:xfrm>
            <a:custGeom>
              <a:avLst/>
              <a:gdLst/>
              <a:ahLst/>
              <a:cxnLst/>
              <a:rect l="l" t="t" r="r" b="b"/>
              <a:pathLst>
                <a:path w="1224915" h="2391410">
                  <a:moveTo>
                    <a:pt x="1224581" y="0"/>
                  </a:moveTo>
                  <a:lnTo>
                    <a:pt x="1176255" y="946"/>
                  </a:lnTo>
                  <a:lnTo>
                    <a:pt x="1128309" y="3767"/>
                  </a:lnTo>
                  <a:lnTo>
                    <a:pt x="1080785" y="8430"/>
                  </a:lnTo>
                  <a:lnTo>
                    <a:pt x="1033725" y="14906"/>
                  </a:lnTo>
                  <a:lnTo>
                    <a:pt x="987169" y="23164"/>
                  </a:lnTo>
                  <a:lnTo>
                    <a:pt x="941161" y="33173"/>
                  </a:lnTo>
                  <a:lnTo>
                    <a:pt x="895741" y="44903"/>
                  </a:lnTo>
                  <a:lnTo>
                    <a:pt x="850951" y="58324"/>
                  </a:lnTo>
                  <a:lnTo>
                    <a:pt x="806832" y="73405"/>
                  </a:lnTo>
                  <a:lnTo>
                    <a:pt x="763427" y="90115"/>
                  </a:lnTo>
                  <a:lnTo>
                    <a:pt x="720777" y="108425"/>
                  </a:lnTo>
                  <a:lnTo>
                    <a:pt x="678923" y="128303"/>
                  </a:lnTo>
                  <a:lnTo>
                    <a:pt x="637908" y="149719"/>
                  </a:lnTo>
                  <a:lnTo>
                    <a:pt x="597772" y="172642"/>
                  </a:lnTo>
                  <a:lnTo>
                    <a:pt x="558557" y="197043"/>
                  </a:lnTo>
                  <a:lnTo>
                    <a:pt x="520306" y="222890"/>
                  </a:lnTo>
                  <a:lnTo>
                    <a:pt x="483059" y="250153"/>
                  </a:lnTo>
                  <a:lnTo>
                    <a:pt x="446859" y="278802"/>
                  </a:lnTo>
                  <a:lnTo>
                    <a:pt x="411746" y="308806"/>
                  </a:lnTo>
                  <a:lnTo>
                    <a:pt x="377763" y="340135"/>
                  </a:lnTo>
                  <a:lnTo>
                    <a:pt x="344951" y="372758"/>
                  </a:lnTo>
                  <a:lnTo>
                    <a:pt x="313351" y="406644"/>
                  </a:lnTo>
                  <a:lnTo>
                    <a:pt x="283007" y="441764"/>
                  </a:lnTo>
                  <a:lnTo>
                    <a:pt x="253958" y="478086"/>
                  </a:lnTo>
                  <a:lnTo>
                    <a:pt x="226246" y="515580"/>
                  </a:lnTo>
                  <a:lnTo>
                    <a:pt x="199914" y="554216"/>
                  </a:lnTo>
                  <a:lnTo>
                    <a:pt x="175003" y="593964"/>
                  </a:lnTo>
                  <a:lnTo>
                    <a:pt x="151555" y="634792"/>
                  </a:lnTo>
                  <a:lnTo>
                    <a:pt x="129610" y="676670"/>
                  </a:lnTo>
                  <a:lnTo>
                    <a:pt x="109211" y="719568"/>
                  </a:lnTo>
                  <a:lnTo>
                    <a:pt x="90400" y="763455"/>
                  </a:lnTo>
                  <a:lnTo>
                    <a:pt x="73217" y="808300"/>
                  </a:lnTo>
                  <a:lnTo>
                    <a:pt x="57705" y="854075"/>
                  </a:lnTo>
                  <a:lnTo>
                    <a:pt x="44042" y="900179"/>
                  </a:lnTo>
                  <a:lnTo>
                    <a:pt x="32266" y="946390"/>
                  </a:lnTo>
                  <a:lnTo>
                    <a:pt x="22355" y="992663"/>
                  </a:lnTo>
                  <a:lnTo>
                    <a:pt x="14287" y="1038958"/>
                  </a:lnTo>
                  <a:lnTo>
                    <a:pt x="8040" y="1085230"/>
                  </a:lnTo>
                  <a:lnTo>
                    <a:pt x="3591" y="1131437"/>
                  </a:lnTo>
                  <a:lnTo>
                    <a:pt x="918" y="1177536"/>
                  </a:lnTo>
                  <a:lnTo>
                    <a:pt x="0" y="1223485"/>
                  </a:lnTo>
                  <a:lnTo>
                    <a:pt x="813" y="1269241"/>
                  </a:lnTo>
                  <a:lnTo>
                    <a:pt x="3336" y="1314760"/>
                  </a:lnTo>
                  <a:lnTo>
                    <a:pt x="7547" y="1360002"/>
                  </a:lnTo>
                  <a:lnTo>
                    <a:pt x="13424" y="1404922"/>
                  </a:lnTo>
                  <a:lnTo>
                    <a:pt x="20944" y="1449478"/>
                  </a:lnTo>
                  <a:lnTo>
                    <a:pt x="30085" y="1493628"/>
                  </a:lnTo>
                  <a:lnTo>
                    <a:pt x="40825" y="1537328"/>
                  </a:lnTo>
                  <a:lnTo>
                    <a:pt x="53142" y="1580536"/>
                  </a:lnTo>
                  <a:lnTo>
                    <a:pt x="67014" y="1623209"/>
                  </a:lnTo>
                  <a:lnTo>
                    <a:pt x="82418" y="1665305"/>
                  </a:lnTo>
                  <a:lnTo>
                    <a:pt x="99333" y="1706780"/>
                  </a:lnTo>
                  <a:lnTo>
                    <a:pt x="117735" y="1747592"/>
                  </a:lnTo>
                  <a:lnTo>
                    <a:pt x="137604" y="1787699"/>
                  </a:lnTo>
                  <a:lnTo>
                    <a:pt x="158917" y="1827057"/>
                  </a:lnTo>
                  <a:lnTo>
                    <a:pt x="181651" y="1865625"/>
                  </a:lnTo>
                  <a:lnTo>
                    <a:pt x="205785" y="1903358"/>
                  </a:lnTo>
                  <a:lnTo>
                    <a:pt x="231296" y="1940215"/>
                  </a:lnTo>
                  <a:lnTo>
                    <a:pt x="258163" y="1976153"/>
                  </a:lnTo>
                  <a:lnTo>
                    <a:pt x="286362" y="2011128"/>
                  </a:lnTo>
                  <a:lnTo>
                    <a:pt x="315873" y="2045099"/>
                  </a:lnTo>
                  <a:lnTo>
                    <a:pt x="346672" y="2078023"/>
                  </a:lnTo>
                  <a:lnTo>
                    <a:pt x="378737" y="2109856"/>
                  </a:lnTo>
                  <a:lnTo>
                    <a:pt x="412048" y="2140557"/>
                  </a:lnTo>
                  <a:lnTo>
                    <a:pt x="446580" y="2170082"/>
                  </a:lnTo>
                  <a:lnTo>
                    <a:pt x="482312" y="2198389"/>
                  </a:lnTo>
                  <a:lnTo>
                    <a:pt x="519223" y="2225435"/>
                  </a:lnTo>
                  <a:lnTo>
                    <a:pt x="557289" y="2251177"/>
                  </a:lnTo>
                  <a:lnTo>
                    <a:pt x="596488" y="2275573"/>
                  </a:lnTo>
                  <a:lnTo>
                    <a:pt x="636799" y="2298580"/>
                  </a:lnTo>
                  <a:lnTo>
                    <a:pt x="678199" y="2320155"/>
                  </a:lnTo>
                  <a:lnTo>
                    <a:pt x="720667" y="2340255"/>
                  </a:lnTo>
                  <a:lnTo>
                    <a:pt x="764179" y="2358839"/>
                  </a:lnTo>
                  <a:lnTo>
                    <a:pt x="808714" y="2375862"/>
                  </a:lnTo>
                  <a:lnTo>
                    <a:pt x="854249" y="2391282"/>
                  </a:lnTo>
                  <a:lnTo>
                    <a:pt x="1224581" y="1224279"/>
                  </a:lnTo>
                  <a:lnTo>
                    <a:pt x="1224581" y="0"/>
                  </a:lnTo>
                  <a:close/>
                </a:path>
              </a:pathLst>
            </a:custGeom>
            <a:solidFill>
              <a:srgbClr val="D56A00"/>
            </a:solidFill>
          </p:spPr>
          <p:txBody>
            <a:bodyPr wrap="square" lIns="0" tIns="0" rIns="0" bIns="0" rtlCol="0"/>
            <a:lstStyle/>
            <a:p>
              <a:endParaRPr/>
            </a:p>
          </p:txBody>
        </p:sp>
        <p:sp>
          <p:nvSpPr>
            <p:cNvPr id="15" name="object 15"/>
            <p:cNvSpPr/>
            <p:nvPr/>
          </p:nvSpPr>
          <p:spPr>
            <a:xfrm>
              <a:off x="7622873" y="1599057"/>
              <a:ext cx="1224915" cy="2391410"/>
            </a:xfrm>
            <a:custGeom>
              <a:avLst/>
              <a:gdLst/>
              <a:ahLst/>
              <a:cxnLst/>
              <a:rect l="l" t="t" r="r" b="b"/>
              <a:pathLst>
                <a:path w="1224915" h="2391410">
                  <a:moveTo>
                    <a:pt x="854249" y="2391282"/>
                  </a:moveTo>
                  <a:lnTo>
                    <a:pt x="808714" y="2375862"/>
                  </a:lnTo>
                  <a:lnTo>
                    <a:pt x="764179" y="2358839"/>
                  </a:lnTo>
                  <a:lnTo>
                    <a:pt x="720667" y="2340255"/>
                  </a:lnTo>
                  <a:lnTo>
                    <a:pt x="678199" y="2320155"/>
                  </a:lnTo>
                  <a:lnTo>
                    <a:pt x="636799" y="2298580"/>
                  </a:lnTo>
                  <a:lnTo>
                    <a:pt x="596488" y="2275573"/>
                  </a:lnTo>
                  <a:lnTo>
                    <a:pt x="557289" y="2251177"/>
                  </a:lnTo>
                  <a:lnTo>
                    <a:pt x="519223" y="2225435"/>
                  </a:lnTo>
                  <a:lnTo>
                    <a:pt x="482312" y="2198389"/>
                  </a:lnTo>
                  <a:lnTo>
                    <a:pt x="446580" y="2170082"/>
                  </a:lnTo>
                  <a:lnTo>
                    <a:pt x="412048" y="2140557"/>
                  </a:lnTo>
                  <a:lnTo>
                    <a:pt x="378737" y="2109856"/>
                  </a:lnTo>
                  <a:lnTo>
                    <a:pt x="346672" y="2078023"/>
                  </a:lnTo>
                  <a:lnTo>
                    <a:pt x="315873" y="2045099"/>
                  </a:lnTo>
                  <a:lnTo>
                    <a:pt x="286362" y="2011128"/>
                  </a:lnTo>
                  <a:lnTo>
                    <a:pt x="258163" y="1976153"/>
                  </a:lnTo>
                  <a:lnTo>
                    <a:pt x="231296" y="1940215"/>
                  </a:lnTo>
                  <a:lnTo>
                    <a:pt x="205785" y="1903358"/>
                  </a:lnTo>
                  <a:lnTo>
                    <a:pt x="181651" y="1865625"/>
                  </a:lnTo>
                  <a:lnTo>
                    <a:pt x="158917" y="1827057"/>
                  </a:lnTo>
                  <a:lnTo>
                    <a:pt x="137604" y="1787699"/>
                  </a:lnTo>
                  <a:lnTo>
                    <a:pt x="117735" y="1747592"/>
                  </a:lnTo>
                  <a:lnTo>
                    <a:pt x="99333" y="1706780"/>
                  </a:lnTo>
                  <a:lnTo>
                    <a:pt x="82418" y="1665305"/>
                  </a:lnTo>
                  <a:lnTo>
                    <a:pt x="67014" y="1623209"/>
                  </a:lnTo>
                  <a:lnTo>
                    <a:pt x="53142" y="1580536"/>
                  </a:lnTo>
                  <a:lnTo>
                    <a:pt x="40825" y="1537328"/>
                  </a:lnTo>
                  <a:lnTo>
                    <a:pt x="30085" y="1493628"/>
                  </a:lnTo>
                  <a:lnTo>
                    <a:pt x="20944" y="1449478"/>
                  </a:lnTo>
                  <a:lnTo>
                    <a:pt x="13424" y="1404922"/>
                  </a:lnTo>
                  <a:lnTo>
                    <a:pt x="7547" y="1360002"/>
                  </a:lnTo>
                  <a:lnTo>
                    <a:pt x="3336" y="1314760"/>
                  </a:lnTo>
                  <a:lnTo>
                    <a:pt x="813" y="1269241"/>
                  </a:lnTo>
                  <a:lnTo>
                    <a:pt x="0" y="1223485"/>
                  </a:lnTo>
                  <a:lnTo>
                    <a:pt x="918" y="1177536"/>
                  </a:lnTo>
                  <a:lnTo>
                    <a:pt x="3591" y="1131437"/>
                  </a:lnTo>
                  <a:lnTo>
                    <a:pt x="8040" y="1085230"/>
                  </a:lnTo>
                  <a:lnTo>
                    <a:pt x="14287" y="1038958"/>
                  </a:lnTo>
                  <a:lnTo>
                    <a:pt x="22355" y="992663"/>
                  </a:lnTo>
                  <a:lnTo>
                    <a:pt x="32266" y="946390"/>
                  </a:lnTo>
                  <a:lnTo>
                    <a:pt x="44042" y="900179"/>
                  </a:lnTo>
                  <a:lnTo>
                    <a:pt x="57705" y="854075"/>
                  </a:lnTo>
                  <a:lnTo>
                    <a:pt x="73217" y="808300"/>
                  </a:lnTo>
                  <a:lnTo>
                    <a:pt x="90400" y="763455"/>
                  </a:lnTo>
                  <a:lnTo>
                    <a:pt x="109211" y="719568"/>
                  </a:lnTo>
                  <a:lnTo>
                    <a:pt x="129610" y="676670"/>
                  </a:lnTo>
                  <a:lnTo>
                    <a:pt x="151555" y="634792"/>
                  </a:lnTo>
                  <a:lnTo>
                    <a:pt x="175003" y="593964"/>
                  </a:lnTo>
                  <a:lnTo>
                    <a:pt x="199914" y="554216"/>
                  </a:lnTo>
                  <a:lnTo>
                    <a:pt x="226246" y="515580"/>
                  </a:lnTo>
                  <a:lnTo>
                    <a:pt x="253958" y="478086"/>
                  </a:lnTo>
                  <a:lnTo>
                    <a:pt x="283007" y="441764"/>
                  </a:lnTo>
                  <a:lnTo>
                    <a:pt x="313351" y="406644"/>
                  </a:lnTo>
                  <a:lnTo>
                    <a:pt x="344951" y="372758"/>
                  </a:lnTo>
                  <a:lnTo>
                    <a:pt x="377763" y="340135"/>
                  </a:lnTo>
                  <a:lnTo>
                    <a:pt x="411746" y="308806"/>
                  </a:lnTo>
                  <a:lnTo>
                    <a:pt x="446859" y="278802"/>
                  </a:lnTo>
                  <a:lnTo>
                    <a:pt x="483059" y="250153"/>
                  </a:lnTo>
                  <a:lnTo>
                    <a:pt x="520306" y="222890"/>
                  </a:lnTo>
                  <a:lnTo>
                    <a:pt x="558557" y="197043"/>
                  </a:lnTo>
                  <a:lnTo>
                    <a:pt x="597772" y="172642"/>
                  </a:lnTo>
                  <a:lnTo>
                    <a:pt x="637908" y="149719"/>
                  </a:lnTo>
                  <a:lnTo>
                    <a:pt x="678923" y="128303"/>
                  </a:lnTo>
                  <a:lnTo>
                    <a:pt x="720777" y="108425"/>
                  </a:lnTo>
                  <a:lnTo>
                    <a:pt x="763427" y="90115"/>
                  </a:lnTo>
                  <a:lnTo>
                    <a:pt x="806832" y="73405"/>
                  </a:lnTo>
                  <a:lnTo>
                    <a:pt x="850951" y="58324"/>
                  </a:lnTo>
                  <a:lnTo>
                    <a:pt x="895741" y="44903"/>
                  </a:lnTo>
                  <a:lnTo>
                    <a:pt x="941161" y="33173"/>
                  </a:lnTo>
                  <a:lnTo>
                    <a:pt x="987169" y="23164"/>
                  </a:lnTo>
                  <a:lnTo>
                    <a:pt x="1033725" y="14906"/>
                  </a:lnTo>
                  <a:lnTo>
                    <a:pt x="1080785" y="8430"/>
                  </a:lnTo>
                  <a:lnTo>
                    <a:pt x="1128309" y="3767"/>
                  </a:lnTo>
                  <a:lnTo>
                    <a:pt x="1176255" y="946"/>
                  </a:lnTo>
                  <a:lnTo>
                    <a:pt x="1224581" y="0"/>
                  </a:lnTo>
                  <a:lnTo>
                    <a:pt x="1224581" y="1224279"/>
                  </a:lnTo>
                  <a:lnTo>
                    <a:pt x="854249" y="2391282"/>
                  </a:lnTo>
                  <a:close/>
                </a:path>
              </a:pathLst>
            </a:custGeom>
            <a:ln w="19050">
              <a:solidFill>
                <a:srgbClr val="FFFFFF"/>
              </a:solidFill>
            </a:ln>
          </p:spPr>
          <p:txBody>
            <a:bodyPr wrap="square" lIns="0" tIns="0" rIns="0" bIns="0" rtlCol="0"/>
            <a:lstStyle/>
            <a:p>
              <a:endParaRPr/>
            </a:p>
          </p:txBody>
        </p:sp>
        <p:sp>
          <p:nvSpPr>
            <p:cNvPr id="16" name="object 16"/>
            <p:cNvSpPr/>
            <p:nvPr/>
          </p:nvSpPr>
          <p:spPr>
            <a:xfrm>
              <a:off x="3258946" y="2870454"/>
              <a:ext cx="1164590" cy="1224280"/>
            </a:xfrm>
            <a:custGeom>
              <a:avLst/>
              <a:gdLst/>
              <a:ahLst/>
              <a:cxnLst/>
              <a:rect l="l" t="t" r="r" b="b"/>
              <a:pathLst>
                <a:path w="1164589" h="1224279">
                  <a:moveTo>
                    <a:pt x="0" y="0"/>
                  </a:moveTo>
                  <a:lnTo>
                    <a:pt x="0" y="1224280"/>
                  </a:lnTo>
                  <a:lnTo>
                    <a:pt x="49536" y="1223284"/>
                  </a:lnTo>
                  <a:lnTo>
                    <a:pt x="98675" y="1220321"/>
                  </a:lnTo>
                  <a:lnTo>
                    <a:pt x="147371" y="1215422"/>
                  </a:lnTo>
                  <a:lnTo>
                    <a:pt x="195579" y="1208620"/>
                  </a:lnTo>
                  <a:lnTo>
                    <a:pt x="243254" y="1199948"/>
                  </a:lnTo>
                  <a:lnTo>
                    <a:pt x="290351" y="1189439"/>
                  </a:lnTo>
                  <a:lnTo>
                    <a:pt x="336825" y="1177124"/>
                  </a:lnTo>
                  <a:lnTo>
                    <a:pt x="382631" y="1163038"/>
                  </a:lnTo>
                  <a:lnTo>
                    <a:pt x="427723" y="1147212"/>
                  </a:lnTo>
                  <a:lnTo>
                    <a:pt x="472057" y="1129679"/>
                  </a:lnTo>
                  <a:lnTo>
                    <a:pt x="515588" y="1110472"/>
                  </a:lnTo>
                  <a:lnTo>
                    <a:pt x="558270" y="1089624"/>
                  </a:lnTo>
                  <a:lnTo>
                    <a:pt x="600059" y="1067168"/>
                  </a:lnTo>
                  <a:lnTo>
                    <a:pt x="640909" y="1043135"/>
                  </a:lnTo>
                  <a:lnTo>
                    <a:pt x="680776" y="1017559"/>
                  </a:lnTo>
                  <a:lnTo>
                    <a:pt x="719613" y="990473"/>
                  </a:lnTo>
                  <a:lnTo>
                    <a:pt x="757377" y="961908"/>
                  </a:lnTo>
                  <a:lnTo>
                    <a:pt x="794022" y="931899"/>
                  </a:lnTo>
                  <a:lnTo>
                    <a:pt x="829503" y="900477"/>
                  </a:lnTo>
                  <a:lnTo>
                    <a:pt x="863776" y="867675"/>
                  </a:lnTo>
                  <a:lnTo>
                    <a:pt x="896794" y="833526"/>
                  </a:lnTo>
                  <a:lnTo>
                    <a:pt x="928513" y="798063"/>
                  </a:lnTo>
                  <a:lnTo>
                    <a:pt x="958887" y="761318"/>
                  </a:lnTo>
                  <a:lnTo>
                    <a:pt x="987873" y="723324"/>
                  </a:lnTo>
                  <a:lnTo>
                    <a:pt x="1015424" y="684114"/>
                  </a:lnTo>
                  <a:lnTo>
                    <a:pt x="1041496" y="643720"/>
                  </a:lnTo>
                  <a:lnTo>
                    <a:pt x="1066043" y="602175"/>
                  </a:lnTo>
                  <a:lnTo>
                    <a:pt x="1089021" y="559512"/>
                  </a:lnTo>
                  <a:lnTo>
                    <a:pt x="1110384" y="515764"/>
                  </a:lnTo>
                  <a:lnTo>
                    <a:pt x="1130088" y="470963"/>
                  </a:lnTo>
                  <a:lnTo>
                    <a:pt x="1148087" y="425141"/>
                  </a:lnTo>
                  <a:lnTo>
                    <a:pt x="1164336" y="378333"/>
                  </a:lnTo>
                  <a:lnTo>
                    <a:pt x="0" y="0"/>
                  </a:lnTo>
                  <a:close/>
                </a:path>
              </a:pathLst>
            </a:custGeom>
            <a:solidFill>
              <a:srgbClr val="006FCC"/>
            </a:solidFill>
          </p:spPr>
          <p:txBody>
            <a:bodyPr wrap="square" lIns="0" tIns="0" rIns="0" bIns="0" rtlCol="0"/>
            <a:lstStyle/>
            <a:p>
              <a:endParaRPr/>
            </a:p>
          </p:txBody>
        </p:sp>
        <p:sp>
          <p:nvSpPr>
            <p:cNvPr id="17" name="object 17"/>
            <p:cNvSpPr/>
            <p:nvPr/>
          </p:nvSpPr>
          <p:spPr>
            <a:xfrm>
              <a:off x="3258946" y="2870454"/>
              <a:ext cx="1164590" cy="1224280"/>
            </a:xfrm>
            <a:custGeom>
              <a:avLst/>
              <a:gdLst/>
              <a:ahLst/>
              <a:cxnLst/>
              <a:rect l="l" t="t" r="r" b="b"/>
              <a:pathLst>
                <a:path w="1164589" h="1224279">
                  <a:moveTo>
                    <a:pt x="1164336" y="378333"/>
                  </a:moveTo>
                  <a:lnTo>
                    <a:pt x="1148087" y="425141"/>
                  </a:lnTo>
                  <a:lnTo>
                    <a:pt x="1130088" y="470963"/>
                  </a:lnTo>
                  <a:lnTo>
                    <a:pt x="1110384" y="515764"/>
                  </a:lnTo>
                  <a:lnTo>
                    <a:pt x="1089021" y="559512"/>
                  </a:lnTo>
                  <a:lnTo>
                    <a:pt x="1066043" y="602175"/>
                  </a:lnTo>
                  <a:lnTo>
                    <a:pt x="1041496" y="643720"/>
                  </a:lnTo>
                  <a:lnTo>
                    <a:pt x="1015424" y="684114"/>
                  </a:lnTo>
                  <a:lnTo>
                    <a:pt x="987873" y="723324"/>
                  </a:lnTo>
                  <a:lnTo>
                    <a:pt x="958887" y="761318"/>
                  </a:lnTo>
                  <a:lnTo>
                    <a:pt x="928513" y="798063"/>
                  </a:lnTo>
                  <a:lnTo>
                    <a:pt x="896794" y="833526"/>
                  </a:lnTo>
                  <a:lnTo>
                    <a:pt x="863776" y="867675"/>
                  </a:lnTo>
                  <a:lnTo>
                    <a:pt x="829503" y="900477"/>
                  </a:lnTo>
                  <a:lnTo>
                    <a:pt x="794022" y="931899"/>
                  </a:lnTo>
                  <a:lnTo>
                    <a:pt x="757377" y="961908"/>
                  </a:lnTo>
                  <a:lnTo>
                    <a:pt x="719613" y="990473"/>
                  </a:lnTo>
                  <a:lnTo>
                    <a:pt x="680776" y="1017559"/>
                  </a:lnTo>
                  <a:lnTo>
                    <a:pt x="640909" y="1043135"/>
                  </a:lnTo>
                  <a:lnTo>
                    <a:pt x="600059" y="1067168"/>
                  </a:lnTo>
                  <a:lnTo>
                    <a:pt x="558270" y="1089624"/>
                  </a:lnTo>
                  <a:lnTo>
                    <a:pt x="515588" y="1110472"/>
                  </a:lnTo>
                  <a:lnTo>
                    <a:pt x="472057" y="1129679"/>
                  </a:lnTo>
                  <a:lnTo>
                    <a:pt x="427723" y="1147212"/>
                  </a:lnTo>
                  <a:lnTo>
                    <a:pt x="382631" y="1163038"/>
                  </a:lnTo>
                  <a:lnTo>
                    <a:pt x="336825" y="1177124"/>
                  </a:lnTo>
                  <a:lnTo>
                    <a:pt x="290351" y="1189439"/>
                  </a:lnTo>
                  <a:lnTo>
                    <a:pt x="243254" y="1199948"/>
                  </a:lnTo>
                  <a:lnTo>
                    <a:pt x="195579" y="1208620"/>
                  </a:lnTo>
                  <a:lnTo>
                    <a:pt x="147371" y="1215422"/>
                  </a:lnTo>
                  <a:lnTo>
                    <a:pt x="98675" y="1220321"/>
                  </a:lnTo>
                  <a:lnTo>
                    <a:pt x="49536" y="1223284"/>
                  </a:lnTo>
                  <a:lnTo>
                    <a:pt x="0" y="1224280"/>
                  </a:lnTo>
                  <a:lnTo>
                    <a:pt x="0" y="0"/>
                  </a:lnTo>
                  <a:lnTo>
                    <a:pt x="1164336" y="378333"/>
                  </a:lnTo>
                  <a:close/>
                </a:path>
              </a:pathLst>
            </a:custGeom>
            <a:ln w="19050">
              <a:solidFill>
                <a:srgbClr val="FFFFFF"/>
              </a:solidFill>
            </a:ln>
          </p:spPr>
          <p:txBody>
            <a:bodyPr wrap="square" lIns="0" tIns="0" rIns="0" bIns="0" rtlCol="0"/>
            <a:lstStyle/>
            <a:p>
              <a:endParaRPr/>
            </a:p>
          </p:txBody>
        </p:sp>
        <p:sp>
          <p:nvSpPr>
            <p:cNvPr id="18" name="object 18"/>
            <p:cNvSpPr/>
            <p:nvPr/>
          </p:nvSpPr>
          <p:spPr>
            <a:xfrm>
              <a:off x="1969896" y="1557019"/>
              <a:ext cx="2448560" cy="2448560"/>
            </a:xfrm>
            <a:custGeom>
              <a:avLst/>
              <a:gdLst/>
              <a:ahLst/>
              <a:cxnLst/>
              <a:rect l="l" t="t" r="r" b="b"/>
              <a:pathLst>
                <a:path w="2448560" h="2448560">
                  <a:moveTo>
                    <a:pt x="1224279" y="0"/>
                  </a:moveTo>
                  <a:lnTo>
                    <a:pt x="1176207" y="926"/>
                  </a:lnTo>
                  <a:lnTo>
                    <a:pt x="1128603" y="3683"/>
                  </a:lnTo>
                  <a:lnTo>
                    <a:pt x="1081503" y="8236"/>
                  </a:lnTo>
                  <a:lnTo>
                    <a:pt x="1034941" y="14552"/>
                  </a:lnTo>
                  <a:lnTo>
                    <a:pt x="988950" y="22596"/>
                  </a:lnTo>
                  <a:lnTo>
                    <a:pt x="943564" y="32334"/>
                  </a:lnTo>
                  <a:lnTo>
                    <a:pt x="898818" y="43732"/>
                  </a:lnTo>
                  <a:lnTo>
                    <a:pt x="854746" y="56757"/>
                  </a:lnTo>
                  <a:lnTo>
                    <a:pt x="811382" y="71374"/>
                  </a:lnTo>
                  <a:lnTo>
                    <a:pt x="768759" y="87549"/>
                  </a:lnTo>
                  <a:lnTo>
                    <a:pt x="726911" y="105248"/>
                  </a:lnTo>
                  <a:lnTo>
                    <a:pt x="685874" y="124437"/>
                  </a:lnTo>
                  <a:lnTo>
                    <a:pt x="645680" y="145083"/>
                  </a:lnTo>
                  <a:lnTo>
                    <a:pt x="606363" y="167150"/>
                  </a:lnTo>
                  <a:lnTo>
                    <a:pt x="567959" y="190606"/>
                  </a:lnTo>
                  <a:lnTo>
                    <a:pt x="530500" y="215416"/>
                  </a:lnTo>
                  <a:lnTo>
                    <a:pt x="494021" y="241545"/>
                  </a:lnTo>
                  <a:lnTo>
                    <a:pt x="458556" y="268961"/>
                  </a:lnTo>
                  <a:lnTo>
                    <a:pt x="424139" y="297629"/>
                  </a:lnTo>
                  <a:lnTo>
                    <a:pt x="390803" y="327514"/>
                  </a:lnTo>
                  <a:lnTo>
                    <a:pt x="358584" y="358584"/>
                  </a:lnTo>
                  <a:lnTo>
                    <a:pt x="327514" y="390803"/>
                  </a:lnTo>
                  <a:lnTo>
                    <a:pt x="297629" y="424139"/>
                  </a:lnTo>
                  <a:lnTo>
                    <a:pt x="268961" y="458556"/>
                  </a:lnTo>
                  <a:lnTo>
                    <a:pt x="241545" y="494021"/>
                  </a:lnTo>
                  <a:lnTo>
                    <a:pt x="215416" y="530500"/>
                  </a:lnTo>
                  <a:lnTo>
                    <a:pt x="190606" y="567959"/>
                  </a:lnTo>
                  <a:lnTo>
                    <a:pt x="167150" y="606363"/>
                  </a:lnTo>
                  <a:lnTo>
                    <a:pt x="145083" y="645680"/>
                  </a:lnTo>
                  <a:lnTo>
                    <a:pt x="124437" y="685874"/>
                  </a:lnTo>
                  <a:lnTo>
                    <a:pt x="105248" y="726911"/>
                  </a:lnTo>
                  <a:lnTo>
                    <a:pt x="87549" y="768759"/>
                  </a:lnTo>
                  <a:lnTo>
                    <a:pt x="71374" y="811382"/>
                  </a:lnTo>
                  <a:lnTo>
                    <a:pt x="56757" y="854746"/>
                  </a:lnTo>
                  <a:lnTo>
                    <a:pt x="43732" y="898818"/>
                  </a:lnTo>
                  <a:lnTo>
                    <a:pt x="32334" y="943564"/>
                  </a:lnTo>
                  <a:lnTo>
                    <a:pt x="22596" y="988950"/>
                  </a:lnTo>
                  <a:lnTo>
                    <a:pt x="14552" y="1034941"/>
                  </a:lnTo>
                  <a:lnTo>
                    <a:pt x="8236" y="1081503"/>
                  </a:lnTo>
                  <a:lnTo>
                    <a:pt x="3683" y="1128603"/>
                  </a:lnTo>
                  <a:lnTo>
                    <a:pt x="926" y="1176207"/>
                  </a:lnTo>
                  <a:lnTo>
                    <a:pt x="0" y="1224279"/>
                  </a:lnTo>
                  <a:lnTo>
                    <a:pt x="926" y="1272352"/>
                  </a:lnTo>
                  <a:lnTo>
                    <a:pt x="3683" y="1319956"/>
                  </a:lnTo>
                  <a:lnTo>
                    <a:pt x="8236" y="1367056"/>
                  </a:lnTo>
                  <a:lnTo>
                    <a:pt x="14552" y="1413618"/>
                  </a:lnTo>
                  <a:lnTo>
                    <a:pt x="22596" y="1459609"/>
                  </a:lnTo>
                  <a:lnTo>
                    <a:pt x="32334" y="1504995"/>
                  </a:lnTo>
                  <a:lnTo>
                    <a:pt x="43732" y="1549741"/>
                  </a:lnTo>
                  <a:lnTo>
                    <a:pt x="56757" y="1593813"/>
                  </a:lnTo>
                  <a:lnTo>
                    <a:pt x="71374" y="1637177"/>
                  </a:lnTo>
                  <a:lnTo>
                    <a:pt x="87549" y="1679800"/>
                  </a:lnTo>
                  <a:lnTo>
                    <a:pt x="105248" y="1721648"/>
                  </a:lnTo>
                  <a:lnTo>
                    <a:pt x="124437" y="1762685"/>
                  </a:lnTo>
                  <a:lnTo>
                    <a:pt x="145083" y="1802879"/>
                  </a:lnTo>
                  <a:lnTo>
                    <a:pt x="167150" y="1842196"/>
                  </a:lnTo>
                  <a:lnTo>
                    <a:pt x="190606" y="1880600"/>
                  </a:lnTo>
                  <a:lnTo>
                    <a:pt x="215416" y="1918059"/>
                  </a:lnTo>
                  <a:lnTo>
                    <a:pt x="241545" y="1954538"/>
                  </a:lnTo>
                  <a:lnTo>
                    <a:pt x="268961" y="1990003"/>
                  </a:lnTo>
                  <a:lnTo>
                    <a:pt x="297629" y="2024420"/>
                  </a:lnTo>
                  <a:lnTo>
                    <a:pt x="327514" y="2057756"/>
                  </a:lnTo>
                  <a:lnTo>
                    <a:pt x="358584" y="2089975"/>
                  </a:lnTo>
                  <a:lnTo>
                    <a:pt x="390803" y="2121045"/>
                  </a:lnTo>
                  <a:lnTo>
                    <a:pt x="424139" y="2150930"/>
                  </a:lnTo>
                  <a:lnTo>
                    <a:pt x="458556" y="2179598"/>
                  </a:lnTo>
                  <a:lnTo>
                    <a:pt x="494021" y="2207014"/>
                  </a:lnTo>
                  <a:lnTo>
                    <a:pt x="530500" y="2233143"/>
                  </a:lnTo>
                  <a:lnTo>
                    <a:pt x="567959" y="2257953"/>
                  </a:lnTo>
                  <a:lnTo>
                    <a:pt x="606363" y="2281409"/>
                  </a:lnTo>
                  <a:lnTo>
                    <a:pt x="645680" y="2303476"/>
                  </a:lnTo>
                  <a:lnTo>
                    <a:pt x="685874" y="2324122"/>
                  </a:lnTo>
                  <a:lnTo>
                    <a:pt x="726911" y="2343311"/>
                  </a:lnTo>
                  <a:lnTo>
                    <a:pt x="768759" y="2361010"/>
                  </a:lnTo>
                  <a:lnTo>
                    <a:pt x="811382" y="2377185"/>
                  </a:lnTo>
                  <a:lnTo>
                    <a:pt x="854746" y="2391802"/>
                  </a:lnTo>
                  <a:lnTo>
                    <a:pt x="898818" y="2404827"/>
                  </a:lnTo>
                  <a:lnTo>
                    <a:pt x="943564" y="2416225"/>
                  </a:lnTo>
                  <a:lnTo>
                    <a:pt x="988950" y="2425963"/>
                  </a:lnTo>
                  <a:lnTo>
                    <a:pt x="1034941" y="2434007"/>
                  </a:lnTo>
                  <a:lnTo>
                    <a:pt x="1081503" y="2440323"/>
                  </a:lnTo>
                  <a:lnTo>
                    <a:pt x="1128603" y="2444876"/>
                  </a:lnTo>
                  <a:lnTo>
                    <a:pt x="1176207" y="2447633"/>
                  </a:lnTo>
                  <a:lnTo>
                    <a:pt x="1224279" y="2448560"/>
                  </a:lnTo>
                  <a:lnTo>
                    <a:pt x="1224279" y="1224279"/>
                  </a:lnTo>
                  <a:lnTo>
                    <a:pt x="2388616" y="1602613"/>
                  </a:lnTo>
                  <a:lnTo>
                    <a:pt x="2402604" y="1556550"/>
                  </a:lnTo>
                  <a:lnTo>
                    <a:pt x="2414752" y="1510029"/>
                  </a:lnTo>
                  <a:lnTo>
                    <a:pt x="2425051" y="1463104"/>
                  </a:lnTo>
                  <a:lnTo>
                    <a:pt x="2433494" y="1415827"/>
                  </a:lnTo>
                  <a:lnTo>
                    <a:pt x="2440074" y="1368253"/>
                  </a:lnTo>
                  <a:lnTo>
                    <a:pt x="2444783" y="1320434"/>
                  </a:lnTo>
                  <a:lnTo>
                    <a:pt x="2447614" y="1272425"/>
                  </a:lnTo>
                  <a:lnTo>
                    <a:pt x="2448560" y="1224279"/>
                  </a:lnTo>
                  <a:lnTo>
                    <a:pt x="2447633" y="1176207"/>
                  </a:lnTo>
                  <a:lnTo>
                    <a:pt x="2444876" y="1128603"/>
                  </a:lnTo>
                  <a:lnTo>
                    <a:pt x="2440323" y="1081503"/>
                  </a:lnTo>
                  <a:lnTo>
                    <a:pt x="2434007" y="1034941"/>
                  </a:lnTo>
                  <a:lnTo>
                    <a:pt x="2425963" y="988950"/>
                  </a:lnTo>
                  <a:lnTo>
                    <a:pt x="2416225" y="943564"/>
                  </a:lnTo>
                  <a:lnTo>
                    <a:pt x="2404827" y="898818"/>
                  </a:lnTo>
                  <a:lnTo>
                    <a:pt x="2391802" y="854746"/>
                  </a:lnTo>
                  <a:lnTo>
                    <a:pt x="2377185" y="811382"/>
                  </a:lnTo>
                  <a:lnTo>
                    <a:pt x="2361010" y="768759"/>
                  </a:lnTo>
                  <a:lnTo>
                    <a:pt x="2343311" y="726911"/>
                  </a:lnTo>
                  <a:lnTo>
                    <a:pt x="2324122" y="685874"/>
                  </a:lnTo>
                  <a:lnTo>
                    <a:pt x="2303476" y="645680"/>
                  </a:lnTo>
                  <a:lnTo>
                    <a:pt x="2281409" y="606363"/>
                  </a:lnTo>
                  <a:lnTo>
                    <a:pt x="2257953" y="567959"/>
                  </a:lnTo>
                  <a:lnTo>
                    <a:pt x="2233143" y="530500"/>
                  </a:lnTo>
                  <a:lnTo>
                    <a:pt x="2207014" y="494021"/>
                  </a:lnTo>
                  <a:lnTo>
                    <a:pt x="2179598" y="458556"/>
                  </a:lnTo>
                  <a:lnTo>
                    <a:pt x="2150930" y="424139"/>
                  </a:lnTo>
                  <a:lnTo>
                    <a:pt x="2121045" y="390803"/>
                  </a:lnTo>
                  <a:lnTo>
                    <a:pt x="2089975" y="358584"/>
                  </a:lnTo>
                  <a:lnTo>
                    <a:pt x="2057756" y="327514"/>
                  </a:lnTo>
                  <a:lnTo>
                    <a:pt x="2024420" y="297629"/>
                  </a:lnTo>
                  <a:lnTo>
                    <a:pt x="1990003" y="268961"/>
                  </a:lnTo>
                  <a:lnTo>
                    <a:pt x="1954538" y="241545"/>
                  </a:lnTo>
                  <a:lnTo>
                    <a:pt x="1918059" y="215416"/>
                  </a:lnTo>
                  <a:lnTo>
                    <a:pt x="1880600" y="190606"/>
                  </a:lnTo>
                  <a:lnTo>
                    <a:pt x="1842196" y="167150"/>
                  </a:lnTo>
                  <a:lnTo>
                    <a:pt x="1802879" y="145083"/>
                  </a:lnTo>
                  <a:lnTo>
                    <a:pt x="1762685" y="124437"/>
                  </a:lnTo>
                  <a:lnTo>
                    <a:pt x="1721648" y="105248"/>
                  </a:lnTo>
                  <a:lnTo>
                    <a:pt x="1679800" y="87549"/>
                  </a:lnTo>
                  <a:lnTo>
                    <a:pt x="1637177" y="71374"/>
                  </a:lnTo>
                  <a:lnTo>
                    <a:pt x="1593813" y="56757"/>
                  </a:lnTo>
                  <a:lnTo>
                    <a:pt x="1549741" y="43732"/>
                  </a:lnTo>
                  <a:lnTo>
                    <a:pt x="1504995" y="32334"/>
                  </a:lnTo>
                  <a:lnTo>
                    <a:pt x="1459609" y="22596"/>
                  </a:lnTo>
                  <a:lnTo>
                    <a:pt x="1413618" y="14552"/>
                  </a:lnTo>
                  <a:lnTo>
                    <a:pt x="1367056" y="8236"/>
                  </a:lnTo>
                  <a:lnTo>
                    <a:pt x="1319956" y="3683"/>
                  </a:lnTo>
                  <a:lnTo>
                    <a:pt x="1272352" y="926"/>
                  </a:lnTo>
                  <a:lnTo>
                    <a:pt x="1224279" y="0"/>
                  </a:lnTo>
                  <a:close/>
                </a:path>
              </a:pathLst>
            </a:custGeom>
            <a:solidFill>
              <a:srgbClr val="005A9E"/>
            </a:solidFill>
          </p:spPr>
          <p:txBody>
            <a:bodyPr wrap="square" lIns="0" tIns="0" rIns="0" bIns="0" rtlCol="0"/>
            <a:lstStyle/>
            <a:p>
              <a:endParaRPr/>
            </a:p>
          </p:txBody>
        </p:sp>
        <p:sp>
          <p:nvSpPr>
            <p:cNvPr id="19" name="object 19"/>
            <p:cNvSpPr/>
            <p:nvPr/>
          </p:nvSpPr>
          <p:spPr>
            <a:xfrm>
              <a:off x="1969896" y="1557019"/>
              <a:ext cx="2448560" cy="2448560"/>
            </a:xfrm>
            <a:custGeom>
              <a:avLst/>
              <a:gdLst/>
              <a:ahLst/>
              <a:cxnLst/>
              <a:rect l="l" t="t" r="r" b="b"/>
              <a:pathLst>
                <a:path w="2448560" h="2448560">
                  <a:moveTo>
                    <a:pt x="1224279" y="2448560"/>
                  </a:moveTo>
                  <a:lnTo>
                    <a:pt x="1176207" y="2447633"/>
                  </a:lnTo>
                  <a:lnTo>
                    <a:pt x="1128603" y="2444876"/>
                  </a:lnTo>
                  <a:lnTo>
                    <a:pt x="1081503" y="2440323"/>
                  </a:lnTo>
                  <a:lnTo>
                    <a:pt x="1034941" y="2434007"/>
                  </a:lnTo>
                  <a:lnTo>
                    <a:pt x="988950" y="2425963"/>
                  </a:lnTo>
                  <a:lnTo>
                    <a:pt x="943564" y="2416225"/>
                  </a:lnTo>
                  <a:lnTo>
                    <a:pt x="898818" y="2404827"/>
                  </a:lnTo>
                  <a:lnTo>
                    <a:pt x="854746" y="2391802"/>
                  </a:lnTo>
                  <a:lnTo>
                    <a:pt x="811382" y="2377185"/>
                  </a:lnTo>
                  <a:lnTo>
                    <a:pt x="768759" y="2361010"/>
                  </a:lnTo>
                  <a:lnTo>
                    <a:pt x="726911" y="2343311"/>
                  </a:lnTo>
                  <a:lnTo>
                    <a:pt x="685874" y="2324122"/>
                  </a:lnTo>
                  <a:lnTo>
                    <a:pt x="645680" y="2303476"/>
                  </a:lnTo>
                  <a:lnTo>
                    <a:pt x="606363" y="2281409"/>
                  </a:lnTo>
                  <a:lnTo>
                    <a:pt x="567959" y="2257953"/>
                  </a:lnTo>
                  <a:lnTo>
                    <a:pt x="530500" y="2233143"/>
                  </a:lnTo>
                  <a:lnTo>
                    <a:pt x="494021" y="2207014"/>
                  </a:lnTo>
                  <a:lnTo>
                    <a:pt x="458556" y="2179598"/>
                  </a:lnTo>
                  <a:lnTo>
                    <a:pt x="424139" y="2150930"/>
                  </a:lnTo>
                  <a:lnTo>
                    <a:pt x="390803" y="2121045"/>
                  </a:lnTo>
                  <a:lnTo>
                    <a:pt x="358584" y="2089975"/>
                  </a:lnTo>
                  <a:lnTo>
                    <a:pt x="327514" y="2057756"/>
                  </a:lnTo>
                  <a:lnTo>
                    <a:pt x="297629" y="2024420"/>
                  </a:lnTo>
                  <a:lnTo>
                    <a:pt x="268961" y="1990003"/>
                  </a:lnTo>
                  <a:lnTo>
                    <a:pt x="241545" y="1954538"/>
                  </a:lnTo>
                  <a:lnTo>
                    <a:pt x="215416" y="1918059"/>
                  </a:lnTo>
                  <a:lnTo>
                    <a:pt x="190606" y="1880600"/>
                  </a:lnTo>
                  <a:lnTo>
                    <a:pt x="167150" y="1842196"/>
                  </a:lnTo>
                  <a:lnTo>
                    <a:pt x="145083" y="1802879"/>
                  </a:lnTo>
                  <a:lnTo>
                    <a:pt x="124437" y="1762685"/>
                  </a:lnTo>
                  <a:lnTo>
                    <a:pt x="105248" y="1721648"/>
                  </a:lnTo>
                  <a:lnTo>
                    <a:pt x="87549" y="1679800"/>
                  </a:lnTo>
                  <a:lnTo>
                    <a:pt x="71374" y="1637177"/>
                  </a:lnTo>
                  <a:lnTo>
                    <a:pt x="56757" y="1593813"/>
                  </a:lnTo>
                  <a:lnTo>
                    <a:pt x="43732" y="1549741"/>
                  </a:lnTo>
                  <a:lnTo>
                    <a:pt x="32334" y="1504995"/>
                  </a:lnTo>
                  <a:lnTo>
                    <a:pt x="22596" y="1459609"/>
                  </a:lnTo>
                  <a:lnTo>
                    <a:pt x="14552" y="1413618"/>
                  </a:lnTo>
                  <a:lnTo>
                    <a:pt x="8236" y="1367056"/>
                  </a:lnTo>
                  <a:lnTo>
                    <a:pt x="3683" y="1319956"/>
                  </a:lnTo>
                  <a:lnTo>
                    <a:pt x="926" y="1272352"/>
                  </a:lnTo>
                  <a:lnTo>
                    <a:pt x="0" y="1224279"/>
                  </a:lnTo>
                  <a:lnTo>
                    <a:pt x="926" y="1176207"/>
                  </a:lnTo>
                  <a:lnTo>
                    <a:pt x="3683" y="1128603"/>
                  </a:lnTo>
                  <a:lnTo>
                    <a:pt x="8236" y="1081503"/>
                  </a:lnTo>
                  <a:lnTo>
                    <a:pt x="14552" y="1034941"/>
                  </a:lnTo>
                  <a:lnTo>
                    <a:pt x="22596" y="988950"/>
                  </a:lnTo>
                  <a:lnTo>
                    <a:pt x="32334" y="943564"/>
                  </a:lnTo>
                  <a:lnTo>
                    <a:pt x="43732" y="898818"/>
                  </a:lnTo>
                  <a:lnTo>
                    <a:pt x="56757" y="854746"/>
                  </a:lnTo>
                  <a:lnTo>
                    <a:pt x="71374" y="811382"/>
                  </a:lnTo>
                  <a:lnTo>
                    <a:pt x="87549" y="768759"/>
                  </a:lnTo>
                  <a:lnTo>
                    <a:pt x="105248" y="726911"/>
                  </a:lnTo>
                  <a:lnTo>
                    <a:pt x="124437" y="685874"/>
                  </a:lnTo>
                  <a:lnTo>
                    <a:pt x="145083" y="645680"/>
                  </a:lnTo>
                  <a:lnTo>
                    <a:pt x="167150" y="606363"/>
                  </a:lnTo>
                  <a:lnTo>
                    <a:pt x="190606" y="567959"/>
                  </a:lnTo>
                  <a:lnTo>
                    <a:pt x="215416" y="530500"/>
                  </a:lnTo>
                  <a:lnTo>
                    <a:pt x="241545" y="494021"/>
                  </a:lnTo>
                  <a:lnTo>
                    <a:pt x="268961" y="458556"/>
                  </a:lnTo>
                  <a:lnTo>
                    <a:pt x="297629" y="424139"/>
                  </a:lnTo>
                  <a:lnTo>
                    <a:pt x="327514" y="390803"/>
                  </a:lnTo>
                  <a:lnTo>
                    <a:pt x="358584" y="358584"/>
                  </a:lnTo>
                  <a:lnTo>
                    <a:pt x="390803" y="327514"/>
                  </a:lnTo>
                  <a:lnTo>
                    <a:pt x="424139" y="297629"/>
                  </a:lnTo>
                  <a:lnTo>
                    <a:pt x="458556" y="268961"/>
                  </a:lnTo>
                  <a:lnTo>
                    <a:pt x="494021" y="241545"/>
                  </a:lnTo>
                  <a:lnTo>
                    <a:pt x="530500" y="215416"/>
                  </a:lnTo>
                  <a:lnTo>
                    <a:pt x="567959" y="190606"/>
                  </a:lnTo>
                  <a:lnTo>
                    <a:pt x="606363" y="167150"/>
                  </a:lnTo>
                  <a:lnTo>
                    <a:pt x="645680" y="145083"/>
                  </a:lnTo>
                  <a:lnTo>
                    <a:pt x="685874" y="124437"/>
                  </a:lnTo>
                  <a:lnTo>
                    <a:pt x="726911" y="105248"/>
                  </a:lnTo>
                  <a:lnTo>
                    <a:pt x="768759" y="87549"/>
                  </a:lnTo>
                  <a:lnTo>
                    <a:pt x="811382" y="71374"/>
                  </a:lnTo>
                  <a:lnTo>
                    <a:pt x="854746" y="56757"/>
                  </a:lnTo>
                  <a:lnTo>
                    <a:pt x="898818" y="43732"/>
                  </a:lnTo>
                  <a:lnTo>
                    <a:pt x="943564" y="32334"/>
                  </a:lnTo>
                  <a:lnTo>
                    <a:pt x="988950" y="22596"/>
                  </a:lnTo>
                  <a:lnTo>
                    <a:pt x="1034941" y="14552"/>
                  </a:lnTo>
                  <a:lnTo>
                    <a:pt x="1081503" y="8236"/>
                  </a:lnTo>
                  <a:lnTo>
                    <a:pt x="1128603" y="3683"/>
                  </a:lnTo>
                  <a:lnTo>
                    <a:pt x="1176207" y="926"/>
                  </a:lnTo>
                  <a:lnTo>
                    <a:pt x="1224279" y="0"/>
                  </a:lnTo>
                  <a:lnTo>
                    <a:pt x="1272352" y="926"/>
                  </a:lnTo>
                  <a:lnTo>
                    <a:pt x="1319956" y="3683"/>
                  </a:lnTo>
                  <a:lnTo>
                    <a:pt x="1367056" y="8236"/>
                  </a:lnTo>
                  <a:lnTo>
                    <a:pt x="1413618" y="14552"/>
                  </a:lnTo>
                  <a:lnTo>
                    <a:pt x="1459609" y="22596"/>
                  </a:lnTo>
                  <a:lnTo>
                    <a:pt x="1504995" y="32334"/>
                  </a:lnTo>
                  <a:lnTo>
                    <a:pt x="1549741" y="43732"/>
                  </a:lnTo>
                  <a:lnTo>
                    <a:pt x="1593813" y="56757"/>
                  </a:lnTo>
                  <a:lnTo>
                    <a:pt x="1637177" y="71374"/>
                  </a:lnTo>
                  <a:lnTo>
                    <a:pt x="1679800" y="87549"/>
                  </a:lnTo>
                  <a:lnTo>
                    <a:pt x="1721648" y="105248"/>
                  </a:lnTo>
                  <a:lnTo>
                    <a:pt x="1762685" y="124437"/>
                  </a:lnTo>
                  <a:lnTo>
                    <a:pt x="1802879" y="145083"/>
                  </a:lnTo>
                  <a:lnTo>
                    <a:pt x="1842196" y="167150"/>
                  </a:lnTo>
                  <a:lnTo>
                    <a:pt x="1880600" y="190606"/>
                  </a:lnTo>
                  <a:lnTo>
                    <a:pt x="1918059" y="215416"/>
                  </a:lnTo>
                  <a:lnTo>
                    <a:pt x="1954538" y="241545"/>
                  </a:lnTo>
                  <a:lnTo>
                    <a:pt x="1990003" y="268961"/>
                  </a:lnTo>
                  <a:lnTo>
                    <a:pt x="2024420" y="297629"/>
                  </a:lnTo>
                  <a:lnTo>
                    <a:pt x="2057756" y="327514"/>
                  </a:lnTo>
                  <a:lnTo>
                    <a:pt x="2089975" y="358584"/>
                  </a:lnTo>
                  <a:lnTo>
                    <a:pt x="2121045" y="390803"/>
                  </a:lnTo>
                  <a:lnTo>
                    <a:pt x="2150930" y="424139"/>
                  </a:lnTo>
                  <a:lnTo>
                    <a:pt x="2179598" y="458556"/>
                  </a:lnTo>
                  <a:lnTo>
                    <a:pt x="2207014" y="494021"/>
                  </a:lnTo>
                  <a:lnTo>
                    <a:pt x="2233143" y="530500"/>
                  </a:lnTo>
                  <a:lnTo>
                    <a:pt x="2257953" y="567959"/>
                  </a:lnTo>
                  <a:lnTo>
                    <a:pt x="2281409" y="606363"/>
                  </a:lnTo>
                  <a:lnTo>
                    <a:pt x="2303476" y="645680"/>
                  </a:lnTo>
                  <a:lnTo>
                    <a:pt x="2324122" y="685874"/>
                  </a:lnTo>
                  <a:lnTo>
                    <a:pt x="2343311" y="726911"/>
                  </a:lnTo>
                  <a:lnTo>
                    <a:pt x="2361010" y="768759"/>
                  </a:lnTo>
                  <a:lnTo>
                    <a:pt x="2377185" y="811382"/>
                  </a:lnTo>
                  <a:lnTo>
                    <a:pt x="2391802" y="854746"/>
                  </a:lnTo>
                  <a:lnTo>
                    <a:pt x="2404827" y="898818"/>
                  </a:lnTo>
                  <a:lnTo>
                    <a:pt x="2416225" y="943564"/>
                  </a:lnTo>
                  <a:lnTo>
                    <a:pt x="2425963" y="988950"/>
                  </a:lnTo>
                  <a:lnTo>
                    <a:pt x="2434007" y="1034941"/>
                  </a:lnTo>
                  <a:lnTo>
                    <a:pt x="2440323" y="1081503"/>
                  </a:lnTo>
                  <a:lnTo>
                    <a:pt x="2444876" y="1128603"/>
                  </a:lnTo>
                  <a:lnTo>
                    <a:pt x="2447633" y="1176207"/>
                  </a:lnTo>
                  <a:lnTo>
                    <a:pt x="2448560" y="1224279"/>
                  </a:lnTo>
                  <a:lnTo>
                    <a:pt x="2447614" y="1272425"/>
                  </a:lnTo>
                  <a:lnTo>
                    <a:pt x="2444783" y="1320434"/>
                  </a:lnTo>
                  <a:lnTo>
                    <a:pt x="2440074" y="1368253"/>
                  </a:lnTo>
                  <a:lnTo>
                    <a:pt x="2433494" y="1415827"/>
                  </a:lnTo>
                  <a:lnTo>
                    <a:pt x="2425051" y="1463104"/>
                  </a:lnTo>
                  <a:lnTo>
                    <a:pt x="2414752" y="1510029"/>
                  </a:lnTo>
                  <a:lnTo>
                    <a:pt x="2402604" y="1556550"/>
                  </a:lnTo>
                  <a:lnTo>
                    <a:pt x="2388616" y="1602613"/>
                  </a:lnTo>
                  <a:lnTo>
                    <a:pt x="1224279" y="1224279"/>
                  </a:lnTo>
                  <a:lnTo>
                    <a:pt x="1224279" y="2448560"/>
                  </a:lnTo>
                  <a:close/>
                </a:path>
              </a:pathLst>
            </a:custGeom>
            <a:ln w="19050">
              <a:solidFill>
                <a:srgbClr val="FFFFFF"/>
              </a:solidFill>
            </a:ln>
          </p:spPr>
          <p:txBody>
            <a:bodyPr wrap="square" lIns="0" tIns="0" rIns="0" bIns="0" rtlCol="0"/>
            <a:lstStyle/>
            <a:p>
              <a:endParaRPr/>
            </a:p>
          </p:txBody>
        </p:sp>
      </p:grpSp>
      <p:sp>
        <p:nvSpPr>
          <p:cNvPr id="20" name="object 20"/>
          <p:cNvSpPr txBox="1"/>
          <p:nvPr/>
        </p:nvSpPr>
        <p:spPr>
          <a:xfrm>
            <a:off x="1531619" y="723900"/>
            <a:ext cx="10197465" cy="3717290"/>
          </a:xfrm>
          <a:prstGeom prst="rect">
            <a:avLst/>
          </a:prstGeom>
          <a:ln w="6350">
            <a:solidFill>
              <a:srgbClr val="00548B"/>
            </a:solidFill>
          </a:ln>
        </p:spPr>
        <p:txBody>
          <a:bodyPr vert="horz" wrap="square" lIns="0" tIns="0" rIns="0" bIns="0" rtlCol="0">
            <a:spAutoFit/>
          </a:bodyPr>
          <a:lstStyle/>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spcBef>
                <a:spcPts val="1090"/>
              </a:spcBef>
            </a:pPr>
            <a:endParaRPr sz="2200">
              <a:latin typeface="Times New Roman"/>
              <a:cs typeface="Times New Roman"/>
            </a:endParaRPr>
          </a:p>
          <a:p>
            <a:pPr marL="693420">
              <a:lnSpc>
                <a:spcPct val="100000"/>
              </a:lnSpc>
            </a:pPr>
            <a:r>
              <a:rPr sz="2200" b="1">
                <a:solidFill>
                  <a:srgbClr val="FFFFFF"/>
                </a:solidFill>
                <a:latin typeface="Arial"/>
                <a:cs typeface="Arial"/>
              </a:rPr>
              <a:t>Sex</a:t>
            </a:r>
            <a:r>
              <a:rPr sz="2200" b="1" spc="-50">
                <a:solidFill>
                  <a:srgbClr val="FFFFFF"/>
                </a:solidFill>
                <a:latin typeface="Arial"/>
                <a:cs typeface="Arial"/>
              </a:rPr>
              <a:t> </a:t>
            </a:r>
            <a:r>
              <a:rPr sz="2200" b="1" spc="-10">
                <a:solidFill>
                  <a:srgbClr val="FFFFFF"/>
                </a:solidFill>
                <a:latin typeface="Arial"/>
                <a:cs typeface="Arial"/>
              </a:rPr>
              <a:t>Trafficking</a:t>
            </a:r>
            <a:endParaRPr sz="2200">
              <a:latin typeface="Arial"/>
              <a:cs typeface="Arial"/>
            </a:endParaRPr>
          </a:p>
          <a:p>
            <a:pPr marL="6162675">
              <a:lnSpc>
                <a:spcPct val="100000"/>
              </a:lnSpc>
              <a:spcBef>
                <a:spcPts val="360"/>
              </a:spcBef>
            </a:pPr>
            <a:r>
              <a:rPr sz="2200" b="1" spc="-10">
                <a:solidFill>
                  <a:srgbClr val="FFFFFF"/>
                </a:solidFill>
                <a:latin typeface="Arial"/>
                <a:cs typeface="Arial"/>
              </a:rPr>
              <a:t>Children</a:t>
            </a:r>
            <a:endParaRPr sz="2200">
              <a:latin typeface="Arial"/>
              <a:cs typeface="Arial"/>
            </a:endParaRPr>
          </a:p>
          <a:p>
            <a:pPr marL="3424554">
              <a:lnSpc>
                <a:spcPts val="2540"/>
              </a:lnSpc>
              <a:spcBef>
                <a:spcPts val="45"/>
              </a:spcBef>
            </a:pPr>
            <a:r>
              <a:rPr sz="2200" b="1">
                <a:solidFill>
                  <a:srgbClr val="799A00"/>
                </a:solidFill>
                <a:latin typeface="Arial"/>
                <a:cs typeface="Arial"/>
              </a:rPr>
              <a:t>Women</a:t>
            </a:r>
            <a:r>
              <a:rPr sz="2200" b="1" spc="-40">
                <a:solidFill>
                  <a:srgbClr val="799A00"/>
                </a:solidFill>
                <a:latin typeface="Arial"/>
                <a:cs typeface="Arial"/>
              </a:rPr>
              <a:t> </a:t>
            </a:r>
            <a:r>
              <a:rPr sz="2200" b="1">
                <a:solidFill>
                  <a:srgbClr val="799A00"/>
                </a:solidFill>
                <a:latin typeface="Arial"/>
                <a:cs typeface="Arial"/>
              </a:rPr>
              <a:t>&amp;</a:t>
            </a:r>
            <a:r>
              <a:rPr sz="2200" b="1" spc="-55">
                <a:solidFill>
                  <a:srgbClr val="799A00"/>
                </a:solidFill>
                <a:latin typeface="Arial"/>
                <a:cs typeface="Arial"/>
              </a:rPr>
              <a:t> </a:t>
            </a:r>
            <a:r>
              <a:rPr sz="2200" b="1" spc="-10">
                <a:solidFill>
                  <a:srgbClr val="799A00"/>
                </a:solidFill>
                <a:latin typeface="Arial"/>
                <a:cs typeface="Arial"/>
              </a:rPr>
              <a:t>Girls</a:t>
            </a:r>
            <a:endParaRPr sz="2200">
              <a:latin typeface="Arial"/>
              <a:cs typeface="Arial"/>
            </a:endParaRPr>
          </a:p>
          <a:p>
            <a:pPr marL="1831339">
              <a:lnSpc>
                <a:spcPts val="2300"/>
              </a:lnSpc>
            </a:pPr>
            <a:r>
              <a:rPr sz="2000" b="1" spc="-10">
                <a:solidFill>
                  <a:srgbClr val="FFFFFF"/>
                </a:solidFill>
                <a:latin typeface="Arial"/>
                <a:cs typeface="Arial"/>
              </a:rPr>
              <a:t>Labor</a:t>
            </a:r>
            <a:endParaRPr sz="20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762" y="0"/>
            <a:ext cx="12211050" cy="6858000"/>
            <a:chOff x="-8762" y="0"/>
            <a:chExt cx="12211050" cy="6858000"/>
          </a:xfrm>
        </p:grpSpPr>
        <p:sp>
          <p:nvSpPr>
            <p:cNvPr id="3" name="object 3"/>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pic>
          <p:nvPicPr>
            <p:cNvPr id="4" name="object 4"/>
            <p:cNvPicPr/>
            <p:nvPr/>
          </p:nvPicPr>
          <p:blipFill>
            <a:blip r:embed="rId2" cstate="print"/>
            <a:stretch>
              <a:fillRect/>
            </a:stretch>
          </p:blipFill>
          <p:spPr>
            <a:xfrm>
              <a:off x="0" y="1151088"/>
              <a:ext cx="12192000" cy="94682"/>
            </a:xfrm>
            <a:prstGeom prst="rect">
              <a:avLst/>
            </a:prstGeom>
          </p:spPr>
        </p:pic>
        <p:sp>
          <p:nvSpPr>
            <p:cNvPr id="5" name="object 5"/>
            <p:cNvSpPr/>
            <p:nvPr/>
          </p:nvSpPr>
          <p:spPr>
            <a:xfrm>
              <a:off x="762" y="1169669"/>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grpSp>
      <p:sp>
        <p:nvSpPr>
          <p:cNvPr id="6" name="object 6"/>
          <p:cNvSpPr txBox="1">
            <a:spLocks noGrp="1"/>
          </p:cNvSpPr>
          <p:nvPr>
            <p:ph type="title"/>
          </p:nvPr>
        </p:nvSpPr>
        <p:spPr>
          <a:xfrm>
            <a:off x="2071497" y="266522"/>
            <a:ext cx="5717540" cy="574675"/>
          </a:xfrm>
          <a:prstGeom prst="rect">
            <a:avLst/>
          </a:prstGeom>
        </p:spPr>
        <p:txBody>
          <a:bodyPr vert="horz" wrap="square" lIns="0" tIns="12700" rIns="0" bIns="0" rtlCol="0">
            <a:spAutoFit/>
          </a:bodyPr>
          <a:lstStyle/>
          <a:p>
            <a:pPr marL="12700">
              <a:lnSpc>
                <a:spcPct val="100000"/>
              </a:lnSpc>
              <a:spcBef>
                <a:spcPts val="100"/>
              </a:spcBef>
            </a:pPr>
            <a:r>
              <a:t>Cost</a:t>
            </a:r>
            <a:r>
              <a:rPr spc="-10"/>
              <a:t> </a:t>
            </a:r>
            <a:r>
              <a:t>of</a:t>
            </a:r>
            <a:r>
              <a:rPr spc="-10"/>
              <a:t> </a:t>
            </a:r>
            <a:r>
              <a:t>Human</a:t>
            </a:r>
            <a:r>
              <a:rPr spc="-10"/>
              <a:t> Trafficking</a:t>
            </a:r>
          </a:p>
        </p:txBody>
      </p:sp>
      <p:pic>
        <p:nvPicPr>
          <p:cNvPr id="8" name="object 8"/>
          <p:cNvPicPr/>
          <p:nvPr/>
        </p:nvPicPr>
        <p:blipFill>
          <a:blip r:embed="rId3" cstate="print"/>
          <a:stretch>
            <a:fillRect/>
          </a:stretch>
        </p:blipFill>
        <p:spPr>
          <a:xfrm>
            <a:off x="1767839" y="1175004"/>
            <a:ext cx="9544812" cy="5295900"/>
          </a:xfrm>
          <a:prstGeom prst="rect">
            <a:avLst/>
          </a:prstGeom>
        </p:spPr>
      </p:pic>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7828" y="149349"/>
            <a:ext cx="11820144" cy="6611111"/>
          </a:xfrm>
          <a:prstGeom prst="rect">
            <a:avLst/>
          </a:prstGeom>
        </p:spPr>
      </p:pic>
      <p:sp>
        <p:nvSpPr>
          <p:cNvPr id="3" name="object 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115060" y="2288793"/>
            <a:ext cx="2735580" cy="1732280"/>
          </a:xfrm>
          <a:prstGeom prst="rect">
            <a:avLst/>
          </a:prstGeom>
        </p:spPr>
        <p:txBody>
          <a:bodyPr vert="horz" wrap="square" lIns="0" tIns="12065" rIns="0" bIns="0" rtlCol="0">
            <a:spAutoFit/>
          </a:bodyPr>
          <a:lstStyle/>
          <a:p>
            <a:pPr marL="12700" marR="5080">
              <a:lnSpc>
                <a:spcPct val="100000"/>
              </a:lnSpc>
              <a:spcBef>
                <a:spcPts val="95"/>
              </a:spcBef>
            </a:pPr>
            <a:r>
              <a:rPr sz="2800" spc="105">
                <a:solidFill>
                  <a:srgbClr val="4D1334"/>
                </a:solidFill>
                <a:latin typeface="Trebuchet MS"/>
                <a:cs typeface="Trebuchet MS"/>
              </a:rPr>
              <a:t>RED</a:t>
            </a:r>
            <a:r>
              <a:rPr sz="2800" spc="-155">
                <a:solidFill>
                  <a:srgbClr val="4D1334"/>
                </a:solidFill>
                <a:latin typeface="Trebuchet MS"/>
                <a:cs typeface="Trebuchet MS"/>
              </a:rPr>
              <a:t> </a:t>
            </a:r>
            <a:r>
              <a:rPr sz="2800" spc="-10">
                <a:solidFill>
                  <a:srgbClr val="4D1334"/>
                </a:solidFill>
                <a:latin typeface="Trebuchet MS"/>
                <a:cs typeface="Trebuchet MS"/>
              </a:rPr>
              <a:t>FLAGS</a:t>
            </a:r>
            <a:r>
              <a:rPr sz="2800" spc="-120">
                <a:solidFill>
                  <a:srgbClr val="4D1334"/>
                </a:solidFill>
                <a:latin typeface="Trebuchet MS"/>
                <a:cs typeface="Trebuchet MS"/>
              </a:rPr>
              <a:t> </a:t>
            </a:r>
            <a:r>
              <a:rPr sz="2800" spc="-50">
                <a:solidFill>
                  <a:srgbClr val="4D1334"/>
                </a:solidFill>
                <a:latin typeface="Trebuchet MS"/>
                <a:cs typeface="Trebuchet MS"/>
              </a:rPr>
              <a:t>&amp; </a:t>
            </a:r>
            <a:r>
              <a:rPr sz="2800" spc="170">
                <a:solidFill>
                  <a:srgbClr val="4D1334"/>
                </a:solidFill>
                <a:latin typeface="Trebuchet MS"/>
                <a:cs typeface="Trebuchet MS"/>
              </a:rPr>
              <a:t>WARNING</a:t>
            </a:r>
            <a:r>
              <a:rPr sz="2800" spc="-160">
                <a:solidFill>
                  <a:srgbClr val="4D1334"/>
                </a:solidFill>
                <a:latin typeface="Trebuchet MS"/>
                <a:cs typeface="Trebuchet MS"/>
              </a:rPr>
              <a:t> </a:t>
            </a:r>
            <a:r>
              <a:rPr sz="2800" spc="60">
                <a:solidFill>
                  <a:srgbClr val="4D1334"/>
                </a:solidFill>
                <a:latin typeface="Trebuchet MS"/>
                <a:cs typeface="Trebuchet MS"/>
              </a:rPr>
              <a:t>SIGNS </a:t>
            </a:r>
            <a:r>
              <a:rPr sz="2800" spc="114">
                <a:solidFill>
                  <a:srgbClr val="4D1334"/>
                </a:solidFill>
                <a:latin typeface="Trebuchet MS"/>
                <a:cs typeface="Trebuchet MS"/>
              </a:rPr>
              <a:t>OF</a:t>
            </a:r>
            <a:r>
              <a:rPr sz="2800" spc="-90">
                <a:solidFill>
                  <a:srgbClr val="4D1334"/>
                </a:solidFill>
                <a:latin typeface="Trebuchet MS"/>
                <a:cs typeface="Trebuchet MS"/>
              </a:rPr>
              <a:t> </a:t>
            </a:r>
            <a:r>
              <a:rPr sz="2800" spc="225">
                <a:solidFill>
                  <a:srgbClr val="4D1334"/>
                </a:solidFill>
                <a:latin typeface="Trebuchet MS"/>
                <a:cs typeface="Trebuchet MS"/>
              </a:rPr>
              <a:t>HUMAN </a:t>
            </a:r>
            <a:r>
              <a:rPr sz="2800" spc="65">
                <a:solidFill>
                  <a:srgbClr val="4D1334"/>
                </a:solidFill>
                <a:latin typeface="Trebuchet MS"/>
                <a:cs typeface="Trebuchet MS"/>
              </a:rPr>
              <a:t>TRAFFICKING</a:t>
            </a:r>
            <a:endParaRPr sz="2800">
              <a:latin typeface="Trebuchet MS"/>
              <a:cs typeface="Trebuchet MS"/>
            </a:endParaRPr>
          </a:p>
        </p:txBody>
      </p:sp>
      <p:grpSp>
        <p:nvGrpSpPr>
          <p:cNvPr id="4" name="object 4"/>
          <p:cNvGrpSpPr/>
          <p:nvPr/>
        </p:nvGrpSpPr>
        <p:grpSpPr>
          <a:xfrm>
            <a:off x="446531" y="454149"/>
            <a:ext cx="11344910" cy="5946775"/>
            <a:chOff x="446531" y="454149"/>
            <a:chExt cx="11344910" cy="5946775"/>
          </a:xfrm>
        </p:grpSpPr>
        <p:sp>
          <p:nvSpPr>
            <p:cNvPr id="5" name="object 5"/>
            <p:cNvSpPr/>
            <p:nvPr/>
          </p:nvSpPr>
          <p:spPr>
            <a:xfrm>
              <a:off x="446531" y="457201"/>
              <a:ext cx="3703320" cy="95885"/>
            </a:xfrm>
            <a:custGeom>
              <a:avLst/>
              <a:gdLst/>
              <a:ahLst/>
              <a:cxnLst/>
              <a:rect l="l" t="t" r="r" b="b"/>
              <a:pathLst>
                <a:path w="3703320" h="95884">
                  <a:moveTo>
                    <a:pt x="3703320" y="0"/>
                  </a:moveTo>
                  <a:lnTo>
                    <a:pt x="0" y="0"/>
                  </a:lnTo>
                  <a:lnTo>
                    <a:pt x="0" y="95756"/>
                  </a:lnTo>
                  <a:lnTo>
                    <a:pt x="3703320" y="95756"/>
                  </a:lnTo>
                  <a:lnTo>
                    <a:pt x="3703320" y="0"/>
                  </a:lnTo>
                  <a:close/>
                </a:path>
              </a:pathLst>
            </a:custGeom>
            <a:solidFill>
              <a:srgbClr val="4D1334"/>
            </a:solidFill>
          </p:spPr>
          <p:txBody>
            <a:bodyPr wrap="square" lIns="0" tIns="0" rIns="0" bIns="0" rtlCol="0"/>
            <a:lstStyle/>
            <a:p>
              <a:endParaRPr/>
            </a:p>
          </p:txBody>
        </p:sp>
        <p:sp>
          <p:nvSpPr>
            <p:cNvPr id="6" name="object 6"/>
            <p:cNvSpPr/>
            <p:nvPr/>
          </p:nvSpPr>
          <p:spPr>
            <a:xfrm>
              <a:off x="4241291" y="457201"/>
              <a:ext cx="3703320" cy="91440"/>
            </a:xfrm>
            <a:custGeom>
              <a:avLst/>
              <a:gdLst/>
              <a:ahLst/>
              <a:cxnLst/>
              <a:rect l="l" t="t" r="r" b="b"/>
              <a:pathLst>
                <a:path w="3703320" h="91440">
                  <a:moveTo>
                    <a:pt x="3703319" y="0"/>
                  </a:moveTo>
                  <a:lnTo>
                    <a:pt x="0" y="0"/>
                  </a:lnTo>
                  <a:lnTo>
                    <a:pt x="0" y="91438"/>
                  </a:lnTo>
                  <a:lnTo>
                    <a:pt x="3703319" y="91438"/>
                  </a:lnTo>
                  <a:lnTo>
                    <a:pt x="3703319" y="0"/>
                  </a:lnTo>
                  <a:close/>
                </a:path>
              </a:pathLst>
            </a:custGeom>
            <a:solidFill>
              <a:srgbClr val="903062"/>
            </a:solidFill>
          </p:spPr>
          <p:txBody>
            <a:bodyPr wrap="square" lIns="0" tIns="0" rIns="0" bIns="0" rtlCol="0"/>
            <a:lstStyle/>
            <a:p>
              <a:endParaRPr/>
            </a:p>
          </p:txBody>
        </p:sp>
        <p:sp>
          <p:nvSpPr>
            <p:cNvPr id="7" name="object 7"/>
            <p:cNvSpPr/>
            <p:nvPr/>
          </p:nvSpPr>
          <p:spPr>
            <a:xfrm>
              <a:off x="8042148" y="454149"/>
              <a:ext cx="3703320" cy="99060"/>
            </a:xfrm>
            <a:custGeom>
              <a:avLst/>
              <a:gdLst/>
              <a:ahLst/>
              <a:cxnLst/>
              <a:rect l="l" t="t" r="r" b="b"/>
              <a:pathLst>
                <a:path w="3703320" h="99059">
                  <a:moveTo>
                    <a:pt x="3703320" y="0"/>
                  </a:moveTo>
                  <a:lnTo>
                    <a:pt x="0" y="0"/>
                  </a:lnTo>
                  <a:lnTo>
                    <a:pt x="0" y="98554"/>
                  </a:lnTo>
                  <a:lnTo>
                    <a:pt x="3703320" y="98554"/>
                  </a:lnTo>
                  <a:lnTo>
                    <a:pt x="3703320" y="0"/>
                  </a:lnTo>
                  <a:close/>
                </a:path>
              </a:pathLst>
            </a:custGeom>
            <a:solidFill>
              <a:srgbClr val="959FA7"/>
            </a:solidFill>
          </p:spPr>
          <p:txBody>
            <a:bodyPr wrap="square" lIns="0" tIns="0" rIns="0" bIns="0" rtlCol="0"/>
            <a:lstStyle/>
            <a:p>
              <a:endParaRPr/>
            </a:p>
          </p:txBody>
        </p:sp>
        <p:sp>
          <p:nvSpPr>
            <p:cNvPr id="8" name="object 8"/>
            <p:cNvSpPr/>
            <p:nvPr/>
          </p:nvSpPr>
          <p:spPr>
            <a:xfrm>
              <a:off x="4149852" y="723900"/>
              <a:ext cx="7641590" cy="5676900"/>
            </a:xfrm>
            <a:custGeom>
              <a:avLst/>
              <a:gdLst/>
              <a:ahLst/>
              <a:cxnLst/>
              <a:rect l="l" t="t" r="r" b="b"/>
              <a:pathLst>
                <a:path w="7641590" h="5676900">
                  <a:moveTo>
                    <a:pt x="7641208" y="0"/>
                  </a:moveTo>
                  <a:lnTo>
                    <a:pt x="0" y="0"/>
                  </a:lnTo>
                  <a:lnTo>
                    <a:pt x="0" y="5676900"/>
                  </a:lnTo>
                  <a:lnTo>
                    <a:pt x="7641208" y="5676900"/>
                  </a:lnTo>
                  <a:lnTo>
                    <a:pt x="7641208" y="0"/>
                  </a:lnTo>
                  <a:close/>
                </a:path>
              </a:pathLst>
            </a:custGeom>
            <a:solidFill>
              <a:srgbClr val="4D1334"/>
            </a:solidFill>
          </p:spPr>
          <p:txBody>
            <a:bodyPr wrap="square" lIns="0" tIns="0" rIns="0" bIns="0" rtlCol="0"/>
            <a:lstStyle/>
            <a:p>
              <a:endParaRPr/>
            </a:p>
          </p:txBody>
        </p:sp>
        <p:sp>
          <p:nvSpPr>
            <p:cNvPr id="9" name="object 9"/>
            <p:cNvSpPr/>
            <p:nvPr/>
          </p:nvSpPr>
          <p:spPr>
            <a:xfrm>
              <a:off x="5367528" y="1149095"/>
              <a:ext cx="5189220" cy="5001895"/>
            </a:xfrm>
            <a:custGeom>
              <a:avLst/>
              <a:gdLst/>
              <a:ahLst/>
              <a:cxnLst/>
              <a:rect l="l" t="t" r="r" b="b"/>
              <a:pathLst>
                <a:path w="5189220" h="5001895">
                  <a:moveTo>
                    <a:pt x="3280282" y="0"/>
                  </a:moveTo>
                  <a:lnTo>
                    <a:pt x="3203575" y="274574"/>
                  </a:lnTo>
                  <a:lnTo>
                    <a:pt x="3252978" y="288416"/>
                  </a:lnTo>
                  <a:lnTo>
                    <a:pt x="3301873" y="303275"/>
                  </a:lnTo>
                  <a:lnTo>
                    <a:pt x="3350260" y="319277"/>
                  </a:lnTo>
                  <a:lnTo>
                    <a:pt x="3398266" y="336168"/>
                  </a:lnTo>
                  <a:lnTo>
                    <a:pt x="3445891" y="354075"/>
                  </a:lnTo>
                  <a:lnTo>
                    <a:pt x="3492880" y="373125"/>
                  </a:lnTo>
                  <a:lnTo>
                    <a:pt x="3539490" y="393064"/>
                  </a:lnTo>
                  <a:lnTo>
                    <a:pt x="3585591" y="414019"/>
                  </a:lnTo>
                  <a:lnTo>
                    <a:pt x="3631056" y="435863"/>
                  </a:lnTo>
                  <a:lnTo>
                    <a:pt x="3676015" y="458724"/>
                  </a:lnTo>
                  <a:lnTo>
                    <a:pt x="3720465" y="482473"/>
                  </a:lnTo>
                  <a:lnTo>
                    <a:pt x="3764406" y="507238"/>
                  </a:lnTo>
                  <a:lnTo>
                    <a:pt x="3807587" y="532891"/>
                  </a:lnTo>
                  <a:lnTo>
                    <a:pt x="3850258" y="559562"/>
                  </a:lnTo>
                  <a:lnTo>
                    <a:pt x="3892423" y="586993"/>
                  </a:lnTo>
                  <a:lnTo>
                    <a:pt x="3933825" y="615314"/>
                  </a:lnTo>
                  <a:lnTo>
                    <a:pt x="3974592" y="644651"/>
                  </a:lnTo>
                  <a:lnTo>
                    <a:pt x="4014724" y="674751"/>
                  </a:lnTo>
                  <a:lnTo>
                    <a:pt x="4054094" y="705738"/>
                  </a:lnTo>
                  <a:lnTo>
                    <a:pt x="4092829" y="737615"/>
                  </a:lnTo>
                  <a:lnTo>
                    <a:pt x="4130929" y="770254"/>
                  </a:lnTo>
                  <a:lnTo>
                    <a:pt x="4168267" y="803782"/>
                  </a:lnTo>
                  <a:lnTo>
                    <a:pt x="4204843" y="838073"/>
                  </a:lnTo>
                  <a:lnTo>
                    <a:pt x="4240657" y="873251"/>
                  </a:lnTo>
                  <a:lnTo>
                    <a:pt x="4275708" y="909192"/>
                  </a:lnTo>
                  <a:lnTo>
                    <a:pt x="4309999" y="945895"/>
                  </a:lnTo>
                  <a:lnTo>
                    <a:pt x="4343527" y="983361"/>
                  </a:lnTo>
                  <a:lnTo>
                    <a:pt x="4376166" y="1021714"/>
                  </a:lnTo>
                  <a:lnTo>
                    <a:pt x="4408043" y="1060703"/>
                  </a:lnTo>
                  <a:lnTo>
                    <a:pt x="4439158" y="1100454"/>
                  </a:lnTo>
                  <a:lnTo>
                    <a:pt x="4469257" y="1140967"/>
                  </a:lnTo>
                  <a:lnTo>
                    <a:pt x="4498594" y="1182115"/>
                  </a:lnTo>
                  <a:lnTo>
                    <a:pt x="4526915" y="1224026"/>
                  </a:lnTo>
                  <a:lnTo>
                    <a:pt x="4553458" y="1265046"/>
                  </a:lnTo>
                  <a:lnTo>
                    <a:pt x="4578985" y="1306321"/>
                  </a:lnTo>
                  <a:lnTo>
                    <a:pt x="4603369" y="1347977"/>
                  </a:lnTo>
                  <a:lnTo>
                    <a:pt x="4626864" y="1390014"/>
                  </a:lnTo>
                  <a:lnTo>
                    <a:pt x="4649343" y="1432305"/>
                  </a:lnTo>
                  <a:lnTo>
                    <a:pt x="4670933" y="1474851"/>
                  </a:lnTo>
                  <a:lnTo>
                    <a:pt x="4691380" y="1517650"/>
                  </a:lnTo>
                  <a:lnTo>
                    <a:pt x="4710938" y="1560702"/>
                  </a:lnTo>
                  <a:lnTo>
                    <a:pt x="4729480" y="1604009"/>
                  </a:lnTo>
                  <a:lnTo>
                    <a:pt x="4747006" y="1647570"/>
                  </a:lnTo>
                  <a:lnTo>
                    <a:pt x="4763516" y="1691386"/>
                  </a:lnTo>
                  <a:lnTo>
                    <a:pt x="4779137" y="1735327"/>
                  </a:lnTo>
                  <a:lnTo>
                    <a:pt x="4793742" y="1779524"/>
                  </a:lnTo>
                  <a:lnTo>
                    <a:pt x="4807458" y="1823846"/>
                  </a:lnTo>
                  <a:lnTo>
                    <a:pt x="4820158" y="1868424"/>
                  </a:lnTo>
                  <a:lnTo>
                    <a:pt x="4831842" y="1913001"/>
                  </a:lnTo>
                  <a:lnTo>
                    <a:pt x="4842637" y="1957831"/>
                  </a:lnTo>
                  <a:lnTo>
                    <a:pt x="4852416" y="2002663"/>
                  </a:lnTo>
                  <a:lnTo>
                    <a:pt x="4861306" y="2047748"/>
                  </a:lnTo>
                  <a:lnTo>
                    <a:pt x="4869180" y="2092832"/>
                  </a:lnTo>
                  <a:lnTo>
                    <a:pt x="4876165" y="2137917"/>
                  </a:lnTo>
                  <a:lnTo>
                    <a:pt x="4882261" y="2183129"/>
                  </a:lnTo>
                  <a:lnTo>
                    <a:pt x="4887341" y="2228468"/>
                  </a:lnTo>
                  <a:lnTo>
                    <a:pt x="4891405" y="2273807"/>
                  </a:lnTo>
                  <a:lnTo>
                    <a:pt x="4894580" y="2319019"/>
                  </a:lnTo>
                  <a:lnTo>
                    <a:pt x="4896866" y="2364358"/>
                  </a:lnTo>
                  <a:lnTo>
                    <a:pt x="4898263" y="2409698"/>
                  </a:lnTo>
                  <a:lnTo>
                    <a:pt x="4898644" y="2455037"/>
                  </a:lnTo>
                  <a:lnTo>
                    <a:pt x="4898136" y="2500248"/>
                  </a:lnTo>
                  <a:lnTo>
                    <a:pt x="4896739" y="2545460"/>
                  </a:lnTo>
                  <a:lnTo>
                    <a:pt x="4894453" y="2590672"/>
                  </a:lnTo>
                  <a:lnTo>
                    <a:pt x="4891151" y="2635630"/>
                  </a:lnTo>
                  <a:lnTo>
                    <a:pt x="4886960" y="2680589"/>
                  </a:lnTo>
                  <a:lnTo>
                    <a:pt x="4881880" y="2725420"/>
                  </a:lnTo>
                  <a:lnTo>
                    <a:pt x="4875911" y="2770251"/>
                  </a:lnTo>
                  <a:lnTo>
                    <a:pt x="4869053" y="2814828"/>
                  </a:lnTo>
                  <a:lnTo>
                    <a:pt x="4861306" y="2859278"/>
                  </a:lnTo>
                  <a:lnTo>
                    <a:pt x="4852670" y="2903473"/>
                  </a:lnTo>
                  <a:lnTo>
                    <a:pt x="4843018" y="2947670"/>
                  </a:lnTo>
                  <a:lnTo>
                    <a:pt x="4832604" y="2991485"/>
                  </a:lnTo>
                  <a:lnTo>
                    <a:pt x="4821301" y="3035299"/>
                  </a:lnTo>
                  <a:lnTo>
                    <a:pt x="4809108" y="3078734"/>
                  </a:lnTo>
                  <a:lnTo>
                    <a:pt x="4795901" y="3121914"/>
                  </a:lnTo>
                  <a:lnTo>
                    <a:pt x="4781931" y="3164966"/>
                  </a:lnTo>
                  <a:lnTo>
                    <a:pt x="4767072" y="3207639"/>
                  </a:lnTo>
                  <a:lnTo>
                    <a:pt x="4751451" y="3250184"/>
                  </a:lnTo>
                  <a:lnTo>
                    <a:pt x="4734814" y="3292348"/>
                  </a:lnTo>
                  <a:lnTo>
                    <a:pt x="4717415" y="3334130"/>
                  </a:lnTo>
                  <a:lnTo>
                    <a:pt x="4699000" y="3375659"/>
                  </a:lnTo>
                  <a:lnTo>
                    <a:pt x="4679823" y="3416934"/>
                  </a:lnTo>
                  <a:lnTo>
                    <a:pt x="4659883" y="3457702"/>
                  </a:lnTo>
                  <a:lnTo>
                    <a:pt x="4638929" y="3498215"/>
                  </a:lnTo>
                  <a:lnTo>
                    <a:pt x="4617212" y="3538347"/>
                  </a:lnTo>
                  <a:lnTo>
                    <a:pt x="4594606" y="3578098"/>
                  </a:lnTo>
                  <a:lnTo>
                    <a:pt x="4571238" y="3617341"/>
                  </a:lnTo>
                  <a:lnTo>
                    <a:pt x="4546981" y="3656329"/>
                  </a:lnTo>
                  <a:lnTo>
                    <a:pt x="4521835" y="3694810"/>
                  </a:lnTo>
                  <a:lnTo>
                    <a:pt x="4495927" y="3732783"/>
                  </a:lnTo>
                  <a:lnTo>
                    <a:pt x="4469257" y="3770376"/>
                  </a:lnTo>
                  <a:lnTo>
                    <a:pt x="4441571" y="3807459"/>
                  </a:lnTo>
                  <a:lnTo>
                    <a:pt x="4413250" y="3844035"/>
                  </a:lnTo>
                  <a:lnTo>
                    <a:pt x="4383913" y="3880104"/>
                  </a:lnTo>
                  <a:lnTo>
                    <a:pt x="4353941" y="3915664"/>
                  </a:lnTo>
                  <a:lnTo>
                    <a:pt x="4323080" y="3950716"/>
                  </a:lnTo>
                  <a:lnTo>
                    <a:pt x="4291330" y="3985259"/>
                  </a:lnTo>
                  <a:lnTo>
                    <a:pt x="4258818" y="4019168"/>
                  </a:lnTo>
                  <a:lnTo>
                    <a:pt x="4225544" y="4052570"/>
                  </a:lnTo>
                  <a:lnTo>
                    <a:pt x="4191507" y="4085335"/>
                  </a:lnTo>
                  <a:lnTo>
                    <a:pt x="4156582" y="4117466"/>
                  </a:lnTo>
                  <a:lnTo>
                    <a:pt x="4120896" y="4149090"/>
                  </a:lnTo>
                  <a:lnTo>
                    <a:pt x="4084320" y="4179951"/>
                  </a:lnTo>
                  <a:lnTo>
                    <a:pt x="4047108" y="4210304"/>
                  </a:lnTo>
                  <a:lnTo>
                    <a:pt x="4009008" y="4239895"/>
                  </a:lnTo>
                  <a:lnTo>
                    <a:pt x="3970147" y="4268851"/>
                  </a:lnTo>
                  <a:lnTo>
                    <a:pt x="3930523" y="4297172"/>
                  </a:lnTo>
                  <a:lnTo>
                    <a:pt x="3890137" y="4324731"/>
                  </a:lnTo>
                  <a:lnTo>
                    <a:pt x="3848862" y="4351528"/>
                  </a:lnTo>
                  <a:lnTo>
                    <a:pt x="3807079" y="4377563"/>
                  </a:lnTo>
                  <a:lnTo>
                    <a:pt x="3765042" y="4402582"/>
                  </a:lnTo>
                  <a:lnTo>
                    <a:pt x="3722624" y="4426584"/>
                  </a:lnTo>
                  <a:lnTo>
                    <a:pt x="3679825" y="4449597"/>
                  </a:lnTo>
                  <a:lnTo>
                    <a:pt x="3636772" y="4471670"/>
                  </a:lnTo>
                  <a:lnTo>
                    <a:pt x="3593338" y="4492752"/>
                  </a:lnTo>
                  <a:lnTo>
                    <a:pt x="3549777" y="4512881"/>
                  </a:lnTo>
                  <a:lnTo>
                    <a:pt x="3505835" y="4532033"/>
                  </a:lnTo>
                  <a:lnTo>
                    <a:pt x="3461639" y="4550219"/>
                  </a:lnTo>
                  <a:lnTo>
                    <a:pt x="3417316" y="4567440"/>
                  </a:lnTo>
                  <a:lnTo>
                    <a:pt x="3372739" y="4583696"/>
                  </a:lnTo>
                  <a:lnTo>
                    <a:pt x="3327907" y="4599012"/>
                  </a:lnTo>
                  <a:lnTo>
                    <a:pt x="3282823" y="4613363"/>
                  </a:lnTo>
                  <a:lnTo>
                    <a:pt x="3237738" y="4626762"/>
                  </a:lnTo>
                  <a:lnTo>
                    <a:pt x="3192272" y="4639221"/>
                  </a:lnTo>
                  <a:lnTo>
                    <a:pt x="3146805" y="4650740"/>
                  </a:lnTo>
                  <a:lnTo>
                    <a:pt x="3101213" y="4661306"/>
                  </a:lnTo>
                  <a:lnTo>
                    <a:pt x="3055493" y="4670933"/>
                  </a:lnTo>
                  <a:lnTo>
                    <a:pt x="3009646" y="4679632"/>
                  </a:lnTo>
                  <a:lnTo>
                    <a:pt x="2963672" y="4687392"/>
                  </a:lnTo>
                  <a:lnTo>
                    <a:pt x="2917698" y="4694237"/>
                  </a:lnTo>
                  <a:lnTo>
                    <a:pt x="2871597" y="4700143"/>
                  </a:lnTo>
                  <a:lnTo>
                    <a:pt x="2825496" y="4705121"/>
                  </a:lnTo>
                  <a:lnTo>
                    <a:pt x="2779268" y="4709185"/>
                  </a:lnTo>
                  <a:lnTo>
                    <a:pt x="2733040" y="4712334"/>
                  </a:lnTo>
                  <a:lnTo>
                    <a:pt x="2686939" y="4714570"/>
                  </a:lnTo>
                  <a:lnTo>
                    <a:pt x="2640711" y="4715891"/>
                  </a:lnTo>
                  <a:lnTo>
                    <a:pt x="2594610" y="4716297"/>
                  </a:lnTo>
                  <a:lnTo>
                    <a:pt x="2548508" y="4715802"/>
                  </a:lnTo>
                  <a:lnTo>
                    <a:pt x="2502407" y="4714405"/>
                  </a:lnTo>
                  <a:lnTo>
                    <a:pt x="2456433" y="4712119"/>
                  </a:lnTo>
                  <a:lnTo>
                    <a:pt x="2410460" y="4708918"/>
                  </a:lnTo>
                  <a:lnTo>
                    <a:pt x="2364740" y="4704842"/>
                  </a:lnTo>
                  <a:lnTo>
                    <a:pt x="2319020" y="4699863"/>
                  </a:lnTo>
                  <a:lnTo>
                    <a:pt x="2273427" y="4693996"/>
                  </a:lnTo>
                  <a:lnTo>
                    <a:pt x="2227961" y="4687252"/>
                  </a:lnTo>
                  <a:lnTo>
                    <a:pt x="2182622" y="4679619"/>
                  </a:lnTo>
                  <a:lnTo>
                    <a:pt x="2137537" y="4671110"/>
                  </a:lnTo>
                  <a:lnTo>
                    <a:pt x="2092578" y="4661725"/>
                  </a:lnTo>
                  <a:lnTo>
                    <a:pt x="2047875" y="4651476"/>
                  </a:lnTo>
                  <a:lnTo>
                    <a:pt x="2003298" y="4640351"/>
                  </a:lnTo>
                  <a:lnTo>
                    <a:pt x="1958975" y="4628349"/>
                  </a:lnTo>
                  <a:lnTo>
                    <a:pt x="1914905" y="4615497"/>
                  </a:lnTo>
                  <a:lnTo>
                    <a:pt x="1871218" y="4601781"/>
                  </a:lnTo>
                  <a:lnTo>
                    <a:pt x="1827656" y="4587214"/>
                  </a:lnTo>
                  <a:lnTo>
                    <a:pt x="1784350" y="4571784"/>
                  </a:lnTo>
                  <a:lnTo>
                    <a:pt x="1741424" y="4555502"/>
                  </a:lnTo>
                  <a:lnTo>
                    <a:pt x="1698752" y="4538383"/>
                  </a:lnTo>
                  <a:lnTo>
                    <a:pt x="1656461" y="4520399"/>
                  </a:lnTo>
                  <a:lnTo>
                    <a:pt x="1614424" y="4501591"/>
                  </a:lnTo>
                  <a:lnTo>
                    <a:pt x="1572768" y="4481931"/>
                  </a:lnTo>
                  <a:lnTo>
                    <a:pt x="1531493" y="4461446"/>
                  </a:lnTo>
                  <a:lnTo>
                    <a:pt x="1490726" y="4440123"/>
                  </a:lnTo>
                  <a:lnTo>
                    <a:pt x="1450213" y="4417949"/>
                  </a:lnTo>
                  <a:lnTo>
                    <a:pt x="1410080" y="4394962"/>
                  </a:lnTo>
                  <a:lnTo>
                    <a:pt x="1370456" y="4371213"/>
                  </a:lnTo>
                  <a:lnTo>
                    <a:pt x="1331341" y="4346575"/>
                  </a:lnTo>
                  <a:lnTo>
                    <a:pt x="1292605" y="4321048"/>
                  </a:lnTo>
                  <a:lnTo>
                    <a:pt x="1254252" y="4294885"/>
                  </a:lnTo>
                  <a:lnTo>
                    <a:pt x="1216532" y="4267708"/>
                  </a:lnTo>
                  <a:lnTo>
                    <a:pt x="1179195" y="4239895"/>
                  </a:lnTo>
                  <a:lnTo>
                    <a:pt x="1142365" y="4211193"/>
                  </a:lnTo>
                  <a:lnTo>
                    <a:pt x="1106170" y="4181729"/>
                  </a:lnTo>
                  <a:lnTo>
                    <a:pt x="1070483" y="4151376"/>
                  </a:lnTo>
                  <a:lnTo>
                    <a:pt x="1035304" y="4120260"/>
                  </a:lnTo>
                  <a:lnTo>
                    <a:pt x="1000760" y="4088383"/>
                  </a:lnTo>
                  <a:lnTo>
                    <a:pt x="966724" y="4055745"/>
                  </a:lnTo>
                  <a:lnTo>
                    <a:pt x="933323" y="4022216"/>
                  </a:lnTo>
                  <a:lnTo>
                    <a:pt x="900557" y="3988054"/>
                  </a:lnTo>
                  <a:lnTo>
                    <a:pt x="868426" y="3953002"/>
                  </a:lnTo>
                  <a:lnTo>
                    <a:pt x="836930" y="3917187"/>
                  </a:lnTo>
                  <a:lnTo>
                    <a:pt x="806069" y="3880611"/>
                  </a:lnTo>
                  <a:lnTo>
                    <a:pt x="775843" y="3843274"/>
                  </a:lnTo>
                  <a:lnTo>
                    <a:pt x="746379" y="3805047"/>
                  </a:lnTo>
                  <a:lnTo>
                    <a:pt x="717550" y="3766184"/>
                  </a:lnTo>
                  <a:lnTo>
                    <a:pt x="689483" y="3726560"/>
                  </a:lnTo>
                  <a:lnTo>
                    <a:pt x="662051" y="3686048"/>
                  </a:lnTo>
                  <a:lnTo>
                    <a:pt x="635635" y="3645154"/>
                  </a:lnTo>
                  <a:lnTo>
                    <a:pt x="610108" y="3603752"/>
                  </a:lnTo>
                  <a:lnTo>
                    <a:pt x="585597" y="3562096"/>
                  </a:lnTo>
                  <a:lnTo>
                    <a:pt x="562101" y="3520185"/>
                  </a:lnTo>
                  <a:lnTo>
                    <a:pt x="539623" y="3477895"/>
                  </a:lnTo>
                  <a:lnTo>
                    <a:pt x="518160" y="3435350"/>
                  </a:lnTo>
                  <a:lnTo>
                    <a:pt x="497713" y="3392551"/>
                  </a:lnTo>
                  <a:lnTo>
                    <a:pt x="478155" y="3349371"/>
                  </a:lnTo>
                  <a:lnTo>
                    <a:pt x="459613" y="3306064"/>
                  </a:lnTo>
                  <a:lnTo>
                    <a:pt x="442087" y="3262503"/>
                  </a:lnTo>
                  <a:lnTo>
                    <a:pt x="425450" y="3218687"/>
                  </a:lnTo>
                  <a:lnTo>
                    <a:pt x="409829" y="3174746"/>
                  </a:lnTo>
                  <a:lnTo>
                    <a:pt x="395224" y="3130549"/>
                  </a:lnTo>
                  <a:lnTo>
                    <a:pt x="381635" y="3086227"/>
                  </a:lnTo>
                  <a:lnTo>
                    <a:pt x="368935" y="3041777"/>
                  </a:lnTo>
                  <a:lnTo>
                    <a:pt x="357124" y="2997072"/>
                  </a:lnTo>
                  <a:lnTo>
                    <a:pt x="346456" y="2952368"/>
                  </a:lnTo>
                  <a:lnTo>
                    <a:pt x="336550" y="2907410"/>
                  </a:lnTo>
                  <a:lnTo>
                    <a:pt x="327787" y="2862453"/>
                  </a:lnTo>
                  <a:lnTo>
                    <a:pt x="319786" y="2817367"/>
                  </a:lnTo>
                  <a:lnTo>
                    <a:pt x="312800" y="2772155"/>
                  </a:lnTo>
                  <a:lnTo>
                    <a:pt x="306832" y="2726943"/>
                  </a:lnTo>
                  <a:lnTo>
                    <a:pt x="301751" y="2681731"/>
                  </a:lnTo>
                  <a:lnTo>
                    <a:pt x="297561" y="2636392"/>
                  </a:lnTo>
                  <a:lnTo>
                    <a:pt x="294386" y="2591054"/>
                  </a:lnTo>
                  <a:lnTo>
                    <a:pt x="292100" y="2545715"/>
                  </a:lnTo>
                  <a:lnTo>
                    <a:pt x="290830" y="2500376"/>
                  </a:lnTo>
                  <a:lnTo>
                    <a:pt x="290322" y="2455164"/>
                  </a:lnTo>
                  <a:lnTo>
                    <a:pt x="290830" y="2409825"/>
                  </a:lnTo>
                  <a:lnTo>
                    <a:pt x="292354" y="2364613"/>
                  </a:lnTo>
                  <a:lnTo>
                    <a:pt x="294639" y="2319528"/>
                  </a:lnTo>
                  <a:lnTo>
                    <a:pt x="297942" y="2274442"/>
                  </a:lnTo>
                  <a:lnTo>
                    <a:pt x="302006" y="2229484"/>
                  </a:lnTo>
                  <a:lnTo>
                    <a:pt x="307086" y="2184654"/>
                  </a:lnTo>
                  <a:lnTo>
                    <a:pt x="313055" y="2139950"/>
                  </a:lnTo>
                  <a:lnTo>
                    <a:pt x="319913" y="2095373"/>
                  </a:lnTo>
                  <a:lnTo>
                    <a:pt x="327787" y="2050923"/>
                  </a:lnTo>
                  <a:lnTo>
                    <a:pt x="336423" y="2006600"/>
                  </a:lnTo>
                  <a:lnTo>
                    <a:pt x="345948" y="1962530"/>
                  </a:lnTo>
                  <a:lnTo>
                    <a:pt x="356488" y="1918589"/>
                  </a:lnTo>
                  <a:lnTo>
                    <a:pt x="367792" y="1874901"/>
                  </a:lnTo>
                  <a:lnTo>
                    <a:pt x="379984" y="1831466"/>
                  </a:lnTo>
                  <a:lnTo>
                    <a:pt x="393064" y="1788159"/>
                  </a:lnTo>
                  <a:lnTo>
                    <a:pt x="407035" y="1745233"/>
                  </a:lnTo>
                  <a:lnTo>
                    <a:pt x="421894" y="1702434"/>
                  </a:lnTo>
                  <a:lnTo>
                    <a:pt x="437642" y="1660016"/>
                  </a:lnTo>
                  <a:lnTo>
                    <a:pt x="454279" y="1617852"/>
                  </a:lnTo>
                  <a:lnTo>
                    <a:pt x="471677" y="1575942"/>
                  </a:lnTo>
                  <a:lnTo>
                    <a:pt x="489966" y="1534414"/>
                  </a:lnTo>
                  <a:lnTo>
                    <a:pt x="509143" y="1493265"/>
                  </a:lnTo>
                  <a:lnTo>
                    <a:pt x="529209" y="1452371"/>
                  </a:lnTo>
                  <a:lnTo>
                    <a:pt x="550037" y="1411858"/>
                  </a:lnTo>
                  <a:lnTo>
                    <a:pt x="571754" y="1371727"/>
                  </a:lnTo>
                  <a:lnTo>
                    <a:pt x="594360" y="1332102"/>
                  </a:lnTo>
                  <a:lnTo>
                    <a:pt x="617855" y="1292732"/>
                  </a:lnTo>
                  <a:lnTo>
                    <a:pt x="642112" y="1253870"/>
                  </a:lnTo>
                  <a:lnTo>
                    <a:pt x="667131" y="1215389"/>
                  </a:lnTo>
                  <a:lnTo>
                    <a:pt x="693038" y="1177289"/>
                  </a:lnTo>
                  <a:lnTo>
                    <a:pt x="719836" y="1139825"/>
                  </a:lnTo>
                  <a:lnTo>
                    <a:pt x="747395" y="1102740"/>
                  </a:lnTo>
                  <a:lnTo>
                    <a:pt x="775843" y="1066164"/>
                  </a:lnTo>
                  <a:lnTo>
                    <a:pt x="805052" y="1029969"/>
                  </a:lnTo>
                  <a:lnTo>
                    <a:pt x="835151" y="994409"/>
                  </a:lnTo>
                  <a:lnTo>
                    <a:pt x="866013" y="959357"/>
                  </a:lnTo>
                  <a:lnTo>
                    <a:pt x="897636" y="924940"/>
                  </a:lnTo>
                  <a:lnTo>
                    <a:pt x="930148" y="890904"/>
                  </a:lnTo>
                  <a:lnTo>
                    <a:pt x="963422" y="857630"/>
                  </a:lnTo>
                  <a:lnTo>
                    <a:pt x="997585" y="824864"/>
                  </a:lnTo>
                  <a:lnTo>
                    <a:pt x="1032510" y="792606"/>
                  </a:lnTo>
                  <a:lnTo>
                    <a:pt x="1068197" y="761111"/>
                  </a:lnTo>
                  <a:lnTo>
                    <a:pt x="1104646" y="730123"/>
                  </a:lnTo>
                  <a:lnTo>
                    <a:pt x="1141983" y="699896"/>
                  </a:lnTo>
                  <a:lnTo>
                    <a:pt x="1180083" y="670305"/>
                  </a:lnTo>
                  <a:lnTo>
                    <a:pt x="1218946" y="641350"/>
                  </a:lnTo>
                  <a:lnTo>
                    <a:pt x="1258570" y="613028"/>
                  </a:lnTo>
                  <a:lnTo>
                    <a:pt x="1298955" y="585469"/>
                  </a:lnTo>
                  <a:lnTo>
                    <a:pt x="1340103" y="558545"/>
                  </a:lnTo>
                  <a:lnTo>
                    <a:pt x="1411858" y="694054"/>
                  </a:lnTo>
                  <a:lnTo>
                    <a:pt x="1465706" y="322325"/>
                  </a:lnTo>
                  <a:lnTo>
                    <a:pt x="1134110" y="169417"/>
                  </a:lnTo>
                  <a:lnTo>
                    <a:pt x="1205865" y="304926"/>
                  </a:lnTo>
                  <a:lnTo>
                    <a:pt x="1163066" y="332104"/>
                  </a:lnTo>
                  <a:lnTo>
                    <a:pt x="1121029" y="360044"/>
                  </a:lnTo>
                  <a:lnTo>
                    <a:pt x="1079500" y="388746"/>
                  </a:lnTo>
                  <a:lnTo>
                    <a:pt x="1038606" y="418211"/>
                  </a:lnTo>
                  <a:lnTo>
                    <a:pt x="998474" y="448309"/>
                  </a:lnTo>
                  <a:lnTo>
                    <a:pt x="958976" y="479298"/>
                  </a:lnTo>
                  <a:lnTo>
                    <a:pt x="920114" y="510793"/>
                  </a:lnTo>
                  <a:lnTo>
                    <a:pt x="881888" y="543178"/>
                  </a:lnTo>
                  <a:lnTo>
                    <a:pt x="844423" y="576199"/>
                  </a:lnTo>
                  <a:lnTo>
                    <a:pt x="807593" y="609853"/>
                  </a:lnTo>
                  <a:lnTo>
                    <a:pt x="771398" y="644143"/>
                  </a:lnTo>
                  <a:lnTo>
                    <a:pt x="736092" y="679195"/>
                  </a:lnTo>
                  <a:lnTo>
                    <a:pt x="701421" y="714755"/>
                  </a:lnTo>
                  <a:lnTo>
                    <a:pt x="667385" y="751077"/>
                  </a:lnTo>
                  <a:lnTo>
                    <a:pt x="634238" y="787907"/>
                  </a:lnTo>
                  <a:lnTo>
                    <a:pt x="601726" y="825500"/>
                  </a:lnTo>
                  <a:lnTo>
                    <a:pt x="569976" y="863600"/>
                  </a:lnTo>
                  <a:lnTo>
                    <a:pt x="538988" y="902207"/>
                  </a:lnTo>
                  <a:lnTo>
                    <a:pt x="508888" y="941577"/>
                  </a:lnTo>
                  <a:lnTo>
                    <a:pt x="479425" y="981328"/>
                  </a:lnTo>
                  <a:lnTo>
                    <a:pt x="450850" y="1021714"/>
                  </a:lnTo>
                  <a:lnTo>
                    <a:pt x="423037" y="1062608"/>
                  </a:lnTo>
                  <a:lnTo>
                    <a:pt x="395986" y="1104138"/>
                  </a:lnTo>
                  <a:lnTo>
                    <a:pt x="369824" y="1146048"/>
                  </a:lnTo>
                  <a:lnTo>
                    <a:pt x="344424" y="1188592"/>
                  </a:lnTo>
                  <a:lnTo>
                    <a:pt x="319786" y="1231518"/>
                  </a:lnTo>
                  <a:lnTo>
                    <a:pt x="296037" y="1275079"/>
                  </a:lnTo>
                  <a:lnTo>
                    <a:pt x="273176" y="1319021"/>
                  </a:lnTo>
                  <a:lnTo>
                    <a:pt x="251206" y="1363344"/>
                  </a:lnTo>
                  <a:lnTo>
                    <a:pt x="229997" y="1408176"/>
                  </a:lnTo>
                  <a:lnTo>
                    <a:pt x="209804" y="1453514"/>
                  </a:lnTo>
                  <a:lnTo>
                    <a:pt x="190373" y="1499234"/>
                  </a:lnTo>
                  <a:lnTo>
                    <a:pt x="171831" y="1545463"/>
                  </a:lnTo>
                  <a:lnTo>
                    <a:pt x="154177" y="1591944"/>
                  </a:lnTo>
                  <a:lnTo>
                    <a:pt x="137541" y="1638934"/>
                  </a:lnTo>
                  <a:lnTo>
                    <a:pt x="121666" y="1686305"/>
                  </a:lnTo>
                  <a:lnTo>
                    <a:pt x="106807" y="1733930"/>
                  </a:lnTo>
                  <a:lnTo>
                    <a:pt x="92837" y="1782064"/>
                  </a:lnTo>
                  <a:lnTo>
                    <a:pt x="80263" y="1828800"/>
                  </a:lnTo>
                  <a:lnTo>
                    <a:pt x="68580" y="1875663"/>
                  </a:lnTo>
                  <a:lnTo>
                    <a:pt x="57912" y="1922399"/>
                  </a:lnTo>
                  <a:lnTo>
                    <a:pt x="48133" y="1969262"/>
                  </a:lnTo>
                  <a:lnTo>
                    <a:pt x="39243" y="2015998"/>
                  </a:lnTo>
                  <a:lnTo>
                    <a:pt x="31242" y="2062861"/>
                  </a:lnTo>
                  <a:lnTo>
                    <a:pt x="24257" y="2109596"/>
                  </a:lnTo>
                  <a:lnTo>
                    <a:pt x="18161" y="2156332"/>
                  </a:lnTo>
                  <a:lnTo>
                    <a:pt x="12826" y="2203068"/>
                  </a:lnTo>
                  <a:lnTo>
                    <a:pt x="8509" y="2249678"/>
                  </a:lnTo>
                  <a:lnTo>
                    <a:pt x="5080" y="2296287"/>
                  </a:lnTo>
                  <a:lnTo>
                    <a:pt x="2539" y="2342895"/>
                  </a:lnTo>
                  <a:lnTo>
                    <a:pt x="762" y="2389251"/>
                  </a:lnTo>
                  <a:lnTo>
                    <a:pt x="0" y="2435605"/>
                  </a:lnTo>
                  <a:lnTo>
                    <a:pt x="0" y="2481834"/>
                  </a:lnTo>
                  <a:lnTo>
                    <a:pt x="888" y="2527935"/>
                  </a:lnTo>
                  <a:lnTo>
                    <a:pt x="2667" y="2574035"/>
                  </a:lnTo>
                  <a:lnTo>
                    <a:pt x="5334" y="2619883"/>
                  </a:lnTo>
                  <a:lnTo>
                    <a:pt x="8762" y="2665603"/>
                  </a:lnTo>
                  <a:lnTo>
                    <a:pt x="13081" y="2711196"/>
                  </a:lnTo>
                  <a:lnTo>
                    <a:pt x="18161" y="2756661"/>
                  </a:lnTo>
                  <a:lnTo>
                    <a:pt x="24130" y="2801873"/>
                  </a:lnTo>
                  <a:lnTo>
                    <a:pt x="30861" y="2846959"/>
                  </a:lnTo>
                  <a:lnTo>
                    <a:pt x="38354" y="2891790"/>
                  </a:lnTo>
                  <a:lnTo>
                    <a:pt x="46736" y="2936493"/>
                  </a:lnTo>
                  <a:lnTo>
                    <a:pt x="56007" y="2980943"/>
                  </a:lnTo>
                  <a:lnTo>
                    <a:pt x="65912" y="3025266"/>
                  </a:lnTo>
                  <a:lnTo>
                    <a:pt x="76708" y="3069209"/>
                  </a:lnTo>
                  <a:lnTo>
                    <a:pt x="88264" y="3113023"/>
                  </a:lnTo>
                  <a:lnTo>
                    <a:pt x="100584" y="3156585"/>
                  </a:lnTo>
                  <a:lnTo>
                    <a:pt x="113664" y="3199891"/>
                  </a:lnTo>
                  <a:lnTo>
                    <a:pt x="127635" y="3242945"/>
                  </a:lnTo>
                  <a:lnTo>
                    <a:pt x="142239" y="3285616"/>
                  </a:lnTo>
                  <a:lnTo>
                    <a:pt x="157607" y="3328034"/>
                  </a:lnTo>
                  <a:lnTo>
                    <a:pt x="173862" y="3370199"/>
                  </a:lnTo>
                  <a:lnTo>
                    <a:pt x="190754" y="3412108"/>
                  </a:lnTo>
                  <a:lnTo>
                    <a:pt x="208407" y="3453637"/>
                  </a:lnTo>
                  <a:lnTo>
                    <a:pt x="226695" y="3494785"/>
                  </a:lnTo>
                  <a:lnTo>
                    <a:pt x="245872" y="3535679"/>
                  </a:lnTo>
                  <a:lnTo>
                    <a:pt x="265684" y="3576192"/>
                  </a:lnTo>
                  <a:lnTo>
                    <a:pt x="286131" y="3616325"/>
                  </a:lnTo>
                  <a:lnTo>
                    <a:pt x="307467" y="3656203"/>
                  </a:lnTo>
                  <a:lnTo>
                    <a:pt x="329438" y="3695573"/>
                  </a:lnTo>
                  <a:lnTo>
                    <a:pt x="352044" y="3734689"/>
                  </a:lnTo>
                  <a:lnTo>
                    <a:pt x="375412" y="3773297"/>
                  </a:lnTo>
                  <a:lnTo>
                    <a:pt x="399414" y="3811524"/>
                  </a:lnTo>
                  <a:lnTo>
                    <a:pt x="424180" y="3849370"/>
                  </a:lnTo>
                  <a:lnTo>
                    <a:pt x="449580" y="3886707"/>
                  </a:lnTo>
                  <a:lnTo>
                    <a:pt x="475742" y="3923665"/>
                  </a:lnTo>
                  <a:lnTo>
                    <a:pt x="502412" y="3960241"/>
                  </a:lnTo>
                  <a:lnTo>
                    <a:pt x="529844" y="3996308"/>
                  </a:lnTo>
                  <a:lnTo>
                    <a:pt x="557911" y="4031868"/>
                  </a:lnTo>
                  <a:lnTo>
                    <a:pt x="586613" y="4067048"/>
                  </a:lnTo>
                  <a:lnTo>
                    <a:pt x="615950" y="4101718"/>
                  </a:lnTo>
                  <a:lnTo>
                    <a:pt x="645922" y="4135881"/>
                  </a:lnTo>
                  <a:lnTo>
                    <a:pt x="676656" y="4169537"/>
                  </a:lnTo>
                  <a:lnTo>
                    <a:pt x="707898" y="4202683"/>
                  </a:lnTo>
                  <a:lnTo>
                    <a:pt x="739775" y="4235323"/>
                  </a:lnTo>
                  <a:lnTo>
                    <a:pt x="772160" y="4267327"/>
                  </a:lnTo>
                  <a:lnTo>
                    <a:pt x="805307" y="4298950"/>
                  </a:lnTo>
                  <a:lnTo>
                    <a:pt x="838962" y="4329938"/>
                  </a:lnTo>
                  <a:lnTo>
                    <a:pt x="873379" y="4360291"/>
                  </a:lnTo>
                  <a:lnTo>
                    <a:pt x="908176" y="4390135"/>
                  </a:lnTo>
                  <a:lnTo>
                    <a:pt x="943737" y="4419473"/>
                  </a:lnTo>
                  <a:lnTo>
                    <a:pt x="979805" y="4448149"/>
                  </a:lnTo>
                  <a:lnTo>
                    <a:pt x="1016381" y="4476242"/>
                  </a:lnTo>
                  <a:lnTo>
                    <a:pt x="1053592" y="4503724"/>
                  </a:lnTo>
                  <a:lnTo>
                    <a:pt x="1091438" y="4530585"/>
                  </a:lnTo>
                  <a:lnTo>
                    <a:pt x="1129664" y="4556810"/>
                  </a:lnTo>
                  <a:lnTo>
                    <a:pt x="1168653" y="4582414"/>
                  </a:lnTo>
                  <a:lnTo>
                    <a:pt x="1208024" y="4607344"/>
                  </a:lnTo>
                  <a:lnTo>
                    <a:pt x="1248028" y="4631639"/>
                  </a:lnTo>
                  <a:lnTo>
                    <a:pt x="1288542" y="4655248"/>
                  </a:lnTo>
                  <a:lnTo>
                    <a:pt x="1329563" y="4678184"/>
                  </a:lnTo>
                  <a:lnTo>
                    <a:pt x="1371092" y="4700435"/>
                  </a:lnTo>
                  <a:lnTo>
                    <a:pt x="1413255" y="4721974"/>
                  </a:lnTo>
                  <a:lnTo>
                    <a:pt x="1455801" y="4742815"/>
                  </a:lnTo>
                  <a:lnTo>
                    <a:pt x="1498853" y="4762944"/>
                  </a:lnTo>
                  <a:lnTo>
                    <a:pt x="1542542" y="4782337"/>
                  </a:lnTo>
                  <a:lnTo>
                    <a:pt x="1586611" y="4800993"/>
                  </a:lnTo>
                  <a:lnTo>
                    <a:pt x="1631188" y="4818900"/>
                  </a:lnTo>
                  <a:lnTo>
                    <a:pt x="1676273" y="4836058"/>
                  </a:lnTo>
                  <a:lnTo>
                    <a:pt x="1721866" y="4852454"/>
                  </a:lnTo>
                  <a:lnTo>
                    <a:pt x="1767840" y="4868062"/>
                  </a:lnTo>
                  <a:lnTo>
                    <a:pt x="1814322" y="4882883"/>
                  </a:lnTo>
                  <a:lnTo>
                    <a:pt x="1861312" y="4896916"/>
                  </a:lnTo>
                  <a:lnTo>
                    <a:pt x="1908682" y="4910137"/>
                  </a:lnTo>
                  <a:lnTo>
                    <a:pt x="1956435" y="4922494"/>
                  </a:lnTo>
                  <a:lnTo>
                    <a:pt x="2004060" y="4933924"/>
                  </a:lnTo>
                  <a:lnTo>
                    <a:pt x="2051812" y="4944440"/>
                  </a:lnTo>
                  <a:lnTo>
                    <a:pt x="2099437" y="4954054"/>
                  </a:lnTo>
                  <a:lnTo>
                    <a:pt x="2147189" y="4962753"/>
                  </a:lnTo>
                  <a:lnTo>
                    <a:pt x="2194814" y="4970551"/>
                  </a:lnTo>
                  <a:lnTo>
                    <a:pt x="2242566" y="4977460"/>
                  </a:lnTo>
                  <a:lnTo>
                    <a:pt x="2290191" y="4983480"/>
                  </a:lnTo>
                  <a:lnTo>
                    <a:pt x="2337816" y="4988623"/>
                  </a:lnTo>
                  <a:lnTo>
                    <a:pt x="2385314" y="4992878"/>
                  </a:lnTo>
                  <a:lnTo>
                    <a:pt x="2432812" y="4996268"/>
                  </a:lnTo>
                  <a:lnTo>
                    <a:pt x="2480182" y="4998796"/>
                  </a:lnTo>
                  <a:lnTo>
                    <a:pt x="2527427" y="5000459"/>
                  </a:lnTo>
                  <a:lnTo>
                    <a:pt x="2574671" y="5001272"/>
                  </a:lnTo>
                  <a:lnTo>
                    <a:pt x="2621788" y="5001234"/>
                  </a:lnTo>
                  <a:lnTo>
                    <a:pt x="2668778" y="5000345"/>
                  </a:lnTo>
                  <a:lnTo>
                    <a:pt x="2715641" y="4998631"/>
                  </a:lnTo>
                  <a:lnTo>
                    <a:pt x="2762504" y="4996065"/>
                  </a:lnTo>
                  <a:lnTo>
                    <a:pt x="2808986" y="4992687"/>
                  </a:lnTo>
                  <a:lnTo>
                    <a:pt x="2855468" y="4988483"/>
                  </a:lnTo>
                  <a:lnTo>
                    <a:pt x="2901823" y="4983467"/>
                  </a:lnTo>
                  <a:lnTo>
                    <a:pt x="2947924" y="4977638"/>
                  </a:lnTo>
                  <a:lnTo>
                    <a:pt x="2993771" y="4971008"/>
                  </a:lnTo>
                  <a:lnTo>
                    <a:pt x="3039618" y="4963579"/>
                  </a:lnTo>
                  <a:lnTo>
                    <a:pt x="3085083" y="4955362"/>
                  </a:lnTo>
                  <a:lnTo>
                    <a:pt x="3130423" y="4946345"/>
                  </a:lnTo>
                  <a:lnTo>
                    <a:pt x="3175507" y="4936553"/>
                  </a:lnTo>
                  <a:lnTo>
                    <a:pt x="3220339" y="4925974"/>
                  </a:lnTo>
                  <a:lnTo>
                    <a:pt x="3265043" y="4914633"/>
                  </a:lnTo>
                  <a:lnTo>
                    <a:pt x="3309366" y="4902530"/>
                  </a:lnTo>
                  <a:lnTo>
                    <a:pt x="3353435" y="4889665"/>
                  </a:lnTo>
                  <a:lnTo>
                    <a:pt x="3397250" y="4876038"/>
                  </a:lnTo>
                  <a:lnTo>
                    <a:pt x="3440811" y="4861661"/>
                  </a:lnTo>
                  <a:lnTo>
                    <a:pt x="3484118" y="4846548"/>
                  </a:lnTo>
                  <a:lnTo>
                    <a:pt x="3527044" y="4830699"/>
                  </a:lnTo>
                  <a:lnTo>
                    <a:pt x="3569716" y="4814112"/>
                  </a:lnTo>
                  <a:lnTo>
                    <a:pt x="3612006" y="4796802"/>
                  </a:lnTo>
                  <a:lnTo>
                    <a:pt x="3654044" y="4778768"/>
                  </a:lnTo>
                  <a:lnTo>
                    <a:pt x="3695700" y="4760023"/>
                  </a:lnTo>
                  <a:lnTo>
                    <a:pt x="3736975" y="4740567"/>
                  </a:lnTo>
                  <a:lnTo>
                    <a:pt x="3777869" y="4720412"/>
                  </a:lnTo>
                  <a:lnTo>
                    <a:pt x="3818381" y="4699546"/>
                  </a:lnTo>
                  <a:lnTo>
                    <a:pt x="3858641" y="4677994"/>
                  </a:lnTo>
                  <a:lnTo>
                    <a:pt x="3898392" y="4655756"/>
                  </a:lnTo>
                  <a:lnTo>
                    <a:pt x="3937762" y="4632833"/>
                  </a:lnTo>
                  <a:lnTo>
                    <a:pt x="3976751" y="4609236"/>
                  </a:lnTo>
                  <a:lnTo>
                    <a:pt x="4015231" y="4584966"/>
                  </a:lnTo>
                  <a:lnTo>
                    <a:pt x="4053331" y="4560036"/>
                  </a:lnTo>
                  <a:lnTo>
                    <a:pt x="4091051" y="4534433"/>
                  </a:lnTo>
                  <a:lnTo>
                    <a:pt x="4128262" y="4508195"/>
                  </a:lnTo>
                  <a:lnTo>
                    <a:pt x="4164965" y="4481296"/>
                  </a:lnTo>
                  <a:lnTo>
                    <a:pt x="4201287" y="4453750"/>
                  </a:lnTo>
                  <a:lnTo>
                    <a:pt x="4237101" y="4425569"/>
                  </a:lnTo>
                  <a:lnTo>
                    <a:pt x="4272407" y="4396740"/>
                  </a:lnTo>
                  <a:lnTo>
                    <a:pt x="4307205" y="4367276"/>
                  </a:lnTo>
                  <a:lnTo>
                    <a:pt x="4341495" y="4337304"/>
                  </a:lnTo>
                  <a:lnTo>
                    <a:pt x="4375277" y="4306570"/>
                  </a:lnTo>
                  <a:lnTo>
                    <a:pt x="4408551" y="4275328"/>
                  </a:lnTo>
                  <a:lnTo>
                    <a:pt x="4441190" y="4243451"/>
                  </a:lnTo>
                  <a:lnTo>
                    <a:pt x="4473321" y="4210939"/>
                  </a:lnTo>
                  <a:lnTo>
                    <a:pt x="4504944" y="4177918"/>
                  </a:lnTo>
                  <a:lnTo>
                    <a:pt x="4535932" y="4144264"/>
                  </a:lnTo>
                  <a:lnTo>
                    <a:pt x="4566412" y="4109974"/>
                  </a:lnTo>
                  <a:lnTo>
                    <a:pt x="4596257" y="4075176"/>
                  </a:lnTo>
                  <a:lnTo>
                    <a:pt x="4625467" y="4039742"/>
                  </a:lnTo>
                  <a:lnTo>
                    <a:pt x="4654042" y="4003802"/>
                  </a:lnTo>
                  <a:lnTo>
                    <a:pt x="4682108" y="3967353"/>
                  </a:lnTo>
                  <a:lnTo>
                    <a:pt x="4709414" y="3930268"/>
                  </a:lnTo>
                  <a:lnTo>
                    <a:pt x="4736211" y="3892550"/>
                  </a:lnTo>
                  <a:lnTo>
                    <a:pt x="4762246" y="3854450"/>
                  </a:lnTo>
                  <a:lnTo>
                    <a:pt x="4787646" y="3815715"/>
                  </a:lnTo>
                  <a:lnTo>
                    <a:pt x="4812411" y="3776472"/>
                  </a:lnTo>
                  <a:lnTo>
                    <a:pt x="4836414" y="3736721"/>
                  </a:lnTo>
                  <a:lnTo>
                    <a:pt x="4859782" y="3696461"/>
                  </a:lnTo>
                  <a:lnTo>
                    <a:pt x="4882515" y="3655695"/>
                  </a:lnTo>
                  <a:lnTo>
                    <a:pt x="4904486" y="3614420"/>
                  </a:lnTo>
                  <a:lnTo>
                    <a:pt x="4925695" y="3572636"/>
                  </a:lnTo>
                  <a:lnTo>
                    <a:pt x="4946142" y="3530346"/>
                  </a:lnTo>
                  <a:lnTo>
                    <a:pt x="4965954" y="3487547"/>
                  </a:lnTo>
                  <a:lnTo>
                    <a:pt x="4985004" y="3444240"/>
                  </a:lnTo>
                  <a:lnTo>
                    <a:pt x="5003165" y="3400425"/>
                  </a:lnTo>
                  <a:lnTo>
                    <a:pt x="5020691" y="3356229"/>
                  </a:lnTo>
                  <a:lnTo>
                    <a:pt x="5037455" y="3311525"/>
                  </a:lnTo>
                  <a:lnTo>
                    <a:pt x="5053330" y="3266312"/>
                  </a:lnTo>
                  <a:lnTo>
                    <a:pt x="5068443" y="3220720"/>
                  </a:lnTo>
                  <a:lnTo>
                    <a:pt x="5082667" y="3174618"/>
                  </a:lnTo>
                  <a:lnTo>
                    <a:pt x="5096129" y="3128136"/>
                  </a:lnTo>
                  <a:lnTo>
                    <a:pt x="5108829" y="3081273"/>
                  </a:lnTo>
                  <a:lnTo>
                    <a:pt x="5120386" y="3034537"/>
                  </a:lnTo>
                  <a:lnTo>
                    <a:pt x="5131181" y="2987674"/>
                  </a:lnTo>
                  <a:lnTo>
                    <a:pt x="5140960" y="2940939"/>
                  </a:lnTo>
                  <a:lnTo>
                    <a:pt x="5149850" y="2894076"/>
                  </a:lnTo>
                  <a:lnTo>
                    <a:pt x="5157724" y="2847212"/>
                  </a:lnTo>
                  <a:lnTo>
                    <a:pt x="5164836" y="2800477"/>
                  </a:lnTo>
                  <a:lnTo>
                    <a:pt x="5170932" y="2753741"/>
                  </a:lnTo>
                  <a:lnTo>
                    <a:pt x="5176139" y="2707004"/>
                  </a:lnTo>
                  <a:lnTo>
                    <a:pt x="5180457" y="2660396"/>
                  </a:lnTo>
                  <a:lnTo>
                    <a:pt x="5184013" y="2613786"/>
                  </a:lnTo>
                  <a:lnTo>
                    <a:pt x="5186553" y="2567304"/>
                  </a:lnTo>
                  <a:lnTo>
                    <a:pt x="5188204" y="2520822"/>
                  </a:lnTo>
                  <a:lnTo>
                    <a:pt x="5189093" y="2474467"/>
                  </a:lnTo>
                  <a:lnTo>
                    <a:pt x="5188966" y="2428240"/>
                  </a:lnTo>
                  <a:lnTo>
                    <a:pt x="5188077" y="2382139"/>
                  </a:lnTo>
                  <a:lnTo>
                    <a:pt x="5186299" y="2336165"/>
                  </a:lnTo>
                  <a:lnTo>
                    <a:pt x="5183758" y="2290317"/>
                  </a:lnTo>
                  <a:lnTo>
                    <a:pt x="5180330" y="2244598"/>
                  </a:lnTo>
                  <a:lnTo>
                    <a:pt x="5176012" y="2199004"/>
                  </a:lnTo>
                  <a:lnTo>
                    <a:pt x="5170932" y="2153539"/>
                  </a:lnTo>
                  <a:lnTo>
                    <a:pt x="5164963" y="2108327"/>
                  </a:lnTo>
                  <a:lnTo>
                    <a:pt x="5158232" y="2063241"/>
                  </a:lnTo>
                  <a:lnTo>
                    <a:pt x="5150612" y="2018283"/>
                  </a:lnTo>
                  <a:lnTo>
                    <a:pt x="5142230" y="1973579"/>
                  </a:lnTo>
                  <a:lnTo>
                    <a:pt x="5133086" y="1929129"/>
                  </a:lnTo>
                  <a:lnTo>
                    <a:pt x="5123053" y="1884933"/>
                  </a:lnTo>
                  <a:lnTo>
                    <a:pt x="5112385" y="1840864"/>
                  </a:lnTo>
                  <a:lnTo>
                    <a:pt x="5100828" y="1797050"/>
                  </a:lnTo>
                  <a:lnTo>
                    <a:pt x="5088382" y="1753489"/>
                  </a:lnTo>
                  <a:lnTo>
                    <a:pt x="5075301" y="1710308"/>
                  </a:lnTo>
                  <a:lnTo>
                    <a:pt x="5061458" y="1667255"/>
                  </a:lnTo>
                  <a:lnTo>
                    <a:pt x="5046853" y="1624456"/>
                  </a:lnTo>
                  <a:lnTo>
                    <a:pt x="5031358" y="1582039"/>
                  </a:lnTo>
                  <a:lnTo>
                    <a:pt x="5015230" y="1539875"/>
                  </a:lnTo>
                  <a:lnTo>
                    <a:pt x="4998339" y="1498091"/>
                  </a:lnTo>
                  <a:lnTo>
                    <a:pt x="4980686" y="1456563"/>
                  </a:lnTo>
                  <a:lnTo>
                    <a:pt x="4962271" y="1415288"/>
                  </a:lnTo>
                  <a:lnTo>
                    <a:pt x="4943221" y="1374393"/>
                  </a:lnTo>
                  <a:lnTo>
                    <a:pt x="4923408" y="1333880"/>
                  </a:lnTo>
                  <a:lnTo>
                    <a:pt x="4902835" y="1293749"/>
                  </a:lnTo>
                  <a:lnTo>
                    <a:pt x="4881626" y="1253998"/>
                  </a:lnTo>
                  <a:lnTo>
                    <a:pt x="4859655" y="1214501"/>
                  </a:lnTo>
                  <a:lnTo>
                    <a:pt x="4836922" y="1175512"/>
                  </a:lnTo>
                  <a:lnTo>
                    <a:pt x="4813681" y="1136903"/>
                  </a:lnTo>
                  <a:lnTo>
                    <a:pt x="4789551" y="1098677"/>
                  </a:lnTo>
                  <a:lnTo>
                    <a:pt x="4764786" y="1060830"/>
                  </a:lnTo>
                  <a:lnTo>
                    <a:pt x="4739386" y="1023365"/>
                  </a:lnTo>
                  <a:lnTo>
                    <a:pt x="4713351" y="986408"/>
                  </a:lnTo>
                  <a:lnTo>
                    <a:pt x="4686554" y="949959"/>
                  </a:lnTo>
                  <a:lnTo>
                    <a:pt x="4659249" y="913891"/>
                  </a:lnTo>
                  <a:lnTo>
                    <a:pt x="4631182" y="878204"/>
                  </a:lnTo>
                  <a:lnTo>
                    <a:pt x="4602480" y="843152"/>
                  </a:lnTo>
                  <a:lnTo>
                    <a:pt x="4573016" y="808481"/>
                  </a:lnTo>
                  <a:lnTo>
                    <a:pt x="4543044" y="774318"/>
                  </a:lnTo>
                  <a:lnTo>
                    <a:pt x="4512437" y="740663"/>
                  </a:lnTo>
                  <a:lnTo>
                    <a:pt x="4481195" y="707516"/>
                  </a:lnTo>
                  <a:lnTo>
                    <a:pt x="4449318" y="674877"/>
                  </a:lnTo>
                  <a:lnTo>
                    <a:pt x="4416806" y="642746"/>
                  </a:lnTo>
                  <a:lnTo>
                    <a:pt x="4383786" y="611251"/>
                  </a:lnTo>
                  <a:lnTo>
                    <a:pt x="4350004" y="580263"/>
                  </a:lnTo>
                  <a:lnTo>
                    <a:pt x="4315714" y="549782"/>
                  </a:lnTo>
                  <a:lnTo>
                    <a:pt x="4280789" y="519938"/>
                  </a:lnTo>
                  <a:lnTo>
                    <a:pt x="4245356" y="490727"/>
                  </a:lnTo>
                  <a:lnTo>
                    <a:pt x="4209288" y="462025"/>
                  </a:lnTo>
                  <a:lnTo>
                    <a:pt x="4172712" y="433831"/>
                  </a:lnTo>
                  <a:lnTo>
                    <a:pt x="4135501" y="406400"/>
                  </a:lnTo>
                  <a:lnTo>
                    <a:pt x="4097654" y="379602"/>
                  </a:lnTo>
                  <a:lnTo>
                    <a:pt x="4059301" y="353313"/>
                  </a:lnTo>
                  <a:lnTo>
                    <a:pt x="4020439" y="327787"/>
                  </a:lnTo>
                  <a:lnTo>
                    <a:pt x="3981069" y="302767"/>
                  </a:lnTo>
                  <a:lnTo>
                    <a:pt x="3941064" y="278511"/>
                  </a:lnTo>
                  <a:lnTo>
                    <a:pt x="3900551" y="254888"/>
                  </a:lnTo>
                  <a:lnTo>
                    <a:pt x="3859529" y="231901"/>
                  </a:lnTo>
                  <a:lnTo>
                    <a:pt x="3818001" y="209676"/>
                  </a:lnTo>
                  <a:lnTo>
                    <a:pt x="3775837" y="188213"/>
                  </a:lnTo>
                  <a:lnTo>
                    <a:pt x="3733292" y="167258"/>
                  </a:lnTo>
                  <a:lnTo>
                    <a:pt x="3690112" y="147192"/>
                  </a:lnTo>
                  <a:lnTo>
                    <a:pt x="3646551" y="127762"/>
                  </a:lnTo>
                  <a:lnTo>
                    <a:pt x="3602481" y="109092"/>
                  </a:lnTo>
                  <a:lnTo>
                    <a:pt x="3557904" y="91186"/>
                  </a:lnTo>
                  <a:lnTo>
                    <a:pt x="3512820" y="74040"/>
                  </a:lnTo>
                  <a:lnTo>
                    <a:pt x="3467227" y="57657"/>
                  </a:lnTo>
                  <a:lnTo>
                    <a:pt x="3421253" y="42037"/>
                  </a:lnTo>
                  <a:lnTo>
                    <a:pt x="3374644" y="27304"/>
                  </a:lnTo>
                  <a:lnTo>
                    <a:pt x="3327780" y="13207"/>
                  </a:lnTo>
                  <a:lnTo>
                    <a:pt x="3280282" y="0"/>
                  </a:lnTo>
                  <a:close/>
                </a:path>
              </a:pathLst>
            </a:custGeom>
            <a:solidFill>
              <a:srgbClr val="DBCDD2"/>
            </a:solidFill>
          </p:spPr>
          <p:txBody>
            <a:bodyPr wrap="square" lIns="0" tIns="0" rIns="0" bIns="0" rtlCol="0"/>
            <a:lstStyle/>
            <a:p>
              <a:endParaRPr/>
            </a:p>
          </p:txBody>
        </p:sp>
        <p:pic>
          <p:nvPicPr>
            <p:cNvPr id="10" name="object 10"/>
            <p:cNvPicPr/>
            <p:nvPr/>
          </p:nvPicPr>
          <p:blipFill>
            <a:blip r:embed="rId2" cstate="print"/>
            <a:stretch>
              <a:fillRect/>
            </a:stretch>
          </p:blipFill>
          <p:spPr>
            <a:xfrm>
              <a:off x="6915911" y="789431"/>
              <a:ext cx="2090927" cy="1261872"/>
            </a:xfrm>
            <a:prstGeom prst="rect">
              <a:avLst/>
            </a:prstGeom>
          </p:spPr>
        </p:pic>
      </p:grpSp>
      <p:sp>
        <p:nvSpPr>
          <p:cNvPr id="11" name="object 11"/>
          <p:cNvSpPr txBox="1"/>
          <p:nvPr/>
        </p:nvSpPr>
        <p:spPr>
          <a:xfrm>
            <a:off x="7085076" y="851153"/>
            <a:ext cx="1788160" cy="1260475"/>
          </a:xfrm>
          <a:prstGeom prst="rect">
            <a:avLst/>
          </a:prstGeom>
        </p:spPr>
        <p:txBody>
          <a:bodyPr vert="horz" wrap="square" lIns="0" tIns="40005" rIns="0" bIns="0" rtlCol="0">
            <a:spAutoFit/>
          </a:bodyPr>
          <a:lstStyle/>
          <a:p>
            <a:pPr marR="5080" indent="-1270" algn="ctr">
              <a:lnSpc>
                <a:spcPct val="88000"/>
              </a:lnSpc>
              <a:spcBef>
                <a:spcPts val="315"/>
              </a:spcBef>
            </a:pPr>
            <a:r>
              <a:rPr sz="1500" b="1" spc="-40">
                <a:solidFill>
                  <a:srgbClr val="FFFFFF"/>
                </a:solidFill>
                <a:latin typeface="Arial"/>
                <a:cs typeface="Arial"/>
              </a:rPr>
              <a:t>Trafficker</a:t>
            </a:r>
            <a:r>
              <a:rPr sz="1500" b="1" spc="-15">
                <a:solidFill>
                  <a:srgbClr val="FFFFFF"/>
                </a:solidFill>
                <a:latin typeface="Arial"/>
                <a:cs typeface="Arial"/>
              </a:rPr>
              <a:t> </a:t>
            </a:r>
            <a:r>
              <a:rPr sz="1500" b="1" spc="-10">
                <a:solidFill>
                  <a:srgbClr val="FFFFFF"/>
                </a:solidFill>
                <a:latin typeface="Arial"/>
                <a:cs typeface="Arial"/>
              </a:rPr>
              <a:t>handles </a:t>
            </a:r>
            <a:r>
              <a:rPr sz="1500" b="1">
                <a:solidFill>
                  <a:srgbClr val="FFFFFF"/>
                </a:solidFill>
                <a:latin typeface="Arial"/>
                <a:cs typeface="Arial"/>
              </a:rPr>
              <a:t>victims</a:t>
            </a:r>
            <a:r>
              <a:rPr sz="1500" b="1" spc="-60">
                <a:solidFill>
                  <a:srgbClr val="FFFFFF"/>
                </a:solidFill>
                <a:latin typeface="Arial"/>
                <a:cs typeface="Arial"/>
              </a:rPr>
              <a:t> </a:t>
            </a:r>
            <a:r>
              <a:rPr sz="1500" b="1" spc="-10">
                <a:solidFill>
                  <a:srgbClr val="FFFFFF"/>
                </a:solidFill>
                <a:latin typeface="Arial"/>
                <a:cs typeface="Arial"/>
              </a:rPr>
              <a:t>documents, identification,</a:t>
            </a:r>
            <a:r>
              <a:rPr sz="1500" b="1" spc="-100">
                <a:solidFill>
                  <a:srgbClr val="FFFFFF"/>
                </a:solidFill>
                <a:latin typeface="Arial"/>
                <a:cs typeface="Arial"/>
              </a:rPr>
              <a:t> </a:t>
            </a:r>
            <a:r>
              <a:rPr sz="1500" b="1" spc="-10">
                <a:solidFill>
                  <a:srgbClr val="FFFFFF"/>
                </a:solidFill>
                <a:latin typeface="Arial"/>
                <a:cs typeface="Arial"/>
              </a:rPr>
              <a:t>travel documents- </a:t>
            </a:r>
            <a:r>
              <a:rPr sz="1500" b="1">
                <a:solidFill>
                  <a:srgbClr val="FFFFFF"/>
                </a:solidFill>
                <a:latin typeface="Arial"/>
                <a:cs typeface="Arial"/>
              </a:rPr>
              <a:t>Restricts</a:t>
            </a:r>
            <a:r>
              <a:rPr sz="1500" b="1" spc="305">
                <a:solidFill>
                  <a:srgbClr val="FFFFFF"/>
                </a:solidFill>
                <a:latin typeface="Arial"/>
                <a:cs typeface="Arial"/>
              </a:rPr>
              <a:t> </a:t>
            </a:r>
            <a:r>
              <a:rPr sz="1500" b="1" spc="-10">
                <a:solidFill>
                  <a:srgbClr val="FFFFFF"/>
                </a:solidFill>
                <a:latin typeface="Arial"/>
                <a:cs typeface="Arial"/>
              </a:rPr>
              <a:t>freedom </a:t>
            </a:r>
            <a:r>
              <a:rPr sz="1500" b="1">
                <a:solidFill>
                  <a:srgbClr val="FFFFFF"/>
                </a:solidFill>
                <a:latin typeface="Arial"/>
                <a:cs typeface="Arial"/>
              </a:rPr>
              <a:t>of</a:t>
            </a:r>
            <a:r>
              <a:rPr sz="1500" b="1" spc="-35">
                <a:solidFill>
                  <a:srgbClr val="FFFFFF"/>
                </a:solidFill>
                <a:latin typeface="Arial"/>
                <a:cs typeface="Arial"/>
              </a:rPr>
              <a:t> </a:t>
            </a:r>
            <a:r>
              <a:rPr sz="1500" b="1" spc="-10">
                <a:solidFill>
                  <a:srgbClr val="FFFFFF"/>
                </a:solidFill>
                <a:latin typeface="Arial"/>
                <a:cs typeface="Arial"/>
              </a:rPr>
              <a:t>movement</a:t>
            </a:r>
            <a:endParaRPr sz="1500">
              <a:latin typeface="Arial"/>
              <a:cs typeface="Arial"/>
            </a:endParaRPr>
          </a:p>
        </p:txBody>
      </p:sp>
      <p:pic>
        <p:nvPicPr>
          <p:cNvPr id="12" name="object 12"/>
          <p:cNvPicPr/>
          <p:nvPr/>
        </p:nvPicPr>
        <p:blipFill>
          <a:blip r:embed="rId3" cstate="print"/>
          <a:stretch>
            <a:fillRect/>
          </a:stretch>
        </p:blipFill>
        <p:spPr>
          <a:xfrm>
            <a:off x="9022080" y="2212848"/>
            <a:ext cx="2054352" cy="1033272"/>
          </a:xfrm>
          <a:prstGeom prst="rect">
            <a:avLst/>
          </a:prstGeom>
        </p:spPr>
      </p:pic>
      <p:sp>
        <p:nvSpPr>
          <p:cNvPr id="13" name="object 13"/>
          <p:cNvSpPr txBox="1"/>
          <p:nvPr/>
        </p:nvSpPr>
        <p:spPr>
          <a:xfrm>
            <a:off x="9376536" y="2474467"/>
            <a:ext cx="1318895" cy="457200"/>
          </a:xfrm>
          <a:prstGeom prst="rect">
            <a:avLst/>
          </a:prstGeom>
        </p:spPr>
        <p:txBody>
          <a:bodyPr vert="horz" wrap="square" lIns="0" tIns="40640" rIns="0" bIns="0" rtlCol="0">
            <a:spAutoFit/>
          </a:bodyPr>
          <a:lstStyle/>
          <a:p>
            <a:pPr marL="121920" marR="5080" indent="-121920">
              <a:lnSpc>
                <a:spcPts val="1600"/>
              </a:lnSpc>
              <a:spcBef>
                <a:spcPts val="320"/>
              </a:spcBef>
            </a:pPr>
            <a:r>
              <a:rPr sz="1500" spc="-135">
                <a:solidFill>
                  <a:srgbClr val="FFFFFF"/>
                </a:solidFill>
                <a:latin typeface="Trebuchet MS"/>
                <a:cs typeface="Trebuchet MS"/>
              </a:rPr>
              <a:t>Trafficker</a:t>
            </a:r>
            <a:r>
              <a:rPr sz="1500" spc="-60">
                <a:solidFill>
                  <a:srgbClr val="FFFFFF"/>
                </a:solidFill>
                <a:latin typeface="Trebuchet MS"/>
                <a:cs typeface="Trebuchet MS"/>
              </a:rPr>
              <a:t> </a:t>
            </a:r>
            <a:r>
              <a:rPr sz="1500" spc="-95">
                <a:solidFill>
                  <a:srgbClr val="FFFFFF"/>
                </a:solidFill>
                <a:latin typeface="Trebuchet MS"/>
                <a:cs typeface="Trebuchet MS"/>
              </a:rPr>
              <a:t>handles </a:t>
            </a:r>
            <a:r>
              <a:rPr sz="1500" spc="-90">
                <a:solidFill>
                  <a:srgbClr val="FFFFFF"/>
                </a:solidFill>
                <a:latin typeface="Trebuchet MS"/>
                <a:cs typeface="Trebuchet MS"/>
              </a:rPr>
              <a:t>victims</a:t>
            </a:r>
            <a:r>
              <a:rPr sz="1500" spc="-55">
                <a:solidFill>
                  <a:srgbClr val="FFFFFF"/>
                </a:solidFill>
                <a:latin typeface="Trebuchet MS"/>
                <a:cs typeface="Trebuchet MS"/>
              </a:rPr>
              <a:t> </a:t>
            </a:r>
            <a:r>
              <a:rPr sz="1500" spc="-20">
                <a:solidFill>
                  <a:srgbClr val="FFFFFF"/>
                </a:solidFill>
                <a:latin typeface="Trebuchet MS"/>
                <a:cs typeface="Trebuchet MS"/>
              </a:rPr>
              <a:t>money</a:t>
            </a:r>
            <a:endParaRPr sz="1500">
              <a:latin typeface="Trebuchet MS"/>
              <a:cs typeface="Trebuchet MS"/>
            </a:endParaRPr>
          </a:p>
        </p:txBody>
      </p:sp>
      <p:pic>
        <p:nvPicPr>
          <p:cNvPr id="14" name="object 14"/>
          <p:cNvPicPr/>
          <p:nvPr/>
        </p:nvPicPr>
        <p:blipFill>
          <a:blip r:embed="rId4" cstate="print"/>
          <a:stretch>
            <a:fillRect/>
          </a:stretch>
        </p:blipFill>
        <p:spPr>
          <a:xfrm>
            <a:off x="8900159" y="4020311"/>
            <a:ext cx="2051303" cy="1033271"/>
          </a:xfrm>
          <a:prstGeom prst="rect">
            <a:avLst/>
          </a:prstGeom>
        </p:spPr>
      </p:pic>
      <p:sp>
        <p:nvSpPr>
          <p:cNvPr id="15" name="object 15"/>
          <p:cNvSpPr txBox="1"/>
          <p:nvPr/>
        </p:nvSpPr>
        <p:spPr>
          <a:xfrm>
            <a:off x="9104376" y="4182236"/>
            <a:ext cx="1664335" cy="647700"/>
          </a:xfrm>
          <a:prstGeom prst="rect">
            <a:avLst/>
          </a:prstGeom>
        </p:spPr>
        <p:txBody>
          <a:bodyPr vert="horz" wrap="square" lIns="0" tIns="45719" rIns="0" bIns="0" rtlCol="0">
            <a:spAutoFit/>
          </a:bodyPr>
          <a:lstStyle/>
          <a:p>
            <a:pPr marR="5080" algn="ctr">
              <a:lnSpc>
                <a:spcPts val="1550"/>
              </a:lnSpc>
              <a:spcBef>
                <a:spcPts val="359"/>
              </a:spcBef>
            </a:pPr>
            <a:r>
              <a:rPr sz="1500" spc="-85">
                <a:solidFill>
                  <a:srgbClr val="FFFFFF"/>
                </a:solidFill>
                <a:latin typeface="Trebuchet MS"/>
                <a:cs typeface="Trebuchet MS"/>
              </a:rPr>
              <a:t>Victim</a:t>
            </a:r>
            <a:r>
              <a:rPr sz="1500" spc="-10">
                <a:solidFill>
                  <a:srgbClr val="FFFFFF"/>
                </a:solidFill>
                <a:latin typeface="Trebuchet MS"/>
                <a:cs typeface="Trebuchet MS"/>
              </a:rPr>
              <a:t> </a:t>
            </a:r>
            <a:r>
              <a:rPr sz="1500" spc="-90">
                <a:solidFill>
                  <a:srgbClr val="FFFFFF"/>
                </a:solidFill>
                <a:latin typeface="Trebuchet MS"/>
                <a:cs typeface="Trebuchet MS"/>
              </a:rPr>
              <a:t>defers</a:t>
            </a:r>
            <a:r>
              <a:rPr sz="1500" spc="-40">
                <a:solidFill>
                  <a:srgbClr val="FFFFFF"/>
                </a:solidFill>
                <a:latin typeface="Trebuchet MS"/>
                <a:cs typeface="Trebuchet MS"/>
              </a:rPr>
              <a:t> </a:t>
            </a:r>
            <a:r>
              <a:rPr sz="1500" spc="-25">
                <a:solidFill>
                  <a:srgbClr val="FFFFFF"/>
                </a:solidFill>
                <a:latin typeface="Trebuchet MS"/>
                <a:cs typeface="Trebuchet MS"/>
              </a:rPr>
              <a:t>to </a:t>
            </a:r>
            <a:r>
              <a:rPr sz="1500" spc="-80">
                <a:solidFill>
                  <a:srgbClr val="FFFFFF"/>
                </a:solidFill>
                <a:latin typeface="Trebuchet MS"/>
                <a:cs typeface="Trebuchet MS"/>
              </a:rPr>
              <a:t>another</a:t>
            </a:r>
            <a:r>
              <a:rPr sz="1500" spc="-75">
                <a:solidFill>
                  <a:srgbClr val="FFFFFF"/>
                </a:solidFill>
                <a:latin typeface="Trebuchet MS"/>
                <a:cs typeface="Trebuchet MS"/>
              </a:rPr>
              <a:t> </a:t>
            </a:r>
            <a:r>
              <a:rPr sz="1500" spc="-50">
                <a:solidFill>
                  <a:srgbClr val="FFFFFF"/>
                </a:solidFill>
                <a:latin typeface="Trebuchet MS"/>
                <a:cs typeface="Trebuchet MS"/>
              </a:rPr>
              <a:t>person</a:t>
            </a:r>
            <a:r>
              <a:rPr sz="1500" spc="-60">
                <a:solidFill>
                  <a:srgbClr val="FFFFFF"/>
                </a:solidFill>
                <a:latin typeface="Trebuchet MS"/>
                <a:cs typeface="Trebuchet MS"/>
              </a:rPr>
              <a:t> </a:t>
            </a:r>
            <a:r>
              <a:rPr sz="1500" spc="-50">
                <a:solidFill>
                  <a:srgbClr val="FFFFFF"/>
                </a:solidFill>
                <a:latin typeface="Trebuchet MS"/>
                <a:cs typeface="Trebuchet MS"/>
              </a:rPr>
              <a:t>to</a:t>
            </a:r>
            <a:r>
              <a:rPr sz="1500" spc="-45">
                <a:solidFill>
                  <a:srgbClr val="FFFFFF"/>
                </a:solidFill>
                <a:latin typeface="Trebuchet MS"/>
                <a:cs typeface="Trebuchet MS"/>
              </a:rPr>
              <a:t> </a:t>
            </a:r>
            <a:r>
              <a:rPr sz="1500" spc="-35">
                <a:solidFill>
                  <a:srgbClr val="FFFFFF"/>
                </a:solidFill>
                <a:latin typeface="Trebuchet MS"/>
                <a:cs typeface="Trebuchet MS"/>
              </a:rPr>
              <a:t>on </a:t>
            </a:r>
            <a:r>
              <a:rPr sz="1500" spc="-85">
                <a:solidFill>
                  <a:srgbClr val="FFFFFF"/>
                </a:solidFill>
                <a:latin typeface="Trebuchet MS"/>
                <a:cs typeface="Trebuchet MS"/>
              </a:rPr>
              <a:t>their</a:t>
            </a:r>
            <a:r>
              <a:rPr sz="1500" spc="-25">
                <a:solidFill>
                  <a:srgbClr val="FFFFFF"/>
                </a:solidFill>
                <a:latin typeface="Trebuchet MS"/>
                <a:cs typeface="Trebuchet MS"/>
              </a:rPr>
              <a:t> </a:t>
            </a:r>
            <a:r>
              <a:rPr sz="1500" spc="-10">
                <a:solidFill>
                  <a:srgbClr val="FFFFFF"/>
                </a:solidFill>
                <a:latin typeface="Trebuchet MS"/>
                <a:cs typeface="Trebuchet MS"/>
              </a:rPr>
              <a:t>behalf</a:t>
            </a:r>
            <a:endParaRPr sz="1500">
              <a:latin typeface="Trebuchet MS"/>
              <a:cs typeface="Trebuchet MS"/>
            </a:endParaRPr>
          </a:p>
        </p:txBody>
      </p:sp>
      <p:pic>
        <p:nvPicPr>
          <p:cNvPr id="16" name="object 16"/>
          <p:cNvPicPr/>
          <p:nvPr/>
        </p:nvPicPr>
        <p:blipFill>
          <a:blip r:embed="rId5" cstate="print"/>
          <a:stretch>
            <a:fillRect/>
          </a:stretch>
        </p:blipFill>
        <p:spPr>
          <a:xfrm>
            <a:off x="6961631" y="5282184"/>
            <a:ext cx="2051303" cy="1036319"/>
          </a:xfrm>
          <a:prstGeom prst="rect">
            <a:avLst/>
          </a:prstGeom>
        </p:spPr>
      </p:pic>
      <p:sp>
        <p:nvSpPr>
          <p:cNvPr id="17" name="object 17"/>
          <p:cNvSpPr txBox="1"/>
          <p:nvPr/>
        </p:nvSpPr>
        <p:spPr>
          <a:xfrm>
            <a:off x="7124445" y="5347208"/>
            <a:ext cx="1786255" cy="850265"/>
          </a:xfrm>
          <a:prstGeom prst="rect">
            <a:avLst/>
          </a:prstGeom>
        </p:spPr>
        <p:txBody>
          <a:bodyPr vert="horz" wrap="square" lIns="0" tIns="42545" rIns="0" bIns="0" rtlCol="0">
            <a:spAutoFit/>
          </a:bodyPr>
          <a:lstStyle/>
          <a:p>
            <a:pPr marR="5080" indent="-19685" algn="ctr">
              <a:lnSpc>
                <a:spcPct val="86900"/>
              </a:lnSpc>
              <a:spcBef>
                <a:spcPts val="335"/>
              </a:spcBef>
            </a:pPr>
            <a:r>
              <a:rPr sz="1500" spc="-85">
                <a:solidFill>
                  <a:srgbClr val="FFFFFF"/>
                </a:solidFill>
                <a:latin typeface="Trebuchet MS"/>
                <a:cs typeface="Trebuchet MS"/>
              </a:rPr>
              <a:t>Victim</a:t>
            </a:r>
            <a:r>
              <a:rPr sz="1500" spc="-30">
                <a:solidFill>
                  <a:srgbClr val="FFFFFF"/>
                </a:solidFill>
                <a:latin typeface="Trebuchet MS"/>
                <a:cs typeface="Trebuchet MS"/>
              </a:rPr>
              <a:t> </a:t>
            </a:r>
            <a:r>
              <a:rPr sz="1500" spc="-35">
                <a:solidFill>
                  <a:srgbClr val="FFFFFF"/>
                </a:solidFill>
                <a:latin typeface="Trebuchet MS"/>
                <a:cs typeface="Trebuchet MS"/>
              </a:rPr>
              <a:t>shows</a:t>
            </a:r>
            <a:r>
              <a:rPr sz="1500" spc="-55">
                <a:solidFill>
                  <a:srgbClr val="FFFFFF"/>
                </a:solidFill>
                <a:latin typeface="Trebuchet MS"/>
                <a:cs typeface="Trebuchet MS"/>
              </a:rPr>
              <a:t> </a:t>
            </a:r>
            <a:r>
              <a:rPr sz="1500" spc="-80">
                <a:solidFill>
                  <a:srgbClr val="FFFFFF"/>
                </a:solidFill>
                <a:latin typeface="Trebuchet MS"/>
                <a:cs typeface="Trebuchet MS"/>
              </a:rPr>
              <a:t>signs</a:t>
            </a:r>
            <a:r>
              <a:rPr sz="1500" spc="-65">
                <a:solidFill>
                  <a:srgbClr val="FFFFFF"/>
                </a:solidFill>
                <a:latin typeface="Trebuchet MS"/>
                <a:cs typeface="Trebuchet MS"/>
              </a:rPr>
              <a:t> </a:t>
            </a:r>
            <a:r>
              <a:rPr sz="1500" spc="-25">
                <a:solidFill>
                  <a:srgbClr val="FFFFFF"/>
                </a:solidFill>
                <a:latin typeface="Trebuchet MS"/>
                <a:cs typeface="Trebuchet MS"/>
              </a:rPr>
              <a:t>of </a:t>
            </a:r>
            <a:r>
              <a:rPr sz="1500" spc="-80">
                <a:solidFill>
                  <a:srgbClr val="FFFFFF"/>
                </a:solidFill>
                <a:latin typeface="Trebuchet MS"/>
                <a:cs typeface="Trebuchet MS"/>
              </a:rPr>
              <a:t>physical</a:t>
            </a:r>
            <a:r>
              <a:rPr sz="1500" spc="110">
                <a:solidFill>
                  <a:srgbClr val="FFFFFF"/>
                </a:solidFill>
                <a:latin typeface="Trebuchet MS"/>
                <a:cs typeface="Trebuchet MS"/>
              </a:rPr>
              <a:t> </a:t>
            </a:r>
            <a:r>
              <a:rPr sz="1500" spc="-10">
                <a:solidFill>
                  <a:srgbClr val="FFFFFF"/>
                </a:solidFill>
                <a:latin typeface="Trebuchet MS"/>
                <a:cs typeface="Trebuchet MS"/>
              </a:rPr>
              <a:t>abuse, </a:t>
            </a:r>
            <a:r>
              <a:rPr sz="1500" spc="-95">
                <a:solidFill>
                  <a:srgbClr val="FFFFFF"/>
                </a:solidFill>
                <a:latin typeface="Trebuchet MS"/>
                <a:cs typeface="Trebuchet MS"/>
              </a:rPr>
              <a:t>deprived</a:t>
            </a:r>
            <a:r>
              <a:rPr sz="1500" spc="-25">
                <a:solidFill>
                  <a:srgbClr val="FFFFFF"/>
                </a:solidFill>
                <a:latin typeface="Trebuchet MS"/>
                <a:cs typeface="Trebuchet MS"/>
              </a:rPr>
              <a:t> </a:t>
            </a:r>
            <a:r>
              <a:rPr sz="1500" spc="-80">
                <a:solidFill>
                  <a:srgbClr val="FFFFFF"/>
                </a:solidFill>
                <a:latin typeface="Trebuchet MS"/>
                <a:cs typeface="Trebuchet MS"/>
              </a:rPr>
              <a:t>of</a:t>
            </a:r>
            <a:r>
              <a:rPr sz="1500" spc="-5">
                <a:solidFill>
                  <a:srgbClr val="FFFFFF"/>
                </a:solidFill>
                <a:latin typeface="Trebuchet MS"/>
                <a:cs typeface="Trebuchet MS"/>
              </a:rPr>
              <a:t> </a:t>
            </a:r>
            <a:r>
              <a:rPr sz="1500" spc="-120">
                <a:solidFill>
                  <a:srgbClr val="FFFFFF"/>
                </a:solidFill>
                <a:latin typeface="Trebuchet MS"/>
                <a:cs typeface="Trebuchet MS"/>
              </a:rPr>
              <a:t>food,water, </a:t>
            </a:r>
            <a:r>
              <a:rPr sz="1500" spc="-114">
                <a:solidFill>
                  <a:srgbClr val="FFFFFF"/>
                </a:solidFill>
                <a:latin typeface="Trebuchet MS"/>
                <a:cs typeface="Trebuchet MS"/>
              </a:rPr>
              <a:t>sleep,medical</a:t>
            </a:r>
            <a:r>
              <a:rPr sz="1500" spc="10">
                <a:solidFill>
                  <a:srgbClr val="FFFFFF"/>
                </a:solidFill>
                <a:latin typeface="Trebuchet MS"/>
                <a:cs typeface="Trebuchet MS"/>
              </a:rPr>
              <a:t> </a:t>
            </a:r>
            <a:r>
              <a:rPr sz="1500" spc="-20">
                <a:solidFill>
                  <a:srgbClr val="FFFFFF"/>
                </a:solidFill>
                <a:latin typeface="Trebuchet MS"/>
                <a:cs typeface="Trebuchet MS"/>
              </a:rPr>
              <a:t>care</a:t>
            </a:r>
            <a:endParaRPr sz="1500">
              <a:latin typeface="Trebuchet MS"/>
              <a:cs typeface="Trebuchet MS"/>
            </a:endParaRPr>
          </a:p>
        </p:txBody>
      </p:sp>
      <p:pic>
        <p:nvPicPr>
          <p:cNvPr id="18" name="object 18"/>
          <p:cNvPicPr/>
          <p:nvPr/>
        </p:nvPicPr>
        <p:blipFill>
          <a:blip r:embed="rId6" cstate="print"/>
          <a:stretch>
            <a:fillRect/>
          </a:stretch>
        </p:blipFill>
        <p:spPr>
          <a:xfrm>
            <a:off x="5050535" y="4020311"/>
            <a:ext cx="2054352" cy="1033271"/>
          </a:xfrm>
          <a:prstGeom prst="rect">
            <a:avLst/>
          </a:prstGeom>
        </p:spPr>
      </p:pic>
      <p:sp>
        <p:nvSpPr>
          <p:cNvPr id="19" name="object 19"/>
          <p:cNvSpPr txBox="1"/>
          <p:nvPr/>
        </p:nvSpPr>
        <p:spPr>
          <a:xfrm>
            <a:off x="5245353" y="4182236"/>
            <a:ext cx="1722120" cy="647700"/>
          </a:xfrm>
          <a:prstGeom prst="rect">
            <a:avLst/>
          </a:prstGeom>
        </p:spPr>
        <p:txBody>
          <a:bodyPr vert="horz" wrap="square" lIns="0" tIns="45719" rIns="0" bIns="0" rtlCol="0">
            <a:spAutoFit/>
          </a:bodyPr>
          <a:lstStyle/>
          <a:p>
            <a:pPr marR="5080" indent="-17780" algn="ctr">
              <a:lnSpc>
                <a:spcPts val="1550"/>
              </a:lnSpc>
              <a:spcBef>
                <a:spcPts val="359"/>
              </a:spcBef>
            </a:pPr>
            <a:r>
              <a:rPr sz="1500" spc="-85">
                <a:solidFill>
                  <a:srgbClr val="FFFFFF"/>
                </a:solidFill>
                <a:latin typeface="Trebuchet MS"/>
                <a:cs typeface="Trebuchet MS"/>
              </a:rPr>
              <a:t>Victim</a:t>
            </a:r>
            <a:r>
              <a:rPr sz="1500" spc="-15">
                <a:solidFill>
                  <a:srgbClr val="FFFFFF"/>
                </a:solidFill>
                <a:latin typeface="Trebuchet MS"/>
                <a:cs typeface="Trebuchet MS"/>
              </a:rPr>
              <a:t> </a:t>
            </a:r>
            <a:r>
              <a:rPr sz="1500" spc="-110">
                <a:solidFill>
                  <a:srgbClr val="FFFFFF"/>
                </a:solidFill>
                <a:latin typeface="Trebuchet MS"/>
                <a:cs typeface="Trebuchet MS"/>
              </a:rPr>
              <a:t>inability</a:t>
            </a:r>
            <a:r>
              <a:rPr sz="1500" spc="-45">
                <a:solidFill>
                  <a:srgbClr val="FFFFFF"/>
                </a:solidFill>
                <a:latin typeface="Trebuchet MS"/>
                <a:cs typeface="Trebuchet MS"/>
              </a:rPr>
              <a:t> </a:t>
            </a:r>
            <a:r>
              <a:rPr sz="1500" spc="-25">
                <a:solidFill>
                  <a:srgbClr val="FFFFFF"/>
                </a:solidFill>
                <a:latin typeface="Trebuchet MS"/>
                <a:cs typeface="Trebuchet MS"/>
              </a:rPr>
              <a:t>to </a:t>
            </a:r>
            <a:r>
              <a:rPr sz="1500" spc="-110">
                <a:solidFill>
                  <a:srgbClr val="FFFFFF"/>
                </a:solidFill>
                <a:latin typeface="Trebuchet MS"/>
                <a:cs typeface="Trebuchet MS"/>
              </a:rPr>
              <a:t>clarify</a:t>
            </a:r>
            <a:r>
              <a:rPr sz="1500" spc="-15">
                <a:solidFill>
                  <a:srgbClr val="FFFFFF"/>
                </a:solidFill>
                <a:latin typeface="Trebuchet MS"/>
                <a:cs typeface="Trebuchet MS"/>
              </a:rPr>
              <a:t> </a:t>
            </a:r>
            <a:r>
              <a:rPr sz="1500" spc="-90">
                <a:solidFill>
                  <a:srgbClr val="FFFFFF"/>
                </a:solidFill>
                <a:latin typeface="Trebuchet MS"/>
                <a:cs typeface="Trebuchet MS"/>
              </a:rPr>
              <a:t>where</a:t>
            </a:r>
            <a:r>
              <a:rPr sz="1500" spc="-30">
                <a:solidFill>
                  <a:srgbClr val="FFFFFF"/>
                </a:solidFill>
                <a:latin typeface="Trebuchet MS"/>
                <a:cs typeface="Trebuchet MS"/>
              </a:rPr>
              <a:t> </a:t>
            </a:r>
            <a:r>
              <a:rPr sz="1500" spc="-110">
                <a:solidFill>
                  <a:srgbClr val="FFFFFF"/>
                </a:solidFill>
                <a:latin typeface="Trebuchet MS"/>
                <a:cs typeface="Trebuchet MS"/>
              </a:rPr>
              <a:t>they</a:t>
            </a:r>
            <a:r>
              <a:rPr sz="1500" spc="-25">
                <a:solidFill>
                  <a:srgbClr val="FFFFFF"/>
                </a:solidFill>
                <a:latin typeface="Trebuchet MS"/>
                <a:cs typeface="Trebuchet MS"/>
              </a:rPr>
              <a:t> </a:t>
            </a:r>
            <a:r>
              <a:rPr sz="1500" spc="-120">
                <a:solidFill>
                  <a:srgbClr val="FFFFFF"/>
                </a:solidFill>
                <a:latin typeface="Trebuchet MS"/>
                <a:cs typeface="Trebuchet MS"/>
              </a:rPr>
              <a:t>live, </a:t>
            </a:r>
            <a:r>
              <a:rPr sz="1500" spc="-10">
                <a:solidFill>
                  <a:srgbClr val="FFFFFF"/>
                </a:solidFill>
                <a:latin typeface="Trebuchet MS"/>
                <a:cs typeface="Trebuchet MS"/>
              </a:rPr>
              <a:t>address</a:t>
            </a:r>
            <a:endParaRPr sz="1500">
              <a:latin typeface="Trebuchet MS"/>
              <a:cs typeface="Trebuchet MS"/>
            </a:endParaRPr>
          </a:p>
        </p:txBody>
      </p:sp>
      <p:pic>
        <p:nvPicPr>
          <p:cNvPr id="20" name="object 20"/>
          <p:cNvPicPr/>
          <p:nvPr/>
        </p:nvPicPr>
        <p:blipFill>
          <a:blip r:embed="rId7" cstate="print"/>
          <a:stretch>
            <a:fillRect/>
          </a:stretch>
        </p:blipFill>
        <p:spPr>
          <a:xfrm>
            <a:off x="5065776" y="2167127"/>
            <a:ext cx="2054352" cy="1033272"/>
          </a:xfrm>
          <a:prstGeom prst="rect">
            <a:avLst/>
          </a:prstGeom>
        </p:spPr>
      </p:pic>
      <p:sp>
        <p:nvSpPr>
          <p:cNvPr id="21" name="object 21"/>
          <p:cNvSpPr txBox="1"/>
          <p:nvPr/>
        </p:nvSpPr>
        <p:spPr>
          <a:xfrm>
            <a:off x="5214873" y="2228469"/>
            <a:ext cx="1777364" cy="850265"/>
          </a:xfrm>
          <a:prstGeom prst="rect">
            <a:avLst/>
          </a:prstGeom>
        </p:spPr>
        <p:txBody>
          <a:bodyPr vert="horz" wrap="square" lIns="0" tIns="42545" rIns="0" bIns="0" rtlCol="0">
            <a:spAutoFit/>
          </a:bodyPr>
          <a:lstStyle/>
          <a:p>
            <a:pPr marR="5080" indent="635" algn="ctr">
              <a:lnSpc>
                <a:spcPct val="86900"/>
              </a:lnSpc>
              <a:spcBef>
                <a:spcPts val="335"/>
              </a:spcBef>
            </a:pPr>
            <a:r>
              <a:rPr sz="1500" spc="-85">
                <a:solidFill>
                  <a:srgbClr val="FFFFFF"/>
                </a:solidFill>
                <a:latin typeface="Trebuchet MS"/>
                <a:cs typeface="Trebuchet MS"/>
              </a:rPr>
              <a:t>Victim</a:t>
            </a:r>
            <a:r>
              <a:rPr sz="1500" spc="-5">
                <a:solidFill>
                  <a:srgbClr val="FFFFFF"/>
                </a:solidFill>
                <a:latin typeface="Trebuchet MS"/>
                <a:cs typeface="Trebuchet MS"/>
              </a:rPr>
              <a:t> </a:t>
            </a:r>
            <a:r>
              <a:rPr sz="1500" spc="-110">
                <a:solidFill>
                  <a:srgbClr val="FFFFFF"/>
                </a:solidFill>
                <a:latin typeface="Trebuchet MS"/>
                <a:cs typeface="Trebuchet MS"/>
              </a:rPr>
              <a:t>lack</a:t>
            </a:r>
            <a:r>
              <a:rPr sz="1500" spc="-20">
                <a:solidFill>
                  <a:srgbClr val="FFFFFF"/>
                </a:solidFill>
                <a:latin typeface="Trebuchet MS"/>
                <a:cs typeface="Trebuchet MS"/>
              </a:rPr>
              <a:t> </a:t>
            </a:r>
            <a:r>
              <a:rPr sz="1500" spc="-25">
                <a:solidFill>
                  <a:srgbClr val="FFFFFF"/>
                </a:solidFill>
                <a:latin typeface="Trebuchet MS"/>
                <a:cs typeface="Trebuchet MS"/>
              </a:rPr>
              <a:t>of </a:t>
            </a:r>
            <a:r>
              <a:rPr sz="1500" spc="-85">
                <a:solidFill>
                  <a:srgbClr val="FFFFFF"/>
                </a:solidFill>
                <a:latin typeface="Trebuchet MS"/>
                <a:cs typeface="Trebuchet MS"/>
              </a:rPr>
              <a:t>knowledge</a:t>
            </a:r>
            <a:r>
              <a:rPr sz="1500" spc="-90">
                <a:solidFill>
                  <a:srgbClr val="FFFFFF"/>
                </a:solidFill>
                <a:latin typeface="Trebuchet MS"/>
                <a:cs typeface="Trebuchet MS"/>
              </a:rPr>
              <a:t> </a:t>
            </a:r>
            <a:r>
              <a:rPr sz="1500" spc="-80">
                <a:solidFill>
                  <a:srgbClr val="FFFFFF"/>
                </a:solidFill>
                <a:latin typeface="Trebuchet MS"/>
                <a:cs typeface="Trebuchet MS"/>
              </a:rPr>
              <a:t>of</a:t>
            </a:r>
            <a:r>
              <a:rPr sz="1500" spc="-55">
                <a:solidFill>
                  <a:srgbClr val="FFFFFF"/>
                </a:solidFill>
                <a:latin typeface="Trebuchet MS"/>
                <a:cs typeface="Trebuchet MS"/>
              </a:rPr>
              <a:t> </a:t>
            </a:r>
            <a:r>
              <a:rPr sz="1500" spc="-95">
                <a:solidFill>
                  <a:srgbClr val="FFFFFF"/>
                </a:solidFill>
                <a:latin typeface="Trebuchet MS"/>
                <a:cs typeface="Trebuchet MS"/>
              </a:rPr>
              <a:t>what</a:t>
            </a:r>
            <a:r>
              <a:rPr sz="1500" spc="-60">
                <a:solidFill>
                  <a:srgbClr val="FFFFFF"/>
                </a:solidFill>
                <a:latin typeface="Trebuchet MS"/>
                <a:cs typeface="Trebuchet MS"/>
              </a:rPr>
              <a:t> </a:t>
            </a:r>
            <a:r>
              <a:rPr sz="1500" spc="-85">
                <a:solidFill>
                  <a:srgbClr val="FFFFFF"/>
                </a:solidFill>
                <a:latin typeface="Trebuchet MS"/>
                <a:cs typeface="Trebuchet MS"/>
              </a:rPr>
              <a:t>city </a:t>
            </a:r>
            <a:r>
              <a:rPr sz="1500" spc="-110">
                <a:solidFill>
                  <a:srgbClr val="FFFFFF"/>
                </a:solidFill>
                <a:latin typeface="Trebuchet MS"/>
                <a:cs typeface="Trebuchet MS"/>
              </a:rPr>
              <a:t>they</a:t>
            </a:r>
            <a:r>
              <a:rPr sz="1500" spc="-30">
                <a:solidFill>
                  <a:srgbClr val="FFFFFF"/>
                </a:solidFill>
                <a:latin typeface="Trebuchet MS"/>
                <a:cs typeface="Trebuchet MS"/>
              </a:rPr>
              <a:t> </a:t>
            </a:r>
            <a:r>
              <a:rPr sz="1500" spc="-114">
                <a:solidFill>
                  <a:srgbClr val="FFFFFF"/>
                </a:solidFill>
                <a:latin typeface="Trebuchet MS"/>
                <a:cs typeface="Trebuchet MS"/>
              </a:rPr>
              <a:t>are</a:t>
            </a:r>
            <a:r>
              <a:rPr sz="1500" spc="-15">
                <a:solidFill>
                  <a:srgbClr val="FFFFFF"/>
                </a:solidFill>
                <a:latin typeface="Trebuchet MS"/>
                <a:cs typeface="Trebuchet MS"/>
              </a:rPr>
              <a:t> </a:t>
            </a:r>
            <a:r>
              <a:rPr sz="1500" spc="-10">
                <a:solidFill>
                  <a:srgbClr val="FFFFFF"/>
                </a:solidFill>
                <a:latin typeface="Trebuchet MS"/>
                <a:cs typeface="Trebuchet MS"/>
              </a:rPr>
              <a:t>in,their whereabouts</a:t>
            </a:r>
            <a:endParaRPr sz="15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34618" y="2907537"/>
            <a:ext cx="2826385" cy="883285"/>
          </a:xfrm>
          <a:prstGeom prst="rect">
            <a:avLst/>
          </a:prstGeom>
        </p:spPr>
        <p:txBody>
          <a:bodyPr vert="horz" wrap="square" lIns="0" tIns="7620" rIns="0" bIns="0" rtlCol="0">
            <a:spAutoFit/>
          </a:bodyPr>
          <a:lstStyle/>
          <a:p>
            <a:pPr marL="12700" marR="5080">
              <a:lnSpc>
                <a:spcPct val="101099"/>
              </a:lnSpc>
              <a:spcBef>
                <a:spcPts val="60"/>
              </a:spcBef>
            </a:pPr>
            <a:r>
              <a:rPr sz="2800">
                <a:solidFill>
                  <a:srgbClr val="4D1334"/>
                </a:solidFill>
                <a:latin typeface="Trebuchet MS"/>
                <a:cs typeface="Trebuchet MS"/>
              </a:rPr>
              <a:t>HOTEL</a:t>
            </a:r>
            <a:r>
              <a:rPr sz="2800" spc="-114">
                <a:solidFill>
                  <a:srgbClr val="4D1334"/>
                </a:solidFill>
                <a:latin typeface="Trebuchet MS"/>
                <a:cs typeface="Trebuchet MS"/>
              </a:rPr>
              <a:t> </a:t>
            </a:r>
            <a:r>
              <a:rPr sz="2800" spc="-245">
                <a:solidFill>
                  <a:srgbClr val="4D1334"/>
                </a:solidFill>
                <a:latin typeface="Trebuchet MS"/>
                <a:cs typeface="Trebuchet MS"/>
              </a:rPr>
              <a:t>&amp;</a:t>
            </a:r>
            <a:r>
              <a:rPr sz="2800" spc="-20">
                <a:solidFill>
                  <a:srgbClr val="4D1334"/>
                </a:solidFill>
                <a:latin typeface="Trebuchet MS"/>
                <a:cs typeface="Trebuchet MS"/>
              </a:rPr>
              <a:t> </a:t>
            </a:r>
            <a:r>
              <a:rPr sz="2800" spc="195">
                <a:solidFill>
                  <a:srgbClr val="4D1334"/>
                </a:solidFill>
                <a:latin typeface="Trebuchet MS"/>
                <a:cs typeface="Trebuchet MS"/>
              </a:rPr>
              <a:t>CASINO </a:t>
            </a:r>
            <a:r>
              <a:rPr sz="2800" spc="105">
                <a:solidFill>
                  <a:srgbClr val="4D1334"/>
                </a:solidFill>
                <a:latin typeface="Trebuchet MS"/>
                <a:cs typeface="Trebuchet MS"/>
              </a:rPr>
              <a:t>RED</a:t>
            </a:r>
            <a:r>
              <a:rPr sz="2800" spc="-110">
                <a:solidFill>
                  <a:srgbClr val="4D1334"/>
                </a:solidFill>
                <a:latin typeface="Trebuchet MS"/>
                <a:cs typeface="Trebuchet MS"/>
              </a:rPr>
              <a:t> </a:t>
            </a:r>
            <a:r>
              <a:rPr sz="2800" spc="-20">
                <a:solidFill>
                  <a:srgbClr val="4D1334"/>
                </a:solidFill>
                <a:latin typeface="Trebuchet MS"/>
                <a:cs typeface="Trebuchet MS"/>
              </a:rPr>
              <a:t>FLAGS</a:t>
            </a:r>
            <a:endParaRPr sz="2800">
              <a:latin typeface="Trebuchet MS"/>
              <a:cs typeface="Trebuchet MS"/>
            </a:endParaRPr>
          </a:p>
        </p:txBody>
      </p:sp>
      <p:grpSp>
        <p:nvGrpSpPr>
          <p:cNvPr id="4" name="object 4"/>
          <p:cNvGrpSpPr/>
          <p:nvPr/>
        </p:nvGrpSpPr>
        <p:grpSpPr>
          <a:xfrm>
            <a:off x="446531" y="454149"/>
            <a:ext cx="11337290" cy="6182995"/>
            <a:chOff x="446531" y="454149"/>
            <a:chExt cx="11337290" cy="6182995"/>
          </a:xfrm>
        </p:grpSpPr>
        <p:sp>
          <p:nvSpPr>
            <p:cNvPr id="5" name="object 5"/>
            <p:cNvSpPr/>
            <p:nvPr/>
          </p:nvSpPr>
          <p:spPr>
            <a:xfrm>
              <a:off x="446531" y="457201"/>
              <a:ext cx="3703320" cy="95885"/>
            </a:xfrm>
            <a:custGeom>
              <a:avLst/>
              <a:gdLst/>
              <a:ahLst/>
              <a:cxnLst/>
              <a:rect l="l" t="t" r="r" b="b"/>
              <a:pathLst>
                <a:path w="3703320" h="95884">
                  <a:moveTo>
                    <a:pt x="3703320" y="0"/>
                  </a:moveTo>
                  <a:lnTo>
                    <a:pt x="0" y="0"/>
                  </a:lnTo>
                  <a:lnTo>
                    <a:pt x="0" y="95756"/>
                  </a:lnTo>
                  <a:lnTo>
                    <a:pt x="3703320" y="95756"/>
                  </a:lnTo>
                  <a:lnTo>
                    <a:pt x="3703320" y="0"/>
                  </a:lnTo>
                  <a:close/>
                </a:path>
              </a:pathLst>
            </a:custGeom>
            <a:solidFill>
              <a:srgbClr val="4D1334"/>
            </a:solidFill>
          </p:spPr>
          <p:txBody>
            <a:bodyPr wrap="square" lIns="0" tIns="0" rIns="0" bIns="0" rtlCol="0"/>
            <a:lstStyle/>
            <a:p>
              <a:endParaRPr/>
            </a:p>
          </p:txBody>
        </p:sp>
        <p:sp>
          <p:nvSpPr>
            <p:cNvPr id="6" name="object 6"/>
            <p:cNvSpPr/>
            <p:nvPr/>
          </p:nvSpPr>
          <p:spPr>
            <a:xfrm>
              <a:off x="4241291" y="457201"/>
              <a:ext cx="3703320" cy="91440"/>
            </a:xfrm>
            <a:custGeom>
              <a:avLst/>
              <a:gdLst/>
              <a:ahLst/>
              <a:cxnLst/>
              <a:rect l="l" t="t" r="r" b="b"/>
              <a:pathLst>
                <a:path w="3703320" h="91440">
                  <a:moveTo>
                    <a:pt x="3703319" y="0"/>
                  </a:moveTo>
                  <a:lnTo>
                    <a:pt x="0" y="0"/>
                  </a:lnTo>
                  <a:lnTo>
                    <a:pt x="0" y="91438"/>
                  </a:lnTo>
                  <a:lnTo>
                    <a:pt x="3703319" y="91438"/>
                  </a:lnTo>
                  <a:lnTo>
                    <a:pt x="3703319" y="0"/>
                  </a:lnTo>
                  <a:close/>
                </a:path>
              </a:pathLst>
            </a:custGeom>
            <a:solidFill>
              <a:srgbClr val="903062"/>
            </a:solidFill>
          </p:spPr>
          <p:txBody>
            <a:bodyPr wrap="square" lIns="0" tIns="0" rIns="0" bIns="0" rtlCol="0"/>
            <a:lstStyle/>
            <a:p>
              <a:endParaRPr/>
            </a:p>
          </p:txBody>
        </p:sp>
        <p:sp>
          <p:nvSpPr>
            <p:cNvPr id="7" name="object 7"/>
            <p:cNvSpPr/>
            <p:nvPr/>
          </p:nvSpPr>
          <p:spPr>
            <a:xfrm>
              <a:off x="8042148" y="454149"/>
              <a:ext cx="3703320" cy="99060"/>
            </a:xfrm>
            <a:custGeom>
              <a:avLst/>
              <a:gdLst/>
              <a:ahLst/>
              <a:cxnLst/>
              <a:rect l="l" t="t" r="r" b="b"/>
              <a:pathLst>
                <a:path w="3703320" h="99059">
                  <a:moveTo>
                    <a:pt x="3703320" y="0"/>
                  </a:moveTo>
                  <a:lnTo>
                    <a:pt x="0" y="0"/>
                  </a:lnTo>
                  <a:lnTo>
                    <a:pt x="0" y="98554"/>
                  </a:lnTo>
                  <a:lnTo>
                    <a:pt x="3703320" y="98554"/>
                  </a:lnTo>
                  <a:lnTo>
                    <a:pt x="3703320" y="0"/>
                  </a:lnTo>
                  <a:close/>
                </a:path>
              </a:pathLst>
            </a:custGeom>
            <a:solidFill>
              <a:srgbClr val="959FA7"/>
            </a:solidFill>
          </p:spPr>
          <p:txBody>
            <a:bodyPr wrap="square" lIns="0" tIns="0" rIns="0" bIns="0" rtlCol="0"/>
            <a:lstStyle/>
            <a:p>
              <a:endParaRPr/>
            </a:p>
          </p:txBody>
        </p:sp>
        <p:sp>
          <p:nvSpPr>
            <p:cNvPr id="8" name="object 8"/>
            <p:cNvSpPr/>
            <p:nvPr/>
          </p:nvSpPr>
          <p:spPr>
            <a:xfrm>
              <a:off x="3956303" y="723900"/>
              <a:ext cx="7827645" cy="5913120"/>
            </a:xfrm>
            <a:custGeom>
              <a:avLst/>
              <a:gdLst/>
              <a:ahLst/>
              <a:cxnLst/>
              <a:rect l="l" t="t" r="r" b="b"/>
              <a:pathLst>
                <a:path w="7827645" h="5913120">
                  <a:moveTo>
                    <a:pt x="7827136" y="0"/>
                  </a:moveTo>
                  <a:lnTo>
                    <a:pt x="0" y="0"/>
                  </a:lnTo>
                  <a:lnTo>
                    <a:pt x="0" y="5913120"/>
                  </a:lnTo>
                  <a:lnTo>
                    <a:pt x="7827136" y="5913120"/>
                  </a:lnTo>
                  <a:lnTo>
                    <a:pt x="7827136" y="0"/>
                  </a:lnTo>
                  <a:close/>
                </a:path>
              </a:pathLst>
            </a:custGeom>
            <a:solidFill>
              <a:srgbClr val="4D1334"/>
            </a:solidFill>
          </p:spPr>
          <p:txBody>
            <a:bodyPr wrap="square" lIns="0" tIns="0" rIns="0" bIns="0" rtlCol="0"/>
            <a:lstStyle/>
            <a:p>
              <a:endParaRPr/>
            </a:p>
          </p:txBody>
        </p:sp>
        <p:sp>
          <p:nvSpPr>
            <p:cNvPr id="9" name="object 9"/>
            <p:cNvSpPr/>
            <p:nvPr/>
          </p:nvSpPr>
          <p:spPr>
            <a:xfrm>
              <a:off x="7847075" y="1187195"/>
              <a:ext cx="1910714" cy="2438400"/>
            </a:xfrm>
            <a:custGeom>
              <a:avLst/>
              <a:gdLst/>
              <a:ahLst/>
              <a:cxnLst/>
              <a:rect l="l" t="t" r="r" b="b"/>
              <a:pathLst>
                <a:path w="1910715" h="2438400">
                  <a:moveTo>
                    <a:pt x="0" y="0"/>
                  </a:moveTo>
                  <a:lnTo>
                    <a:pt x="0" y="2437891"/>
                  </a:lnTo>
                  <a:lnTo>
                    <a:pt x="1910588" y="917955"/>
                  </a:lnTo>
                  <a:lnTo>
                    <a:pt x="1877822" y="877824"/>
                  </a:lnTo>
                  <a:lnTo>
                    <a:pt x="1844294" y="838580"/>
                  </a:lnTo>
                  <a:lnTo>
                    <a:pt x="1810130" y="800100"/>
                  </a:lnTo>
                  <a:lnTo>
                    <a:pt x="1775078" y="762380"/>
                  </a:lnTo>
                  <a:lnTo>
                    <a:pt x="1739392" y="725551"/>
                  </a:lnTo>
                  <a:lnTo>
                    <a:pt x="1703070" y="689482"/>
                  </a:lnTo>
                  <a:lnTo>
                    <a:pt x="1665985" y="654303"/>
                  </a:lnTo>
                  <a:lnTo>
                    <a:pt x="1628140" y="619887"/>
                  </a:lnTo>
                  <a:lnTo>
                    <a:pt x="1589785" y="586358"/>
                  </a:lnTo>
                  <a:lnTo>
                    <a:pt x="1550670" y="553719"/>
                  </a:lnTo>
                  <a:lnTo>
                    <a:pt x="1511046" y="521842"/>
                  </a:lnTo>
                  <a:lnTo>
                    <a:pt x="1470787" y="490981"/>
                  </a:lnTo>
                  <a:lnTo>
                    <a:pt x="1429893" y="460882"/>
                  </a:lnTo>
                  <a:lnTo>
                    <a:pt x="1388364" y="431673"/>
                  </a:lnTo>
                  <a:lnTo>
                    <a:pt x="1346327" y="403351"/>
                  </a:lnTo>
                  <a:lnTo>
                    <a:pt x="1303781" y="375919"/>
                  </a:lnTo>
                  <a:lnTo>
                    <a:pt x="1260602" y="349376"/>
                  </a:lnTo>
                  <a:lnTo>
                    <a:pt x="1216914" y="323850"/>
                  </a:lnTo>
                  <a:lnTo>
                    <a:pt x="1172845" y="299084"/>
                  </a:lnTo>
                  <a:lnTo>
                    <a:pt x="1128141" y="275336"/>
                  </a:lnTo>
                  <a:lnTo>
                    <a:pt x="1083055" y="252475"/>
                  </a:lnTo>
                  <a:lnTo>
                    <a:pt x="1037463" y="230631"/>
                  </a:lnTo>
                  <a:lnTo>
                    <a:pt x="991362" y="209676"/>
                  </a:lnTo>
                  <a:lnTo>
                    <a:pt x="945006" y="189611"/>
                  </a:lnTo>
                  <a:lnTo>
                    <a:pt x="898017" y="170561"/>
                  </a:lnTo>
                  <a:lnTo>
                    <a:pt x="850773" y="152526"/>
                  </a:lnTo>
                  <a:lnTo>
                    <a:pt x="803148" y="135381"/>
                  </a:lnTo>
                  <a:lnTo>
                    <a:pt x="755015" y="119252"/>
                  </a:lnTo>
                  <a:lnTo>
                    <a:pt x="706627" y="104139"/>
                  </a:lnTo>
                  <a:lnTo>
                    <a:pt x="657859" y="90042"/>
                  </a:lnTo>
                  <a:lnTo>
                    <a:pt x="608838" y="76834"/>
                  </a:lnTo>
                  <a:lnTo>
                    <a:pt x="559434" y="64769"/>
                  </a:lnTo>
                  <a:lnTo>
                    <a:pt x="509777" y="53593"/>
                  </a:lnTo>
                  <a:lnTo>
                    <a:pt x="459867" y="43561"/>
                  </a:lnTo>
                  <a:lnTo>
                    <a:pt x="409575" y="34416"/>
                  </a:lnTo>
                  <a:lnTo>
                    <a:pt x="359155" y="26415"/>
                  </a:lnTo>
                  <a:lnTo>
                    <a:pt x="308355" y="19430"/>
                  </a:lnTo>
                  <a:lnTo>
                    <a:pt x="257428" y="13588"/>
                  </a:lnTo>
                  <a:lnTo>
                    <a:pt x="206375" y="8636"/>
                  </a:lnTo>
                  <a:lnTo>
                    <a:pt x="154940" y="4952"/>
                  </a:lnTo>
                  <a:lnTo>
                    <a:pt x="103504" y="2158"/>
                  </a:lnTo>
                  <a:lnTo>
                    <a:pt x="51816" y="507"/>
                  </a:lnTo>
                  <a:lnTo>
                    <a:pt x="0" y="0"/>
                  </a:lnTo>
                  <a:close/>
                </a:path>
              </a:pathLst>
            </a:custGeom>
            <a:solidFill>
              <a:srgbClr val="B1314A"/>
            </a:solidFill>
          </p:spPr>
          <p:txBody>
            <a:bodyPr wrap="square" lIns="0" tIns="0" rIns="0" bIns="0" rtlCol="0"/>
            <a:lstStyle/>
            <a:p>
              <a:endParaRPr/>
            </a:p>
          </p:txBody>
        </p:sp>
        <p:sp>
          <p:nvSpPr>
            <p:cNvPr id="10" name="object 10"/>
            <p:cNvSpPr/>
            <p:nvPr/>
          </p:nvSpPr>
          <p:spPr>
            <a:xfrm>
              <a:off x="7847838" y="1187958"/>
              <a:ext cx="1910714" cy="2438400"/>
            </a:xfrm>
            <a:custGeom>
              <a:avLst/>
              <a:gdLst/>
              <a:ahLst/>
              <a:cxnLst/>
              <a:rect l="l" t="t" r="r" b="b"/>
              <a:pathLst>
                <a:path w="1910715" h="2438400">
                  <a:moveTo>
                    <a:pt x="0" y="0"/>
                  </a:moveTo>
                  <a:lnTo>
                    <a:pt x="51815" y="507"/>
                  </a:lnTo>
                  <a:lnTo>
                    <a:pt x="103504" y="2158"/>
                  </a:lnTo>
                  <a:lnTo>
                    <a:pt x="154939" y="4952"/>
                  </a:lnTo>
                  <a:lnTo>
                    <a:pt x="206375" y="8636"/>
                  </a:lnTo>
                  <a:lnTo>
                    <a:pt x="257428" y="13588"/>
                  </a:lnTo>
                  <a:lnTo>
                    <a:pt x="308355" y="19430"/>
                  </a:lnTo>
                  <a:lnTo>
                    <a:pt x="359155" y="26415"/>
                  </a:lnTo>
                  <a:lnTo>
                    <a:pt x="409575" y="34416"/>
                  </a:lnTo>
                  <a:lnTo>
                    <a:pt x="459866" y="43561"/>
                  </a:lnTo>
                  <a:lnTo>
                    <a:pt x="509777" y="53593"/>
                  </a:lnTo>
                  <a:lnTo>
                    <a:pt x="559434" y="64769"/>
                  </a:lnTo>
                  <a:lnTo>
                    <a:pt x="608837" y="76834"/>
                  </a:lnTo>
                  <a:lnTo>
                    <a:pt x="657859" y="90042"/>
                  </a:lnTo>
                  <a:lnTo>
                    <a:pt x="706627" y="104139"/>
                  </a:lnTo>
                  <a:lnTo>
                    <a:pt x="755014" y="119252"/>
                  </a:lnTo>
                  <a:lnTo>
                    <a:pt x="803147" y="135381"/>
                  </a:lnTo>
                  <a:lnTo>
                    <a:pt x="850772" y="152526"/>
                  </a:lnTo>
                  <a:lnTo>
                    <a:pt x="898016" y="170561"/>
                  </a:lnTo>
                  <a:lnTo>
                    <a:pt x="945006" y="189611"/>
                  </a:lnTo>
                  <a:lnTo>
                    <a:pt x="991361" y="209676"/>
                  </a:lnTo>
                  <a:lnTo>
                    <a:pt x="1037462" y="230631"/>
                  </a:lnTo>
                  <a:lnTo>
                    <a:pt x="1083055" y="252475"/>
                  </a:lnTo>
                  <a:lnTo>
                    <a:pt x="1128140" y="275336"/>
                  </a:lnTo>
                  <a:lnTo>
                    <a:pt x="1172844" y="299084"/>
                  </a:lnTo>
                  <a:lnTo>
                    <a:pt x="1216913" y="323850"/>
                  </a:lnTo>
                  <a:lnTo>
                    <a:pt x="1260602" y="349376"/>
                  </a:lnTo>
                  <a:lnTo>
                    <a:pt x="1303781" y="375919"/>
                  </a:lnTo>
                  <a:lnTo>
                    <a:pt x="1346327" y="403351"/>
                  </a:lnTo>
                  <a:lnTo>
                    <a:pt x="1388363" y="431672"/>
                  </a:lnTo>
                  <a:lnTo>
                    <a:pt x="1429892" y="460882"/>
                  </a:lnTo>
                  <a:lnTo>
                    <a:pt x="1470786" y="490981"/>
                  </a:lnTo>
                  <a:lnTo>
                    <a:pt x="1511045" y="521842"/>
                  </a:lnTo>
                  <a:lnTo>
                    <a:pt x="1550669" y="553719"/>
                  </a:lnTo>
                  <a:lnTo>
                    <a:pt x="1589785" y="586358"/>
                  </a:lnTo>
                  <a:lnTo>
                    <a:pt x="1628139" y="619887"/>
                  </a:lnTo>
                  <a:lnTo>
                    <a:pt x="1665985" y="654303"/>
                  </a:lnTo>
                  <a:lnTo>
                    <a:pt x="1703069" y="689482"/>
                  </a:lnTo>
                  <a:lnTo>
                    <a:pt x="1739391" y="725551"/>
                  </a:lnTo>
                  <a:lnTo>
                    <a:pt x="1775078" y="762380"/>
                  </a:lnTo>
                  <a:lnTo>
                    <a:pt x="1810130" y="800100"/>
                  </a:lnTo>
                  <a:lnTo>
                    <a:pt x="1844420" y="838580"/>
                  </a:lnTo>
                  <a:lnTo>
                    <a:pt x="1877821" y="877824"/>
                  </a:lnTo>
                  <a:lnTo>
                    <a:pt x="1910587" y="917955"/>
                  </a:lnTo>
                  <a:lnTo>
                    <a:pt x="0" y="2437891"/>
                  </a:lnTo>
                  <a:lnTo>
                    <a:pt x="0" y="0"/>
                  </a:lnTo>
                  <a:close/>
                </a:path>
              </a:pathLst>
            </a:custGeom>
            <a:ln w="25400">
              <a:solidFill>
                <a:srgbClr val="FFFFFF"/>
              </a:solidFill>
            </a:ln>
          </p:spPr>
          <p:txBody>
            <a:bodyPr wrap="square" lIns="0" tIns="0" rIns="0" bIns="0" rtlCol="0"/>
            <a:lstStyle/>
            <a:p>
              <a:endParaRPr/>
            </a:p>
          </p:txBody>
        </p:sp>
      </p:grpSp>
      <p:sp>
        <p:nvSpPr>
          <p:cNvPr id="11" name="object 11"/>
          <p:cNvSpPr txBox="1"/>
          <p:nvPr/>
        </p:nvSpPr>
        <p:spPr>
          <a:xfrm>
            <a:off x="8047735" y="1621028"/>
            <a:ext cx="1134745" cy="1099185"/>
          </a:xfrm>
          <a:prstGeom prst="rect">
            <a:avLst/>
          </a:prstGeom>
        </p:spPr>
        <p:txBody>
          <a:bodyPr vert="horz" wrap="square" lIns="0" tIns="37465" rIns="0" bIns="0" rtlCol="0">
            <a:spAutoFit/>
          </a:bodyPr>
          <a:lstStyle/>
          <a:p>
            <a:pPr marL="12700" marR="5080" algn="ctr">
              <a:lnSpc>
                <a:spcPct val="87100"/>
              </a:lnSpc>
              <a:spcBef>
                <a:spcPts val="295"/>
              </a:spcBef>
            </a:pPr>
            <a:r>
              <a:rPr sz="1300" b="1">
                <a:solidFill>
                  <a:srgbClr val="FFFFFF"/>
                </a:solidFill>
                <a:latin typeface="Arial"/>
                <a:cs typeface="Arial"/>
              </a:rPr>
              <a:t>Pays</a:t>
            </a:r>
            <a:r>
              <a:rPr sz="1300" b="1" spc="10">
                <a:solidFill>
                  <a:srgbClr val="FFFFFF"/>
                </a:solidFill>
                <a:latin typeface="Arial"/>
                <a:cs typeface="Arial"/>
              </a:rPr>
              <a:t> </a:t>
            </a:r>
            <a:r>
              <a:rPr sz="1300" b="1">
                <a:solidFill>
                  <a:srgbClr val="FFFFFF"/>
                </a:solidFill>
                <a:latin typeface="Arial"/>
                <a:cs typeface="Arial"/>
              </a:rPr>
              <a:t>for </a:t>
            </a:r>
            <a:r>
              <a:rPr sz="1300" b="1" spc="-25">
                <a:solidFill>
                  <a:srgbClr val="FFFFFF"/>
                </a:solidFill>
                <a:latin typeface="Arial"/>
                <a:cs typeface="Arial"/>
              </a:rPr>
              <a:t>room </a:t>
            </a:r>
            <a:r>
              <a:rPr sz="1300" b="1">
                <a:solidFill>
                  <a:srgbClr val="FFFFFF"/>
                </a:solidFill>
                <a:latin typeface="Arial"/>
                <a:cs typeface="Arial"/>
              </a:rPr>
              <a:t>in</a:t>
            </a:r>
            <a:r>
              <a:rPr sz="1300" b="1" spc="-15">
                <a:solidFill>
                  <a:srgbClr val="FFFFFF"/>
                </a:solidFill>
                <a:latin typeface="Arial"/>
                <a:cs typeface="Arial"/>
              </a:rPr>
              <a:t> </a:t>
            </a:r>
            <a:r>
              <a:rPr sz="1300" b="1" spc="-10">
                <a:solidFill>
                  <a:srgbClr val="FFFFFF"/>
                </a:solidFill>
                <a:latin typeface="Arial"/>
                <a:cs typeface="Arial"/>
              </a:rPr>
              <a:t>cash,</a:t>
            </a:r>
            <a:r>
              <a:rPr sz="1300" b="1" spc="-110">
                <a:solidFill>
                  <a:srgbClr val="FFFFFF"/>
                </a:solidFill>
                <a:latin typeface="Arial"/>
                <a:cs typeface="Arial"/>
              </a:rPr>
              <a:t> </a:t>
            </a:r>
            <a:r>
              <a:rPr sz="1300" b="1" spc="-20">
                <a:solidFill>
                  <a:srgbClr val="FFFFFF"/>
                </a:solidFill>
                <a:latin typeface="Arial"/>
                <a:cs typeface="Arial"/>
              </a:rPr>
              <a:t>pre- </a:t>
            </a:r>
            <a:r>
              <a:rPr sz="1300" b="1">
                <a:solidFill>
                  <a:srgbClr val="FFFFFF"/>
                </a:solidFill>
                <a:latin typeface="Arial"/>
                <a:cs typeface="Arial"/>
              </a:rPr>
              <a:t>paid</a:t>
            </a:r>
            <a:r>
              <a:rPr sz="1300" b="1" spc="340">
                <a:solidFill>
                  <a:srgbClr val="FFFFFF"/>
                </a:solidFill>
                <a:latin typeface="Arial"/>
                <a:cs typeface="Arial"/>
              </a:rPr>
              <a:t> </a:t>
            </a:r>
            <a:r>
              <a:rPr sz="1300" b="1" spc="-20">
                <a:solidFill>
                  <a:srgbClr val="FFFFFF"/>
                </a:solidFill>
                <a:latin typeface="Arial"/>
                <a:cs typeface="Arial"/>
              </a:rPr>
              <a:t>card </a:t>
            </a:r>
            <a:r>
              <a:rPr sz="1300" b="1" spc="-10">
                <a:solidFill>
                  <a:srgbClr val="FFFFFF"/>
                </a:solidFill>
                <a:latin typeface="Arial"/>
                <a:cs typeface="Arial"/>
              </a:rPr>
              <a:t>(someone </a:t>
            </a:r>
            <a:r>
              <a:rPr sz="1300" b="1">
                <a:solidFill>
                  <a:srgbClr val="FFFFFF"/>
                </a:solidFill>
                <a:latin typeface="Arial"/>
                <a:cs typeface="Arial"/>
              </a:rPr>
              <a:t>else</a:t>
            </a:r>
            <a:r>
              <a:rPr sz="1300" b="1" spc="-60">
                <a:solidFill>
                  <a:srgbClr val="FFFFFF"/>
                </a:solidFill>
                <a:latin typeface="Arial"/>
                <a:cs typeface="Arial"/>
              </a:rPr>
              <a:t> </a:t>
            </a:r>
            <a:r>
              <a:rPr sz="1300" b="1" spc="-10">
                <a:solidFill>
                  <a:srgbClr val="FFFFFF"/>
                </a:solidFill>
                <a:latin typeface="Arial"/>
                <a:cs typeface="Arial"/>
              </a:rPr>
              <a:t>pays</a:t>
            </a:r>
            <a:r>
              <a:rPr sz="1300" b="1" spc="-55">
                <a:solidFill>
                  <a:srgbClr val="FFFFFF"/>
                </a:solidFill>
                <a:latin typeface="Arial"/>
                <a:cs typeface="Arial"/>
              </a:rPr>
              <a:t> </a:t>
            </a:r>
            <a:r>
              <a:rPr sz="1300" b="1" spc="-25">
                <a:solidFill>
                  <a:srgbClr val="FFFFFF"/>
                </a:solidFill>
                <a:latin typeface="Arial"/>
                <a:cs typeface="Arial"/>
              </a:rPr>
              <a:t>for </a:t>
            </a:r>
            <a:r>
              <a:rPr sz="1300" b="1" spc="-10">
                <a:solidFill>
                  <a:srgbClr val="FFFFFF"/>
                </a:solidFill>
                <a:latin typeface="Arial"/>
                <a:cs typeface="Arial"/>
              </a:rPr>
              <a:t>them</a:t>
            </a:r>
            <a:r>
              <a:rPr sz="1400" b="1" spc="-10">
                <a:solidFill>
                  <a:srgbClr val="FFFFFF"/>
                </a:solidFill>
                <a:latin typeface="Arial"/>
                <a:cs typeface="Arial"/>
              </a:rPr>
              <a:t>)</a:t>
            </a:r>
            <a:endParaRPr sz="1400">
              <a:latin typeface="Arial"/>
              <a:cs typeface="Arial"/>
            </a:endParaRPr>
          </a:p>
        </p:txBody>
      </p:sp>
      <p:grpSp>
        <p:nvGrpSpPr>
          <p:cNvPr id="12" name="object 12"/>
          <p:cNvGrpSpPr/>
          <p:nvPr/>
        </p:nvGrpSpPr>
        <p:grpSpPr>
          <a:xfrm>
            <a:off x="8022590" y="2114042"/>
            <a:ext cx="2366010" cy="2005330"/>
            <a:chOff x="8022590" y="2114042"/>
            <a:chExt cx="2366010" cy="2005330"/>
          </a:xfrm>
        </p:grpSpPr>
        <p:sp>
          <p:nvSpPr>
            <p:cNvPr id="13" name="object 13"/>
            <p:cNvSpPr/>
            <p:nvPr/>
          </p:nvSpPr>
          <p:spPr>
            <a:xfrm>
              <a:off x="8034528" y="2125980"/>
              <a:ext cx="2340610" cy="1979930"/>
            </a:xfrm>
            <a:custGeom>
              <a:avLst/>
              <a:gdLst/>
              <a:ahLst/>
              <a:cxnLst/>
              <a:rect l="l" t="t" r="r" b="b"/>
              <a:pathLst>
                <a:path w="2340609" h="1979929">
                  <a:moveTo>
                    <a:pt x="1829816" y="0"/>
                  </a:moveTo>
                  <a:lnTo>
                    <a:pt x="0" y="1458849"/>
                  </a:lnTo>
                  <a:lnTo>
                    <a:pt x="2281681" y="1979549"/>
                  </a:lnTo>
                  <a:lnTo>
                    <a:pt x="2292223" y="1931035"/>
                  </a:lnTo>
                  <a:lnTo>
                    <a:pt x="2301748" y="1882394"/>
                  </a:lnTo>
                  <a:lnTo>
                    <a:pt x="2310129" y="1833753"/>
                  </a:lnTo>
                  <a:lnTo>
                    <a:pt x="2317496" y="1785112"/>
                  </a:lnTo>
                  <a:lnTo>
                    <a:pt x="2323846" y="1736344"/>
                  </a:lnTo>
                  <a:lnTo>
                    <a:pt x="2329179" y="1687449"/>
                  </a:lnTo>
                  <a:lnTo>
                    <a:pt x="2333498" y="1638681"/>
                  </a:lnTo>
                  <a:lnTo>
                    <a:pt x="2336673" y="1589786"/>
                  </a:lnTo>
                  <a:lnTo>
                    <a:pt x="2338958" y="1541018"/>
                  </a:lnTo>
                  <a:lnTo>
                    <a:pt x="2340229" y="1492250"/>
                  </a:lnTo>
                  <a:lnTo>
                    <a:pt x="2340355" y="1443482"/>
                  </a:lnTo>
                  <a:lnTo>
                    <a:pt x="2339467" y="1394714"/>
                  </a:lnTo>
                  <a:lnTo>
                    <a:pt x="2337689" y="1346200"/>
                  </a:lnTo>
                  <a:lnTo>
                    <a:pt x="2334895" y="1297686"/>
                  </a:lnTo>
                  <a:lnTo>
                    <a:pt x="2330957" y="1249172"/>
                  </a:lnTo>
                  <a:lnTo>
                    <a:pt x="2326131" y="1200912"/>
                  </a:lnTo>
                  <a:lnTo>
                    <a:pt x="2320290" y="1152779"/>
                  </a:lnTo>
                  <a:lnTo>
                    <a:pt x="2313431" y="1104773"/>
                  </a:lnTo>
                  <a:lnTo>
                    <a:pt x="2305557" y="1056894"/>
                  </a:lnTo>
                  <a:lnTo>
                    <a:pt x="2296795" y="1009269"/>
                  </a:lnTo>
                  <a:lnTo>
                    <a:pt x="2287016" y="961898"/>
                  </a:lnTo>
                  <a:lnTo>
                    <a:pt x="2276221" y="914654"/>
                  </a:lnTo>
                  <a:lnTo>
                    <a:pt x="2264410" y="867664"/>
                  </a:lnTo>
                  <a:lnTo>
                    <a:pt x="2251710" y="820801"/>
                  </a:lnTo>
                  <a:lnTo>
                    <a:pt x="2237994" y="774319"/>
                  </a:lnTo>
                  <a:lnTo>
                    <a:pt x="2223389" y="728091"/>
                  </a:lnTo>
                  <a:lnTo>
                    <a:pt x="2207768" y="682244"/>
                  </a:lnTo>
                  <a:lnTo>
                    <a:pt x="2191130" y="636651"/>
                  </a:lnTo>
                  <a:lnTo>
                    <a:pt x="2173604" y="591312"/>
                  </a:lnTo>
                  <a:lnTo>
                    <a:pt x="2155063" y="546354"/>
                  </a:lnTo>
                  <a:lnTo>
                    <a:pt x="2135631" y="501777"/>
                  </a:lnTo>
                  <a:lnTo>
                    <a:pt x="2115312" y="457581"/>
                  </a:lnTo>
                  <a:lnTo>
                    <a:pt x="2093976" y="413639"/>
                  </a:lnTo>
                  <a:lnTo>
                    <a:pt x="2071751" y="370205"/>
                  </a:lnTo>
                  <a:lnTo>
                    <a:pt x="2048510" y="327279"/>
                  </a:lnTo>
                  <a:lnTo>
                    <a:pt x="2024379" y="284607"/>
                  </a:lnTo>
                  <a:lnTo>
                    <a:pt x="1999361" y="242570"/>
                  </a:lnTo>
                  <a:lnTo>
                    <a:pt x="1973326" y="200787"/>
                  </a:lnTo>
                  <a:lnTo>
                    <a:pt x="1946402" y="159639"/>
                  </a:lnTo>
                  <a:lnTo>
                    <a:pt x="1918716" y="118999"/>
                  </a:lnTo>
                  <a:lnTo>
                    <a:pt x="1889887" y="78740"/>
                  </a:lnTo>
                  <a:lnTo>
                    <a:pt x="1860296" y="39116"/>
                  </a:lnTo>
                  <a:lnTo>
                    <a:pt x="1829816" y="0"/>
                  </a:lnTo>
                  <a:close/>
                </a:path>
              </a:pathLst>
            </a:custGeom>
            <a:solidFill>
              <a:srgbClr val="B1314A"/>
            </a:solidFill>
          </p:spPr>
          <p:txBody>
            <a:bodyPr wrap="square" lIns="0" tIns="0" rIns="0" bIns="0" rtlCol="0"/>
            <a:lstStyle/>
            <a:p>
              <a:endParaRPr/>
            </a:p>
          </p:txBody>
        </p:sp>
        <p:sp>
          <p:nvSpPr>
            <p:cNvPr id="14" name="object 14"/>
            <p:cNvSpPr/>
            <p:nvPr/>
          </p:nvSpPr>
          <p:spPr>
            <a:xfrm>
              <a:off x="8035290" y="2126742"/>
              <a:ext cx="2340610" cy="1979930"/>
            </a:xfrm>
            <a:custGeom>
              <a:avLst/>
              <a:gdLst/>
              <a:ahLst/>
              <a:cxnLst/>
              <a:rect l="l" t="t" r="r" b="b"/>
              <a:pathLst>
                <a:path w="2340609" h="1979929">
                  <a:moveTo>
                    <a:pt x="1829815" y="0"/>
                  </a:moveTo>
                  <a:lnTo>
                    <a:pt x="1860295" y="39116"/>
                  </a:lnTo>
                  <a:lnTo>
                    <a:pt x="1889886" y="78740"/>
                  </a:lnTo>
                  <a:lnTo>
                    <a:pt x="1918715" y="118999"/>
                  </a:lnTo>
                  <a:lnTo>
                    <a:pt x="1946402" y="159638"/>
                  </a:lnTo>
                  <a:lnTo>
                    <a:pt x="1973326" y="200787"/>
                  </a:lnTo>
                  <a:lnTo>
                    <a:pt x="1999360" y="242570"/>
                  </a:lnTo>
                  <a:lnTo>
                    <a:pt x="2024379" y="284607"/>
                  </a:lnTo>
                  <a:lnTo>
                    <a:pt x="2048509" y="327279"/>
                  </a:lnTo>
                  <a:lnTo>
                    <a:pt x="2071751" y="370205"/>
                  </a:lnTo>
                  <a:lnTo>
                    <a:pt x="2093976" y="413638"/>
                  </a:lnTo>
                  <a:lnTo>
                    <a:pt x="2115311" y="457581"/>
                  </a:lnTo>
                  <a:lnTo>
                    <a:pt x="2135631" y="501777"/>
                  </a:lnTo>
                  <a:lnTo>
                    <a:pt x="2155062" y="546354"/>
                  </a:lnTo>
                  <a:lnTo>
                    <a:pt x="2173604" y="591312"/>
                  </a:lnTo>
                  <a:lnTo>
                    <a:pt x="2191130" y="636651"/>
                  </a:lnTo>
                  <a:lnTo>
                    <a:pt x="2207767" y="682244"/>
                  </a:lnTo>
                  <a:lnTo>
                    <a:pt x="2223388" y="728091"/>
                  </a:lnTo>
                  <a:lnTo>
                    <a:pt x="2237993" y="774319"/>
                  </a:lnTo>
                  <a:lnTo>
                    <a:pt x="2251709" y="820801"/>
                  </a:lnTo>
                  <a:lnTo>
                    <a:pt x="2264409" y="867663"/>
                  </a:lnTo>
                  <a:lnTo>
                    <a:pt x="2276220" y="914654"/>
                  </a:lnTo>
                  <a:lnTo>
                    <a:pt x="2287015" y="961898"/>
                  </a:lnTo>
                  <a:lnTo>
                    <a:pt x="2296794" y="1009269"/>
                  </a:lnTo>
                  <a:lnTo>
                    <a:pt x="2305557" y="1056894"/>
                  </a:lnTo>
                  <a:lnTo>
                    <a:pt x="2313431" y="1104773"/>
                  </a:lnTo>
                  <a:lnTo>
                    <a:pt x="2320289" y="1152779"/>
                  </a:lnTo>
                  <a:lnTo>
                    <a:pt x="2326131" y="1200912"/>
                  </a:lnTo>
                  <a:lnTo>
                    <a:pt x="2330957" y="1249172"/>
                  </a:lnTo>
                  <a:lnTo>
                    <a:pt x="2334894" y="1297686"/>
                  </a:lnTo>
                  <a:lnTo>
                    <a:pt x="2337688" y="1346200"/>
                  </a:lnTo>
                  <a:lnTo>
                    <a:pt x="2339466" y="1394714"/>
                  </a:lnTo>
                  <a:lnTo>
                    <a:pt x="2340355" y="1443482"/>
                  </a:lnTo>
                  <a:lnTo>
                    <a:pt x="2340229" y="1492250"/>
                  </a:lnTo>
                  <a:lnTo>
                    <a:pt x="2338958" y="1541018"/>
                  </a:lnTo>
                  <a:lnTo>
                    <a:pt x="2336800" y="1589786"/>
                  </a:lnTo>
                  <a:lnTo>
                    <a:pt x="2333498" y="1638681"/>
                  </a:lnTo>
                  <a:lnTo>
                    <a:pt x="2329179" y="1687449"/>
                  </a:lnTo>
                  <a:lnTo>
                    <a:pt x="2323845" y="1736344"/>
                  </a:lnTo>
                  <a:lnTo>
                    <a:pt x="2317495" y="1785112"/>
                  </a:lnTo>
                  <a:lnTo>
                    <a:pt x="2310129" y="1833753"/>
                  </a:lnTo>
                  <a:lnTo>
                    <a:pt x="2301748" y="1882394"/>
                  </a:lnTo>
                  <a:lnTo>
                    <a:pt x="2292223" y="1931035"/>
                  </a:lnTo>
                  <a:lnTo>
                    <a:pt x="2281681" y="1979549"/>
                  </a:lnTo>
                  <a:lnTo>
                    <a:pt x="0" y="1458849"/>
                  </a:lnTo>
                  <a:lnTo>
                    <a:pt x="1829815" y="0"/>
                  </a:lnTo>
                  <a:close/>
                </a:path>
              </a:pathLst>
            </a:custGeom>
            <a:ln w="25400">
              <a:solidFill>
                <a:srgbClr val="FFFFFF"/>
              </a:solidFill>
            </a:ln>
          </p:spPr>
          <p:txBody>
            <a:bodyPr wrap="square" lIns="0" tIns="0" rIns="0" bIns="0" rtlCol="0"/>
            <a:lstStyle/>
            <a:p>
              <a:endParaRPr/>
            </a:p>
          </p:txBody>
        </p:sp>
      </p:grpSp>
      <p:sp>
        <p:nvSpPr>
          <p:cNvPr id="15" name="object 15"/>
          <p:cNvSpPr txBox="1"/>
          <p:nvPr/>
        </p:nvSpPr>
        <p:spPr>
          <a:xfrm>
            <a:off x="8766429" y="2944494"/>
            <a:ext cx="1359535" cy="727710"/>
          </a:xfrm>
          <a:prstGeom prst="rect">
            <a:avLst/>
          </a:prstGeom>
        </p:spPr>
        <p:txBody>
          <a:bodyPr vert="horz" wrap="square" lIns="0" tIns="41910" rIns="0" bIns="0" rtlCol="0">
            <a:spAutoFit/>
          </a:bodyPr>
          <a:lstStyle/>
          <a:p>
            <a:pPr marL="12700" marR="5080" algn="ctr">
              <a:lnSpc>
                <a:spcPct val="84900"/>
              </a:lnSpc>
              <a:spcBef>
                <a:spcPts val="330"/>
              </a:spcBef>
            </a:pPr>
            <a:r>
              <a:rPr sz="1300" b="1" spc="-10">
                <a:solidFill>
                  <a:srgbClr val="FFFFFF"/>
                </a:solidFill>
                <a:latin typeface="Trebuchet MS"/>
                <a:cs typeface="Trebuchet MS"/>
              </a:rPr>
              <a:t>Request</a:t>
            </a:r>
            <a:r>
              <a:rPr sz="1300" b="1" spc="-60">
                <a:solidFill>
                  <a:srgbClr val="FFFFFF"/>
                </a:solidFill>
                <a:latin typeface="Trebuchet MS"/>
                <a:cs typeface="Trebuchet MS"/>
              </a:rPr>
              <a:t> </a:t>
            </a:r>
            <a:r>
              <a:rPr sz="1300" b="1" spc="-25">
                <a:solidFill>
                  <a:srgbClr val="FFFFFF"/>
                </a:solidFill>
                <a:latin typeface="Trebuchet MS"/>
                <a:cs typeface="Trebuchet MS"/>
              </a:rPr>
              <a:t>for</a:t>
            </a:r>
            <a:r>
              <a:rPr sz="1300" b="1" spc="-85">
                <a:solidFill>
                  <a:srgbClr val="FFFFFF"/>
                </a:solidFill>
                <a:latin typeface="Trebuchet MS"/>
                <a:cs typeface="Trebuchet MS"/>
              </a:rPr>
              <a:t> </a:t>
            </a:r>
            <a:r>
              <a:rPr sz="1300" b="1" spc="-20">
                <a:solidFill>
                  <a:srgbClr val="FFFFFF"/>
                </a:solidFill>
                <a:latin typeface="Trebuchet MS"/>
                <a:cs typeface="Trebuchet MS"/>
              </a:rPr>
              <a:t>room </a:t>
            </a:r>
            <a:r>
              <a:rPr sz="1300" b="1" spc="-10">
                <a:solidFill>
                  <a:srgbClr val="FFFFFF"/>
                </a:solidFill>
                <a:latin typeface="Trebuchet MS"/>
                <a:cs typeface="Trebuchet MS"/>
              </a:rPr>
              <a:t>overlooking </a:t>
            </a:r>
            <a:r>
              <a:rPr sz="1300" b="1">
                <a:solidFill>
                  <a:srgbClr val="FFFFFF"/>
                </a:solidFill>
                <a:latin typeface="Trebuchet MS"/>
                <a:cs typeface="Trebuchet MS"/>
              </a:rPr>
              <a:t>parking</a:t>
            </a:r>
            <a:r>
              <a:rPr sz="1300" b="1" spc="-65">
                <a:solidFill>
                  <a:srgbClr val="FFFFFF"/>
                </a:solidFill>
                <a:latin typeface="Trebuchet MS"/>
                <a:cs typeface="Trebuchet MS"/>
              </a:rPr>
              <a:t> </a:t>
            </a:r>
            <a:r>
              <a:rPr sz="1300" b="1">
                <a:solidFill>
                  <a:srgbClr val="FFFFFF"/>
                </a:solidFill>
                <a:latin typeface="Trebuchet MS"/>
                <a:cs typeface="Trebuchet MS"/>
              </a:rPr>
              <a:t>lot</a:t>
            </a:r>
            <a:r>
              <a:rPr sz="1300" b="1" spc="-30">
                <a:solidFill>
                  <a:srgbClr val="FFFFFF"/>
                </a:solidFill>
                <a:latin typeface="Trebuchet MS"/>
                <a:cs typeface="Trebuchet MS"/>
              </a:rPr>
              <a:t> </a:t>
            </a:r>
            <a:r>
              <a:rPr sz="1300" b="1" spc="-25">
                <a:solidFill>
                  <a:srgbClr val="FFFFFF"/>
                </a:solidFill>
                <a:latin typeface="Trebuchet MS"/>
                <a:cs typeface="Trebuchet MS"/>
              </a:rPr>
              <a:t>or </a:t>
            </a:r>
            <a:r>
              <a:rPr sz="1300" b="1" spc="-10">
                <a:solidFill>
                  <a:srgbClr val="FFFFFF"/>
                </a:solidFill>
                <a:latin typeface="Trebuchet MS"/>
                <a:cs typeface="Trebuchet MS"/>
              </a:rPr>
              <a:t>next</a:t>
            </a:r>
            <a:r>
              <a:rPr sz="1300" b="1" spc="-55">
                <a:solidFill>
                  <a:srgbClr val="FFFFFF"/>
                </a:solidFill>
                <a:latin typeface="Trebuchet MS"/>
                <a:cs typeface="Trebuchet MS"/>
              </a:rPr>
              <a:t> </a:t>
            </a:r>
            <a:r>
              <a:rPr sz="1300" b="1">
                <a:solidFill>
                  <a:srgbClr val="FFFFFF"/>
                </a:solidFill>
                <a:latin typeface="Trebuchet MS"/>
                <a:cs typeface="Trebuchet MS"/>
              </a:rPr>
              <a:t>to</a:t>
            </a:r>
            <a:r>
              <a:rPr sz="1300" b="1" spc="-20">
                <a:solidFill>
                  <a:srgbClr val="FFFFFF"/>
                </a:solidFill>
                <a:latin typeface="Trebuchet MS"/>
                <a:cs typeface="Trebuchet MS"/>
              </a:rPr>
              <a:t> </a:t>
            </a:r>
            <a:r>
              <a:rPr sz="1300" b="1" spc="-10">
                <a:solidFill>
                  <a:srgbClr val="FFFFFF"/>
                </a:solidFill>
                <a:latin typeface="Trebuchet MS"/>
                <a:cs typeface="Trebuchet MS"/>
              </a:rPr>
              <a:t>stairs</a:t>
            </a:r>
            <a:endParaRPr sz="1300">
              <a:latin typeface="Trebuchet MS"/>
              <a:cs typeface="Trebuchet MS"/>
            </a:endParaRPr>
          </a:p>
        </p:txBody>
      </p:sp>
      <p:grpSp>
        <p:nvGrpSpPr>
          <p:cNvPr id="16" name="object 16"/>
          <p:cNvGrpSpPr/>
          <p:nvPr/>
        </p:nvGrpSpPr>
        <p:grpSpPr>
          <a:xfrm>
            <a:off x="8001254" y="3666997"/>
            <a:ext cx="2306955" cy="2134235"/>
            <a:chOff x="8001254" y="3666997"/>
            <a:chExt cx="2306955" cy="2134235"/>
          </a:xfrm>
        </p:grpSpPr>
        <p:sp>
          <p:nvSpPr>
            <p:cNvPr id="17" name="object 17"/>
            <p:cNvSpPr/>
            <p:nvPr/>
          </p:nvSpPr>
          <p:spPr>
            <a:xfrm>
              <a:off x="8013192" y="3678935"/>
              <a:ext cx="2281555" cy="2108835"/>
            </a:xfrm>
            <a:custGeom>
              <a:avLst/>
              <a:gdLst/>
              <a:ahLst/>
              <a:cxnLst/>
              <a:rect l="l" t="t" r="r" b="b"/>
              <a:pathLst>
                <a:path w="2281554" h="2108835">
                  <a:moveTo>
                    <a:pt x="0" y="0"/>
                  </a:moveTo>
                  <a:lnTo>
                    <a:pt x="1015237" y="2108758"/>
                  </a:lnTo>
                  <a:lnTo>
                    <a:pt x="1059814" y="2086762"/>
                  </a:lnTo>
                  <a:lnTo>
                    <a:pt x="1103629" y="2063864"/>
                  </a:lnTo>
                  <a:lnTo>
                    <a:pt x="1146936" y="2040115"/>
                  </a:lnTo>
                  <a:lnTo>
                    <a:pt x="1189735" y="2015502"/>
                  </a:lnTo>
                  <a:lnTo>
                    <a:pt x="1231773" y="1990039"/>
                  </a:lnTo>
                  <a:lnTo>
                    <a:pt x="1273302" y="1963762"/>
                  </a:lnTo>
                  <a:lnTo>
                    <a:pt x="1314068" y="1936648"/>
                  </a:lnTo>
                  <a:lnTo>
                    <a:pt x="1354327" y="1908683"/>
                  </a:lnTo>
                  <a:lnTo>
                    <a:pt x="1393825" y="1879980"/>
                  </a:lnTo>
                  <a:lnTo>
                    <a:pt x="1432813" y="1850516"/>
                  </a:lnTo>
                  <a:lnTo>
                    <a:pt x="1471040" y="1820290"/>
                  </a:lnTo>
                  <a:lnTo>
                    <a:pt x="1508505" y="1789302"/>
                  </a:lnTo>
                  <a:lnTo>
                    <a:pt x="1545462" y="1757552"/>
                  </a:lnTo>
                  <a:lnTo>
                    <a:pt x="1581530" y="1725040"/>
                  </a:lnTo>
                  <a:lnTo>
                    <a:pt x="1616963" y="1691766"/>
                  </a:lnTo>
                  <a:lnTo>
                    <a:pt x="1651761" y="1657858"/>
                  </a:lnTo>
                  <a:lnTo>
                    <a:pt x="1685798" y="1623314"/>
                  </a:lnTo>
                  <a:lnTo>
                    <a:pt x="1719072" y="1588008"/>
                  </a:lnTo>
                  <a:lnTo>
                    <a:pt x="1751583" y="1552066"/>
                  </a:lnTo>
                  <a:lnTo>
                    <a:pt x="1783333" y="1515490"/>
                  </a:lnTo>
                  <a:lnTo>
                    <a:pt x="1814322" y="1478152"/>
                  </a:lnTo>
                  <a:lnTo>
                    <a:pt x="1844548" y="1440307"/>
                  </a:lnTo>
                  <a:lnTo>
                    <a:pt x="1873884" y="1401826"/>
                  </a:lnTo>
                  <a:lnTo>
                    <a:pt x="1902586" y="1362709"/>
                  </a:lnTo>
                  <a:lnTo>
                    <a:pt x="1930400" y="1322958"/>
                  </a:lnTo>
                  <a:lnTo>
                    <a:pt x="1957324" y="1282700"/>
                  </a:lnTo>
                  <a:lnTo>
                    <a:pt x="1983485" y="1241806"/>
                  </a:lnTo>
                  <a:lnTo>
                    <a:pt x="2008885" y="1200403"/>
                  </a:lnTo>
                  <a:lnTo>
                    <a:pt x="2033269" y="1158366"/>
                  </a:lnTo>
                  <a:lnTo>
                    <a:pt x="2056891" y="1115949"/>
                  </a:lnTo>
                  <a:lnTo>
                    <a:pt x="2079625" y="1072895"/>
                  </a:lnTo>
                  <a:lnTo>
                    <a:pt x="2101596" y="1029334"/>
                  </a:lnTo>
                  <a:lnTo>
                    <a:pt x="2122551" y="985393"/>
                  </a:lnTo>
                  <a:lnTo>
                    <a:pt x="2142616" y="940943"/>
                  </a:lnTo>
                  <a:lnTo>
                    <a:pt x="2161793" y="895984"/>
                  </a:lnTo>
                  <a:lnTo>
                    <a:pt x="2180081" y="850519"/>
                  </a:lnTo>
                  <a:lnTo>
                    <a:pt x="2197354" y="804671"/>
                  </a:lnTo>
                  <a:lnTo>
                    <a:pt x="2213736" y="758316"/>
                  </a:lnTo>
                  <a:lnTo>
                    <a:pt x="2229230" y="711581"/>
                  </a:lnTo>
                  <a:lnTo>
                    <a:pt x="2243708" y="664463"/>
                  </a:lnTo>
                  <a:lnTo>
                    <a:pt x="2257298" y="616965"/>
                  </a:lnTo>
                  <a:lnTo>
                    <a:pt x="2269743" y="569087"/>
                  </a:lnTo>
                  <a:lnTo>
                    <a:pt x="2281301" y="520826"/>
                  </a:lnTo>
                  <a:lnTo>
                    <a:pt x="0" y="0"/>
                  </a:lnTo>
                  <a:close/>
                </a:path>
              </a:pathLst>
            </a:custGeom>
            <a:solidFill>
              <a:srgbClr val="B1314A"/>
            </a:solidFill>
          </p:spPr>
          <p:txBody>
            <a:bodyPr wrap="square" lIns="0" tIns="0" rIns="0" bIns="0" rtlCol="0"/>
            <a:lstStyle/>
            <a:p>
              <a:endParaRPr/>
            </a:p>
          </p:txBody>
        </p:sp>
        <p:sp>
          <p:nvSpPr>
            <p:cNvPr id="18" name="object 18"/>
            <p:cNvSpPr/>
            <p:nvPr/>
          </p:nvSpPr>
          <p:spPr>
            <a:xfrm>
              <a:off x="8013954" y="3679697"/>
              <a:ext cx="2281555" cy="2108835"/>
            </a:xfrm>
            <a:custGeom>
              <a:avLst/>
              <a:gdLst/>
              <a:ahLst/>
              <a:cxnLst/>
              <a:rect l="l" t="t" r="r" b="b"/>
              <a:pathLst>
                <a:path w="2281554" h="2108835">
                  <a:moveTo>
                    <a:pt x="2281301" y="520826"/>
                  </a:moveTo>
                  <a:lnTo>
                    <a:pt x="2269744" y="569087"/>
                  </a:lnTo>
                  <a:lnTo>
                    <a:pt x="2257298" y="616965"/>
                  </a:lnTo>
                  <a:lnTo>
                    <a:pt x="2243709" y="664463"/>
                  </a:lnTo>
                  <a:lnTo>
                    <a:pt x="2229230" y="711581"/>
                  </a:lnTo>
                  <a:lnTo>
                    <a:pt x="2213737" y="758316"/>
                  </a:lnTo>
                  <a:lnTo>
                    <a:pt x="2197354" y="804671"/>
                  </a:lnTo>
                  <a:lnTo>
                    <a:pt x="2180081" y="850519"/>
                  </a:lnTo>
                  <a:lnTo>
                    <a:pt x="2161794" y="895984"/>
                  </a:lnTo>
                  <a:lnTo>
                    <a:pt x="2142617" y="940943"/>
                  </a:lnTo>
                  <a:lnTo>
                    <a:pt x="2122551" y="985393"/>
                  </a:lnTo>
                  <a:lnTo>
                    <a:pt x="2101596" y="1029334"/>
                  </a:lnTo>
                  <a:lnTo>
                    <a:pt x="2079625" y="1072895"/>
                  </a:lnTo>
                  <a:lnTo>
                    <a:pt x="2056892" y="1115949"/>
                  </a:lnTo>
                  <a:lnTo>
                    <a:pt x="2033270" y="1158366"/>
                  </a:lnTo>
                  <a:lnTo>
                    <a:pt x="2008886" y="1200403"/>
                  </a:lnTo>
                  <a:lnTo>
                    <a:pt x="1983486" y="1241806"/>
                  </a:lnTo>
                  <a:lnTo>
                    <a:pt x="1957324" y="1282700"/>
                  </a:lnTo>
                  <a:lnTo>
                    <a:pt x="1930400" y="1322958"/>
                  </a:lnTo>
                  <a:lnTo>
                    <a:pt x="1902587" y="1362709"/>
                  </a:lnTo>
                  <a:lnTo>
                    <a:pt x="1873885" y="1401826"/>
                  </a:lnTo>
                  <a:lnTo>
                    <a:pt x="1844548" y="1440307"/>
                  </a:lnTo>
                  <a:lnTo>
                    <a:pt x="1814322" y="1478152"/>
                  </a:lnTo>
                  <a:lnTo>
                    <a:pt x="1783334" y="1515490"/>
                  </a:lnTo>
                  <a:lnTo>
                    <a:pt x="1751584" y="1552066"/>
                  </a:lnTo>
                  <a:lnTo>
                    <a:pt x="1719072" y="1588008"/>
                  </a:lnTo>
                  <a:lnTo>
                    <a:pt x="1685798" y="1623314"/>
                  </a:lnTo>
                  <a:lnTo>
                    <a:pt x="1651762" y="1657858"/>
                  </a:lnTo>
                  <a:lnTo>
                    <a:pt x="1616964" y="1691766"/>
                  </a:lnTo>
                  <a:lnTo>
                    <a:pt x="1581530" y="1725040"/>
                  </a:lnTo>
                  <a:lnTo>
                    <a:pt x="1545463" y="1757552"/>
                  </a:lnTo>
                  <a:lnTo>
                    <a:pt x="1508505" y="1789302"/>
                  </a:lnTo>
                  <a:lnTo>
                    <a:pt x="1471041" y="1820290"/>
                  </a:lnTo>
                  <a:lnTo>
                    <a:pt x="1432814" y="1850516"/>
                  </a:lnTo>
                  <a:lnTo>
                    <a:pt x="1393825" y="1879980"/>
                  </a:lnTo>
                  <a:lnTo>
                    <a:pt x="1354327" y="1908733"/>
                  </a:lnTo>
                  <a:lnTo>
                    <a:pt x="1314069" y="1936648"/>
                  </a:lnTo>
                  <a:lnTo>
                    <a:pt x="1273302" y="1963762"/>
                  </a:lnTo>
                  <a:lnTo>
                    <a:pt x="1231773" y="1990039"/>
                  </a:lnTo>
                  <a:lnTo>
                    <a:pt x="1189736" y="2015502"/>
                  </a:lnTo>
                  <a:lnTo>
                    <a:pt x="1146937" y="2040115"/>
                  </a:lnTo>
                  <a:lnTo>
                    <a:pt x="1103629" y="2063864"/>
                  </a:lnTo>
                  <a:lnTo>
                    <a:pt x="1059815" y="2086762"/>
                  </a:lnTo>
                  <a:lnTo>
                    <a:pt x="1015238" y="2108758"/>
                  </a:lnTo>
                  <a:lnTo>
                    <a:pt x="0" y="0"/>
                  </a:lnTo>
                  <a:lnTo>
                    <a:pt x="2281301" y="520826"/>
                  </a:lnTo>
                  <a:close/>
                </a:path>
              </a:pathLst>
            </a:custGeom>
            <a:ln w="25400">
              <a:solidFill>
                <a:srgbClr val="FFFFFF"/>
              </a:solidFill>
            </a:ln>
          </p:spPr>
          <p:txBody>
            <a:bodyPr wrap="square" lIns="0" tIns="0" rIns="0" bIns="0" rtlCol="0"/>
            <a:lstStyle/>
            <a:p>
              <a:endParaRPr/>
            </a:p>
          </p:txBody>
        </p:sp>
      </p:grpSp>
      <p:sp>
        <p:nvSpPr>
          <p:cNvPr id="19" name="object 19"/>
          <p:cNvSpPr txBox="1"/>
          <p:nvPr/>
        </p:nvSpPr>
        <p:spPr>
          <a:xfrm>
            <a:off x="8595486" y="4107891"/>
            <a:ext cx="1135380" cy="734060"/>
          </a:xfrm>
          <a:prstGeom prst="rect">
            <a:avLst/>
          </a:prstGeom>
        </p:spPr>
        <p:txBody>
          <a:bodyPr vert="horz" wrap="square" lIns="0" tIns="40005" rIns="0" bIns="0" rtlCol="0">
            <a:spAutoFit/>
          </a:bodyPr>
          <a:lstStyle/>
          <a:p>
            <a:pPr marL="12065" marR="5080" algn="ctr">
              <a:lnSpc>
                <a:spcPct val="85900"/>
              </a:lnSpc>
              <a:spcBef>
                <a:spcPts val="315"/>
              </a:spcBef>
            </a:pPr>
            <a:r>
              <a:rPr sz="1300" b="1" spc="-10">
                <a:solidFill>
                  <a:srgbClr val="FFFFFF"/>
                </a:solidFill>
                <a:latin typeface="Trebuchet MS"/>
                <a:cs typeface="Trebuchet MS"/>
              </a:rPr>
              <a:t>Frequent </a:t>
            </a:r>
            <a:r>
              <a:rPr sz="1300" b="1" spc="-25">
                <a:solidFill>
                  <a:srgbClr val="FFFFFF"/>
                </a:solidFill>
                <a:latin typeface="Trebuchet MS"/>
                <a:cs typeface="Trebuchet MS"/>
              </a:rPr>
              <a:t>request</a:t>
            </a:r>
            <a:r>
              <a:rPr sz="1300" b="1" spc="-60">
                <a:solidFill>
                  <a:srgbClr val="FFFFFF"/>
                </a:solidFill>
                <a:latin typeface="Trebuchet MS"/>
                <a:cs typeface="Trebuchet MS"/>
              </a:rPr>
              <a:t> </a:t>
            </a:r>
            <a:r>
              <a:rPr sz="1300" b="1">
                <a:solidFill>
                  <a:srgbClr val="FFFFFF"/>
                </a:solidFill>
                <a:latin typeface="Trebuchet MS"/>
                <a:cs typeface="Trebuchet MS"/>
              </a:rPr>
              <a:t>of</a:t>
            </a:r>
            <a:r>
              <a:rPr sz="1300" b="1" spc="-65">
                <a:solidFill>
                  <a:srgbClr val="FFFFFF"/>
                </a:solidFill>
                <a:latin typeface="Trebuchet MS"/>
                <a:cs typeface="Trebuchet MS"/>
              </a:rPr>
              <a:t> </a:t>
            </a:r>
            <a:r>
              <a:rPr sz="1300" b="1" spc="-60">
                <a:solidFill>
                  <a:srgbClr val="FFFFFF"/>
                </a:solidFill>
                <a:latin typeface="Trebuchet MS"/>
                <a:cs typeface="Trebuchet MS"/>
              </a:rPr>
              <a:t>a </a:t>
            </a:r>
            <a:r>
              <a:rPr sz="1300" b="1" spc="-40">
                <a:solidFill>
                  <a:srgbClr val="FFFFFF"/>
                </a:solidFill>
                <a:latin typeface="Trebuchet MS"/>
                <a:cs typeface="Trebuchet MS"/>
              </a:rPr>
              <a:t>new</a:t>
            </a:r>
            <a:r>
              <a:rPr sz="1300" b="1" spc="-50">
                <a:solidFill>
                  <a:srgbClr val="FFFFFF"/>
                </a:solidFill>
                <a:latin typeface="Trebuchet MS"/>
                <a:cs typeface="Trebuchet MS"/>
              </a:rPr>
              <a:t> </a:t>
            </a:r>
            <a:r>
              <a:rPr sz="1300" b="1" spc="-35">
                <a:solidFill>
                  <a:srgbClr val="FFFFFF"/>
                </a:solidFill>
                <a:latin typeface="Trebuchet MS"/>
                <a:cs typeface="Trebuchet MS"/>
              </a:rPr>
              <a:t>linens</a:t>
            </a:r>
            <a:r>
              <a:rPr sz="1300" b="1" spc="-65">
                <a:solidFill>
                  <a:srgbClr val="FFFFFF"/>
                </a:solidFill>
                <a:latin typeface="Trebuchet MS"/>
                <a:cs typeface="Trebuchet MS"/>
              </a:rPr>
              <a:t> </a:t>
            </a:r>
            <a:r>
              <a:rPr sz="1300" b="1" spc="-25">
                <a:solidFill>
                  <a:srgbClr val="FFFFFF"/>
                </a:solidFill>
                <a:latin typeface="Trebuchet MS"/>
                <a:cs typeface="Trebuchet MS"/>
              </a:rPr>
              <a:t>and </a:t>
            </a:r>
            <a:r>
              <a:rPr sz="1300" b="1">
                <a:solidFill>
                  <a:srgbClr val="FFFFFF"/>
                </a:solidFill>
                <a:latin typeface="Trebuchet MS"/>
                <a:cs typeface="Trebuchet MS"/>
              </a:rPr>
              <a:t>or</a:t>
            </a:r>
            <a:r>
              <a:rPr sz="1300" b="1" spc="20">
                <a:solidFill>
                  <a:srgbClr val="FFFFFF"/>
                </a:solidFill>
                <a:latin typeface="Trebuchet MS"/>
                <a:cs typeface="Trebuchet MS"/>
              </a:rPr>
              <a:t> </a:t>
            </a:r>
            <a:r>
              <a:rPr sz="1300" b="1" spc="-10">
                <a:solidFill>
                  <a:srgbClr val="FFFFFF"/>
                </a:solidFill>
                <a:latin typeface="Trebuchet MS"/>
                <a:cs typeface="Trebuchet MS"/>
              </a:rPr>
              <a:t>towels</a:t>
            </a:r>
            <a:endParaRPr sz="1300">
              <a:latin typeface="Trebuchet MS"/>
              <a:cs typeface="Trebuchet MS"/>
            </a:endParaRPr>
          </a:p>
        </p:txBody>
      </p:sp>
      <p:grpSp>
        <p:nvGrpSpPr>
          <p:cNvPr id="20" name="object 20"/>
          <p:cNvGrpSpPr/>
          <p:nvPr/>
        </p:nvGrpSpPr>
        <p:grpSpPr>
          <a:xfrm>
            <a:off x="6899402" y="3708146"/>
            <a:ext cx="2055495" cy="2366010"/>
            <a:chOff x="6899402" y="3708146"/>
            <a:chExt cx="2055495" cy="2366010"/>
          </a:xfrm>
        </p:grpSpPr>
        <p:sp>
          <p:nvSpPr>
            <p:cNvPr id="21" name="object 21"/>
            <p:cNvSpPr/>
            <p:nvPr/>
          </p:nvSpPr>
          <p:spPr>
            <a:xfrm>
              <a:off x="6911340" y="3720084"/>
              <a:ext cx="2030095" cy="2340610"/>
            </a:xfrm>
            <a:custGeom>
              <a:avLst/>
              <a:gdLst/>
              <a:ahLst/>
              <a:cxnLst/>
              <a:rect l="l" t="t" r="r" b="b"/>
              <a:pathLst>
                <a:path w="2030095" h="2340610">
                  <a:moveTo>
                    <a:pt x="1014983" y="0"/>
                  </a:moveTo>
                  <a:lnTo>
                    <a:pt x="0" y="2108619"/>
                  </a:lnTo>
                  <a:lnTo>
                    <a:pt x="44957" y="2129675"/>
                  </a:lnTo>
                  <a:lnTo>
                    <a:pt x="90169" y="2149729"/>
                  </a:lnTo>
                  <a:lnTo>
                    <a:pt x="135762" y="2168779"/>
                  </a:lnTo>
                  <a:lnTo>
                    <a:pt x="181609" y="2186825"/>
                  </a:lnTo>
                  <a:lnTo>
                    <a:pt x="227710" y="2203881"/>
                  </a:lnTo>
                  <a:lnTo>
                    <a:pt x="274065" y="2219921"/>
                  </a:lnTo>
                  <a:lnTo>
                    <a:pt x="320675" y="2234958"/>
                  </a:lnTo>
                  <a:lnTo>
                    <a:pt x="367537" y="2249004"/>
                  </a:lnTo>
                  <a:lnTo>
                    <a:pt x="414654" y="2262035"/>
                  </a:lnTo>
                  <a:lnTo>
                    <a:pt x="462025" y="2274074"/>
                  </a:lnTo>
                  <a:lnTo>
                    <a:pt x="509396" y="2285098"/>
                  </a:lnTo>
                  <a:lnTo>
                    <a:pt x="557021" y="2295131"/>
                  </a:lnTo>
                  <a:lnTo>
                    <a:pt x="604901" y="2304161"/>
                  </a:lnTo>
                  <a:lnTo>
                    <a:pt x="652779" y="2312174"/>
                  </a:lnTo>
                  <a:lnTo>
                    <a:pt x="700785" y="2319197"/>
                  </a:lnTo>
                  <a:lnTo>
                    <a:pt x="748918" y="2325217"/>
                  </a:lnTo>
                  <a:lnTo>
                    <a:pt x="797178" y="2330234"/>
                  </a:lnTo>
                  <a:lnTo>
                    <a:pt x="845565" y="2334247"/>
                  </a:lnTo>
                  <a:lnTo>
                    <a:pt x="893826" y="2337257"/>
                  </a:lnTo>
                  <a:lnTo>
                    <a:pt x="942339" y="2339251"/>
                  </a:lnTo>
                  <a:lnTo>
                    <a:pt x="990726" y="2340267"/>
                  </a:lnTo>
                  <a:lnTo>
                    <a:pt x="1039113" y="2340267"/>
                  </a:lnTo>
                  <a:lnTo>
                    <a:pt x="1087627" y="2339263"/>
                  </a:lnTo>
                  <a:lnTo>
                    <a:pt x="1136014" y="2337257"/>
                  </a:lnTo>
                  <a:lnTo>
                    <a:pt x="1184402" y="2334247"/>
                  </a:lnTo>
                  <a:lnTo>
                    <a:pt x="1232661" y="2330234"/>
                  </a:lnTo>
                  <a:lnTo>
                    <a:pt x="1280921" y="2325217"/>
                  </a:lnTo>
                  <a:lnTo>
                    <a:pt x="1329054" y="2319210"/>
                  </a:lnTo>
                  <a:lnTo>
                    <a:pt x="1377060" y="2312187"/>
                  </a:lnTo>
                  <a:lnTo>
                    <a:pt x="1425066" y="2304161"/>
                  </a:lnTo>
                  <a:lnTo>
                    <a:pt x="1472818" y="2295144"/>
                  </a:lnTo>
                  <a:lnTo>
                    <a:pt x="1520443" y="2285111"/>
                  </a:lnTo>
                  <a:lnTo>
                    <a:pt x="1567941" y="2274087"/>
                  </a:lnTo>
                  <a:lnTo>
                    <a:pt x="1615185" y="2262047"/>
                  </a:lnTo>
                  <a:lnTo>
                    <a:pt x="1662302" y="2249017"/>
                  </a:lnTo>
                  <a:lnTo>
                    <a:pt x="1709165" y="2234984"/>
                  </a:lnTo>
                  <a:lnTo>
                    <a:pt x="1755775" y="2219934"/>
                  </a:lnTo>
                  <a:lnTo>
                    <a:pt x="1802129" y="2203894"/>
                  </a:lnTo>
                  <a:lnTo>
                    <a:pt x="1848357" y="2186851"/>
                  </a:lnTo>
                  <a:lnTo>
                    <a:pt x="1894204" y="2168804"/>
                  </a:lnTo>
                  <a:lnTo>
                    <a:pt x="1939670" y="2149754"/>
                  </a:lnTo>
                  <a:lnTo>
                    <a:pt x="1985009" y="2129701"/>
                  </a:lnTo>
                  <a:lnTo>
                    <a:pt x="2029840" y="2108644"/>
                  </a:lnTo>
                  <a:lnTo>
                    <a:pt x="1014983" y="0"/>
                  </a:lnTo>
                  <a:close/>
                </a:path>
              </a:pathLst>
            </a:custGeom>
            <a:solidFill>
              <a:srgbClr val="B1314A"/>
            </a:solidFill>
          </p:spPr>
          <p:txBody>
            <a:bodyPr wrap="square" lIns="0" tIns="0" rIns="0" bIns="0" rtlCol="0"/>
            <a:lstStyle/>
            <a:p>
              <a:endParaRPr/>
            </a:p>
          </p:txBody>
        </p:sp>
        <p:sp>
          <p:nvSpPr>
            <p:cNvPr id="22" name="object 22"/>
            <p:cNvSpPr/>
            <p:nvPr/>
          </p:nvSpPr>
          <p:spPr>
            <a:xfrm>
              <a:off x="6912102" y="3720846"/>
              <a:ext cx="2030095" cy="2340610"/>
            </a:xfrm>
            <a:custGeom>
              <a:avLst/>
              <a:gdLst/>
              <a:ahLst/>
              <a:cxnLst/>
              <a:rect l="l" t="t" r="r" b="b"/>
              <a:pathLst>
                <a:path w="2030095" h="2340610">
                  <a:moveTo>
                    <a:pt x="2029841" y="2108644"/>
                  </a:moveTo>
                  <a:lnTo>
                    <a:pt x="1985009" y="2129701"/>
                  </a:lnTo>
                  <a:lnTo>
                    <a:pt x="1939671" y="2149754"/>
                  </a:lnTo>
                  <a:lnTo>
                    <a:pt x="1894204" y="2168804"/>
                  </a:lnTo>
                  <a:lnTo>
                    <a:pt x="1848357" y="2186851"/>
                  </a:lnTo>
                  <a:lnTo>
                    <a:pt x="1802129" y="2203894"/>
                  </a:lnTo>
                  <a:lnTo>
                    <a:pt x="1755775" y="2219934"/>
                  </a:lnTo>
                  <a:lnTo>
                    <a:pt x="1709166" y="2234984"/>
                  </a:lnTo>
                  <a:lnTo>
                    <a:pt x="1662302" y="2249017"/>
                  </a:lnTo>
                  <a:lnTo>
                    <a:pt x="1615186" y="2262047"/>
                  </a:lnTo>
                  <a:lnTo>
                    <a:pt x="1567942" y="2274087"/>
                  </a:lnTo>
                  <a:lnTo>
                    <a:pt x="1520444" y="2285110"/>
                  </a:lnTo>
                  <a:lnTo>
                    <a:pt x="1472819" y="2295143"/>
                  </a:lnTo>
                  <a:lnTo>
                    <a:pt x="1425067" y="2304160"/>
                  </a:lnTo>
                  <a:lnTo>
                    <a:pt x="1377061" y="2312187"/>
                  </a:lnTo>
                  <a:lnTo>
                    <a:pt x="1329054" y="2319210"/>
                  </a:lnTo>
                  <a:lnTo>
                    <a:pt x="1280922" y="2325217"/>
                  </a:lnTo>
                  <a:lnTo>
                    <a:pt x="1232662" y="2330234"/>
                  </a:lnTo>
                  <a:lnTo>
                    <a:pt x="1184402" y="2334247"/>
                  </a:lnTo>
                  <a:lnTo>
                    <a:pt x="1136015" y="2337257"/>
                  </a:lnTo>
                  <a:lnTo>
                    <a:pt x="1087627" y="2339263"/>
                  </a:lnTo>
                  <a:lnTo>
                    <a:pt x="1039114" y="2340267"/>
                  </a:lnTo>
                  <a:lnTo>
                    <a:pt x="990726" y="2340267"/>
                  </a:lnTo>
                  <a:lnTo>
                    <a:pt x="942340" y="2339251"/>
                  </a:lnTo>
                  <a:lnTo>
                    <a:pt x="893826" y="2337257"/>
                  </a:lnTo>
                  <a:lnTo>
                    <a:pt x="845566" y="2334247"/>
                  </a:lnTo>
                  <a:lnTo>
                    <a:pt x="797178" y="2330234"/>
                  </a:lnTo>
                  <a:lnTo>
                    <a:pt x="748919" y="2325217"/>
                  </a:lnTo>
                  <a:lnTo>
                    <a:pt x="700786" y="2319197"/>
                  </a:lnTo>
                  <a:lnTo>
                    <a:pt x="652779" y="2312174"/>
                  </a:lnTo>
                  <a:lnTo>
                    <a:pt x="604901" y="2304160"/>
                  </a:lnTo>
                  <a:lnTo>
                    <a:pt x="557022" y="2295131"/>
                  </a:lnTo>
                  <a:lnTo>
                    <a:pt x="509397" y="2285098"/>
                  </a:lnTo>
                  <a:lnTo>
                    <a:pt x="462025" y="2274074"/>
                  </a:lnTo>
                  <a:lnTo>
                    <a:pt x="414654" y="2262035"/>
                  </a:lnTo>
                  <a:lnTo>
                    <a:pt x="367538" y="2249004"/>
                  </a:lnTo>
                  <a:lnTo>
                    <a:pt x="320675" y="2234958"/>
                  </a:lnTo>
                  <a:lnTo>
                    <a:pt x="274066" y="2219921"/>
                  </a:lnTo>
                  <a:lnTo>
                    <a:pt x="227711" y="2203881"/>
                  </a:lnTo>
                  <a:lnTo>
                    <a:pt x="181609" y="2186825"/>
                  </a:lnTo>
                  <a:lnTo>
                    <a:pt x="135763" y="2168779"/>
                  </a:lnTo>
                  <a:lnTo>
                    <a:pt x="90170" y="2149729"/>
                  </a:lnTo>
                  <a:lnTo>
                    <a:pt x="44957" y="2129675"/>
                  </a:lnTo>
                  <a:lnTo>
                    <a:pt x="0" y="2108619"/>
                  </a:lnTo>
                  <a:lnTo>
                    <a:pt x="1014983" y="0"/>
                  </a:lnTo>
                  <a:lnTo>
                    <a:pt x="2029841" y="2108644"/>
                  </a:lnTo>
                  <a:close/>
                </a:path>
              </a:pathLst>
            </a:custGeom>
            <a:ln w="25400">
              <a:solidFill>
                <a:srgbClr val="FFFFFF"/>
              </a:solidFill>
            </a:ln>
          </p:spPr>
          <p:txBody>
            <a:bodyPr wrap="square" lIns="0" tIns="0" rIns="0" bIns="0" rtlCol="0"/>
            <a:lstStyle/>
            <a:p>
              <a:endParaRPr/>
            </a:p>
          </p:txBody>
        </p:sp>
      </p:grpSp>
      <p:sp>
        <p:nvSpPr>
          <p:cNvPr id="23" name="object 23"/>
          <p:cNvSpPr txBox="1"/>
          <p:nvPr/>
        </p:nvSpPr>
        <p:spPr>
          <a:xfrm>
            <a:off x="7460742" y="4837887"/>
            <a:ext cx="1032510" cy="904875"/>
          </a:xfrm>
          <a:prstGeom prst="rect">
            <a:avLst/>
          </a:prstGeom>
        </p:spPr>
        <p:txBody>
          <a:bodyPr vert="horz" wrap="square" lIns="0" tIns="40005" rIns="0" bIns="0" rtlCol="0">
            <a:spAutoFit/>
          </a:bodyPr>
          <a:lstStyle/>
          <a:p>
            <a:pPr marL="12700" marR="5080" algn="ctr">
              <a:lnSpc>
                <a:spcPct val="86000"/>
              </a:lnSpc>
              <a:spcBef>
                <a:spcPts val="315"/>
              </a:spcBef>
            </a:pPr>
            <a:r>
              <a:rPr sz="1300" b="1" spc="95">
                <a:solidFill>
                  <a:srgbClr val="FFFFFF"/>
                </a:solidFill>
                <a:latin typeface="Trebuchet MS"/>
                <a:cs typeface="Trebuchet MS"/>
              </a:rPr>
              <a:t>No </a:t>
            </a:r>
            <a:r>
              <a:rPr sz="1300" b="1" spc="-20">
                <a:solidFill>
                  <a:srgbClr val="FFFFFF"/>
                </a:solidFill>
                <a:latin typeface="Trebuchet MS"/>
                <a:cs typeface="Trebuchet MS"/>
              </a:rPr>
              <a:t>knowledge </a:t>
            </a:r>
            <a:r>
              <a:rPr sz="1300" b="1" spc="-25">
                <a:solidFill>
                  <a:srgbClr val="FFFFFF"/>
                </a:solidFill>
                <a:latin typeface="Trebuchet MS"/>
                <a:cs typeface="Trebuchet MS"/>
              </a:rPr>
              <a:t>of </a:t>
            </a:r>
            <a:r>
              <a:rPr sz="1300" b="1" spc="-10">
                <a:solidFill>
                  <a:srgbClr val="FFFFFF"/>
                </a:solidFill>
                <a:latin typeface="Trebuchet MS"/>
                <a:cs typeface="Trebuchet MS"/>
              </a:rPr>
              <a:t>current</a:t>
            </a:r>
            <a:r>
              <a:rPr sz="1300" b="1" spc="-80">
                <a:solidFill>
                  <a:srgbClr val="FFFFFF"/>
                </a:solidFill>
                <a:latin typeface="Trebuchet MS"/>
                <a:cs typeface="Trebuchet MS"/>
              </a:rPr>
              <a:t> </a:t>
            </a:r>
            <a:r>
              <a:rPr sz="1300" b="1" spc="-25">
                <a:solidFill>
                  <a:srgbClr val="FFFFFF"/>
                </a:solidFill>
                <a:latin typeface="Trebuchet MS"/>
                <a:cs typeface="Trebuchet MS"/>
              </a:rPr>
              <a:t>or </a:t>
            </a:r>
            <a:r>
              <a:rPr sz="1300" b="1" spc="-10">
                <a:solidFill>
                  <a:srgbClr val="FFFFFF"/>
                </a:solidFill>
                <a:latin typeface="Trebuchet MS"/>
                <a:cs typeface="Trebuchet MS"/>
              </a:rPr>
              <a:t>previous whereabouts</a:t>
            </a:r>
            <a:endParaRPr sz="1300">
              <a:latin typeface="Trebuchet MS"/>
              <a:cs typeface="Trebuchet MS"/>
            </a:endParaRPr>
          </a:p>
        </p:txBody>
      </p:sp>
      <p:grpSp>
        <p:nvGrpSpPr>
          <p:cNvPr id="24" name="object 24"/>
          <p:cNvGrpSpPr/>
          <p:nvPr/>
        </p:nvGrpSpPr>
        <p:grpSpPr>
          <a:xfrm>
            <a:off x="5546090" y="3666997"/>
            <a:ext cx="2306955" cy="2134235"/>
            <a:chOff x="5546090" y="3666997"/>
            <a:chExt cx="2306955" cy="2134235"/>
          </a:xfrm>
        </p:grpSpPr>
        <p:sp>
          <p:nvSpPr>
            <p:cNvPr id="25" name="object 25"/>
            <p:cNvSpPr/>
            <p:nvPr/>
          </p:nvSpPr>
          <p:spPr>
            <a:xfrm>
              <a:off x="5558028" y="3678935"/>
              <a:ext cx="2281555" cy="2108835"/>
            </a:xfrm>
            <a:custGeom>
              <a:avLst/>
              <a:gdLst/>
              <a:ahLst/>
              <a:cxnLst/>
              <a:rect l="l" t="t" r="r" b="b"/>
              <a:pathLst>
                <a:path w="2281554" h="2108835">
                  <a:moveTo>
                    <a:pt x="2281301" y="0"/>
                  </a:moveTo>
                  <a:lnTo>
                    <a:pt x="0" y="520826"/>
                  </a:lnTo>
                  <a:lnTo>
                    <a:pt x="11557" y="569087"/>
                  </a:lnTo>
                  <a:lnTo>
                    <a:pt x="24130" y="616965"/>
                  </a:lnTo>
                  <a:lnTo>
                    <a:pt x="37592" y="664463"/>
                  </a:lnTo>
                  <a:lnTo>
                    <a:pt x="52070" y="711581"/>
                  </a:lnTo>
                  <a:lnTo>
                    <a:pt x="67563" y="758316"/>
                  </a:lnTo>
                  <a:lnTo>
                    <a:pt x="83947" y="804671"/>
                  </a:lnTo>
                  <a:lnTo>
                    <a:pt x="101219" y="850519"/>
                  </a:lnTo>
                  <a:lnTo>
                    <a:pt x="119507" y="895984"/>
                  </a:lnTo>
                  <a:lnTo>
                    <a:pt x="138684" y="940943"/>
                  </a:lnTo>
                  <a:lnTo>
                    <a:pt x="158750" y="985393"/>
                  </a:lnTo>
                  <a:lnTo>
                    <a:pt x="179832" y="1029334"/>
                  </a:lnTo>
                  <a:lnTo>
                    <a:pt x="201675" y="1072895"/>
                  </a:lnTo>
                  <a:lnTo>
                    <a:pt x="224409" y="1115949"/>
                  </a:lnTo>
                  <a:lnTo>
                    <a:pt x="248031" y="1158366"/>
                  </a:lnTo>
                  <a:lnTo>
                    <a:pt x="272542" y="1200403"/>
                  </a:lnTo>
                  <a:lnTo>
                    <a:pt x="297814" y="1241806"/>
                  </a:lnTo>
                  <a:lnTo>
                    <a:pt x="323976" y="1282700"/>
                  </a:lnTo>
                  <a:lnTo>
                    <a:pt x="351027" y="1322958"/>
                  </a:lnTo>
                  <a:lnTo>
                    <a:pt x="378841" y="1362709"/>
                  </a:lnTo>
                  <a:lnTo>
                    <a:pt x="407416" y="1401826"/>
                  </a:lnTo>
                  <a:lnTo>
                    <a:pt x="436880" y="1440307"/>
                  </a:lnTo>
                  <a:lnTo>
                    <a:pt x="467106" y="1478152"/>
                  </a:lnTo>
                  <a:lnTo>
                    <a:pt x="498094" y="1515490"/>
                  </a:lnTo>
                  <a:lnTo>
                    <a:pt x="529844" y="1552066"/>
                  </a:lnTo>
                  <a:lnTo>
                    <a:pt x="562356" y="1588008"/>
                  </a:lnTo>
                  <a:lnTo>
                    <a:pt x="595630" y="1623314"/>
                  </a:lnTo>
                  <a:lnTo>
                    <a:pt x="629538" y="1657858"/>
                  </a:lnTo>
                  <a:lnTo>
                    <a:pt x="664337" y="1691766"/>
                  </a:lnTo>
                  <a:lnTo>
                    <a:pt x="699770" y="1725040"/>
                  </a:lnTo>
                  <a:lnTo>
                    <a:pt x="735964" y="1757552"/>
                  </a:lnTo>
                  <a:lnTo>
                    <a:pt x="772795" y="1789302"/>
                  </a:lnTo>
                  <a:lnTo>
                    <a:pt x="810387" y="1820290"/>
                  </a:lnTo>
                  <a:lnTo>
                    <a:pt x="848613" y="1850516"/>
                  </a:lnTo>
                  <a:lnTo>
                    <a:pt x="887476" y="1879980"/>
                  </a:lnTo>
                  <a:lnTo>
                    <a:pt x="926973" y="1908683"/>
                  </a:lnTo>
                  <a:lnTo>
                    <a:pt x="967231" y="1936648"/>
                  </a:lnTo>
                  <a:lnTo>
                    <a:pt x="1008126" y="1963762"/>
                  </a:lnTo>
                  <a:lnTo>
                    <a:pt x="1049527" y="1990051"/>
                  </a:lnTo>
                  <a:lnTo>
                    <a:pt x="1091692" y="2015502"/>
                  </a:lnTo>
                  <a:lnTo>
                    <a:pt x="1134364" y="2040115"/>
                  </a:lnTo>
                  <a:lnTo>
                    <a:pt x="1177671" y="2063877"/>
                  </a:lnTo>
                  <a:lnTo>
                    <a:pt x="1221613" y="2086762"/>
                  </a:lnTo>
                  <a:lnTo>
                    <a:pt x="1266063" y="2108771"/>
                  </a:lnTo>
                  <a:lnTo>
                    <a:pt x="2281301" y="0"/>
                  </a:lnTo>
                  <a:close/>
                </a:path>
              </a:pathLst>
            </a:custGeom>
            <a:solidFill>
              <a:srgbClr val="B1314A"/>
            </a:solidFill>
          </p:spPr>
          <p:txBody>
            <a:bodyPr wrap="square" lIns="0" tIns="0" rIns="0" bIns="0" rtlCol="0"/>
            <a:lstStyle/>
            <a:p>
              <a:endParaRPr/>
            </a:p>
          </p:txBody>
        </p:sp>
        <p:sp>
          <p:nvSpPr>
            <p:cNvPr id="26" name="object 26"/>
            <p:cNvSpPr/>
            <p:nvPr/>
          </p:nvSpPr>
          <p:spPr>
            <a:xfrm>
              <a:off x="5558790" y="3679697"/>
              <a:ext cx="2281555" cy="2108835"/>
            </a:xfrm>
            <a:custGeom>
              <a:avLst/>
              <a:gdLst/>
              <a:ahLst/>
              <a:cxnLst/>
              <a:rect l="l" t="t" r="r" b="b"/>
              <a:pathLst>
                <a:path w="2281554" h="2108835">
                  <a:moveTo>
                    <a:pt x="1266063" y="2108771"/>
                  </a:moveTo>
                  <a:lnTo>
                    <a:pt x="1221613" y="2086762"/>
                  </a:lnTo>
                  <a:lnTo>
                    <a:pt x="1177670" y="2063877"/>
                  </a:lnTo>
                  <a:lnTo>
                    <a:pt x="1134364" y="2040115"/>
                  </a:lnTo>
                  <a:lnTo>
                    <a:pt x="1091691" y="2015502"/>
                  </a:lnTo>
                  <a:lnTo>
                    <a:pt x="1049528" y="1990051"/>
                  </a:lnTo>
                  <a:lnTo>
                    <a:pt x="1008126" y="1963762"/>
                  </a:lnTo>
                  <a:lnTo>
                    <a:pt x="967232" y="1936648"/>
                  </a:lnTo>
                  <a:lnTo>
                    <a:pt x="926973" y="1908733"/>
                  </a:lnTo>
                  <a:lnTo>
                    <a:pt x="887476" y="1879980"/>
                  </a:lnTo>
                  <a:lnTo>
                    <a:pt x="848613" y="1850516"/>
                  </a:lnTo>
                  <a:lnTo>
                    <a:pt x="810387" y="1820290"/>
                  </a:lnTo>
                  <a:lnTo>
                    <a:pt x="772795" y="1789302"/>
                  </a:lnTo>
                  <a:lnTo>
                    <a:pt x="735964" y="1757552"/>
                  </a:lnTo>
                  <a:lnTo>
                    <a:pt x="699770" y="1725040"/>
                  </a:lnTo>
                  <a:lnTo>
                    <a:pt x="664337" y="1691766"/>
                  </a:lnTo>
                  <a:lnTo>
                    <a:pt x="629538" y="1657858"/>
                  </a:lnTo>
                  <a:lnTo>
                    <a:pt x="595630" y="1623314"/>
                  </a:lnTo>
                  <a:lnTo>
                    <a:pt x="562356" y="1588008"/>
                  </a:lnTo>
                  <a:lnTo>
                    <a:pt x="529844" y="1552066"/>
                  </a:lnTo>
                  <a:lnTo>
                    <a:pt x="498094" y="1515490"/>
                  </a:lnTo>
                  <a:lnTo>
                    <a:pt x="467106" y="1478152"/>
                  </a:lnTo>
                  <a:lnTo>
                    <a:pt x="436880" y="1440307"/>
                  </a:lnTo>
                  <a:lnTo>
                    <a:pt x="407415" y="1401826"/>
                  </a:lnTo>
                  <a:lnTo>
                    <a:pt x="378840" y="1362709"/>
                  </a:lnTo>
                  <a:lnTo>
                    <a:pt x="351027" y="1322958"/>
                  </a:lnTo>
                  <a:lnTo>
                    <a:pt x="323976" y="1282700"/>
                  </a:lnTo>
                  <a:lnTo>
                    <a:pt x="297814" y="1241806"/>
                  </a:lnTo>
                  <a:lnTo>
                    <a:pt x="272542" y="1200403"/>
                  </a:lnTo>
                  <a:lnTo>
                    <a:pt x="248031" y="1158366"/>
                  </a:lnTo>
                  <a:lnTo>
                    <a:pt x="224409" y="1115949"/>
                  </a:lnTo>
                  <a:lnTo>
                    <a:pt x="201675" y="1072895"/>
                  </a:lnTo>
                  <a:lnTo>
                    <a:pt x="179832" y="1029334"/>
                  </a:lnTo>
                  <a:lnTo>
                    <a:pt x="158750" y="985393"/>
                  </a:lnTo>
                  <a:lnTo>
                    <a:pt x="138684" y="940943"/>
                  </a:lnTo>
                  <a:lnTo>
                    <a:pt x="119507" y="895984"/>
                  </a:lnTo>
                  <a:lnTo>
                    <a:pt x="101219" y="850519"/>
                  </a:lnTo>
                  <a:lnTo>
                    <a:pt x="83947" y="804671"/>
                  </a:lnTo>
                  <a:lnTo>
                    <a:pt x="67563" y="758316"/>
                  </a:lnTo>
                  <a:lnTo>
                    <a:pt x="52070" y="711581"/>
                  </a:lnTo>
                  <a:lnTo>
                    <a:pt x="37592" y="664463"/>
                  </a:lnTo>
                  <a:lnTo>
                    <a:pt x="24130" y="616965"/>
                  </a:lnTo>
                  <a:lnTo>
                    <a:pt x="11557" y="569087"/>
                  </a:lnTo>
                  <a:lnTo>
                    <a:pt x="0" y="520826"/>
                  </a:lnTo>
                  <a:lnTo>
                    <a:pt x="2281301" y="0"/>
                  </a:lnTo>
                  <a:lnTo>
                    <a:pt x="1266063" y="2108771"/>
                  </a:lnTo>
                  <a:close/>
                </a:path>
              </a:pathLst>
            </a:custGeom>
            <a:ln w="25400">
              <a:solidFill>
                <a:srgbClr val="FFFFFF"/>
              </a:solidFill>
            </a:ln>
          </p:spPr>
          <p:txBody>
            <a:bodyPr wrap="square" lIns="0" tIns="0" rIns="0" bIns="0" rtlCol="0"/>
            <a:lstStyle/>
            <a:p>
              <a:endParaRPr/>
            </a:p>
          </p:txBody>
        </p:sp>
      </p:grpSp>
      <p:sp>
        <p:nvSpPr>
          <p:cNvPr id="27" name="object 27"/>
          <p:cNvSpPr txBox="1"/>
          <p:nvPr/>
        </p:nvSpPr>
        <p:spPr>
          <a:xfrm>
            <a:off x="6098794" y="4329176"/>
            <a:ext cx="900430" cy="387985"/>
          </a:xfrm>
          <a:prstGeom prst="rect">
            <a:avLst/>
          </a:prstGeom>
        </p:spPr>
        <p:txBody>
          <a:bodyPr vert="horz" wrap="square" lIns="0" tIns="12065" rIns="0" bIns="0" rtlCol="0">
            <a:spAutoFit/>
          </a:bodyPr>
          <a:lstStyle/>
          <a:p>
            <a:pPr algn="ctr">
              <a:lnSpc>
                <a:spcPts val="1430"/>
              </a:lnSpc>
              <a:spcBef>
                <a:spcPts val="95"/>
              </a:spcBef>
            </a:pPr>
            <a:r>
              <a:rPr sz="1300" b="1" spc="-30">
                <a:solidFill>
                  <a:srgbClr val="FFFFFF"/>
                </a:solidFill>
                <a:latin typeface="Trebuchet MS"/>
                <a:cs typeface="Trebuchet MS"/>
              </a:rPr>
              <a:t>Presence</a:t>
            </a:r>
            <a:r>
              <a:rPr sz="1300" b="1" spc="-25">
                <a:solidFill>
                  <a:srgbClr val="FFFFFF"/>
                </a:solidFill>
                <a:latin typeface="Trebuchet MS"/>
                <a:cs typeface="Trebuchet MS"/>
              </a:rPr>
              <a:t> of</a:t>
            </a:r>
            <a:endParaRPr sz="1300">
              <a:latin typeface="Trebuchet MS"/>
              <a:cs typeface="Trebuchet MS"/>
            </a:endParaRPr>
          </a:p>
          <a:p>
            <a:pPr marR="27305" algn="ctr">
              <a:lnSpc>
                <a:spcPts val="1430"/>
              </a:lnSpc>
            </a:pPr>
            <a:r>
              <a:rPr sz="1300" b="1" spc="-10">
                <a:solidFill>
                  <a:srgbClr val="FFFFFF"/>
                </a:solidFill>
                <a:latin typeface="Trebuchet MS"/>
                <a:cs typeface="Trebuchet MS"/>
              </a:rPr>
              <a:t>drugs</a:t>
            </a:r>
            <a:endParaRPr sz="1300">
              <a:latin typeface="Trebuchet MS"/>
              <a:cs typeface="Trebuchet MS"/>
            </a:endParaRPr>
          </a:p>
        </p:txBody>
      </p:sp>
      <p:grpSp>
        <p:nvGrpSpPr>
          <p:cNvPr id="28" name="object 28"/>
          <p:cNvGrpSpPr/>
          <p:nvPr/>
        </p:nvGrpSpPr>
        <p:grpSpPr>
          <a:xfrm>
            <a:off x="5465317" y="2114042"/>
            <a:ext cx="2366010" cy="2005330"/>
            <a:chOff x="5465317" y="2114042"/>
            <a:chExt cx="2366010" cy="2005330"/>
          </a:xfrm>
        </p:grpSpPr>
        <p:sp>
          <p:nvSpPr>
            <p:cNvPr id="29" name="object 29"/>
            <p:cNvSpPr/>
            <p:nvPr/>
          </p:nvSpPr>
          <p:spPr>
            <a:xfrm>
              <a:off x="5477255" y="2125980"/>
              <a:ext cx="2340610" cy="1979930"/>
            </a:xfrm>
            <a:custGeom>
              <a:avLst/>
              <a:gdLst/>
              <a:ahLst/>
              <a:cxnLst/>
              <a:rect l="l" t="t" r="r" b="b"/>
              <a:pathLst>
                <a:path w="2340609" h="1979929">
                  <a:moveTo>
                    <a:pt x="510540" y="0"/>
                  </a:moveTo>
                  <a:lnTo>
                    <a:pt x="480060" y="39116"/>
                  </a:lnTo>
                  <a:lnTo>
                    <a:pt x="450469" y="78740"/>
                  </a:lnTo>
                  <a:lnTo>
                    <a:pt x="421640" y="118999"/>
                  </a:lnTo>
                  <a:lnTo>
                    <a:pt x="393827" y="159639"/>
                  </a:lnTo>
                  <a:lnTo>
                    <a:pt x="367030" y="200787"/>
                  </a:lnTo>
                  <a:lnTo>
                    <a:pt x="340995" y="242570"/>
                  </a:lnTo>
                  <a:lnTo>
                    <a:pt x="315976" y="284607"/>
                  </a:lnTo>
                  <a:lnTo>
                    <a:pt x="291846" y="327279"/>
                  </a:lnTo>
                  <a:lnTo>
                    <a:pt x="268605" y="370205"/>
                  </a:lnTo>
                  <a:lnTo>
                    <a:pt x="246380" y="413639"/>
                  </a:lnTo>
                  <a:lnTo>
                    <a:pt x="225044" y="457581"/>
                  </a:lnTo>
                  <a:lnTo>
                    <a:pt x="204724" y="501777"/>
                  </a:lnTo>
                  <a:lnTo>
                    <a:pt x="185293" y="546354"/>
                  </a:lnTo>
                  <a:lnTo>
                    <a:pt x="166751" y="591312"/>
                  </a:lnTo>
                  <a:lnTo>
                    <a:pt x="149225" y="636651"/>
                  </a:lnTo>
                  <a:lnTo>
                    <a:pt x="132588" y="682244"/>
                  </a:lnTo>
                  <a:lnTo>
                    <a:pt x="116967" y="728091"/>
                  </a:lnTo>
                  <a:lnTo>
                    <a:pt x="102362" y="774319"/>
                  </a:lnTo>
                  <a:lnTo>
                    <a:pt x="88646" y="820801"/>
                  </a:lnTo>
                  <a:lnTo>
                    <a:pt x="75946" y="867664"/>
                  </a:lnTo>
                  <a:lnTo>
                    <a:pt x="64135" y="914654"/>
                  </a:lnTo>
                  <a:lnTo>
                    <a:pt x="53340" y="961898"/>
                  </a:lnTo>
                  <a:lnTo>
                    <a:pt x="43561" y="1009269"/>
                  </a:lnTo>
                  <a:lnTo>
                    <a:pt x="34798" y="1056894"/>
                  </a:lnTo>
                  <a:lnTo>
                    <a:pt x="26924" y="1104773"/>
                  </a:lnTo>
                  <a:lnTo>
                    <a:pt x="20066" y="1152779"/>
                  </a:lnTo>
                  <a:lnTo>
                    <a:pt x="14224" y="1200912"/>
                  </a:lnTo>
                  <a:lnTo>
                    <a:pt x="9398" y="1249172"/>
                  </a:lnTo>
                  <a:lnTo>
                    <a:pt x="5461" y="1297686"/>
                  </a:lnTo>
                  <a:lnTo>
                    <a:pt x="2667" y="1346200"/>
                  </a:lnTo>
                  <a:lnTo>
                    <a:pt x="889" y="1394714"/>
                  </a:lnTo>
                  <a:lnTo>
                    <a:pt x="0" y="1443482"/>
                  </a:lnTo>
                  <a:lnTo>
                    <a:pt x="127" y="1492250"/>
                  </a:lnTo>
                  <a:lnTo>
                    <a:pt x="1397" y="1541018"/>
                  </a:lnTo>
                  <a:lnTo>
                    <a:pt x="3556" y="1589786"/>
                  </a:lnTo>
                  <a:lnTo>
                    <a:pt x="6858" y="1638681"/>
                  </a:lnTo>
                  <a:lnTo>
                    <a:pt x="11176" y="1687449"/>
                  </a:lnTo>
                  <a:lnTo>
                    <a:pt x="16510" y="1736344"/>
                  </a:lnTo>
                  <a:lnTo>
                    <a:pt x="22860" y="1785112"/>
                  </a:lnTo>
                  <a:lnTo>
                    <a:pt x="30226" y="1833753"/>
                  </a:lnTo>
                  <a:lnTo>
                    <a:pt x="38608" y="1882394"/>
                  </a:lnTo>
                  <a:lnTo>
                    <a:pt x="48133" y="1931035"/>
                  </a:lnTo>
                  <a:lnTo>
                    <a:pt x="58674" y="1979549"/>
                  </a:lnTo>
                  <a:lnTo>
                    <a:pt x="2340355" y="1458849"/>
                  </a:lnTo>
                  <a:lnTo>
                    <a:pt x="510540" y="0"/>
                  </a:lnTo>
                  <a:close/>
                </a:path>
              </a:pathLst>
            </a:custGeom>
            <a:solidFill>
              <a:srgbClr val="B1314A"/>
            </a:solidFill>
          </p:spPr>
          <p:txBody>
            <a:bodyPr wrap="square" lIns="0" tIns="0" rIns="0" bIns="0" rtlCol="0"/>
            <a:lstStyle/>
            <a:p>
              <a:endParaRPr/>
            </a:p>
          </p:txBody>
        </p:sp>
        <p:sp>
          <p:nvSpPr>
            <p:cNvPr id="30" name="object 30"/>
            <p:cNvSpPr/>
            <p:nvPr/>
          </p:nvSpPr>
          <p:spPr>
            <a:xfrm>
              <a:off x="5478017" y="2126742"/>
              <a:ext cx="2340610" cy="1979930"/>
            </a:xfrm>
            <a:custGeom>
              <a:avLst/>
              <a:gdLst/>
              <a:ahLst/>
              <a:cxnLst/>
              <a:rect l="l" t="t" r="r" b="b"/>
              <a:pathLst>
                <a:path w="2340609" h="1979929">
                  <a:moveTo>
                    <a:pt x="58674" y="1979549"/>
                  </a:moveTo>
                  <a:lnTo>
                    <a:pt x="48133" y="1931035"/>
                  </a:lnTo>
                  <a:lnTo>
                    <a:pt x="38608" y="1882394"/>
                  </a:lnTo>
                  <a:lnTo>
                    <a:pt x="30226" y="1833753"/>
                  </a:lnTo>
                  <a:lnTo>
                    <a:pt x="22860" y="1785112"/>
                  </a:lnTo>
                  <a:lnTo>
                    <a:pt x="16510" y="1736344"/>
                  </a:lnTo>
                  <a:lnTo>
                    <a:pt x="11176" y="1687449"/>
                  </a:lnTo>
                  <a:lnTo>
                    <a:pt x="6858" y="1638681"/>
                  </a:lnTo>
                  <a:lnTo>
                    <a:pt x="3556" y="1589786"/>
                  </a:lnTo>
                  <a:lnTo>
                    <a:pt x="1397" y="1541018"/>
                  </a:lnTo>
                  <a:lnTo>
                    <a:pt x="127" y="1492250"/>
                  </a:lnTo>
                  <a:lnTo>
                    <a:pt x="0" y="1443482"/>
                  </a:lnTo>
                  <a:lnTo>
                    <a:pt x="889" y="1394714"/>
                  </a:lnTo>
                  <a:lnTo>
                    <a:pt x="2667" y="1346200"/>
                  </a:lnTo>
                  <a:lnTo>
                    <a:pt x="5461" y="1297686"/>
                  </a:lnTo>
                  <a:lnTo>
                    <a:pt x="9398" y="1249172"/>
                  </a:lnTo>
                  <a:lnTo>
                    <a:pt x="14224" y="1200912"/>
                  </a:lnTo>
                  <a:lnTo>
                    <a:pt x="20066" y="1152779"/>
                  </a:lnTo>
                  <a:lnTo>
                    <a:pt x="26924" y="1104773"/>
                  </a:lnTo>
                  <a:lnTo>
                    <a:pt x="34798" y="1056894"/>
                  </a:lnTo>
                  <a:lnTo>
                    <a:pt x="43561" y="1009269"/>
                  </a:lnTo>
                  <a:lnTo>
                    <a:pt x="53340" y="961898"/>
                  </a:lnTo>
                  <a:lnTo>
                    <a:pt x="64135" y="914654"/>
                  </a:lnTo>
                  <a:lnTo>
                    <a:pt x="75946" y="867663"/>
                  </a:lnTo>
                  <a:lnTo>
                    <a:pt x="88646" y="820801"/>
                  </a:lnTo>
                  <a:lnTo>
                    <a:pt x="102362" y="774319"/>
                  </a:lnTo>
                  <a:lnTo>
                    <a:pt x="116967" y="728091"/>
                  </a:lnTo>
                  <a:lnTo>
                    <a:pt x="132587" y="682244"/>
                  </a:lnTo>
                  <a:lnTo>
                    <a:pt x="149225" y="636651"/>
                  </a:lnTo>
                  <a:lnTo>
                    <a:pt x="166751" y="591312"/>
                  </a:lnTo>
                  <a:lnTo>
                    <a:pt x="185293" y="546354"/>
                  </a:lnTo>
                  <a:lnTo>
                    <a:pt x="204724" y="501777"/>
                  </a:lnTo>
                  <a:lnTo>
                    <a:pt x="225044" y="457581"/>
                  </a:lnTo>
                  <a:lnTo>
                    <a:pt x="246380" y="413638"/>
                  </a:lnTo>
                  <a:lnTo>
                    <a:pt x="268605" y="370205"/>
                  </a:lnTo>
                  <a:lnTo>
                    <a:pt x="291846" y="327279"/>
                  </a:lnTo>
                  <a:lnTo>
                    <a:pt x="315976" y="284607"/>
                  </a:lnTo>
                  <a:lnTo>
                    <a:pt x="340995" y="242570"/>
                  </a:lnTo>
                  <a:lnTo>
                    <a:pt x="367030" y="200787"/>
                  </a:lnTo>
                  <a:lnTo>
                    <a:pt x="393827" y="159638"/>
                  </a:lnTo>
                  <a:lnTo>
                    <a:pt x="421640" y="118999"/>
                  </a:lnTo>
                  <a:lnTo>
                    <a:pt x="450469" y="78740"/>
                  </a:lnTo>
                  <a:lnTo>
                    <a:pt x="480060" y="39116"/>
                  </a:lnTo>
                  <a:lnTo>
                    <a:pt x="510540" y="0"/>
                  </a:lnTo>
                  <a:lnTo>
                    <a:pt x="2340356" y="1458849"/>
                  </a:lnTo>
                  <a:lnTo>
                    <a:pt x="58674" y="1979549"/>
                  </a:lnTo>
                  <a:close/>
                </a:path>
              </a:pathLst>
            </a:custGeom>
            <a:ln w="25400">
              <a:solidFill>
                <a:srgbClr val="FFFFFF"/>
              </a:solidFill>
            </a:ln>
          </p:spPr>
          <p:txBody>
            <a:bodyPr wrap="square" lIns="0" tIns="0" rIns="0" bIns="0" rtlCol="0"/>
            <a:lstStyle/>
            <a:p>
              <a:endParaRPr/>
            </a:p>
          </p:txBody>
        </p:sp>
      </p:grpSp>
      <p:sp>
        <p:nvSpPr>
          <p:cNvPr id="31" name="object 31"/>
          <p:cNvSpPr txBox="1"/>
          <p:nvPr/>
        </p:nvSpPr>
        <p:spPr>
          <a:xfrm>
            <a:off x="5923279" y="3115817"/>
            <a:ext cx="954405" cy="387985"/>
          </a:xfrm>
          <a:prstGeom prst="rect">
            <a:avLst/>
          </a:prstGeom>
        </p:spPr>
        <p:txBody>
          <a:bodyPr vert="horz" wrap="square" lIns="0" tIns="12065" rIns="0" bIns="0" rtlCol="0">
            <a:spAutoFit/>
          </a:bodyPr>
          <a:lstStyle/>
          <a:p>
            <a:pPr algn="ctr">
              <a:lnSpc>
                <a:spcPts val="1430"/>
              </a:lnSpc>
              <a:spcBef>
                <a:spcPts val="95"/>
              </a:spcBef>
            </a:pPr>
            <a:r>
              <a:rPr sz="1300" b="1">
                <a:solidFill>
                  <a:srgbClr val="FFFFFF"/>
                </a:solidFill>
                <a:latin typeface="Trebuchet MS"/>
                <a:cs typeface="Trebuchet MS"/>
              </a:rPr>
              <a:t>Multiple</a:t>
            </a:r>
            <a:r>
              <a:rPr sz="1300" b="1" spc="-105">
                <a:solidFill>
                  <a:srgbClr val="FFFFFF"/>
                </a:solidFill>
                <a:latin typeface="Trebuchet MS"/>
                <a:cs typeface="Trebuchet MS"/>
              </a:rPr>
              <a:t> </a:t>
            </a:r>
            <a:r>
              <a:rPr sz="1300" b="1" spc="-20">
                <a:solidFill>
                  <a:srgbClr val="FFFFFF"/>
                </a:solidFill>
                <a:latin typeface="Trebuchet MS"/>
                <a:cs typeface="Trebuchet MS"/>
              </a:rPr>
              <a:t>cell</a:t>
            </a:r>
            <a:endParaRPr sz="1300">
              <a:latin typeface="Trebuchet MS"/>
              <a:cs typeface="Trebuchet MS"/>
            </a:endParaRPr>
          </a:p>
          <a:p>
            <a:pPr marR="50800" algn="ctr">
              <a:lnSpc>
                <a:spcPts val="1430"/>
              </a:lnSpc>
            </a:pPr>
            <a:r>
              <a:rPr sz="1300" b="1" spc="-10">
                <a:solidFill>
                  <a:srgbClr val="FFFFFF"/>
                </a:solidFill>
                <a:latin typeface="Trebuchet MS"/>
                <a:cs typeface="Trebuchet MS"/>
              </a:rPr>
              <a:t>phones</a:t>
            </a:r>
            <a:endParaRPr sz="1300">
              <a:latin typeface="Trebuchet MS"/>
              <a:cs typeface="Trebuchet MS"/>
            </a:endParaRPr>
          </a:p>
        </p:txBody>
      </p:sp>
      <p:grpSp>
        <p:nvGrpSpPr>
          <p:cNvPr id="32" name="object 32"/>
          <p:cNvGrpSpPr/>
          <p:nvPr/>
        </p:nvGrpSpPr>
        <p:grpSpPr>
          <a:xfrm>
            <a:off x="6036817" y="1156969"/>
            <a:ext cx="1855470" cy="2366010"/>
            <a:chOff x="6036817" y="1156969"/>
            <a:chExt cx="1855470" cy="2366010"/>
          </a:xfrm>
        </p:grpSpPr>
        <p:sp>
          <p:nvSpPr>
            <p:cNvPr id="33" name="object 33"/>
            <p:cNvSpPr/>
            <p:nvPr/>
          </p:nvSpPr>
          <p:spPr>
            <a:xfrm>
              <a:off x="6048755" y="1168907"/>
              <a:ext cx="1830070" cy="2340610"/>
            </a:xfrm>
            <a:custGeom>
              <a:avLst/>
              <a:gdLst/>
              <a:ahLst/>
              <a:cxnLst/>
              <a:rect l="l" t="t" r="r" b="b"/>
              <a:pathLst>
                <a:path w="1830070" h="2340610">
                  <a:moveTo>
                    <a:pt x="1829816" y="0"/>
                  </a:moveTo>
                  <a:lnTo>
                    <a:pt x="1780159" y="507"/>
                  </a:lnTo>
                  <a:lnTo>
                    <a:pt x="1730755" y="2031"/>
                  </a:lnTo>
                  <a:lnTo>
                    <a:pt x="1681352" y="4699"/>
                  </a:lnTo>
                  <a:lnTo>
                    <a:pt x="1632203" y="8381"/>
                  </a:lnTo>
                  <a:lnTo>
                    <a:pt x="1583309" y="12953"/>
                  </a:lnTo>
                  <a:lnTo>
                    <a:pt x="1534414" y="18668"/>
                  </a:lnTo>
                  <a:lnTo>
                    <a:pt x="1485900" y="25400"/>
                  </a:lnTo>
                  <a:lnTo>
                    <a:pt x="1437513" y="33146"/>
                  </a:lnTo>
                  <a:lnTo>
                    <a:pt x="1389507" y="41782"/>
                  </a:lnTo>
                  <a:lnTo>
                    <a:pt x="1341627" y="51434"/>
                  </a:lnTo>
                  <a:lnTo>
                    <a:pt x="1294002" y="62102"/>
                  </a:lnTo>
                  <a:lnTo>
                    <a:pt x="1246759" y="73787"/>
                  </a:lnTo>
                  <a:lnTo>
                    <a:pt x="1199769" y="86359"/>
                  </a:lnTo>
                  <a:lnTo>
                    <a:pt x="1153033" y="99949"/>
                  </a:lnTo>
                  <a:lnTo>
                    <a:pt x="1106677" y="114553"/>
                  </a:lnTo>
                  <a:lnTo>
                    <a:pt x="1060703" y="129920"/>
                  </a:lnTo>
                  <a:lnTo>
                    <a:pt x="1014984" y="146430"/>
                  </a:lnTo>
                  <a:lnTo>
                    <a:pt x="969772" y="163702"/>
                  </a:lnTo>
                  <a:lnTo>
                    <a:pt x="924814" y="181990"/>
                  </a:lnTo>
                  <a:lnTo>
                    <a:pt x="880364" y="201294"/>
                  </a:lnTo>
                  <a:lnTo>
                    <a:pt x="836295" y="221361"/>
                  </a:lnTo>
                  <a:lnTo>
                    <a:pt x="792607" y="242442"/>
                  </a:lnTo>
                  <a:lnTo>
                    <a:pt x="749300" y="264287"/>
                  </a:lnTo>
                  <a:lnTo>
                    <a:pt x="706627" y="287146"/>
                  </a:lnTo>
                  <a:lnTo>
                    <a:pt x="664337" y="310895"/>
                  </a:lnTo>
                  <a:lnTo>
                    <a:pt x="622553" y="335406"/>
                  </a:lnTo>
                  <a:lnTo>
                    <a:pt x="581151" y="360933"/>
                  </a:lnTo>
                  <a:lnTo>
                    <a:pt x="540385" y="387222"/>
                  </a:lnTo>
                  <a:lnTo>
                    <a:pt x="500125" y="414400"/>
                  </a:lnTo>
                  <a:lnTo>
                    <a:pt x="460375" y="442467"/>
                  </a:lnTo>
                  <a:lnTo>
                    <a:pt x="421259" y="471296"/>
                  </a:lnTo>
                  <a:lnTo>
                    <a:pt x="382651" y="501014"/>
                  </a:lnTo>
                  <a:lnTo>
                    <a:pt x="344678" y="531621"/>
                  </a:lnTo>
                  <a:lnTo>
                    <a:pt x="307213" y="562990"/>
                  </a:lnTo>
                  <a:lnTo>
                    <a:pt x="270510" y="595121"/>
                  </a:lnTo>
                  <a:lnTo>
                    <a:pt x="234315" y="628141"/>
                  </a:lnTo>
                  <a:lnTo>
                    <a:pt x="198755" y="661924"/>
                  </a:lnTo>
                  <a:lnTo>
                    <a:pt x="163957" y="696467"/>
                  </a:lnTo>
                  <a:lnTo>
                    <a:pt x="129794" y="731901"/>
                  </a:lnTo>
                  <a:lnTo>
                    <a:pt x="96266" y="768095"/>
                  </a:lnTo>
                  <a:lnTo>
                    <a:pt x="63373" y="805052"/>
                  </a:lnTo>
                  <a:lnTo>
                    <a:pt x="31369" y="842644"/>
                  </a:lnTo>
                  <a:lnTo>
                    <a:pt x="0" y="881126"/>
                  </a:lnTo>
                  <a:lnTo>
                    <a:pt x="1829816" y="2340355"/>
                  </a:lnTo>
                  <a:lnTo>
                    <a:pt x="1829816" y="0"/>
                  </a:lnTo>
                  <a:close/>
                </a:path>
              </a:pathLst>
            </a:custGeom>
            <a:solidFill>
              <a:srgbClr val="B1314A"/>
            </a:solidFill>
          </p:spPr>
          <p:txBody>
            <a:bodyPr wrap="square" lIns="0" tIns="0" rIns="0" bIns="0" rtlCol="0"/>
            <a:lstStyle/>
            <a:p>
              <a:endParaRPr/>
            </a:p>
          </p:txBody>
        </p:sp>
        <p:sp>
          <p:nvSpPr>
            <p:cNvPr id="34" name="object 34"/>
            <p:cNvSpPr/>
            <p:nvPr/>
          </p:nvSpPr>
          <p:spPr>
            <a:xfrm>
              <a:off x="6049517" y="1169669"/>
              <a:ext cx="1830070" cy="2340610"/>
            </a:xfrm>
            <a:custGeom>
              <a:avLst/>
              <a:gdLst/>
              <a:ahLst/>
              <a:cxnLst/>
              <a:rect l="l" t="t" r="r" b="b"/>
              <a:pathLst>
                <a:path w="1830070" h="2340610">
                  <a:moveTo>
                    <a:pt x="0" y="881126"/>
                  </a:moveTo>
                  <a:lnTo>
                    <a:pt x="31369" y="842644"/>
                  </a:lnTo>
                  <a:lnTo>
                    <a:pt x="63373" y="805052"/>
                  </a:lnTo>
                  <a:lnTo>
                    <a:pt x="96266" y="768095"/>
                  </a:lnTo>
                  <a:lnTo>
                    <a:pt x="129794" y="731901"/>
                  </a:lnTo>
                  <a:lnTo>
                    <a:pt x="163957" y="696467"/>
                  </a:lnTo>
                  <a:lnTo>
                    <a:pt x="198755" y="661924"/>
                  </a:lnTo>
                  <a:lnTo>
                    <a:pt x="234315" y="628141"/>
                  </a:lnTo>
                  <a:lnTo>
                    <a:pt x="270510" y="595121"/>
                  </a:lnTo>
                  <a:lnTo>
                    <a:pt x="307213" y="562990"/>
                  </a:lnTo>
                  <a:lnTo>
                    <a:pt x="344678" y="531621"/>
                  </a:lnTo>
                  <a:lnTo>
                    <a:pt x="382651" y="501014"/>
                  </a:lnTo>
                  <a:lnTo>
                    <a:pt x="421259" y="471296"/>
                  </a:lnTo>
                  <a:lnTo>
                    <a:pt x="460375" y="442467"/>
                  </a:lnTo>
                  <a:lnTo>
                    <a:pt x="500126" y="414400"/>
                  </a:lnTo>
                  <a:lnTo>
                    <a:pt x="540385" y="387222"/>
                  </a:lnTo>
                  <a:lnTo>
                    <a:pt x="581152" y="360933"/>
                  </a:lnTo>
                  <a:lnTo>
                    <a:pt x="622554" y="335406"/>
                  </a:lnTo>
                  <a:lnTo>
                    <a:pt x="664337" y="310895"/>
                  </a:lnTo>
                  <a:lnTo>
                    <a:pt x="706628" y="287146"/>
                  </a:lnTo>
                  <a:lnTo>
                    <a:pt x="749300" y="264287"/>
                  </a:lnTo>
                  <a:lnTo>
                    <a:pt x="792607" y="242442"/>
                  </a:lnTo>
                  <a:lnTo>
                    <a:pt x="836295" y="221360"/>
                  </a:lnTo>
                  <a:lnTo>
                    <a:pt x="880363" y="201294"/>
                  </a:lnTo>
                  <a:lnTo>
                    <a:pt x="924813" y="181990"/>
                  </a:lnTo>
                  <a:lnTo>
                    <a:pt x="969772" y="163702"/>
                  </a:lnTo>
                  <a:lnTo>
                    <a:pt x="1014984" y="146430"/>
                  </a:lnTo>
                  <a:lnTo>
                    <a:pt x="1060704" y="129920"/>
                  </a:lnTo>
                  <a:lnTo>
                    <a:pt x="1106678" y="114553"/>
                  </a:lnTo>
                  <a:lnTo>
                    <a:pt x="1153033" y="99949"/>
                  </a:lnTo>
                  <a:lnTo>
                    <a:pt x="1199768" y="86359"/>
                  </a:lnTo>
                  <a:lnTo>
                    <a:pt x="1246759" y="73787"/>
                  </a:lnTo>
                  <a:lnTo>
                    <a:pt x="1294003" y="62102"/>
                  </a:lnTo>
                  <a:lnTo>
                    <a:pt x="1341628" y="51434"/>
                  </a:lnTo>
                  <a:lnTo>
                    <a:pt x="1389507" y="41782"/>
                  </a:lnTo>
                  <a:lnTo>
                    <a:pt x="1437513" y="33146"/>
                  </a:lnTo>
                  <a:lnTo>
                    <a:pt x="1485900" y="25400"/>
                  </a:lnTo>
                  <a:lnTo>
                    <a:pt x="1534414" y="18668"/>
                  </a:lnTo>
                  <a:lnTo>
                    <a:pt x="1583309" y="12953"/>
                  </a:lnTo>
                  <a:lnTo>
                    <a:pt x="1632204" y="8381"/>
                  </a:lnTo>
                  <a:lnTo>
                    <a:pt x="1681353" y="4699"/>
                  </a:lnTo>
                  <a:lnTo>
                    <a:pt x="1730756" y="2031"/>
                  </a:lnTo>
                  <a:lnTo>
                    <a:pt x="1780159" y="507"/>
                  </a:lnTo>
                  <a:lnTo>
                    <a:pt x="1829815" y="0"/>
                  </a:lnTo>
                  <a:lnTo>
                    <a:pt x="1829815" y="2340355"/>
                  </a:lnTo>
                  <a:lnTo>
                    <a:pt x="0" y="881126"/>
                  </a:lnTo>
                  <a:close/>
                </a:path>
              </a:pathLst>
            </a:custGeom>
            <a:ln w="25400">
              <a:solidFill>
                <a:srgbClr val="FFFFFF"/>
              </a:solidFill>
            </a:ln>
          </p:spPr>
          <p:txBody>
            <a:bodyPr wrap="square" lIns="0" tIns="0" rIns="0" bIns="0" rtlCol="0"/>
            <a:lstStyle/>
            <a:p>
              <a:endParaRPr/>
            </a:p>
          </p:txBody>
        </p:sp>
      </p:grpSp>
      <p:sp>
        <p:nvSpPr>
          <p:cNvPr id="35" name="object 35"/>
          <p:cNvSpPr txBox="1"/>
          <p:nvPr/>
        </p:nvSpPr>
        <p:spPr>
          <a:xfrm>
            <a:off x="6718807" y="1745995"/>
            <a:ext cx="976630" cy="567690"/>
          </a:xfrm>
          <a:prstGeom prst="rect">
            <a:avLst/>
          </a:prstGeom>
        </p:spPr>
        <p:txBody>
          <a:bodyPr vert="horz" wrap="square" lIns="0" tIns="38735" rIns="0" bIns="0" rtlCol="0">
            <a:spAutoFit/>
          </a:bodyPr>
          <a:lstStyle/>
          <a:p>
            <a:pPr marL="12065" marR="5080" algn="ctr">
              <a:lnSpc>
                <a:spcPts val="1360"/>
              </a:lnSpc>
              <a:spcBef>
                <a:spcPts val="305"/>
              </a:spcBef>
            </a:pPr>
            <a:r>
              <a:rPr sz="1300" b="1">
                <a:solidFill>
                  <a:srgbClr val="FFFFFF"/>
                </a:solidFill>
                <a:latin typeface="Trebuchet MS"/>
                <a:cs typeface="Trebuchet MS"/>
              </a:rPr>
              <a:t>Extends</a:t>
            </a:r>
            <a:r>
              <a:rPr sz="1300" b="1" spc="-50">
                <a:solidFill>
                  <a:srgbClr val="FFFFFF"/>
                </a:solidFill>
                <a:latin typeface="Trebuchet MS"/>
                <a:cs typeface="Trebuchet MS"/>
              </a:rPr>
              <a:t> </a:t>
            </a:r>
            <a:r>
              <a:rPr sz="1300" b="1" spc="-40">
                <a:solidFill>
                  <a:srgbClr val="FFFFFF"/>
                </a:solidFill>
                <a:latin typeface="Trebuchet MS"/>
                <a:cs typeface="Trebuchet MS"/>
              </a:rPr>
              <a:t>stay </a:t>
            </a:r>
            <a:r>
              <a:rPr sz="1300" b="1">
                <a:solidFill>
                  <a:srgbClr val="FFFFFF"/>
                </a:solidFill>
                <a:latin typeface="Trebuchet MS"/>
                <a:cs typeface="Trebuchet MS"/>
              </a:rPr>
              <a:t>on a</a:t>
            </a:r>
            <a:r>
              <a:rPr sz="1300" b="1" spc="-35">
                <a:solidFill>
                  <a:srgbClr val="FFFFFF"/>
                </a:solidFill>
                <a:latin typeface="Trebuchet MS"/>
                <a:cs typeface="Trebuchet MS"/>
              </a:rPr>
              <a:t> </a:t>
            </a:r>
            <a:r>
              <a:rPr sz="1300" b="1" spc="-50">
                <a:solidFill>
                  <a:srgbClr val="FFFFFF"/>
                </a:solidFill>
                <a:latin typeface="Trebuchet MS"/>
                <a:cs typeface="Trebuchet MS"/>
              </a:rPr>
              <a:t>day</a:t>
            </a:r>
            <a:r>
              <a:rPr sz="1300" b="1" spc="-40">
                <a:solidFill>
                  <a:srgbClr val="FFFFFF"/>
                </a:solidFill>
                <a:latin typeface="Trebuchet MS"/>
                <a:cs typeface="Trebuchet MS"/>
              </a:rPr>
              <a:t> </a:t>
            </a:r>
            <a:r>
              <a:rPr sz="1300" b="1" spc="-25">
                <a:solidFill>
                  <a:srgbClr val="FFFFFF"/>
                </a:solidFill>
                <a:latin typeface="Trebuchet MS"/>
                <a:cs typeface="Trebuchet MS"/>
              </a:rPr>
              <a:t>to </a:t>
            </a:r>
            <a:r>
              <a:rPr sz="1300" b="1">
                <a:solidFill>
                  <a:srgbClr val="FFFFFF"/>
                </a:solidFill>
                <a:latin typeface="Trebuchet MS"/>
                <a:cs typeface="Trebuchet MS"/>
              </a:rPr>
              <a:t>day</a:t>
            </a:r>
            <a:r>
              <a:rPr sz="1300" b="1" spc="135">
                <a:solidFill>
                  <a:srgbClr val="FFFFFF"/>
                </a:solidFill>
                <a:latin typeface="Trebuchet MS"/>
                <a:cs typeface="Trebuchet MS"/>
              </a:rPr>
              <a:t> </a:t>
            </a:r>
            <a:r>
              <a:rPr sz="1300" b="1" spc="-20">
                <a:solidFill>
                  <a:srgbClr val="FFFFFF"/>
                </a:solidFill>
                <a:latin typeface="Trebuchet MS"/>
                <a:cs typeface="Trebuchet MS"/>
              </a:rPr>
              <a:t>basis</a:t>
            </a:r>
            <a:endParaRPr sz="1300">
              <a:latin typeface="Trebuchet MS"/>
              <a:cs typeface="Trebuchet MS"/>
            </a:endParaRPr>
          </a:p>
        </p:txBody>
      </p:sp>
      <p:sp>
        <p:nvSpPr>
          <p:cNvPr id="36" name="object 36"/>
          <p:cNvSpPr/>
          <p:nvPr/>
        </p:nvSpPr>
        <p:spPr>
          <a:xfrm>
            <a:off x="5334000" y="890015"/>
            <a:ext cx="5303520" cy="5287010"/>
          </a:xfrm>
          <a:custGeom>
            <a:avLst/>
            <a:gdLst/>
            <a:ahLst/>
            <a:cxnLst/>
            <a:rect l="l" t="t" r="r" b="b"/>
            <a:pathLst>
              <a:path w="5303520" h="5287010">
                <a:moveTo>
                  <a:pt x="785495" y="1623187"/>
                </a:moveTo>
                <a:lnTo>
                  <a:pt x="670814" y="1249680"/>
                </a:lnTo>
                <a:lnTo>
                  <a:pt x="297561" y="1234059"/>
                </a:lnTo>
                <a:lnTo>
                  <a:pt x="436499" y="1344930"/>
                </a:lnTo>
                <a:lnTo>
                  <a:pt x="409321" y="1386967"/>
                </a:lnTo>
                <a:lnTo>
                  <a:pt x="383032" y="1429639"/>
                </a:lnTo>
                <a:lnTo>
                  <a:pt x="357759" y="1472565"/>
                </a:lnTo>
                <a:lnTo>
                  <a:pt x="333375" y="1515999"/>
                </a:lnTo>
                <a:lnTo>
                  <a:pt x="309880" y="1559941"/>
                </a:lnTo>
                <a:lnTo>
                  <a:pt x="287274" y="1604137"/>
                </a:lnTo>
                <a:lnTo>
                  <a:pt x="265684" y="1648841"/>
                </a:lnTo>
                <a:lnTo>
                  <a:pt x="244983" y="1693799"/>
                </a:lnTo>
                <a:lnTo>
                  <a:pt x="225298" y="1739138"/>
                </a:lnTo>
                <a:lnTo>
                  <a:pt x="206502" y="1784858"/>
                </a:lnTo>
                <a:lnTo>
                  <a:pt x="188595" y="1830959"/>
                </a:lnTo>
                <a:lnTo>
                  <a:pt x="171704" y="1877314"/>
                </a:lnTo>
                <a:lnTo>
                  <a:pt x="155702" y="1923923"/>
                </a:lnTo>
                <a:lnTo>
                  <a:pt x="140716" y="1970786"/>
                </a:lnTo>
                <a:lnTo>
                  <a:pt x="126619" y="2018030"/>
                </a:lnTo>
                <a:lnTo>
                  <a:pt x="113538" y="2065401"/>
                </a:lnTo>
                <a:lnTo>
                  <a:pt x="101346" y="2113153"/>
                </a:lnTo>
                <a:lnTo>
                  <a:pt x="90170" y="2161032"/>
                </a:lnTo>
                <a:lnTo>
                  <a:pt x="80010" y="2209038"/>
                </a:lnTo>
                <a:lnTo>
                  <a:pt x="70739" y="2257425"/>
                </a:lnTo>
                <a:lnTo>
                  <a:pt x="62357" y="2305812"/>
                </a:lnTo>
                <a:lnTo>
                  <a:pt x="55118" y="2354453"/>
                </a:lnTo>
                <a:lnTo>
                  <a:pt x="48768" y="2403221"/>
                </a:lnTo>
                <a:lnTo>
                  <a:pt x="43434" y="2452116"/>
                </a:lnTo>
                <a:lnTo>
                  <a:pt x="38989" y="2501138"/>
                </a:lnTo>
                <a:lnTo>
                  <a:pt x="35687" y="2550287"/>
                </a:lnTo>
                <a:lnTo>
                  <a:pt x="33274" y="2599436"/>
                </a:lnTo>
                <a:lnTo>
                  <a:pt x="31750" y="2648712"/>
                </a:lnTo>
                <a:lnTo>
                  <a:pt x="31369" y="2697988"/>
                </a:lnTo>
                <a:lnTo>
                  <a:pt x="31877" y="2747391"/>
                </a:lnTo>
                <a:lnTo>
                  <a:pt x="33528" y="2796794"/>
                </a:lnTo>
                <a:lnTo>
                  <a:pt x="36068" y="2846197"/>
                </a:lnTo>
                <a:lnTo>
                  <a:pt x="39624" y="2895600"/>
                </a:lnTo>
                <a:lnTo>
                  <a:pt x="44196" y="2945003"/>
                </a:lnTo>
                <a:lnTo>
                  <a:pt x="49784" y="2994406"/>
                </a:lnTo>
                <a:lnTo>
                  <a:pt x="56261" y="3043682"/>
                </a:lnTo>
                <a:lnTo>
                  <a:pt x="63881" y="3092958"/>
                </a:lnTo>
                <a:lnTo>
                  <a:pt x="72517" y="3142107"/>
                </a:lnTo>
                <a:lnTo>
                  <a:pt x="82169" y="3191129"/>
                </a:lnTo>
                <a:lnTo>
                  <a:pt x="92837" y="3240151"/>
                </a:lnTo>
                <a:lnTo>
                  <a:pt x="353568" y="3180588"/>
                </a:lnTo>
                <a:lnTo>
                  <a:pt x="342900" y="3131439"/>
                </a:lnTo>
                <a:lnTo>
                  <a:pt x="333502" y="3082163"/>
                </a:lnTo>
                <a:lnTo>
                  <a:pt x="325120" y="3032760"/>
                </a:lnTo>
                <a:lnTo>
                  <a:pt x="318008" y="2983357"/>
                </a:lnTo>
                <a:lnTo>
                  <a:pt x="311912" y="2933827"/>
                </a:lnTo>
                <a:lnTo>
                  <a:pt x="307086" y="2884170"/>
                </a:lnTo>
                <a:lnTo>
                  <a:pt x="303276" y="2834640"/>
                </a:lnTo>
                <a:lnTo>
                  <a:pt x="300736" y="2784983"/>
                </a:lnTo>
                <a:lnTo>
                  <a:pt x="299212" y="2735453"/>
                </a:lnTo>
                <a:lnTo>
                  <a:pt x="298831" y="2685796"/>
                </a:lnTo>
                <a:lnTo>
                  <a:pt x="299593" y="2636266"/>
                </a:lnTo>
                <a:lnTo>
                  <a:pt x="301498" y="2586863"/>
                </a:lnTo>
                <a:lnTo>
                  <a:pt x="304546" y="2537460"/>
                </a:lnTo>
                <a:lnTo>
                  <a:pt x="308610" y="2488184"/>
                </a:lnTo>
                <a:lnTo>
                  <a:pt x="313817" y="2439162"/>
                </a:lnTo>
                <a:lnTo>
                  <a:pt x="320167" y="2390140"/>
                </a:lnTo>
                <a:lnTo>
                  <a:pt x="327660" y="2341372"/>
                </a:lnTo>
                <a:lnTo>
                  <a:pt x="336169" y="2292731"/>
                </a:lnTo>
                <a:lnTo>
                  <a:pt x="345821" y="2244217"/>
                </a:lnTo>
                <a:lnTo>
                  <a:pt x="356489" y="2196084"/>
                </a:lnTo>
                <a:lnTo>
                  <a:pt x="368300" y="2148078"/>
                </a:lnTo>
                <a:lnTo>
                  <a:pt x="381254" y="2100326"/>
                </a:lnTo>
                <a:lnTo>
                  <a:pt x="395224" y="2052955"/>
                </a:lnTo>
                <a:lnTo>
                  <a:pt x="410337" y="2005838"/>
                </a:lnTo>
                <a:lnTo>
                  <a:pt x="426466" y="1958975"/>
                </a:lnTo>
                <a:lnTo>
                  <a:pt x="443738" y="1912493"/>
                </a:lnTo>
                <a:lnTo>
                  <a:pt x="462026" y="1866392"/>
                </a:lnTo>
                <a:lnTo>
                  <a:pt x="481330" y="1820672"/>
                </a:lnTo>
                <a:lnTo>
                  <a:pt x="501777" y="1775206"/>
                </a:lnTo>
                <a:lnTo>
                  <a:pt x="523367" y="1730375"/>
                </a:lnTo>
                <a:lnTo>
                  <a:pt x="545846" y="1685798"/>
                </a:lnTo>
                <a:lnTo>
                  <a:pt x="569468" y="1641729"/>
                </a:lnTo>
                <a:lnTo>
                  <a:pt x="594106" y="1598168"/>
                </a:lnTo>
                <a:lnTo>
                  <a:pt x="619760" y="1554988"/>
                </a:lnTo>
                <a:lnTo>
                  <a:pt x="646557" y="1512443"/>
                </a:lnTo>
                <a:lnTo>
                  <a:pt x="785495" y="1623187"/>
                </a:lnTo>
                <a:close/>
              </a:path>
              <a:path w="5303520" h="5287010">
                <a:moveTo>
                  <a:pt x="1556766" y="4756848"/>
                </a:moveTo>
                <a:lnTo>
                  <a:pt x="1511681" y="4734484"/>
                </a:lnTo>
                <a:lnTo>
                  <a:pt x="1467231" y="4711154"/>
                </a:lnTo>
                <a:lnTo>
                  <a:pt x="1423543" y="4686808"/>
                </a:lnTo>
                <a:lnTo>
                  <a:pt x="1380363" y="4661662"/>
                </a:lnTo>
                <a:lnTo>
                  <a:pt x="1337818" y="4635373"/>
                </a:lnTo>
                <a:lnTo>
                  <a:pt x="1296022" y="4608322"/>
                </a:lnTo>
                <a:lnTo>
                  <a:pt x="1254874" y="4580382"/>
                </a:lnTo>
                <a:lnTo>
                  <a:pt x="1214501" y="4551426"/>
                </a:lnTo>
                <a:lnTo>
                  <a:pt x="1174750" y="4521708"/>
                </a:lnTo>
                <a:lnTo>
                  <a:pt x="1135761" y="4490974"/>
                </a:lnTo>
                <a:lnTo>
                  <a:pt x="1097534" y="4459605"/>
                </a:lnTo>
                <a:lnTo>
                  <a:pt x="1060069" y="4427220"/>
                </a:lnTo>
                <a:lnTo>
                  <a:pt x="1023366" y="4394073"/>
                </a:lnTo>
                <a:lnTo>
                  <a:pt x="987425" y="4360164"/>
                </a:lnTo>
                <a:lnTo>
                  <a:pt x="952246" y="4325366"/>
                </a:lnTo>
                <a:lnTo>
                  <a:pt x="917829" y="4289933"/>
                </a:lnTo>
                <a:lnTo>
                  <a:pt x="884301" y="4253611"/>
                </a:lnTo>
                <a:lnTo>
                  <a:pt x="851662" y="4216654"/>
                </a:lnTo>
                <a:lnTo>
                  <a:pt x="819785" y="4178935"/>
                </a:lnTo>
                <a:lnTo>
                  <a:pt x="788797" y="4140454"/>
                </a:lnTo>
                <a:lnTo>
                  <a:pt x="758698" y="4101338"/>
                </a:lnTo>
                <a:lnTo>
                  <a:pt x="729488" y="4061460"/>
                </a:lnTo>
                <a:lnTo>
                  <a:pt x="701040" y="4020947"/>
                </a:lnTo>
                <a:lnTo>
                  <a:pt x="673608" y="3979672"/>
                </a:lnTo>
                <a:lnTo>
                  <a:pt x="647065" y="3937889"/>
                </a:lnTo>
                <a:lnTo>
                  <a:pt x="621538" y="3895471"/>
                </a:lnTo>
                <a:lnTo>
                  <a:pt x="596900" y="3852418"/>
                </a:lnTo>
                <a:lnTo>
                  <a:pt x="573151" y="3808730"/>
                </a:lnTo>
                <a:lnTo>
                  <a:pt x="550418" y="3764407"/>
                </a:lnTo>
                <a:lnTo>
                  <a:pt x="528701" y="3719576"/>
                </a:lnTo>
                <a:lnTo>
                  <a:pt x="508000" y="3674237"/>
                </a:lnTo>
                <a:lnTo>
                  <a:pt x="488188" y="3628263"/>
                </a:lnTo>
                <a:lnTo>
                  <a:pt x="469519" y="3581781"/>
                </a:lnTo>
                <a:lnTo>
                  <a:pt x="451866" y="3534791"/>
                </a:lnTo>
                <a:lnTo>
                  <a:pt x="435229" y="3487293"/>
                </a:lnTo>
                <a:lnTo>
                  <a:pt x="608330" y="3447796"/>
                </a:lnTo>
                <a:lnTo>
                  <a:pt x="244983" y="3304540"/>
                </a:lnTo>
                <a:lnTo>
                  <a:pt x="0" y="3586607"/>
                </a:lnTo>
                <a:lnTo>
                  <a:pt x="173228" y="3547110"/>
                </a:lnTo>
                <a:lnTo>
                  <a:pt x="189230" y="3594608"/>
                </a:lnTo>
                <a:lnTo>
                  <a:pt x="206121" y="3641598"/>
                </a:lnTo>
                <a:lnTo>
                  <a:pt x="224028" y="3688207"/>
                </a:lnTo>
                <a:lnTo>
                  <a:pt x="242697" y="3734435"/>
                </a:lnTo>
                <a:lnTo>
                  <a:pt x="262382" y="3780155"/>
                </a:lnTo>
                <a:lnTo>
                  <a:pt x="282956" y="3825367"/>
                </a:lnTo>
                <a:lnTo>
                  <a:pt x="304292" y="3870198"/>
                </a:lnTo>
                <a:lnTo>
                  <a:pt x="326644" y="3914394"/>
                </a:lnTo>
                <a:lnTo>
                  <a:pt x="349758" y="3958082"/>
                </a:lnTo>
                <a:lnTo>
                  <a:pt x="373761" y="4001262"/>
                </a:lnTo>
                <a:lnTo>
                  <a:pt x="398653" y="4043934"/>
                </a:lnTo>
                <a:lnTo>
                  <a:pt x="424307" y="4086098"/>
                </a:lnTo>
                <a:lnTo>
                  <a:pt x="450850" y="4127754"/>
                </a:lnTo>
                <a:lnTo>
                  <a:pt x="478155" y="4168648"/>
                </a:lnTo>
                <a:lnTo>
                  <a:pt x="506222" y="4209161"/>
                </a:lnTo>
                <a:lnTo>
                  <a:pt x="535178" y="4248912"/>
                </a:lnTo>
                <a:lnTo>
                  <a:pt x="564896" y="4288155"/>
                </a:lnTo>
                <a:lnTo>
                  <a:pt x="595249" y="4326775"/>
                </a:lnTo>
                <a:lnTo>
                  <a:pt x="626491" y="4364736"/>
                </a:lnTo>
                <a:lnTo>
                  <a:pt x="658495" y="4402074"/>
                </a:lnTo>
                <a:lnTo>
                  <a:pt x="691261" y="4438777"/>
                </a:lnTo>
                <a:lnTo>
                  <a:pt x="724662" y="4474845"/>
                </a:lnTo>
                <a:lnTo>
                  <a:pt x="758825" y="4510278"/>
                </a:lnTo>
                <a:lnTo>
                  <a:pt x="793750" y="4544949"/>
                </a:lnTo>
                <a:lnTo>
                  <a:pt x="829310" y="4578985"/>
                </a:lnTo>
                <a:lnTo>
                  <a:pt x="865632" y="4612259"/>
                </a:lnTo>
                <a:lnTo>
                  <a:pt x="902589" y="4644771"/>
                </a:lnTo>
                <a:lnTo>
                  <a:pt x="940181" y="4676648"/>
                </a:lnTo>
                <a:lnTo>
                  <a:pt x="978535" y="4707725"/>
                </a:lnTo>
                <a:lnTo>
                  <a:pt x="1017524" y="4738078"/>
                </a:lnTo>
                <a:lnTo>
                  <a:pt x="1057021" y="4767669"/>
                </a:lnTo>
                <a:lnTo>
                  <a:pt x="1097280" y="4796485"/>
                </a:lnTo>
                <a:lnTo>
                  <a:pt x="1138174" y="4824527"/>
                </a:lnTo>
                <a:lnTo>
                  <a:pt x="1179576" y="4851755"/>
                </a:lnTo>
                <a:lnTo>
                  <a:pt x="1221740" y="4878184"/>
                </a:lnTo>
                <a:lnTo>
                  <a:pt x="1264399" y="4903775"/>
                </a:lnTo>
                <a:lnTo>
                  <a:pt x="1307592" y="4928552"/>
                </a:lnTo>
                <a:lnTo>
                  <a:pt x="1351407" y="4952492"/>
                </a:lnTo>
                <a:lnTo>
                  <a:pt x="1395857" y="4975568"/>
                </a:lnTo>
                <a:lnTo>
                  <a:pt x="1440688" y="4997780"/>
                </a:lnTo>
                <a:lnTo>
                  <a:pt x="1556766" y="4756848"/>
                </a:lnTo>
                <a:close/>
              </a:path>
              <a:path w="5303520" h="5287010">
                <a:moveTo>
                  <a:pt x="2543302" y="301498"/>
                </a:moveTo>
                <a:lnTo>
                  <a:pt x="2322703" y="0"/>
                </a:lnTo>
                <a:lnTo>
                  <a:pt x="2322703" y="177673"/>
                </a:lnTo>
                <a:lnTo>
                  <a:pt x="2272919" y="182753"/>
                </a:lnTo>
                <a:lnTo>
                  <a:pt x="2223262" y="188722"/>
                </a:lnTo>
                <a:lnTo>
                  <a:pt x="2173859" y="195707"/>
                </a:lnTo>
                <a:lnTo>
                  <a:pt x="2124710" y="203835"/>
                </a:lnTo>
                <a:lnTo>
                  <a:pt x="2075688" y="212725"/>
                </a:lnTo>
                <a:lnTo>
                  <a:pt x="2027047" y="222758"/>
                </a:lnTo>
                <a:lnTo>
                  <a:pt x="1978660" y="233680"/>
                </a:lnTo>
                <a:lnTo>
                  <a:pt x="1930654" y="245618"/>
                </a:lnTo>
                <a:lnTo>
                  <a:pt x="1882902" y="258445"/>
                </a:lnTo>
                <a:lnTo>
                  <a:pt x="1835404" y="272161"/>
                </a:lnTo>
                <a:lnTo>
                  <a:pt x="1788287" y="286893"/>
                </a:lnTo>
                <a:lnTo>
                  <a:pt x="1741551" y="302641"/>
                </a:lnTo>
                <a:lnTo>
                  <a:pt x="1695069" y="319151"/>
                </a:lnTo>
                <a:lnTo>
                  <a:pt x="1649095" y="336677"/>
                </a:lnTo>
                <a:lnTo>
                  <a:pt x="1603375" y="355092"/>
                </a:lnTo>
                <a:lnTo>
                  <a:pt x="1558163" y="374396"/>
                </a:lnTo>
                <a:lnTo>
                  <a:pt x="1513332" y="394716"/>
                </a:lnTo>
                <a:lnTo>
                  <a:pt x="1468882" y="415798"/>
                </a:lnTo>
                <a:lnTo>
                  <a:pt x="1424940" y="437769"/>
                </a:lnTo>
                <a:lnTo>
                  <a:pt x="1381506" y="460629"/>
                </a:lnTo>
                <a:lnTo>
                  <a:pt x="1338453" y="484378"/>
                </a:lnTo>
                <a:lnTo>
                  <a:pt x="1295781" y="508889"/>
                </a:lnTo>
                <a:lnTo>
                  <a:pt x="1253744" y="534416"/>
                </a:lnTo>
                <a:lnTo>
                  <a:pt x="1212215" y="560705"/>
                </a:lnTo>
                <a:lnTo>
                  <a:pt x="1171194" y="587756"/>
                </a:lnTo>
                <a:lnTo>
                  <a:pt x="1130681" y="615823"/>
                </a:lnTo>
                <a:lnTo>
                  <a:pt x="1090676" y="644525"/>
                </a:lnTo>
                <a:lnTo>
                  <a:pt x="1051306" y="674116"/>
                </a:lnTo>
                <a:lnTo>
                  <a:pt x="1012444" y="704596"/>
                </a:lnTo>
                <a:lnTo>
                  <a:pt x="974217" y="735838"/>
                </a:lnTo>
                <a:lnTo>
                  <a:pt x="936498" y="767842"/>
                </a:lnTo>
                <a:lnTo>
                  <a:pt x="899541" y="800608"/>
                </a:lnTo>
                <a:lnTo>
                  <a:pt x="863092" y="834136"/>
                </a:lnTo>
                <a:lnTo>
                  <a:pt x="827405" y="868553"/>
                </a:lnTo>
                <a:lnTo>
                  <a:pt x="792226" y="903732"/>
                </a:lnTo>
                <a:lnTo>
                  <a:pt x="757809" y="939546"/>
                </a:lnTo>
                <a:lnTo>
                  <a:pt x="724027" y="976249"/>
                </a:lnTo>
                <a:lnTo>
                  <a:pt x="691007" y="1013587"/>
                </a:lnTo>
                <a:lnTo>
                  <a:pt x="658622" y="1051687"/>
                </a:lnTo>
                <a:lnTo>
                  <a:pt x="626999" y="1090549"/>
                </a:lnTo>
                <a:lnTo>
                  <a:pt x="836041" y="1257300"/>
                </a:lnTo>
                <a:lnTo>
                  <a:pt x="867791" y="1218311"/>
                </a:lnTo>
                <a:lnTo>
                  <a:pt x="900430" y="1180211"/>
                </a:lnTo>
                <a:lnTo>
                  <a:pt x="933831" y="1143000"/>
                </a:lnTo>
                <a:lnTo>
                  <a:pt x="968121" y="1106551"/>
                </a:lnTo>
                <a:lnTo>
                  <a:pt x="1003046" y="1070864"/>
                </a:lnTo>
                <a:lnTo>
                  <a:pt x="1038733" y="1036193"/>
                </a:lnTo>
                <a:lnTo>
                  <a:pt x="1075182" y="1002284"/>
                </a:lnTo>
                <a:lnTo>
                  <a:pt x="1112393" y="969391"/>
                </a:lnTo>
                <a:lnTo>
                  <a:pt x="1150239" y="937260"/>
                </a:lnTo>
                <a:lnTo>
                  <a:pt x="1188720" y="906145"/>
                </a:lnTo>
                <a:lnTo>
                  <a:pt x="1227963" y="875792"/>
                </a:lnTo>
                <a:lnTo>
                  <a:pt x="1267714" y="846455"/>
                </a:lnTo>
                <a:lnTo>
                  <a:pt x="1308227" y="818007"/>
                </a:lnTo>
                <a:lnTo>
                  <a:pt x="1349248" y="790575"/>
                </a:lnTo>
                <a:lnTo>
                  <a:pt x="1390904" y="764032"/>
                </a:lnTo>
                <a:lnTo>
                  <a:pt x="1433195" y="738505"/>
                </a:lnTo>
                <a:lnTo>
                  <a:pt x="1475994" y="713867"/>
                </a:lnTo>
                <a:lnTo>
                  <a:pt x="1519301" y="690245"/>
                </a:lnTo>
                <a:lnTo>
                  <a:pt x="1563243" y="667512"/>
                </a:lnTo>
                <a:lnTo>
                  <a:pt x="1607566" y="645922"/>
                </a:lnTo>
                <a:lnTo>
                  <a:pt x="1652397" y="625221"/>
                </a:lnTo>
                <a:lnTo>
                  <a:pt x="1697863" y="605536"/>
                </a:lnTo>
                <a:lnTo>
                  <a:pt x="1743583" y="586867"/>
                </a:lnTo>
                <a:lnTo>
                  <a:pt x="1789811" y="569341"/>
                </a:lnTo>
                <a:lnTo>
                  <a:pt x="1836547" y="552704"/>
                </a:lnTo>
                <a:lnTo>
                  <a:pt x="1883537" y="537210"/>
                </a:lnTo>
                <a:lnTo>
                  <a:pt x="1931035" y="522732"/>
                </a:lnTo>
                <a:lnTo>
                  <a:pt x="1978914" y="509397"/>
                </a:lnTo>
                <a:lnTo>
                  <a:pt x="2027047" y="497078"/>
                </a:lnTo>
                <a:lnTo>
                  <a:pt x="2075561" y="485902"/>
                </a:lnTo>
                <a:lnTo>
                  <a:pt x="2124456" y="475742"/>
                </a:lnTo>
                <a:lnTo>
                  <a:pt x="2173605" y="466725"/>
                </a:lnTo>
                <a:lnTo>
                  <a:pt x="2223135" y="458851"/>
                </a:lnTo>
                <a:lnTo>
                  <a:pt x="2272792" y="451993"/>
                </a:lnTo>
                <a:lnTo>
                  <a:pt x="2322830" y="446405"/>
                </a:lnTo>
                <a:lnTo>
                  <a:pt x="2322830" y="623951"/>
                </a:lnTo>
                <a:lnTo>
                  <a:pt x="2543302" y="301498"/>
                </a:lnTo>
                <a:close/>
              </a:path>
              <a:path w="5303520" h="5287010">
                <a:moveTo>
                  <a:pt x="3655314" y="5039588"/>
                </a:moveTo>
                <a:lnTo>
                  <a:pt x="3539236" y="4798619"/>
                </a:lnTo>
                <a:lnTo>
                  <a:pt x="3493643" y="4819916"/>
                </a:lnTo>
                <a:lnTo>
                  <a:pt x="3447796" y="4840109"/>
                </a:lnTo>
                <a:lnTo>
                  <a:pt x="3401441" y="4859210"/>
                </a:lnTo>
                <a:lnTo>
                  <a:pt x="3354832" y="4877206"/>
                </a:lnTo>
                <a:lnTo>
                  <a:pt x="3307842" y="4894097"/>
                </a:lnTo>
                <a:lnTo>
                  <a:pt x="3260598" y="4909896"/>
                </a:lnTo>
                <a:lnTo>
                  <a:pt x="3213100" y="4924590"/>
                </a:lnTo>
                <a:lnTo>
                  <a:pt x="3165348" y="4938179"/>
                </a:lnTo>
                <a:lnTo>
                  <a:pt x="3117215" y="4950663"/>
                </a:lnTo>
                <a:lnTo>
                  <a:pt x="3069082" y="4962042"/>
                </a:lnTo>
                <a:lnTo>
                  <a:pt x="3020568" y="4972316"/>
                </a:lnTo>
                <a:lnTo>
                  <a:pt x="2971927" y="4981473"/>
                </a:lnTo>
                <a:lnTo>
                  <a:pt x="2923159" y="4989538"/>
                </a:lnTo>
                <a:lnTo>
                  <a:pt x="2874264" y="4996472"/>
                </a:lnTo>
                <a:lnTo>
                  <a:pt x="2825242" y="5002314"/>
                </a:lnTo>
                <a:lnTo>
                  <a:pt x="2776093" y="5007038"/>
                </a:lnTo>
                <a:lnTo>
                  <a:pt x="2726817" y="5010645"/>
                </a:lnTo>
                <a:lnTo>
                  <a:pt x="2677414" y="5013134"/>
                </a:lnTo>
                <a:lnTo>
                  <a:pt x="2628138" y="5014519"/>
                </a:lnTo>
                <a:lnTo>
                  <a:pt x="2578735" y="5014785"/>
                </a:lnTo>
                <a:lnTo>
                  <a:pt x="2529332" y="5013934"/>
                </a:lnTo>
                <a:lnTo>
                  <a:pt x="2479929" y="5011966"/>
                </a:lnTo>
                <a:lnTo>
                  <a:pt x="2430653" y="5008880"/>
                </a:lnTo>
                <a:lnTo>
                  <a:pt x="2381250" y="5004663"/>
                </a:lnTo>
                <a:lnTo>
                  <a:pt x="2332101" y="4999342"/>
                </a:lnTo>
                <a:lnTo>
                  <a:pt x="2282952" y="4992890"/>
                </a:lnTo>
                <a:lnTo>
                  <a:pt x="2233930" y="4985321"/>
                </a:lnTo>
                <a:lnTo>
                  <a:pt x="2185035" y="4976622"/>
                </a:lnTo>
                <a:lnTo>
                  <a:pt x="2136267" y="4966792"/>
                </a:lnTo>
                <a:lnTo>
                  <a:pt x="2087626" y="4955857"/>
                </a:lnTo>
                <a:lnTo>
                  <a:pt x="2039239" y="4943780"/>
                </a:lnTo>
                <a:lnTo>
                  <a:pt x="1990979" y="4930584"/>
                </a:lnTo>
                <a:lnTo>
                  <a:pt x="1942973" y="4916246"/>
                </a:lnTo>
                <a:lnTo>
                  <a:pt x="1895221" y="4900790"/>
                </a:lnTo>
                <a:lnTo>
                  <a:pt x="1847723" y="4884204"/>
                </a:lnTo>
                <a:lnTo>
                  <a:pt x="1924812" y="4724171"/>
                </a:lnTo>
                <a:lnTo>
                  <a:pt x="1586230" y="4919091"/>
                </a:lnTo>
                <a:lnTo>
                  <a:pt x="1654175" y="5286387"/>
                </a:lnTo>
                <a:lnTo>
                  <a:pt x="1731264" y="5126291"/>
                </a:lnTo>
                <a:lnTo>
                  <a:pt x="1778254" y="5143385"/>
                </a:lnTo>
                <a:lnTo>
                  <a:pt x="1825625" y="5159502"/>
                </a:lnTo>
                <a:lnTo>
                  <a:pt x="1873250" y="5174615"/>
                </a:lnTo>
                <a:lnTo>
                  <a:pt x="1921002" y="5188737"/>
                </a:lnTo>
                <a:lnTo>
                  <a:pt x="1969008" y="5201856"/>
                </a:lnTo>
                <a:lnTo>
                  <a:pt x="2017141" y="5213985"/>
                </a:lnTo>
                <a:lnTo>
                  <a:pt x="2065528" y="5225123"/>
                </a:lnTo>
                <a:lnTo>
                  <a:pt x="2113915" y="5235270"/>
                </a:lnTo>
                <a:lnTo>
                  <a:pt x="2162556" y="5244427"/>
                </a:lnTo>
                <a:lnTo>
                  <a:pt x="2211324" y="5252580"/>
                </a:lnTo>
                <a:lnTo>
                  <a:pt x="2260219" y="5259756"/>
                </a:lnTo>
                <a:lnTo>
                  <a:pt x="2309114" y="5265928"/>
                </a:lnTo>
                <a:lnTo>
                  <a:pt x="2358136" y="5271122"/>
                </a:lnTo>
                <a:lnTo>
                  <a:pt x="2407158" y="5275313"/>
                </a:lnTo>
                <a:lnTo>
                  <a:pt x="2456307" y="5278526"/>
                </a:lnTo>
                <a:lnTo>
                  <a:pt x="2505456" y="5280749"/>
                </a:lnTo>
                <a:lnTo>
                  <a:pt x="2554605" y="5281993"/>
                </a:lnTo>
                <a:lnTo>
                  <a:pt x="2603881" y="5282235"/>
                </a:lnTo>
                <a:lnTo>
                  <a:pt x="2653030" y="5281498"/>
                </a:lnTo>
                <a:lnTo>
                  <a:pt x="2702052" y="5279783"/>
                </a:lnTo>
                <a:lnTo>
                  <a:pt x="2751201" y="5277078"/>
                </a:lnTo>
                <a:lnTo>
                  <a:pt x="2800223" y="5273383"/>
                </a:lnTo>
                <a:lnTo>
                  <a:pt x="2849118" y="5268722"/>
                </a:lnTo>
                <a:lnTo>
                  <a:pt x="2898013" y="5263058"/>
                </a:lnTo>
                <a:lnTo>
                  <a:pt x="2946781" y="5256428"/>
                </a:lnTo>
                <a:lnTo>
                  <a:pt x="2995422" y="5248808"/>
                </a:lnTo>
                <a:lnTo>
                  <a:pt x="3043936" y="5240210"/>
                </a:lnTo>
                <a:lnTo>
                  <a:pt x="3092323" y="5230634"/>
                </a:lnTo>
                <a:lnTo>
                  <a:pt x="3140456" y="5220081"/>
                </a:lnTo>
                <a:lnTo>
                  <a:pt x="3188462" y="5208549"/>
                </a:lnTo>
                <a:lnTo>
                  <a:pt x="3236214" y="5196040"/>
                </a:lnTo>
                <a:lnTo>
                  <a:pt x="3283839" y="5182552"/>
                </a:lnTo>
                <a:lnTo>
                  <a:pt x="3331210" y="5168087"/>
                </a:lnTo>
                <a:lnTo>
                  <a:pt x="3378327" y="5152656"/>
                </a:lnTo>
                <a:lnTo>
                  <a:pt x="3425190" y="5136235"/>
                </a:lnTo>
                <a:lnTo>
                  <a:pt x="3471799" y="5118862"/>
                </a:lnTo>
                <a:lnTo>
                  <a:pt x="3518154" y="5100498"/>
                </a:lnTo>
                <a:lnTo>
                  <a:pt x="3564128" y="5081168"/>
                </a:lnTo>
                <a:lnTo>
                  <a:pt x="3609848" y="5060861"/>
                </a:lnTo>
                <a:lnTo>
                  <a:pt x="3655314" y="5039588"/>
                </a:lnTo>
                <a:close/>
              </a:path>
              <a:path w="5303520" h="5287010">
                <a:moveTo>
                  <a:pt x="4550156" y="813562"/>
                </a:moveTo>
                <a:lnTo>
                  <a:pt x="4411345" y="924433"/>
                </a:lnTo>
                <a:lnTo>
                  <a:pt x="4376293" y="888492"/>
                </a:lnTo>
                <a:lnTo>
                  <a:pt x="4340606" y="853440"/>
                </a:lnTo>
                <a:lnTo>
                  <a:pt x="4304284" y="819150"/>
                </a:lnTo>
                <a:lnTo>
                  <a:pt x="4267454" y="785749"/>
                </a:lnTo>
                <a:lnTo>
                  <a:pt x="4229862" y="753110"/>
                </a:lnTo>
                <a:lnTo>
                  <a:pt x="4191762" y="721360"/>
                </a:lnTo>
                <a:lnTo>
                  <a:pt x="4153027" y="690245"/>
                </a:lnTo>
                <a:lnTo>
                  <a:pt x="4113784" y="660146"/>
                </a:lnTo>
                <a:lnTo>
                  <a:pt x="4073906" y="630809"/>
                </a:lnTo>
                <a:lnTo>
                  <a:pt x="4033520" y="602234"/>
                </a:lnTo>
                <a:lnTo>
                  <a:pt x="3992626" y="574675"/>
                </a:lnTo>
                <a:lnTo>
                  <a:pt x="3951224" y="547878"/>
                </a:lnTo>
                <a:lnTo>
                  <a:pt x="3909314" y="521843"/>
                </a:lnTo>
                <a:lnTo>
                  <a:pt x="3866896" y="496824"/>
                </a:lnTo>
                <a:lnTo>
                  <a:pt x="3824097" y="472694"/>
                </a:lnTo>
                <a:lnTo>
                  <a:pt x="3780790" y="449326"/>
                </a:lnTo>
                <a:lnTo>
                  <a:pt x="3736975" y="426847"/>
                </a:lnTo>
                <a:lnTo>
                  <a:pt x="3692779" y="405257"/>
                </a:lnTo>
                <a:lnTo>
                  <a:pt x="3648202" y="384683"/>
                </a:lnTo>
                <a:lnTo>
                  <a:pt x="3603117" y="364871"/>
                </a:lnTo>
                <a:lnTo>
                  <a:pt x="3557778" y="345948"/>
                </a:lnTo>
                <a:lnTo>
                  <a:pt x="3512058" y="328041"/>
                </a:lnTo>
                <a:lnTo>
                  <a:pt x="3465830" y="311023"/>
                </a:lnTo>
                <a:lnTo>
                  <a:pt x="3419475" y="294894"/>
                </a:lnTo>
                <a:lnTo>
                  <a:pt x="3372612" y="279781"/>
                </a:lnTo>
                <a:lnTo>
                  <a:pt x="3325495" y="265557"/>
                </a:lnTo>
                <a:lnTo>
                  <a:pt x="3278124" y="252222"/>
                </a:lnTo>
                <a:lnTo>
                  <a:pt x="3230372" y="239903"/>
                </a:lnTo>
                <a:lnTo>
                  <a:pt x="3182366" y="228473"/>
                </a:lnTo>
                <a:lnTo>
                  <a:pt x="3134106" y="218059"/>
                </a:lnTo>
                <a:lnTo>
                  <a:pt x="3085592" y="208534"/>
                </a:lnTo>
                <a:lnTo>
                  <a:pt x="3036824" y="200025"/>
                </a:lnTo>
                <a:lnTo>
                  <a:pt x="2987929" y="192532"/>
                </a:lnTo>
                <a:lnTo>
                  <a:pt x="2938780" y="186055"/>
                </a:lnTo>
                <a:lnTo>
                  <a:pt x="2889377" y="180467"/>
                </a:lnTo>
                <a:lnTo>
                  <a:pt x="2839847" y="175895"/>
                </a:lnTo>
                <a:lnTo>
                  <a:pt x="2790190" y="172339"/>
                </a:lnTo>
                <a:lnTo>
                  <a:pt x="2740279" y="169799"/>
                </a:lnTo>
                <a:lnTo>
                  <a:pt x="2690368" y="168275"/>
                </a:lnTo>
                <a:lnTo>
                  <a:pt x="2640203" y="167767"/>
                </a:lnTo>
                <a:lnTo>
                  <a:pt x="2640203" y="435229"/>
                </a:lnTo>
                <a:lnTo>
                  <a:pt x="2690495" y="435737"/>
                </a:lnTo>
                <a:lnTo>
                  <a:pt x="2740660" y="437515"/>
                </a:lnTo>
                <a:lnTo>
                  <a:pt x="2790698" y="440436"/>
                </a:lnTo>
                <a:lnTo>
                  <a:pt x="2840482" y="444373"/>
                </a:lnTo>
                <a:lnTo>
                  <a:pt x="2890139" y="449580"/>
                </a:lnTo>
                <a:lnTo>
                  <a:pt x="2939542" y="455803"/>
                </a:lnTo>
                <a:lnTo>
                  <a:pt x="2988691" y="463169"/>
                </a:lnTo>
                <a:lnTo>
                  <a:pt x="3037713" y="471678"/>
                </a:lnTo>
                <a:lnTo>
                  <a:pt x="3086354" y="481330"/>
                </a:lnTo>
                <a:lnTo>
                  <a:pt x="3134741" y="491998"/>
                </a:lnTo>
                <a:lnTo>
                  <a:pt x="3182874" y="503682"/>
                </a:lnTo>
                <a:lnTo>
                  <a:pt x="3230626" y="516509"/>
                </a:lnTo>
                <a:lnTo>
                  <a:pt x="3278124" y="530479"/>
                </a:lnTo>
                <a:lnTo>
                  <a:pt x="3325114" y="545465"/>
                </a:lnTo>
                <a:lnTo>
                  <a:pt x="3371850" y="561467"/>
                </a:lnTo>
                <a:lnTo>
                  <a:pt x="3418205" y="578485"/>
                </a:lnTo>
                <a:lnTo>
                  <a:pt x="3464179" y="596646"/>
                </a:lnTo>
                <a:lnTo>
                  <a:pt x="3509645" y="615823"/>
                </a:lnTo>
                <a:lnTo>
                  <a:pt x="3554730" y="636016"/>
                </a:lnTo>
                <a:lnTo>
                  <a:pt x="3599307" y="657098"/>
                </a:lnTo>
                <a:lnTo>
                  <a:pt x="3643503" y="679323"/>
                </a:lnTo>
                <a:lnTo>
                  <a:pt x="3687064" y="702564"/>
                </a:lnTo>
                <a:lnTo>
                  <a:pt x="3730244" y="726694"/>
                </a:lnTo>
                <a:lnTo>
                  <a:pt x="3772789" y="751967"/>
                </a:lnTo>
                <a:lnTo>
                  <a:pt x="3814826" y="778129"/>
                </a:lnTo>
                <a:lnTo>
                  <a:pt x="3856355" y="805180"/>
                </a:lnTo>
                <a:lnTo>
                  <a:pt x="3897249" y="833247"/>
                </a:lnTo>
                <a:lnTo>
                  <a:pt x="3937508" y="862330"/>
                </a:lnTo>
                <a:lnTo>
                  <a:pt x="3977259" y="892302"/>
                </a:lnTo>
                <a:lnTo>
                  <a:pt x="4016248" y="923290"/>
                </a:lnTo>
                <a:lnTo>
                  <a:pt x="4054602" y="955167"/>
                </a:lnTo>
                <a:lnTo>
                  <a:pt x="4092321" y="987933"/>
                </a:lnTo>
                <a:lnTo>
                  <a:pt x="4129405" y="1021715"/>
                </a:lnTo>
                <a:lnTo>
                  <a:pt x="4165600" y="1056386"/>
                </a:lnTo>
                <a:lnTo>
                  <a:pt x="4201287" y="1091946"/>
                </a:lnTo>
                <a:lnTo>
                  <a:pt x="4062349" y="1202690"/>
                </a:lnTo>
                <a:lnTo>
                  <a:pt x="4451985" y="1173988"/>
                </a:lnTo>
                <a:lnTo>
                  <a:pt x="4550156" y="813562"/>
                </a:lnTo>
                <a:close/>
              </a:path>
              <a:path w="5303520" h="5287010">
                <a:moveTo>
                  <a:pt x="5068951" y="3334258"/>
                </a:moveTo>
                <a:lnTo>
                  <a:pt x="4808220" y="3274822"/>
                </a:lnTo>
                <a:lnTo>
                  <a:pt x="4796409" y="3323717"/>
                </a:lnTo>
                <a:lnTo>
                  <a:pt x="4783582" y="3372231"/>
                </a:lnTo>
                <a:lnTo>
                  <a:pt x="4769739" y="3420364"/>
                </a:lnTo>
                <a:lnTo>
                  <a:pt x="4754626" y="3468116"/>
                </a:lnTo>
                <a:lnTo>
                  <a:pt x="4738624" y="3515360"/>
                </a:lnTo>
                <a:lnTo>
                  <a:pt x="4721479" y="3562096"/>
                </a:lnTo>
                <a:lnTo>
                  <a:pt x="4703445" y="3608451"/>
                </a:lnTo>
                <a:lnTo>
                  <a:pt x="4684268" y="3654298"/>
                </a:lnTo>
                <a:lnTo>
                  <a:pt x="4664075" y="3699637"/>
                </a:lnTo>
                <a:lnTo>
                  <a:pt x="4642866" y="3744468"/>
                </a:lnTo>
                <a:lnTo>
                  <a:pt x="4620768" y="3788791"/>
                </a:lnTo>
                <a:lnTo>
                  <a:pt x="4597527" y="3832479"/>
                </a:lnTo>
                <a:lnTo>
                  <a:pt x="4573397" y="3875659"/>
                </a:lnTo>
                <a:lnTo>
                  <a:pt x="4548378" y="3918331"/>
                </a:lnTo>
                <a:lnTo>
                  <a:pt x="4522343" y="3960368"/>
                </a:lnTo>
                <a:lnTo>
                  <a:pt x="4495419" y="4001643"/>
                </a:lnTo>
                <a:lnTo>
                  <a:pt x="4467479" y="4042410"/>
                </a:lnTo>
                <a:lnTo>
                  <a:pt x="4438650" y="4082542"/>
                </a:lnTo>
                <a:lnTo>
                  <a:pt x="4409059" y="4122039"/>
                </a:lnTo>
                <a:lnTo>
                  <a:pt x="4378452" y="4160901"/>
                </a:lnTo>
                <a:lnTo>
                  <a:pt x="4346956" y="4199001"/>
                </a:lnTo>
                <a:lnTo>
                  <a:pt x="4314571" y="4236339"/>
                </a:lnTo>
                <a:lnTo>
                  <a:pt x="4281424" y="4273042"/>
                </a:lnTo>
                <a:lnTo>
                  <a:pt x="4247388" y="4308983"/>
                </a:lnTo>
                <a:lnTo>
                  <a:pt x="4212590" y="4344162"/>
                </a:lnTo>
                <a:lnTo>
                  <a:pt x="4176903" y="4378579"/>
                </a:lnTo>
                <a:lnTo>
                  <a:pt x="4140327" y="4412234"/>
                </a:lnTo>
                <a:lnTo>
                  <a:pt x="4102989" y="4445000"/>
                </a:lnTo>
                <a:lnTo>
                  <a:pt x="4065016" y="4477004"/>
                </a:lnTo>
                <a:lnTo>
                  <a:pt x="4026154" y="4508246"/>
                </a:lnTo>
                <a:lnTo>
                  <a:pt x="3986403" y="4538472"/>
                </a:lnTo>
                <a:lnTo>
                  <a:pt x="3946017" y="4568063"/>
                </a:lnTo>
                <a:lnTo>
                  <a:pt x="3904996" y="4596638"/>
                </a:lnTo>
                <a:lnTo>
                  <a:pt x="3863086" y="4624324"/>
                </a:lnTo>
                <a:lnTo>
                  <a:pt x="3820541" y="4651121"/>
                </a:lnTo>
                <a:lnTo>
                  <a:pt x="3743452" y="4491101"/>
                </a:lnTo>
                <a:lnTo>
                  <a:pt x="3684778" y="4877308"/>
                </a:lnTo>
                <a:lnTo>
                  <a:pt x="4014216" y="5053228"/>
                </a:lnTo>
                <a:lnTo>
                  <a:pt x="3937127" y="4893132"/>
                </a:lnTo>
                <a:lnTo>
                  <a:pt x="3979799" y="4866970"/>
                </a:lnTo>
                <a:lnTo>
                  <a:pt x="4021963" y="4840008"/>
                </a:lnTo>
                <a:lnTo>
                  <a:pt x="4063492" y="4812220"/>
                </a:lnTo>
                <a:lnTo>
                  <a:pt x="4104259" y="4783658"/>
                </a:lnTo>
                <a:lnTo>
                  <a:pt x="4144518" y="4754321"/>
                </a:lnTo>
                <a:lnTo>
                  <a:pt x="4184015" y="4724209"/>
                </a:lnTo>
                <a:lnTo>
                  <a:pt x="4222877" y="4693412"/>
                </a:lnTo>
                <a:lnTo>
                  <a:pt x="4260977" y="4661789"/>
                </a:lnTo>
                <a:lnTo>
                  <a:pt x="4298442" y="4629404"/>
                </a:lnTo>
                <a:lnTo>
                  <a:pt x="4335272" y="4596384"/>
                </a:lnTo>
                <a:lnTo>
                  <a:pt x="4371340" y="4562729"/>
                </a:lnTo>
                <a:lnTo>
                  <a:pt x="4406646" y="4528312"/>
                </a:lnTo>
                <a:lnTo>
                  <a:pt x="4441317" y="4493133"/>
                </a:lnTo>
                <a:lnTo>
                  <a:pt x="4475226" y="4457446"/>
                </a:lnTo>
                <a:lnTo>
                  <a:pt x="4508373" y="4420997"/>
                </a:lnTo>
                <a:lnTo>
                  <a:pt x="4540758" y="4383913"/>
                </a:lnTo>
                <a:lnTo>
                  <a:pt x="4572381" y="4346194"/>
                </a:lnTo>
                <a:lnTo>
                  <a:pt x="4603242" y="4307967"/>
                </a:lnTo>
                <a:lnTo>
                  <a:pt x="4633341" y="4268978"/>
                </a:lnTo>
                <a:lnTo>
                  <a:pt x="4662551" y="4229481"/>
                </a:lnTo>
                <a:lnTo>
                  <a:pt x="4690999" y="4189476"/>
                </a:lnTo>
                <a:lnTo>
                  <a:pt x="4718685" y="4148836"/>
                </a:lnTo>
                <a:lnTo>
                  <a:pt x="4745609" y="4107688"/>
                </a:lnTo>
                <a:lnTo>
                  <a:pt x="4771644" y="4065905"/>
                </a:lnTo>
                <a:lnTo>
                  <a:pt x="4796917" y="4023614"/>
                </a:lnTo>
                <a:lnTo>
                  <a:pt x="4821174" y="3980815"/>
                </a:lnTo>
                <a:lnTo>
                  <a:pt x="4844796" y="3937508"/>
                </a:lnTo>
                <a:lnTo>
                  <a:pt x="4867402" y="3893820"/>
                </a:lnTo>
                <a:lnTo>
                  <a:pt x="4889246" y="3849497"/>
                </a:lnTo>
                <a:lnTo>
                  <a:pt x="4910074" y="3804793"/>
                </a:lnTo>
                <a:lnTo>
                  <a:pt x="4930140" y="3759581"/>
                </a:lnTo>
                <a:lnTo>
                  <a:pt x="4949190" y="3713861"/>
                </a:lnTo>
                <a:lnTo>
                  <a:pt x="4967478" y="3667887"/>
                </a:lnTo>
                <a:lnTo>
                  <a:pt x="4984750" y="3621405"/>
                </a:lnTo>
                <a:lnTo>
                  <a:pt x="5001133" y="3574415"/>
                </a:lnTo>
                <a:lnTo>
                  <a:pt x="5016627" y="3527171"/>
                </a:lnTo>
                <a:lnTo>
                  <a:pt x="5031105" y="3479546"/>
                </a:lnTo>
                <a:lnTo>
                  <a:pt x="5044694" y="3431413"/>
                </a:lnTo>
                <a:lnTo>
                  <a:pt x="5057267" y="3383026"/>
                </a:lnTo>
                <a:lnTo>
                  <a:pt x="5068951" y="3334258"/>
                </a:lnTo>
                <a:close/>
              </a:path>
              <a:path w="5303520" h="5287010">
                <a:moveTo>
                  <a:pt x="5303266" y="3062478"/>
                </a:moveTo>
                <a:lnTo>
                  <a:pt x="5130038" y="3022981"/>
                </a:lnTo>
                <a:lnTo>
                  <a:pt x="5136261" y="2973197"/>
                </a:lnTo>
                <a:lnTo>
                  <a:pt x="5141468" y="2923540"/>
                </a:lnTo>
                <a:lnTo>
                  <a:pt x="5145532" y="2873756"/>
                </a:lnTo>
                <a:lnTo>
                  <a:pt x="5148707" y="2823972"/>
                </a:lnTo>
                <a:lnTo>
                  <a:pt x="5150866" y="2774315"/>
                </a:lnTo>
                <a:lnTo>
                  <a:pt x="5152009" y="2724658"/>
                </a:lnTo>
                <a:lnTo>
                  <a:pt x="5152009" y="2675001"/>
                </a:lnTo>
                <a:lnTo>
                  <a:pt x="5151120" y="2625471"/>
                </a:lnTo>
                <a:lnTo>
                  <a:pt x="5149215" y="2576068"/>
                </a:lnTo>
                <a:lnTo>
                  <a:pt x="5146421" y="2526792"/>
                </a:lnTo>
                <a:lnTo>
                  <a:pt x="5142484" y="2477516"/>
                </a:lnTo>
                <a:lnTo>
                  <a:pt x="5137658" y="2428494"/>
                </a:lnTo>
                <a:lnTo>
                  <a:pt x="5131816" y="2379472"/>
                </a:lnTo>
                <a:lnTo>
                  <a:pt x="5124958" y="2330704"/>
                </a:lnTo>
                <a:lnTo>
                  <a:pt x="5117084" y="2282063"/>
                </a:lnTo>
                <a:lnTo>
                  <a:pt x="5108321" y="2233676"/>
                </a:lnTo>
                <a:lnTo>
                  <a:pt x="5098669" y="2185416"/>
                </a:lnTo>
                <a:lnTo>
                  <a:pt x="5087874" y="2137410"/>
                </a:lnTo>
                <a:lnTo>
                  <a:pt x="5076317" y="2089658"/>
                </a:lnTo>
                <a:lnTo>
                  <a:pt x="5063617" y="2042160"/>
                </a:lnTo>
                <a:lnTo>
                  <a:pt x="5050155" y="1994916"/>
                </a:lnTo>
                <a:lnTo>
                  <a:pt x="5035550" y="1947926"/>
                </a:lnTo>
                <a:lnTo>
                  <a:pt x="5020183" y="1901317"/>
                </a:lnTo>
                <a:lnTo>
                  <a:pt x="5003800" y="1854835"/>
                </a:lnTo>
                <a:lnTo>
                  <a:pt x="4986401" y="1808861"/>
                </a:lnTo>
                <a:lnTo>
                  <a:pt x="4968240" y="1763141"/>
                </a:lnTo>
                <a:lnTo>
                  <a:pt x="4949063" y="1717675"/>
                </a:lnTo>
                <a:lnTo>
                  <a:pt x="4928870" y="1672717"/>
                </a:lnTo>
                <a:lnTo>
                  <a:pt x="4907915" y="1628140"/>
                </a:lnTo>
                <a:lnTo>
                  <a:pt x="4885944" y="1583817"/>
                </a:lnTo>
                <a:lnTo>
                  <a:pt x="4863084" y="1540002"/>
                </a:lnTo>
                <a:lnTo>
                  <a:pt x="4839335" y="1496568"/>
                </a:lnTo>
                <a:lnTo>
                  <a:pt x="4814697" y="1453642"/>
                </a:lnTo>
                <a:lnTo>
                  <a:pt x="4789170" y="1411097"/>
                </a:lnTo>
                <a:lnTo>
                  <a:pt x="4762754" y="1369060"/>
                </a:lnTo>
                <a:lnTo>
                  <a:pt x="4735449" y="1327531"/>
                </a:lnTo>
                <a:lnTo>
                  <a:pt x="4707255" y="1286383"/>
                </a:lnTo>
                <a:lnTo>
                  <a:pt x="4678172" y="1245870"/>
                </a:lnTo>
                <a:lnTo>
                  <a:pt x="4648200" y="1205865"/>
                </a:lnTo>
                <a:lnTo>
                  <a:pt x="4617339" y="1166368"/>
                </a:lnTo>
                <a:lnTo>
                  <a:pt x="4408170" y="1333119"/>
                </a:lnTo>
                <a:lnTo>
                  <a:pt x="4439158" y="1372743"/>
                </a:lnTo>
                <a:lnTo>
                  <a:pt x="4469003" y="1413002"/>
                </a:lnTo>
                <a:lnTo>
                  <a:pt x="4497959" y="1453896"/>
                </a:lnTo>
                <a:lnTo>
                  <a:pt x="4525899" y="1495425"/>
                </a:lnTo>
                <a:lnTo>
                  <a:pt x="4552823" y="1537462"/>
                </a:lnTo>
                <a:lnTo>
                  <a:pt x="4578731" y="1580007"/>
                </a:lnTo>
                <a:lnTo>
                  <a:pt x="4603623" y="1623060"/>
                </a:lnTo>
                <a:lnTo>
                  <a:pt x="4627499" y="1666621"/>
                </a:lnTo>
                <a:lnTo>
                  <a:pt x="4650359" y="1710690"/>
                </a:lnTo>
                <a:lnTo>
                  <a:pt x="4672203" y="1755140"/>
                </a:lnTo>
                <a:lnTo>
                  <a:pt x="4693031" y="1800098"/>
                </a:lnTo>
                <a:lnTo>
                  <a:pt x="4712716" y="1845437"/>
                </a:lnTo>
                <a:lnTo>
                  <a:pt x="4731512" y="1891284"/>
                </a:lnTo>
                <a:lnTo>
                  <a:pt x="4749165" y="1937385"/>
                </a:lnTo>
                <a:lnTo>
                  <a:pt x="4765802" y="1983867"/>
                </a:lnTo>
                <a:lnTo>
                  <a:pt x="4781296" y="2030857"/>
                </a:lnTo>
                <a:lnTo>
                  <a:pt x="4795774" y="2077974"/>
                </a:lnTo>
                <a:lnTo>
                  <a:pt x="4809236" y="2125472"/>
                </a:lnTo>
                <a:lnTo>
                  <a:pt x="4821555" y="2173351"/>
                </a:lnTo>
                <a:lnTo>
                  <a:pt x="4832731" y="2221484"/>
                </a:lnTo>
                <a:lnTo>
                  <a:pt x="4842891" y="2269744"/>
                </a:lnTo>
                <a:lnTo>
                  <a:pt x="4852035" y="2318385"/>
                </a:lnTo>
                <a:lnTo>
                  <a:pt x="4859909" y="2367153"/>
                </a:lnTo>
                <a:lnTo>
                  <a:pt x="4866894" y="2416175"/>
                </a:lnTo>
                <a:lnTo>
                  <a:pt x="4872609" y="2465324"/>
                </a:lnTo>
                <a:lnTo>
                  <a:pt x="4877308" y="2514727"/>
                </a:lnTo>
                <a:lnTo>
                  <a:pt x="4880737" y="2564257"/>
                </a:lnTo>
                <a:lnTo>
                  <a:pt x="4883150" y="2613914"/>
                </a:lnTo>
                <a:lnTo>
                  <a:pt x="4884420" y="2663571"/>
                </a:lnTo>
                <a:lnTo>
                  <a:pt x="4884547" y="2713367"/>
                </a:lnTo>
                <a:lnTo>
                  <a:pt x="4883658" y="2763266"/>
                </a:lnTo>
                <a:lnTo>
                  <a:pt x="4881499" y="2813304"/>
                </a:lnTo>
                <a:lnTo>
                  <a:pt x="4878197" y="2863215"/>
                </a:lnTo>
                <a:lnTo>
                  <a:pt x="4873752" y="2913253"/>
                </a:lnTo>
                <a:lnTo>
                  <a:pt x="4868164" y="2963164"/>
                </a:lnTo>
                <a:lnTo>
                  <a:pt x="4694936" y="2923667"/>
                </a:lnTo>
                <a:lnTo>
                  <a:pt x="4960366" y="3210433"/>
                </a:lnTo>
                <a:lnTo>
                  <a:pt x="5303266" y="3062478"/>
                </a:lnTo>
                <a:close/>
              </a:path>
            </a:pathLst>
          </a:custGeom>
          <a:solidFill>
            <a:srgbClr val="D4ACB0"/>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13678" y="342138"/>
            <a:ext cx="5121275" cy="513715"/>
          </a:xfrm>
          <a:prstGeom prst="rect">
            <a:avLst/>
          </a:prstGeom>
        </p:spPr>
        <p:txBody>
          <a:bodyPr vert="horz" wrap="square" lIns="0" tIns="12700" rIns="0" bIns="0" rtlCol="0">
            <a:spAutoFit/>
          </a:bodyPr>
          <a:lstStyle/>
          <a:p>
            <a:pPr marL="12700">
              <a:lnSpc>
                <a:spcPct val="100000"/>
              </a:lnSpc>
              <a:spcBef>
                <a:spcPts val="100"/>
              </a:spcBef>
            </a:pPr>
            <a:r>
              <a:rPr sz="3200"/>
              <a:t>It</a:t>
            </a:r>
            <a:r>
              <a:rPr sz="3200" spc="-35"/>
              <a:t> </a:t>
            </a:r>
            <a:r>
              <a:rPr sz="3200"/>
              <a:t>could</a:t>
            </a:r>
            <a:r>
              <a:rPr sz="3200" spc="-35"/>
              <a:t> </a:t>
            </a:r>
            <a:r>
              <a:rPr sz="3200"/>
              <a:t>be</a:t>
            </a:r>
            <a:r>
              <a:rPr sz="3200" spc="-40"/>
              <a:t> </a:t>
            </a:r>
            <a:r>
              <a:rPr sz="3200"/>
              <a:t>trafficking</a:t>
            </a:r>
            <a:r>
              <a:rPr sz="3200" spc="-45"/>
              <a:t> </a:t>
            </a:r>
            <a:r>
              <a:rPr sz="3200" spc="-10"/>
              <a:t>if…..</a:t>
            </a:r>
            <a:endParaRPr sz="3200"/>
          </a:p>
        </p:txBody>
      </p:sp>
      <p:pic>
        <p:nvPicPr>
          <p:cNvPr id="3" name="object 3"/>
          <p:cNvPicPr/>
          <p:nvPr/>
        </p:nvPicPr>
        <p:blipFill>
          <a:blip r:embed="rId2" cstate="print"/>
          <a:stretch>
            <a:fillRect/>
          </a:stretch>
        </p:blipFill>
        <p:spPr>
          <a:xfrm>
            <a:off x="0" y="0"/>
            <a:ext cx="5442203" cy="5655500"/>
          </a:xfrm>
          <a:prstGeom prst="rect">
            <a:avLst/>
          </a:prstGeom>
        </p:spPr>
      </p:pic>
      <p:sp>
        <p:nvSpPr>
          <p:cNvPr id="4" name="object 4"/>
          <p:cNvSpPr txBox="1"/>
          <p:nvPr/>
        </p:nvSpPr>
        <p:spPr>
          <a:xfrm>
            <a:off x="6313678" y="1060196"/>
            <a:ext cx="5130800" cy="5017135"/>
          </a:xfrm>
          <a:prstGeom prst="rect">
            <a:avLst/>
          </a:prstGeom>
        </p:spPr>
        <p:txBody>
          <a:bodyPr vert="horz" wrap="square" lIns="0" tIns="39370" rIns="0" bIns="0" rtlCol="0">
            <a:spAutoFit/>
          </a:bodyPr>
          <a:lstStyle/>
          <a:p>
            <a:pPr marL="241300" marR="1223010" indent="-228600">
              <a:lnSpc>
                <a:spcPts val="1730"/>
              </a:lnSpc>
              <a:spcBef>
                <a:spcPts val="310"/>
              </a:spcBef>
              <a:buFont typeface="Arial"/>
              <a:buChar char="•"/>
              <a:tabLst>
                <a:tab pos="241300" algn="l"/>
              </a:tabLst>
            </a:pPr>
            <a:r>
              <a:rPr sz="1600" b="1">
                <a:latin typeface="Arial"/>
                <a:cs typeface="Arial"/>
              </a:rPr>
              <a:t>Is</a:t>
            </a:r>
            <a:r>
              <a:rPr sz="1600" b="1" spc="-45">
                <a:latin typeface="Arial"/>
                <a:cs typeface="Arial"/>
              </a:rPr>
              <a:t> </a:t>
            </a:r>
            <a:r>
              <a:rPr sz="1600" b="1">
                <a:latin typeface="Arial"/>
                <a:cs typeface="Arial"/>
              </a:rPr>
              <a:t>unable</a:t>
            </a:r>
            <a:r>
              <a:rPr sz="1600" b="1" spc="-35">
                <a:latin typeface="Arial"/>
                <a:cs typeface="Arial"/>
              </a:rPr>
              <a:t> </a:t>
            </a:r>
            <a:r>
              <a:rPr sz="1600" b="1">
                <a:latin typeface="Arial"/>
                <a:cs typeface="Arial"/>
              </a:rPr>
              <a:t>to</a:t>
            </a:r>
            <a:r>
              <a:rPr sz="1600" b="1" spc="-50">
                <a:latin typeface="Arial"/>
                <a:cs typeface="Arial"/>
              </a:rPr>
              <a:t> </a:t>
            </a:r>
            <a:r>
              <a:rPr sz="1600" b="1">
                <a:latin typeface="Arial"/>
                <a:cs typeface="Arial"/>
              </a:rPr>
              <a:t>leave</a:t>
            </a:r>
            <a:r>
              <a:rPr sz="1600" b="1" spc="-10">
                <a:latin typeface="Arial"/>
                <a:cs typeface="Arial"/>
              </a:rPr>
              <a:t> </a:t>
            </a:r>
            <a:r>
              <a:rPr sz="1600" b="1">
                <a:latin typeface="Arial"/>
                <a:cs typeface="Arial"/>
              </a:rPr>
              <a:t>location</a:t>
            </a:r>
            <a:r>
              <a:rPr sz="1600" b="1" spc="-25">
                <a:latin typeface="Arial"/>
                <a:cs typeface="Arial"/>
              </a:rPr>
              <a:t> </a:t>
            </a:r>
            <a:r>
              <a:rPr sz="1600" b="1" spc="-10">
                <a:latin typeface="Arial"/>
                <a:cs typeface="Arial"/>
              </a:rPr>
              <a:t>(anywhere) unaccompanied</a:t>
            </a:r>
            <a:endParaRPr sz="1600">
              <a:latin typeface="Arial"/>
              <a:cs typeface="Arial"/>
            </a:endParaRPr>
          </a:p>
          <a:p>
            <a:pPr marL="241300" marR="14604" indent="-228600">
              <a:lnSpc>
                <a:spcPct val="90100"/>
              </a:lnSpc>
              <a:spcBef>
                <a:spcPts val="965"/>
              </a:spcBef>
              <a:buFont typeface="Arial"/>
              <a:buChar char="•"/>
              <a:tabLst>
                <a:tab pos="241300" algn="l"/>
              </a:tabLst>
            </a:pPr>
            <a:r>
              <a:rPr sz="1600" b="1">
                <a:latin typeface="Arial"/>
                <a:cs typeface="Arial"/>
              </a:rPr>
              <a:t>Are</a:t>
            </a:r>
            <a:r>
              <a:rPr sz="1600" b="1" spc="10">
                <a:latin typeface="Arial"/>
                <a:cs typeface="Arial"/>
              </a:rPr>
              <a:t> </a:t>
            </a:r>
            <a:r>
              <a:rPr sz="1600" b="1">
                <a:latin typeface="Arial"/>
                <a:cs typeface="Arial"/>
              </a:rPr>
              <a:t>not</a:t>
            </a:r>
            <a:r>
              <a:rPr sz="1600" b="1" spc="-20">
                <a:latin typeface="Arial"/>
                <a:cs typeface="Arial"/>
              </a:rPr>
              <a:t> </a:t>
            </a:r>
            <a:r>
              <a:rPr sz="1600" b="1">
                <a:latin typeface="Arial"/>
                <a:cs typeface="Arial"/>
              </a:rPr>
              <a:t>in</a:t>
            </a:r>
            <a:r>
              <a:rPr sz="1600" b="1" spc="-30">
                <a:latin typeface="Arial"/>
                <a:cs typeface="Arial"/>
              </a:rPr>
              <a:t> </a:t>
            </a:r>
            <a:r>
              <a:rPr sz="1600" b="1">
                <a:latin typeface="Arial"/>
                <a:cs typeface="Arial"/>
              </a:rPr>
              <a:t>control</a:t>
            </a:r>
            <a:r>
              <a:rPr sz="1600" b="1" spc="-5">
                <a:latin typeface="Arial"/>
                <a:cs typeface="Arial"/>
              </a:rPr>
              <a:t> </a:t>
            </a:r>
            <a:r>
              <a:rPr sz="1600" b="1">
                <a:latin typeface="Arial"/>
                <a:cs typeface="Arial"/>
              </a:rPr>
              <a:t>of</a:t>
            </a:r>
            <a:r>
              <a:rPr sz="1600" b="1" spc="-20">
                <a:latin typeface="Arial"/>
                <a:cs typeface="Arial"/>
              </a:rPr>
              <a:t> </a:t>
            </a:r>
            <a:r>
              <a:rPr sz="1600" b="1">
                <a:latin typeface="Arial"/>
                <a:cs typeface="Arial"/>
              </a:rPr>
              <a:t>their</a:t>
            </a:r>
            <a:r>
              <a:rPr sz="1600" b="1" spc="-15">
                <a:latin typeface="Arial"/>
                <a:cs typeface="Arial"/>
              </a:rPr>
              <a:t> </a:t>
            </a:r>
            <a:r>
              <a:rPr sz="1600" b="1">
                <a:latin typeface="Arial"/>
                <a:cs typeface="Arial"/>
              </a:rPr>
              <a:t>own</a:t>
            </a:r>
            <a:r>
              <a:rPr sz="1600" b="1" spc="-60">
                <a:latin typeface="Arial"/>
                <a:cs typeface="Arial"/>
              </a:rPr>
              <a:t> </a:t>
            </a:r>
            <a:r>
              <a:rPr sz="1600" b="1">
                <a:latin typeface="Arial"/>
                <a:cs typeface="Arial"/>
              </a:rPr>
              <a:t>money</a:t>
            </a:r>
            <a:r>
              <a:rPr sz="1600" b="1" spc="-25">
                <a:latin typeface="Arial"/>
                <a:cs typeface="Arial"/>
              </a:rPr>
              <a:t> </a:t>
            </a:r>
            <a:r>
              <a:rPr sz="1600" b="1">
                <a:latin typeface="Arial"/>
                <a:cs typeface="Arial"/>
              </a:rPr>
              <a:t>or</a:t>
            </a:r>
            <a:r>
              <a:rPr sz="1600" b="1" spc="-25">
                <a:latin typeface="Arial"/>
                <a:cs typeface="Arial"/>
              </a:rPr>
              <a:t> </a:t>
            </a:r>
            <a:r>
              <a:rPr sz="1600" b="1">
                <a:latin typeface="Arial"/>
                <a:cs typeface="Arial"/>
              </a:rPr>
              <a:t>have</a:t>
            </a:r>
            <a:r>
              <a:rPr sz="1600" b="1" spc="5">
                <a:latin typeface="Arial"/>
                <a:cs typeface="Arial"/>
              </a:rPr>
              <a:t> </a:t>
            </a:r>
            <a:r>
              <a:rPr sz="1600" b="1" spc="-20">
                <a:latin typeface="Arial"/>
                <a:cs typeface="Arial"/>
              </a:rPr>
              <a:t>very </a:t>
            </a:r>
            <a:r>
              <a:rPr sz="1600" b="1">
                <a:latin typeface="Arial"/>
                <a:cs typeface="Arial"/>
              </a:rPr>
              <a:t>limited</a:t>
            </a:r>
            <a:r>
              <a:rPr sz="1600" b="1" spc="-5">
                <a:latin typeface="Arial"/>
                <a:cs typeface="Arial"/>
              </a:rPr>
              <a:t> </a:t>
            </a:r>
            <a:r>
              <a:rPr sz="1600" b="1">
                <a:latin typeface="Arial"/>
                <a:cs typeface="Arial"/>
              </a:rPr>
              <a:t>access</a:t>
            </a:r>
            <a:r>
              <a:rPr sz="1600" b="1" spc="-45">
                <a:latin typeface="Arial"/>
                <a:cs typeface="Arial"/>
              </a:rPr>
              <a:t> </a:t>
            </a:r>
            <a:r>
              <a:rPr sz="1600" b="1">
                <a:latin typeface="Arial"/>
                <a:cs typeface="Arial"/>
              </a:rPr>
              <a:t>to</a:t>
            </a:r>
            <a:r>
              <a:rPr sz="1600" b="1" spc="-20">
                <a:latin typeface="Arial"/>
                <a:cs typeface="Arial"/>
              </a:rPr>
              <a:t> </a:t>
            </a:r>
            <a:r>
              <a:rPr sz="1600" b="1">
                <a:latin typeface="Arial"/>
                <a:cs typeface="Arial"/>
              </a:rPr>
              <a:t>any</a:t>
            </a:r>
            <a:r>
              <a:rPr sz="1600" b="1" spc="-45">
                <a:latin typeface="Arial"/>
                <a:cs typeface="Arial"/>
              </a:rPr>
              <a:t> </a:t>
            </a:r>
            <a:r>
              <a:rPr sz="1600" b="1">
                <a:latin typeface="Arial"/>
                <a:cs typeface="Arial"/>
              </a:rPr>
              <a:t>kind</a:t>
            </a:r>
            <a:r>
              <a:rPr sz="1600" b="1" spc="-30">
                <a:latin typeface="Arial"/>
                <a:cs typeface="Arial"/>
              </a:rPr>
              <a:t> </a:t>
            </a:r>
            <a:r>
              <a:rPr sz="1600" b="1">
                <a:latin typeface="Arial"/>
                <a:cs typeface="Arial"/>
              </a:rPr>
              <a:t>of</a:t>
            </a:r>
            <a:r>
              <a:rPr sz="1600" b="1" spc="-40">
                <a:latin typeface="Arial"/>
                <a:cs typeface="Arial"/>
              </a:rPr>
              <a:t> </a:t>
            </a:r>
            <a:r>
              <a:rPr sz="1600" b="1" spc="-10">
                <a:latin typeface="Arial"/>
                <a:cs typeface="Arial"/>
              </a:rPr>
              <a:t>money,</a:t>
            </a:r>
            <a:r>
              <a:rPr sz="1600" b="1" spc="10">
                <a:latin typeface="Arial"/>
                <a:cs typeface="Arial"/>
              </a:rPr>
              <a:t> </a:t>
            </a:r>
            <a:r>
              <a:rPr sz="1600" b="1">
                <a:latin typeface="Arial"/>
                <a:cs typeface="Arial"/>
              </a:rPr>
              <a:t>even </a:t>
            </a:r>
            <a:r>
              <a:rPr sz="1600" b="1" spc="-10">
                <a:latin typeface="Arial"/>
                <a:cs typeface="Arial"/>
              </a:rPr>
              <a:t>though working</a:t>
            </a:r>
            <a:endParaRPr sz="1600">
              <a:latin typeface="Arial"/>
              <a:cs typeface="Arial"/>
            </a:endParaRPr>
          </a:p>
          <a:p>
            <a:pPr marL="241300" marR="250190" indent="-228600">
              <a:lnSpc>
                <a:spcPts val="1730"/>
              </a:lnSpc>
              <a:spcBef>
                <a:spcPts val="1035"/>
              </a:spcBef>
              <a:buFont typeface="Arial"/>
              <a:buChar char="•"/>
              <a:tabLst>
                <a:tab pos="241300" algn="l"/>
              </a:tabLst>
            </a:pPr>
            <a:r>
              <a:rPr sz="1600" b="1">
                <a:latin typeface="Arial"/>
                <a:cs typeface="Arial"/>
              </a:rPr>
              <a:t>Are</a:t>
            </a:r>
            <a:r>
              <a:rPr sz="1600" b="1" spc="5">
                <a:latin typeface="Arial"/>
                <a:cs typeface="Arial"/>
              </a:rPr>
              <a:t> </a:t>
            </a:r>
            <a:r>
              <a:rPr sz="1600" b="1">
                <a:latin typeface="Arial"/>
                <a:cs typeface="Arial"/>
              </a:rPr>
              <a:t>not</a:t>
            </a:r>
            <a:r>
              <a:rPr sz="1600" b="1" spc="-30">
                <a:latin typeface="Arial"/>
                <a:cs typeface="Arial"/>
              </a:rPr>
              <a:t> </a:t>
            </a:r>
            <a:r>
              <a:rPr sz="1600" b="1">
                <a:latin typeface="Arial"/>
                <a:cs typeface="Arial"/>
              </a:rPr>
              <a:t>allowed</a:t>
            </a:r>
            <a:r>
              <a:rPr sz="1600" b="1" spc="-50">
                <a:latin typeface="Arial"/>
                <a:cs typeface="Arial"/>
              </a:rPr>
              <a:t> </a:t>
            </a:r>
            <a:r>
              <a:rPr sz="1600" b="1">
                <a:latin typeface="Arial"/>
                <a:cs typeface="Arial"/>
              </a:rPr>
              <a:t>to</a:t>
            </a:r>
            <a:r>
              <a:rPr sz="1600" b="1" spc="-30">
                <a:latin typeface="Arial"/>
                <a:cs typeface="Arial"/>
              </a:rPr>
              <a:t> </a:t>
            </a:r>
            <a:r>
              <a:rPr sz="1600" b="1">
                <a:latin typeface="Arial"/>
                <a:cs typeface="Arial"/>
              </a:rPr>
              <a:t>speak</a:t>
            </a:r>
            <a:r>
              <a:rPr sz="1600" b="1" spc="-40">
                <a:latin typeface="Arial"/>
                <a:cs typeface="Arial"/>
              </a:rPr>
              <a:t> </a:t>
            </a:r>
            <a:r>
              <a:rPr sz="1600" b="1">
                <a:latin typeface="Arial"/>
                <a:cs typeface="Arial"/>
              </a:rPr>
              <a:t>for</a:t>
            </a:r>
            <a:r>
              <a:rPr sz="1600" b="1" spc="-25">
                <a:latin typeface="Arial"/>
                <a:cs typeface="Arial"/>
              </a:rPr>
              <a:t> </a:t>
            </a:r>
            <a:r>
              <a:rPr sz="1600" b="1">
                <a:latin typeface="Arial"/>
                <a:cs typeface="Arial"/>
              </a:rPr>
              <a:t>themselves;</a:t>
            </a:r>
            <a:r>
              <a:rPr sz="1600" b="1" spc="10">
                <a:latin typeface="Arial"/>
                <a:cs typeface="Arial"/>
              </a:rPr>
              <a:t> </a:t>
            </a:r>
            <a:r>
              <a:rPr sz="1600" b="1">
                <a:latin typeface="Arial"/>
                <a:cs typeface="Arial"/>
              </a:rPr>
              <a:t>a</a:t>
            </a:r>
            <a:r>
              <a:rPr sz="1600" b="1" spc="-30">
                <a:latin typeface="Arial"/>
                <a:cs typeface="Arial"/>
              </a:rPr>
              <a:t> </a:t>
            </a:r>
            <a:r>
              <a:rPr sz="1600" b="1" spc="-10">
                <a:latin typeface="Arial"/>
                <a:cs typeface="Arial"/>
              </a:rPr>
              <a:t>third </a:t>
            </a:r>
            <a:r>
              <a:rPr sz="1600" b="1">
                <a:latin typeface="Arial"/>
                <a:cs typeface="Arial"/>
              </a:rPr>
              <a:t>party</a:t>
            </a:r>
            <a:r>
              <a:rPr sz="1600" b="1" spc="-30">
                <a:latin typeface="Arial"/>
                <a:cs typeface="Arial"/>
              </a:rPr>
              <a:t> </a:t>
            </a:r>
            <a:r>
              <a:rPr sz="1600" b="1">
                <a:latin typeface="Arial"/>
                <a:cs typeface="Arial"/>
              </a:rPr>
              <a:t>interprets</a:t>
            </a:r>
            <a:r>
              <a:rPr sz="1600" b="1" spc="-15">
                <a:latin typeface="Arial"/>
                <a:cs typeface="Arial"/>
              </a:rPr>
              <a:t> </a:t>
            </a:r>
            <a:r>
              <a:rPr sz="1600" b="1">
                <a:latin typeface="Arial"/>
                <a:cs typeface="Arial"/>
              </a:rPr>
              <a:t>or</a:t>
            </a:r>
            <a:r>
              <a:rPr sz="1600" b="1" spc="-30">
                <a:latin typeface="Arial"/>
                <a:cs typeface="Arial"/>
              </a:rPr>
              <a:t> </a:t>
            </a:r>
            <a:r>
              <a:rPr sz="1600" b="1">
                <a:latin typeface="Arial"/>
                <a:cs typeface="Arial"/>
              </a:rPr>
              <a:t>person</a:t>
            </a:r>
            <a:r>
              <a:rPr sz="1600" b="1" spc="-40">
                <a:latin typeface="Arial"/>
                <a:cs typeface="Arial"/>
              </a:rPr>
              <a:t> </a:t>
            </a:r>
            <a:r>
              <a:rPr sz="1600" b="1">
                <a:latin typeface="Arial"/>
                <a:cs typeface="Arial"/>
              </a:rPr>
              <a:t>may</a:t>
            </a:r>
            <a:r>
              <a:rPr sz="1600" b="1" spc="-40">
                <a:latin typeface="Arial"/>
                <a:cs typeface="Arial"/>
              </a:rPr>
              <a:t> </a:t>
            </a:r>
            <a:r>
              <a:rPr sz="1600" b="1">
                <a:latin typeface="Arial"/>
                <a:cs typeface="Arial"/>
              </a:rPr>
              <a:t>be</a:t>
            </a:r>
            <a:r>
              <a:rPr sz="1600" b="1" spc="-35">
                <a:latin typeface="Arial"/>
                <a:cs typeface="Arial"/>
              </a:rPr>
              <a:t> </a:t>
            </a:r>
            <a:r>
              <a:rPr sz="1600" b="1">
                <a:latin typeface="Arial"/>
                <a:cs typeface="Arial"/>
              </a:rPr>
              <a:t>watched</a:t>
            </a:r>
            <a:r>
              <a:rPr sz="1600" b="1" spc="-70">
                <a:latin typeface="Arial"/>
                <a:cs typeface="Arial"/>
              </a:rPr>
              <a:t> </a:t>
            </a:r>
            <a:r>
              <a:rPr sz="1600" b="1" spc="-25">
                <a:latin typeface="Arial"/>
                <a:cs typeface="Arial"/>
              </a:rPr>
              <a:t>or </a:t>
            </a:r>
            <a:r>
              <a:rPr sz="1600" b="1" spc="-10">
                <a:latin typeface="Arial"/>
                <a:cs typeface="Arial"/>
              </a:rPr>
              <a:t>followed;</a:t>
            </a:r>
            <a:endParaRPr sz="1600">
              <a:latin typeface="Arial"/>
              <a:cs typeface="Arial"/>
            </a:endParaRPr>
          </a:p>
          <a:p>
            <a:pPr marL="241300" marR="705485" indent="-228600">
              <a:lnSpc>
                <a:spcPts val="1730"/>
              </a:lnSpc>
              <a:spcBef>
                <a:spcPts val="990"/>
              </a:spcBef>
              <a:buFont typeface="Arial"/>
              <a:buChar char="•"/>
              <a:tabLst>
                <a:tab pos="241300" algn="l"/>
              </a:tabLst>
            </a:pPr>
            <a:r>
              <a:rPr sz="1600" b="1">
                <a:latin typeface="Arial"/>
                <a:cs typeface="Arial"/>
              </a:rPr>
              <a:t>Has</a:t>
            </a:r>
            <a:r>
              <a:rPr sz="1600" b="1" spc="-80">
                <a:latin typeface="Arial"/>
                <a:cs typeface="Arial"/>
              </a:rPr>
              <a:t> </a:t>
            </a:r>
            <a:r>
              <a:rPr sz="1600" b="1">
                <a:latin typeface="Arial"/>
                <a:cs typeface="Arial"/>
              </a:rPr>
              <a:t>innumerable</a:t>
            </a:r>
            <a:r>
              <a:rPr sz="1600" b="1" spc="-55">
                <a:latin typeface="Arial"/>
                <a:cs typeface="Arial"/>
              </a:rPr>
              <a:t> </a:t>
            </a:r>
            <a:r>
              <a:rPr sz="1600" b="1">
                <a:latin typeface="Arial"/>
                <a:cs typeface="Arial"/>
              </a:rPr>
              <a:t>inconsistencies</a:t>
            </a:r>
            <a:r>
              <a:rPr sz="1600" b="1" spc="-35">
                <a:latin typeface="Arial"/>
                <a:cs typeface="Arial"/>
              </a:rPr>
              <a:t> </a:t>
            </a:r>
            <a:r>
              <a:rPr sz="1600" b="1">
                <a:latin typeface="Arial"/>
                <a:cs typeface="Arial"/>
              </a:rPr>
              <a:t>in</a:t>
            </a:r>
            <a:r>
              <a:rPr sz="1600" b="1" spc="-70">
                <a:latin typeface="Arial"/>
                <a:cs typeface="Arial"/>
              </a:rPr>
              <a:t> </a:t>
            </a:r>
            <a:r>
              <a:rPr sz="1600" b="1" spc="-10">
                <a:latin typeface="Arial"/>
                <a:cs typeface="Arial"/>
              </a:rPr>
              <a:t>his/her stories</a:t>
            </a:r>
            <a:endParaRPr sz="1600">
              <a:latin typeface="Arial"/>
              <a:cs typeface="Arial"/>
            </a:endParaRPr>
          </a:p>
          <a:p>
            <a:pPr marL="240665" indent="-227965">
              <a:lnSpc>
                <a:spcPts val="1825"/>
              </a:lnSpc>
              <a:spcBef>
                <a:spcPts val="780"/>
              </a:spcBef>
              <a:buFont typeface="Arial"/>
              <a:buChar char="•"/>
              <a:tabLst>
                <a:tab pos="240665" algn="l"/>
              </a:tabLst>
            </a:pPr>
            <a:r>
              <a:rPr sz="1600" b="1">
                <a:latin typeface="Arial"/>
                <a:cs typeface="Arial"/>
              </a:rPr>
              <a:t>If</a:t>
            </a:r>
            <a:r>
              <a:rPr sz="1600" b="1" spc="-25">
                <a:latin typeface="Arial"/>
                <a:cs typeface="Arial"/>
              </a:rPr>
              <a:t> </a:t>
            </a:r>
            <a:r>
              <a:rPr sz="1600" b="1">
                <a:latin typeface="Arial"/>
                <a:cs typeface="Arial"/>
              </a:rPr>
              <a:t>a</a:t>
            </a:r>
            <a:r>
              <a:rPr sz="1600" b="1" spc="-45">
                <a:latin typeface="Arial"/>
                <a:cs typeface="Arial"/>
              </a:rPr>
              <a:t> </a:t>
            </a:r>
            <a:r>
              <a:rPr sz="1600" b="1">
                <a:latin typeface="Arial"/>
                <a:cs typeface="Arial"/>
              </a:rPr>
              <a:t>foreign</a:t>
            </a:r>
            <a:r>
              <a:rPr sz="1600" b="1" spc="-10">
                <a:latin typeface="Arial"/>
                <a:cs typeface="Arial"/>
              </a:rPr>
              <a:t> </a:t>
            </a:r>
            <a:r>
              <a:rPr sz="1600" b="1">
                <a:latin typeface="Arial"/>
                <a:cs typeface="Arial"/>
              </a:rPr>
              <a:t>national,</a:t>
            </a:r>
            <a:r>
              <a:rPr sz="1600" b="1" spc="-5">
                <a:latin typeface="Arial"/>
                <a:cs typeface="Arial"/>
              </a:rPr>
              <a:t> </a:t>
            </a:r>
            <a:r>
              <a:rPr sz="1600" b="1">
                <a:latin typeface="Arial"/>
                <a:cs typeface="Arial"/>
              </a:rPr>
              <a:t>does</a:t>
            </a:r>
            <a:r>
              <a:rPr sz="1600" b="1" spc="-30">
                <a:latin typeface="Arial"/>
                <a:cs typeface="Arial"/>
              </a:rPr>
              <a:t> </a:t>
            </a:r>
            <a:r>
              <a:rPr sz="1600" b="1">
                <a:latin typeface="Arial"/>
                <a:cs typeface="Arial"/>
              </a:rPr>
              <a:t>not</a:t>
            </a:r>
            <a:r>
              <a:rPr sz="1600" b="1" spc="-20">
                <a:latin typeface="Arial"/>
                <a:cs typeface="Arial"/>
              </a:rPr>
              <a:t> </a:t>
            </a:r>
            <a:r>
              <a:rPr sz="1600" b="1">
                <a:latin typeface="Arial"/>
                <a:cs typeface="Arial"/>
              </a:rPr>
              <a:t>have papers</a:t>
            </a:r>
            <a:r>
              <a:rPr sz="1600" b="1" spc="-25">
                <a:latin typeface="Arial"/>
                <a:cs typeface="Arial"/>
              </a:rPr>
              <a:t> </a:t>
            </a:r>
            <a:r>
              <a:rPr sz="1600" b="1">
                <a:latin typeface="Arial"/>
                <a:cs typeface="Arial"/>
              </a:rPr>
              <a:t>in</a:t>
            </a:r>
            <a:r>
              <a:rPr sz="1600" b="1" spc="-35">
                <a:latin typeface="Arial"/>
                <a:cs typeface="Arial"/>
              </a:rPr>
              <a:t> </a:t>
            </a:r>
            <a:r>
              <a:rPr sz="1600" b="1" spc="-10">
                <a:latin typeface="Arial"/>
                <a:cs typeface="Arial"/>
              </a:rPr>
              <a:t>their</a:t>
            </a:r>
            <a:endParaRPr sz="1600">
              <a:latin typeface="Arial"/>
              <a:cs typeface="Arial"/>
            </a:endParaRPr>
          </a:p>
          <a:p>
            <a:pPr marL="241300">
              <a:lnSpc>
                <a:spcPts val="1825"/>
              </a:lnSpc>
            </a:pPr>
            <a:r>
              <a:rPr sz="1600" b="1" spc="-10">
                <a:latin typeface="Arial"/>
                <a:cs typeface="Arial"/>
              </a:rPr>
              <a:t>possession</a:t>
            </a:r>
            <a:endParaRPr sz="1600">
              <a:latin typeface="Arial"/>
              <a:cs typeface="Arial"/>
            </a:endParaRPr>
          </a:p>
          <a:p>
            <a:pPr marL="240665" indent="-227965">
              <a:lnSpc>
                <a:spcPct val="100000"/>
              </a:lnSpc>
              <a:spcBef>
                <a:spcPts val="815"/>
              </a:spcBef>
              <a:buFont typeface="Arial"/>
              <a:buChar char="•"/>
              <a:tabLst>
                <a:tab pos="240665" algn="l"/>
              </a:tabLst>
            </a:pPr>
            <a:r>
              <a:rPr sz="1600" b="1">
                <a:latin typeface="Arial"/>
                <a:cs typeface="Arial"/>
              </a:rPr>
              <a:t>Has</a:t>
            </a:r>
            <a:r>
              <a:rPr sz="1600" b="1" spc="-65">
                <a:latin typeface="Arial"/>
                <a:cs typeface="Arial"/>
              </a:rPr>
              <a:t> </a:t>
            </a:r>
            <a:r>
              <a:rPr sz="1600" b="1">
                <a:latin typeface="Arial"/>
                <a:cs typeface="Arial"/>
              </a:rPr>
              <a:t>symptoms</a:t>
            </a:r>
            <a:r>
              <a:rPr sz="1600" b="1" spc="-20">
                <a:latin typeface="Arial"/>
                <a:cs typeface="Arial"/>
              </a:rPr>
              <a:t> </a:t>
            </a:r>
            <a:r>
              <a:rPr sz="1600" b="1">
                <a:latin typeface="Arial"/>
                <a:cs typeface="Arial"/>
              </a:rPr>
              <a:t>of</a:t>
            </a:r>
            <a:r>
              <a:rPr sz="1600" b="1" spc="-45">
                <a:latin typeface="Arial"/>
                <a:cs typeface="Arial"/>
              </a:rPr>
              <a:t> </a:t>
            </a:r>
            <a:r>
              <a:rPr sz="1600" b="1">
                <a:latin typeface="Arial"/>
                <a:cs typeface="Arial"/>
              </a:rPr>
              <a:t>physical</a:t>
            </a:r>
            <a:r>
              <a:rPr sz="1600" b="1" spc="-10">
                <a:latin typeface="Arial"/>
                <a:cs typeface="Arial"/>
              </a:rPr>
              <a:t> </a:t>
            </a:r>
            <a:r>
              <a:rPr sz="1600" b="1">
                <a:latin typeface="Arial"/>
                <a:cs typeface="Arial"/>
              </a:rPr>
              <a:t>or</a:t>
            </a:r>
            <a:r>
              <a:rPr sz="1600" b="1" spc="-50">
                <a:latin typeface="Arial"/>
                <a:cs typeface="Arial"/>
              </a:rPr>
              <a:t> </a:t>
            </a:r>
            <a:r>
              <a:rPr sz="1600" b="1">
                <a:latin typeface="Arial"/>
                <a:cs typeface="Arial"/>
              </a:rPr>
              <a:t>psychological </a:t>
            </a:r>
            <a:r>
              <a:rPr sz="1600" b="1" spc="-10">
                <a:latin typeface="Arial"/>
                <a:cs typeface="Arial"/>
              </a:rPr>
              <a:t>abuse</a:t>
            </a:r>
            <a:endParaRPr sz="1600">
              <a:latin typeface="Arial"/>
              <a:cs typeface="Arial"/>
            </a:endParaRPr>
          </a:p>
          <a:p>
            <a:pPr marL="241300" marR="191135" indent="-228600">
              <a:lnSpc>
                <a:spcPts val="1730"/>
              </a:lnSpc>
              <a:spcBef>
                <a:spcPts val="1019"/>
              </a:spcBef>
              <a:buFont typeface="Arial"/>
              <a:buChar char="•"/>
              <a:tabLst>
                <a:tab pos="241300" algn="l"/>
              </a:tabLst>
            </a:pPr>
            <a:r>
              <a:rPr sz="1600" b="1">
                <a:latin typeface="Arial"/>
                <a:cs typeface="Arial"/>
              </a:rPr>
              <a:t>Has</a:t>
            </a:r>
            <a:r>
              <a:rPr sz="1600" b="1" spc="-50">
                <a:latin typeface="Arial"/>
                <a:cs typeface="Arial"/>
              </a:rPr>
              <a:t> </a:t>
            </a:r>
            <a:r>
              <a:rPr sz="1600" b="1">
                <a:latin typeface="Arial"/>
                <a:cs typeface="Arial"/>
              </a:rPr>
              <a:t>no</a:t>
            </a:r>
            <a:r>
              <a:rPr sz="1600" b="1" spc="-40">
                <a:latin typeface="Arial"/>
                <a:cs typeface="Arial"/>
              </a:rPr>
              <a:t> </a:t>
            </a:r>
            <a:r>
              <a:rPr sz="1600" b="1">
                <a:latin typeface="Arial"/>
                <a:cs typeface="Arial"/>
              </a:rPr>
              <a:t>ability</a:t>
            </a:r>
            <a:r>
              <a:rPr sz="1600" b="1" spc="-25">
                <a:latin typeface="Arial"/>
                <a:cs typeface="Arial"/>
              </a:rPr>
              <a:t> </a:t>
            </a:r>
            <a:r>
              <a:rPr sz="1600" b="1">
                <a:latin typeface="Arial"/>
                <a:cs typeface="Arial"/>
              </a:rPr>
              <a:t>to</a:t>
            </a:r>
            <a:r>
              <a:rPr sz="1600" b="1" spc="-30">
                <a:latin typeface="Arial"/>
                <a:cs typeface="Arial"/>
              </a:rPr>
              <a:t> </a:t>
            </a:r>
            <a:r>
              <a:rPr sz="1600" b="1">
                <a:latin typeface="Arial"/>
                <a:cs typeface="Arial"/>
              </a:rPr>
              <a:t>name</a:t>
            </a:r>
            <a:r>
              <a:rPr sz="1600" b="1" spc="-35">
                <a:latin typeface="Arial"/>
                <a:cs typeface="Arial"/>
              </a:rPr>
              <a:t> </a:t>
            </a:r>
            <a:r>
              <a:rPr sz="1600" b="1">
                <a:latin typeface="Arial"/>
                <a:cs typeface="Arial"/>
              </a:rPr>
              <a:t>friends,</a:t>
            </a:r>
            <a:r>
              <a:rPr sz="1600" b="1" spc="-15">
                <a:latin typeface="Arial"/>
                <a:cs typeface="Arial"/>
              </a:rPr>
              <a:t> </a:t>
            </a:r>
            <a:r>
              <a:rPr sz="1600" b="1">
                <a:latin typeface="Arial"/>
                <a:cs typeface="Arial"/>
              </a:rPr>
              <a:t>relationships</a:t>
            </a:r>
            <a:r>
              <a:rPr sz="1600" b="1" spc="-10">
                <a:latin typeface="Arial"/>
                <a:cs typeface="Arial"/>
              </a:rPr>
              <a:t> </a:t>
            </a:r>
            <a:r>
              <a:rPr sz="1600" b="1" spc="-25">
                <a:latin typeface="Arial"/>
                <a:cs typeface="Arial"/>
              </a:rPr>
              <a:t>and </a:t>
            </a:r>
            <a:r>
              <a:rPr sz="1600" b="1">
                <a:latin typeface="Arial"/>
                <a:cs typeface="Arial"/>
              </a:rPr>
              <a:t>is</a:t>
            </a:r>
            <a:r>
              <a:rPr sz="1600" b="1" spc="-40">
                <a:latin typeface="Arial"/>
                <a:cs typeface="Arial"/>
              </a:rPr>
              <a:t> </a:t>
            </a:r>
            <a:r>
              <a:rPr sz="1600" b="1">
                <a:latin typeface="Arial"/>
                <a:cs typeface="Arial"/>
              </a:rPr>
              <a:t>isolated</a:t>
            </a:r>
            <a:r>
              <a:rPr sz="1600" b="1" spc="-20">
                <a:latin typeface="Arial"/>
                <a:cs typeface="Arial"/>
              </a:rPr>
              <a:t> </a:t>
            </a:r>
            <a:r>
              <a:rPr sz="1600" b="1">
                <a:latin typeface="Arial"/>
                <a:cs typeface="Arial"/>
              </a:rPr>
              <a:t>from</a:t>
            </a:r>
            <a:r>
              <a:rPr sz="1600" b="1" spc="-40">
                <a:latin typeface="Arial"/>
                <a:cs typeface="Arial"/>
              </a:rPr>
              <a:t> </a:t>
            </a:r>
            <a:r>
              <a:rPr sz="1600" b="1">
                <a:latin typeface="Arial"/>
                <a:cs typeface="Arial"/>
              </a:rPr>
              <a:t>other</a:t>
            </a:r>
            <a:r>
              <a:rPr sz="1600" b="1" spc="-25">
                <a:latin typeface="Arial"/>
                <a:cs typeface="Arial"/>
              </a:rPr>
              <a:t> </a:t>
            </a:r>
            <a:r>
              <a:rPr sz="1600" b="1" spc="-10">
                <a:latin typeface="Arial"/>
                <a:cs typeface="Arial"/>
              </a:rPr>
              <a:t>people</a:t>
            </a:r>
            <a:endParaRPr sz="1600">
              <a:latin typeface="Arial"/>
              <a:cs typeface="Arial"/>
            </a:endParaRPr>
          </a:p>
          <a:p>
            <a:pPr marL="240665" indent="-227965">
              <a:lnSpc>
                <a:spcPts val="1825"/>
              </a:lnSpc>
              <a:spcBef>
                <a:spcPts val="775"/>
              </a:spcBef>
              <a:buFont typeface="Arial"/>
              <a:buChar char="•"/>
              <a:tabLst>
                <a:tab pos="240665" algn="l"/>
              </a:tabLst>
            </a:pPr>
            <a:r>
              <a:rPr sz="1600" b="1">
                <a:latin typeface="Arial"/>
                <a:cs typeface="Arial"/>
              </a:rPr>
              <a:t>Clothing</a:t>
            </a:r>
            <a:r>
              <a:rPr sz="1600" b="1" spc="-25">
                <a:latin typeface="Arial"/>
                <a:cs typeface="Arial"/>
              </a:rPr>
              <a:t> </a:t>
            </a:r>
            <a:r>
              <a:rPr sz="1600" b="1">
                <a:latin typeface="Arial"/>
                <a:cs typeface="Arial"/>
              </a:rPr>
              <a:t>and</a:t>
            </a:r>
            <a:r>
              <a:rPr sz="1600" b="1" spc="-45">
                <a:latin typeface="Arial"/>
                <a:cs typeface="Arial"/>
              </a:rPr>
              <a:t> </a:t>
            </a:r>
            <a:r>
              <a:rPr sz="1600" b="1">
                <a:latin typeface="Arial"/>
                <a:cs typeface="Arial"/>
              </a:rPr>
              <a:t>attire</a:t>
            </a:r>
            <a:r>
              <a:rPr sz="1600" b="1" spc="-15">
                <a:latin typeface="Arial"/>
                <a:cs typeface="Arial"/>
              </a:rPr>
              <a:t> </a:t>
            </a:r>
            <a:r>
              <a:rPr sz="1600" b="1">
                <a:latin typeface="Arial"/>
                <a:cs typeface="Arial"/>
              </a:rPr>
              <a:t>not</a:t>
            </a:r>
            <a:r>
              <a:rPr sz="1600" b="1" spc="-40">
                <a:latin typeface="Arial"/>
                <a:cs typeface="Arial"/>
              </a:rPr>
              <a:t> </a:t>
            </a:r>
            <a:r>
              <a:rPr sz="1600" b="1">
                <a:latin typeface="Arial"/>
                <a:cs typeface="Arial"/>
              </a:rPr>
              <a:t>appropriate</a:t>
            </a:r>
            <a:r>
              <a:rPr sz="1600" b="1" spc="-20">
                <a:latin typeface="Arial"/>
                <a:cs typeface="Arial"/>
              </a:rPr>
              <a:t> </a:t>
            </a:r>
            <a:r>
              <a:rPr sz="1600" b="1">
                <a:latin typeface="Arial"/>
                <a:cs typeface="Arial"/>
              </a:rPr>
              <a:t>for</a:t>
            </a:r>
            <a:r>
              <a:rPr sz="1600" b="1" spc="-25">
                <a:latin typeface="Arial"/>
                <a:cs typeface="Arial"/>
              </a:rPr>
              <a:t> </a:t>
            </a:r>
            <a:r>
              <a:rPr sz="1600" b="1" spc="-10">
                <a:latin typeface="Arial"/>
                <a:cs typeface="Arial"/>
              </a:rPr>
              <a:t>weather</a:t>
            </a:r>
            <a:endParaRPr sz="1600">
              <a:latin typeface="Arial"/>
              <a:cs typeface="Arial"/>
            </a:endParaRPr>
          </a:p>
          <a:p>
            <a:pPr marL="241300">
              <a:lnSpc>
                <a:spcPts val="1825"/>
              </a:lnSpc>
            </a:pPr>
            <a:r>
              <a:rPr sz="1600" b="1" spc="-10">
                <a:latin typeface="Arial"/>
                <a:cs typeface="Arial"/>
              </a:rPr>
              <a:t>conditions</a:t>
            </a:r>
            <a:endParaRPr sz="1600">
              <a:latin typeface="Arial"/>
              <a:cs typeface="Arial"/>
            </a:endParaRPr>
          </a:p>
          <a:p>
            <a:pPr marL="240665" indent="-227965">
              <a:lnSpc>
                <a:spcPct val="100000"/>
              </a:lnSpc>
              <a:spcBef>
                <a:spcPts val="820"/>
              </a:spcBef>
              <a:buFont typeface="Arial"/>
              <a:buChar char="•"/>
              <a:tabLst>
                <a:tab pos="240665" algn="l"/>
              </a:tabLst>
            </a:pPr>
            <a:r>
              <a:rPr sz="1600" b="1">
                <a:latin typeface="Arial"/>
                <a:cs typeface="Arial"/>
              </a:rPr>
              <a:t>IF</a:t>
            </a:r>
            <a:r>
              <a:rPr sz="1600" b="1" spc="-40">
                <a:latin typeface="Arial"/>
                <a:cs typeface="Arial"/>
              </a:rPr>
              <a:t> </a:t>
            </a:r>
            <a:r>
              <a:rPr sz="1600" b="1" spc="-20">
                <a:latin typeface="Arial"/>
                <a:cs typeface="Arial"/>
              </a:rPr>
              <a:t>WHAT</a:t>
            </a:r>
            <a:r>
              <a:rPr sz="1600" b="1" spc="-30">
                <a:latin typeface="Arial"/>
                <a:cs typeface="Arial"/>
              </a:rPr>
              <a:t> </a:t>
            </a:r>
            <a:r>
              <a:rPr sz="1600" b="1">
                <a:latin typeface="Arial"/>
                <a:cs typeface="Arial"/>
              </a:rPr>
              <a:t>YOU</a:t>
            </a:r>
            <a:r>
              <a:rPr sz="1600" b="1" spc="-40">
                <a:latin typeface="Arial"/>
                <a:cs typeface="Arial"/>
              </a:rPr>
              <a:t> </a:t>
            </a:r>
            <a:r>
              <a:rPr sz="1600" b="1">
                <a:latin typeface="Arial"/>
                <a:cs typeface="Arial"/>
              </a:rPr>
              <a:t>SEE</a:t>
            </a:r>
            <a:r>
              <a:rPr sz="1600" b="1" spc="-45">
                <a:latin typeface="Arial"/>
                <a:cs typeface="Arial"/>
              </a:rPr>
              <a:t> </a:t>
            </a:r>
            <a:r>
              <a:rPr sz="1600" b="1">
                <a:latin typeface="Arial"/>
                <a:cs typeface="Arial"/>
              </a:rPr>
              <a:t>DOES</a:t>
            </a:r>
            <a:r>
              <a:rPr sz="1600" b="1" spc="-45">
                <a:latin typeface="Arial"/>
                <a:cs typeface="Arial"/>
              </a:rPr>
              <a:t> </a:t>
            </a:r>
            <a:r>
              <a:rPr sz="1600" b="1">
                <a:latin typeface="Arial"/>
                <a:cs typeface="Arial"/>
              </a:rPr>
              <a:t>NOT</a:t>
            </a:r>
            <a:r>
              <a:rPr sz="1600" b="1" spc="-30">
                <a:latin typeface="Arial"/>
                <a:cs typeface="Arial"/>
              </a:rPr>
              <a:t> </a:t>
            </a:r>
            <a:r>
              <a:rPr sz="1600" b="1">
                <a:latin typeface="Arial"/>
                <a:cs typeface="Arial"/>
              </a:rPr>
              <a:t>MAKE </a:t>
            </a:r>
            <a:r>
              <a:rPr sz="1600" b="1" spc="-10">
                <a:latin typeface="Arial"/>
                <a:cs typeface="Arial"/>
              </a:rPr>
              <a:t>SENSE!</a:t>
            </a:r>
            <a:endParaRPr sz="16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3270" cy="5655945"/>
            <a:chOff x="0" y="0"/>
            <a:chExt cx="12193270" cy="5655945"/>
          </a:xfrm>
        </p:grpSpPr>
        <p:sp>
          <p:nvSpPr>
            <p:cNvPr id="3" name="object 3"/>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pic>
          <p:nvPicPr>
            <p:cNvPr id="4" name="object 4"/>
            <p:cNvPicPr/>
            <p:nvPr/>
          </p:nvPicPr>
          <p:blipFill>
            <a:blip r:embed="rId2" cstate="print"/>
            <a:stretch>
              <a:fillRect/>
            </a:stretch>
          </p:blipFill>
          <p:spPr>
            <a:xfrm>
              <a:off x="0" y="1151088"/>
              <a:ext cx="12192000" cy="94682"/>
            </a:xfrm>
            <a:prstGeom prst="rect">
              <a:avLst/>
            </a:prstGeom>
          </p:spPr>
        </p:pic>
        <p:sp>
          <p:nvSpPr>
            <p:cNvPr id="5" name="object 5"/>
            <p:cNvSpPr/>
            <p:nvPr/>
          </p:nvSpPr>
          <p:spPr>
            <a:xfrm>
              <a:off x="761" y="1169669"/>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5442203" cy="5655500"/>
            </a:xfrm>
            <a:prstGeom prst="rect">
              <a:avLst/>
            </a:prstGeom>
          </p:spPr>
        </p:pic>
      </p:grpSp>
      <p:sp>
        <p:nvSpPr>
          <p:cNvPr id="7" name="object 7"/>
          <p:cNvSpPr txBox="1"/>
          <p:nvPr/>
        </p:nvSpPr>
        <p:spPr>
          <a:xfrm>
            <a:off x="5781547" y="379603"/>
            <a:ext cx="6024880" cy="6076664"/>
          </a:xfrm>
          <a:prstGeom prst="rect">
            <a:avLst/>
          </a:prstGeom>
        </p:spPr>
        <p:txBody>
          <a:bodyPr vert="horz" wrap="square" lIns="0" tIns="53975" rIns="0" bIns="0" rtlCol="0">
            <a:spAutoFit/>
          </a:bodyPr>
          <a:lstStyle/>
          <a:p>
            <a:pPr marL="12700" marR="568960">
              <a:lnSpc>
                <a:spcPts val="2590"/>
              </a:lnSpc>
              <a:spcBef>
                <a:spcPts val="425"/>
              </a:spcBef>
            </a:pPr>
            <a:r>
              <a:rPr sz="2400" b="1">
                <a:latin typeface="Arial"/>
                <a:cs typeface="Arial"/>
              </a:rPr>
              <a:t>Indicators</a:t>
            </a:r>
            <a:r>
              <a:rPr sz="2400" b="1" spc="-65">
                <a:latin typeface="Arial"/>
                <a:cs typeface="Arial"/>
              </a:rPr>
              <a:t> </a:t>
            </a:r>
            <a:r>
              <a:rPr sz="2400" b="1">
                <a:latin typeface="Arial"/>
                <a:cs typeface="Arial"/>
              </a:rPr>
              <a:t>for</a:t>
            </a:r>
            <a:r>
              <a:rPr sz="2400" b="1" spc="-45">
                <a:latin typeface="Arial"/>
                <a:cs typeface="Arial"/>
              </a:rPr>
              <a:t> </a:t>
            </a:r>
            <a:r>
              <a:rPr sz="2400" b="1" spc="-10">
                <a:latin typeface="Arial"/>
                <a:cs typeface="Arial"/>
              </a:rPr>
              <a:t>Housekeeping, </a:t>
            </a:r>
            <a:r>
              <a:rPr sz="2400" b="1">
                <a:latin typeface="Arial"/>
                <a:cs typeface="Arial"/>
              </a:rPr>
              <a:t>Maintenance,</a:t>
            </a:r>
            <a:r>
              <a:rPr sz="2400" b="1" spc="-60">
                <a:latin typeface="Arial"/>
                <a:cs typeface="Arial"/>
              </a:rPr>
              <a:t> </a:t>
            </a:r>
            <a:r>
              <a:rPr sz="2400" b="1">
                <a:latin typeface="Arial"/>
                <a:cs typeface="Arial"/>
              </a:rPr>
              <a:t>and</a:t>
            </a:r>
            <a:r>
              <a:rPr sz="2400" b="1" spc="-60">
                <a:latin typeface="Arial"/>
                <a:cs typeface="Arial"/>
              </a:rPr>
              <a:t> </a:t>
            </a:r>
            <a:r>
              <a:rPr sz="2400" b="1">
                <a:latin typeface="Arial"/>
                <a:cs typeface="Arial"/>
              </a:rPr>
              <a:t>Room</a:t>
            </a:r>
            <a:r>
              <a:rPr sz="2400" b="1" spc="-50">
                <a:latin typeface="Arial"/>
                <a:cs typeface="Arial"/>
              </a:rPr>
              <a:t> </a:t>
            </a:r>
            <a:r>
              <a:rPr sz="2400" b="1">
                <a:latin typeface="Arial"/>
                <a:cs typeface="Arial"/>
              </a:rPr>
              <a:t>Service</a:t>
            </a:r>
            <a:r>
              <a:rPr sz="2400" b="1" spc="-45">
                <a:latin typeface="Arial"/>
                <a:cs typeface="Arial"/>
              </a:rPr>
              <a:t> </a:t>
            </a:r>
            <a:r>
              <a:rPr sz="2400" b="1" spc="-10">
                <a:latin typeface="Arial"/>
                <a:cs typeface="Arial"/>
              </a:rPr>
              <a:t>Staff</a:t>
            </a:r>
            <a:endParaRPr sz="2400">
              <a:latin typeface="Arial"/>
              <a:cs typeface="Arial"/>
            </a:endParaRPr>
          </a:p>
          <a:p>
            <a:pPr>
              <a:spcBef>
                <a:spcPts val="395"/>
              </a:spcBef>
            </a:pPr>
            <a:endParaRPr sz="2200">
              <a:latin typeface="Arial"/>
              <a:cs typeface="Arial"/>
            </a:endParaRPr>
          </a:p>
          <a:p>
            <a:pPr marL="315595" marR="1126490" indent="-228600">
              <a:spcAft>
                <a:spcPts val="600"/>
              </a:spcAft>
              <a:buChar char="•"/>
              <a:tabLst>
                <a:tab pos="315595" algn="l"/>
              </a:tabLst>
            </a:pPr>
            <a:r>
              <a:rPr sz="2200">
                <a:latin typeface="Arial"/>
                <a:cs typeface="Arial"/>
              </a:rPr>
              <a:t>Occupants</a:t>
            </a:r>
            <a:r>
              <a:rPr sz="2200" spc="-45">
                <a:latin typeface="Arial"/>
                <a:cs typeface="Arial"/>
              </a:rPr>
              <a:t> </a:t>
            </a:r>
            <a:r>
              <a:rPr sz="2200">
                <a:latin typeface="Arial"/>
                <a:cs typeface="Arial"/>
              </a:rPr>
              <a:t>insists</a:t>
            </a:r>
            <a:r>
              <a:rPr sz="2200" spc="-40">
                <a:latin typeface="Arial"/>
                <a:cs typeface="Arial"/>
              </a:rPr>
              <a:t> </a:t>
            </a:r>
            <a:r>
              <a:rPr sz="2200">
                <a:latin typeface="Arial"/>
                <a:cs typeface="Arial"/>
              </a:rPr>
              <a:t>on</a:t>
            </a:r>
            <a:r>
              <a:rPr sz="2200" spc="-15">
                <a:latin typeface="Arial"/>
                <a:cs typeface="Arial"/>
              </a:rPr>
              <a:t> </a:t>
            </a:r>
            <a:r>
              <a:rPr sz="2200">
                <a:latin typeface="Arial"/>
                <a:cs typeface="Arial"/>
              </a:rPr>
              <a:t>little</a:t>
            </a:r>
            <a:r>
              <a:rPr sz="2200" spc="-25">
                <a:latin typeface="Arial"/>
                <a:cs typeface="Arial"/>
              </a:rPr>
              <a:t> </a:t>
            </a:r>
            <a:r>
              <a:rPr sz="2200">
                <a:latin typeface="Arial"/>
                <a:cs typeface="Arial"/>
              </a:rPr>
              <a:t>or</a:t>
            </a:r>
            <a:r>
              <a:rPr sz="2200" spc="-30">
                <a:latin typeface="Arial"/>
                <a:cs typeface="Arial"/>
              </a:rPr>
              <a:t> </a:t>
            </a:r>
            <a:r>
              <a:rPr sz="2200" spc="-25">
                <a:latin typeface="Arial"/>
                <a:cs typeface="Arial"/>
              </a:rPr>
              <a:t>no</a:t>
            </a:r>
            <a:r>
              <a:rPr lang="en-US" sz="2200" spc="-25">
                <a:latin typeface="Arial"/>
                <a:cs typeface="Arial"/>
              </a:rPr>
              <a:t> </a:t>
            </a:r>
            <a:r>
              <a:rPr sz="2200" spc="-10">
                <a:latin typeface="Arial"/>
                <a:cs typeface="Arial"/>
              </a:rPr>
              <a:t>housekeeping</a:t>
            </a:r>
            <a:r>
              <a:rPr lang="en-US" sz="2200" spc="-10">
                <a:latin typeface="Arial"/>
                <a:cs typeface="Arial"/>
              </a:rPr>
              <a:t>.</a:t>
            </a:r>
            <a:endParaRPr sz="2200">
              <a:latin typeface="Arial"/>
              <a:cs typeface="Arial"/>
            </a:endParaRPr>
          </a:p>
          <a:p>
            <a:pPr marL="315595" indent="-228600">
              <a:spcBef>
                <a:spcPts val="60"/>
              </a:spcBef>
              <a:spcAft>
                <a:spcPts val="600"/>
              </a:spcAft>
              <a:buChar char="•"/>
              <a:tabLst>
                <a:tab pos="315595" algn="l"/>
              </a:tabLst>
            </a:pPr>
            <a:r>
              <a:rPr sz="2200">
                <a:latin typeface="Arial"/>
                <a:cs typeface="Arial"/>
              </a:rPr>
              <a:t>Requests</a:t>
            </a:r>
            <a:r>
              <a:rPr sz="2200" spc="-40">
                <a:latin typeface="Arial"/>
                <a:cs typeface="Arial"/>
              </a:rPr>
              <a:t> </a:t>
            </a:r>
            <a:r>
              <a:rPr sz="2200">
                <a:latin typeface="Arial"/>
                <a:cs typeface="Arial"/>
              </a:rPr>
              <a:t>room</a:t>
            </a:r>
            <a:r>
              <a:rPr sz="2200" spc="-20">
                <a:latin typeface="Arial"/>
                <a:cs typeface="Arial"/>
              </a:rPr>
              <a:t> </a:t>
            </a:r>
            <a:r>
              <a:rPr sz="2200">
                <a:latin typeface="Arial"/>
                <a:cs typeface="Arial"/>
              </a:rPr>
              <a:t>or</a:t>
            </a:r>
            <a:r>
              <a:rPr sz="2200" spc="-10">
                <a:latin typeface="Arial"/>
                <a:cs typeface="Arial"/>
              </a:rPr>
              <a:t> housekeeping</a:t>
            </a:r>
            <a:r>
              <a:rPr lang="en-US" sz="2200" spc="-10">
                <a:latin typeface="Arial"/>
                <a:cs typeface="Arial"/>
              </a:rPr>
              <a:t> </a:t>
            </a:r>
            <a:r>
              <a:rPr sz="2200">
                <a:latin typeface="Arial"/>
                <a:cs typeface="Arial"/>
              </a:rPr>
              <a:t>services</a:t>
            </a:r>
            <a:r>
              <a:rPr sz="2200" spc="-80">
                <a:latin typeface="Arial"/>
                <a:cs typeface="Arial"/>
              </a:rPr>
              <a:t> </a:t>
            </a:r>
            <a:r>
              <a:rPr sz="2200">
                <a:latin typeface="Arial"/>
                <a:cs typeface="Arial"/>
              </a:rPr>
              <a:t>(additional</a:t>
            </a:r>
            <a:r>
              <a:rPr sz="2200" spc="-45">
                <a:latin typeface="Arial"/>
                <a:cs typeface="Arial"/>
              </a:rPr>
              <a:t> </a:t>
            </a:r>
            <a:r>
              <a:rPr sz="2200">
                <a:latin typeface="Arial"/>
                <a:cs typeface="Arial"/>
              </a:rPr>
              <a:t>towels,</a:t>
            </a:r>
            <a:r>
              <a:rPr sz="2200" spc="-60">
                <a:latin typeface="Arial"/>
                <a:cs typeface="Arial"/>
              </a:rPr>
              <a:t> </a:t>
            </a:r>
            <a:r>
              <a:rPr sz="2200">
                <a:latin typeface="Arial"/>
                <a:cs typeface="Arial"/>
              </a:rPr>
              <a:t>new</a:t>
            </a:r>
            <a:r>
              <a:rPr sz="2200" spc="-60">
                <a:latin typeface="Arial"/>
                <a:cs typeface="Arial"/>
              </a:rPr>
              <a:t> </a:t>
            </a:r>
            <a:r>
              <a:rPr sz="2200" spc="-10">
                <a:latin typeface="Arial"/>
                <a:cs typeface="Arial"/>
              </a:rPr>
              <a:t>linens, </a:t>
            </a:r>
            <a:r>
              <a:rPr sz="2200">
                <a:latin typeface="Arial"/>
                <a:cs typeface="Arial"/>
              </a:rPr>
              <a:t>etc.)</a:t>
            </a:r>
            <a:r>
              <a:rPr lang="en-US" sz="2200">
                <a:latin typeface="Arial"/>
                <a:cs typeface="Arial"/>
              </a:rPr>
              <a:t>,</a:t>
            </a:r>
            <a:r>
              <a:rPr sz="2200" spc="-45">
                <a:latin typeface="Arial"/>
                <a:cs typeface="Arial"/>
              </a:rPr>
              <a:t> </a:t>
            </a:r>
            <a:r>
              <a:rPr sz="2200">
                <a:latin typeface="Arial"/>
                <a:cs typeface="Arial"/>
              </a:rPr>
              <a:t>but</a:t>
            </a:r>
            <a:r>
              <a:rPr sz="2200" spc="-35">
                <a:latin typeface="Arial"/>
                <a:cs typeface="Arial"/>
              </a:rPr>
              <a:t> </a:t>
            </a:r>
            <a:r>
              <a:rPr sz="2200">
                <a:latin typeface="Arial"/>
                <a:cs typeface="Arial"/>
              </a:rPr>
              <a:t>denies</a:t>
            </a:r>
            <a:r>
              <a:rPr sz="2200" spc="-45">
                <a:latin typeface="Arial"/>
                <a:cs typeface="Arial"/>
              </a:rPr>
              <a:t> </a:t>
            </a:r>
            <a:r>
              <a:rPr sz="2200">
                <a:latin typeface="Arial"/>
                <a:cs typeface="Arial"/>
              </a:rPr>
              <a:t>staff</a:t>
            </a:r>
            <a:r>
              <a:rPr sz="2200" spc="-40">
                <a:latin typeface="Arial"/>
                <a:cs typeface="Arial"/>
              </a:rPr>
              <a:t> </a:t>
            </a:r>
            <a:r>
              <a:rPr sz="2200">
                <a:latin typeface="Arial"/>
                <a:cs typeface="Arial"/>
              </a:rPr>
              <a:t>entry</a:t>
            </a:r>
            <a:r>
              <a:rPr sz="2200" spc="-55">
                <a:latin typeface="Arial"/>
                <a:cs typeface="Arial"/>
              </a:rPr>
              <a:t> </a:t>
            </a:r>
            <a:r>
              <a:rPr sz="2200">
                <a:latin typeface="Arial"/>
                <a:cs typeface="Arial"/>
              </a:rPr>
              <a:t>into</a:t>
            </a:r>
            <a:r>
              <a:rPr sz="2200" spc="-35">
                <a:latin typeface="Arial"/>
                <a:cs typeface="Arial"/>
              </a:rPr>
              <a:t> </a:t>
            </a:r>
            <a:r>
              <a:rPr sz="2200" spc="-20">
                <a:latin typeface="Arial"/>
                <a:cs typeface="Arial"/>
              </a:rPr>
              <a:t>room</a:t>
            </a:r>
            <a:r>
              <a:rPr lang="en-US" sz="2200" spc="-20">
                <a:latin typeface="Arial"/>
                <a:cs typeface="Arial"/>
              </a:rPr>
              <a:t>.</a:t>
            </a:r>
            <a:endParaRPr sz="2200">
              <a:latin typeface="Arial"/>
              <a:cs typeface="Arial"/>
            </a:endParaRPr>
          </a:p>
          <a:p>
            <a:pPr marL="315595" indent="-228600">
              <a:spcBef>
                <a:spcPts val="60"/>
              </a:spcBef>
              <a:spcAft>
                <a:spcPts val="600"/>
              </a:spcAft>
              <a:buChar char="•"/>
              <a:tabLst>
                <a:tab pos="315595" algn="l"/>
              </a:tabLst>
            </a:pPr>
            <a:r>
              <a:rPr sz="2200">
                <a:latin typeface="Arial"/>
                <a:cs typeface="Arial"/>
              </a:rPr>
              <a:t>Presence</a:t>
            </a:r>
            <a:r>
              <a:rPr sz="2200" spc="-60">
                <a:latin typeface="Arial"/>
                <a:cs typeface="Arial"/>
              </a:rPr>
              <a:t> </a:t>
            </a:r>
            <a:r>
              <a:rPr sz="2200">
                <a:latin typeface="Arial"/>
                <a:cs typeface="Arial"/>
              </a:rPr>
              <a:t>of</a:t>
            </a:r>
            <a:r>
              <a:rPr sz="2200" spc="-30">
                <a:latin typeface="Arial"/>
                <a:cs typeface="Arial"/>
              </a:rPr>
              <a:t> </a:t>
            </a:r>
            <a:r>
              <a:rPr sz="2200">
                <a:latin typeface="Arial"/>
                <a:cs typeface="Arial"/>
              </a:rPr>
              <a:t>multiple</a:t>
            </a:r>
            <a:r>
              <a:rPr sz="2200" spc="-55">
                <a:latin typeface="Arial"/>
                <a:cs typeface="Arial"/>
              </a:rPr>
              <a:t> </a:t>
            </a:r>
            <a:r>
              <a:rPr sz="2200">
                <a:latin typeface="Arial"/>
                <a:cs typeface="Arial"/>
              </a:rPr>
              <a:t>computers,</a:t>
            </a:r>
            <a:r>
              <a:rPr sz="2200" spc="-65">
                <a:latin typeface="Arial"/>
                <a:cs typeface="Arial"/>
              </a:rPr>
              <a:t> </a:t>
            </a:r>
            <a:r>
              <a:rPr sz="2200" spc="-20">
                <a:latin typeface="Arial"/>
                <a:cs typeface="Arial"/>
              </a:rPr>
              <a:t>cell</a:t>
            </a:r>
            <a:r>
              <a:rPr lang="en-US" sz="2200" spc="-20">
                <a:latin typeface="Arial"/>
                <a:cs typeface="Arial"/>
              </a:rPr>
              <a:t> </a:t>
            </a:r>
            <a:r>
              <a:rPr sz="2200">
                <a:latin typeface="Arial"/>
                <a:cs typeface="Arial"/>
              </a:rPr>
              <a:t>phones,</a:t>
            </a:r>
            <a:r>
              <a:rPr sz="2200" spc="-55">
                <a:latin typeface="Arial"/>
                <a:cs typeface="Arial"/>
              </a:rPr>
              <a:t> </a:t>
            </a:r>
            <a:r>
              <a:rPr sz="2200">
                <a:latin typeface="Arial"/>
                <a:cs typeface="Arial"/>
              </a:rPr>
              <a:t>pagers,</a:t>
            </a:r>
            <a:r>
              <a:rPr sz="2200" spc="-30">
                <a:latin typeface="Arial"/>
                <a:cs typeface="Arial"/>
              </a:rPr>
              <a:t> </a:t>
            </a:r>
            <a:r>
              <a:rPr sz="2200">
                <a:latin typeface="Arial"/>
                <a:cs typeface="Arial"/>
              </a:rPr>
              <a:t>credit</a:t>
            </a:r>
            <a:r>
              <a:rPr sz="2200" spc="-45">
                <a:latin typeface="Arial"/>
                <a:cs typeface="Arial"/>
              </a:rPr>
              <a:t> </a:t>
            </a:r>
            <a:r>
              <a:rPr sz="2200">
                <a:latin typeface="Arial"/>
                <a:cs typeface="Arial"/>
              </a:rPr>
              <a:t>card</a:t>
            </a:r>
            <a:r>
              <a:rPr sz="2200" spc="-30">
                <a:latin typeface="Arial"/>
                <a:cs typeface="Arial"/>
              </a:rPr>
              <a:t> </a:t>
            </a:r>
            <a:r>
              <a:rPr sz="2200">
                <a:latin typeface="Arial"/>
                <a:cs typeface="Arial"/>
              </a:rPr>
              <a:t>swipers,</a:t>
            </a:r>
            <a:r>
              <a:rPr sz="2200" spc="-55">
                <a:latin typeface="Arial"/>
                <a:cs typeface="Arial"/>
              </a:rPr>
              <a:t> </a:t>
            </a:r>
            <a:r>
              <a:rPr sz="2200" spc="-25">
                <a:latin typeface="Arial"/>
                <a:cs typeface="Arial"/>
              </a:rPr>
              <a:t>or </a:t>
            </a:r>
            <a:r>
              <a:rPr sz="2200">
                <a:latin typeface="Arial"/>
                <a:cs typeface="Arial"/>
              </a:rPr>
              <a:t>other</a:t>
            </a:r>
            <a:r>
              <a:rPr sz="2200" spc="-70">
                <a:latin typeface="Arial"/>
                <a:cs typeface="Arial"/>
              </a:rPr>
              <a:t> </a:t>
            </a:r>
            <a:r>
              <a:rPr sz="2200" spc="-10">
                <a:latin typeface="Arial"/>
                <a:cs typeface="Arial"/>
              </a:rPr>
              <a:t>technology</a:t>
            </a:r>
            <a:r>
              <a:rPr lang="en-US" sz="2200" spc="-10">
                <a:latin typeface="Arial"/>
                <a:cs typeface="Arial"/>
              </a:rPr>
              <a:t>.</a:t>
            </a:r>
            <a:endParaRPr sz="2200">
              <a:latin typeface="Arial"/>
              <a:cs typeface="Arial"/>
            </a:endParaRPr>
          </a:p>
          <a:p>
            <a:pPr marL="315595" marR="110489" indent="-228600">
              <a:spcBef>
                <a:spcPts val="1005"/>
              </a:spcBef>
              <a:spcAft>
                <a:spcPts val="600"/>
              </a:spcAft>
              <a:buChar char="•"/>
              <a:tabLst>
                <a:tab pos="315595" algn="l"/>
              </a:tabLst>
            </a:pPr>
            <a:r>
              <a:rPr sz="2200">
                <a:latin typeface="Arial"/>
                <a:cs typeface="Arial"/>
              </a:rPr>
              <a:t>Extended</a:t>
            </a:r>
            <a:r>
              <a:rPr sz="2200" spc="-35">
                <a:latin typeface="Arial"/>
                <a:cs typeface="Arial"/>
              </a:rPr>
              <a:t> </a:t>
            </a:r>
            <a:r>
              <a:rPr sz="2200">
                <a:latin typeface="Arial"/>
                <a:cs typeface="Arial"/>
              </a:rPr>
              <a:t>stay</a:t>
            </a:r>
            <a:r>
              <a:rPr sz="2200" spc="-30">
                <a:latin typeface="Arial"/>
                <a:cs typeface="Arial"/>
              </a:rPr>
              <a:t> </a:t>
            </a:r>
            <a:r>
              <a:rPr sz="2200">
                <a:latin typeface="Arial"/>
                <a:cs typeface="Arial"/>
              </a:rPr>
              <a:t>with</a:t>
            </a:r>
            <a:r>
              <a:rPr sz="2200" spc="-20">
                <a:latin typeface="Arial"/>
                <a:cs typeface="Arial"/>
              </a:rPr>
              <a:t> </a:t>
            </a:r>
            <a:r>
              <a:rPr sz="2200">
                <a:latin typeface="Arial"/>
                <a:cs typeface="Arial"/>
              </a:rPr>
              <a:t>few</a:t>
            </a:r>
            <a:r>
              <a:rPr sz="2200" spc="-20">
                <a:latin typeface="Arial"/>
                <a:cs typeface="Arial"/>
              </a:rPr>
              <a:t> </a:t>
            </a:r>
            <a:r>
              <a:rPr sz="2200">
                <a:latin typeface="Arial"/>
                <a:cs typeface="Arial"/>
              </a:rPr>
              <a:t>or</a:t>
            </a:r>
            <a:r>
              <a:rPr sz="2200" spc="-20">
                <a:latin typeface="Arial"/>
                <a:cs typeface="Arial"/>
              </a:rPr>
              <a:t> </a:t>
            </a:r>
            <a:r>
              <a:rPr sz="2200">
                <a:latin typeface="Arial"/>
                <a:cs typeface="Arial"/>
              </a:rPr>
              <a:t>no</a:t>
            </a:r>
            <a:r>
              <a:rPr sz="2200" spc="-25">
                <a:latin typeface="Arial"/>
                <a:cs typeface="Arial"/>
              </a:rPr>
              <a:t> </a:t>
            </a:r>
            <a:r>
              <a:rPr sz="2200" spc="-10">
                <a:latin typeface="Arial"/>
                <a:cs typeface="Arial"/>
              </a:rPr>
              <a:t>personal possessions</a:t>
            </a:r>
            <a:r>
              <a:rPr lang="en-US" sz="2200" spc="-10">
                <a:latin typeface="Arial"/>
                <a:cs typeface="Arial"/>
              </a:rPr>
              <a:t>.</a:t>
            </a:r>
            <a:endParaRPr sz="2200">
              <a:latin typeface="Arial"/>
              <a:cs typeface="Arial"/>
            </a:endParaRPr>
          </a:p>
          <a:p>
            <a:pPr marL="315595" indent="-228600">
              <a:spcBef>
                <a:spcPts val="60"/>
              </a:spcBef>
              <a:spcAft>
                <a:spcPts val="600"/>
              </a:spcAft>
              <a:buChar char="•"/>
              <a:tabLst>
                <a:tab pos="315595" algn="l"/>
              </a:tabLst>
            </a:pPr>
            <a:r>
              <a:rPr sz="2200">
                <a:latin typeface="Arial"/>
                <a:cs typeface="Arial"/>
              </a:rPr>
              <a:t>Excessive</a:t>
            </a:r>
            <a:r>
              <a:rPr sz="2200" spc="-75">
                <a:latin typeface="Arial"/>
                <a:cs typeface="Arial"/>
              </a:rPr>
              <a:t> </a:t>
            </a:r>
            <a:r>
              <a:rPr sz="2200">
                <a:latin typeface="Arial"/>
                <a:cs typeface="Arial"/>
              </a:rPr>
              <a:t>amounts</a:t>
            </a:r>
            <a:r>
              <a:rPr sz="2200" spc="-40">
                <a:latin typeface="Arial"/>
                <a:cs typeface="Arial"/>
              </a:rPr>
              <a:t> </a:t>
            </a:r>
            <a:r>
              <a:rPr sz="2200">
                <a:latin typeface="Arial"/>
                <a:cs typeface="Arial"/>
              </a:rPr>
              <a:t>of</a:t>
            </a:r>
            <a:r>
              <a:rPr sz="2200" spc="-25">
                <a:latin typeface="Arial"/>
                <a:cs typeface="Arial"/>
              </a:rPr>
              <a:t> sex</a:t>
            </a:r>
            <a:r>
              <a:rPr lang="en-US" sz="2200" spc="-25">
                <a:latin typeface="Arial"/>
                <a:cs typeface="Arial"/>
              </a:rPr>
              <a:t> </a:t>
            </a:r>
            <a:r>
              <a:rPr sz="2200" spc="-10">
                <a:latin typeface="Arial"/>
                <a:cs typeface="Arial"/>
              </a:rPr>
              <a:t>paraphernalia</a:t>
            </a:r>
            <a:r>
              <a:rPr sz="2200" spc="-30">
                <a:latin typeface="Arial"/>
                <a:cs typeface="Arial"/>
              </a:rPr>
              <a:t> </a:t>
            </a:r>
            <a:r>
              <a:rPr sz="2200">
                <a:latin typeface="Arial"/>
                <a:cs typeface="Arial"/>
              </a:rPr>
              <a:t>in</a:t>
            </a:r>
            <a:r>
              <a:rPr sz="2200" spc="-15">
                <a:latin typeface="Arial"/>
                <a:cs typeface="Arial"/>
              </a:rPr>
              <a:t> </a:t>
            </a:r>
            <a:r>
              <a:rPr sz="2200">
                <a:latin typeface="Arial"/>
                <a:cs typeface="Arial"/>
              </a:rPr>
              <a:t>rooms</a:t>
            </a:r>
            <a:r>
              <a:rPr sz="2200" spc="-30">
                <a:latin typeface="Arial"/>
                <a:cs typeface="Arial"/>
              </a:rPr>
              <a:t> </a:t>
            </a:r>
            <a:r>
              <a:rPr sz="2200" spc="-10">
                <a:latin typeface="Arial"/>
                <a:cs typeface="Arial"/>
              </a:rPr>
              <a:t>(condoms, </a:t>
            </a:r>
            <a:r>
              <a:rPr sz="2200">
                <a:latin typeface="Arial"/>
                <a:cs typeface="Arial"/>
              </a:rPr>
              <a:t>lubricant,</a:t>
            </a:r>
            <a:r>
              <a:rPr sz="2200" spc="-10">
                <a:latin typeface="Arial"/>
                <a:cs typeface="Arial"/>
              </a:rPr>
              <a:t> </a:t>
            </a:r>
            <a:r>
              <a:rPr sz="2200">
                <a:latin typeface="Arial"/>
                <a:cs typeface="Arial"/>
              </a:rPr>
              <a:t>lotion,</a:t>
            </a:r>
            <a:r>
              <a:rPr sz="2200" spc="-15">
                <a:latin typeface="Arial"/>
                <a:cs typeface="Arial"/>
              </a:rPr>
              <a:t> </a:t>
            </a:r>
            <a:r>
              <a:rPr sz="2200" spc="-10">
                <a:latin typeface="Arial"/>
                <a:cs typeface="Arial"/>
              </a:rPr>
              <a:t>etc.)</a:t>
            </a:r>
            <a:r>
              <a:rPr lang="en-US" sz="2200" spc="-10">
                <a:latin typeface="Arial"/>
                <a:cs typeface="Arial"/>
              </a:rPr>
              <a:t>.</a:t>
            </a:r>
            <a:endParaRPr sz="2200">
              <a:latin typeface="Arial"/>
              <a:cs typeface="Arial"/>
            </a:endParaRPr>
          </a:p>
          <a:p>
            <a:pPr marL="315595" indent="-228600">
              <a:spcBef>
                <a:spcPts val="60"/>
              </a:spcBef>
              <a:spcAft>
                <a:spcPts val="600"/>
              </a:spcAft>
              <a:buChar char="•"/>
              <a:tabLst>
                <a:tab pos="315595" algn="l"/>
              </a:tabLst>
            </a:pPr>
            <a:r>
              <a:rPr sz="2200">
                <a:latin typeface="Arial"/>
                <a:cs typeface="Arial"/>
              </a:rPr>
              <a:t>Excessive</a:t>
            </a:r>
            <a:r>
              <a:rPr sz="2200" spc="-65">
                <a:latin typeface="Arial"/>
                <a:cs typeface="Arial"/>
              </a:rPr>
              <a:t> </a:t>
            </a:r>
            <a:r>
              <a:rPr sz="2200">
                <a:latin typeface="Arial"/>
                <a:cs typeface="Arial"/>
              </a:rPr>
              <a:t>amount</a:t>
            </a:r>
            <a:r>
              <a:rPr sz="2200" spc="-25">
                <a:latin typeface="Arial"/>
                <a:cs typeface="Arial"/>
              </a:rPr>
              <a:t> </a:t>
            </a:r>
            <a:r>
              <a:rPr sz="2200">
                <a:latin typeface="Arial"/>
                <a:cs typeface="Arial"/>
              </a:rPr>
              <a:t>of</a:t>
            </a:r>
            <a:r>
              <a:rPr sz="2200" spc="-20">
                <a:latin typeface="Arial"/>
                <a:cs typeface="Arial"/>
              </a:rPr>
              <a:t> </a:t>
            </a:r>
            <a:r>
              <a:rPr sz="2200">
                <a:latin typeface="Arial"/>
                <a:cs typeface="Arial"/>
              </a:rPr>
              <a:t>cash</a:t>
            </a:r>
            <a:r>
              <a:rPr sz="2200" spc="-50">
                <a:latin typeface="Arial"/>
                <a:cs typeface="Arial"/>
              </a:rPr>
              <a:t> </a:t>
            </a:r>
            <a:r>
              <a:rPr sz="2200">
                <a:latin typeface="Arial"/>
                <a:cs typeface="Arial"/>
              </a:rPr>
              <a:t>in</a:t>
            </a:r>
            <a:r>
              <a:rPr sz="2200" spc="-20">
                <a:latin typeface="Arial"/>
                <a:cs typeface="Arial"/>
              </a:rPr>
              <a:t> </a:t>
            </a:r>
            <a:r>
              <a:rPr sz="2200">
                <a:latin typeface="Arial"/>
                <a:cs typeface="Arial"/>
              </a:rPr>
              <a:t>the</a:t>
            </a:r>
            <a:r>
              <a:rPr sz="2200" spc="-20">
                <a:latin typeface="Arial"/>
                <a:cs typeface="Arial"/>
              </a:rPr>
              <a:t> room</a:t>
            </a:r>
            <a:r>
              <a:rPr lang="en-US" sz="2200" spc="-20">
                <a:latin typeface="Arial"/>
                <a:cs typeface="Arial"/>
              </a:rPr>
              <a:t>.</a:t>
            </a:r>
            <a:endParaRPr sz="22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grpSp>
        <p:nvGrpSpPr>
          <p:cNvPr id="3" name="object 3"/>
          <p:cNvGrpSpPr/>
          <p:nvPr/>
        </p:nvGrpSpPr>
        <p:grpSpPr>
          <a:xfrm>
            <a:off x="-1270" y="1241500"/>
            <a:ext cx="12193270" cy="95250"/>
            <a:chOff x="0" y="1151088"/>
            <a:chExt cx="12193270" cy="95250"/>
          </a:xfrm>
        </p:grpSpPr>
        <p:pic>
          <p:nvPicPr>
            <p:cNvPr id="4" name="object 4"/>
            <p:cNvPicPr/>
            <p:nvPr/>
          </p:nvPicPr>
          <p:blipFill>
            <a:blip r:embed="rId2" cstate="print"/>
            <a:stretch>
              <a:fillRect/>
            </a:stretch>
          </p:blipFill>
          <p:spPr>
            <a:xfrm>
              <a:off x="0" y="1151088"/>
              <a:ext cx="12192000" cy="94682"/>
            </a:xfrm>
            <a:prstGeom prst="rect">
              <a:avLst/>
            </a:prstGeom>
          </p:spPr>
        </p:pic>
        <p:sp>
          <p:nvSpPr>
            <p:cNvPr id="5" name="object 5"/>
            <p:cNvSpPr/>
            <p:nvPr/>
          </p:nvSpPr>
          <p:spPr>
            <a:xfrm>
              <a:off x="761" y="1169670"/>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grpSp>
      <p:sp>
        <p:nvSpPr>
          <p:cNvPr id="6" name="object 6"/>
          <p:cNvSpPr txBox="1">
            <a:spLocks noGrp="1"/>
          </p:cNvSpPr>
          <p:nvPr>
            <p:ph type="title"/>
          </p:nvPr>
        </p:nvSpPr>
        <p:spPr>
          <a:xfrm>
            <a:off x="152400" y="279674"/>
            <a:ext cx="10645775" cy="906017"/>
          </a:xfrm>
          <a:prstGeom prst="rect">
            <a:avLst/>
          </a:prstGeom>
        </p:spPr>
        <p:txBody>
          <a:bodyPr vert="horz" wrap="square" lIns="0" tIns="13335" rIns="0" bIns="0" rtlCol="0">
            <a:spAutoFit/>
          </a:bodyPr>
          <a:lstStyle/>
          <a:p>
            <a:pPr marL="12700">
              <a:lnSpc>
                <a:spcPct val="100000"/>
              </a:lnSpc>
              <a:spcBef>
                <a:spcPts val="105"/>
              </a:spcBef>
            </a:pPr>
            <a:r>
              <a:rPr sz="2900"/>
              <a:t>Human</a:t>
            </a:r>
            <a:r>
              <a:rPr sz="2900" spc="-45"/>
              <a:t> </a:t>
            </a:r>
            <a:r>
              <a:rPr sz="2900" spc="-10"/>
              <a:t>Trafficking</a:t>
            </a:r>
            <a:r>
              <a:rPr sz="2900" spc="-65"/>
              <a:t> </a:t>
            </a:r>
            <a:r>
              <a:rPr sz="2900"/>
              <a:t>Initiatives</a:t>
            </a:r>
            <a:r>
              <a:rPr sz="2900" spc="-65"/>
              <a:t> </a:t>
            </a:r>
            <a:r>
              <a:rPr sz="2900"/>
              <a:t>–</a:t>
            </a:r>
            <a:r>
              <a:rPr sz="2900" spc="-30"/>
              <a:t> </a:t>
            </a:r>
            <a:r>
              <a:rPr lang="en-US" sz="2900" spc="-30" err="1"/>
              <a:t>Nottawaseppi</a:t>
            </a:r>
            <a:r>
              <a:rPr sz="2900" spc="-35"/>
              <a:t> </a:t>
            </a:r>
            <a:r>
              <a:rPr sz="2900"/>
              <a:t>Band</a:t>
            </a:r>
            <a:r>
              <a:rPr sz="2900" spc="-25"/>
              <a:t> </a:t>
            </a:r>
            <a:r>
              <a:rPr sz="2900"/>
              <a:t>of</a:t>
            </a:r>
            <a:r>
              <a:rPr lang="en-US" sz="2900"/>
              <a:t> the</a:t>
            </a:r>
            <a:r>
              <a:rPr sz="2900" spc="-25"/>
              <a:t> </a:t>
            </a:r>
            <a:r>
              <a:rPr sz="2900" spc="-10"/>
              <a:t>Potawatomi</a:t>
            </a:r>
            <a:endParaRPr sz="2900"/>
          </a:p>
        </p:txBody>
      </p:sp>
      <p:sp>
        <p:nvSpPr>
          <p:cNvPr id="7" name="object 7"/>
          <p:cNvSpPr txBox="1"/>
          <p:nvPr/>
        </p:nvSpPr>
        <p:spPr>
          <a:xfrm>
            <a:off x="381000" y="1447800"/>
            <a:ext cx="9552331" cy="4318490"/>
          </a:xfrm>
          <a:prstGeom prst="rect">
            <a:avLst/>
          </a:prstGeom>
        </p:spPr>
        <p:txBody>
          <a:bodyPr vert="horz" wrap="square" lIns="0" tIns="12065" rIns="0" bIns="0" rtlCol="0">
            <a:spAutoFit/>
          </a:bodyPr>
          <a:lstStyle/>
          <a:p>
            <a:pPr marL="240029" indent="-227329">
              <a:spcBef>
                <a:spcPts val="325"/>
              </a:spcBef>
              <a:buFont typeface="Arial"/>
              <a:buChar char="•"/>
              <a:tabLst>
                <a:tab pos="240029" algn="l"/>
              </a:tabLst>
            </a:pPr>
            <a:r>
              <a:rPr sz="2200">
                <a:latin typeface="Arial" panose="020B0604020202020204" pitchFamily="34" charset="0"/>
                <a:cs typeface="Arial" panose="020B0604020202020204" pitchFamily="34" charset="0"/>
              </a:rPr>
              <a:t>Presentations to </a:t>
            </a:r>
            <a:r>
              <a:rPr lang="en-US" sz="2200">
                <a:latin typeface="Arial" panose="020B0604020202020204" pitchFamily="34" charset="0"/>
                <a:cs typeface="Arial" panose="020B0604020202020204" pitchFamily="34" charset="0"/>
              </a:rPr>
              <a:t>Firekeepers </a:t>
            </a:r>
            <a:r>
              <a:rPr sz="2200">
                <a:latin typeface="Arial" panose="020B0604020202020204" pitchFamily="34" charset="0"/>
                <a:cs typeface="Arial" panose="020B0604020202020204" pitchFamily="34" charset="0"/>
              </a:rPr>
              <a:t>Employees</a:t>
            </a:r>
            <a:r>
              <a:rPr lang="en-US" sz="220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240029" indent="-227329">
              <a:spcBef>
                <a:spcPts val="325"/>
              </a:spcBef>
              <a:buFont typeface="Arial"/>
              <a:buChar char="•"/>
              <a:tabLst>
                <a:tab pos="240029" algn="l"/>
              </a:tabLst>
            </a:pPr>
            <a:r>
              <a:rPr sz="2200">
                <a:latin typeface="Arial" panose="020B0604020202020204" pitchFamily="34" charset="0"/>
                <a:cs typeface="Arial" panose="020B0604020202020204" pitchFamily="34" charset="0"/>
              </a:rPr>
              <a:t>Virtual presentation available through </a:t>
            </a:r>
            <a:r>
              <a:rPr lang="en-US" sz="2200">
                <a:latin typeface="Arial" panose="020B0604020202020204" pitchFamily="34" charset="0"/>
                <a:cs typeface="Arial" panose="020B0604020202020204" pitchFamily="34" charset="0"/>
              </a:rPr>
              <a:t>FKCH</a:t>
            </a:r>
            <a:r>
              <a:rPr sz="2200">
                <a:latin typeface="Arial" panose="020B0604020202020204" pitchFamily="34" charset="0"/>
                <a:cs typeface="Arial" panose="020B0604020202020204" pitchFamily="34" charset="0"/>
              </a:rPr>
              <a:t> training website</a:t>
            </a:r>
            <a:r>
              <a:rPr lang="en-US" sz="220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240029" indent="-227329">
              <a:spcBef>
                <a:spcPts val="325"/>
              </a:spcBef>
              <a:buFont typeface="Arial"/>
              <a:buChar char="•"/>
              <a:tabLst>
                <a:tab pos="240029" algn="l"/>
              </a:tabLst>
            </a:pPr>
            <a:r>
              <a:rPr sz="2200">
                <a:latin typeface="Arial" panose="020B0604020202020204" pitchFamily="34" charset="0"/>
                <a:cs typeface="Arial" panose="020B0604020202020204" pitchFamily="34" charset="0"/>
              </a:rPr>
              <a:t>Human Trafficking Toolkit</a:t>
            </a:r>
            <a:r>
              <a:rPr lang="en-US" sz="220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240029" indent="-227329">
              <a:spcBef>
                <a:spcPts val="325"/>
              </a:spcBef>
              <a:buFont typeface="Arial"/>
              <a:buChar char="•"/>
              <a:tabLst>
                <a:tab pos="240029" algn="l"/>
              </a:tabLst>
            </a:pPr>
            <a:r>
              <a:rPr sz="2200">
                <a:latin typeface="Arial" panose="020B0604020202020204" pitchFamily="34" charset="0"/>
                <a:cs typeface="Arial" panose="020B0604020202020204" pitchFamily="34" charset="0"/>
              </a:rPr>
              <a:t>Human Trafficking</a:t>
            </a:r>
            <a:r>
              <a:rPr lang="en-US" sz="2200">
                <a:latin typeface="Arial" panose="020B0604020202020204" pitchFamily="34" charset="0"/>
                <a:cs typeface="Arial" panose="020B0604020202020204" pitchFamily="34" charset="0"/>
              </a:rPr>
              <a:t> (HT)</a:t>
            </a:r>
            <a:r>
              <a:rPr sz="2200">
                <a:latin typeface="Arial" panose="020B0604020202020204" pitchFamily="34" charset="0"/>
                <a:cs typeface="Arial" panose="020B0604020202020204" pitchFamily="34" charset="0"/>
              </a:rPr>
              <a:t> Response in Casino Emergency Action Plan</a:t>
            </a:r>
            <a:r>
              <a:rPr lang="en-US" sz="220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240029" indent="-227329">
              <a:lnSpc>
                <a:spcPct val="100000"/>
              </a:lnSpc>
              <a:spcBef>
                <a:spcPts val="325"/>
              </a:spcBef>
              <a:buFont typeface="Arial"/>
              <a:buChar char="•"/>
              <a:tabLst>
                <a:tab pos="240029" algn="l"/>
              </a:tabLst>
            </a:pPr>
            <a:r>
              <a:rPr sz="2200">
                <a:latin typeface="Arial" panose="020B0604020202020204" pitchFamily="34" charset="0"/>
                <a:cs typeface="Arial" panose="020B0604020202020204" pitchFamily="34" charset="0"/>
              </a:rPr>
              <a:t>Community</a:t>
            </a:r>
            <a:r>
              <a:rPr sz="2200" spc="-75">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Human</a:t>
            </a:r>
            <a:r>
              <a:rPr sz="2200" spc="-70">
                <a:latin typeface="Arial" panose="020B0604020202020204" pitchFamily="34" charset="0"/>
                <a:cs typeface="Arial" panose="020B0604020202020204" pitchFamily="34" charset="0"/>
              </a:rPr>
              <a:t> </a:t>
            </a:r>
            <a:r>
              <a:rPr sz="2200" spc="-25">
                <a:latin typeface="Arial" panose="020B0604020202020204" pitchFamily="34" charset="0"/>
                <a:cs typeface="Arial" panose="020B0604020202020204" pitchFamily="34" charset="0"/>
              </a:rPr>
              <a:t>Trafficking</a:t>
            </a:r>
            <a:r>
              <a:rPr sz="2200" spc="-95">
                <a:latin typeface="Arial" panose="020B0604020202020204" pitchFamily="34" charset="0"/>
                <a:cs typeface="Arial" panose="020B0604020202020204" pitchFamily="34" charset="0"/>
              </a:rPr>
              <a:t> </a:t>
            </a:r>
            <a:r>
              <a:rPr sz="2200" spc="-10">
                <a:latin typeface="Arial" panose="020B0604020202020204" pitchFamily="34" charset="0"/>
                <a:cs typeface="Arial" panose="020B0604020202020204" pitchFamily="34" charset="0"/>
              </a:rPr>
              <a:t>Presentations</a:t>
            </a:r>
            <a:r>
              <a:rPr lang="en-US" sz="2200" spc="-1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240029" indent="-227329">
              <a:lnSpc>
                <a:spcPts val="3275"/>
              </a:lnSpc>
              <a:spcBef>
                <a:spcPts val="325"/>
              </a:spcBef>
              <a:buFont typeface="Arial"/>
              <a:buChar char="•"/>
              <a:tabLst>
                <a:tab pos="240029" algn="l"/>
              </a:tabLst>
            </a:pPr>
            <a:r>
              <a:rPr sz="2200" spc="-10">
                <a:latin typeface="Arial" panose="020B0604020202020204" pitchFamily="34" charset="0"/>
                <a:cs typeface="Arial" panose="020B0604020202020204" pitchFamily="34" charset="0"/>
              </a:rPr>
              <a:t>Partnership</a:t>
            </a:r>
            <a:r>
              <a:rPr sz="2200" spc="-114">
                <a:latin typeface="Arial" panose="020B0604020202020204" pitchFamily="34" charset="0"/>
                <a:cs typeface="Arial" panose="020B0604020202020204" pitchFamily="34" charset="0"/>
              </a:rPr>
              <a:t> </a:t>
            </a:r>
            <a:r>
              <a:rPr sz="2200" spc="-20">
                <a:latin typeface="Arial" panose="020B0604020202020204" pitchFamily="34" charset="0"/>
                <a:cs typeface="Arial" panose="020B0604020202020204" pitchFamily="34" charset="0"/>
              </a:rPr>
              <a:t>with</a:t>
            </a:r>
            <a:r>
              <a:rPr lang="en-US" sz="2200" spc="-2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812801" lvl="1" indent="-342900">
              <a:lnSpc>
                <a:spcPts val="3190"/>
              </a:lnSpc>
              <a:buSzPct val="50000"/>
              <a:buFont typeface="Courier New" panose="02070309020205020404" pitchFamily="49" charset="0"/>
              <a:buChar char="o"/>
              <a:tabLst>
                <a:tab pos="697230" algn="l"/>
              </a:tabLst>
            </a:pPr>
            <a:r>
              <a:rPr lang="en-US" sz="2200" spc="-10">
                <a:latin typeface="Arial" panose="020B0604020202020204" pitchFamily="34" charset="0"/>
                <a:cs typeface="Arial" panose="020B0604020202020204" pitchFamily="34" charset="0"/>
              </a:rPr>
              <a:t>NHBP</a:t>
            </a:r>
            <a:r>
              <a:rPr sz="2200" spc="-90">
                <a:latin typeface="Arial" panose="020B0604020202020204" pitchFamily="34" charset="0"/>
                <a:cs typeface="Arial" panose="020B0604020202020204" pitchFamily="34" charset="0"/>
              </a:rPr>
              <a:t>  </a:t>
            </a:r>
            <a:r>
              <a:rPr sz="2200" spc="-20">
                <a:latin typeface="Arial" panose="020B0604020202020204" pitchFamily="34" charset="0"/>
                <a:cs typeface="Arial" panose="020B0604020202020204" pitchFamily="34" charset="0"/>
              </a:rPr>
              <a:t>Tribal</a:t>
            </a:r>
            <a:r>
              <a:rPr sz="2200" spc="-114">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Police</a:t>
            </a:r>
            <a:r>
              <a:rPr sz="2200" spc="-90">
                <a:latin typeface="Arial" panose="020B0604020202020204" pitchFamily="34" charset="0"/>
                <a:cs typeface="Arial" panose="020B0604020202020204" pitchFamily="34" charset="0"/>
              </a:rPr>
              <a:t> </a:t>
            </a:r>
            <a:r>
              <a:rPr sz="2200" spc="-10">
                <a:latin typeface="Arial" panose="020B0604020202020204" pitchFamily="34" charset="0"/>
                <a:cs typeface="Arial" panose="020B0604020202020204" pitchFamily="34" charset="0"/>
              </a:rPr>
              <a:t>Department</a:t>
            </a:r>
            <a:r>
              <a:rPr lang="en-US" sz="2200" spc="-1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812801" lvl="1" indent="-342900">
              <a:lnSpc>
                <a:spcPts val="3185"/>
              </a:lnSpc>
              <a:buSzPct val="50000"/>
              <a:buFont typeface="Courier New" panose="02070309020205020404" pitchFamily="49" charset="0"/>
              <a:buChar char="o"/>
              <a:tabLst>
                <a:tab pos="697230" algn="l"/>
              </a:tabLst>
            </a:pPr>
            <a:r>
              <a:rPr sz="2200">
                <a:latin typeface="Arial" panose="020B0604020202020204" pitchFamily="34" charset="0"/>
                <a:cs typeface="Arial" panose="020B0604020202020204" pitchFamily="34" charset="0"/>
              </a:rPr>
              <a:t>Michigan</a:t>
            </a:r>
            <a:r>
              <a:rPr sz="2200" spc="-95">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Human</a:t>
            </a:r>
            <a:r>
              <a:rPr sz="2200" spc="-95">
                <a:latin typeface="Arial" panose="020B0604020202020204" pitchFamily="34" charset="0"/>
                <a:cs typeface="Arial" panose="020B0604020202020204" pitchFamily="34" charset="0"/>
              </a:rPr>
              <a:t> </a:t>
            </a:r>
            <a:r>
              <a:rPr sz="2200" spc="-25">
                <a:latin typeface="Arial" panose="020B0604020202020204" pitchFamily="34" charset="0"/>
                <a:cs typeface="Arial" panose="020B0604020202020204" pitchFamily="34" charset="0"/>
              </a:rPr>
              <a:t>Trafficking</a:t>
            </a:r>
            <a:r>
              <a:rPr sz="2200" spc="-110">
                <a:latin typeface="Arial" panose="020B0604020202020204" pitchFamily="34" charset="0"/>
                <a:cs typeface="Arial" panose="020B0604020202020204" pitchFamily="34" charset="0"/>
              </a:rPr>
              <a:t> </a:t>
            </a:r>
            <a:r>
              <a:rPr sz="2200" spc="-40">
                <a:latin typeface="Arial" panose="020B0604020202020204" pitchFamily="34" charset="0"/>
                <a:cs typeface="Arial" panose="020B0604020202020204" pitchFamily="34" charset="0"/>
              </a:rPr>
              <a:t>Task</a:t>
            </a:r>
            <a:r>
              <a:rPr sz="2200" spc="-110">
                <a:latin typeface="Arial" panose="020B0604020202020204" pitchFamily="34" charset="0"/>
                <a:cs typeface="Arial" panose="020B0604020202020204" pitchFamily="34" charset="0"/>
              </a:rPr>
              <a:t> </a:t>
            </a:r>
            <a:r>
              <a:rPr sz="2200" spc="-10">
                <a:latin typeface="Arial" panose="020B0604020202020204" pitchFamily="34" charset="0"/>
                <a:cs typeface="Arial" panose="020B0604020202020204" pitchFamily="34" charset="0"/>
              </a:rPr>
              <a:t>Force</a:t>
            </a:r>
            <a:r>
              <a:rPr lang="en-US" sz="2200" spc="-1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812801" lvl="1" indent="-342900">
              <a:lnSpc>
                <a:spcPts val="3270"/>
              </a:lnSpc>
              <a:buSzPct val="50000"/>
              <a:buFont typeface="Courier New" panose="02070309020205020404" pitchFamily="49" charset="0"/>
              <a:buChar char="o"/>
              <a:tabLst>
                <a:tab pos="697230" algn="l"/>
              </a:tabLst>
            </a:pPr>
            <a:r>
              <a:rPr lang="en-US" sz="2200">
                <a:latin typeface="Arial" panose="020B0604020202020204" pitchFamily="34" charset="0"/>
                <a:cs typeface="Arial" panose="020B0604020202020204" pitchFamily="34" charset="0"/>
              </a:rPr>
              <a:t>AGA.</a:t>
            </a:r>
            <a:endParaRPr sz="2200">
              <a:latin typeface="Arial" panose="020B0604020202020204" pitchFamily="34" charset="0"/>
              <a:cs typeface="Arial" panose="020B0604020202020204" pitchFamily="34" charset="0"/>
            </a:endParaRPr>
          </a:p>
          <a:p>
            <a:pPr marL="240029" indent="-227329">
              <a:lnSpc>
                <a:spcPct val="100000"/>
              </a:lnSpc>
              <a:spcBef>
                <a:spcPts val="335"/>
              </a:spcBef>
              <a:buFont typeface="Arial"/>
              <a:buChar char="•"/>
              <a:tabLst>
                <a:tab pos="240029" algn="l"/>
              </a:tabLst>
            </a:pPr>
            <a:r>
              <a:rPr sz="2200">
                <a:latin typeface="Arial" panose="020B0604020202020204" pitchFamily="34" charset="0"/>
                <a:cs typeface="Arial" panose="020B0604020202020204" pitchFamily="34" charset="0"/>
              </a:rPr>
              <a:t>Law</a:t>
            </a:r>
            <a:r>
              <a:rPr sz="2200" spc="-60">
                <a:latin typeface="Arial" panose="020B0604020202020204" pitchFamily="34" charset="0"/>
                <a:cs typeface="Arial" panose="020B0604020202020204" pitchFamily="34" charset="0"/>
              </a:rPr>
              <a:t> </a:t>
            </a:r>
            <a:r>
              <a:rPr sz="2200" spc="-20">
                <a:latin typeface="Arial" panose="020B0604020202020204" pitchFamily="34" charset="0"/>
                <a:cs typeface="Arial" panose="020B0604020202020204" pitchFamily="34" charset="0"/>
              </a:rPr>
              <a:t>Enforcement</a:t>
            </a:r>
            <a:r>
              <a:rPr sz="2200" spc="-60">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HT</a:t>
            </a:r>
            <a:r>
              <a:rPr sz="2200" spc="-40">
                <a:latin typeface="Arial" panose="020B0604020202020204" pitchFamily="34" charset="0"/>
                <a:cs typeface="Arial" panose="020B0604020202020204" pitchFamily="34" charset="0"/>
              </a:rPr>
              <a:t> </a:t>
            </a:r>
            <a:r>
              <a:rPr sz="2200" spc="-10">
                <a:latin typeface="Arial" panose="020B0604020202020204" pitchFamily="34" charset="0"/>
                <a:cs typeface="Arial" panose="020B0604020202020204" pitchFamily="34" charset="0"/>
              </a:rPr>
              <a:t>Operations</a:t>
            </a:r>
            <a:r>
              <a:rPr lang="en-US" sz="2200" spc="-1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a:p>
            <a:pPr marL="240029" indent="-227329">
              <a:lnSpc>
                <a:spcPct val="100000"/>
              </a:lnSpc>
              <a:spcBef>
                <a:spcPts val="325"/>
              </a:spcBef>
              <a:buFont typeface="Arial"/>
              <a:buChar char="•"/>
              <a:tabLst>
                <a:tab pos="240029" algn="l"/>
              </a:tabLst>
            </a:pPr>
            <a:r>
              <a:rPr sz="2200" spc="-10">
                <a:latin typeface="Arial" panose="020B0604020202020204" pitchFamily="34" charset="0"/>
                <a:cs typeface="Arial" panose="020B0604020202020204" pitchFamily="34" charset="0"/>
              </a:rPr>
              <a:t>Participation</a:t>
            </a:r>
            <a:r>
              <a:rPr sz="2200" spc="-65">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in</a:t>
            </a:r>
            <a:r>
              <a:rPr sz="2200" spc="-80">
                <a:latin typeface="Arial" panose="020B0604020202020204" pitchFamily="34" charset="0"/>
                <a:cs typeface="Arial" panose="020B0604020202020204" pitchFamily="34" charset="0"/>
              </a:rPr>
              <a:t> </a:t>
            </a:r>
            <a:r>
              <a:rPr sz="2200" spc="-20">
                <a:latin typeface="Arial" panose="020B0604020202020204" pitchFamily="34" charset="0"/>
                <a:cs typeface="Arial" panose="020B0604020202020204" pitchFamily="34" charset="0"/>
              </a:rPr>
              <a:t>Inter-</a:t>
            </a:r>
            <a:r>
              <a:rPr sz="2200" spc="-10">
                <a:latin typeface="Arial" panose="020B0604020202020204" pitchFamily="34" charset="0"/>
                <a:cs typeface="Arial" panose="020B0604020202020204" pitchFamily="34" charset="0"/>
              </a:rPr>
              <a:t>Tribal</a:t>
            </a:r>
            <a:r>
              <a:rPr sz="2200" spc="-75">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Coalition</a:t>
            </a:r>
            <a:r>
              <a:rPr sz="2200" spc="-70">
                <a:latin typeface="Arial" panose="020B0604020202020204" pitchFamily="34" charset="0"/>
                <a:cs typeface="Arial" panose="020B0604020202020204" pitchFamily="34" charset="0"/>
              </a:rPr>
              <a:t> </a:t>
            </a:r>
            <a:r>
              <a:rPr sz="2200">
                <a:latin typeface="Arial" panose="020B0604020202020204" pitchFamily="34" charset="0"/>
                <a:cs typeface="Arial" panose="020B0604020202020204" pitchFamily="34" charset="0"/>
              </a:rPr>
              <a:t>Against</a:t>
            </a:r>
            <a:r>
              <a:rPr sz="2200" spc="-65">
                <a:latin typeface="Arial" panose="020B0604020202020204" pitchFamily="34" charset="0"/>
                <a:cs typeface="Arial" panose="020B0604020202020204" pitchFamily="34" charset="0"/>
              </a:rPr>
              <a:t> </a:t>
            </a:r>
            <a:r>
              <a:rPr sz="2200" spc="-10">
                <a:latin typeface="Arial" panose="020B0604020202020204" pitchFamily="34" charset="0"/>
                <a:cs typeface="Arial" panose="020B0604020202020204" pitchFamily="34" charset="0"/>
              </a:rPr>
              <a:t>Violence</a:t>
            </a:r>
            <a:r>
              <a:rPr lang="en-US" sz="2200" spc="-10">
                <a:latin typeface="Arial" panose="020B0604020202020204" pitchFamily="34" charset="0"/>
                <a:cs typeface="Arial" panose="020B0604020202020204" pitchFamily="34" charset="0"/>
              </a:rPr>
              <a:t>.</a:t>
            </a:r>
            <a:endParaRPr sz="2200">
              <a:latin typeface="Arial" panose="020B0604020202020204" pitchFamily="34" charset="0"/>
              <a:cs typeface="Arial" panose="020B0604020202020204" pitchFamily="34" charset="0"/>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grpSp>
        <p:nvGrpSpPr>
          <p:cNvPr id="3" name="object 3"/>
          <p:cNvGrpSpPr/>
          <p:nvPr/>
        </p:nvGrpSpPr>
        <p:grpSpPr>
          <a:xfrm>
            <a:off x="0" y="1151088"/>
            <a:ext cx="12193270" cy="95250"/>
            <a:chOff x="0" y="1151088"/>
            <a:chExt cx="12193270" cy="95250"/>
          </a:xfrm>
        </p:grpSpPr>
        <p:pic>
          <p:nvPicPr>
            <p:cNvPr id="4" name="object 4"/>
            <p:cNvPicPr/>
            <p:nvPr/>
          </p:nvPicPr>
          <p:blipFill>
            <a:blip r:embed="rId2" cstate="print"/>
            <a:stretch>
              <a:fillRect/>
            </a:stretch>
          </p:blipFill>
          <p:spPr>
            <a:xfrm>
              <a:off x="0" y="1151088"/>
              <a:ext cx="12192000" cy="94682"/>
            </a:xfrm>
            <a:prstGeom prst="rect">
              <a:avLst/>
            </a:prstGeom>
          </p:spPr>
        </p:pic>
        <p:sp>
          <p:nvSpPr>
            <p:cNvPr id="5" name="object 5"/>
            <p:cNvSpPr/>
            <p:nvPr/>
          </p:nvSpPr>
          <p:spPr>
            <a:xfrm>
              <a:off x="761" y="1169670"/>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grpSp>
      <p:sp>
        <p:nvSpPr>
          <p:cNvPr id="7" name="object 7"/>
          <p:cNvSpPr txBox="1"/>
          <p:nvPr/>
        </p:nvSpPr>
        <p:spPr>
          <a:xfrm>
            <a:off x="794715" y="1397330"/>
            <a:ext cx="10468610" cy="1120820"/>
          </a:xfrm>
          <a:prstGeom prst="rect">
            <a:avLst/>
          </a:prstGeom>
        </p:spPr>
        <p:txBody>
          <a:bodyPr vert="horz" wrap="square" lIns="0" tIns="12700" rIns="0" bIns="0" rtlCol="0">
            <a:spAutoFit/>
          </a:bodyPr>
          <a:lstStyle/>
          <a:p>
            <a:pPr algn="ctr">
              <a:lnSpc>
                <a:spcPct val="100000"/>
              </a:lnSpc>
              <a:spcBef>
                <a:spcPts val="100"/>
              </a:spcBef>
            </a:pPr>
            <a:r>
              <a:rPr sz="2400" b="1">
                <a:latin typeface="Arial"/>
                <a:cs typeface="Arial"/>
              </a:rPr>
              <a:t>On</a:t>
            </a:r>
            <a:r>
              <a:rPr sz="2400" b="1" spc="-80">
                <a:latin typeface="Arial"/>
                <a:cs typeface="Arial"/>
              </a:rPr>
              <a:t> </a:t>
            </a:r>
            <a:r>
              <a:rPr lang="en-US" sz="2400" b="1" spc="-80">
                <a:latin typeface="Arial"/>
                <a:cs typeface="Arial"/>
              </a:rPr>
              <a:t>April</a:t>
            </a:r>
            <a:r>
              <a:rPr sz="2400" b="1" spc="-45">
                <a:latin typeface="Arial"/>
                <a:cs typeface="Arial"/>
              </a:rPr>
              <a:t> </a:t>
            </a:r>
            <a:r>
              <a:rPr sz="2400" b="1">
                <a:latin typeface="Arial"/>
                <a:cs typeface="Arial"/>
              </a:rPr>
              <a:t>1</a:t>
            </a:r>
            <a:r>
              <a:rPr lang="en-US" sz="2400" b="1">
                <a:latin typeface="Arial"/>
                <a:cs typeface="Arial"/>
              </a:rPr>
              <a:t>3</a:t>
            </a:r>
            <a:r>
              <a:rPr sz="2400" b="1">
                <a:latin typeface="Arial"/>
                <a:cs typeface="Arial"/>
              </a:rPr>
              <a:t>,</a:t>
            </a:r>
            <a:r>
              <a:rPr sz="2400" b="1" spc="-65">
                <a:latin typeface="Arial"/>
                <a:cs typeface="Arial"/>
              </a:rPr>
              <a:t> </a:t>
            </a:r>
            <a:r>
              <a:rPr sz="2400" b="1">
                <a:latin typeface="Arial"/>
                <a:cs typeface="Arial"/>
              </a:rPr>
              <a:t>202</a:t>
            </a:r>
            <a:r>
              <a:rPr lang="en-US" sz="2400" b="1">
                <a:latin typeface="Arial"/>
                <a:cs typeface="Arial"/>
              </a:rPr>
              <a:t>4</a:t>
            </a:r>
            <a:r>
              <a:rPr sz="2400" b="1">
                <a:latin typeface="Arial"/>
                <a:cs typeface="Arial"/>
              </a:rPr>
              <a:t>,</a:t>
            </a:r>
            <a:r>
              <a:rPr sz="2400" b="1" spc="-50">
                <a:latin typeface="Arial"/>
                <a:cs typeface="Arial"/>
              </a:rPr>
              <a:t> </a:t>
            </a:r>
            <a:r>
              <a:rPr sz="2400" b="1">
                <a:latin typeface="Arial"/>
                <a:cs typeface="Arial"/>
              </a:rPr>
              <a:t>the</a:t>
            </a:r>
            <a:r>
              <a:rPr sz="2400" b="1" spc="-70">
                <a:latin typeface="Arial"/>
                <a:cs typeface="Arial"/>
              </a:rPr>
              <a:t> </a:t>
            </a:r>
            <a:r>
              <a:rPr lang="en-US" sz="2400" b="1">
                <a:latin typeface="Arial"/>
                <a:cs typeface="Arial"/>
              </a:rPr>
              <a:t>NHBP</a:t>
            </a:r>
            <a:r>
              <a:rPr sz="2400" b="1" spc="-55">
                <a:latin typeface="Arial"/>
                <a:cs typeface="Arial"/>
              </a:rPr>
              <a:t> </a:t>
            </a:r>
            <a:r>
              <a:rPr sz="2400" b="1">
                <a:latin typeface="Arial"/>
                <a:cs typeface="Arial"/>
              </a:rPr>
              <a:t>Tribal</a:t>
            </a:r>
            <a:r>
              <a:rPr sz="2400" b="1" spc="-70">
                <a:latin typeface="Arial"/>
                <a:cs typeface="Arial"/>
              </a:rPr>
              <a:t> </a:t>
            </a:r>
            <a:r>
              <a:rPr sz="2400" b="1">
                <a:latin typeface="Arial"/>
                <a:cs typeface="Arial"/>
              </a:rPr>
              <a:t>Police</a:t>
            </a:r>
            <a:r>
              <a:rPr sz="2400" b="1" spc="-70">
                <a:latin typeface="Arial"/>
                <a:cs typeface="Arial"/>
              </a:rPr>
              <a:t> </a:t>
            </a:r>
            <a:r>
              <a:rPr sz="2400" b="1">
                <a:latin typeface="Arial"/>
                <a:cs typeface="Arial"/>
              </a:rPr>
              <a:t>Department</a:t>
            </a:r>
            <a:r>
              <a:rPr sz="2400" b="1" spc="-65">
                <a:latin typeface="Arial"/>
                <a:cs typeface="Arial"/>
              </a:rPr>
              <a:t> </a:t>
            </a:r>
            <a:r>
              <a:rPr sz="2400" b="1">
                <a:latin typeface="Arial"/>
                <a:cs typeface="Arial"/>
              </a:rPr>
              <a:t>conducted</a:t>
            </a:r>
            <a:r>
              <a:rPr sz="2400" b="1" spc="-55">
                <a:latin typeface="Arial"/>
                <a:cs typeface="Arial"/>
              </a:rPr>
              <a:t> </a:t>
            </a:r>
            <a:r>
              <a:rPr sz="2400" b="1" spc="-50">
                <a:latin typeface="Arial"/>
                <a:cs typeface="Arial"/>
              </a:rPr>
              <a:t>a</a:t>
            </a:r>
            <a:endParaRPr sz="2400">
              <a:latin typeface="Arial"/>
              <a:cs typeface="Arial"/>
            </a:endParaRPr>
          </a:p>
          <a:p>
            <a:pPr algn="ctr">
              <a:lnSpc>
                <a:spcPct val="100000"/>
              </a:lnSpc>
              <a:spcBef>
                <a:spcPts val="5"/>
              </a:spcBef>
            </a:pPr>
            <a:r>
              <a:rPr sz="2400" b="1" spc="-10">
                <a:latin typeface="Arial"/>
                <a:cs typeface="Arial"/>
              </a:rPr>
              <a:t>Human/Sex</a:t>
            </a:r>
            <a:r>
              <a:rPr sz="2400" b="1" spc="-30">
                <a:latin typeface="Arial"/>
                <a:cs typeface="Arial"/>
              </a:rPr>
              <a:t> </a:t>
            </a:r>
            <a:r>
              <a:rPr sz="2400" b="1" spc="-10">
                <a:latin typeface="Arial"/>
                <a:cs typeface="Arial"/>
              </a:rPr>
              <a:t>Trafficking</a:t>
            </a:r>
            <a:r>
              <a:rPr sz="2400" b="1" spc="-55">
                <a:latin typeface="Arial"/>
                <a:cs typeface="Arial"/>
              </a:rPr>
              <a:t> </a:t>
            </a:r>
            <a:r>
              <a:rPr sz="2400" b="1">
                <a:latin typeface="Arial"/>
                <a:cs typeface="Arial"/>
              </a:rPr>
              <a:t>Operation</a:t>
            </a:r>
            <a:r>
              <a:rPr sz="2400" b="1" spc="-55">
                <a:latin typeface="Arial"/>
                <a:cs typeface="Arial"/>
              </a:rPr>
              <a:t> </a:t>
            </a:r>
            <a:r>
              <a:rPr sz="2400" b="1">
                <a:latin typeface="Arial"/>
                <a:cs typeface="Arial"/>
              </a:rPr>
              <a:t>at</a:t>
            </a:r>
            <a:r>
              <a:rPr sz="2400" b="1" spc="-35">
                <a:latin typeface="Arial"/>
                <a:cs typeface="Arial"/>
              </a:rPr>
              <a:t> </a:t>
            </a:r>
            <a:r>
              <a:rPr sz="2400" b="1">
                <a:latin typeface="Arial"/>
                <a:cs typeface="Arial"/>
              </a:rPr>
              <a:t>the</a:t>
            </a:r>
            <a:r>
              <a:rPr sz="2400" b="1" spc="-50">
                <a:latin typeface="Arial"/>
                <a:cs typeface="Arial"/>
              </a:rPr>
              <a:t> </a:t>
            </a:r>
            <a:r>
              <a:rPr lang="en-US" sz="2400" b="1">
                <a:latin typeface="Arial"/>
                <a:cs typeface="Arial"/>
              </a:rPr>
              <a:t>Quality Inn Motor Lodge,</a:t>
            </a:r>
            <a:br>
              <a:rPr lang="en-US" sz="2400" b="1">
                <a:latin typeface="Arial"/>
                <a:cs typeface="Arial"/>
              </a:rPr>
            </a:br>
            <a:r>
              <a:rPr lang="en-US" sz="2400">
                <a:latin typeface="Arial"/>
                <a:cs typeface="Arial"/>
              </a:rPr>
              <a:t>Battle Creek, MI </a:t>
            </a:r>
            <a:endParaRPr sz="2400">
              <a:latin typeface="Arial"/>
              <a:cs typeface="Arial"/>
            </a:endParaRPr>
          </a:p>
        </p:txBody>
      </p:sp>
      <p:sp>
        <p:nvSpPr>
          <p:cNvPr id="8" name="object 8"/>
          <p:cNvSpPr txBox="1"/>
          <p:nvPr/>
        </p:nvSpPr>
        <p:spPr>
          <a:xfrm>
            <a:off x="342696" y="4491990"/>
            <a:ext cx="2540000" cy="574675"/>
          </a:xfrm>
          <a:prstGeom prst="rect">
            <a:avLst/>
          </a:prstGeom>
        </p:spPr>
        <p:txBody>
          <a:bodyPr vert="horz" wrap="square" lIns="0" tIns="12700" rIns="0" bIns="0" rtlCol="0">
            <a:spAutoFit/>
          </a:bodyPr>
          <a:lstStyle/>
          <a:p>
            <a:pPr marL="12700">
              <a:lnSpc>
                <a:spcPct val="100000"/>
              </a:lnSpc>
              <a:spcBef>
                <a:spcPts val="100"/>
              </a:spcBef>
            </a:pPr>
            <a:r>
              <a:rPr lang="en-US" b="1" spc="5" dirty="0">
                <a:latin typeface="Arial"/>
                <a:cs typeface="Arial"/>
              </a:rPr>
              <a:t>3</a:t>
            </a:r>
            <a:r>
              <a:rPr sz="1800" b="1" spc="5" dirty="0">
                <a:latin typeface="Arial"/>
                <a:cs typeface="Arial"/>
              </a:rPr>
              <a:t> </a:t>
            </a:r>
            <a:r>
              <a:rPr sz="1800" b="1" dirty="0">
                <a:latin typeface="Arial"/>
                <a:cs typeface="Arial"/>
              </a:rPr>
              <a:t>people</a:t>
            </a:r>
            <a:r>
              <a:rPr sz="1800" b="1" spc="-5" dirty="0">
                <a:latin typeface="Arial"/>
                <a:cs typeface="Arial"/>
              </a:rPr>
              <a:t> </a:t>
            </a:r>
            <a:r>
              <a:rPr sz="1800" b="1" dirty="0">
                <a:latin typeface="Arial"/>
                <a:cs typeface="Arial"/>
              </a:rPr>
              <a:t>were</a:t>
            </a:r>
            <a:r>
              <a:rPr sz="1800" b="1" spc="-30" dirty="0">
                <a:latin typeface="Arial"/>
                <a:cs typeface="Arial"/>
              </a:rPr>
              <a:t> </a:t>
            </a:r>
            <a:r>
              <a:rPr sz="1800" b="1" spc="-10" dirty="0">
                <a:latin typeface="Arial"/>
                <a:cs typeface="Arial"/>
              </a:rPr>
              <a:t>detained</a:t>
            </a:r>
            <a:endParaRPr sz="1800" dirty="0">
              <a:latin typeface="Arial"/>
              <a:cs typeface="Arial"/>
            </a:endParaRPr>
          </a:p>
          <a:p>
            <a:pPr marL="44450">
              <a:lnSpc>
                <a:spcPct val="100000"/>
              </a:lnSpc>
            </a:pPr>
            <a:r>
              <a:rPr sz="1800" dirty="0">
                <a:latin typeface="Arial"/>
                <a:cs typeface="Arial"/>
              </a:rPr>
              <a:t>(</a:t>
            </a:r>
            <a:r>
              <a:rPr lang="en-US" sz="1800" dirty="0">
                <a:latin typeface="Arial"/>
                <a:cs typeface="Arial"/>
              </a:rPr>
              <a:t>1</a:t>
            </a:r>
            <a:r>
              <a:rPr sz="1800" spc="-30" dirty="0">
                <a:latin typeface="Arial"/>
                <a:cs typeface="Arial"/>
              </a:rPr>
              <a:t> </a:t>
            </a:r>
            <a:r>
              <a:rPr sz="1800" dirty="0">
                <a:latin typeface="Arial"/>
                <a:cs typeface="Arial"/>
              </a:rPr>
              <a:t>female</a:t>
            </a:r>
            <a:r>
              <a:rPr sz="1800" spc="-5" dirty="0">
                <a:latin typeface="Arial"/>
                <a:cs typeface="Arial"/>
              </a:rPr>
              <a:t> </a:t>
            </a:r>
            <a:r>
              <a:rPr sz="1800" dirty="0">
                <a:latin typeface="Arial"/>
                <a:cs typeface="Arial"/>
              </a:rPr>
              <a:t>and</a:t>
            </a:r>
            <a:r>
              <a:rPr sz="1800" spc="-20" dirty="0">
                <a:latin typeface="Arial"/>
                <a:cs typeface="Arial"/>
              </a:rPr>
              <a:t> </a:t>
            </a:r>
            <a:r>
              <a:rPr lang="en-US" spc="-20" dirty="0">
                <a:latin typeface="Arial"/>
                <a:cs typeface="Arial"/>
              </a:rPr>
              <a:t>2</a:t>
            </a:r>
            <a:r>
              <a:rPr sz="1800" spc="-15" dirty="0">
                <a:latin typeface="Arial"/>
                <a:cs typeface="Arial"/>
              </a:rPr>
              <a:t> </a:t>
            </a:r>
            <a:r>
              <a:rPr sz="1800" spc="-10" dirty="0">
                <a:latin typeface="Arial"/>
                <a:cs typeface="Arial"/>
              </a:rPr>
              <a:t>males)</a:t>
            </a:r>
            <a:endParaRPr sz="1800" dirty="0">
              <a:latin typeface="Arial"/>
              <a:cs typeface="Arial"/>
            </a:endParaRPr>
          </a:p>
        </p:txBody>
      </p:sp>
      <p:grpSp>
        <p:nvGrpSpPr>
          <p:cNvPr id="9" name="object 9"/>
          <p:cNvGrpSpPr/>
          <p:nvPr/>
        </p:nvGrpSpPr>
        <p:grpSpPr>
          <a:xfrm>
            <a:off x="1065022" y="3162045"/>
            <a:ext cx="1176020" cy="1174115"/>
            <a:chOff x="1065022" y="3162045"/>
            <a:chExt cx="1176020" cy="1174115"/>
          </a:xfrm>
        </p:grpSpPr>
        <p:pic>
          <p:nvPicPr>
            <p:cNvPr id="10" name="object 10"/>
            <p:cNvPicPr/>
            <p:nvPr/>
          </p:nvPicPr>
          <p:blipFill>
            <a:blip r:embed="rId3" cstate="print"/>
            <a:stretch>
              <a:fillRect/>
            </a:stretch>
          </p:blipFill>
          <p:spPr>
            <a:xfrm>
              <a:off x="1071372" y="3168395"/>
              <a:ext cx="1162811" cy="1161287"/>
            </a:xfrm>
            <a:prstGeom prst="rect">
              <a:avLst/>
            </a:prstGeom>
          </p:spPr>
        </p:pic>
        <p:sp>
          <p:nvSpPr>
            <p:cNvPr id="11" name="object 11"/>
            <p:cNvSpPr/>
            <p:nvPr/>
          </p:nvSpPr>
          <p:spPr>
            <a:xfrm>
              <a:off x="1071372" y="3168395"/>
              <a:ext cx="1163320" cy="1161415"/>
            </a:xfrm>
            <a:custGeom>
              <a:avLst/>
              <a:gdLst/>
              <a:ahLst/>
              <a:cxnLst/>
              <a:rect l="l" t="t" r="r" b="b"/>
              <a:pathLst>
                <a:path w="1163320" h="1161414">
                  <a:moveTo>
                    <a:pt x="0" y="580643"/>
                  </a:moveTo>
                  <a:lnTo>
                    <a:pt x="1927" y="533022"/>
                  </a:lnTo>
                  <a:lnTo>
                    <a:pt x="7610" y="486461"/>
                  </a:lnTo>
                  <a:lnTo>
                    <a:pt x="16899" y="441110"/>
                  </a:lnTo>
                  <a:lnTo>
                    <a:pt x="29644" y="397117"/>
                  </a:lnTo>
                  <a:lnTo>
                    <a:pt x="45696" y="354633"/>
                  </a:lnTo>
                  <a:lnTo>
                    <a:pt x="64904" y="313807"/>
                  </a:lnTo>
                  <a:lnTo>
                    <a:pt x="87118" y="274788"/>
                  </a:lnTo>
                  <a:lnTo>
                    <a:pt x="112190" y="237725"/>
                  </a:lnTo>
                  <a:lnTo>
                    <a:pt x="139970" y="202769"/>
                  </a:lnTo>
                  <a:lnTo>
                    <a:pt x="170306" y="170068"/>
                  </a:lnTo>
                  <a:lnTo>
                    <a:pt x="203051" y="139773"/>
                  </a:lnTo>
                  <a:lnTo>
                    <a:pt x="238054" y="112032"/>
                  </a:lnTo>
                  <a:lnTo>
                    <a:pt x="275166" y="86995"/>
                  </a:lnTo>
                  <a:lnTo>
                    <a:pt x="314236" y="64811"/>
                  </a:lnTo>
                  <a:lnTo>
                    <a:pt x="355115" y="45630"/>
                  </a:lnTo>
                  <a:lnTo>
                    <a:pt x="397654" y="29602"/>
                  </a:lnTo>
                  <a:lnTo>
                    <a:pt x="441702" y="16875"/>
                  </a:lnTo>
                  <a:lnTo>
                    <a:pt x="487110" y="7599"/>
                  </a:lnTo>
                  <a:lnTo>
                    <a:pt x="533727" y="1924"/>
                  </a:lnTo>
                  <a:lnTo>
                    <a:pt x="581405" y="0"/>
                  </a:lnTo>
                  <a:lnTo>
                    <a:pt x="629084" y="1924"/>
                  </a:lnTo>
                  <a:lnTo>
                    <a:pt x="675701" y="7599"/>
                  </a:lnTo>
                  <a:lnTo>
                    <a:pt x="721109" y="16875"/>
                  </a:lnTo>
                  <a:lnTo>
                    <a:pt x="765157" y="29602"/>
                  </a:lnTo>
                  <a:lnTo>
                    <a:pt x="807696" y="45630"/>
                  </a:lnTo>
                  <a:lnTo>
                    <a:pt x="848575" y="64811"/>
                  </a:lnTo>
                  <a:lnTo>
                    <a:pt x="887645" y="86995"/>
                  </a:lnTo>
                  <a:lnTo>
                    <a:pt x="924757" y="112032"/>
                  </a:lnTo>
                  <a:lnTo>
                    <a:pt x="959760" y="139773"/>
                  </a:lnTo>
                  <a:lnTo>
                    <a:pt x="992504" y="170068"/>
                  </a:lnTo>
                  <a:lnTo>
                    <a:pt x="1022841" y="202769"/>
                  </a:lnTo>
                  <a:lnTo>
                    <a:pt x="1050621" y="237725"/>
                  </a:lnTo>
                  <a:lnTo>
                    <a:pt x="1075693" y="274788"/>
                  </a:lnTo>
                  <a:lnTo>
                    <a:pt x="1097907" y="313807"/>
                  </a:lnTo>
                  <a:lnTo>
                    <a:pt x="1117115" y="354633"/>
                  </a:lnTo>
                  <a:lnTo>
                    <a:pt x="1133167" y="397117"/>
                  </a:lnTo>
                  <a:lnTo>
                    <a:pt x="1145912" y="441110"/>
                  </a:lnTo>
                  <a:lnTo>
                    <a:pt x="1155201" y="486461"/>
                  </a:lnTo>
                  <a:lnTo>
                    <a:pt x="1160884" y="533022"/>
                  </a:lnTo>
                  <a:lnTo>
                    <a:pt x="1162811" y="580643"/>
                  </a:lnTo>
                  <a:lnTo>
                    <a:pt x="1160884" y="628265"/>
                  </a:lnTo>
                  <a:lnTo>
                    <a:pt x="1155201" y="674826"/>
                  </a:lnTo>
                  <a:lnTo>
                    <a:pt x="1145912" y="720177"/>
                  </a:lnTo>
                  <a:lnTo>
                    <a:pt x="1133167" y="764170"/>
                  </a:lnTo>
                  <a:lnTo>
                    <a:pt x="1117115" y="806654"/>
                  </a:lnTo>
                  <a:lnTo>
                    <a:pt x="1097907" y="847480"/>
                  </a:lnTo>
                  <a:lnTo>
                    <a:pt x="1075693" y="886499"/>
                  </a:lnTo>
                  <a:lnTo>
                    <a:pt x="1050621" y="923562"/>
                  </a:lnTo>
                  <a:lnTo>
                    <a:pt x="1022841" y="958518"/>
                  </a:lnTo>
                  <a:lnTo>
                    <a:pt x="992505" y="991219"/>
                  </a:lnTo>
                  <a:lnTo>
                    <a:pt x="959760" y="1021514"/>
                  </a:lnTo>
                  <a:lnTo>
                    <a:pt x="924757" y="1049255"/>
                  </a:lnTo>
                  <a:lnTo>
                    <a:pt x="887645" y="1074292"/>
                  </a:lnTo>
                  <a:lnTo>
                    <a:pt x="848575" y="1096476"/>
                  </a:lnTo>
                  <a:lnTo>
                    <a:pt x="807696" y="1115657"/>
                  </a:lnTo>
                  <a:lnTo>
                    <a:pt x="765157" y="1131685"/>
                  </a:lnTo>
                  <a:lnTo>
                    <a:pt x="721109" y="1144412"/>
                  </a:lnTo>
                  <a:lnTo>
                    <a:pt x="675701" y="1153688"/>
                  </a:lnTo>
                  <a:lnTo>
                    <a:pt x="629084" y="1159363"/>
                  </a:lnTo>
                  <a:lnTo>
                    <a:pt x="581405" y="1161287"/>
                  </a:lnTo>
                  <a:lnTo>
                    <a:pt x="533727" y="1159363"/>
                  </a:lnTo>
                  <a:lnTo>
                    <a:pt x="487110" y="1153688"/>
                  </a:lnTo>
                  <a:lnTo>
                    <a:pt x="441702" y="1144412"/>
                  </a:lnTo>
                  <a:lnTo>
                    <a:pt x="397654" y="1131685"/>
                  </a:lnTo>
                  <a:lnTo>
                    <a:pt x="355115" y="1115657"/>
                  </a:lnTo>
                  <a:lnTo>
                    <a:pt x="314236" y="1096476"/>
                  </a:lnTo>
                  <a:lnTo>
                    <a:pt x="275166" y="1074292"/>
                  </a:lnTo>
                  <a:lnTo>
                    <a:pt x="238054" y="1049255"/>
                  </a:lnTo>
                  <a:lnTo>
                    <a:pt x="203051" y="1021514"/>
                  </a:lnTo>
                  <a:lnTo>
                    <a:pt x="170306" y="991219"/>
                  </a:lnTo>
                  <a:lnTo>
                    <a:pt x="139970" y="958518"/>
                  </a:lnTo>
                  <a:lnTo>
                    <a:pt x="112190" y="923562"/>
                  </a:lnTo>
                  <a:lnTo>
                    <a:pt x="87118" y="886499"/>
                  </a:lnTo>
                  <a:lnTo>
                    <a:pt x="64904" y="847480"/>
                  </a:lnTo>
                  <a:lnTo>
                    <a:pt x="45696" y="806654"/>
                  </a:lnTo>
                  <a:lnTo>
                    <a:pt x="29644" y="764170"/>
                  </a:lnTo>
                  <a:lnTo>
                    <a:pt x="16899" y="720177"/>
                  </a:lnTo>
                  <a:lnTo>
                    <a:pt x="7610" y="674826"/>
                  </a:lnTo>
                  <a:lnTo>
                    <a:pt x="1927" y="628265"/>
                  </a:lnTo>
                  <a:lnTo>
                    <a:pt x="0" y="580643"/>
                  </a:lnTo>
                  <a:close/>
                </a:path>
              </a:pathLst>
            </a:custGeom>
            <a:ln w="12700">
              <a:solidFill>
                <a:srgbClr val="00548B"/>
              </a:solidFill>
            </a:ln>
          </p:spPr>
          <p:txBody>
            <a:bodyPr wrap="square" lIns="0" tIns="0" rIns="0" bIns="0" rtlCol="0"/>
            <a:lstStyle/>
            <a:p>
              <a:endParaRPr/>
            </a:p>
          </p:txBody>
        </p:sp>
      </p:grpSp>
      <p:grpSp>
        <p:nvGrpSpPr>
          <p:cNvPr id="12" name="object 12"/>
          <p:cNvGrpSpPr/>
          <p:nvPr/>
        </p:nvGrpSpPr>
        <p:grpSpPr>
          <a:xfrm>
            <a:off x="5509005" y="3162045"/>
            <a:ext cx="1174115" cy="1174115"/>
            <a:chOff x="5509005" y="3162045"/>
            <a:chExt cx="1174115" cy="1174115"/>
          </a:xfrm>
        </p:grpSpPr>
        <p:pic>
          <p:nvPicPr>
            <p:cNvPr id="13" name="object 13"/>
            <p:cNvPicPr/>
            <p:nvPr/>
          </p:nvPicPr>
          <p:blipFill>
            <a:blip r:embed="rId4" cstate="print"/>
            <a:stretch>
              <a:fillRect/>
            </a:stretch>
          </p:blipFill>
          <p:spPr>
            <a:xfrm>
              <a:off x="5515355" y="3168395"/>
              <a:ext cx="1161288" cy="1161287"/>
            </a:xfrm>
            <a:prstGeom prst="rect">
              <a:avLst/>
            </a:prstGeom>
          </p:spPr>
        </p:pic>
        <p:sp>
          <p:nvSpPr>
            <p:cNvPr id="14" name="object 14"/>
            <p:cNvSpPr/>
            <p:nvPr/>
          </p:nvSpPr>
          <p:spPr>
            <a:xfrm>
              <a:off x="5515355" y="3168395"/>
              <a:ext cx="1161415" cy="1161415"/>
            </a:xfrm>
            <a:custGeom>
              <a:avLst/>
              <a:gdLst/>
              <a:ahLst/>
              <a:cxnLst/>
              <a:rect l="l" t="t" r="r" b="b"/>
              <a:pathLst>
                <a:path w="1161415" h="1161414">
                  <a:moveTo>
                    <a:pt x="0" y="580643"/>
                  </a:moveTo>
                  <a:lnTo>
                    <a:pt x="1924" y="533022"/>
                  </a:lnTo>
                  <a:lnTo>
                    <a:pt x="7599" y="486461"/>
                  </a:lnTo>
                  <a:lnTo>
                    <a:pt x="16875" y="441110"/>
                  </a:lnTo>
                  <a:lnTo>
                    <a:pt x="29602" y="397117"/>
                  </a:lnTo>
                  <a:lnTo>
                    <a:pt x="45630" y="354633"/>
                  </a:lnTo>
                  <a:lnTo>
                    <a:pt x="64811" y="313807"/>
                  </a:lnTo>
                  <a:lnTo>
                    <a:pt x="86995" y="274788"/>
                  </a:lnTo>
                  <a:lnTo>
                    <a:pt x="112032" y="237725"/>
                  </a:lnTo>
                  <a:lnTo>
                    <a:pt x="139773" y="202769"/>
                  </a:lnTo>
                  <a:lnTo>
                    <a:pt x="170068" y="170068"/>
                  </a:lnTo>
                  <a:lnTo>
                    <a:pt x="202769" y="139773"/>
                  </a:lnTo>
                  <a:lnTo>
                    <a:pt x="237725" y="112032"/>
                  </a:lnTo>
                  <a:lnTo>
                    <a:pt x="274788" y="86995"/>
                  </a:lnTo>
                  <a:lnTo>
                    <a:pt x="313807" y="64811"/>
                  </a:lnTo>
                  <a:lnTo>
                    <a:pt x="354633" y="45630"/>
                  </a:lnTo>
                  <a:lnTo>
                    <a:pt x="397117" y="29602"/>
                  </a:lnTo>
                  <a:lnTo>
                    <a:pt x="441110" y="16875"/>
                  </a:lnTo>
                  <a:lnTo>
                    <a:pt x="486461" y="7599"/>
                  </a:lnTo>
                  <a:lnTo>
                    <a:pt x="533022" y="1924"/>
                  </a:lnTo>
                  <a:lnTo>
                    <a:pt x="580644" y="0"/>
                  </a:lnTo>
                  <a:lnTo>
                    <a:pt x="628265" y="1924"/>
                  </a:lnTo>
                  <a:lnTo>
                    <a:pt x="674826" y="7599"/>
                  </a:lnTo>
                  <a:lnTo>
                    <a:pt x="720177" y="16875"/>
                  </a:lnTo>
                  <a:lnTo>
                    <a:pt x="764170" y="29602"/>
                  </a:lnTo>
                  <a:lnTo>
                    <a:pt x="806654" y="45630"/>
                  </a:lnTo>
                  <a:lnTo>
                    <a:pt x="847480" y="64811"/>
                  </a:lnTo>
                  <a:lnTo>
                    <a:pt x="886499" y="86995"/>
                  </a:lnTo>
                  <a:lnTo>
                    <a:pt x="923562" y="112032"/>
                  </a:lnTo>
                  <a:lnTo>
                    <a:pt x="958518" y="139773"/>
                  </a:lnTo>
                  <a:lnTo>
                    <a:pt x="991219" y="170068"/>
                  </a:lnTo>
                  <a:lnTo>
                    <a:pt x="1021514" y="202769"/>
                  </a:lnTo>
                  <a:lnTo>
                    <a:pt x="1049255" y="237725"/>
                  </a:lnTo>
                  <a:lnTo>
                    <a:pt x="1074292" y="274788"/>
                  </a:lnTo>
                  <a:lnTo>
                    <a:pt x="1096476" y="313807"/>
                  </a:lnTo>
                  <a:lnTo>
                    <a:pt x="1115657" y="354633"/>
                  </a:lnTo>
                  <a:lnTo>
                    <a:pt x="1131685" y="397117"/>
                  </a:lnTo>
                  <a:lnTo>
                    <a:pt x="1144412" y="441110"/>
                  </a:lnTo>
                  <a:lnTo>
                    <a:pt x="1153688" y="486461"/>
                  </a:lnTo>
                  <a:lnTo>
                    <a:pt x="1159363" y="533022"/>
                  </a:lnTo>
                  <a:lnTo>
                    <a:pt x="1161288" y="580643"/>
                  </a:lnTo>
                  <a:lnTo>
                    <a:pt x="1159363" y="628265"/>
                  </a:lnTo>
                  <a:lnTo>
                    <a:pt x="1153688" y="674826"/>
                  </a:lnTo>
                  <a:lnTo>
                    <a:pt x="1144412" y="720177"/>
                  </a:lnTo>
                  <a:lnTo>
                    <a:pt x="1131685" y="764170"/>
                  </a:lnTo>
                  <a:lnTo>
                    <a:pt x="1115657" y="806654"/>
                  </a:lnTo>
                  <a:lnTo>
                    <a:pt x="1096476" y="847480"/>
                  </a:lnTo>
                  <a:lnTo>
                    <a:pt x="1074292" y="886499"/>
                  </a:lnTo>
                  <a:lnTo>
                    <a:pt x="1049255" y="923562"/>
                  </a:lnTo>
                  <a:lnTo>
                    <a:pt x="1021514" y="958518"/>
                  </a:lnTo>
                  <a:lnTo>
                    <a:pt x="991219" y="991219"/>
                  </a:lnTo>
                  <a:lnTo>
                    <a:pt x="958518" y="1021514"/>
                  </a:lnTo>
                  <a:lnTo>
                    <a:pt x="923562" y="1049255"/>
                  </a:lnTo>
                  <a:lnTo>
                    <a:pt x="886499" y="1074292"/>
                  </a:lnTo>
                  <a:lnTo>
                    <a:pt x="847480" y="1096476"/>
                  </a:lnTo>
                  <a:lnTo>
                    <a:pt x="806654" y="1115657"/>
                  </a:lnTo>
                  <a:lnTo>
                    <a:pt x="764170" y="1131685"/>
                  </a:lnTo>
                  <a:lnTo>
                    <a:pt x="720177" y="1144412"/>
                  </a:lnTo>
                  <a:lnTo>
                    <a:pt x="674826" y="1153688"/>
                  </a:lnTo>
                  <a:lnTo>
                    <a:pt x="628265" y="1159363"/>
                  </a:lnTo>
                  <a:lnTo>
                    <a:pt x="580644" y="1161287"/>
                  </a:lnTo>
                  <a:lnTo>
                    <a:pt x="533022" y="1159363"/>
                  </a:lnTo>
                  <a:lnTo>
                    <a:pt x="486461" y="1153688"/>
                  </a:lnTo>
                  <a:lnTo>
                    <a:pt x="441110" y="1144412"/>
                  </a:lnTo>
                  <a:lnTo>
                    <a:pt x="397117" y="1131685"/>
                  </a:lnTo>
                  <a:lnTo>
                    <a:pt x="354633" y="1115657"/>
                  </a:lnTo>
                  <a:lnTo>
                    <a:pt x="313807" y="1096476"/>
                  </a:lnTo>
                  <a:lnTo>
                    <a:pt x="274788" y="1074292"/>
                  </a:lnTo>
                  <a:lnTo>
                    <a:pt x="237725" y="1049255"/>
                  </a:lnTo>
                  <a:lnTo>
                    <a:pt x="202769" y="1021514"/>
                  </a:lnTo>
                  <a:lnTo>
                    <a:pt x="170068" y="991219"/>
                  </a:lnTo>
                  <a:lnTo>
                    <a:pt x="139773" y="958518"/>
                  </a:lnTo>
                  <a:lnTo>
                    <a:pt x="112032" y="923562"/>
                  </a:lnTo>
                  <a:lnTo>
                    <a:pt x="86995" y="886499"/>
                  </a:lnTo>
                  <a:lnTo>
                    <a:pt x="64811" y="847480"/>
                  </a:lnTo>
                  <a:lnTo>
                    <a:pt x="45630" y="806654"/>
                  </a:lnTo>
                  <a:lnTo>
                    <a:pt x="29602" y="764170"/>
                  </a:lnTo>
                  <a:lnTo>
                    <a:pt x="16875" y="720177"/>
                  </a:lnTo>
                  <a:lnTo>
                    <a:pt x="7599" y="674826"/>
                  </a:lnTo>
                  <a:lnTo>
                    <a:pt x="1924" y="628265"/>
                  </a:lnTo>
                  <a:lnTo>
                    <a:pt x="0" y="580643"/>
                  </a:lnTo>
                  <a:close/>
                </a:path>
              </a:pathLst>
            </a:custGeom>
            <a:ln w="12700">
              <a:solidFill>
                <a:srgbClr val="00548B"/>
              </a:solidFill>
            </a:ln>
          </p:spPr>
          <p:txBody>
            <a:bodyPr wrap="square" lIns="0" tIns="0" rIns="0" bIns="0" rtlCol="0"/>
            <a:lstStyle/>
            <a:p>
              <a:endParaRPr/>
            </a:p>
          </p:txBody>
        </p:sp>
      </p:grpSp>
      <p:grpSp>
        <p:nvGrpSpPr>
          <p:cNvPr id="15" name="object 15"/>
          <p:cNvGrpSpPr/>
          <p:nvPr/>
        </p:nvGrpSpPr>
        <p:grpSpPr>
          <a:xfrm>
            <a:off x="9951466" y="3162045"/>
            <a:ext cx="1176020" cy="1174115"/>
            <a:chOff x="9951466" y="3162045"/>
            <a:chExt cx="1176020" cy="1174115"/>
          </a:xfrm>
        </p:grpSpPr>
        <p:pic>
          <p:nvPicPr>
            <p:cNvPr id="16" name="object 16"/>
            <p:cNvPicPr/>
            <p:nvPr/>
          </p:nvPicPr>
          <p:blipFill>
            <a:blip r:embed="rId5" cstate="print"/>
            <a:stretch>
              <a:fillRect/>
            </a:stretch>
          </p:blipFill>
          <p:spPr>
            <a:xfrm>
              <a:off x="9957816" y="3168395"/>
              <a:ext cx="1162811" cy="1161287"/>
            </a:xfrm>
            <a:prstGeom prst="rect">
              <a:avLst/>
            </a:prstGeom>
          </p:spPr>
        </p:pic>
        <p:sp>
          <p:nvSpPr>
            <p:cNvPr id="17" name="object 17"/>
            <p:cNvSpPr/>
            <p:nvPr/>
          </p:nvSpPr>
          <p:spPr>
            <a:xfrm>
              <a:off x="9957816" y="3168395"/>
              <a:ext cx="1163320" cy="1161415"/>
            </a:xfrm>
            <a:custGeom>
              <a:avLst/>
              <a:gdLst/>
              <a:ahLst/>
              <a:cxnLst/>
              <a:rect l="l" t="t" r="r" b="b"/>
              <a:pathLst>
                <a:path w="1163320" h="1161414">
                  <a:moveTo>
                    <a:pt x="0" y="580643"/>
                  </a:moveTo>
                  <a:lnTo>
                    <a:pt x="1927" y="533022"/>
                  </a:lnTo>
                  <a:lnTo>
                    <a:pt x="7610" y="486461"/>
                  </a:lnTo>
                  <a:lnTo>
                    <a:pt x="16899" y="441110"/>
                  </a:lnTo>
                  <a:lnTo>
                    <a:pt x="29644" y="397117"/>
                  </a:lnTo>
                  <a:lnTo>
                    <a:pt x="45696" y="354633"/>
                  </a:lnTo>
                  <a:lnTo>
                    <a:pt x="64904" y="313807"/>
                  </a:lnTo>
                  <a:lnTo>
                    <a:pt x="87118" y="274788"/>
                  </a:lnTo>
                  <a:lnTo>
                    <a:pt x="112190" y="237725"/>
                  </a:lnTo>
                  <a:lnTo>
                    <a:pt x="139970" y="202769"/>
                  </a:lnTo>
                  <a:lnTo>
                    <a:pt x="170306" y="170068"/>
                  </a:lnTo>
                  <a:lnTo>
                    <a:pt x="203051" y="139773"/>
                  </a:lnTo>
                  <a:lnTo>
                    <a:pt x="238054" y="112032"/>
                  </a:lnTo>
                  <a:lnTo>
                    <a:pt x="275166" y="86995"/>
                  </a:lnTo>
                  <a:lnTo>
                    <a:pt x="314236" y="64811"/>
                  </a:lnTo>
                  <a:lnTo>
                    <a:pt x="355115" y="45630"/>
                  </a:lnTo>
                  <a:lnTo>
                    <a:pt x="397654" y="29602"/>
                  </a:lnTo>
                  <a:lnTo>
                    <a:pt x="441702" y="16875"/>
                  </a:lnTo>
                  <a:lnTo>
                    <a:pt x="487110" y="7599"/>
                  </a:lnTo>
                  <a:lnTo>
                    <a:pt x="533727" y="1924"/>
                  </a:lnTo>
                  <a:lnTo>
                    <a:pt x="581405" y="0"/>
                  </a:lnTo>
                  <a:lnTo>
                    <a:pt x="629084" y="1924"/>
                  </a:lnTo>
                  <a:lnTo>
                    <a:pt x="675701" y="7599"/>
                  </a:lnTo>
                  <a:lnTo>
                    <a:pt x="721109" y="16875"/>
                  </a:lnTo>
                  <a:lnTo>
                    <a:pt x="765157" y="29602"/>
                  </a:lnTo>
                  <a:lnTo>
                    <a:pt x="807696" y="45630"/>
                  </a:lnTo>
                  <a:lnTo>
                    <a:pt x="848575" y="64811"/>
                  </a:lnTo>
                  <a:lnTo>
                    <a:pt x="887645" y="86995"/>
                  </a:lnTo>
                  <a:lnTo>
                    <a:pt x="924757" y="112032"/>
                  </a:lnTo>
                  <a:lnTo>
                    <a:pt x="959760" y="139773"/>
                  </a:lnTo>
                  <a:lnTo>
                    <a:pt x="992504" y="170068"/>
                  </a:lnTo>
                  <a:lnTo>
                    <a:pt x="1022841" y="202769"/>
                  </a:lnTo>
                  <a:lnTo>
                    <a:pt x="1050621" y="237725"/>
                  </a:lnTo>
                  <a:lnTo>
                    <a:pt x="1075693" y="274788"/>
                  </a:lnTo>
                  <a:lnTo>
                    <a:pt x="1097907" y="313807"/>
                  </a:lnTo>
                  <a:lnTo>
                    <a:pt x="1117115" y="354633"/>
                  </a:lnTo>
                  <a:lnTo>
                    <a:pt x="1133167" y="397117"/>
                  </a:lnTo>
                  <a:lnTo>
                    <a:pt x="1145912" y="441110"/>
                  </a:lnTo>
                  <a:lnTo>
                    <a:pt x="1155201" y="486461"/>
                  </a:lnTo>
                  <a:lnTo>
                    <a:pt x="1160884" y="533022"/>
                  </a:lnTo>
                  <a:lnTo>
                    <a:pt x="1162811" y="580643"/>
                  </a:lnTo>
                  <a:lnTo>
                    <a:pt x="1160884" y="628265"/>
                  </a:lnTo>
                  <a:lnTo>
                    <a:pt x="1155201" y="674826"/>
                  </a:lnTo>
                  <a:lnTo>
                    <a:pt x="1145912" y="720177"/>
                  </a:lnTo>
                  <a:lnTo>
                    <a:pt x="1133167" y="764170"/>
                  </a:lnTo>
                  <a:lnTo>
                    <a:pt x="1117115" y="806654"/>
                  </a:lnTo>
                  <a:lnTo>
                    <a:pt x="1097907" y="847480"/>
                  </a:lnTo>
                  <a:lnTo>
                    <a:pt x="1075693" y="886499"/>
                  </a:lnTo>
                  <a:lnTo>
                    <a:pt x="1050621" y="923562"/>
                  </a:lnTo>
                  <a:lnTo>
                    <a:pt x="1022841" y="958518"/>
                  </a:lnTo>
                  <a:lnTo>
                    <a:pt x="992504" y="991219"/>
                  </a:lnTo>
                  <a:lnTo>
                    <a:pt x="959760" y="1021514"/>
                  </a:lnTo>
                  <a:lnTo>
                    <a:pt x="924757" y="1049255"/>
                  </a:lnTo>
                  <a:lnTo>
                    <a:pt x="887645" y="1074292"/>
                  </a:lnTo>
                  <a:lnTo>
                    <a:pt x="848575" y="1096476"/>
                  </a:lnTo>
                  <a:lnTo>
                    <a:pt x="807696" y="1115657"/>
                  </a:lnTo>
                  <a:lnTo>
                    <a:pt x="765157" y="1131685"/>
                  </a:lnTo>
                  <a:lnTo>
                    <a:pt x="721109" y="1144412"/>
                  </a:lnTo>
                  <a:lnTo>
                    <a:pt x="675701" y="1153688"/>
                  </a:lnTo>
                  <a:lnTo>
                    <a:pt x="629084" y="1159363"/>
                  </a:lnTo>
                  <a:lnTo>
                    <a:pt x="581405" y="1161287"/>
                  </a:lnTo>
                  <a:lnTo>
                    <a:pt x="533727" y="1159363"/>
                  </a:lnTo>
                  <a:lnTo>
                    <a:pt x="487110" y="1153688"/>
                  </a:lnTo>
                  <a:lnTo>
                    <a:pt x="441702" y="1144412"/>
                  </a:lnTo>
                  <a:lnTo>
                    <a:pt x="397654" y="1131685"/>
                  </a:lnTo>
                  <a:lnTo>
                    <a:pt x="355115" y="1115657"/>
                  </a:lnTo>
                  <a:lnTo>
                    <a:pt x="314236" y="1096476"/>
                  </a:lnTo>
                  <a:lnTo>
                    <a:pt x="275166" y="1074292"/>
                  </a:lnTo>
                  <a:lnTo>
                    <a:pt x="238054" y="1049255"/>
                  </a:lnTo>
                  <a:lnTo>
                    <a:pt x="203051" y="1021514"/>
                  </a:lnTo>
                  <a:lnTo>
                    <a:pt x="170306" y="991219"/>
                  </a:lnTo>
                  <a:lnTo>
                    <a:pt x="139970" y="958518"/>
                  </a:lnTo>
                  <a:lnTo>
                    <a:pt x="112190" y="923562"/>
                  </a:lnTo>
                  <a:lnTo>
                    <a:pt x="87118" y="886499"/>
                  </a:lnTo>
                  <a:lnTo>
                    <a:pt x="64904" y="847480"/>
                  </a:lnTo>
                  <a:lnTo>
                    <a:pt x="45696" y="806654"/>
                  </a:lnTo>
                  <a:lnTo>
                    <a:pt x="29644" y="764170"/>
                  </a:lnTo>
                  <a:lnTo>
                    <a:pt x="16899" y="720177"/>
                  </a:lnTo>
                  <a:lnTo>
                    <a:pt x="7610" y="674826"/>
                  </a:lnTo>
                  <a:lnTo>
                    <a:pt x="1927" y="628265"/>
                  </a:lnTo>
                  <a:lnTo>
                    <a:pt x="0" y="580643"/>
                  </a:lnTo>
                  <a:close/>
                </a:path>
              </a:pathLst>
            </a:custGeom>
            <a:ln w="12700">
              <a:solidFill>
                <a:srgbClr val="00548B"/>
              </a:solidFill>
            </a:ln>
          </p:spPr>
          <p:txBody>
            <a:bodyPr wrap="square" lIns="0" tIns="0" rIns="0" bIns="0" rtlCol="0"/>
            <a:lstStyle/>
            <a:p>
              <a:endParaRPr/>
            </a:p>
          </p:txBody>
        </p:sp>
      </p:grpSp>
      <p:sp>
        <p:nvSpPr>
          <p:cNvPr id="18" name="object 18"/>
          <p:cNvSpPr txBox="1"/>
          <p:nvPr/>
        </p:nvSpPr>
        <p:spPr>
          <a:xfrm>
            <a:off x="4851653" y="4418457"/>
            <a:ext cx="2488565" cy="1120820"/>
          </a:xfrm>
          <a:prstGeom prst="rect">
            <a:avLst/>
          </a:prstGeom>
        </p:spPr>
        <p:txBody>
          <a:bodyPr vert="horz" wrap="square" lIns="0" tIns="12700" rIns="0" bIns="0" rtlCol="0">
            <a:spAutoFit/>
          </a:bodyPr>
          <a:lstStyle/>
          <a:p>
            <a:pPr marL="1905" algn="ctr">
              <a:lnSpc>
                <a:spcPct val="100000"/>
              </a:lnSpc>
              <a:spcBef>
                <a:spcPts val="100"/>
              </a:spcBef>
            </a:pPr>
            <a:r>
              <a:rPr lang="en-US" b="1" spc="-10">
                <a:latin typeface="Arial"/>
                <a:cs typeface="Arial"/>
              </a:rPr>
              <a:t>2</a:t>
            </a:r>
            <a:r>
              <a:rPr sz="1800" b="1" spc="-10">
                <a:latin typeface="Arial"/>
                <a:cs typeface="Arial"/>
              </a:rPr>
              <a:t> arrested</a:t>
            </a:r>
            <a:r>
              <a:rPr lang="en-US" sz="1800" b="1" spc="-10">
                <a:latin typeface="Arial"/>
                <a:cs typeface="Arial"/>
              </a:rPr>
              <a:t> facing warrants in state court.  80 unique cell phone numbers captured.</a:t>
            </a:r>
            <a:endParaRPr sz="1800">
              <a:latin typeface="Arial"/>
              <a:cs typeface="Arial"/>
            </a:endParaRPr>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
        <p:nvSpPr>
          <p:cNvPr id="19" name="object 19"/>
          <p:cNvSpPr txBox="1"/>
          <p:nvPr/>
        </p:nvSpPr>
        <p:spPr>
          <a:xfrm>
            <a:off x="9295003" y="4538217"/>
            <a:ext cx="2488565" cy="1120820"/>
          </a:xfrm>
          <a:prstGeom prst="rect">
            <a:avLst/>
          </a:prstGeom>
        </p:spPr>
        <p:txBody>
          <a:bodyPr vert="horz" wrap="square" lIns="0" tIns="12700" rIns="0" bIns="0" rtlCol="0">
            <a:spAutoFit/>
          </a:bodyPr>
          <a:lstStyle/>
          <a:p>
            <a:pPr marL="12700" marR="5080" indent="401955">
              <a:lnSpc>
                <a:spcPct val="100000"/>
              </a:lnSpc>
              <a:spcBef>
                <a:spcPts val="100"/>
              </a:spcBef>
            </a:pPr>
            <a:r>
              <a:rPr lang="en-US" sz="1800" b="1">
                <a:latin typeface="Arial"/>
                <a:cs typeface="Arial"/>
              </a:rPr>
              <a:t>1 female confessed and is receiving victim services from NHBP </a:t>
            </a:r>
            <a:endParaRPr sz="1800">
              <a:latin typeface="Arial"/>
              <a:cs typeface="Arial"/>
            </a:endParaRPr>
          </a:p>
        </p:txBody>
      </p:sp>
      <p:sp>
        <p:nvSpPr>
          <p:cNvPr id="23" name="object 6">
            <a:extLst>
              <a:ext uri="{FF2B5EF4-FFF2-40B4-BE49-F238E27FC236}">
                <a16:creationId xmlns:a16="http://schemas.microsoft.com/office/drawing/2014/main" id="{E1B502EF-4E55-BAC1-D6A5-1DB9381EB2C3}"/>
              </a:ext>
            </a:extLst>
          </p:cNvPr>
          <p:cNvSpPr txBox="1">
            <a:spLocks/>
          </p:cNvSpPr>
          <p:nvPr/>
        </p:nvSpPr>
        <p:spPr>
          <a:xfrm>
            <a:off x="152400" y="172430"/>
            <a:ext cx="11188700" cy="769620"/>
          </a:xfrm>
          <a:prstGeom prst="rect">
            <a:avLst/>
          </a:prstGeom>
        </p:spPr>
        <p:txBody>
          <a:bodyPr vert="horz" wrap="square" lIns="0" tIns="213537" rIns="0" bIns="0" rtlCol="0">
            <a:spAutoFit/>
          </a:bodyPr>
          <a:lstStyle>
            <a:lvl1pPr>
              <a:defRPr sz="3600" b="1" i="0">
                <a:solidFill>
                  <a:schemeClr val="tx1"/>
                </a:solidFill>
                <a:latin typeface="Arial"/>
                <a:ea typeface="+mj-ea"/>
                <a:cs typeface="Arial"/>
              </a:defRPr>
            </a:lvl1pPr>
          </a:lstStyle>
          <a:p>
            <a:pPr marL="12700">
              <a:spcBef>
                <a:spcPts val="100"/>
              </a:spcBef>
            </a:pPr>
            <a:r>
              <a:rPr lang="en-US"/>
              <a:t>Trends:</a:t>
            </a:r>
            <a:r>
              <a:rPr lang="en-US" spc="-65"/>
              <a:t> </a:t>
            </a:r>
            <a:r>
              <a:rPr lang="en-US" err="1"/>
              <a:t>Nottawaseppi</a:t>
            </a:r>
            <a:r>
              <a:rPr lang="en-US" spc="-60"/>
              <a:t> </a:t>
            </a:r>
            <a:r>
              <a:rPr lang="en-US"/>
              <a:t>Band</a:t>
            </a:r>
            <a:r>
              <a:rPr lang="en-US" spc="-65"/>
              <a:t> </a:t>
            </a:r>
            <a:r>
              <a:rPr lang="en-US"/>
              <a:t>of</a:t>
            </a:r>
            <a:r>
              <a:rPr lang="en-US" spc="-60"/>
              <a:t> </a:t>
            </a:r>
            <a:r>
              <a:rPr lang="en-US"/>
              <a:t>the</a:t>
            </a:r>
            <a:r>
              <a:rPr lang="en-US" spc="-65"/>
              <a:t> </a:t>
            </a:r>
            <a:r>
              <a:rPr lang="en-US" spc="-10"/>
              <a:t>Pottawatomi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115EA0-B88F-8F3A-DA58-BB36C58C3762}"/>
              </a:ext>
            </a:extLst>
          </p:cNvPr>
          <p:cNvSpPr>
            <a:spLocks noGrp="1"/>
          </p:cNvSpPr>
          <p:nvPr>
            <p:ph type="title"/>
          </p:nvPr>
        </p:nvSpPr>
        <p:spPr>
          <a:xfrm>
            <a:off x="75498" y="377558"/>
            <a:ext cx="12116502" cy="714108"/>
          </a:xfrm>
        </p:spPr>
        <p:txBody>
          <a:bodyPr/>
          <a:lstStyle/>
          <a:p>
            <a:r>
              <a:rPr lang="en-US" sz="3200"/>
              <a:t>Human Trafficking Definition</a:t>
            </a:r>
            <a:endParaRPr lang="en-US" sz="3200" b="0"/>
          </a:p>
        </p:txBody>
      </p:sp>
      <p:sp>
        <p:nvSpPr>
          <p:cNvPr id="18" name="TextBox 17">
            <a:extLst>
              <a:ext uri="{FF2B5EF4-FFF2-40B4-BE49-F238E27FC236}">
                <a16:creationId xmlns:a16="http://schemas.microsoft.com/office/drawing/2014/main" id="{9E5EC479-F53D-B002-9938-58031093E80B}"/>
              </a:ext>
            </a:extLst>
          </p:cNvPr>
          <p:cNvSpPr txBox="1"/>
          <p:nvPr/>
        </p:nvSpPr>
        <p:spPr>
          <a:xfrm>
            <a:off x="2897435" y="1651224"/>
            <a:ext cx="8978748" cy="4708981"/>
          </a:xfrm>
          <a:prstGeom prst="rect">
            <a:avLst/>
          </a:prstGeom>
          <a:noFill/>
        </p:spPr>
        <p:txBody>
          <a:bodyPr wrap="square">
            <a:spAutoFit/>
          </a:bodyPr>
          <a:lstStyle/>
          <a:p>
            <a:pPr marL="342900" indent="-342900">
              <a:buFont typeface="Arial" panose="020B0604020202020204" pitchFamily="34" charset="0"/>
              <a:buChar char="•"/>
            </a:pPr>
            <a:r>
              <a:rPr lang="en-US" sz="2400"/>
              <a:t>“Human Trafficking is a crime that involves exploiting a person for labor, services, or commercial sex.”</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Sex trafficking in which a commercial sex act is induced by force, fraud, or coercion, or in which the person induced to perform such act has not attained 18 years of age;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“The recruitment, harboring, transportation, provision, or obtaining of a person for labor or services, through the use of force, fraud, or coercion for the purpose of subjection to involuntary servitude, peonage, debt bondage, or slavery.”</a:t>
            </a:r>
          </a:p>
          <a:p>
            <a:endParaRPr lang="en-US"/>
          </a:p>
          <a:p>
            <a:endParaRPr lang="en-US"/>
          </a:p>
        </p:txBody>
      </p:sp>
      <p:pic>
        <p:nvPicPr>
          <p:cNvPr id="2" name="Picture 1">
            <a:extLst>
              <a:ext uri="{FF2B5EF4-FFF2-40B4-BE49-F238E27FC236}">
                <a16:creationId xmlns:a16="http://schemas.microsoft.com/office/drawing/2014/main" id="{42467724-21B1-1436-6781-1642E8DB606A}"/>
              </a:ext>
            </a:extLst>
          </p:cNvPr>
          <p:cNvPicPr>
            <a:picLocks noChangeAspect="1"/>
          </p:cNvPicPr>
          <p:nvPr/>
        </p:nvPicPr>
        <p:blipFill>
          <a:blip r:embed="rId3"/>
          <a:stretch>
            <a:fillRect/>
          </a:stretch>
        </p:blipFill>
        <p:spPr>
          <a:xfrm>
            <a:off x="-896460" y="1230156"/>
            <a:ext cx="4895512" cy="5407621"/>
          </a:xfrm>
          <a:prstGeom prst="rect">
            <a:avLst/>
          </a:prstGeom>
        </p:spPr>
      </p:pic>
    </p:spTree>
    <p:extLst>
      <p:ext uri="{BB962C8B-B14F-4D97-AF65-F5344CB8AC3E}">
        <p14:creationId xmlns:p14="http://schemas.microsoft.com/office/powerpoint/2010/main" val="428857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grpSp>
        <p:nvGrpSpPr>
          <p:cNvPr id="3" name="object 3"/>
          <p:cNvGrpSpPr/>
          <p:nvPr/>
        </p:nvGrpSpPr>
        <p:grpSpPr>
          <a:xfrm>
            <a:off x="0" y="1151088"/>
            <a:ext cx="12193270" cy="95250"/>
            <a:chOff x="0" y="1151088"/>
            <a:chExt cx="12193270" cy="95250"/>
          </a:xfrm>
        </p:grpSpPr>
        <p:pic>
          <p:nvPicPr>
            <p:cNvPr id="4" name="object 4"/>
            <p:cNvPicPr/>
            <p:nvPr/>
          </p:nvPicPr>
          <p:blipFill>
            <a:blip r:embed="rId2" cstate="print"/>
            <a:stretch>
              <a:fillRect/>
            </a:stretch>
          </p:blipFill>
          <p:spPr>
            <a:xfrm>
              <a:off x="0" y="1151088"/>
              <a:ext cx="12192000" cy="94682"/>
            </a:xfrm>
            <a:prstGeom prst="rect">
              <a:avLst/>
            </a:prstGeom>
          </p:spPr>
        </p:pic>
        <p:sp>
          <p:nvSpPr>
            <p:cNvPr id="5" name="object 5"/>
            <p:cNvSpPr/>
            <p:nvPr/>
          </p:nvSpPr>
          <p:spPr>
            <a:xfrm>
              <a:off x="761" y="1169670"/>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grpSp>
      <p:sp>
        <p:nvSpPr>
          <p:cNvPr id="6" name="object 6"/>
          <p:cNvSpPr txBox="1">
            <a:spLocks noGrp="1"/>
          </p:cNvSpPr>
          <p:nvPr>
            <p:ph type="title"/>
          </p:nvPr>
        </p:nvSpPr>
        <p:spPr>
          <a:xfrm>
            <a:off x="152400" y="172430"/>
            <a:ext cx="11188700" cy="769620"/>
          </a:xfrm>
          <a:prstGeom prst="rect">
            <a:avLst/>
          </a:prstGeom>
        </p:spPr>
        <p:txBody>
          <a:bodyPr vert="horz" wrap="square" lIns="0" tIns="213537" rIns="0" bIns="0" rtlCol="0">
            <a:spAutoFit/>
          </a:bodyPr>
          <a:lstStyle/>
          <a:p>
            <a:pPr marL="12700">
              <a:lnSpc>
                <a:spcPct val="100000"/>
              </a:lnSpc>
              <a:spcBef>
                <a:spcPts val="100"/>
              </a:spcBef>
            </a:pPr>
            <a:r>
              <a:t>Trends:</a:t>
            </a:r>
            <a:r>
              <a:rPr spc="-65"/>
              <a:t> </a:t>
            </a:r>
            <a:r>
              <a:rPr lang="en-US" err="1"/>
              <a:t>Nottawaseppi</a:t>
            </a:r>
            <a:r>
              <a:rPr spc="-60"/>
              <a:t> </a:t>
            </a:r>
            <a:r>
              <a:t>Band</a:t>
            </a:r>
            <a:r>
              <a:rPr spc="-65"/>
              <a:t> </a:t>
            </a:r>
            <a:r>
              <a:t>of</a:t>
            </a:r>
            <a:r>
              <a:rPr spc="-60"/>
              <a:t> </a:t>
            </a:r>
            <a:r>
              <a:t>the</a:t>
            </a:r>
            <a:r>
              <a:rPr spc="-65"/>
              <a:t> </a:t>
            </a:r>
            <a:r>
              <a:rPr spc="-10"/>
              <a:t>Pottawatomi</a:t>
            </a:r>
          </a:p>
        </p:txBody>
      </p:sp>
      <p:grpSp>
        <p:nvGrpSpPr>
          <p:cNvPr id="8" name="object 8"/>
          <p:cNvGrpSpPr/>
          <p:nvPr/>
        </p:nvGrpSpPr>
        <p:grpSpPr>
          <a:xfrm>
            <a:off x="7970294" y="3429000"/>
            <a:ext cx="1176020" cy="1174115"/>
            <a:chOff x="7948930" y="3261105"/>
            <a:chExt cx="1176020" cy="1174115"/>
          </a:xfrm>
        </p:grpSpPr>
        <p:pic>
          <p:nvPicPr>
            <p:cNvPr id="9" name="object 9"/>
            <p:cNvPicPr/>
            <p:nvPr/>
          </p:nvPicPr>
          <p:blipFill>
            <a:blip r:embed="rId3" cstate="print"/>
            <a:stretch>
              <a:fillRect/>
            </a:stretch>
          </p:blipFill>
          <p:spPr>
            <a:xfrm>
              <a:off x="7955280" y="3267455"/>
              <a:ext cx="1162812" cy="1161288"/>
            </a:xfrm>
            <a:prstGeom prst="rect">
              <a:avLst/>
            </a:prstGeom>
          </p:spPr>
        </p:pic>
        <p:sp>
          <p:nvSpPr>
            <p:cNvPr id="10" name="object 10"/>
            <p:cNvSpPr/>
            <p:nvPr/>
          </p:nvSpPr>
          <p:spPr>
            <a:xfrm>
              <a:off x="7955280" y="3267455"/>
              <a:ext cx="1163320" cy="1161415"/>
            </a:xfrm>
            <a:custGeom>
              <a:avLst/>
              <a:gdLst/>
              <a:ahLst/>
              <a:cxnLst/>
              <a:rect l="l" t="t" r="r" b="b"/>
              <a:pathLst>
                <a:path w="1163320" h="1161414">
                  <a:moveTo>
                    <a:pt x="0" y="580644"/>
                  </a:moveTo>
                  <a:lnTo>
                    <a:pt x="1927" y="533022"/>
                  </a:lnTo>
                  <a:lnTo>
                    <a:pt x="7610" y="486461"/>
                  </a:lnTo>
                  <a:lnTo>
                    <a:pt x="16899" y="441110"/>
                  </a:lnTo>
                  <a:lnTo>
                    <a:pt x="29644" y="397117"/>
                  </a:lnTo>
                  <a:lnTo>
                    <a:pt x="45696" y="354633"/>
                  </a:lnTo>
                  <a:lnTo>
                    <a:pt x="64904" y="313807"/>
                  </a:lnTo>
                  <a:lnTo>
                    <a:pt x="87118" y="274788"/>
                  </a:lnTo>
                  <a:lnTo>
                    <a:pt x="112190" y="237725"/>
                  </a:lnTo>
                  <a:lnTo>
                    <a:pt x="139970" y="202769"/>
                  </a:lnTo>
                  <a:lnTo>
                    <a:pt x="170306" y="170068"/>
                  </a:lnTo>
                  <a:lnTo>
                    <a:pt x="203051" y="139773"/>
                  </a:lnTo>
                  <a:lnTo>
                    <a:pt x="238054" y="112032"/>
                  </a:lnTo>
                  <a:lnTo>
                    <a:pt x="275166" y="86995"/>
                  </a:lnTo>
                  <a:lnTo>
                    <a:pt x="314236" y="64811"/>
                  </a:lnTo>
                  <a:lnTo>
                    <a:pt x="355115" y="45630"/>
                  </a:lnTo>
                  <a:lnTo>
                    <a:pt x="397654" y="29602"/>
                  </a:lnTo>
                  <a:lnTo>
                    <a:pt x="441702" y="16875"/>
                  </a:lnTo>
                  <a:lnTo>
                    <a:pt x="487110" y="7599"/>
                  </a:lnTo>
                  <a:lnTo>
                    <a:pt x="533727" y="1924"/>
                  </a:lnTo>
                  <a:lnTo>
                    <a:pt x="581405" y="0"/>
                  </a:lnTo>
                  <a:lnTo>
                    <a:pt x="629084" y="1924"/>
                  </a:lnTo>
                  <a:lnTo>
                    <a:pt x="675701" y="7599"/>
                  </a:lnTo>
                  <a:lnTo>
                    <a:pt x="721109" y="16875"/>
                  </a:lnTo>
                  <a:lnTo>
                    <a:pt x="765157" y="29602"/>
                  </a:lnTo>
                  <a:lnTo>
                    <a:pt x="807696" y="45630"/>
                  </a:lnTo>
                  <a:lnTo>
                    <a:pt x="848575" y="64811"/>
                  </a:lnTo>
                  <a:lnTo>
                    <a:pt x="887645" y="86995"/>
                  </a:lnTo>
                  <a:lnTo>
                    <a:pt x="924757" y="112032"/>
                  </a:lnTo>
                  <a:lnTo>
                    <a:pt x="959760" y="139773"/>
                  </a:lnTo>
                  <a:lnTo>
                    <a:pt x="992505" y="170068"/>
                  </a:lnTo>
                  <a:lnTo>
                    <a:pt x="1022841" y="202769"/>
                  </a:lnTo>
                  <a:lnTo>
                    <a:pt x="1050621" y="237725"/>
                  </a:lnTo>
                  <a:lnTo>
                    <a:pt x="1075693" y="274788"/>
                  </a:lnTo>
                  <a:lnTo>
                    <a:pt x="1097907" y="313807"/>
                  </a:lnTo>
                  <a:lnTo>
                    <a:pt x="1117115" y="354633"/>
                  </a:lnTo>
                  <a:lnTo>
                    <a:pt x="1133167" y="397117"/>
                  </a:lnTo>
                  <a:lnTo>
                    <a:pt x="1145912" y="441110"/>
                  </a:lnTo>
                  <a:lnTo>
                    <a:pt x="1155201" y="486461"/>
                  </a:lnTo>
                  <a:lnTo>
                    <a:pt x="1160884" y="533022"/>
                  </a:lnTo>
                  <a:lnTo>
                    <a:pt x="1162812" y="580644"/>
                  </a:lnTo>
                  <a:lnTo>
                    <a:pt x="1160884" y="628265"/>
                  </a:lnTo>
                  <a:lnTo>
                    <a:pt x="1155201" y="674826"/>
                  </a:lnTo>
                  <a:lnTo>
                    <a:pt x="1145912" y="720177"/>
                  </a:lnTo>
                  <a:lnTo>
                    <a:pt x="1133167" y="764170"/>
                  </a:lnTo>
                  <a:lnTo>
                    <a:pt x="1117115" y="806654"/>
                  </a:lnTo>
                  <a:lnTo>
                    <a:pt x="1097907" y="847480"/>
                  </a:lnTo>
                  <a:lnTo>
                    <a:pt x="1075693" y="886499"/>
                  </a:lnTo>
                  <a:lnTo>
                    <a:pt x="1050621" y="923562"/>
                  </a:lnTo>
                  <a:lnTo>
                    <a:pt x="1022841" y="958518"/>
                  </a:lnTo>
                  <a:lnTo>
                    <a:pt x="992505" y="991219"/>
                  </a:lnTo>
                  <a:lnTo>
                    <a:pt x="959760" y="1021514"/>
                  </a:lnTo>
                  <a:lnTo>
                    <a:pt x="924757" y="1049255"/>
                  </a:lnTo>
                  <a:lnTo>
                    <a:pt x="887645" y="1074292"/>
                  </a:lnTo>
                  <a:lnTo>
                    <a:pt x="848575" y="1096476"/>
                  </a:lnTo>
                  <a:lnTo>
                    <a:pt x="807696" y="1115657"/>
                  </a:lnTo>
                  <a:lnTo>
                    <a:pt x="765157" y="1131685"/>
                  </a:lnTo>
                  <a:lnTo>
                    <a:pt x="721109" y="1144412"/>
                  </a:lnTo>
                  <a:lnTo>
                    <a:pt x="675701" y="1153688"/>
                  </a:lnTo>
                  <a:lnTo>
                    <a:pt x="629084" y="1159363"/>
                  </a:lnTo>
                  <a:lnTo>
                    <a:pt x="581405" y="1161288"/>
                  </a:lnTo>
                  <a:lnTo>
                    <a:pt x="533727" y="1159363"/>
                  </a:lnTo>
                  <a:lnTo>
                    <a:pt x="487110" y="1153688"/>
                  </a:lnTo>
                  <a:lnTo>
                    <a:pt x="441702" y="1144412"/>
                  </a:lnTo>
                  <a:lnTo>
                    <a:pt x="397654" y="1131685"/>
                  </a:lnTo>
                  <a:lnTo>
                    <a:pt x="355115" y="1115657"/>
                  </a:lnTo>
                  <a:lnTo>
                    <a:pt x="314236" y="1096476"/>
                  </a:lnTo>
                  <a:lnTo>
                    <a:pt x="275166" y="1074292"/>
                  </a:lnTo>
                  <a:lnTo>
                    <a:pt x="238054" y="1049255"/>
                  </a:lnTo>
                  <a:lnTo>
                    <a:pt x="203051" y="1021514"/>
                  </a:lnTo>
                  <a:lnTo>
                    <a:pt x="170306" y="991219"/>
                  </a:lnTo>
                  <a:lnTo>
                    <a:pt x="139970" y="958518"/>
                  </a:lnTo>
                  <a:lnTo>
                    <a:pt x="112190" y="923562"/>
                  </a:lnTo>
                  <a:lnTo>
                    <a:pt x="87118" y="886499"/>
                  </a:lnTo>
                  <a:lnTo>
                    <a:pt x="64904" y="847480"/>
                  </a:lnTo>
                  <a:lnTo>
                    <a:pt x="45696" y="806654"/>
                  </a:lnTo>
                  <a:lnTo>
                    <a:pt x="29644" y="764170"/>
                  </a:lnTo>
                  <a:lnTo>
                    <a:pt x="16899" y="720177"/>
                  </a:lnTo>
                  <a:lnTo>
                    <a:pt x="7610" y="674826"/>
                  </a:lnTo>
                  <a:lnTo>
                    <a:pt x="1927" y="628265"/>
                  </a:lnTo>
                  <a:lnTo>
                    <a:pt x="0" y="580644"/>
                  </a:lnTo>
                  <a:close/>
                </a:path>
              </a:pathLst>
            </a:custGeom>
            <a:ln w="12700">
              <a:solidFill>
                <a:srgbClr val="00548B"/>
              </a:solidFill>
            </a:ln>
          </p:spPr>
          <p:txBody>
            <a:bodyPr wrap="square" lIns="0" tIns="0" rIns="0" bIns="0" rtlCol="0"/>
            <a:lstStyle/>
            <a:p>
              <a:endParaRPr/>
            </a:p>
          </p:txBody>
        </p:sp>
      </p:grpSp>
      <p:grpSp>
        <p:nvGrpSpPr>
          <p:cNvPr id="11" name="object 11"/>
          <p:cNvGrpSpPr/>
          <p:nvPr/>
        </p:nvGrpSpPr>
        <p:grpSpPr>
          <a:xfrm>
            <a:off x="3171218" y="3429000"/>
            <a:ext cx="1174115" cy="1161289"/>
            <a:chOff x="3149854" y="3261105"/>
            <a:chExt cx="1174115" cy="1174115"/>
          </a:xfrm>
        </p:grpSpPr>
        <p:pic>
          <p:nvPicPr>
            <p:cNvPr id="12" name="object 12"/>
            <p:cNvPicPr/>
            <p:nvPr/>
          </p:nvPicPr>
          <p:blipFill>
            <a:blip r:embed="rId4" cstate="print"/>
            <a:stretch>
              <a:fillRect/>
            </a:stretch>
          </p:blipFill>
          <p:spPr>
            <a:xfrm>
              <a:off x="3156204" y="3267455"/>
              <a:ext cx="1161287" cy="1161288"/>
            </a:xfrm>
            <a:prstGeom prst="rect">
              <a:avLst/>
            </a:prstGeom>
          </p:spPr>
        </p:pic>
        <p:sp>
          <p:nvSpPr>
            <p:cNvPr id="13" name="object 13"/>
            <p:cNvSpPr/>
            <p:nvPr/>
          </p:nvSpPr>
          <p:spPr>
            <a:xfrm>
              <a:off x="3156204" y="3267455"/>
              <a:ext cx="1161415" cy="1161415"/>
            </a:xfrm>
            <a:custGeom>
              <a:avLst/>
              <a:gdLst/>
              <a:ahLst/>
              <a:cxnLst/>
              <a:rect l="l" t="t" r="r" b="b"/>
              <a:pathLst>
                <a:path w="1161414" h="1161414">
                  <a:moveTo>
                    <a:pt x="0" y="580644"/>
                  </a:moveTo>
                  <a:lnTo>
                    <a:pt x="1924" y="533022"/>
                  </a:lnTo>
                  <a:lnTo>
                    <a:pt x="7599" y="486461"/>
                  </a:lnTo>
                  <a:lnTo>
                    <a:pt x="16875" y="441110"/>
                  </a:lnTo>
                  <a:lnTo>
                    <a:pt x="29602" y="397117"/>
                  </a:lnTo>
                  <a:lnTo>
                    <a:pt x="45630" y="354633"/>
                  </a:lnTo>
                  <a:lnTo>
                    <a:pt x="64811" y="313807"/>
                  </a:lnTo>
                  <a:lnTo>
                    <a:pt x="86995" y="274788"/>
                  </a:lnTo>
                  <a:lnTo>
                    <a:pt x="112032" y="237725"/>
                  </a:lnTo>
                  <a:lnTo>
                    <a:pt x="139773" y="202769"/>
                  </a:lnTo>
                  <a:lnTo>
                    <a:pt x="170068" y="170068"/>
                  </a:lnTo>
                  <a:lnTo>
                    <a:pt x="202769" y="139773"/>
                  </a:lnTo>
                  <a:lnTo>
                    <a:pt x="237725" y="112032"/>
                  </a:lnTo>
                  <a:lnTo>
                    <a:pt x="274788" y="86995"/>
                  </a:lnTo>
                  <a:lnTo>
                    <a:pt x="313807" y="64811"/>
                  </a:lnTo>
                  <a:lnTo>
                    <a:pt x="354633" y="45630"/>
                  </a:lnTo>
                  <a:lnTo>
                    <a:pt x="397117" y="29602"/>
                  </a:lnTo>
                  <a:lnTo>
                    <a:pt x="441110" y="16875"/>
                  </a:lnTo>
                  <a:lnTo>
                    <a:pt x="486461" y="7599"/>
                  </a:lnTo>
                  <a:lnTo>
                    <a:pt x="533022" y="1924"/>
                  </a:lnTo>
                  <a:lnTo>
                    <a:pt x="580644" y="0"/>
                  </a:lnTo>
                  <a:lnTo>
                    <a:pt x="628265" y="1924"/>
                  </a:lnTo>
                  <a:lnTo>
                    <a:pt x="674826" y="7599"/>
                  </a:lnTo>
                  <a:lnTo>
                    <a:pt x="720177" y="16875"/>
                  </a:lnTo>
                  <a:lnTo>
                    <a:pt x="764170" y="29602"/>
                  </a:lnTo>
                  <a:lnTo>
                    <a:pt x="806654" y="45630"/>
                  </a:lnTo>
                  <a:lnTo>
                    <a:pt x="847480" y="64811"/>
                  </a:lnTo>
                  <a:lnTo>
                    <a:pt x="886499" y="86995"/>
                  </a:lnTo>
                  <a:lnTo>
                    <a:pt x="923562" y="112032"/>
                  </a:lnTo>
                  <a:lnTo>
                    <a:pt x="958518" y="139773"/>
                  </a:lnTo>
                  <a:lnTo>
                    <a:pt x="991219" y="170068"/>
                  </a:lnTo>
                  <a:lnTo>
                    <a:pt x="1021514" y="202769"/>
                  </a:lnTo>
                  <a:lnTo>
                    <a:pt x="1049255" y="237725"/>
                  </a:lnTo>
                  <a:lnTo>
                    <a:pt x="1074292" y="274788"/>
                  </a:lnTo>
                  <a:lnTo>
                    <a:pt x="1096476" y="313807"/>
                  </a:lnTo>
                  <a:lnTo>
                    <a:pt x="1115657" y="354633"/>
                  </a:lnTo>
                  <a:lnTo>
                    <a:pt x="1131685" y="397117"/>
                  </a:lnTo>
                  <a:lnTo>
                    <a:pt x="1144412" y="441110"/>
                  </a:lnTo>
                  <a:lnTo>
                    <a:pt x="1153688" y="486461"/>
                  </a:lnTo>
                  <a:lnTo>
                    <a:pt x="1159363" y="533022"/>
                  </a:lnTo>
                  <a:lnTo>
                    <a:pt x="1161287" y="580644"/>
                  </a:lnTo>
                  <a:lnTo>
                    <a:pt x="1159363" y="628265"/>
                  </a:lnTo>
                  <a:lnTo>
                    <a:pt x="1153688" y="674826"/>
                  </a:lnTo>
                  <a:lnTo>
                    <a:pt x="1144412" y="720177"/>
                  </a:lnTo>
                  <a:lnTo>
                    <a:pt x="1131685" y="764170"/>
                  </a:lnTo>
                  <a:lnTo>
                    <a:pt x="1115657" y="806654"/>
                  </a:lnTo>
                  <a:lnTo>
                    <a:pt x="1096476" y="847480"/>
                  </a:lnTo>
                  <a:lnTo>
                    <a:pt x="1074292" y="886499"/>
                  </a:lnTo>
                  <a:lnTo>
                    <a:pt x="1049255" y="923562"/>
                  </a:lnTo>
                  <a:lnTo>
                    <a:pt x="1021514" y="958518"/>
                  </a:lnTo>
                  <a:lnTo>
                    <a:pt x="991219" y="991219"/>
                  </a:lnTo>
                  <a:lnTo>
                    <a:pt x="958518" y="1021514"/>
                  </a:lnTo>
                  <a:lnTo>
                    <a:pt x="923562" y="1049255"/>
                  </a:lnTo>
                  <a:lnTo>
                    <a:pt x="886499" y="1074292"/>
                  </a:lnTo>
                  <a:lnTo>
                    <a:pt x="847480" y="1096476"/>
                  </a:lnTo>
                  <a:lnTo>
                    <a:pt x="806654" y="1115657"/>
                  </a:lnTo>
                  <a:lnTo>
                    <a:pt x="764170" y="1131685"/>
                  </a:lnTo>
                  <a:lnTo>
                    <a:pt x="720177" y="1144412"/>
                  </a:lnTo>
                  <a:lnTo>
                    <a:pt x="674826" y="1153688"/>
                  </a:lnTo>
                  <a:lnTo>
                    <a:pt x="628265" y="1159363"/>
                  </a:lnTo>
                  <a:lnTo>
                    <a:pt x="580644" y="1161288"/>
                  </a:lnTo>
                  <a:lnTo>
                    <a:pt x="533022" y="1159363"/>
                  </a:lnTo>
                  <a:lnTo>
                    <a:pt x="486461" y="1153688"/>
                  </a:lnTo>
                  <a:lnTo>
                    <a:pt x="441110" y="1144412"/>
                  </a:lnTo>
                  <a:lnTo>
                    <a:pt x="397117" y="1131685"/>
                  </a:lnTo>
                  <a:lnTo>
                    <a:pt x="354633" y="1115657"/>
                  </a:lnTo>
                  <a:lnTo>
                    <a:pt x="313807" y="1096476"/>
                  </a:lnTo>
                  <a:lnTo>
                    <a:pt x="274788" y="1074292"/>
                  </a:lnTo>
                  <a:lnTo>
                    <a:pt x="237725" y="1049255"/>
                  </a:lnTo>
                  <a:lnTo>
                    <a:pt x="202769" y="1021514"/>
                  </a:lnTo>
                  <a:lnTo>
                    <a:pt x="170068" y="991219"/>
                  </a:lnTo>
                  <a:lnTo>
                    <a:pt x="139773" y="958518"/>
                  </a:lnTo>
                  <a:lnTo>
                    <a:pt x="112032" y="923562"/>
                  </a:lnTo>
                  <a:lnTo>
                    <a:pt x="86995" y="886499"/>
                  </a:lnTo>
                  <a:lnTo>
                    <a:pt x="64811" y="847480"/>
                  </a:lnTo>
                  <a:lnTo>
                    <a:pt x="45630" y="806654"/>
                  </a:lnTo>
                  <a:lnTo>
                    <a:pt x="29602" y="764170"/>
                  </a:lnTo>
                  <a:lnTo>
                    <a:pt x="16875" y="720177"/>
                  </a:lnTo>
                  <a:lnTo>
                    <a:pt x="7599" y="674826"/>
                  </a:lnTo>
                  <a:lnTo>
                    <a:pt x="1924" y="628265"/>
                  </a:lnTo>
                  <a:lnTo>
                    <a:pt x="0" y="580644"/>
                  </a:lnTo>
                  <a:close/>
                </a:path>
              </a:pathLst>
            </a:custGeom>
            <a:ln w="12699">
              <a:solidFill>
                <a:srgbClr val="00548B"/>
              </a:solidFill>
            </a:ln>
          </p:spPr>
          <p:txBody>
            <a:bodyPr wrap="square" lIns="0" tIns="0" rIns="0" bIns="0" rtlCol="0"/>
            <a:lstStyle/>
            <a:p>
              <a:endParaRPr/>
            </a:p>
          </p:txBody>
        </p:sp>
      </p:gr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
        <p:nvSpPr>
          <p:cNvPr id="15" name="object 15"/>
          <p:cNvSpPr txBox="1"/>
          <p:nvPr/>
        </p:nvSpPr>
        <p:spPr>
          <a:xfrm>
            <a:off x="1226007" y="1397330"/>
            <a:ext cx="10062210" cy="1489075"/>
          </a:xfrm>
          <a:prstGeom prst="rect">
            <a:avLst/>
          </a:prstGeom>
        </p:spPr>
        <p:txBody>
          <a:bodyPr vert="horz" wrap="square" lIns="0" tIns="12700" rIns="0" bIns="0" rtlCol="0">
            <a:spAutoFit/>
          </a:bodyPr>
          <a:lstStyle/>
          <a:p>
            <a:pPr algn="ctr">
              <a:lnSpc>
                <a:spcPct val="100000"/>
              </a:lnSpc>
              <a:spcBef>
                <a:spcPts val="100"/>
              </a:spcBef>
            </a:pPr>
            <a:r>
              <a:rPr sz="2400" b="1">
                <a:latin typeface="Arial"/>
                <a:cs typeface="Arial"/>
              </a:rPr>
              <a:t>On</a:t>
            </a:r>
            <a:r>
              <a:rPr lang="en-US" sz="2400" b="1">
                <a:latin typeface="Arial"/>
                <a:cs typeface="Arial"/>
              </a:rPr>
              <a:t> July 30, 2024</a:t>
            </a:r>
            <a:r>
              <a:rPr sz="2400" b="1">
                <a:latin typeface="Arial"/>
                <a:cs typeface="Arial"/>
              </a:rPr>
              <a:t>,</a:t>
            </a:r>
            <a:r>
              <a:rPr sz="2400" b="1" spc="-45">
                <a:latin typeface="Arial"/>
                <a:cs typeface="Arial"/>
              </a:rPr>
              <a:t> </a:t>
            </a:r>
            <a:r>
              <a:rPr sz="2400" b="1">
                <a:latin typeface="Arial"/>
                <a:cs typeface="Arial"/>
              </a:rPr>
              <a:t>the</a:t>
            </a:r>
            <a:r>
              <a:rPr sz="2400" b="1" spc="-65">
                <a:latin typeface="Arial"/>
                <a:cs typeface="Arial"/>
              </a:rPr>
              <a:t> </a:t>
            </a:r>
            <a:r>
              <a:rPr lang="en-US" sz="2400" b="1">
                <a:latin typeface="Arial"/>
                <a:cs typeface="Arial"/>
              </a:rPr>
              <a:t>NHBP</a:t>
            </a:r>
            <a:r>
              <a:rPr sz="2400" b="1" spc="-50">
                <a:latin typeface="Arial"/>
                <a:cs typeface="Arial"/>
              </a:rPr>
              <a:t> </a:t>
            </a:r>
            <a:r>
              <a:rPr sz="2400" b="1">
                <a:latin typeface="Arial"/>
                <a:cs typeface="Arial"/>
              </a:rPr>
              <a:t>Tribal</a:t>
            </a:r>
            <a:r>
              <a:rPr sz="2400" b="1" spc="-65">
                <a:latin typeface="Arial"/>
                <a:cs typeface="Arial"/>
              </a:rPr>
              <a:t> </a:t>
            </a:r>
            <a:r>
              <a:rPr sz="2400" b="1">
                <a:latin typeface="Arial"/>
                <a:cs typeface="Arial"/>
              </a:rPr>
              <a:t>Police</a:t>
            </a:r>
            <a:r>
              <a:rPr sz="2400" b="1" spc="-65">
                <a:latin typeface="Arial"/>
                <a:cs typeface="Arial"/>
              </a:rPr>
              <a:t> </a:t>
            </a:r>
            <a:r>
              <a:rPr sz="2400" b="1">
                <a:latin typeface="Arial"/>
                <a:cs typeface="Arial"/>
              </a:rPr>
              <a:t>Department</a:t>
            </a:r>
            <a:r>
              <a:rPr sz="2400" b="1" spc="-45">
                <a:latin typeface="Arial"/>
                <a:cs typeface="Arial"/>
              </a:rPr>
              <a:t> </a:t>
            </a:r>
            <a:r>
              <a:rPr sz="2400" b="1">
                <a:latin typeface="Arial"/>
                <a:cs typeface="Arial"/>
              </a:rPr>
              <a:t>conducted</a:t>
            </a:r>
            <a:r>
              <a:rPr sz="2400" b="1" spc="-60">
                <a:latin typeface="Arial"/>
                <a:cs typeface="Arial"/>
              </a:rPr>
              <a:t> </a:t>
            </a:r>
            <a:r>
              <a:rPr sz="2400" b="1" spc="-50">
                <a:latin typeface="Arial"/>
                <a:cs typeface="Arial"/>
              </a:rPr>
              <a:t>a</a:t>
            </a:r>
            <a:endParaRPr sz="2400">
              <a:latin typeface="Arial"/>
              <a:cs typeface="Arial"/>
            </a:endParaRPr>
          </a:p>
          <a:p>
            <a:pPr marL="1603375" marR="1595120" algn="ctr">
              <a:lnSpc>
                <a:spcPct val="100000"/>
              </a:lnSpc>
              <a:spcBef>
                <a:spcPts val="5"/>
              </a:spcBef>
            </a:pPr>
            <a:r>
              <a:rPr sz="2400" b="1">
                <a:latin typeface="Arial"/>
                <a:cs typeface="Arial"/>
              </a:rPr>
              <a:t>second</a:t>
            </a:r>
            <a:r>
              <a:rPr sz="2400" b="1" spc="-45">
                <a:latin typeface="Arial"/>
                <a:cs typeface="Arial"/>
              </a:rPr>
              <a:t> </a:t>
            </a:r>
            <a:r>
              <a:rPr sz="2400" b="1">
                <a:latin typeface="Arial"/>
                <a:cs typeface="Arial"/>
              </a:rPr>
              <a:t>Human/Sex</a:t>
            </a:r>
            <a:r>
              <a:rPr sz="2400" b="1" spc="-35">
                <a:latin typeface="Arial"/>
                <a:cs typeface="Arial"/>
              </a:rPr>
              <a:t> </a:t>
            </a:r>
            <a:r>
              <a:rPr sz="2400" b="1" spc="-10">
                <a:latin typeface="Arial"/>
                <a:cs typeface="Arial"/>
              </a:rPr>
              <a:t>Trafficking</a:t>
            </a:r>
            <a:r>
              <a:rPr sz="2400" b="1" spc="-65">
                <a:latin typeface="Arial"/>
                <a:cs typeface="Arial"/>
              </a:rPr>
              <a:t> </a:t>
            </a:r>
            <a:r>
              <a:rPr sz="2400" b="1">
                <a:latin typeface="Arial"/>
                <a:cs typeface="Arial"/>
              </a:rPr>
              <a:t>Operation</a:t>
            </a:r>
            <a:r>
              <a:rPr sz="2400" b="1" spc="-65">
                <a:latin typeface="Arial"/>
                <a:cs typeface="Arial"/>
              </a:rPr>
              <a:t> </a:t>
            </a:r>
            <a:r>
              <a:rPr sz="2400" b="1">
                <a:latin typeface="Arial"/>
                <a:cs typeface="Arial"/>
              </a:rPr>
              <a:t>at</a:t>
            </a:r>
            <a:r>
              <a:rPr sz="2400" b="1" spc="-45">
                <a:latin typeface="Arial"/>
                <a:cs typeface="Arial"/>
              </a:rPr>
              <a:t> </a:t>
            </a:r>
            <a:r>
              <a:rPr sz="2400" b="1" spc="-25">
                <a:latin typeface="Arial"/>
                <a:cs typeface="Arial"/>
              </a:rPr>
              <a:t>the </a:t>
            </a:r>
            <a:r>
              <a:rPr lang="en-US" sz="2400" b="1">
                <a:latin typeface="Arial"/>
                <a:cs typeface="Arial"/>
              </a:rPr>
              <a:t>Quality Inn Motor Lodge</a:t>
            </a:r>
            <a:r>
              <a:rPr sz="2400" b="1" spc="-10">
                <a:latin typeface="Arial"/>
                <a:cs typeface="Arial"/>
              </a:rPr>
              <a:t>,</a:t>
            </a:r>
            <a:endParaRPr sz="2400">
              <a:latin typeface="Arial"/>
              <a:cs typeface="Arial"/>
            </a:endParaRPr>
          </a:p>
          <a:p>
            <a:pPr algn="ctr">
              <a:lnSpc>
                <a:spcPct val="100000"/>
              </a:lnSpc>
            </a:pPr>
            <a:r>
              <a:rPr lang="en-US" sz="2400">
                <a:latin typeface="Arial"/>
                <a:cs typeface="Arial"/>
              </a:rPr>
              <a:t>Battle Creek, MI</a:t>
            </a:r>
            <a:r>
              <a:rPr sz="2400" spc="-25">
                <a:latin typeface="Arial"/>
                <a:cs typeface="Arial"/>
              </a:rPr>
              <a:t>.</a:t>
            </a:r>
            <a:endParaRPr sz="2400">
              <a:latin typeface="Arial"/>
              <a:cs typeface="Arial"/>
            </a:endParaRPr>
          </a:p>
        </p:txBody>
      </p:sp>
      <p:sp>
        <p:nvSpPr>
          <p:cNvPr id="7" name="TextBox 6">
            <a:extLst>
              <a:ext uri="{FF2B5EF4-FFF2-40B4-BE49-F238E27FC236}">
                <a16:creationId xmlns:a16="http://schemas.microsoft.com/office/drawing/2014/main" id="{DB5821F7-87B3-47DF-81DD-6E40E0A903E8}"/>
              </a:ext>
            </a:extLst>
          </p:cNvPr>
          <p:cNvSpPr txBox="1"/>
          <p:nvPr/>
        </p:nvSpPr>
        <p:spPr>
          <a:xfrm>
            <a:off x="2983148" y="4596638"/>
            <a:ext cx="2243847" cy="646331"/>
          </a:xfrm>
          <a:prstGeom prst="rect">
            <a:avLst/>
          </a:prstGeom>
          <a:noFill/>
        </p:spPr>
        <p:txBody>
          <a:bodyPr wrap="square" rtlCol="0">
            <a:spAutoFit/>
          </a:bodyPr>
          <a:lstStyle/>
          <a:p>
            <a:r>
              <a:rPr lang="en-US" dirty="0"/>
              <a:t>7 detained</a:t>
            </a:r>
          </a:p>
          <a:p>
            <a:r>
              <a:rPr lang="en-US" dirty="0"/>
              <a:t>(5 males 2 females)</a:t>
            </a:r>
          </a:p>
        </p:txBody>
      </p:sp>
      <p:sp>
        <p:nvSpPr>
          <p:cNvPr id="14" name="TextBox 13">
            <a:extLst>
              <a:ext uri="{FF2B5EF4-FFF2-40B4-BE49-F238E27FC236}">
                <a16:creationId xmlns:a16="http://schemas.microsoft.com/office/drawing/2014/main" id="{D29B0978-1AD6-47C7-B809-B08BEF407F1E}"/>
              </a:ext>
            </a:extLst>
          </p:cNvPr>
          <p:cNvSpPr txBox="1"/>
          <p:nvPr/>
        </p:nvSpPr>
        <p:spPr>
          <a:xfrm>
            <a:off x="7840494" y="4701702"/>
            <a:ext cx="2483795" cy="1754326"/>
          </a:xfrm>
          <a:prstGeom prst="rect">
            <a:avLst/>
          </a:prstGeom>
          <a:noFill/>
        </p:spPr>
        <p:txBody>
          <a:bodyPr wrap="square" rtlCol="0">
            <a:spAutoFit/>
          </a:bodyPr>
          <a:lstStyle/>
          <a:p>
            <a:r>
              <a:rPr lang="en-US" dirty="0"/>
              <a:t>2 women diverted</a:t>
            </a:r>
          </a:p>
          <a:p>
            <a:r>
              <a:rPr lang="en-US" dirty="0"/>
              <a:t>2 charged with felony warrants and distribution of meth</a:t>
            </a:r>
          </a:p>
          <a:p>
            <a:r>
              <a:rPr lang="en-US" dirty="0"/>
              <a:t>5 charged with prostitution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761" cy="6857996"/>
          </a:xfrm>
          <a:prstGeom prst="rect">
            <a:avLst/>
          </a:prstGeom>
        </p:spPr>
      </p:pic>
      <p:sp>
        <p:nvSpPr>
          <p:cNvPr id="3" name="object 3"/>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pic>
        <p:nvPicPr>
          <p:cNvPr id="4" name="object 4"/>
          <p:cNvPicPr/>
          <p:nvPr/>
        </p:nvPicPr>
        <p:blipFill>
          <a:blip r:embed="rId3" cstate="print"/>
          <a:stretch>
            <a:fillRect/>
          </a:stretch>
        </p:blipFill>
        <p:spPr>
          <a:xfrm>
            <a:off x="0" y="1151088"/>
            <a:ext cx="12192000" cy="94682"/>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pic>
        <p:nvPicPr>
          <p:cNvPr id="4" name="object 4"/>
          <p:cNvPicPr/>
          <p:nvPr/>
        </p:nvPicPr>
        <p:blipFill>
          <a:blip r:embed="rId2" cstate="print"/>
          <a:stretch>
            <a:fillRect/>
          </a:stretch>
        </p:blipFill>
        <p:spPr>
          <a:xfrm>
            <a:off x="0" y="1151088"/>
            <a:ext cx="12192000" cy="94682"/>
          </a:xfrm>
          <a:prstGeom prst="rect">
            <a:avLst/>
          </a:prstGeom>
        </p:spPr>
      </p:pic>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pic>
        <p:nvPicPr>
          <p:cNvPr id="2" name="object 2"/>
          <p:cNvPicPr/>
          <p:nvPr/>
        </p:nvPicPr>
        <p:blipFill rotWithShape="1">
          <a:blip r:embed="rId3" cstate="print"/>
          <a:srcRect l="15560" r="6992"/>
          <a:stretch/>
        </p:blipFill>
        <p:spPr>
          <a:xfrm>
            <a:off x="1183593" y="0"/>
            <a:ext cx="9443104" cy="685799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7"/>
          </a:xfrm>
          <a:prstGeom prst="rect">
            <a:avLst/>
          </a:prstGeom>
        </p:spPr>
      </p:pic>
      <p:sp>
        <p:nvSpPr>
          <p:cNvPr id="3" name="object 3"/>
          <p:cNvSpPr txBox="1">
            <a:spLocks noGrp="1"/>
          </p:cNvSpPr>
          <p:nvPr>
            <p:ph type="ftr" sz="quarter" idx="5"/>
          </p:nvPr>
        </p:nvSpPr>
        <p:spPr>
          <a:prstGeom prst="rect">
            <a:avLst/>
          </a:prstGeom>
        </p:spPr>
        <p:txBody>
          <a:bodyPr vert="horz" wrap="square" lIns="0" tIns="0" rIns="0" bIns="0" rtlCol="0">
            <a:spAutoFit/>
          </a:bodyPr>
          <a:lstStyle/>
          <a:p>
            <a:pPr marL="12700">
              <a:lnSpc>
                <a:spcPts val="1650"/>
              </a:lnSpc>
            </a:pPr>
            <a:r>
              <a:rPr spc="-10"/>
              <a:t>NIGC.gov</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8678" y="393827"/>
            <a:ext cx="11066780" cy="6457315"/>
          </a:xfrm>
          <a:prstGeom prst="rect">
            <a:avLst/>
          </a:prstGeom>
        </p:spPr>
        <p:txBody>
          <a:bodyPr vert="horz" wrap="square" lIns="0" tIns="0" rIns="0" bIns="0" rtlCol="0">
            <a:spAutoFit/>
          </a:bodyPr>
          <a:lstStyle/>
          <a:p>
            <a:pPr>
              <a:lnSpc>
                <a:spcPts val="4870"/>
              </a:lnSpc>
            </a:pPr>
            <a:r>
              <a:rPr sz="4400" b="1">
                <a:latin typeface="Arial"/>
                <a:cs typeface="Arial"/>
              </a:rPr>
              <a:t>RESOURCE</a:t>
            </a:r>
            <a:r>
              <a:rPr sz="4400" b="1" spc="-100">
                <a:latin typeface="Arial"/>
                <a:cs typeface="Arial"/>
              </a:rPr>
              <a:t> </a:t>
            </a:r>
            <a:r>
              <a:rPr sz="4400" b="1" spc="-10">
                <a:latin typeface="Arial"/>
                <a:cs typeface="Arial"/>
              </a:rPr>
              <a:t>NUMBERS</a:t>
            </a:r>
            <a:endParaRPr sz="4400">
              <a:latin typeface="Arial"/>
              <a:cs typeface="Arial"/>
            </a:endParaRPr>
          </a:p>
          <a:p>
            <a:pPr>
              <a:lnSpc>
                <a:spcPct val="100000"/>
              </a:lnSpc>
            </a:pPr>
            <a:endParaRPr sz="4400">
              <a:latin typeface="Arial"/>
              <a:cs typeface="Arial"/>
            </a:endParaRPr>
          </a:p>
          <a:p>
            <a:pPr>
              <a:lnSpc>
                <a:spcPct val="100000"/>
              </a:lnSpc>
              <a:spcBef>
                <a:spcPts val="3410"/>
              </a:spcBef>
            </a:pPr>
            <a:endParaRPr sz="4400">
              <a:latin typeface="Arial"/>
              <a:cs typeface="Arial"/>
            </a:endParaRPr>
          </a:p>
          <a:p>
            <a:pPr marL="11430">
              <a:lnSpc>
                <a:spcPct val="100000"/>
              </a:lnSpc>
            </a:pPr>
            <a:r>
              <a:rPr sz="3000" spc="-50">
                <a:solidFill>
                  <a:srgbClr val="903062"/>
                </a:solidFill>
                <a:latin typeface="Arial"/>
                <a:cs typeface="Arial"/>
              </a:rPr>
              <a:t>•</a:t>
            </a:r>
            <a:endParaRPr sz="3000">
              <a:latin typeface="Arial"/>
              <a:cs typeface="Arial"/>
            </a:endParaRPr>
          </a:p>
          <a:p>
            <a:pPr>
              <a:lnSpc>
                <a:spcPct val="100000"/>
              </a:lnSpc>
            </a:pPr>
            <a:endParaRPr sz="3000">
              <a:latin typeface="Arial"/>
              <a:cs typeface="Arial"/>
            </a:endParaRPr>
          </a:p>
          <a:p>
            <a:pPr>
              <a:lnSpc>
                <a:spcPct val="100000"/>
              </a:lnSpc>
              <a:spcBef>
                <a:spcPts val="880"/>
              </a:spcBef>
            </a:pPr>
            <a:endParaRPr sz="3000">
              <a:latin typeface="Arial"/>
              <a:cs typeface="Arial"/>
            </a:endParaRPr>
          </a:p>
          <a:p>
            <a:pPr marL="11430">
              <a:lnSpc>
                <a:spcPct val="100000"/>
              </a:lnSpc>
            </a:pPr>
            <a:r>
              <a:rPr sz="3000" spc="-50">
                <a:solidFill>
                  <a:srgbClr val="903062"/>
                </a:solidFill>
                <a:latin typeface="Arial"/>
                <a:cs typeface="Arial"/>
              </a:rPr>
              <a:t>•</a:t>
            </a:r>
            <a:endParaRPr sz="3000">
              <a:latin typeface="Arial"/>
              <a:cs typeface="Arial"/>
            </a:endParaRPr>
          </a:p>
          <a:p>
            <a:pPr marL="11430">
              <a:lnSpc>
                <a:spcPct val="100000"/>
              </a:lnSpc>
              <a:spcBef>
                <a:spcPts val="950"/>
              </a:spcBef>
            </a:pPr>
            <a:r>
              <a:rPr sz="3000" spc="-50">
                <a:solidFill>
                  <a:srgbClr val="903062"/>
                </a:solidFill>
                <a:latin typeface="Arial"/>
                <a:cs typeface="Arial"/>
              </a:rPr>
              <a:t>•</a:t>
            </a:r>
            <a:endParaRPr sz="3000">
              <a:latin typeface="Arial"/>
              <a:cs typeface="Arial"/>
            </a:endParaRPr>
          </a:p>
          <a:p>
            <a:pPr>
              <a:lnSpc>
                <a:spcPct val="100000"/>
              </a:lnSpc>
            </a:pPr>
            <a:endParaRPr sz="3000">
              <a:latin typeface="Arial"/>
              <a:cs typeface="Arial"/>
            </a:endParaRPr>
          </a:p>
          <a:p>
            <a:pPr>
              <a:lnSpc>
                <a:spcPct val="100000"/>
              </a:lnSpc>
            </a:pPr>
            <a:endParaRPr sz="3000">
              <a:latin typeface="Arial"/>
              <a:cs typeface="Arial"/>
            </a:endParaRPr>
          </a:p>
          <a:p>
            <a:pPr>
              <a:lnSpc>
                <a:spcPct val="100000"/>
              </a:lnSpc>
              <a:spcBef>
                <a:spcPts val="865"/>
              </a:spcBef>
            </a:pPr>
            <a:endParaRPr sz="3000">
              <a:latin typeface="Arial"/>
              <a:cs typeface="Arial"/>
            </a:endParaRPr>
          </a:p>
          <a:p>
            <a:pPr algn="r">
              <a:lnSpc>
                <a:spcPct val="100000"/>
              </a:lnSpc>
            </a:pPr>
            <a:r>
              <a:rPr sz="1400" spc="-10">
                <a:solidFill>
                  <a:srgbClr val="00548B"/>
                </a:solidFill>
                <a:latin typeface="Arial"/>
                <a:cs typeface="Arial"/>
              </a:rPr>
              <a:t>NIGC.gov</a:t>
            </a:r>
            <a:endParaRPr sz="1400">
              <a:latin typeface="Arial"/>
              <a:cs typeface="Arial"/>
            </a:endParaRPr>
          </a:p>
        </p:txBody>
      </p:sp>
      <p:sp>
        <p:nvSpPr>
          <p:cNvPr id="3" name="object 3"/>
          <p:cNvSpPr/>
          <p:nvPr/>
        </p:nvSpPr>
        <p:spPr>
          <a:xfrm>
            <a:off x="0" y="0"/>
            <a:ext cx="12192000" cy="259079"/>
          </a:xfrm>
          <a:custGeom>
            <a:avLst/>
            <a:gdLst/>
            <a:ahLst/>
            <a:cxnLst/>
            <a:rect l="l" t="t" r="r" b="b"/>
            <a:pathLst>
              <a:path w="12192000" h="259079">
                <a:moveTo>
                  <a:pt x="12192000" y="0"/>
                </a:moveTo>
                <a:lnTo>
                  <a:pt x="0" y="0"/>
                </a:lnTo>
                <a:lnTo>
                  <a:pt x="0" y="259079"/>
                </a:lnTo>
                <a:lnTo>
                  <a:pt x="12192000" y="259079"/>
                </a:lnTo>
                <a:lnTo>
                  <a:pt x="12192000" y="0"/>
                </a:lnTo>
                <a:close/>
              </a:path>
            </a:pathLst>
          </a:custGeom>
          <a:solidFill>
            <a:srgbClr val="00548B"/>
          </a:solidFill>
        </p:spPr>
        <p:txBody>
          <a:bodyPr wrap="square" lIns="0" tIns="0" rIns="0" bIns="0" rtlCol="0"/>
          <a:lstStyle/>
          <a:p>
            <a:endParaRPr/>
          </a:p>
        </p:txBody>
      </p:sp>
      <p:grpSp>
        <p:nvGrpSpPr>
          <p:cNvPr id="4" name="object 4"/>
          <p:cNvGrpSpPr/>
          <p:nvPr/>
        </p:nvGrpSpPr>
        <p:grpSpPr>
          <a:xfrm>
            <a:off x="0" y="1151088"/>
            <a:ext cx="12193270" cy="95250"/>
            <a:chOff x="0" y="1151088"/>
            <a:chExt cx="12193270" cy="95250"/>
          </a:xfrm>
        </p:grpSpPr>
        <p:pic>
          <p:nvPicPr>
            <p:cNvPr id="5" name="object 5"/>
            <p:cNvPicPr/>
            <p:nvPr/>
          </p:nvPicPr>
          <p:blipFill>
            <a:blip r:embed="rId2" cstate="print"/>
            <a:stretch>
              <a:fillRect/>
            </a:stretch>
          </p:blipFill>
          <p:spPr>
            <a:xfrm>
              <a:off x="0" y="1151088"/>
              <a:ext cx="12192000" cy="94682"/>
            </a:xfrm>
            <a:prstGeom prst="rect">
              <a:avLst/>
            </a:prstGeom>
          </p:spPr>
        </p:pic>
        <p:sp>
          <p:nvSpPr>
            <p:cNvPr id="6" name="object 6"/>
            <p:cNvSpPr/>
            <p:nvPr/>
          </p:nvSpPr>
          <p:spPr>
            <a:xfrm>
              <a:off x="761" y="1169670"/>
              <a:ext cx="12192000" cy="0"/>
            </a:xfrm>
            <a:custGeom>
              <a:avLst/>
              <a:gdLst/>
              <a:ahLst/>
              <a:cxnLst/>
              <a:rect l="l" t="t" r="r" b="b"/>
              <a:pathLst>
                <a:path w="12192000">
                  <a:moveTo>
                    <a:pt x="0" y="0"/>
                  </a:moveTo>
                  <a:lnTo>
                    <a:pt x="12192000" y="0"/>
                  </a:lnTo>
                </a:path>
              </a:pathLst>
            </a:custGeom>
            <a:ln w="19050">
              <a:solidFill>
                <a:srgbClr val="00548B"/>
              </a:solidFill>
            </a:ln>
          </p:spPr>
          <p:txBody>
            <a:bodyPr wrap="square" lIns="0" tIns="0" rIns="0" bIns="0" rtlCol="0"/>
            <a:lstStyle/>
            <a:p>
              <a:endParaRPr/>
            </a:p>
          </p:txBody>
        </p:sp>
      </p:grpSp>
      <p:sp>
        <p:nvSpPr>
          <p:cNvPr id="7" name="object 7"/>
          <p:cNvSpPr/>
          <p:nvPr/>
        </p:nvSpPr>
        <p:spPr>
          <a:xfrm>
            <a:off x="669061" y="2819526"/>
            <a:ext cx="231140" cy="291465"/>
          </a:xfrm>
          <a:custGeom>
            <a:avLst/>
            <a:gdLst/>
            <a:ahLst/>
            <a:cxnLst/>
            <a:rect l="l" t="t" r="r" b="b"/>
            <a:pathLst>
              <a:path w="231140" h="291464">
                <a:moveTo>
                  <a:pt x="231076" y="0"/>
                </a:moveTo>
                <a:lnTo>
                  <a:pt x="176441" y="0"/>
                </a:lnTo>
                <a:lnTo>
                  <a:pt x="176441" y="194563"/>
                </a:lnTo>
                <a:lnTo>
                  <a:pt x="57226" y="0"/>
                </a:lnTo>
                <a:lnTo>
                  <a:pt x="0" y="0"/>
                </a:lnTo>
                <a:lnTo>
                  <a:pt x="0" y="291338"/>
                </a:lnTo>
                <a:lnTo>
                  <a:pt x="54648" y="291338"/>
                </a:lnTo>
                <a:lnTo>
                  <a:pt x="54648" y="101346"/>
                </a:lnTo>
                <a:lnTo>
                  <a:pt x="172072" y="291338"/>
                </a:lnTo>
                <a:lnTo>
                  <a:pt x="231076" y="291338"/>
                </a:lnTo>
                <a:lnTo>
                  <a:pt x="231076" y="0"/>
                </a:lnTo>
                <a:close/>
              </a:path>
            </a:pathLst>
          </a:custGeom>
          <a:solidFill>
            <a:srgbClr val="000000">
              <a:alpha val="59999"/>
            </a:srgbClr>
          </a:solidFill>
        </p:spPr>
        <p:txBody>
          <a:bodyPr wrap="square" lIns="0" tIns="0" rIns="0" bIns="0" rtlCol="0"/>
          <a:lstStyle/>
          <a:p>
            <a:endParaRPr/>
          </a:p>
        </p:txBody>
      </p:sp>
      <p:grpSp>
        <p:nvGrpSpPr>
          <p:cNvPr id="8" name="object 8"/>
          <p:cNvGrpSpPr/>
          <p:nvPr/>
        </p:nvGrpSpPr>
        <p:grpSpPr>
          <a:xfrm>
            <a:off x="947508" y="2819526"/>
            <a:ext cx="1262380" cy="296545"/>
            <a:chOff x="947508" y="2819526"/>
            <a:chExt cx="1262380" cy="296545"/>
          </a:xfrm>
        </p:grpSpPr>
        <p:sp>
          <p:nvSpPr>
            <p:cNvPr id="9" name="object 9"/>
            <p:cNvSpPr/>
            <p:nvPr/>
          </p:nvSpPr>
          <p:spPr>
            <a:xfrm>
              <a:off x="947508" y="2819526"/>
              <a:ext cx="429259" cy="296545"/>
            </a:xfrm>
            <a:custGeom>
              <a:avLst/>
              <a:gdLst/>
              <a:ahLst/>
              <a:cxnLst/>
              <a:rect l="l" t="t" r="r" b="b"/>
              <a:pathLst>
                <a:path w="429259" h="296544">
                  <a:moveTo>
                    <a:pt x="198081" y="291338"/>
                  </a:moveTo>
                  <a:lnTo>
                    <a:pt x="194691" y="283870"/>
                  </a:lnTo>
                  <a:lnTo>
                    <a:pt x="191897" y="276656"/>
                  </a:lnTo>
                  <a:lnTo>
                    <a:pt x="189674" y="269722"/>
                  </a:lnTo>
                  <a:lnTo>
                    <a:pt x="189318" y="268224"/>
                  </a:lnTo>
                  <a:lnTo>
                    <a:pt x="188048" y="263017"/>
                  </a:lnTo>
                  <a:lnTo>
                    <a:pt x="185445" y="228346"/>
                  </a:lnTo>
                  <a:lnTo>
                    <a:pt x="185559" y="200977"/>
                  </a:lnTo>
                  <a:lnTo>
                    <a:pt x="185661" y="189992"/>
                  </a:lnTo>
                  <a:lnTo>
                    <a:pt x="185902" y="163753"/>
                  </a:lnTo>
                  <a:lnTo>
                    <a:pt x="182435" y="118237"/>
                  </a:lnTo>
                  <a:lnTo>
                    <a:pt x="152781" y="84328"/>
                  </a:lnTo>
                  <a:lnTo>
                    <a:pt x="114630" y="76123"/>
                  </a:lnTo>
                  <a:lnTo>
                    <a:pt x="97155" y="75565"/>
                  </a:lnTo>
                  <a:lnTo>
                    <a:pt x="77851" y="76479"/>
                  </a:lnTo>
                  <a:lnTo>
                    <a:pt x="35166" y="90297"/>
                  </a:lnTo>
                  <a:lnTo>
                    <a:pt x="10795" y="121259"/>
                  </a:lnTo>
                  <a:lnTo>
                    <a:pt x="5753" y="135509"/>
                  </a:lnTo>
                  <a:lnTo>
                    <a:pt x="56426" y="144653"/>
                  </a:lnTo>
                  <a:lnTo>
                    <a:pt x="59867" y="134874"/>
                  </a:lnTo>
                  <a:lnTo>
                    <a:pt x="64363" y="128016"/>
                  </a:lnTo>
                  <a:lnTo>
                    <a:pt x="69926" y="124079"/>
                  </a:lnTo>
                  <a:lnTo>
                    <a:pt x="75488" y="120269"/>
                  </a:lnTo>
                  <a:lnTo>
                    <a:pt x="83248" y="118237"/>
                  </a:lnTo>
                  <a:lnTo>
                    <a:pt x="93179" y="118237"/>
                  </a:lnTo>
                  <a:lnTo>
                    <a:pt x="131127" y="137287"/>
                  </a:lnTo>
                  <a:lnTo>
                    <a:pt x="131127" y="153670"/>
                  </a:lnTo>
                  <a:lnTo>
                    <a:pt x="131127" y="189992"/>
                  </a:lnTo>
                  <a:lnTo>
                    <a:pt x="128943" y="228346"/>
                  </a:lnTo>
                  <a:lnTo>
                    <a:pt x="94272" y="256159"/>
                  </a:lnTo>
                  <a:lnTo>
                    <a:pt x="86817" y="256794"/>
                  </a:lnTo>
                  <a:lnTo>
                    <a:pt x="77812" y="256794"/>
                  </a:lnTo>
                  <a:lnTo>
                    <a:pt x="70396" y="253873"/>
                  </a:lnTo>
                  <a:lnTo>
                    <a:pt x="58737" y="242443"/>
                  </a:lnTo>
                  <a:lnTo>
                    <a:pt x="55829" y="235712"/>
                  </a:lnTo>
                  <a:lnTo>
                    <a:pt x="55829" y="219964"/>
                  </a:lnTo>
                  <a:lnTo>
                    <a:pt x="97155" y="198501"/>
                  </a:lnTo>
                  <a:lnTo>
                    <a:pt x="107988" y="196126"/>
                  </a:lnTo>
                  <a:lnTo>
                    <a:pt x="117259" y="193916"/>
                  </a:lnTo>
                  <a:lnTo>
                    <a:pt x="124980" y="191884"/>
                  </a:lnTo>
                  <a:lnTo>
                    <a:pt x="131127" y="189992"/>
                  </a:lnTo>
                  <a:lnTo>
                    <a:pt x="131127" y="153670"/>
                  </a:lnTo>
                  <a:lnTo>
                    <a:pt x="122072" y="156895"/>
                  </a:lnTo>
                  <a:lnTo>
                    <a:pt x="110007" y="160248"/>
                  </a:lnTo>
                  <a:lnTo>
                    <a:pt x="94945" y="163753"/>
                  </a:lnTo>
                  <a:lnTo>
                    <a:pt x="63220" y="170268"/>
                  </a:lnTo>
                  <a:lnTo>
                    <a:pt x="51269" y="173393"/>
                  </a:lnTo>
                  <a:lnTo>
                    <a:pt x="13233" y="195186"/>
                  </a:lnTo>
                  <a:lnTo>
                    <a:pt x="0" y="233680"/>
                  </a:lnTo>
                  <a:lnTo>
                    <a:pt x="1117" y="246126"/>
                  </a:lnTo>
                  <a:lnTo>
                    <a:pt x="29019" y="286131"/>
                  </a:lnTo>
                  <a:lnTo>
                    <a:pt x="70129" y="296037"/>
                  </a:lnTo>
                  <a:lnTo>
                    <a:pt x="79222" y="295617"/>
                  </a:lnTo>
                  <a:lnTo>
                    <a:pt x="120688" y="280428"/>
                  </a:lnTo>
                  <a:lnTo>
                    <a:pt x="135496" y="268224"/>
                  </a:lnTo>
                  <a:lnTo>
                    <a:pt x="135991" y="269722"/>
                  </a:lnTo>
                  <a:lnTo>
                    <a:pt x="136563" y="271526"/>
                  </a:lnTo>
                  <a:lnTo>
                    <a:pt x="137490" y="274828"/>
                  </a:lnTo>
                  <a:lnTo>
                    <a:pt x="139598" y="282067"/>
                  </a:lnTo>
                  <a:lnTo>
                    <a:pt x="141389" y="287655"/>
                  </a:lnTo>
                  <a:lnTo>
                    <a:pt x="142849" y="291338"/>
                  </a:lnTo>
                  <a:lnTo>
                    <a:pt x="198081" y="291338"/>
                  </a:lnTo>
                  <a:close/>
                </a:path>
                <a:path w="429259" h="296544">
                  <a:moveTo>
                    <a:pt x="340017" y="287782"/>
                  </a:moveTo>
                  <a:lnTo>
                    <a:pt x="335889" y="249809"/>
                  </a:lnTo>
                  <a:lnTo>
                    <a:pt x="335318" y="244475"/>
                  </a:lnTo>
                  <a:lnTo>
                    <a:pt x="325539" y="248031"/>
                  </a:lnTo>
                  <a:lnTo>
                    <a:pt x="317995" y="249809"/>
                  </a:lnTo>
                  <a:lnTo>
                    <a:pt x="309130" y="249809"/>
                  </a:lnTo>
                  <a:lnTo>
                    <a:pt x="297332" y="124841"/>
                  </a:lnTo>
                  <a:lnTo>
                    <a:pt x="335445" y="124841"/>
                  </a:lnTo>
                  <a:lnTo>
                    <a:pt x="335445" y="80264"/>
                  </a:lnTo>
                  <a:lnTo>
                    <a:pt x="297332" y="80264"/>
                  </a:lnTo>
                  <a:lnTo>
                    <a:pt x="297332" y="5842"/>
                  </a:lnTo>
                  <a:lnTo>
                    <a:pt x="241312" y="38354"/>
                  </a:lnTo>
                  <a:lnTo>
                    <a:pt x="241312" y="80264"/>
                  </a:lnTo>
                  <a:lnTo>
                    <a:pt x="215671" y="80264"/>
                  </a:lnTo>
                  <a:lnTo>
                    <a:pt x="215671" y="124841"/>
                  </a:lnTo>
                  <a:lnTo>
                    <a:pt x="241312" y="124841"/>
                  </a:lnTo>
                  <a:lnTo>
                    <a:pt x="241414" y="230339"/>
                  </a:lnTo>
                  <a:lnTo>
                    <a:pt x="241757" y="241427"/>
                  </a:lnTo>
                  <a:lnTo>
                    <a:pt x="254723" y="283210"/>
                  </a:lnTo>
                  <a:lnTo>
                    <a:pt x="295948" y="296037"/>
                  </a:lnTo>
                  <a:lnTo>
                    <a:pt x="307936" y="295516"/>
                  </a:lnTo>
                  <a:lnTo>
                    <a:pt x="319278" y="293966"/>
                  </a:lnTo>
                  <a:lnTo>
                    <a:pt x="329971" y="291376"/>
                  </a:lnTo>
                  <a:lnTo>
                    <a:pt x="340017" y="287782"/>
                  </a:lnTo>
                  <a:close/>
                </a:path>
                <a:path w="429259" h="296544">
                  <a:moveTo>
                    <a:pt x="428663" y="80264"/>
                  </a:moveTo>
                  <a:lnTo>
                    <a:pt x="372783" y="80264"/>
                  </a:lnTo>
                  <a:lnTo>
                    <a:pt x="372783" y="291338"/>
                  </a:lnTo>
                  <a:lnTo>
                    <a:pt x="428663" y="291338"/>
                  </a:lnTo>
                  <a:lnTo>
                    <a:pt x="428663" y="80264"/>
                  </a:lnTo>
                  <a:close/>
                </a:path>
                <a:path w="429259" h="296544">
                  <a:moveTo>
                    <a:pt x="428663" y="0"/>
                  </a:moveTo>
                  <a:lnTo>
                    <a:pt x="372783" y="0"/>
                  </a:lnTo>
                  <a:lnTo>
                    <a:pt x="372783" y="51689"/>
                  </a:lnTo>
                  <a:lnTo>
                    <a:pt x="428663" y="51689"/>
                  </a:lnTo>
                  <a:lnTo>
                    <a:pt x="428663" y="0"/>
                  </a:lnTo>
                  <a:close/>
                </a:path>
              </a:pathLst>
            </a:custGeom>
            <a:solidFill>
              <a:srgbClr val="000000">
                <a:alpha val="59999"/>
              </a:srgbClr>
            </a:solidFill>
          </p:spPr>
          <p:txBody>
            <a:bodyPr wrap="square" lIns="0" tIns="0" rIns="0" bIns="0" rtlCol="0"/>
            <a:lstStyle/>
            <a:p>
              <a:endParaRPr/>
            </a:p>
          </p:txBody>
        </p:sp>
        <p:pic>
          <p:nvPicPr>
            <p:cNvPr id="10" name="object 10"/>
            <p:cNvPicPr/>
            <p:nvPr/>
          </p:nvPicPr>
          <p:blipFill>
            <a:blip r:embed="rId3" cstate="print"/>
            <a:stretch>
              <a:fillRect/>
            </a:stretch>
          </p:blipFill>
          <p:spPr>
            <a:xfrm>
              <a:off x="1420241" y="2895091"/>
              <a:ext cx="217678" cy="220472"/>
            </a:xfrm>
            <a:prstGeom prst="rect">
              <a:avLst/>
            </a:prstGeom>
          </p:spPr>
        </p:pic>
        <p:pic>
          <p:nvPicPr>
            <p:cNvPr id="11" name="object 11"/>
            <p:cNvPicPr/>
            <p:nvPr/>
          </p:nvPicPr>
          <p:blipFill>
            <a:blip r:embed="rId4" cstate="print"/>
            <a:stretch>
              <a:fillRect/>
            </a:stretch>
          </p:blipFill>
          <p:spPr>
            <a:xfrm>
              <a:off x="1681099" y="2895091"/>
              <a:ext cx="192405" cy="215773"/>
            </a:xfrm>
            <a:prstGeom prst="rect">
              <a:avLst/>
            </a:prstGeom>
          </p:spPr>
        </p:pic>
        <p:pic>
          <p:nvPicPr>
            <p:cNvPr id="12" name="object 12"/>
            <p:cNvPicPr/>
            <p:nvPr/>
          </p:nvPicPr>
          <p:blipFill>
            <a:blip r:embed="rId5" cstate="print"/>
            <a:stretch>
              <a:fillRect/>
            </a:stretch>
          </p:blipFill>
          <p:spPr>
            <a:xfrm>
              <a:off x="1915287" y="2895091"/>
              <a:ext cx="197993" cy="220472"/>
            </a:xfrm>
            <a:prstGeom prst="rect">
              <a:avLst/>
            </a:prstGeom>
          </p:spPr>
        </p:pic>
        <p:sp>
          <p:nvSpPr>
            <p:cNvPr id="13" name="object 13"/>
            <p:cNvSpPr/>
            <p:nvPr/>
          </p:nvSpPr>
          <p:spPr>
            <a:xfrm>
              <a:off x="2153919" y="2819590"/>
              <a:ext cx="55880" cy="291465"/>
            </a:xfrm>
            <a:custGeom>
              <a:avLst/>
              <a:gdLst/>
              <a:ahLst/>
              <a:cxnLst/>
              <a:rect l="l" t="t" r="r" b="b"/>
              <a:pathLst>
                <a:path w="55880" h="291464">
                  <a:moveTo>
                    <a:pt x="55830" y="0"/>
                  </a:moveTo>
                  <a:lnTo>
                    <a:pt x="0" y="0"/>
                  </a:lnTo>
                  <a:lnTo>
                    <a:pt x="0" y="291274"/>
                  </a:lnTo>
                  <a:lnTo>
                    <a:pt x="55830" y="291274"/>
                  </a:lnTo>
                  <a:lnTo>
                    <a:pt x="55830" y="0"/>
                  </a:lnTo>
                  <a:close/>
                </a:path>
              </a:pathLst>
            </a:custGeom>
            <a:solidFill>
              <a:srgbClr val="000000">
                <a:alpha val="59999"/>
              </a:srgbClr>
            </a:solidFill>
          </p:spPr>
          <p:txBody>
            <a:bodyPr wrap="square" lIns="0" tIns="0" rIns="0" bIns="0" rtlCol="0"/>
            <a:lstStyle/>
            <a:p>
              <a:endParaRPr/>
            </a:p>
          </p:txBody>
        </p:sp>
      </p:grpSp>
      <p:grpSp>
        <p:nvGrpSpPr>
          <p:cNvPr id="14" name="object 14"/>
          <p:cNvGrpSpPr/>
          <p:nvPr/>
        </p:nvGrpSpPr>
        <p:grpSpPr>
          <a:xfrm>
            <a:off x="2377058" y="2819526"/>
            <a:ext cx="1319530" cy="296545"/>
            <a:chOff x="2377058" y="2819526"/>
            <a:chExt cx="1319530" cy="296545"/>
          </a:xfrm>
        </p:grpSpPr>
        <p:sp>
          <p:nvSpPr>
            <p:cNvPr id="15" name="object 15"/>
            <p:cNvSpPr/>
            <p:nvPr/>
          </p:nvSpPr>
          <p:spPr>
            <a:xfrm>
              <a:off x="2377058" y="2819526"/>
              <a:ext cx="848360" cy="296545"/>
            </a:xfrm>
            <a:custGeom>
              <a:avLst/>
              <a:gdLst/>
              <a:ahLst/>
              <a:cxnLst/>
              <a:rect l="l" t="t" r="r" b="b"/>
              <a:pathLst>
                <a:path w="848360" h="296544">
                  <a:moveTo>
                    <a:pt x="58801" y="0"/>
                  </a:moveTo>
                  <a:lnTo>
                    <a:pt x="0" y="0"/>
                  </a:lnTo>
                  <a:lnTo>
                    <a:pt x="0" y="291338"/>
                  </a:lnTo>
                  <a:lnTo>
                    <a:pt x="58801" y="291338"/>
                  </a:lnTo>
                  <a:lnTo>
                    <a:pt x="58801" y="163957"/>
                  </a:lnTo>
                  <a:lnTo>
                    <a:pt x="232918" y="163957"/>
                  </a:lnTo>
                  <a:lnTo>
                    <a:pt x="232918" y="114681"/>
                  </a:lnTo>
                  <a:lnTo>
                    <a:pt x="58801" y="114681"/>
                  </a:lnTo>
                  <a:lnTo>
                    <a:pt x="58801" y="0"/>
                  </a:lnTo>
                  <a:close/>
                </a:path>
                <a:path w="848360" h="296544">
                  <a:moveTo>
                    <a:pt x="232918" y="163957"/>
                  </a:moveTo>
                  <a:lnTo>
                    <a:pt x="174117" y="163957"/>
                  </a:lnTo>
                  <a:lnTo>
                    <a:pt x="174117" y="291338"/>
                  </a:lnTo>
                  <a:lnTo>
                    <a:pt x="232918" y="291338"/>
                  </a:lnTo>
                  <a:lnTo>
                    <a:pt x="232918" y="163957"/>
                  </a:lnTo>
                  <a:close/>
                </a:path>
                <a:path w="848360" h="296544">
                  <a:moveTo>
                    <a:pt x="232918" y="0"/>
                  </a:moveTo>
                  <a:lnTo>
                    <a:pt x="174117" y="0"/>
                  </a:lnTo>
                  <a:lnTo>
                    <a:pt x="174117" y="114681"/>
                  </a:lnTo>
                  <a:lnTo>
                    <a:pt x="232918" y="114681"/>
                  </a:lnTo>
                  <a:lnTo>
                    <a:pt x="232918" y="0"/>
                  </a:lnTo>
                  <a:close/>
                </a:path>
                <a:path w="848360" h="296544">
                  <a:moveTo>
                    <a:pt x="348234" y="80263"/>
                  </a:moveTo>
                  <a:lnTo>
                    <a:pt x="292354" y="80263"/>
                  </a:lnTo>
                  <a:lnTo>
                    <a:pt x="292354" y="213868"/>
                  </a:lnTo>
                  <a:lnTo>
                    <a:pt x="299847" y="260476"/>
                  </a:lnTo>
                  <a:lnTo>
                    <a:pt x="333097" y="290839"/>
                  </a:lnTo>
                  <a:lnTo>
                    <a:pt x="362458" y="296037"/>
                  </a:lnTo>
                  <a:lnTo>
                    <a:pt x="372792" y="295439"/>
                  </a:lnTo>
                  <a:lnTo>
                    <a:pt x="411039" y="281074"/>
                  </a:lnTo>
                  <a:lnTo>
                    <a:pt x="432435" y="259714"/>
                  </a:lnTo>
                  <a:lnTo>
                    <a:pt x="484251" y="259714"/>
                  </a:lnTo>
                  <a:lnTo>
                    <a:pt x="484251" y="253619"/>
                  </a:lnTo>
                  <a:lnTo>
                    <a:pt x="374777" y="253619"/>
                  </a:lnTo>
                  <a:lnTo>
                    <a:pt x="367919" y="251587"/>
                  </a:lnTo>
                  <a:lnTo>
                    <a:pt x="348995" y="213153"/>
                  </a:lnTo>
                  <a:lnTo>
                    <a:pt x="348353" y="189843"/>
                  </a:lnTo>
                  <a:lnTo>
                    <a:pt x="348234" y="80263"/>
                  </a:lnTo>
                  <a:close/>
                </a:path>
                <a:path w="848360" h="296544">
                  <a:moveTo>
                    <a:pt x="484251" y="259714"/>
                  </a:moveTo>
                  <a:lnTo>
                    <a:pt x="432435" y="259714"/>
                  </a:lnTo>
                  <a:lnTo>
                    <a:pt x="432435" y="291338"/>
                  </a:lnTo>
                  <a:lnTo>
                    <a:pt x="484251" y="291338"/>
                  </a:lnTo>
                  <a:lnTo>
                    <a:pt x="484251" y="259714"/>
                  </a:lnTo>
                  <a:close/>
                </a:path>
                <a:path w="848360" h="296544">
                  <a:moveTo>
                    <a:pt x="484251" y="80263"/>
                  </a:moveTo>
                  <a:lnTo>
                    <a:pt x="428498" y="80263"/>
                  </a:lnTo>
                  <a:lnTo>
                    <a:pt x="428396" y="177292"/>
                  </a:lnTo>
                  <a:lnTo>
                    <a:pt x="428236" y="189843"/>
                  </a:lnTo>
                  <a:lnTo>
                    <a:pt x="421513" y="233934"/>
                  </a:lnTo>
                  <a:lnTo>
                    <a:pt x="383159" y="253619"/>
                  </a:lnTo>
                  <a:lnTo>
                    <a:pt x="484251" y="253619"/>
                  </a:lnTo>
                  <a:lnTo>
                    <a:pt x="484251" y="80263"/>
                  </a:lnTo>
                  <a:close/>
                </a:path>
                <a:path w="848360" h="296544">
                  <a:moveTo>
                    <a:pt x="589280" y="80263"/>
                  </a:moveTo>
                  <a:lnTo>
                    <a:pt x="537845" y="80263"/>
                  </a:lnTo>
                  <a:lnTo>
                    <a:pt x="537845" y="291338"/>
                  </a:lnTo>
                  <a:lnTo>
                    <a:pt x="593598" y="291338"/>
                  </a:lnTo>
                  <a:lnTo>
                    <a:pt x="593598" y="188849"/>
                  </a:lnTo>
                  <a:lnTo>
                    <a:pt x="593881" y="174702"/>
                  </a:lnTo>
                  <a:lnTo>
                    <a:pt x="601091" y="136525"/>
                  </a:lnTo>
                  <a:lnTo>
                    <a:pt x="612902" y="125222"/>
                  </a:lnTo>
                  <a:lnTo>
                    <a:pt x="619760" y="120523"/>
                  </a:lnTo>
                  <a:lnTo>
                    <a:pt x="627507" y="118237"/>
                  </a:lnTo>
                  <a:lnTo>
                    <a:pt x="844179" y="118237"/>
                  </a:lnTo>
                  <a:lnTo>
                    <a:pt x="842391" y="112649"/>
                  </a:lnTo>
                  <a:lnTo>
                    <a:pt x="840524" y="109093"/>
                  </a:lnTo>
                  <a:lnTo>
                    <a:pt x="589280" y="109093"/>
                  </a:lnTo>
                  <a:lnTo>
                    <a:pt x="589280" y="80263"/>
                  </a:lnTo>
                  <a:close/>
                </a:path>
                <a:path w="848360" h="296544">
                  <a:moveTo>
                    <a:pt x="754888" y="118237"/>
                  </a:moveTo>
                  <a:lnTo>
                    <a:pt x="643255" y="118237"/>
                  </a:lnTo>
                  <a:lnTo>
                    <a:pt x="648970" y="119761"/>
                  </a:lnTo>
                  <a:lnTo>
                    <a:pt x="653161" y="122682"/>
                  </a:lnTo>
                  <a:lnTo>
                    <a:pt x="665162" y="161643"/>
                  </a:lnTo>
                  <a:lnTo>
                    <a:pt x="665353" y="291338"/>
                  </a:lnTo>
                  <a:lnTo>
                    <a:pt x="721233" y="291338"/>
                  </a:lnTo>
                  <a:lnTo>
                    <a:pt x="721256" y="188849"/>
                  </a:lnTo>
                  <a:lnTo>
                    <a:pt x="725805" y="146303"/>
                  </a:lnTo>
                  <a:lnTo>
                    <a:pt x="747522" y="120650"/>
                  </a:lnTo>
                  <a:lnTo>
                    <a:pt x="754888" y="118237"/>
                  </a:lnTo>
                  <a:close/>
                </a:path>
                <a:path w="848360" h="296544">
                  <a:moveTo>
                    <a:pt x="844179" y="118237"/>
                  </a:moveTo>
                  <a:lnTo>
                    <a:pt x="762762" y="118237"/>
                  </a:lnTo>
                  <a:lnTo>
                    <a:pt x="770258" y="118977"/>
                  </a:lnTo>
                  <a:lnTo>
                    <a:pt x="776732" y="121205"/>
                  </a:lnTo>
                  <a:lnTo>
                    <a:pt x="791996" y="156463"/>
                  </a:lnTo>
                  <a:lnTo>
                    <a:pt x="792353" y="170687"/>
                  </a:lnTo>
                  <a:lnTo>
                    <a:pt x="792353" y="291338"/>
                  </a:lnTo>
                  <a:lnTo>
                    <a:pt x="848106" y="291338"/>
                  </a:lnTo>
                  <a:lnTo>
                    <a:pt x="848016" y="152933"/>
                  </a:lnTo>
                  <a:lnTo>
                    <a:pt x="847748" y="142367"/>
                  </a:lnTo>
                  <a:lnTo>
                    <a:pt x="846677" y="130365"/>
                  </a:lnTo>
                  <a:lnTo>
                    <a:pt x="844891" y="120459"/>
                  </a:lnTo>
                  <a:lnTo>
                    <a:pt x="844179" y="118237"/>
                  </a:lnTo>
                  <a:close/>
                </a:path>
                <a:path w="848360" h="296544">
                  <a:moveTo>
                    <a:pt x="655066" y="75564"/>
                  </a:moveTo>
                  <a:lnTo>
                    <a:pt x="636607" y="77660"/>
                  </a:lnTo>
                  <a:lnTo>
                    <a:pt x="619506" y="83947"/>
                  </a:lnTo>
                  <a:lnTo>
                    <a:pt x="603738" y="94424"/>
                  </a:lnTo>
                  <a:lnTo>
                    <a:pt x="589280" y="109093"/>
                  </a:lnTo>
                  <a:lnTo>
                    <a:pt x="714629" y="109093"/>
                  </a:lnTo>
                  <a:lnTo>
                    <a:pt x="682408" y="80226"/>
                  </a:lnTo>
                  <a:lnTo>
                    <a:pt x="655066" y="75564"/>
                  </a:lnTo>
                  <a:close/>
                </a:path>
                <a:path w="848360" h="296544">
                  <a:moveTo>
                    <a:pt x="779018" y="75564"/>
                  </a:moveTo>
                  <a:lnTo>
                    <a:pt x="736721" y="88554"/>
                  </a:lnTo>
                  <a:lnTo>
                    <a:pt x="714629" y="109093"/>
                  </a:lnTo>
                  <a:lnTo>
                    <a:pt x="840524" y="109093"/>
                  </a:lnTo>
                  <a:lnTo>
                    <a:pt x="809861" y="80869"/>
                  </a:lnTo>
                  <a:lnTo>
                    <a:pt x="779018" y="75564"/>
                  </a:lnTo>
                  <a:close/>
                </a:path>
              </a:pathLst>
            </a:custGeom>
            <a:solidFill>
              <a:srgbClr val="000000">
                <a:alpha val="59999"/>
              </a:srgbClr>
            </a:solidFill>
          </p:spPr>
          <p:txBody>
            <a:bodyPr wrap="square" lIns="0" tIns="0" rIns="0" bIns="0" rtlCol="0"/>
            <a:lstStyle/>
            <a:p>
              <a:endParaRPr/>
            </a:p>
          </p:txBody>
        </p:sp>
        <p:pic>
          <p:nvPicPr>
            <p:cNvPr id="16" name="object 16"/>
            <p:cNvPicPr/>
            <p:nvPr/>
          </p:nvPicPr>
          <p:blipFill>
            <a:blip r:embed="rId6" cstate="print"/>
            <a:stretch>
              <a:fillRect/>
            </a:stretch>
          </p:blipFill>
          <p:spPr>
            <a:xfrm>
              <a:off x="3265550" y="2895091"/>
              <a:ext cx="197993" cy="220472"/>
            </a:xfrm>
            <a:prstGeom prst="rect">
              <a:avLst/>
            </a:prstGeom>
          </p:spPr>
        </p:pic>
        <p:pic>
          <p:nvPicPr>
            <p:cNvPr id="17" name="object 17"/>
            <p:cNvPicPr/>
            <p:nvPr/>
          </p:nvPicPr>
          <p:blipFill>
            <a:blip r:embed="rId4" cstate="print"/>
            <a:stretch>
              <a:fillRect/>
            </a:stretch>
          </p:blipFill>
          <p:spPr>
            <a:xfrm>
              <a:off x="3503802" y="2895091"/>
              <a:ext cx="192405" cy="215773"/>
            </a:xfrm>
            <a:prstGeom prst="rect">
              <a:avLst/>
            </a:prstGeom>
          </p:spPr>
        </p:pic>
      </p:grpSp>
      <p:grpSp>
        <p:nvGrpSpPr>
          <p:cNvPr id="18" name="object 18"/>
          <p:cNvGrpSpPr/>
          <p:nvPr/>
        </p:nvGrpSpPr>
        <p:grpSpPr>
          <a:xfrm>
            <a:off x="647611" y="3253485"/>
            <a:ext cx="925194" cy="300990"/>
            <a:chOff x="647611" y="3253485"/>
            <a:chExt cx="925194" cy="300990"/>
          </a:xfrm>
        </p:grpSpPr>
        <p:pic>
          <p:nvPicPr>
            <p:cNvPr id="19" name="object 19"/>
            <p:cNvPicPr/>
            <p:nvPr/>
          </p:nvPicPr>
          <p:blipFill>
            <a:blip r:embed="rId7" cstate="print"/>
            <a:stretch>
              <a:fillRect/>
            </a:stretch>
          </p:blipFill>
          <p:spPr>
            <a:xfrm>
              <a:off x="647611" y="3258819"/>
              <a:ext cx="352894" cy="290957"/>
            </a:xfrm>
            <a:prstGeom prst="rect">
              <a:avLst/>
            </a:prstGeom>
          </p:spPr>
        </p:pic>
        <p:sp>
          <p:nvSpPr>
            <p:cNvPr id="20" name="object 20"/>
            <p:cNvSpPr/>
            <p:nvPr/>
          </p:nvSpPr>
          <p:spPr>
            <a:xfrm>
              <a:off x="1009992" y="3253485"/>
              <a:ext cx="563245" cy="300990"/>
            </a:xfrm>
            <a:custGeom>
              <a:avLst/>
              <a:gdLst/>
              <a:ahLst/>
              <a:cxnLst/>
              <a:rect l="l" t="t" r="r" b="b"/>
              <a:pathLst>
                <a:path w="563244" h="300989">
                  <a:moveTo>
                    <a:pt x="198081" y="296291"/>
                  </a:moveTo>
                  <a:lnTo>
                    <a:pt x="194691" y="288823"/>
                  </a:lnTo>
                  <a:lnTo>
                    <a:pt x="191897" y="281609"/>
                  </a:lnTo>
                  <a:lnTo>
                    <a:pt x="189674" y="274675"/>
                  </a:lnTo>
                  <a:lnTo>
                    <a:pt x="189318" y="273177"/>
                  </a:lnTo>
                  <a:lnTo>
                    <a:pt x="188048" y="267970"/>
                  </a:lnTo>
                  <a:lnTo>
                    <a:pt x="185445" y="233299"/>
                  </a:lnTo>
                  <a:lnTo>
                    <a:pt x="185559" y="205930"/>
                  </a:lnTo>
                  <a:lnTo>
                    <a:pt x="185661" y="194945"/>
                  </a:lnTo>
                  <a:lnTo>
                    <a:pt x="185902" y="168706"/>
                  </a:lnTo>
                  <a:lnTo>
                    <a:pt x="182435" y="123190"/>
                  </a:lnTo>
                  <a:lnTo>
                    <a:pt x="152781" y="89281"/>
                  </a:lnTo>
                  <a:lnTo>
                    <a:pt x="114630" y="81076"/>
                  </a:lnTo>
                  <a:lnTo>
                    <a:pt x="97155" y="80518"/>
                  </a:lnTo>
                  <a:lnTo>
                    <a:pt x="77851" y="81432"/>
                  </a:lnTo>
                  <a:lnTo>
                    <a:pt x="35166" y="95250"/>
                  </a:lnTo>
                  <a:lnTo>
                    <a:pt x="10795" y="126212"/>
                  </a:lnTo>
                  <a:lnTo>
                    <a:pt x="5753" y="140462"/>
                  </a:lnTo>
                  <a:lnTo>
                    <a:pt x="56426" y="149606"/>
                  </a:lnTo>
                  <a:lnTo>
                    <a:pt x="59867" y="139827"/>
                  </a:lnTo>
                  <a:lnTo>
                    <a:pt x="64363" y="132969"/>
                  </a:lnTo>
                  <a:lnTo>
                    <a:pt x="69926" y="129032"/>
                  </a:lnTo>
                  <a:lnTo>
                    <a:pt x="75488" y="125222"/>
                  </a:lnTo>
                  <a:lnTo>
                    <a:pt x="83248" y="123190"/>
                  </a:lnTo>
                  <a:lnTo>
                    <a:pt x="93179" y="123190"/>
                  </a:lnTo>
                  <a:lnTo>
                    <a:pt x="131127" y="142240"/>
                  </a:lnTo>
                  <a:lnTo>
                    <a:pt x="131127" y="158623"/>
                  </a:lnTo>
                  <a:lnTo>
                    <a:pt x="131127" y="194945"/>
                  </a:lnTo>
                  <a:lnTo>
                    <a:pt x="128943" y="233299"/>
                  </a:lnTo>
                  <a:lnTo>
                    <a:pt x="94272" y="261112"/>
                  </a:lnTo>
                  <a:lnTo>
                    <a:pt x="86817" y="261747"/>
                  </a:lnTo>
                  <a:lnTo>
                    <a:pt x="77812" y="261747"/>
                  </a:lnTo>
                  <a:lnTo>
                    <a:pt x="70396" y="258826"/>
                  </a:lnTo>
                  <a:lnTo>
                    <a:pt x="58737" y="247396"/>
                  </a:lnTo>
                  <a:lnTo>
                    <a:pt x="55829" y="240665"/>
                  </a:lnTo>
                  <a:lnTo>
                    <a:pt x="55829" y="224917"/>
                  </a:lnTo>
                  <a:lnTo>
                    <a:pt x="97155" y="203454"/>
                  </a:lnTo>
                  <a:lnTo>
                    <a:pt x="107988" y="201079"/>
                  </a:lnTo>
                  <a:lnTo>
                    <a:pt x="117259" y="198869"/>
                  </a:lnTo>
                  <a:lnTo>
                    <a:pt x="124980" y="196837"/>
                  </a:lnTo>
                  <a:lnTo>
                    <a:pt x="131127" y="194945"/>
                  </a:lnTo>
                  <a:lnTo>
                    <a:pt x="131127" y="158623"/>
                  </a:lnTo>
                  <a:lnTo>
                    <a:pt x="122072" y="161848"/>
                  </a:lnTo>
                  <a:lnTo>
                    <a:pt x="110007" y="165201"/>
                  </a:lnTo>
                  <a:lnTo>
                    <a:pt x="94945" y="168706"/>
                  </a:lnTo>
                  <a:lnTo>
                    <a:pt x="63220" y="175221"/>
                  </a:lnTo>
                  <a:lnTo>
                    <a:pt x="51269" y="178346"/>
                  </a:lnTo>
                  <a:lnTo>
                    <a:pt x="13233" y="200139"/>
                  </a:lnTo>
                  <a:lnTo>
                    <a:pt x="0" y="238633"/>
                  </a:lnTo>
                  <a:lnTo>
                    <a:pt x="1117" y="251079"/>
                  </a:lnTo>
                  <a:lnTo>
                    <a:pt x="29019" y="291084"/>
                  </a:lnTo>
                  <a:lnTo>
                    <a:pt x="70129" y="300990"/>
                  </a:lnTo>
                  <a:lnTo>
                    <a:pt x="79222" y="300570"/>
                  </a:lnTo>
                  <a:lnTo>
                    <a:pt x="120688" y="285381"/>
                  </a:lnTo>
                  <a:lnTo>
                    <a:pt x="135496" y="273177"/>
                  </a:lnTo>
                  <a:lnTo>
                    <a:pt x="135991" y="274675"/>
                  </a:lnTo>
                  <a:lnTo>
                    <a:pt x="136563" y="276479"/>
                  </a:lnTo>
                  <a:lnTo>
                    <a:pt x="137490" y="279781"/>
                  </a:lnTo>
                  <a:lnTo>
                    <a:pt x="139598" y="287020"/>
                  </a:lnTo>
                  <a:lnTo>
                    <a:pt x="141389" y="292620"/>
                  </a:lnTo>
                  <a:lnTo>
                    <a:pt x="142849" y="296291"/>
                  </a:lnTo>
                  <a:lnTo>
                    <a:pt x="198081" y="296291"/>
                  </a:lnTo>
                  <a:close/>
                </a:path>
                <a:path w="563244" h="300989">
                  <a:moveTo>
                    <a:pt x="356908" y="7112"/>
                  </a:moveTo>
                  <a:lnTo>
                    <a:pt x="345427" y="4025"/>
                  </a:lnTo>
                  <a:lnTo>
                    <a:pt x="333832" y="1803"/>
                  </a:lnTo>
                  <a:lnTo>
                    <a:pt x="322135" y="457"/>
                  </a:lnTo>
                  <a:lnTo>
                    <a:pt x="310299" y="0"/>
                  </a:lnTo>
                  <a:lnTo>
                    <a:pt x="299173" y="533"/>
                  </a:lnTo>
                  <a:lnTo>
                    <a:pt x="258978" y="17691"/>
                  </a:lnTo>
                  <a:lnTo>
                    <a:pt x="245618" y="56870"/>
                  </a:lnTo>
                  <a:lnTo>
                    <a:pt x="245275" y="69342"/>
                  </a:lnTo>
                  <a:lnTo>
                    <a:pt x="245275" y="85217"/>
                  </a:lnTo>
                  <a:lnTo>
                    <a:pt x="214287" y="85217"/>
                  </a:lnTo>
                  <a:lnTo>
                    <a:pt x="214287" y="129159"/>
                  </a:lnTo>
                  <a:lnTo>
                    <a:pt x="245275" y="129159"/>
                  </a:lnTo>
                  <a:lnTo>
                    <a:pt x="245275" y="296291"/>
                  </a:lnTo>
                  <a:lnTo>
                    <a:pt x="301155" y="296291"/>
                  </a:lnTo>
                  <a:lnTo>
                    <a:pt x="301155" y="129159"/>
                  </a:lnTo>
                  <a:lnTo>
                    <a:pt x="342811" y="129159"/>
                  </a:lnTo>
                  <a:lnTo>
                    <a:pt x="342811" y="85217"/>
                  </a:lnTo>
                  <a:lnTo>
                    <a:pt x="301155" y="85217"/>
                  </a:lnTo>
                  <a:lnTo>
                    <a:pt x="301155" y="59563"/>
                  </a:lnTo>
                  <a:lnTo>
                    <a:pt x="302806" y="52324"/>
                  </a:lnTo>
                  <a:lnTo>
                    <a:pt x="306362" y="48641"/>
                  </a:lnTo>
                  <a:lnTo>
                    <a:pt x="309918" y="44831"/>
                  </a:lnTo>
                  <a:lnTo>
                    <a:pt x="315633" y="42926"/>
                  </a:lnTo>
                  <a:lnTo>
                    <a:pt x="323761" y="42926"/>
                  </a:lnTo>
                  <a:lnTo>
                    <a:pt x="329996" y="43129"/>
                  </a:lnTo>
                  <a:lnTo>
                    <a:pt x="336346" y="43713"/>
                  </a:lnTo>
                  <a:lnTo>
                    <a:pt x="342811" y="44704"/>
                  </a:lnTo>
                  <a:lnTo>
                    <a:pt x="349415" y="46101"/>
                  </a:lnTo>
                  <a:lnTo>
                    <a:pt x="350024" y="42926"/>
                  </a:lnTo>
                  <a:lnTo>
                    <a:pt x="356908" y="7112"/>
                  </a:lnTo>
                  <a:close/>
                </a:path>
                <a:path w="563244" h="300989">
                  <a:moveTo>
                    <a:pt x="491020" y="7112"/>
                  </a:moveTo>
                  <a:lnTo>
                    <a:pt x="479539" y="4025"/>
                  </a:lnTo>
                  <a:lnTo>
                    <a:pt x="467944" y="1803"/>
                  </a:lnTo>
                  <a:lnTo>
                    <a:pt x="456247" y="457"/>
                  </a:lnTo>
                  <a:lnTo>
                    <a:pt x="444411" y="0"/>
                  </a:lnTo>
                  <a:lnTo>
                    <a:pt x="433285" y="533"/>
                  </a:lnTo>
                  <a:lnTo>
                    <a:pt x="393077" y="17691"/>
                  </a:lnTo>
                  <a:lnTo>
                    <a:pt x="379742" y="56870"/>
                  </a:lnTo>
                  <a:lnTo>
                    <a:pt x="379387" y="69342"/>
                  </a:lnTo>
                  <a:lnTo>
                    <a:pt x="379387" y="85217"/>
                  </a:lnTo>
                  <a:lnTo>
                    <a:pt x="348399" y="85217"/>
                  </a:lnTo>
                  <a:lnTo>
                    <a:pt x="348399" y="129159"/>
                  </a:lnTo>
                  <a:lnTo>
                    <a:pt x="379387" y="129159"/>
                  </a:lnTo>
                  <a:lnTo>
                    <a:pt x="379387" y="296291"/>
                  </a:lnTo>
                  <a:lnTo>
                    <a:pt x="435267" y="296291"/>
                  </a:lnTo>
                  <a:lnTo>
                    <a:pt x="435267" y="129159"/>
                  </a:lnTo>
                  <a:lnTo>
                    <a:pt x="476923" y="129159"/>
                  </a:lnTo>
                  <a:lnTo>
                    <a:pt x="476923" y="85217"/>
                  </a:lnTo>
                  <a:lnTo>
                    <a:pt x="435267" y="85217"/>
                  </a:lnTo>
                  <a:lnTo>
                    <a:pt x="435267" y="59563"/>
                  </a:lnTo>
                  <a:lnTo>
                    <a:pt x="436918" y="52324"/>
                  </a:lnTo>
                  <a:lnTo>
                    <a:pt x="440474" y="48641"/>
                  </a:lnTo>
                  <a:lnTo>
                    <a:pt x="444030" y="44831"/>
                  </a:lnTo>
                  <a:lnTo>
                    <a:pt x="449745" y="42926"/>
                  </a:lnTo>
                  <a:lnTo>
                    <a:pt x="457873" y="42926"/>
                  </a:lnTo>
                  <a:lnTo>
                    <a:pt x="464108" y="43129"/>
                  </a:lnTo>
                  <a:lnTo>
                    <a:pt x="470458" y="43713"/>
                  </a:lnTo>
                  <a:lnTo>
                    <a:pt x="476923" y="44704"/>
                  </a:lnTo>
                  <a:lnTo>
                    <a:pt x="483527" y="46101"/>
                  </a:lnTo>
                  <a:lnTo>
                    <a:pt x="484136" y="42926"/>
                  </a:lnTo>
                  <a:lnTo>
                    <a:pt x="491020" y="7112"/>
                  </a:lnTo>
                  <a:close/>
                </a:path>
                <a:path w="563244" h="300989">
                  <a:moveTo>
                    <a:pt x="562775" y="85217"/>
                  </a:moveTo>
                  <a:lnTo>
                    <a:pt x="506895" y="85217"/>
                  </a:lnTo>
                  <a:lnTo>
                    <a:pt x="506895" y="296291"/>
                  </a:lnTo>
                  <a:lnTo>
                    <a:pt x="562775" y="296291"/>
                  </a:lnTo>
                  <a:lnTo>
                    <a:pt x="562775" y="85217"/>
                  </a:lnTo>
                  <a:close/>
                </a:path>
                <a:path w="563244" h="300989">
                  <a:moveTo>
                    <a:pt x="562775" y="4953"/>
                  </a:moveTo>
                  <a:lnTo>
                    <a:pt x="506895" y="4953"/>
                  </a:lnTo>
                  <a:lnTo>
                    <a:pt x="506895" y="56642"/>
                  </a:lnTo>
                  <a:lnTo>
                    <a:pt x="562775" y="56642"/>
                  </a:lnTo>
                  <a:lnTo>
                    <a:pt x="562775" y="4953"/>
                  </a:lnTo>
                  <a:close/>
                </a:path>
              </a:pathLst>
            </a:custGeom>
            <a:solidFill>
              <a:srgbClr val="000000">
                <a:alpha val="59999"/>
              </a:srgbClr>
            </a:solidFill>
          </p:spPr>
          <p:txBody>
            <a:bodyPr wrap="square" lIns="0" tIns="0" rIns="0" bIns="0" rtlCol="0"/>
            <a:lstStyle/>
            <a:p>
              <a:endParaRPr/>
            </a:p>
          </p:txBody>
        </p:sp>
      </p:grpSp>
      <p:grpSp>
        <p:nvGrpSpPr>
          <p:cNvPr id="21" name="object 21"/>
          <p:cNvGrpSpPr/>
          <p:nvPr/>
        </p:nvGrpSpPr>
        <p:grpSpPr>
          <a:xfrm>
            <a:off x="1617344" y="3258439"/>
            <a:ext cx="518159" cy="296545"/>
            <a:chOff x="1617344" y="3258439"/>
            <a:chExt cx="518159" cy="296545"/>
          </a:xfrm>
        </p:grpSpPr>
        <p:pic>
          <p:nvPicPr>
            <p:cNvPr id="22" name="object 22"/>
            <p:cNvPicPr/>
            <p:nvPr/>
          </p:nvPicPr>
          <p:blipFill>
            <a:blip r:embed="rId8" cstate="print"/>
            <a:stretch>
              <a:fillRect/>
            </a:stretch>
          </p:blipFill>
          <p:spPr>
            <a:xfrm>
              <a:off x="1617344" y="3334004"/>
              <a:ext cx="199136" cy="220472"/>
            </a:xfrm>
            <a:prstGeom prst="rect">
              <a:avLst/>
            </a:prstGeom>
          </p:spPr>
        </p:pic>
        <p:sp>
          <p:nvSpPr>
            <p:cNvPr id="23" name="object 23"/>
            <p:cNvSpPr/>
            <p:nvPr/>
          </p:nvSpPr>
          <p:spPr>
            <a:xfrm>
              <a:off x="1853311" y="3258438"/>
              <a:ext cx="281940" cy="291465"/>
            </a:xfrm>
            <a:custGeom>
              <a:avLst/>
              <a:gdLst/>
              <a:ahLst/>
              <a:cxnLst/>
              <a:rect l="l" t="t" r="r" b="b"/>
              <a:pathLst>
                <a:path w="281939" h="291464">
                  <a:moveTo>
                    <a:pt x="195072" y="291338"/>
                  </a:moveTo>
                  <a:lnTo>
                    <a:pt x="117729" y="157353"/>
                  </a:lnTo>
                  <a:lnTo>
                    <a:pt x="189865" y="80264"/>
                  </a:lnTo>
                  <a:lnTo>
                    <a:pt x="121158" y="80264"/>
                  </a:lnTo>
                  <a:lnTo>
                    <a:pt x="55753" y="154559"/>
                  </a:lnTo>
                  <a:lnTo>
                    <a:pt x="55753" y="0"/>
                  </a:lnTo>
                  <a:lnTo>
                    <a:pt x="0" y="0"/>
                  </a:lnTo>
                  <a:lnTo>
                    <a:pt x="0" y="291338"/>
                  </a:lnTo>
                  <a:lnTo>
                    <a:pt x="55753" y="291338"/>
                  </a:lnTo>
                  <a:lnTo>
                    <a:pt x="55753" y="223774"/>
                  </a:lnTo>
                  <a:lnTo>
                    <a:pt x="81788" y="196596"/>
                  </a:lnTo>
                  <a:lnTo>
                    <a:pt x="134874" y="291338"/>
                  </a:lnTo>
                  <a:lnTo>
                    <a:pt x="195072" y="291338"/>
                  </a:lnTo>
                  <a:close/>
                </a:path>
                <a:path w="281939" h="291464">
                  <a:moveTo>
                    <a:pt x="281813" y="80264"/>
                  </a:moveTo>
                  <a:lnTo>
                    <a:pt x="225933" y="80264"/>
                  </a:lnTo>
                  <a:lnTo>
                    <a:pt x="225933" y="291338"/>
                  </a:lnTo>
                  <a:lnTo>
                    <a:pt x="281813" y="291338"/>
                  </a:lnTo>
                  <a:lnTo>
                    <a:pt x="281813" y="80264"/>
                  </a:lnTo>
                  <a:close/>
                </a:path>
                <a:path w="281939" h="291464">
                  <a:moveTo>
                    <a:pt x="281813" y="0"/>
                  </a:moveTo>
                  <a:lnTo>
                    <a:pt x="225933" y="0"/>
                  </a:lnTo>
                  <a:lnTo>
                    <a:pt x="225933" y="51689"/>
                  </a:lnTo>
                  <a:lnTo>
                    <a:pt x="281813" y="51689"/>
                  </a:lnTo>
                  <a:lnTo>
                    <a:pt x="281813" y="0"/>
                  </a:lnTo>
                  <a:close/>
                </a:path>
              </a:pathLst>
            </a:custGeom>
            <a:solidFill>
              <a:srgbClr val="000000">
                <a:alpha val="59999"/>
              </a:srgbClr>
            </a:solidFill>
          </p:spPr>
          <p:txBody>
            <a:bodyPr wrap="square" lIns="0" tIns="0" rIns="0" bIns="0" rtlCol="0"/>
            <a:lstStyle/>
            <a:p>
              <a:endParaRPr/>
            </a:p>
          </p:txBody>
        </p:sp>
      </p:grpSp>
      <p:sp>
        <p:nvSpPr>
          <p:cNvPr id="24" name="object 24"/>
          <p:cNvSpPr/>
          <p:nvPr/>
        </p:nvSpPr>
        <p:spPr>
          <a:xfrm>
            <a:off x="2191639" y="3334003"/>
            <a:ext cx="442595" cy="301625"/>
          </a:xfrm>
          <a:custGeom>
            <a:avLst/>
            <a:gdLst/>
            <a:ahLst/>
            <a:cxnLst/>
            <a:rect l="l" t="t" r="r" b="b"/>
            <a:pathLst>
              <a:path w="442594" h="301625">
                <a:moveTo>
                  <a:pt x="51943" y="4699"/>
                </a:moveTo>
                <a:lnTo>
                  <a:pt x="0" y="4699"/>
                </a:lnTo>
                <a:lnTo>
                  <a:pt x="0" y="215773"/>
                </a:lnTo>
                <a:lnTo>
                  <a:pt x="55880" y="215773"/>
                </a:lnTo>
                <a:lnTo>
                  <a:pt x="55880" y="120142"/>
                </a:lnTo>
                <a:lnTo>
                  <a:pt x="56143" y="103884"/>
                </a:lnTo>
                <a:lnTo>
                  <a:pt x="62747" y="65496"/>
                </a:lnTo>
                <a:lnTo>
                  <a:pt x="94912" y="43172"/>
                </a:lnTo>
                <a:lnTo>
                  <a:pt x="101981" y="42672"/>
                </a:lnTo>
                <a:lnTo>
                  <a:pt x="187971" y="42672"/>
                </a:lnTo>
                <a:lnTo>
                  <a:pt x="187416" y="40713"/>
                </a:lnTo>
                <a:lnTo>
                  <a:pt x="185417" y="35687"/>
                </a:lnTo>
                <a:lnTo>
                  <a:pt x="51943" y="35687"/>
                </a:lnTo>
                <a:lnTo>
                  <a:pt x="51943" y="4699"/>
                </a:lnTo>
                <a:close/>
              </a:path>
              <a:path w="442594" h="301625">
                <a:moveTo>
                  <a:pt x="187971" y="42672"/>
                </a:moveTo>
                <a:lnTo>
                  <a:pt x="109474" y="42672"/>
                </a:lnTo>
                <a:lnTo>
                  <a:pt x="115950" y="44576"/>
                </a:lnTo>
                <a:lnTo>
                  <a:pt x="121285" y="48260"/>
                </a:lnTo>
                <a:lnTo>
                  <a:pt x="136308" y="92456"/>
                </a:lnTo>
                <a:lnTo>
                  <a:pt x="136525" y="215773"/>
                </a:lnTo>
                <a:lnTo>
                  <a:pt x="192405" y="215773"/>
                </a:lnTo>
                <a:lnTo>
                  <a:pt x="192322" y="79654"/>
                </a:lnTo>
                <a:lnTo>
                  <a:pt x="189230" y="47117"/>
                </a:lnTo>
                <a:lnTo>
                  <a:pt x="187971" y="42672"/>
                </a:lnTo>
                <a:close/>
              </a:path>
              <a:path w="442594" h="301625">
                <a:moveTo>
                  <a:pt x="121412" y="0"/>
                </a:moveTo>
                <a:lnTo>
                  <a:pt x="101359" y="2236"/>
                </a:lnTo>
                <a:lnTo>
                  <a:pt x="83105" y="8937"/>
                </a:lnTo>
                <a:lnTo>
                  <a:pt x="66637" y="20091"/>
                </a:lnTo>
                <a:lnTo>
                  <a:pt x="51943" y="35687"/>
                </a:lnTo>
                <a:lnTo>
                  <a:pt x="185417" y="35687"/>
                </a:lnTo>
                <a:lnTo>
                  <a:pt x="155194" y="6604"/>
                </a:lnTo>
                <a:lnTo>
                  <a:pt x="121412" y="0"/>
                </a:lnTo>
                <a:close/>
              </a:path>
              <a:path w="442594" h="301625">
                <a:moveTo>
                  <a:pt x="243712" y="229616"/>
                </a:moveTo>
                <a:lnTo>
                  <a:pt x="243500" y="233757"/>
                </a:lnTo>
                <a:lnTo>
                  <a:pt x="243564" y="237362"/>
                </a:lnTo>
                <a:lnTo>
                  <a:pt x="244876" y="249936"/>
                </a:lnTo>
                <a:lnTo>
                  <a:pt x="265938" y="282956"/>
                </a:lnTo>
                <a:lnTo>
                  <a:pt x="317176" y="300226"/>
                </a:lnTo>
                <a:lnTo>
                  <a:pt x="342011" y="301371"/>
                </a:lnTo>
                <a:lnTo>
                  <a:pt x="355603" y="300991"/>
                </a:lnTo>
                <a:lnTo>
                  <a:pt x="397859" y="292161"/>
                </a:lnTo>
                <a:lnTo>
                  <a:pt x="428593" y="266414"/>
                </a:lnTo>
                <a:lnTo>
                  <a:pt x="432601" y="258699"/>
                </a:lnTo>
                <a:lnTo>
                  <a:pt x="339852" y="258699"/>
                </a:lnTo>
                <a:lnTo>
                  <a:pt x="331870" y="258319"/>
                </a:lnTo>
                <a:lnTo>
                  <a:pt x="307467" y="237362"/>
                </a:lnTo>
                <a:lnTo>
                  <a:pt x="243712" y="229616"/>
                </a:lnTo>
                <a:close/>
              </a:path>
              <a:path w="442594" h="301625">
                <a:moveTo>
                  <a:pt x="442213" y="181610"/>
                </a:moveTo>
                <a:lnTo>
                  <a:pt x="386334" y="181610"/>
                </a:lnTo>
                <a:lnTo>
                  <a:pt x="386268" y="215773"/>
                </a:lnTo>
                <a:lnTo>
                  <a:pt x="386169" y="220942"/>
                </a:lnTo>
                <a:lnTo>
                  <a:pt x="366498" y="254948"/>
                </a:lnTo>
                <a:lnTo>
                  <a:pt x="339852" y="258699"/>
                </a:lnTo>
                <a:lnTo>
                  <a:pt x="432601" y="258699"/>
                </a:lnTo>
                <a:lnTo>
                  <a:pt x="441813" y="211556"/>
                </a:lnTo>
                <a:lnTo>
                  <a:pt x="442157" y="196538"/>
                </a:lnTo>
                <a:lnTo>
                  <a:pt x="442213" y="181610"/>
                </a:lnTo>
                <a:close/>
              </a:path>
              <a:path w="442594" h="301625">
                <a:moveTo>
                  <a:pt x="325374" y="0"/>
                </a:moveTo>
                <a:lnTo>
                  <a:pt x="275421" y="15698"/>
                </a:lnTo>
                <a:lnTo>
                  <a:pt x="242728" y="62230"/>
                </a:lnTo>
                <a:lnTo>
                  <a:pt x="236347" y="109093"/>
                </a:lnTo>
                <a:lnTo>
                  <a:pt x="237561" y="129361"/>
                </a:lnTo>
                <a:lnTo>
                  <a:pt x="255778" y="179832"/>
                </a:lnTo>
                <a:lnTo>
                  <a:pt x="285067" y="206755"/>
                </a:lnTo>
                <a:lnTo>
                  <a:pt x="323215" y="215773"/>
                </a:lnTo>
                <a:lnTo>
                  <a:pt x="341453" y="213631"/>
                </a:lnTo>
                <a:lnTo>
                  <a:pt x="358060" y="207216"/>
                </a:lnTo>
                <a:lnTo>
                  <a:pt x="373024" y="196538"/>
                </a:lnTo>
                <a:lnTo>
                  <a:pt x="386334" y="181610"/>
                </a:lnTo>
                <a:lnTo>
                  <a:pt x="442213" y="181610"/>
                </a:lnTo>
                <a:lnTo>
                  <a:pt x="442213" y="170687"/>
                </a:lnTo>
                <a:lnTo>
                  <a:pt x="338709" y="170687"/>
                </a:lnTo>
                <a:lnTo>
                  <a:pt x="329491" y="169711"/>
                </a:lnTo>
                <a:lnTo>
                  <a:pt x="296799" y="134969"/>
                </a:lnTo>
                <a:lnTo>
                  <a:pt x="293497" y="105918"/>
                </a:lnTo>
                <a:lnTo>
                  <a:pt x="294326" y="90939"/>
                </a:lnTo>
                <a:lnTo>
                  <a:pt x="313505" y="51458"/>
                </a:lnTo>
                <a:lnTo>
                  <a:pt x="339598" y="42672"/>
                </a:lnTo>
                <a:lnTo>
                  <a:pt x="442213" y="42672"/>
                </a:lnTo>
                <a:lnTo>
                  <a:pt x="442213" y="34290"/>
                </a:lnTo>
                <a:lnTo>
                  <a:pt x="389890" y="34290"/>
                </a:lnTo>
                <a:lnTo>
                  <a:pt x="376344" y="19288"/>
                </a:lnTo>
                <a:lnTo>
                  <a:pt x="361061" y="8572"/>
                </a:lnTo>
                <a:lnTo>
                  <a:pt x="344062" y="2143"/>
                </a:lnTo>
                <a:lnTo>
                  <a:pt x="325374" y="0"/>
                </a:lnTo>
                <a:close/>
              </a:path>
              <a:path w="442594" h="301625">
                <a:moveTo>
                  <a:pt x="442213" y="42672"/>
                </a:moveTo>
                <a:lnTo>
                  <a:pt x="339598" y="42672"/>
                </a:lnTo>
                <a:lnTo>
                  <a:pt x="349525" y="43670"/>
                </a:lnTo>
                <a:lnTo>
                  <a:pt x="358536" y="46656"/>
                </a:lnTo>
                <a:lnTo>
                  <a:pt x="383936" y="78692"/>
                </a:lnTo>
                <a:lnTo>
                  <a:pt x="387272" y="105918"/>
                </a:lnTo>
                <a:lnTo>
                  <a:pt x="387243" y="109093"/>
                </a:lnTo>
                <a:lnTo>
                  <a:pt x="373253" y="154686"/>
                </a:lnTo>
                <a:lnTo>
                  <a:pt x="338709" y="170687"/>
                </a:lnTo>
                <a:lnTo>
                  <a:pt x="442213" y="170687"/>
                </a:lnTo>
                <a:lnTo>
                  <a:pt x="442213" y="42672"/>
                </a:lnTo>
                <a:close/>
              </a:path>
              <a:path w="442594" h="301625">
                <a:moveTo>
                  <a:pt x="442213" y="4699"/>
                </a:moveTo>
                <a:lnTo>
                  <a:pt x="389890" y="4699"/>
                </a:lnTo>
                <a:lnTo>
                  <a:pt x="389890" y="34290"/>
                </a:lnTo>
                <a:lnTo>
                  <a:pt x="442213" y="34290"/>
                </a:lnTo>
                <a:lnTo>
                  <a:pt x="442213" y="4699"/>
                </a:lnTo>
                <a:close/>
              </a:path>
            </a:pathLst>
          </a:custGeom>
          <a:solidFill>
            <a:srgbClr val="000000">
              <a:alpha val="59999"/>
            </a:srgbClr>
          </a:solidFill>
        </p:spPr>
        <p:txBody>
          <a:bodyPr wrap="square" lIns="0" tIns="0" rIns="0" bIns="0" rtlCol="0"/>
          <a:lstStyle/>
          <a:p>
            <a:endParaRPr/>
          </a:p>
        </p:txBody>
      </p:sp>
      <p:sp>
        <p:nvSpPr>
          <p:cNvPr id="25" name="object 25"/>
          <p:cNvSpPr/>
          <p:nvPr/>
        </p:nvSpPr>
        <p:spPr>
          <a:xfrm>
            <a:off x="2797682" y="3422650"/>
            <a:ext cx="59055" cy="127000"/>
          </a:xfrm>
          <a:custGeom>
            <a:avLst/>
            <a:gdLst/>
            <a:ahLst/>
            <a:cxnLst/>
            <a:rect l="l" t="t" r="r" b="b"/>
            <a:pathLst>
              <a:path w="59055" h="127000">
                <a:moveTo>
                  <a:pt x="0" y="127000"/>
                </a:moveTo>
                <a:lnTo>
                  <a:pt x="58800" y="127000"/>
                </a:lnTo>
                <a:lnTo>
                  <a:pt x="58800" y="0"/>
                </a:lnTo>
                <a:lnTo>
                  <a:pt x="0" y="0"/>
                </a:lnTo>
                <a:lnTo>
                  <a:pt x="0" y="127000"/>
                </a:lnTo>
                <a:close/>
              </a:path>
            </a:pathLst>
          </a:custGeom>
          <a:solidFill>
            <a:srgbClr val="000000">
              <a:alpha val="59999"/>
            </a:srgbClr>
          </a:solidFill>
        </p:spPr>
        <p:txBody>
          <a:bodyPr wrap="square" lIns="0" tIns="0" rIns="0" bIns="0" rtlCol="0"/>
          <a:lstStyle/>
          <a:p>
            <a:endParaRPr/>
          </a:p>
        </p:txBody>
      </p:sp>
      <p:sp>
        <p:nvSpPr>
          <p:cNvPr id="26" name="object 26"/>
          <p:cNvSpPr/>
          <p:nvPr/>
        </p:nvSpPr>
        <p:spPr>
          <a:xfrm>
            <a:off x="2797683" y="3258819"/>
            <a:ext cx="233045" cy="290830"/>
          </a:xfrm>
          <a:custGeom>
            <a:avLst/>
            <a:gdLst/>
            <a:ahLst/>
            <a:cxnLst/>
            <a:rect l="l" t="t" r="r" b="b"/>
            <a:pathLst>
              <a:path w="233044" h="290829">
                <a:moveTo>
                  <a:pt x="232918" y="0"/>
                </a:moveTo>
                <a:lnTo>
                  <a:pt x="174117" y="0"/>
                </a:lnTo>
                <a:lnTo>
                  <a:pt x="174117" y="114300"/>
                </a:lnTo>
                <a:lnTo>
                  <a:pt x="58801" y="114300"/>
                </a:lnTo>
                <a:lnTo>
                  <a:pt x="58801" y="0"/>
                </a:lnTo>
                <a:lnTo>
                  <a:pt x="0" y="0"/>
                </a:lnTo>
                <a:lnTo>
                  <a:pt x="0" y="114300"/>
                </a:lnTo>
                <a:lnTo>
                  <a:pt x="0" y="163830"/>
                </a:lnTo>
                <a:lnTo>
                  <a:pt x="174117" y="163830"/>
                </a:lnTo>
                <a:lnTo>
                  <a:pt x="174117" y="290830"/>
                </a:lnTo>
                <a:lnTo>
                  <a:pt x="232918" y="290830"/>
                </a:lnTo>
                <a:lnTo>
                  <a:pt x="232918" y="163830"/>
                </a:lnTo>
                <a:lnTo>
                  <a:pt x="232918" y="114300"/>
                </a:lnTo>
                <a:lnTo>
                  <a:pt x="232918" y="0"/>
                </a:lnTo>
                <a:close/>
              </a:path>
            </a:pathLst>
          </a:custGeom>
          <a:solidFill>
            <a:srgbClr val="000000">
              <a:alpha val="59999"/>
            </a:srgbClr>
          </a:solidFill>
        </p:spPr>
        <p:txBody>
          <a:bodyPr wrap="square" lIns="0" tIns="0" rIns="0" bIns="0" rtlCol="0"/>
          <a:lstStyle/>
          <a:p>
            <a:endParaRPr/>
          </a:p>
        </p:txBody>
      </p:sp>
      <p:grpSp>
        <p:nvGrpSpPr>
          <p:cNvPr id="27" name="object 27"/>
          <p:cNvGrpSpPr/>
          <p:nvPr/>
        </p:nvGrpSpPr>
        <p:grpSpPr>
          <a:xfrm>
            <a:off x="3078352" y="3258439"/>
            <a:ext cx="451484" cy="296545"/>
            <a:chOff x="3078352" y="3258439"/>
            <a:chExt cx="451484" cy="296545"/>
          </a:xfrm>
        </p:grpSpPr>
        <p:pic>
          <p:nvPicPr>
            <p:cNvPr id="28" name="object 28"/>
            <p:cNvPicPr/>
            <p:nvPr/>
          </p:nvPicPr>
          <p:blipFill>
            <a:blip r:embed="rId3" cstate="print"/>
            <a:stretch>
              <a:fillRect/>
            </a:stretch>
          </p:blipFill>
          <p:spPr>
            <a:xfrm>
              <a:off x="3078352" y="3334004"/>
              <a:ext cx="217677" cy="220472"/>
            </a:xfrm>
            <a:prstGeom prst="rect">
              <a:avLst/>
            </a:prstGeom>
          </p:spPr>
        </p:pic>
        <p:sp>
          <p:nvSpPr>
            <p:cNvPr id="29" name="object 29"/>
            <p:cNvSpPr/>
            <p:nvPr/>
          </p:nvSpPr>
          <p:spPr>
            <a:xfrm>
              <a:off x="3316592" y="3258438"/>
              <a:ext cx="213360" cy="296545"/>
            </a:xfrm>
            <a:custGeom>
              <a:avLst/>
              <a:gdLst/>
              <a:ahLst/>
              <a:cxnLst/>
              <a:rect l="l" t="t" r="r" b="b"/>
              <a:pathLst>
                <a:path w="213360" h="296545">
                  <a:moveTo>
                    <a:pt x="124345" y="287794"/>
                  </a:moveTo>
                  <a:lnTo>
                    <a:pt x="119646" y="244475"/>
                  </a:lnTo>
                  <a:lnTo>
                    <a:pt x="109867" y="248031"/>
                  </a:lnTo>
                  <a:lnTo>
                    <a:pt x="102374" y="249809"/>
                  </a:lnTo>
                  <a:lnTo>
                    <a:pt x="93484" y="249809"/>
                  </a:lnTo>
                  <a:lnTo>
                    <a:pt x="90309" y="248793"/>
                  </a:lnTo>
                  <a:lnTo>
                    <a:pt x="81673" y="124841"/>
                  </a:lnTo>
                  <a:lnTo>
                    <a:pt x="119773" y="124841"/>
                  </a:lnTo>
                  <a:lnTo>
                    <a:pt x="119773" y="80264"/>
                  </a:lnTo>
                  <a:lnTo>
                    <a:pt x="81673" y="80264"/>
                  </a:lnTo>
                  <a:lnTo>
                    <a:pt x="81673" y="5842"/>
                  </a:lnTo>
                  <a:lnTo>
                    <a:pt x="25666" y="38354"/>
                  </a:lnTo>
                  <a:lnTo>
                    <a:pt x="25666" y="80264"/>
                  </a:lnTo>
                  <a:lnTo>
                    <a:pt x="0" y="80264"/>
                  </a:lnTo>
                  <a:lnTo>
                    <a:pt x="0" y="124841"/>
                  </a:lnTo>
                  <a:lnTo>
                    <a:pt x="25666" y="124841"/>
                  </a:lnTo>
                  <a:lnTo>
                    <a:pt x="25755" y="230339"/>
                  </a:lnTo>
                  <a:lnTo>
                    <a:pt x="26073" y="241427"/>
                  </a:lnTo>
                  <a:lnTo>
                    <a:pt x="39001" y="283210"/>
                  </a:lnTo>
                  <a:lnTo>
                    <a:pt x="80276" y="296037"/>
                  </a:lnTo>
                  <a:lnTo>
                    <a:pt x="92240" y="295516"/>
                  </a:lnTo>
                  <a:lnTo>
                    <a:pt x="103593" y="293966"/>
                  </a:lnTo>
                  <a:lnTo>
                    <a:pt x="114287" y="291376"/>
                  </a:lnTo>
                  <a:lnTo>
                    <a:pt x="124345" y="287794"/>
                  </a:lnTo>
                  <a:close/>
                </a:path>
                <a:path w="213360" h="296545">
                  <a:moveTo>
                    <a:pt x="212991" y="0"/>
                  </a:moveTo>
                  <a:lnTo>
                    <a:pt x="157111" y="0"/>
                  </a:lnTo>
                  <a:lnTo>
                    <a:pt x="157111" y="291338"/>
                  </a:lnTo>
                  <a:lnTo>
                    <a:pt x="212991" y="291338"/>
                  </a:lnTo>
                  <a:lnTo>
                    <a:pt x="212991" y="0"/>
                  </a:lnTo>
                  <a:close/>
                </a:path>
              </a:pathLst>
            </a:custGeom>
            <a:solidFill>
              <a:srgbClr val="000000">
                <a:alpha val="59999"/>
              </a:srgbClr>
            </a:solidFill>
          </p:spPr>
          <p:txBody>
            <a:bodyPr wrap="square" lIns="0" tIns="0" rIns="0" bIns="0" rtlCol="0"/>
            <a:lstStyle/>
            <a:p>
              <a:endParaRPr/>
            </a:p>
          </p:txBody>
        </p:sp>
      </p:grpSp>
      <p:sp>
        <p:nvSpPr>
          <p:cNvPr id="30" name="object 30"/>
          <p:cNvSpPr/>
          <p:nvPr/>
        </p:nvSpPr>
        <p:spPr>
          <a:xfrm>
            <a:off x="3586480" y="3258438"/>
            <a:ext cx="55880" cy="291465"/>
          </a:xfrm>
          <a:custGeom>
            <a:avLst/>
            <a:gdLst/>
            <a:ahLst/>
            <a:cxnLst/>
            <a:rect l="l" t="t" r="r" b="b"/>
            <a:pathLst>
              <a:path w="55879" h="291464">
                <a:moveTo>
                  <a:pt x="55880" y="80264"/>
                </a:moveTo>
                <a:lnTo>
                  <a:pt x="0" y="80264"/>
                </a:lnTo>
                <a:lnTo>
                  <a:pt x="0" y="291338"/>
                </a:lnTo>
                <a:lnTo>
                  <a:pt x="55880" y="291338"/>
                </a:lnTo>
                <a:lnTo>
                  <a:pt x="55880" y="80264"/>
                </a:lnTo>
                <a:close/>
              </a:path>
              <a:path w="55879" h="291464">
                <a:moveTo>
                  <a:pt x="55880" y="0"/>
                </a:moveTo>
                <a:lnTo>
                  <a:pt x="0" y="0"/>
                </a:lnTo>
                <a:lnTo>
                  <a:pt x="0" y="51689"/>
                </a:lnTo>
                <a:lnTo>
                  <a:pt x="55880" y="51689"/>
                </a:lnTo>
                <a:lnTo>
                  <a:pt x="55880" y="0"/>
                </a:lnTo>
                <a:close/>
              </a:path>
            </a:pathLst>
          </a:custGeom>
          <a:solidFill>
            <a:srgbClr val="000000">
              <a:alpha val="59999"/>
            </a:srgbClr>
          </a:solidFill>
        </p:spPr>
        <p:txBody>
          <a:bodyPr wrap="square" lIns="0" tIns="0" rIns="0" bIns="0" rtlCol="0"/>
          <a:lstStyle/>
          <a:p>
            <a:endParaRPr/>
          </a:p>
        </p:txBody>
      </p:sp>
      <p:sp>
        <p:nvSpPr>
          <p:cNvPr id="31" name="object 31"/>
          <p:cNvSpPr/>
          <p:nvPr/>
        </p:nvSpPr>
        <p:spPr>
          <a:xfrm>
            <a:off x="3698875" y="3334003"/>
            <a:ext cx="429895" cy="220979"/>
          </a:xfrm>
          <a:custGeom>
            <a:avLst/>
            <a:gdLst/>
            <a:ahLst/>
            <a:cxnLst/>
            <a:rect l="l" t="t" r="r" b="b"/>
            <a:pathLst>
              <a:path w="429895" h="220979">
                <a:moveTo>
                  <a:pt x="51942" y="4699"/>
                </a:moveTo>
                <a:lnTo>
                  <a:pt x="0" y="4699"/>
                </a:lnTo>
                <a:lnTo>
                  <a:pt x="0" y="215773"/>
                </a:lnTo>
                <a:lnTo>
                  <a:pt x="55879" y="215773"/>
                </a:lnTo>
                <a:lnTo>
                  <a:pt x="55879" y="120142"/>
                </a:lnTo>
                <a:lnTo>
                  <a:pt x="56143" y="103884"/>
                </a:lnTo>
                <a:lnTo>
                  <a:pt x="62747" y="65496"/>
                </a:lnTo>
                <a:lnTo>
                  <a:pt x="94912" y="43172"/>
                </a:lnTo>
                <a:lnTo>
                  <a:pt x="101980" y="42672"/>
                </a:lnTo>
                <a:lnTo>
                  <a:pt x="187971" y="42672"/>
                </a:lnTo>
                <a:lnTo>
                  <a:pt x="187416" y="40713"/>
                </a:lnTo>
                <a:lnTo>
                  <a:pt x="185417" y="35687"/>
                </a:lnTo>
                <a:lnTo>
                  <a:pt x="51942" y="35687"/>
                </a:lnTo>
                <a:lnTo>
                  <a:pt x="51942" y="4699"/>
                </a:lnTo>
                <a:close/>
              </a:path>
              <a:path w="429895" h="220979">
                <a:moveTo>
                  <a:pt x="187971" y="42672"/>
                </a:moveTo>
                <a:lnTo>
                  <a:pt x="109474" y="42672"/>
                </a:lnTo>
                <a:lnTo>
                  <a:pt x="115950" y="44576"/>
                </a:lnTo>
                <a:lnTo>
                  <a:pt x="121285" y="48260"/>
                </a:lnTo>
                <a:lnTo>
                  <a:pt x="136308" y="92456"/>
                </a:lnTo>
                <a:lnTo>
                  <a:pt x="136525" y="215773"/>
                </a:lnTo>
                <a:lnTo>
                  <a:pt x="192404" y="215773"/>
                </a:lnTo>
                <a:lnTo>
                  <a:pt x="192322" y="79654"/>
                </a:lnTo>
                <a:lnTo>
                  <a:pt x="189229" y="47117"/>
                </a:lnTo>
                <a:lnTo>
                  <a:pt x="187971" y="42672"/>
                </a:lnTo>
                <a:close/>
              </a:path>
              <a:path w="429895" h="220979">
                <a:moveTo>
                  <a:pt x="121412" y="0"/>
                </a:moveTo>
                <a:lnTo>
                  <a:pt x="101359" y="2236"/>
                </a:lnTo>
                <a:lnTo>
                  <a:pt x="83105" y="8937"/>
                </a:lnTo>
                <a:lnTo>
                  <a:pt x="66637" y="20091"/>
                </a:lnTo>
                <a:lnTo>
                  <a:pt x="51942" y="35687"/>
                </a:lnTo>
                <a:lnTo>
                  <a:pt x="185417" y="35687"/>
                </a:lnTo>
                <a:lnTo>
                  <a:pt x="155194" y="6604"/>
                </a:lnTo>
                <a:lnTo>
                  <a:pt x="121412" y="0"/>
                </a:lnTo>
                <a:close/>
              </a:path>
              <a:path w="429895" h="220979">
                <a:moveTo>
                  <a:pt x="329311" y="0"/>
                </a:moveTo>
                <a:lnTo>
                  <a:pt x="291020" y="7429"/>
                </a:lnTo>
                <a:lnTo>
                  <a:pt x="259969" y="29718"/>
                </a:lnTo>
                <a:lnTo>
                  <a:pt x="239394" y="65087"/>
                </a:lnTo>
                <a:lnTo>
                  <a:pt x="232537" y="111887"/>
                </a:lnTo>
                <a:lnTo>
                  <a:pt x="233844" y="132863"/>
                </a:lnTo>
                <a:lnTo>
                  <a:pt x="253364" y="184531"/>
                </a:lnTo>
                <a:lnTo>
                  <a:pt x="286988" y="211502"/>
                </a:lnTo>
                <a:lnTo>
                  <a:pt x="334899" y="220472"/>
                </a:lnTo>
                <a:lnTo>
                  <a:pt x="351520" y="219471"/>
                </a:lnTo>
                <a:lnTo>
                  <a:pt x="392811" y="204470"/>
                </a:lnTo>
                <a:lnTo>
                  <a:pt x="416529" y="178816"/>
                </a:lnTo>
                <a:lnTo>
                  <a:pt x="335534" y="178816"/>
                </a:lnTo>
                <a:lnTo>
                  <a:pt x="326243" y="177956"/>
                </a:lnTo>
                <a:lnTo>
                  <a:pt x="293449" y="148431"/>
                </a:lnTo>
                <a:lnTo>
                  <a:pt x="289813" y="126365"/>
                </a:lnTo>
                <a:lnTo>
                  <a:pt x="429640" y="126365"/>
                </a:lnTo>
                <a:lnTo>
                  <a:pt x="428448" y="96337"/>
                </a:lnTo>
                <a:lnTo>
                  <a:pt x="427692" y="92201"/>
                </a:lnTo>
                <a:lnTo>
                  <a:pt x="290829" y="92201"/>
                </a:lnTo>
                <a:lnTo>
                  <a:pt x="291423" y="81367"/>
                </a:lnTo>
                <a:lnTo>
                  <a:pt x="316007" y="46005"/>
                </a:lnTo>
                <a:lnTo>
                  <a:pt x="332739" y="42672"/>
                </a:lnTo>
                <a:lnTo>
                  <a:pt x="411379" y="42672"/>
                </a:lnTo>
                <a:lnTo>
                  <a:pt x="403605" y="31115"/>
                </a:lnTo>
                <a:lnTo>
                  <a:pt x="388747" y="17466"/>
                </a:lnTo>
                <a:lnTo>
                  <a:pt x="371411" y="7747"/>
                </a:lnTo>
                <a:lnTo>
                  <a:pt x="351599" y="1932"/>
                </a:lnTo>
                <a:lnTo>
                  <a:pt x="329311" y="0"/>
                </a:lnTo>
                <a:close/>
              </a:path>
              <a:path w="429895" h="220979">
                <a:moveTo>
                  <a:pt x="371094" y="148590"/>
                </a:moveTo>
                <a:lnTo>
                  <a:pt x="344170" y="178816"/>
                </a:lnTo>
                <a:lnTo>
                  <a:pt x="416529" y="178816"/>
                </a:lnTo>
                <a:lnTo>
                  <a:pt x="420528" y="172323"/>
                </a:lnTo>
                <a:lnTo>
                  <a:pt x="426720" y="157987"/>
                </a:lnTo>
                <a:lnTo>
                  <a:pt x="371094" y="148590"/>
                </a:lnTo>
                <a:close/>
              </a:path>
              <a:path w="429895" h="220979">
                <a:moveTo>
                  <a:pt x="411379" y="42672"/>
                </a:moveTo>
                <a:lnTo>
                  <a:pt x="332739" y="42672"/>
                </a:lnTo>
                <a:lnTo>
                  <a:pt x="340907" y="43457"/>
                </a:lnTo>
                <a:lnTo>
                  <a:pt x="348456" y="45815"/>
                </a:lnTo>
                <a:lnTo>
                  <a:pt x="373215" y="80766"/>
                </a:lnTo>
                <a:lnTo>
                  <a:pt x="374269" y="92201"/>
                </a:lnTo>
                <a:lnTo>
                  <a:pt x="427692" y="92201"/>
                </a:lnTo>
                <a:lnTo>
                  <a:pt x="423719" y="70453"/>
                </a:lnTo>
                <a:lnTo>
                  <a:pt x="415442" y="48712"/>
                </a:lnTo>
                <a:lnTo>
                  <a:pt x="411379" y="42672"/>
                </a:lnTo>
                <a:close/>
              </a:path>
            </a:pathLst>
          </a:custGeom>
          <a:solidFill>
            <a:srgbClr val="000000">
              <a:alpha val="59999"/>
            </a:srgbClr>
          </a:solidFill>
        </p:spPr>
        <p:txBody>
          <a:bodyPr wrap="square" lIns="0" tIns="0" rIns="0" bIns="0" rtlCol="0"/>
          <a:lstStyle/>
          <a:p>
            <a:endParaRPr/>
          </a:p>
        </p:txBody>
      </p:sp>
      <p:sp>
        <p:nvSpPr>
          <p:cNvPr id="32" name="object 32"/>
          <p:cNvSpPr/>
          <p:nvPr/>
        </p:nvSpPr>
        <p:spPr>
          <a:xfrm>
            <a:off x="4285996" y="3257296"/>
            <a:ext cx="128270" cy="292735"/>
          </a:xfrm>
          <a:custGeom>
            <a:avLst/>
            <a:gdLst/>
            <a:ahLst/>
            <a:cxnLst/>
            <a:rect l="l" t="t" r="r" b="b"/>
            <a:pathLst>
              <a:path w="128270" h="292735">
                <a:moveTo>
                  <a:pt x="127888" y="0"/>
                </a:moveTo>
                <a:lnTo>
                  <a:pt x="82676" y="0"/>
                </a:lnTo>
                <a:lnTo>
                  <a:pt x="76894" y="12908"/>
                </a:lnTo>
                <a:lnTo>
                  <a:pt x="69087" y="24971"/>
                </a:lnTo>
                <a:lnTo>
                  <a:pt x="34897" y="55800"/>
                </a:lnTo>
                <a:lnTo>
                  <a:pt x="0" y="73659"/>
                </a:lnTo>
                <a:lnTo>
                  <a:pt x="0" y="124332"/>
                </a:lnTo>
                <a:lnTo>
                  <a:pt x="20075" y="116546"/>
                </a:lnTo>
                <a:lnTo>
                  <a:pt x="38782" y="106902"/>
                </a:lnTo>
                <a:lnTo>
                  <a:pt x="56132" y="95400"/>
                </a:lnTo>
                <a:lnTo>
                  <a:pt x="72136" y="82041"/>
                </a:lnTo>
                <a:lnTo>
                  <a:pt x="72136" y="292480"/>
                </a:lnTo>
                <a:lnTo>
                  <a:pt x="127888" y="292480"/>
                </a:lnTo>
                <a:lnTo>
                  <a:pt x="127888" y="0"/>
                </a:lnTo>
                <a:close/>
              </a:path>
            </a:pathLst>
          </a:custGeom>
          <a:solidFill>
            <a:srgbClr val="FF0000">
              <a:alpha val="59999"/>
            </a:srgbClr>
          </a:solidFill>
        </p:spPr>
        <p:txBody>
          <a:bodyPr wrap="square" lIns="0" tIns="0" rIns="0" bIns="0" rtlCol="0"/>
          <a:lstStyle/>
          <a:p>
            <a:endParaRPr/>
          </a:p>
        </p:txBody>
      </p:sp>
      <p:sp>
        <p:nvSpPr>
          <p:cNvPr id="33" name="object 33"/>
          <p:cNvSpPr/>
          <p:nvPr/>
        </p:nvSpPr>
        <p:spPr>
          <a:xfrm>
            <a:off x="4500626" y="3257295"/>
            <a:ext cx="917575" cy="297815"/>
          </a:xfrm>
          <a:custGeom>
            <a:avLst/>
            <a:gdLst/>
            <a:ahLst/>
            <a:cxnLst/>
            <a:rect l="l" t="t" r="r" b="b"/>
            <a:pathLst>
              <a:path w="917575" h="297814">
                <a:moveTo>
                  <a:pt x="109664" y="158927"/>
                </a:moveTo>
                <a:lnTo>
                  <a:pt x="0" y="158927"/>
                </a:lnTo>
                <a:lnTo>
                  <a:pt x="0" y="214757"/>
                </a:lnTo>
                <a:lnTo>
                  <a:pt x="109664" y="214757"/>
                </a:lnTo>
                <a:lnTo>
                  <a:pt x="109664" y="158927"/>
                </a:lnTo>
                <a:close/>
              </a:path>
              <a:path w="917575" h="297814">
                <a:moveTo>
                  <a:pt x="320802" y="206756"/>
                </a:moveTo>
                <a:lnTo>
                  <a:pt x="308229" y="163703"/>
                </a:lnTo>
                <a:lnTo>
                  <a:pt x="271399" y="135255"/>
                </a:lnTo>
                <a:lnTo>
                  <a:pt x="280390" y="130619"/>
                </a:lnTo>
                <a:lnTo>
                  <a:pt x="288328" y="125056"/>
                </a:lnTo>
                <a:lnTo>
                  <a:pt x="295198" y="118567"/>
                </a:lnTo>
                <a:lnTo>
                  <a:pt x="298411" y="114427"/>
                </a:lnTo>
                <a:lnTo>
                  <a:pt x="300990" y="111125"/>
                </a:lnTo>
                <a:lnTo>
                  <a:pt x="305574" y="102958"/>
                </a:lnTo>
                <a:lnTo>
                  <a:pt x="308876" y="94234"/>
                </a:lnTo>
                <a:lnTo>
                  <a:pt x="310857" y="84950"/>
                </a:lnTo>
                <a:lnTo>
                  <a:pt x="311531" y="75057"/>
                </a:lnTo>
                <a:lnTo>
                  <a:pt x="310095" y="59486"/>
                </a:lnTo>
                <a:lnTo>
                  <a:pt x="288544" y="21209"/>
                </a:lnTo>
                <a:lnTo>
                  <a:pt x="265684" y="7404"/>
                </a:lnTo>
                <a:lnTo>
                  <a:pt x="265684" y="204470"/>
                </a:lnTo>
                <a:lnTo>
                  <a:pt x="264960" y="215506"/>
                </a:lnTo>
                <a:lnTo>
                  <a:pt x="241490" y="249605"/>
                </a:lnTo>
                <a:lnTo>
                  <a:pt x="225679" y="252730"/>
                </a:lnTo>
                <a:lnTo>
                  <a:pt x="217195" y="251929"/>
                </a:lnTo>
                <a:lnTo>
                  <a:pt x="187350" y="224332"/>
                </a:lnTo>
                <a:lnTo>
                  <a:pt x="184404" y="203835"/>
                </a:lnTo>
                <a:lnTo>
                  <a:pt x="185013" y="195719"/>
                </a:lnTo>
                <a:lnTo>
                  <a:pt x="207010" y="162661"/>
                </a:lnTo>
                <a:lnTo>
                  <a:pt x="224917" y="159131"/>
                </a:lnTo>
                <a:lnTo>
                  <a:pt x="233362" y="159918"/>
                </a:lnTo>
                <a:lnTo>
                  <a:pt x="262763" y="185978"/>
                </a:lnTo>
                <a:lnTo>
                  <a:pt x="265684" y="204470"/>
                </a:lnTo>
                <a:lnTo>
                  <a:pt x="265684" y="7404"/>
                </a:lnTo>
                <a:lnTo>
                  <a:pt x="261010" y="5321"/>
                </a:lnTo>
                <a:lnTo>
                  <a:pt x="259080" y="4876"/>
                </a:lnTo>
                <a:lnTo>
                  <a:pt x="259080" y="78867"/>
                </a:lnTo>
                <a:lnTo>
                  <a:pt x="258483" y="86779"/>
                </a:lnTo>
                <a:lnTo>
                  <a:pt x="224155" y="114427"/>
                </a:lnTo>
                <a:lnTo>
                  <a:pt x="216649" y="113842"/>
                </a:lnTo>
                <a:lnTo>
                  <a:pt x="189484" y="79121"/>
                </a:lnTo>
                <a:lnTo>
                  <a:pt x="190068" y="71628"/>
                </a:lnTo>
                <a:lnTo>
                  <a:pt x="224663" y="44323"/>
                </a:lnTo>
                <a:lnTo>
                  <a:pt x="232079" y="44919"/>
                </a:lnTo>
                <a:lnTo>
                  <a:pt x="259080" y="78867"/>
                </a:lnTo>
                <a:lnTo>
                  <a:pt x="259080" y="4876"/>
                </a:lnTo>
                <a:lnTo>
                  <a:pt x="243751" y="1333"/>
                </a:lnTo>
                <a:lnTo>
                  <a:pt x="224155" y="0"/>
                </a:lnTo>
                <a:lnTo>
                  <a:pt x="204330" y="1333"/>
                </a:lnTo>
                <a:lnTo>
                  <a:pt x="159385" y="21209"/>
                </a:lnTo>
                <a:lnTo>
                  <a:pt x="138074" y="59486"/>
                </a:lnTo>
                <a:lnTo>
                  <a:pt x="136652" y="75057"/>
                </a:lnTo>
                <a:lnTo>
                  <a:pt x="137261" y="84391"/>
                </a:lnTo>
                <a:lnTo>
                  <a:pt x="159296" y="124396"/>
                </a:lnTo>
                <a:lnTo>
                  <a:pt x="178054" y="135255"/>
                </a:lnTo>
                <a:lnTo>
                  <a:pt x="166230" y="141236"/>
                </a:lnTo>
                <a:lnTo>
                  <a:pt x="135928" y="175882"/>
                </a:lnTo>
                <a:lnTo>
                  <a:pt x="129286" y="209169"/>
                </a:lnTo>
                <a:lnTo>
                  <a:pt x="131229" y="229539"/>
                </a:lnTo>
                <a:lnTo>
                  <a:pt x="160528" y="276733"/>
                </a:lnTo>
                <a:lnTo>
                  <a:pt x="207632" y="296278"/>
                </a:lnTo>
                <a:lnTo>
                  <a:pt x="226695" y="297573"/>
                </a:lnTo>
                <a:lnTo>
                  <a:pt x="246976" y="295998"/>
                </a:lnTo>
                <a:lnTo>
                  <a:pt x="295148" y="272415"/>
                </a:lnTo>
                <a:lnTo>
                  <a:pt x="309537" y="252730"/>
                </a:lnTo>
                <a:lnTo>
                  <a:pt x="314401" y="243357"/>
                </a:lnTo>
                <a:lnTo>
                  <a:pt x="319201" y="226009"/>
                </a:lnTo>
                <a:lnTo>
                  <a:pt x="320802" y="206756"/>
                </a:lnTo>
                <a:close/>
              </a:path>
              <a:path w="917575" h="297814">
                <a:moveTo>
                  <a:pt x="544830" y="206756"/>
                </a:moveTo>
                <a:lnTo>
                  <a:pt x="532257" y="163703"/>
                </a:lnTo>
                <a:lnTo>
                  <a:pt x="495427" y="135255"/>
                </a:lnTo>
                <a:lnTo>
                  <a:pt x="504418" y="130619"/>
                </a:lnTo>
                <a:lnTo>
                  <a:pt x="512356" y="125056"/>
                </a:lnTo>
                <a:lnTo>
                  <a:pt x="519226" y="118567"/>
                </a:lnTo>
                <a:lnTo>
                  <a:pt x="522439" y="114427"/>
                </a:lnTo>
                <a:lnTo>
                  <a:pt x="525018" y="111125"/>
                </a:lnTo>
                <a:lnTo>
                  <a:pt x="529602" y="102958"/>
                </a:lnTo>
                <a:lnTo>
                  <a:pt x="532904" y="94234"/>
                </a:lnTo>
                <a:lnTo>
                  <a:pt x="534885" y="84950"/>
                </a:lnTo>
                <a:lnTo>
                  <a:pt x="535559" y="75057"/>
                </a:lnTo>
                <a:lnTo>
                  <a:pt x="534123" y="59486"/>
                </a:lnTo>
                <a:lnTo>
                  <a:pt x="512572" y="21209"/>
                </a:lnTo>
                <a:lnTo>
                  <a:pt x="489712" y="7404"/>
                </a:lnTo>
                <a:lnTo>
                  <a:pt x="489712" y="204470"/>
                </a:lnTo>
                <a:lnTo>
                  <a:pt x="488988" y="215506"/>
                </a:lnTo>
                <a:lnTo>
                  <a:pt x="465505" y="249605"/>
                </a:lnTo>
                <a:lnTo>
                  <a:pt x="449707" y="252730"/>
                </a:lnTo>
                <a:lnTo>
                  <a:pt x="441223" y="251929"/>
                </a:lnTo>
                <a:lnTo>
                  <a:pt x="411378" y="224332"/>
                </a:lnTo>
                <a:lnTo>
                  <a:pt x="408432" y="203835"/>
                </a:lnTo>
                <a:lnTo>
                  <a:pt x="409041" y="195719"/>
                </a:lnTo>
                <a:lnTo>
                  <a:pt x="431038" y="162661"/>
                </a:lnTo>
                <a:lnTo>
                  <a:pt x="448945" y="159131"/>
                </a:lnTo>
                <a:lnTo>
                  <a:pt x="457390" y="159918"/>
                </a:lnTo>
                <a:lnTo>
                  <a:pt x="486791" y="185978"/>
                </a:lnTo>
                <a:lnTo>
                  <a:pt x="489712" y="204470"/>
                </a:lnTo>
                <a:lnTo>
                  <a:pt x="489712" y="7404"/>
                </a:lnTo>
                <a:lnTo>
                  <a:pt x="485038" y="5321"/>
                </a:lnTo>
                <a:lnTo>
                  <a:pt x="483108" y="4876"/>
                </a:lnTo>
                <a:lnTo>
                  <a:pt x="483108" y="78867"/>
                </a:lnTo>
                <a:lnTo>
                  <a:pt x="482511" y="86779"/>
                </a:lnTo>
                <a:lnTo>
                  <a:pt x="448183" y="114427"/>
                </a:lnTo>
                <a:lnTo>
                  <a:pt x="440677" y="113842"/>
                </a:lnTo>
                <a:lnTo>
                  <a:pt x="413512" y="79121"/>
                </a:lnTo>
                <a:lnTo>
                  <a:pt x="414096" y="71628"/>
                </a:lnTo>
                <a:lnTo>
                  <a:pt x="448691" y="44323"/>
                </a:lnTo>
                <a:lnTo>
                  <a:pt x="456107" y="44919"/>
                </a:lnTo>
                <a:lnTo>
                  <a:pt x="483108" y="78867"/>
                </a:lnTo>
                <a:lnTo>
                  <a:pt x="483108" y="4876"/>
                </a:lnTo>
                <a:lnTo>
                  <a:pt x="467779" y="1333"/>
                </a:lnTo>
                <a:lnTo>
                  <a:pt x="448183" y="0"/>
                </a:lnTo>
                <a:lnTo>
                  <a:pt x="428358" y="1333"/>
                </a:lnTo>
                <a:lnTo>
                  <a:pt x="383413" y="21209"/>
                </a:lnTo>
                <a:lnTo>
                  <a:pt x="362102" y="59486"/>
                </a:lnTo>
                <a:lnTo>
                  <a:pt x="360680" y="75057"/>
                </a:lnTo>
                <a:lnTo>
                  <a:pt x="361289" y="84391"/>
                </a:lnTo>
                <a:lnTo>
                  <a:pt x="383324" y="124396"/>
                </a:lnTo>
                <a:lnTo>
                  <a:pt x="402082" y="135255"/>
                </a:lnTo>
                <a:lnTo>
                  <a:pt x="390271" y="141236"/>
                </a:lnTo>
                <a:lnTo>
                  <a:pt x="359956" y="175882"/>
                </a:lnTo>
                <a:lnTo>
                  <a:pt x="353314" y="209169"/>
                </a:lnTo>
                <a:lnTo>
                  <a:pt x="355257" y="229539"/>
                </a:lnTo>
                <a:lnTo>
                  <a:pt x="384556" y="276733"/>
                </a:lnTo>
                <a:lnTo>
                  <a:pt x="431660" y="296278"/>
                </a:lnTo>
                <a:lnTo>
                  <a:pt x="450723" y="297573"/>
                </a:lnTo>
                <a:lnTo>
                  <a:pt x="471004" y="295998"/>
                </a:lnTo>
                <a:lnTo>
                  <a:pt x="519176" y="272415"/>
                </a:lnTo>
                <a:lnTo>
                  <a:pt x="533565" y="252730"/>
                </a:lnTo>
                <a:lnTo>
                  <a:pt x="538429" y="243357"/>
                </a:lnTo>
                <a:lnTo>
                  <a:pt x="543229" y="226009"/>
                </a:lnTo>
                <a:lnTo>
                  <a:pt x="544830" y="206756"/>
                </a:lnTo>
                <a:close/>
              </a:path>
              <a:path w="917575" h="297814">
                <a:moveTo>
                  <a:pt x="768858" y="206756"/>
                </a:moveTo>
                <a:lnTo>
                  <a:pt x="756285" y="163703"/>
                </a:lnTo>
                <a:lnTo>
                  <a:pt x="719455" y="135255"/>
                </a:lnTo>
                <a:lnTo>
                  <a:pt x="728446" y="130619"/>
                </a:lnTo>
                <a:lnTo>
                  <a:pt x="736384" y="125056"/>
                </a:lnTo>
                <a:lnTo>
                  <a:pt x="743254" y="118567"/>
                </a:lnTo>
                <a:lnTo>
                  <a:pt x="746467" y="114427"/>
                </a:lnTo>
                <a:lnTo>
                  <a:pt x="749046" y="111125"/>
                </a:lnTo>
                <a:lnTo>
                  <a:pt x="753630" y="102958"/>
                </a:lnTo>
                <a:lnTo>
                  <a:pt x="756932" y="94234"/>
                </a:lnTo>
                <a:lnTo>
                  <a:pt x="758913" y="84950"/>
                </a:lnTo>
                <a:lnTo>
                  <a:pt x="759587" y="75057"/>
                </a:lnTo>
                <a:lnTo>
                  <a:pt x="758151" y="59486"/>
                </a:lnTo>
                <a:lnTo>
                  <a:pt x="736600" y="21209"/>
                </a:lnTo>
                <a:lnTo>
                  <a:pt x="713740" y="7404"/>
                </a:lnTo>
                <a:lnTo>
                  <a:pt x="713740" y="204470"/>
                </a:lnTo>
                <a:lnTo>
                  <a:pt x="713016" y="215506"/>
                </a:lnTo>
                <a:lnTo>
                  <a:pt x="689533" y="249605"/>
                </a:lnTo>
                <a:lnTo>
                  <a:pt x="673735" y="252730"/>
                </a:lnTo>
                <a:lnTo>
                  <a:pt x="665251" y="251929"/>
                </a:lnTo>
                <a:lnTo>
                  <a:pt x="635406" y="224332"/>
                </a:lnTo>
                <a:lnTo>
                  <a:pt x="632460" y="203835"/>
                </a:lnTo>
                <a:lnTo>
                  <a:pt x="633069" y="195719"/>
                </a:lnTo>
                <a:lnTo>
                  <a:pt x="655066" y="162661"/>
                </a:lnTo>
                <a:lnTo>
                  <a:pt x="672973" y="159131"/>
                </a:lnTo>
                <a:lnTo>
                  <a:pt x="681418" y="159918"/>
                </a:lnTo>
                <a:lnTo>
                  <a:pt x="710806" y="185978"/>
                </a:lnTo>
                <a:lnTo>
                  <a:pt x="713740" y="204470"/>
                </a:lnTo>
                <a:lnTo>
                  <a:pt x="713740" y="7404"/>
                </a:lnTo>
                <a:lnTo>
                  <a:pt x="709066" y="5321"/>
                </a:lnTo>
                <a:lnTo>
                  <a:pt x="707136" y="4876"/>
                </a:lnTo>
                <a:lnTo>
                  <a:pt x="707136" y="78867"/>
                </a:lnTo>
                <a:lnTo>
                  <a:pt x="706539" y="86779"/>
                </a:lnTo>
                <a:lnTo>
                  <a:pt x="672211" y="114427"/>
                </a:lnTo>
                <a:lnTo>
                  <a:pt x="664705" y="113842"/>
                </a:lnTo>
                <a:lnTo>
                  <a:pt x="637540" y="79121"/>
                </a:lnTo>
                <a:lnTo>
                  <a:pt x="638124" y="71628"/>
                </a:lnTo>
                <a:lnTo>
                  <a:pt x="672719" y="44323"/>
                </a:lnTo>
                <a:lnTo>
                  <a:pt x="680135" y="44919"/>
                </a:lnTo>
                <a:lnTo>
                  <a:pt x="707136" y="78867"/>
                </a:lnTo>
                <a:lnTo>
                  <a:pt x="707136" y="4876"/>
                </a:lnTo>
                <a:lnTo>
                  <a:pt x="691807" y="1333"/>
                </a:lnTo>
                <a:lnTo>
                  <a:pt x="672211" y="0"/>
                </a:lnTo>
                <a:lnTo>
                  <a:pt x="652386" y="1333"/>
                </a:lnTo>
                <a:lnTo>
                  <a:pt x="607441" y="21209"/>
                </a:lnTo>
                <a:lnTo>
                  <a:pt x="586130" y="59486"/>
                </a:lnTo>
                <a:lnTo>
                  <a:pt x="584708" y="75057"/>
                </a:lnTo>
                <a:lnTo>
                  <a:pt x="585317" y="84391"/>
                </a:lnTo>
                <a:lnTo>
                  <a:pt x="607352" y="124396"/>
                </a:lnTo>
                <a:lnTo>
                  <a:pt x="626110" y="135255"/>
                </a:lnTo>
                <a:lnTo>
                  <a:pt x="614299" y="141236"/>
                </a:lnTo>
                <a:lnTo>
                  <a:pt x="583984" y="175882"/>
                </a:lnTo>
                <a:lnTo>
                  <a:pt x="577342" y="209169"/>
                </a:lnTo>
                <a:lnTo>
                  <a:pt x="579285" y="229539"/>
                </a:lnTo>
                <a:lnTo>
                  <a:pt x="608584" y="276733"/>
                </a:lnTo>
                <a:lnTo>
                  <a:pt x="655688" y="296278"/>
                </a:lnTo>
                <a:lnTo>
                  <a:pt x="674751" y="297573"/>
                </a:lnTo>
                <a:lnTo>
                  <a:pt x="695032" y="295998"/>
                </a:lnTo>
                <a:lnTo>
                  <a:pt x="743204" y="272415"/>
                </a:lnTo>
                <a:lnTo>
                  <a:pt x="757593" y="252730"/>
                </a:lnTo>
                <a:lnTo>
                  <a:pt x="762457" y="243357"/>
                </a:lnTo>
                <a:lnTo>
                  <a:pt x="767257" y="226009"/>
                </a:lnTo>
                <a:lnTo>
                  <a:pt x="768858" y="206756"/>
                </a:lnTo>
                <a:close/>
              </a:path>
              <a:path w="917575" h="297814">
                <a:moveTo>
                  <a:pt x="917384" y="158927"/>
                </a:moveTo>
                <a:lnTo>
                  <a:pt x="807720" y="158927"/>
                </a:lnTo>
                <a:lnTo>
                  <a:pt x="807720" y="214757"/>
                </a:lnTo>
                <a:lnTo>
                  <a:pt x="917384" y="214757"/>
                </a:lnTo>
                <a:lnTo>
                  <a:pt x="917384" y="158927"/>
                </a:lnTo>
                <a:close/>
              </a:path>
            </a:pathLst>
          </a:custGeom>
          <a:solidFill>
            <a:srgbClr val="FF0000">
              <a:alpha val="59999"/>
            </a:srgbClr>
          </a:solidFill>
        </p:spPr>
        <p:txBody>
          <a:bodyPr wrap="square" lIns="0" tIns="0" rIns="0" bIns="0" rtlCol="0"/>
          <a:lstStyle/>
          <a:p>
            <a:endParaRPr/>
          </a:p>
        </p:txBody>
      </p:sp>
      <p:sp>
        <p:nvSpPr>
          <p:cNvPr id="34" name="object 34"/>
          <p:cNvSpPr/>
          <p:nvPr/>
        </p:nvSpPr>
        <p:spPr>
          <a:xfrm>
            <a:off x="654164" y="3696207"/>
            <a:ext cx="1672589" cy="297815"/>
          </a:xfrm>
          <a:custGeom>
            <a:avLst/>
            <a:gdLst/>
            <a:ahLst/>
            <a:cxnLst/>
            <a:rect l="l" t="t" r="r" b="b"/>
            <a:pathLst>
              <a:path w="1672589" h="297814">
                <a:moveTo>
                  <a:pt x="193522" y="204978"/>
                </a:moveTo>
                <a:lnTo>
                  <a:pt x="178523" y="159893"/>
                </a:lnTo>
                <a:lnTo>
                  <a:pt x="175717" y="156972"/>
                </a:lnTo>
                <a:lnTo>
                  <a:pt x="170383" y="151396"/>
                </a:lnTo>
                <a:lnTo>
                  <a:pt x="160997" y="144564"/>
                </a:lnTo>
                <a:lnTo>
                  <a:pt x="150368" y="139395"/>
                </a:lnTo>
                <a:lnTo>
                  <a:pt x="138480" y="135890"/>
                </a:lnTo>
                <a:lnTo>
                  <a:pt x="156819" y="123494"/>
                </a:lnTo>
                <a:lnTo>
                  <a:pt x="169913" y="109143"/>
                </a:lnTo>
                <a:lnTo>
                  <a:pt x="177774" y="92875"/>
                </a:lnTo>
                <a:lnTo>
                  <a:pt x="180403" y="74676"/>
                </a:lnTo>
                <a:lnTo>
                  <a:pt x="179120" y="61506"/>
                </a:lnTo>
                <a:lnTo>
                  <a:pt x="175285" y="49047"/>
                </a:lnTo>
                <a:lnTo>
                  <a:pt x="173545" y="45847"/>
                </a:lnTo>
                <a:lnTo>
                  <a:pt x="168884" y="37261"/>
                </a:lnTo>
                <a:lnTo>
                  <a:pt x="131025" y="6565"/>
                </a:lnTo>
                <a:lnTo>
                  <a:pt x="93980" y="0"/>
                </a:lnTo>
                <a:lnTo>
                  <a:pt x="82245" y="571"/>
                </a:lnTo>
                <a:lnTo>
                  <a:pt x="41414" y="14008"/>
                </a:lnTo>
                <a:lnTo>
                  <a:pt x="15290" y="42468"/>
                </a:lnTo>
                <a:lnTo>
                  <a:pt x="4178" y="76073"/>
                </a:lnTo>
                <a:lnTo>
                  <a:pt x="55638" y="84836"/>
                </a:lnTo>
                <a:lnTo>
                  <a:pt x="57213" y="75882"/>
                </a:lnTo>
                <a:lnTo>
                  <a:pt x="59804" y="68059"/>
                </a:lnTo>
                <a:lnTo>
                  <a:pt x="92392" y="45847"/>
                </a:lnTo>
                <a:lnTo>
                  <a:pt x="102057" y="45847"/>
                </a:lnTo>
                <a:lnTo>
                  <a:pt x="109804" y="48768"/>
                </a:lnTo>
                <a:lnTo>
                  <a:pt x="121462" y="60452"/>
                </a:lnTo>
                <a:lnTo>
                  <a:pt x="124282" y="68059"/>
                </a:lnTo>
                <a:lnTo>
                  <a:pt x="124383" y="78105"/>
                </a:lnTo>
                <a:lnTo>
                  <a:pt x="123634" y="86271"/>
                </a:lnTo>
                <a:lnTo>
                  <a:pt x="88531" y="115239"/>
                </a:lnTo>
                <a:lnTo>
                  <a:pt x="77889" y="115570"/>
                </a:lnTo>
                <a:lnTo>
                  <a:pt x="71729" y="161163"/>
                </a:lnTo>
                <a:lnTo>
                  <a:pt x="78917" y="159334"/>
                </a:lnTo>
                <a:lnTo>
                  <a:pt x="85585" y="158026"/>
                </a:lnTo>
                <a:lnTo>
                  <a:pt x="91732" y="157238"/>
                </a:lnTo>
                <a:lnTo>
                  <a:pt x="97358" y="156972"/>
                </a:lnTo>
                <a:lnTo>
                  <a:pt x="105181" y="157746"/>
                </a:lnTo>
                <a:lnTo>
                  <a:pt x="133464" y="183756"/>
                </a:lnTo>
                <a:lnTo>
                  <a:pt x="136296" y="202692"/>
                </a:lnTo>
                <a:lnTo>
                  <a:pt x="135547" y="213194"/>
                </a:lnTo>
                <a:lnTo>
                  <a:pt x="111290" y="247827"/>
                </a:lnTo>
                <a:lnTo>
                  <a:pt x="95364" y="251079"/>
                </a:lnTo>
                <a:lnTo>
                  <a:pt x="87617" y="250418"/>
                </a:lnTo>
                <a:lnTo>
                  <a:pt x="55867" y="218351"/>
                </a:lnTo>
                <a:lnTo>
                  <a:pt x="54038" y="208661"/>
                </a:lnTo>
                <a:lnTo>
                  <a:pt x="0" y="215138"/>
                </a:lnTo>
                <a:lnTo>
                  <a:pt x="18542" y="262420"/>
                </a:lnTo>
                <a:lnTo>
                  <a:pt x="59601" y="291744"/>
                </a:lnTo>
                <a:lnTo>
                  <a:pt x="95770" y="297434"/>
                </a:lnTo>
                <a:lnTo>
                  <a:pt x="115773" y="295744"/>
                </a:lnTo>
                <a:lnTo>
                  <a:pt x="165506" y="270383"/>
                </a:lnTo>
                <a:lnTo>
                  <a:pt x="180606" y="251079"/>
                </a:lnTo>
                <a:lnTo>
                  <a:pt x="186512" y="240550"/>
                </a:lnTo>
                <a:lnTo>
                  <a:pt x="191770" y="223494"/>
                </a:lnTo>
                <a:lnTo>
                  <a:pt x="193522" y="204978"/>
                </a:lnTo>
                <a:close/>
              </a:path>
              <a:path w="1672589" h="297814">
                <a:moveTo>
                  <a:pt x="416953" y="5207"/>
                </a:moveTo>
                <a:lnTo>
                  <a:pt x="226021" y="5207"/>
                </a:lnTo>
                <a:lnTo>
                  <a:pt x="226021" y="57023"/>
                </a:lnTo>
                <a:lnTo>
                  <a:pt x="352971" y="57023"/>
                </a:lnTo>
                <a:lnTo>
                  <a:pt x="334289" y="82613"/>
                </a:lnTo>
                <a:lnTo>
                  <a:pt x="302844" y="138722"/>
                </a:lnTo>
                <a:lnTo>
                  <a:pt x="279704" y="200507"/>
                </a:lnTo>
                <a:lnTo>
                  <a:pt x="267233" y="262128"/>
                </a:lnTo>
                <a:lnTo>
                  <a:pt x="265163" y="292481"/>
                </a:lnTo>
                <a:lnTo>
                  <a:pt x="318998" y="292481"/>
                </a:lnTo>
                <a:lnTo>
                  <a:pt x="319709" y="272529"/>
                </a:lnTo>
                <a:lnTo>
                  <a:pt x="322046" y="251307"/>
                </a:lnTo>
                <a:lnTo>
                  <a:pt x="331622" y="204978"/>
                </a:lnTo>
                <a:lnTo>
                  <a:pt x="347332" y="157353"/>
                </a:lnTo>
                <a:lnTo>
                  <a:pt x="368871" y="112395"/>
                </a:lnTo>
                <a:lnTo>
                  <a:pt x="393103" y="74015"/>
                </a:lnTo>
                <a:lnTo>
                  <a:pt x="416953" y="45720"/>
                </a:lnTo>
                <a:lnTo>
                  <a:pt x="416953" y="5207"/>
                </a:lnTo>
                <a:close/>
              </a:path>
              <a:path w="1672589" h="297814">
                <a:moveTo>
                  <a:pt x="641616" y="204978"/>
                </a:moveTo>
                <a:lnTo>
                  <a:pt x="626630" y="159893"/>
                </a:lnTo>
                <a:lnTo>
                  <a:pt x="623824" y="156972"/>
                </a:lnTo>
                <a:lnTo>
                  <a:pt x="618477" y="151396"/>
                </a:lnTo>
                <a:lnTo>
                  <a:pt x="609079" y="144564"/>
                </a:lnTo>
                <a:lnTo>
                  <a:pt x="598424" y="139395"/>
                </a:lnTo>
                <a:lnTo>
                  <a:pt x="586536" y="135890"/>
                </a:lnTo>
                <a:lnTo>
                  <a:pt x="604862" y="123494"/>
                </a:lnTo>
                <a:lnTo>
                  <a:pt x="617943" y="109143"/>
                </a:lnTo>
                <a:lnTo>
                  <a:pt x="625792" y="92875"/>
                </a:lnTo>
                <a:lnTo>
                  <a:pt x="628408" y="74676"/>
                </a:lnTo>
                <a:lnTo>
                  <a:pt x="627138" y="61506"/>
                </a:lnTo>
                <a:lnTo>
                  <a:pt x="607999" y="26162"/>
                </a:lnTo>
                <a:lnTo>
                  <a:pt x="561581" y="1651"/>
                </a:lnTo>
                <a:lnTo>
                  <a:pt x="542036" y="0"/>
                </a:lnTo>
                <a:lnTo>
                  <a:pt x="530301" y="571"/>
                </a:lnTo>
                <a:lnTo>
                  <a:pt x="489470" y="14008"/>
                </a:lnTo>
                <a:lnTo>
                  <a:pt x="463346" y="42468"/>
                </a:lnTo>
                <a:lnTo>
                  <a:pt x="452234" y="76073"/>
                </a:lnTo>
                <a:lnTo>
                  <a:pt x="503694" y="84836"/>
                </a:lnTo>
                <a:lnTo>
                  <a:pt x="505269" y="75882"/>
                </a:lnTo>
                <a:lnTo>
                  <a:pt x="507860" y="68059"/>
                </a:lnTo>
                <a:lnTo>
                  <a:pt x="540448" y="45847"/>
                </a:lnTo>
                <a:lnTo>
                  <a:pt x="550113" y="45847"/>
                </a:lnTo>
                <a:lnTo>
                  <a:pt x="557860" y="48768"/>
                </a:lnTo>
                <a:lnTo>
                  <a:pt x="569518" y="60452"/>
                </a:lnTo>
                <a:lnTo>
                  <a:pt x="572338" y="68059"/>
                </a:lnTo>
                <a:lnTo>
                  <a:pt x="572439" y="78105"/>
                </a:lnTo>
                <a:lnTo>
                  <a:pt x="571690" y="86271"/>
                </a:lnTo>
                <a:lnTo>
                  <a:pt x="536587" y="115239"/>
                </a:lnTo>
                <a:lnTo>
                  <a:pt x="525945" y="115570"/>
                </a:lnTo>
                <a:lnTo>
                  <a:pt x="519785" y="161163"/>
                </a:lnTo>
                <a:lnTo>
                  <a:pt x="526973" y="159334"/>
                </a:lnTo>
                <a:lnTo>
                  <a:pt x="533641" y="158026"/>
                </a:lnTo>
                <a:lnTo>
                  <a:pt x="539788" y="157238"/>
                </a:lnTo>
                <a:lnTo>
                  <a:pt x="545414" y="156972"/>
                </a:lnTo>
                <a:lnTo>
                  <a:pt x="553237" y="157746"/>
                </a:lnTo>
                <a:lnTo>
                  <a:pt x="581520" y="183756"/>
                </a:lnTo>
                <a:lnTo>
                  <a:pt x="584352" y="202692"/>
                </a:lnTo>
                <a:lnTo>
                  <a:pt x="583603" y="213194"/>
                </a:lnTo>
                <a:lnTo>
                  <a:pt x="559333" y="247827"/>
                </a:lnTo>
                <a:lnTo>
                  <a:pt x="543420" y="251079"/>
                </a:lnTo>
                <a:lnTo>
                  <a:pt x="535673" y="250418"/>
                </a:lnTo>
                <a:lnTo>
                  <a:pt x="503923" y="218351"/>
                </a:lnTo>
                <a:lnTo>
                  <a:pt x="502094" y="208661"/>
                </a:lnTo>
                <a:lnTo>
                  <a:pt x="448056" y="215138"/>
                </a:lnTo>
                <a:lnTo>
                  <a:pt x="466598" y="262420"/>
                </a:lnTo>
                <a:lnTo>
                  <a:pt x="507657" y="291744"/>
                </a:lnTo>
                <a:lnTo>
                  <a:pt x="543826" y="297434"/>
                </a:lnTo>
                <a:lnTo>
                  <a:pt x="563829" y="295744"/>
                </a:lnTo>
                <a:lnTo>
                  <a:pt x="613562" y="270383"/>
                </a:lnTo>
                <a:lnTo>
                  <a:pt x="628662" y="251079"/>
                </a:lnTo>
                <a:lnTo>
                  <a:pt x="634580" y="240550"/>
                </a:lnTo>
                <a:lnTo>
                  <a:pt x="639851" y="223494"/>
                </a:lnTo>
                <a:lnTo>
                  <a:pt x="641616" y="204978"/>
                </a:lnTo>
                <a:close/>
              </a:path>
              <a:path w="1672589" h="297814">
                <a:moveTo>
                  <a:pt x="789254" y="158927"/>
                </a:moveTo>
                <a:lnTo>
                  <a:pt x="679589" y="158927"/>
                </a:lnTo>
                <a:lnTo>
                  <a:pt x="679589" y="214757"/>
                </a:lnTo>
                <a:lnTo>
                  <a:pt x="789254" y="214757"/>
                </a:lnTo>
                <a:lnTo>
                  <a:pt x="789254" y="158927"/>
                </a:lnTo>
                <a:close/>
              </a:path>
              <a:path w="1672589" h="297814">
                <a:moveTo>
                  <a:pt x="1000645" y="5207"/>
                </a:moveTo>
                <a:lnTo>
                  <a:pt x="809764" y="5207"/>
                </a:lnTo>
                <a:lnTo>
                  <a:pt x="809764" y="57023"/>
                </a:lnTo>
                <a:lnTo>
                  <a:pt x="936637" y="57023"/>
                </a:lnTo>
                <a:lnTo>
                  <a:pt x="917981" y="82613"/>
                </a:lnTo>
                <a:lnTo>
                  <a:pt x="886548" y="138722"/>
                </a:lnTo>
                <a:lnTo>
                  <a:pt x="863358" y="200507"/>
                </a:lnTo>
                <a:lnTo>
                  <a:pt x="850925" y="262128"/>
                </a:lnTo>
                <a:lnTo>
                  <a:pt x="848880" y="292481"/>
                </a:lnTo>
                <a:lnTo>
                  <a:pt x="902728" y="292481"/>
                </a:lnTo>
                <a:lnTo>
                  <a:pt x="903439" y="272529"/>
                </a:lnTo>
                <a:lnTo>
                  <a:pt x="905776" y="251307"/>
                </a:lnTo>
                <a:lnTo>
                  <a:pt x="915301" y="204978"/>
                </a:lnTo>
                <a:lnTo>
                  <a:pt x="930998" y="157353"/>
                </a:lnTo>
                <a:lnTo>
                  <a:pt x="952512" y="112395"/>
                </a:lnTo>
                <a:lnTo>
                  <a:pt x="976807" y="74015"/>
                </a:lnTo>
                <a:lnTo>
                  <a:pt x="1000645" y="45720"/>
                </a:lnTo>
                <a:lnTo>
                  <a:pt x="1000645" y="5207"/>
                </a:lnTo>
                <a:close/>
              </a:path>
              <a:path w="1672589" h="297814">
                <a:moveTo>
                  <a:pt x="1224419" y="206756"/>
                </a:moveTo>
                <a:lnTo>
                  <a:pt x="1211846" y="163703"/>
                </a:lnTo>
                <a:lnTo>
                  <a:pt x="1175016" y="135255"/>
                </a:lnTo>
                <a:lnTo>
                  <a:pt x="1184008" y="130619"/>
                </a:lnTo>
                <a:lnTo>
                  <a:pt x="1191945" y="125056"/>
                </a:lnTo>
                <a:lnTo>
                  <a:pt x="1198816" y="118567"/>
                </a:lnTo>
                <a:lnTo>
                  <a:pt x="1202029" y="114427"/>
                </a:lnTo>
                <a:lnTo>
                  <a:pt x="1204607" y="111125"/>
                </a:lnTo>
                <a:lnTo>
                  <a:pt x="1209192" y="102958"/>
                </a:lnTo>
                <a:lnTo>
                  <a:pt x="1212494" y="94234"/>
                </a:lnTo>
                <a:lnTo>
                  <a:pt x="1214475" y="84950"/>
                </a:lnTo>
                <a:lnTo>
                  <a:pt x="1215148" y="75057"/>
                </a:lnTo>
                <a:lnTo>
                  <a:pt x="1213713" y="59486"/>
                </a:lnTo>
                <a:lnTo>
                  <a:pt x="1192161" y="21209"/>
                </a:lnTo>
                <a:lnTo>
                  <a:pt x="1169301" y="7404"/>
                </a:lnTo>
                <a:lnTo>
                  <a:pt x="1169301" y="204470"/>
                </a:lnTo>
                <a:lnTo>
                  <a:pt x="1168577" y="215506"/>
                </a:lnTo>
                <a:lnTo>
                  <a:pt x="1145108" y="249605"/>
                </a:lnTo>
                <a:lnTo>
                  <a:pt x="1129296" y="252730"/>
                </a:lnTo>
                <a:lnTo>
                  <a:pt x="1120813" y="251929"/>
                </a:lnTo>
                <a:lnTo>
                  <a:pt x="1090968" y="224332"/>
                </a:lnTo>
                <a:lnTo>
                  <a:pt x="1088021" y="203835"/>
                </a:lnTo>
                <a:lnTo>
                  <a:pt x="1088631" y="195719"/>
                </a:lnTo>
                <a:lnTo>
                  <a:pt x="1110627" y="162661"/>
                </a:lnTo>
                <a:lnTo>
                  <a:pt x="1128534" y="159131"/>
                </a:lnTo>
                <a:lnTo>
                  <a:pt x="1136980" y="159918"/>
                </a:lnTo>
                <a:lnTo>
                  <a:pt x="1166380" y="185978"/>
                </a:lnTo>
                <a:lnTo>
                  <a:pt x="1169301" y="204470"/>
                </a:lnTo>
                <a:lnTo>
                  <a:pt x="1169301" y="7404"/>
                </a:lnTo>
                <a:lnTo>
                  <a:pt x="1164628" y="5321"/>
                </a:lnTo>
                <a:lnTo>
                  <a:pt x="1162697" y="4876"/>
                </a:lnTo>
                <a:lnTo>
                  <a:pt x="1162697" y="78867"/>
                </a:lnTo>
                <a:lnTo>
                  <a:pt x="1162100" y="86779"/>
                </a:lnTo>
                <a:lnTo>
                  <a:pt x="1127772" y="114427"/>
                </a:lnTo>
                <a:lnTo>
                  <a:pt x="1120267" y="113842"/>
                </a:lnTo>
                <a:lnTo>
                  <a:pt x="1093101" y="79121"/>
                </a:lnTo>
                <a:lnTo>
                  <a:pt x="1093685" y="71628"/>
                </a:lnTo>
                <a:lnTo>
                  <a:pt x="1128280" y="44323"/>
                </a:lnTo>
                <a:lnTo>
                  <a:pt x="1135697" y="44919"/>
                </a:lnTo>
                <a:lnTo>
                  <a:pt x="1162697" y="78867"/>
                </a:lnTo>
                <a:lnTo>
                  <a:pt x="1162697" y="4876"/>
                </a:lnTo>
                <a:lnTo>
                  <a:pt x="1147368" y="1333"/>
                </a:lnTo>
                <a:lnTo>
                  <a:pt x="1127772" y="0"/>
                </a:lnTo>
                <a:lnTo>
                  <a:pt x="1107948" y="1333"/>
                </a:lnTo>
                <a:lnTo>
                  <a:pt x="1063002" y="21209"/>
                </a:lnTo>
                <a:lnTo>
                  <a:pt x="1041692" y="59486"/>
                </a:lnTo>
                <a:lnTo>
                  <a:pt x="1040269" y="75057"/>
                </a:lnTo>
                <a:lnTo>
                  <a:pt x="1040879" y="84391"/>
                </a:lnTo>
                <a:lnTo>
                  <a:pt x="1062913" y="124396"/>
                </a:lnTo>
                <a:lnTo>
                  <a:pt x="1081671" y="135255"/>
                </a:lnTo>
                <a:lnTo>
                  <a:pt x="1069860" y="141236"/>
                </a:lnTo>
                <a:lnTo>
                  <a:pt x="1039545" y="175882"/>
                </a:lnTo>
                <a:lnTo>
                  <a:pt x="1032903" y="209169"/>
                </a:lnTo>
                <a:lnTo>
                  <a:pt x="1034846" y="229539"/>
                </a:lnTo>
                <a:lnTo>
                  <a:pt x="1064145" y="276733"/>
                </a:lnTo>
                <a:lnTo>
                  <a:pt x="1111250" y="296278"/>
                </a:lnTo>
                <a:lnTo>
                  <a:pt x="1130312" y="297561"/>
                </a:lnTo>
                <a:lnTo>
                  <a:pt x="1150594" y="295998"/>
                </a:lnTo>
                <a:lnTo>
                  <a:pt x="1198765" y="272415"/>
                </a:lnTo>
                <a:lnTo>
                  <a:pt x="1213154" y="252730"/>
                </a:lnTo>
                <a:lnTo>
                  <a:pt x="1218018" y="243357"/>
                </a:lnTo>
                <a:lnTo>
                  <a:pt x="1222819" y="226009"/>
                </a:lnTo>
                <a:lnTo>
                  <a:pt x="1224419" y="206756"/>
                </a:lnTo>
                <a:close/>
              </a:path>
              <a:path w="1672589" h="297814">
                <a:moveTo>
                  <a:pt x="1448447" y="206756"/>
                </a:moveTo>
                <a:lnTo>
                  <a:pt x="1435874" y="163703"/>
                </a:lnTo>
                <a:lnTo>
                  <a:pt x="1399044" y="135255"/>
                </a:lnTo>
                <a:lnTo>
                  <a:pt x="1408036" y="130619"/>
                </a:lnTo>
                <a:lnTo>
                  <a:pt x="1415973" y="125056"/>
                </a:lnTo>
                <a:lnTo>
                  <a:pt x="1422844" y="118567"/>
                </a:lnTo>
                <a:lnTo>
                  <a:pt x="1426057" y="114427"/>
                </a:lnTo>
                <a:lnTo>
                  <a:pt x="1428635" y="111125"/>
                </a:lnTo>
                <a:lnTo>
                  <a:pt x="1433220" y="102958"/>
                </a:lnTo>
                <a:lnTo>
                  <a:pt x="1436522" y="94234"/>
                </a:lnTo>
                <a:lnTo>
                  <a:pt x="1438503" y="84950"/>
                </a:lnTo>
                <a:lnTo>
                  <a:pt x="1439176" y="75057"/>
                </a:lnTo>
                <a:lnTo>
                  <a:pt x="1437741" y="59486"/>
                </a:lnTo>
                <a:lnTo>
                  <a:pt x="1416189" y="21209"/>
                </a:lnTo>
                <a:lnTo>
                  <a:pt x="1393329" y="7404"/>
                </a:lnTo>
                <a:lnTo>
                  <a:pt x="1393329" y="204470"/>
                </a:lnTo>
                <a:lnTo>
                  <a:pt x="1392605" y="215506"/>
                </a:lnTo>
                <a:lnTo>
                  <a:pt x="1369136" y="249605"/>
                </a:lnTo>
                <a:lnTo>
                  <a:pt x="1353324" y="252730"/>
                </a:lnTo>
                <a:lnTo>
                  <a:pt x="1344841" y="251929"/>
                </a:lnTo>
                <a:lnTo>
                  <a:pt x="1314996" y="224332"/>
                </a:lnTo>
                <a:lnTo>
                  <a:pt x="1312049" y="203835"/>
                </a:lnTo>
                <a:lnTo>
                  <a:pt x="1312659" y="195719"/>
                </a:lnTo>
                <a:lnTo>
                  <a:pt x="1334655" y="162661"/>
                </a:lnTo>
                <a:lnTo>
                  <a:pt x="1352562" y="159131"/>
                </a:lnTo>
                <a:lnTo>
                  <a:pt x="1361008" y="159918"/>
                </a:lnTo>
                <a:lnTo>
                  <a:pt x="1390396" y="185978"/>
                </a:lnTo>
                <a:lnTo>
                  <a:pt x="1393329" y="204470"/>
                </a:lnTo>
                <a:lnTo>
                  <a:pt x="1393329" y="7404"/>
                </a:lnTo>
                <a:lnTo>
                  <a:pt x="1388656" y="5321"/>
                </a:lnTo>
                <a:lnTo>
                  <a:pt x="1386725" y="4876"/>
                </a:lnTo>
                <a:lnTo>
                  <a:pt x="1386725" y="78867"/>
                </a:lnTo>
                <a:lnTo>
                  <a:pt x="1386128" y="86779"/>
                </a:lnTo>
                <a:lnTo>
                  <a:pt x="1351800" y="114427"/>
                </a:lnTo>
                <a:lnTo>
                  <a:pt x="1344295" y="113842"/>
                </a:lnTo>
                <a:lnTo>
                  <a:pt x="1317129" y="79121"/>
                </a:lnTo>
                <a:lnTo>
                  <a:pt x="1317713" y="71628"/>
                </a:lnTo>
                <a:lnTo>
                  <a:pt x="1352308" y="44323"/>
                </a:lnTo>
                <a:lnTo>
                  <a:pt x="1359725" y="44919"/>
                </a:lnTo>
                <a:lnTo>
                  <a:pt x="1386725" y="78867"/>
                </a:lnTo>
                <a:lnTo>
                  <a:pt x="1386725" y="4876"/>
                </a:lnTo>
                <a:lnTo>
                  <a:pt x="1371396" y="1333"/>
                </a:lnTo>
                <a:lnTo>
                  <a:pt x="1351800" y="0"/>
                </a:lnTo>
                <a:lnTo>
                  <a:pt x="1331976" y="1333"/>
                </a:lnTo>
                <a:lnTo>
                  <a:pt x="1287030" y="21209"/>
                </a:lnTo>
                <a:lnTo>
                  <a:pt x="1265720" y="59486"/>
                </a:lnTo>
                <a:lnTo>
                  <a:pt x="1264297" y="75057"/>
                </a:lnTo>
                <a:lnTo>
                  <a:pt x="1264907" y="84391"/>
                </a:lnTo>
                <a:lnTo>
                  <a:pt x="1286941" y="124396"/>
                </a:lnTo>
                <a:lnTo>
                  <a:pt x="1305699" y="135255"/>
                </a:lnTo>
                <a:lnTo>
                  <a:pt x="1293888" y="141236"/>
                </a:lnTo>
                <a:lnTo>
                  <a:pt x="1263573" y="175882"/>
                </a:lnTo>
                <a:lnTo>
                  <a:pt x="1256931" y="209169"/>
                </a:lnTo>
                <a:lnTo>
                  <a:pt x="1258874" y="229539"/>
                </a:lnTo>
                <a:lnTo>
                  <a:pt x="1288173" y="276733"/>
                </a:lnTo>
                <a:lnTo>
                  <a:pt x="1335278" y="296278"/>
                </a:lnTo>
                <a:lnTo>
                  <a:pt x="1354340" y="297561"/>
                </a:lnTo>
                <a:lnTo>
                  <a:pt x="1374622" y="295998"/>
                </a:lnTo>
                <a:lnTo>
                  <a:pt x="1422793" y="272415"/>
                </a:lnTo>
                <a:lnTo>
                  <a:pt x="1437182" y="252730"/>
                </a:lnTo>
                <a:lnTo>
                  <a:pt x="1442046" y="243357"/>
                </a:lnTo>
                <a:lnTo>
                  <a:pt x="1446847" y="226009"/>
                </a:lnTo>
                <a:lnTo>
                  <a:pt x="1448447" y="206756"/>
                </a:lnTo>
                <a:close/>
              </a:path>
              <a:path w="1672589" h="297814">
                <a:moveTo>
                  <a:pt x="1672475" y="206756"/>
                </a:moveTo>
                <a:lnTo>
                  <a:pt x="1659902" y="163703"/>
                </a:lnTo>
                <a:lnTo>
                  <a:pt x="1623072" y="135255"/>
                </a:lnTo>
                <a:lnTo>
                  <a:pt x="1632064" y="130619"/>
                </a:lnTo>
                <a:lnTo>
                  <a:pt x="1640001" y="125056"/>
                </a:lnTo>
                <a:lnTo>
                  <a:pt x="1646872" y="118567"/>
                </a:lnTo>
                <a:lnTo>
                  <a:pt x="1650085" y="114427"/>
                </a:lnTo>
                <a:lnTo>
                  <a:pt x="1652663" y="111125"/>
                </a:lnTo>
                <a:lnTo>
                  <a:pt x="1657248" y="102958"/>
                </a:lnTo>
                <a:lnTo>
                  <a:pt x="1660550" y="94234"/>
                </a:lnTo>
                <a:lnTo>
                  <a:pt x="1662531" y="84950"/>
                </a:lnTo>
                <a:lnTo>
                  <a:pt x="1663204" y="75057"/>
                </a:lnTo>
                <a:lnTo>
                  <a:pt x="1661769" y="59486"/>
                </a:lnTo>
                <a:lnTo>
                  <a:pt x="1640217" y="21209"/>
                </a:lnTo>
                <a:lnTo>
                  <a:pt x="1617357" y="7404"/>
                </a:lnTo>
                <a:lnTo>
                  <a:pt x="1617357" y="204470"/>
                </a:lnTo>
                <a:lnTo>
                  <a:pt x="1616633" y="215506"/>
                </a:lnTo>
                <a:lnTo>
                  <a:pt x="1593164" y="249605"/>
                </a:lnTo>
                <a:lnTo>
                  <a:pt x="1577352" y="252730"/>
                </a:lnTo>
                <a:lnTo>
                  <a:pt x="1568869" y="251929"/>
                </a:lnTo>
                <a:lnTo>
                  <a:pt x="1539024" y="224332"/>
                </a:lnTo>
                <a:lnTo>
                  <a:pt x="1536077" y="203835"/>
                </a:lnTo>
                <a:lnTo>
                  <a:pt x="1536687" y="195719"/>
                </a:lnTo>
                <a:lnTo>
                  <a:pt x="1558683" y="162661"/>
                </a:lnTo>
                <a:lnTo>
                  <a:pt x="1576590" y="159131"/>
                </a:lnTo>
                <a:lnTo>
                  <a:pt x="1585036" y="159918"/>
                </a:lnTo>
                <a:lnTo>
                  <a:pt x="1614436" y="185978"/>
                </a:lnTo>
                <a:lnTo>
                  <a:pt x="1617357" y="204470"/>
                </a:lnTo>
                <a:lnTo>
                  <a:pt x="1617357" y="7404"/>
                </a:lnTo>
                <a:lnTo>
                  <a:pt x="1612684" y="5321"/>
                </a:lnTo>
                <a:lnTo>
                  <a:pt x="1610753" y="4876"/>
                </a:lnTo>
                <a:lnTo>
                  <a:pt x="1610753" y="78867"/>
                </a:lnTo>
                <a:lnTo>
                  <a:pt x="1610156" y="86779"/>
                </a:lnTo>
                <a:lnTo>
                  <a:pt x="1575828" y="114427"/>
                </a:lnTo>
                <a:lnTo>
                  <a:pt x="1568323" y="113842"/>
                </a:lnTo>
                <a:lnTo>
                  <a:pt x="1541157" y="79121"/>
                </a:lnTo>
                <a:lnTo>
                  <a:pt x="1541741" y="71628"/>
                </a:lnTo>
                <a:lnTo>
                  <a:pt x="1576336" y="44323"/>
                </a:lnTo>
                <a:lnTo>
                  <a:pt x="1583753" y="44919"/>
                </a:lnTo>
                <a:lnTo>
                  <a:pt x="1610753" y="78867"/>
                </a:lnTo>
                <a:lnTo>
                  <a:pt x="1610753" y="4876"/>
                </a:lnTo>
                <a:lnTo>
                  <a:pt x="1595424" y="1333"/>
                </a:lnTo>
                <a:lnTo>
                  <a:pt x="1575828" y="0"/>
                </a:lnTo>
                <a:lnTo>
                  <a:pt x="1556004" y="1333"/>
                </a:lnTo>
                <a:lnTo>
                  <a:pt x="1511058" y="21209"/>
                </a:lnTo>
                <a:lnTo>
                  <a:pt x="1489748" y="59486"/>
                </a:lnTo>
                <a:lnTo>
                  <a:pt x="1488325" y="75057"/>
                </a:lnTo>
                <a:lnTo>
                  <a:pt x="1488935" y="84391"/>
                </a:lnTo>
                <a:lnTo>
                  <a:pt x="1510969" y="124396"/>
                </a:lnTo>
                <a:lnTo>
                  <a:pt x="1529727" y="135255"/>
                </a:lnTo>
                <a:lnTo>
                  <a:pt x="1517904" y="141236"/>
                </a:lnTo>
                <a:lnTo>
                  <a:pt x="1487601" y="175882"/>
                </a:lnTo>
                <a:lnTo>
                  <a:pt x="1480959" y="209169"/>
                </a:lnTo>
                <a:lnTo>
                  <a:pt x="1482902" y="229539"/>
                </a:lnTo>
                <a:lnTo>
                  <a:pt x="1512201" y="276733"/>
                </a:lnTo>
                <a:lnTo>
                  <a:pt x="1559306" y="296278"/>
                </a:lnTo>
                <a:lnTo>
                  <a:pt x="1578368" y="297561"/>
                </a:lnTo>
                <a:lnTo>
                  <a:pt x="1598650" y="295998"/>
                </a:lnTo>
                <a:lnTo>
                  <a:pt x="1646821" y="272415"/>
                </a:lnTo>
                <a:lnTo>
                  <a:pt x="1661210" y="252730"/>
                </a:lnTo>
                <a:lnTo>
                  <a:pt x="1666074" y="243357"/>
                </a:lnTo>
                <a:lnTo>
                  <a:pt x="1670875" y="226009"/>
                </a:lnTo>
                <a:lnTo>
                  <a:pt x="1672475" y="206756"/>
                </a:lnTo>
                <a:close/>
              </a:path>
            </a:pathLst>
          </a:custGeom>
          <a:solidFill>
            <a:srgbClr val="FF0000">
              <a:alpha val="59999"/>
            </a:srgbClr>
          </a:solidFill>
        </p:spPr>
        <p:txBody>
          <a:bodyPr wrap="square" lIns="0" tIns="0" rIns="0" bIns="0" rtlCol="0"/>
          <a:lstStyle/>
          <a:p>
            <a:endParaRPr/>
          </a:p>
        </p:txBody>
      </p:sp>
      <p:sp>
        <p:nvSpPr>
          <p:cNvPr id="35" name="object 35"/>
          <p:cNvSpPr/>
          <p:nvPr/>
        </p:nvSpPr>
        <p:spPr>
          <a:xfrm>
            <a:off x="647611" y="4264659"/>
            <a:ext cx="748665" cy="295910"/>
          </a:xfrm>
          <a:custGeom>
            <a:avLst/>
            <a:gdLst/>
            <a:ahLst/>
            <a:cxnLst/>
            <a:rect l="l" t="t" r="r" b="b"/>
            <a:pathLst>
              <a:path w="748665" h="295910">
                <a:moveTo>
                  <a:pt x="231470" y="0"/>
                </a:moveTo>
                <a:lnTo>
                  <a:pt x="0" y="0"/>
                </a:lnTo>
                <a:lnTo>
                  <a:pt x="0" y="49530"/>
                </a:lnTo>
                <a:lnTo>
                  <a:pt x="86423" y="49530"/>
                </a:lnTo>
                <a:lnTo>
                  <a:pt x="86423" y="290830"/>
                </a:lnTo>
                <a:lnTo>
                  <a:pt x="145237" y="290830"/>
                </a:lnTo>
                <a:lnTo>
                  <a:pt x="145237" y="49530"/>
                </a:lnTo>
                <a:lnTo>
                  <a:pt x="231470" y="49530"/>
                </a:lnTo>
                <a:lnTo>
                  <a:pt x="231470" y="0"/>
                </a:lnTo>
                <a:close/>
              </a:path>
              <a:path w="748665" h="295910">
                <a:moveTo>
                  <a:pt x="381101" y="201549"/>
                </a:moveTo>
                <a:lnTo>
                  <a:pt x="375183" y="145643"/>
                </a:lnTo>
                <a:lnTo>
                  <a:pt x="355066" y="106299"/>
                </a:lnTo>
                <a:lnTo>
                  <a:pt x="325666" y="84505"/>
                </a:lnTo>
                <a:lnTo>
                  <a:pt x="325666" y="167386"/>
                </a:lnTo>
                <a:lnTo>
                  <a:pt x="242214" y="167386"/>
                </a:lnTo>
                <a:lnTo>
                  <a:pt x="260286" y="125361"/>
                </a:lnTo>
                <a:lnTo>
                  <a:pt x="284137" y="117856"/>
                </a:lnTo>
                <a:lnTo>
                  <a:pt x="292354" y="118643"/>
                </a:lnTo>
                <a:lnTo>
                  <a:pt x="322237" y="146011"/>
                </a:lnTo>
                <a:lnTo>
                  <a:pt x="325666" y="167386"/>
                </a:lnTo>
                <a:lnTo>
                  <a:pt x="325666" y="84505"/>
                </a:lnTo>
                <a:lnTo>
                  <a:pt x="322872" y="82931"/>
                </a:lnTo>
                <a:lnTo>
                  <a:pt x="303060" y="77127"/>
                </a:lnTo>
                <a:lnTo>
                  <a:pt x="280758" y="75184"/>
                </a:lnTo>
                <a:lnTo>
                  <a:pt x="260705" y="77050"/>
                </a:lnTo>
                <a:lnTo>
                  <a:pt x="211416" y="104902"/>
                </a:lnTo>
                <a:lnTo>
                  <a:pt x="190842" y="140271"/>
                </a:lnTo>
                <a:lnTo>
                  <a:pt x="183984" y="187071"/>
                </a:lnTo>
                <a:lnTo>
                  <a:pt x="185293" y="208051"/>
                </a:lnTo>
                <a:lnTo>
                  <a:pt x="204863" y="259715"/>
                </a:lnTo>
                <a:lnTo>
                  <a:pt x="238429" y="286689"/>
                </a:lnTo>
                <a:lnTo>
                  <a:pt x="286321" y="295656"/>
                </a:lnTo>
                <a:lnTo>
                  <a:pt x="302983" y="294665"/>
                </a:lnTo>
                <a:lnTo>
                  <a:pt x="344246" y="279654"/>
                </a:lnTo>
                <a:lnTo>
                  <a:pt x="371970" y="247510"/>
                </a:lnTo>
                <a:lnTo>
                  <a:pt x="378117" y="233172"/>
                </a:lnTo>
                <a:lnTo>
                  <a:pt x="322491" y="223774"/>
                </a:lnTo>
                <a:lnTo>
                  <a:pt x="319925" y="231152"/>
                </a:lnTo>
                <a:lnTo>
                  <a:pt x="316814" y="237464"/>
                </a:lnTo>
                <a:lnTo>
                  <a:pt x="313169" y="242671"/>
                </a:lnTo>
                <a:lnTo>
                  <a:pt x="308978" y="246761"/>
                </a:lnTo>
                <a:lnTo>
                  <a:pt x="303009" y="251587"/>
                </a:lnTo>
                <a:lnTo>
                  <a:pt x="295668" y="254000"/>
                </a:lnTo>
                <a:lnTo>
                  <a:pt x="286918" y="254000"/>
                </a:lnTo>
                <a:lnTo>
                  <a:pt x="249047" y="232600"/>
                </a:lnTo>
                <a:lnTo>
                  <a:pt x="241223" y="201549"/>
                </a:lnTo>
                <a:lnTo>
                  <a:pt x="381101" y="201549"/>
                </a:lnTo>
                <a:close/>
              </a:path>
              <a:path w="748665" h="295910">
                <a:moveTo>
                  <a:pt x="616115" y="290957"/>
                </a:moveTo>
                <a:lnTo>
                  <a:pt x="538035" y="179832"/>
                </a:lnTo>
                <a:lnTo>
                  <a:pt x="609561" y="79883"/>
                </a:lnTo>
                <a:lnTo>
                  <a:pt x="543991" y="79883"/>
                </a:lnTo>
                <a:lnTo>
                  <a:pt x="504659" y="137922"/>
                </a:lnTo>
                <a:lnTo>
                  <a:pt x="467309" y="79883"/>
                </a:lnTo>
                <a:lnTo>
                  <a:pt x="399161" y="79883"/>
                </a:lnTo>
                <a:lnTo>
                  <a:pt x="472071" y="182245"/>
                </a:lnTo>
                <a:lnTo>
                  <a:pt x="395973" y="290957"/>
                </a:lnTo>
                <a:lnTo>
                  <a:pt x="461340" y="290957"/>
                </a:lnTo>
                <a:lnTo>
                  <a:pt x="504659" y="225552"/>
                </a:lnTo>
                <a:lnTo>
                  <a:pt x="547573" y="290957"/>
                </a:lnTo>
                <a:lnTo>
                  <a:pt x="616115" y="290957"/>
                </a:lnTo>
                <a:close/>
              </a:path>
              <a:path w="748665" h="295910">
                <a:moveTo>
                  <a:pt x="748118" y="287401"/>
                </a:moveTo>
                <a:lnTo>
                  <a:pt x="743419" y="244094"/>
                </a:lnTo>
                <a:lnTo>
                  <a:pt x="733640" y="247650"/>
                </a:lnTo>
                <a:lnTo>
                  <a:pt x="726147" y="249428"/>
                </a:lnTo>
                <a:lnTo>
                  <a:pt x="717257" y="249428"/>
                </a:lnTo>
                <a:lnTo>
                  <a:pt x="714082" y="248412"/>
                </a:lnTo>
                <a:lnTo>
                  <a:pt x="705446" y="124460"/>
                </a:lnTo>
                <a:lnTo>
                  <a:pt x="743546" y="124460"/>
                </a:lnTo>
                <a:lnTo>
                  <a:pt x="743546" y="79883"/>
                </a:lnTo>
                <a:lnTo>
                  <a:pt x="705446" y="79883"/>
                </a:lnTo>
                <a:lnTo>
                  <a:pt x="705446" y="5461"/>
                </a:lnTo>
                <a:lnTo>
                  <a:pt x="649439" y="37973"/>
                </a:lnTo>
                <a:lnTo>
                  <a:pt x="649439" y="79883"/>
                </a:lnTo>
                <a:lnTo>
                  <a:pt x="623785" y="79883"/>
                </a:lnTo>
                <a:lnTo>
                  <a:pt x="623785" y="124460"/>
                </a:lnTo>
                <a:lnTo>
                  <a:pt x="649439" y="124460"/>
                </a:lnTo>
                <a:lnTo>
                  <a:pt x="649528" y="229958"/>
                </a:lnTo>
                <a:lnTo>
                  <a:pt x="649846" y="241046"/>
                </a:lnTo>
                <a:lnTo>
                  <a:pt x="662774" y="282829"/>
                </a:lnTo>
                <a:lnTo>
                  <a:pt x="704049" y="295656"/>
                </a:lnTo>
                <a:lnTo>
                  <a:pt x="716013" y="295135"/>
                </a:lnTo>
                <a:lnTo>
                  <a:pt x="727367" y="293585"/>
                </a:lnTo>
                <a:lnTo>
                  <a:pt x="738060" y="290995"/>
                </a:lnTo>
                <a:lnTo>
                  <a:pt x="748118" y="287401"/>
                </a:lnTo>
                <a:close/>
              </a:path>
            </a:pathLst>
          </a:custGeom>
          <a:solidFill>
            <a:srgbClr val="000000">
              <a:alpha val="59999"/>
            </a:srgbClr>
          </a:solidFill>
        </p:spPr>
        <p:txBody>
          <a:bodyPr wrap="square" lIns="0" tIns="0" rIns="0" bIns="0" rtlCol="0"/>
          <a:lstStyle/>
          <a:p>
            <a:endParaRPr/>
          </a:p>
        </p:txBody>
      </p:sp>
      <p:pic>
        <p:nvPicPr>
          <p:cNvPr id="36" name="object 36"/>
          <p:cNvPicPr/>
          <p:nvPr/>
        </p:nvPicPr>
        <p:blipFill>
          <a:blip r:embed="rId9" cstate="print"/>
          <a:stretch>
            <a:fillRect/>
          </a:stretch>
        </p:blipFill>
        <p:spPr>
          <a:xfrm>
            <a:off x="1515491" y="4261484"/>
            <a:ext cx="153542" cy="120903"/>
          </a:xfrm>
          <a:prstGeom prst="rect">
            <a:avLst/>
          </a:prstGeom>
        </p:spPr>
      </p:pic>
      <p:sp>
        <p:nvSpPr>
          <p:cNvPr id="37" name="object 37"/>
          <p:cNvSpPr/>
          <p:nvPr/>
        </p:nvSpPr>
        <p:spPr>
          <a:xfrm>
            <a:off x="1723263" y="4428490"/>
            <a:ext cx="59055" cy="127000"/>
          </a:xfrm>
          <a:custGeom>
            <a:avLst/>
            <a:gdLst/>
            <a:ahLst/>
            <a:cxnLst/>
            <a:rect l="l" t="t" r="r" b="b"/>
            <a:pathLst>
              <a:path w="59055" h="127000">
                <a:moveTo>
                  <a:pt x="0" y="127000"/>
                </a:moveTo>
                <a:lnTo>
                  <a:pt x="58800" y="127000"/>
                </a:lnTo>
                <a:lnTo>
                  <a:pt x="58800" y="0"/>
                </a:lnTo>
                <a:lnTo>
                  <a:pt x="0" y="0"/>
                </a:lnTo>
                <a:lnTo>
                  <a:pt x="0" y="127000"/>
                </a:lnTo>
                <a:close/>
              </a:path>
            </a:pathLst>
          </a:custGeom>
          <a:solidFill>
            <a:srgbClr val="000000">
              <a:alpha val="59999"/>
            </a:srgbClr>
          </a:solidFill>
        </p:spPr>
        <p:txBody>
          <a:bodyPr wrap="square" lIns="0" tIns="0" rIns="0" bIns="0" rtlCol="0"/>
          <a:lstStyle/>
          <a:p>
            <a:endParaRPr/>
          </a:p>
        </p:txBody>
      </p:sp>
      <p:sp>
        <p:nvSpPr>
          <p:cNvPr id="38" name="object 38"/>
          <p:cNvSpPr/>
          <p:nvPr/>
        </p:nvSpPr>
        <p:spPr>
          <a:xfrm>
            <a:off x="1723263" y="4264659"/>
            <a:ext cx="233045" cy="290830"/>
          </a:xfrm>
          <a:custGeom>
            <a:avLst/>
            <a:gdLst/>
            <a:ahLst/>
            <a:cxnLst/>
            <a:rect l="l" t="t" r="r" b="b"/>
            <a:pathLst>
              <a:path w="233044" h="290829">
                <a:moveTo>
                  <a:pt x="232918" y="0"/>
                </a:moveTo>
                <a:lnTo>
                  <a:pt x="174117" y="0"/>
                </a:lnTo>
                <a:lnTo>
                  <a:pt x="174117" y="114300"/>
                </a:lnTo>
                <a:lnTo>
                  <a:pt x="58801" y="114300"/>
                </a:lnTo>
                <a:lnTo>
                  <a:pt x="58801" y="0"/>
                </a:lnTo>
                <a:lnTo>
                  <a:pt x="0" y="0"/>
                </a:lnTo>
                <a:lnTo>
                  <a:pt x="0" y="114300"/>
                </a:lnTo>
                <a:lnTo>
                  <a:pt x="0" y="163830"/>
                </a:lnTo>
                <a:lnTo>
                  <a:pt x="174117" y="163830"/>
                </a:lnTo>
                <a:lnTo>
                  <a:pt x="174117" y="290830"/>
                </a:lnTo>
                <a:lnTo>
                  <a:pt x="232918" y="290830"/>
                </a:lnTo>
                <a:lnTo>
                  <a:pt x="232918" y="163830"/>
                </a:lnTo>
                <a:lnTo>
                  <a:pt x="232918" y="114300"/>
                </a:lnTo>
                <a:lnTo>
                  <a:pt x="232918" y="0"/>
                </a:lnTo>
                <a:close/>
              </a:path>
            </a:pathLst>
          </a:custGeom>
          <a:solidFill>
            <a:srgbClr val="000000">
              <a:alpha val="59999"/>
            </a:srgbClr>
          </a:solidFill>
        </p:spPr>
        <p:txBody>
          <a:bodyPr wrap="square" lIns="0" tIns="0" rIns="0" bIns="0" rtlCol="0"/>
          <a:lstStyle/>
          <a:p>
            <a:endParaRPr/>
          </a:p>
        </p:txBody>
      </p:sp>
      <p:sp>
        <p:nvSpPr>
          <p:cNvPr id="39" name="object 39"/>
          <p:cNvSpPr/>
          <p:nvPr/>
        </p:nvSpPr>
        <p:spPr>
          <a:xfrm>
            <a:off x="2017268" y="4264659"/>
            <a:ext cx="221615" cy="290830"/>
          </a:xfrm>
          <a:custGeom>
            <a:avLst/>
            <a:gdLst/>
            <a:ahLst/>
            <a:cxnLst/>
            <a:rect l="l" t="t" r="r" b="b"/>
            <a:pathLst>
              <a:path w="221614" h="290829">
                <a:moveTo>
                  <a:pt x="221488" y="241300"/>
                </a:moveTo>
                <a:lnTo>
                  <a:pt x="58801" y="241300"/>
                </a:lnTo>
                <a:lnTo>
                  <a:pt x="58801" y="162560"/>
                </a:lnTo>
                <a:lnTo>
                  <a:pt x="204978" y="162560"/>
                </a:lnTo>
                <a:lnTo>
                  <a:pt x="204978" y="113030"/>
                </a:lnTo>
                <a:lnTo>
                  <a:pt x="58801" y="113030"/>
                </a:lnTo>
                <a:lnTo>
                  <a:pt x="58801" y="49530"/>
                </a:lnTo>
                <a:lnTo>
                  <a:pt x="215900" y="49530"/>
                </a:lnTo>
                <a:lnTo>
                  <a:pt x="215900" y="0"/>
                </a:lnTo>
                <a:lnTo>
                  <a:pt x="0" y="0"/>
                </a:lnTo>
                <a:lnTo>
                  <a:pt x="0" y="49530"/>
                </a:lnTo>
                <a:lnTo>
                  <a:pt x="0" y="113030"/>
                </a:lnTo>
                <a:lnTo>
                  <a:pt x="0" y="162560"/>
                </a:lnTo>
                <a:lnTo>
                  <a:pt x="0" y="241300"/>
                </a:lnTo>
                <a:lnTo>
                  <a:pt x="0" y="290830"/>
                </a:lnTo>
                <a:lnTo>
                  <a:pt x="221488" y="290830"/>
                </a:lnTo>
                <a:lnTo>
                  <a:pt x="221488" y="241300"/>
                </a:lnTo>
                <a:close/>
              </a:path>
            </a:pathLst>
          </a:custGeom>
          <a:solidFill>
            <a:srgbClr val="000000">
              <a:alpha val="59999"/>
            </a:srgbClr>
          </a:solidFill>
        </p:spPr>
        <p:txBody>
          <a:bodyPr wrap="square" lIns="0" tIns="0" rIns="0" bIns="0" rtlCol="0"/>
          <a:lstStyle/>
          <a:p>
            <a:endParaRPr/>
          </a:p>
        </p:txBody>
      </p:sp>
      <p:grpSp>
        <p:nvGrpSpPr>
          <p:cNvPr id="40" name="object 40"/>
          <p:cNvGrpSpPr/>
          <p:nvPr/>
        </p:nvGrpSpPr>
        <p:grpSpPr>
          <a:xfrm>
            <a:off x="2290064" y="4264278"/>
            <a:ext cx="663575" cy="291465"/>
            <a:chOff x="2290064" y="4264278"/>
            <a:chExt cx="663575" cy="291465"/>
          </a:xfrm>
        </p:grpSpPr>
        <p:sp>
          <p:nvSpPr>
            <p:cNvPr id="41" name="object 41"/>
            <p:cNvSpPr/>
            <p:nvPr/>
          </p:nvSpPr>
          <p:spPr>
            <a:xfrm>
              <a:off x="2290064" y="4264278"/>
              <a:ext cx="469900" cy="291465"/>
            </a:xfrm>
            <a:custGeom>
              <a:avLst/>
              <a:gdLst/>
              <a:ahLst/>
              <a:cxnLst/>
              <a:rect l="l" t="t" r="r" b="b"/>
              <a:pathLst>
                <a:path w="469900" h="291464">
                  <a:moveTo>
                    <a:pt x="205105" y="241681"/>
                  </a:moveTo>
                  <a:lnTo>
                    <a:pt x="58801" y="241681"/>
                  </a:lnTo>
                  <a:lnTo>
                    <a:pt x="58801" y="2921"/>
                  </a:lnTo>
                  <a:lnTo>
                    <a:pt x="0" y="2921"/>
                  </a:lnTo>
                  <a:lnTo>
                    <a:pt x="0" y="241681"/>
                  </a:lnTo>
                  <a:lnTo>
                    <a:pt x="0" y="291211"/>
                  </a:lnTo>
                  <a:lnTo>
                    <a:pt x="205105" y="291211"/>
                  </a:lnTo>
                  <a:lnTo>
                    <a:pt x="205105" y="241681"/>
                  </a:lnTo>
                  <a:close/>
                </a:path>
                <a:path w="469900" h="291464">
                  <a:moveTo>
                    <a:pt x="469900" y="89662"/>
                  </a:moveTo>
                  <a:lnTo>
                    <a:pt x="468845" y="73050"/>
                  </a:lnTo>
                  <a:lnTo>
                    <a:pt x="465683" y="58039"/>
                  </a:lnTo>
                  <a:lnTo>
                    <a:pt x="462229" y="49276"/>
                  </a:lnTo>
                  <a:lnTo>
                    <a:pt x="460413" y="44665"/>
                  </a:lnTo>
                  <a:lnTo>
                    <a:pt x="434149" y="14820"/>
                  </a:lnTo>
                  <a:lnTo>
                    <a:pt x="409321" y="4127"/>
                  </a:lnTo>
                  <a:lnTo>
                    <a:pt x="409321" y="99060"/>
                  </a:lnTo>
                  <a:lnTo>
                    <a:pt x="407162" y="106553"/>
                  </a:lnTo>
                  <a:lnTo>
                    <a:pt x="402717" y="113030"/>
                  </a:lnTo>
                  <a:lnTo>
                    <a:pt x="398272" y="119634"/>
                  </a:lnTo>
                  <a:lnTo>
                    <a:pt x="392176" y="124333"/>
                  </a:lnTo>
                  <a:lnTo>
                    <a:pt x="353796" y="131673"/>
                  </a:lnTo>
                  <a:lnTo>
                    <a:pt x="337820" y="131953"/>
                  </a:lnTo>
                  <a:lnTo>
                    <a:pt x="305689" y="131953"/>
                  </a:lnTo>
                  <a:lnTo>
                    <a:pt x="305689" y="49276"/>
                  </a:lnTo>
                  <a:lnTo>
                    <a:pt x="334010" y="49276"/>
                  </a:lnTo>
                  <a:lnTo>
                    <a:pt x="376428" y="51308"/>
                  </a:lnTo>
                  <a:lnTo>
                    <a:pt x="407009" y="75971"/>
                  </a:lnTo>
                  <a:lnTo>
                    <a:pt x="409321" y="99060"/>
                  </a:lnTo>
                  <a:lnTo>
                    <a:pt x="409321" y="4127"/>
                  </a:lnTo>
                  <a:lnTo>
                    <a:pt x="400646" y="2527"/>
                  </a:lnTo>
                  <a:lnTo>
                    <a:pt x="385495" y="1130"/>
                  </a:lnTo>
                  <a:lnTo>
                    <a:pt x="365696" y="292"/>
                  </a:lnTo>
                  <a:lnTo>
                    <a:pt x="341249" y="0"/>
                  </a:lnTo>
                  <a:lnTo>
                    <a:pt x="246888" y="0"/>
                  </a:lnTo>
                  <a:lnTo>
                    <a:pt x="246888" y="291338"/>
                  </a:lnTo>
                  <a:lnTo>
                    <a:pt x="305689" y="291338"/>
                  </a:lnTo>
                  <a:lnTo>
                    <a:pt x="305689" y="181483"/>
                  </a:lnTo>
                  <a:lnTo>
                    <a:pt x="344043" y="181483"/>
                  </a:lnTo>
                  <a:lnTo>
                    <a:pt x="393255" y="179133"/>
                  </a:lnTo>
                  <a:lnTo>
                    <a:pt x="435483" y="163449"/>
                  </a:lnTo>
                  <a:lnTo>
                    <a:pt x="461467" y="131953"/>
                  </a:lnTo>
                  <a:lnTo>
                    <a:pt x="464477" y="125082"/>
                  </a:lnTo>
                  <a:lnTo>
                    <a:pt x="467499" y="114350"/>
                  </a:lnTo>
                  <a:lnTo>
                    <a:pt x="469290" y="102552"/>
                  </a:lnTo>
                  <a:lnTo>
                    <a:pt x="469900" y="89662"/>
                  </a:lnTo>
                  <a:close/>
                </a:path>
              </a:pathLst>
            </a:custGeom>
            <a:solidFill>
              <a:srgbClr val="000000">
                <a:alpha val="59999"/>
              </a:srgbClr>
            </a:solidFill>
          </p:spPr>
          <p:txBody>
            <a:bodyPr wrap="square" lIns="0" tIns="0" rIns="0" bIns="0" rtlCol="0"/>
            <a:lstStyle/>
            <a:p>
              <a:endParaRPr/>
            </a:p>
          </p:txBody>
        </p:sp>
        <p:pic>
          <p:nvPicPr>
            <p:cNvPr id="42" name="object 42"/>
            <p:cNvPicPr/>
            <p:nvPr/>
          </p:nvPicPr>
          <p:blipFill>
            <a:blip r:embed="rId10" cstate="print"/>
            <a:stretch>
              <a:fillRect/>
            </a:stretch>
          </p:blipFill>
          <p:spPr>
            <a:xfrm>
              <a:off x="2799461" y="4264278"/>
              <a:ext cx="154177" cy="121031"/>
            </a:xfrm>
            <a:prstGeom prst="rect">
              <a:avLst/>
            </a:prstGeom>
          </p:spPr>
        </p:pic>
      </p:grpSp>
      <p:grpSp>
        <p:nvGrpSpPr>
          <p:cNvPr id="43" name="object 43"/>
          <p:cNvGrpSpPr/>
          <p:nvPr/>
        </p:nvGrpSpPr>
        <p:grpSpPr>
          <a:xfrm>
            <a:off x="3097148" y="4270121"/>
            <a:ext cx="363855" cy="290195"/>
            <a:chOff x="3097148" y="4270121"/>
            <a:chExt cx="363855" cy="290195"/>
          </a:xfrm>
        </p:grpSpPr>
        <p:sp>
          <p:nvSpPr>
            <p:cNvPr id="44" name="object 44"/>
            <p:cNvSpPr/>
            <p:nvPr/>
          </p:nvSpPr>
          <p:spPr>
            <a:xfrm>
              <a:off x="3097148" y="4270121"/>
              <a:ext cx="124460" cy="290195"/>
            </a:xfrm>
            <a:custGeom>
              <a:avLst/>
              <a:gdLst/>
              <a:ahLst/>
              <a:cxnLst/>
              <a:rect l="l" t="t" r="r" b="b"/>
              <a:pathLst>
                <a:path w="124460" h="290195">
                  <a:moveTo>
                    <a:pt x="81661" y="0"/>
                  </a:moveTo>
                  <a:lnTo>
                    <a:pt x="25653" y="32511"/>
                  </a:lnTo>
                  <a:lnTo>
                    <a:pt x="25653" y="74421"/>
                  </a:lnTo>
                  <a:lnTo>
                    <a:pt x="0" y="74421"/>
                  </a:lnTo>
                  <a:lnTo>
                    <a:pt x="0" y="118998"/>
                  </a:lnTo>
                  <a:lnTo>
                    <a:pt x="25653" y="118998"/>
                  </a:lnTo>
                  <a:lnTo>
                    <a:pt x="25753" y="224492"/>
                  </a:lnTo>
                  <a:lnTo>
                    <a:pt x="31495" y="266699"/>
                  </a:lnTo>
                  <a:lnTo>
                    <a:pt x="65912" y="288940"/>
                  </a:lnTo>
                  <a:lnTo>
                    <a:pt x="80263" y="290194"/>
                  </a:lnTo>
                  <a:lnTo>
                    <a:pt x="92239" y="289673"/>
                  </a:lnTo>
                  <a:lnTo>
                    <a:pt x="103584" y="288115"/>
                  </a:lnTo>
                  <a:lnTo>
                    <a:pt x="114286" y="285533"/>
                  </a:lnTo>
                  <a:lnTo>
                    <a:pt x="124332" y="281939"/>
                  </a:lnTo>
                  <a:lnTo>
                    <a:pt x="119633" y="238632"/>
                  </a:lnTo>
                  <a:lnTo>
                    <a:pt x="109855" y="242188"/>
                  </a:lnTo>
                  <a:lnTo>
                    <a:pt x="102362" y="243966"/>
                  </a:lnTo>
                  <a:lnTo>
                    <a:pt x="93471" y="243966"/>
                  </a:lnTo>
                  <a:lnTo>
                    <a:pt x="90296" y="242950"/>
                  </a:lnTo>
                  <a:lnTo>
                    <a:pt x="81661" y="118998"/>
                  </a:lnTo>
                  <a:lnTo>
                    <a:pt x="119761" y="118998"/>
                  </a:lnTo>
                  <a:lnTo>
                    <a:pt x="119761" y="74421"/>
                  </a:lnTo>
                  <a:lnTo>
                    <a:pt x="81661" y="74421"/>
                  </a:lnTo>
                  <a:lnTo>
                    <a:pt x="81661" y="0"/>
                  </a:lnTo>
                  <a:close/>
                </a:path>
              </a:pathLst>
            </a:custGeom>
            <a:solidFill>
              <a:srgbClr val="000000">
                <a:alpha val="59999"/>
              </a:srgbClr>
            </a:solidFill>
          </p:spPr>
          <p:txBody>
            <a:bodyPr wrap="square" lIns="0" tIns="0" rIns="0" bIns="0" rtlCol="0"/>
            <a:lstStyle/>
            <a:p>
              <a:endParaRPr/>
            </a:p>
          </p:txBody>
        </p:sp>
        <p:pic>
          <p:nvPicPr>
            <p:cNvPr id="45" name="object 45"/>
            <p:cNvPicPr/>
            <p:nvPr/>
          </p:nvPicPr>
          <p:blipFill>
            <a:blip r:embed="rId11" cstate="print"/>
            <a:stretch>
              <a:fillRect/>
            </a:stretch>
          </p:blipFill>
          <p:spPr>
            <a:xfrm>
              <a:off x="3242944" y="4339844"/>
              <a:ext cx="217678" cy="220472"/>
            </a:xfrm>
            <a:prstGeom prst="rect">
              <a:avLst/>
            </a:prstGeom>
          </p:spPr>
        </p:pic>
      </p:grpSp>
      <p:sp>
        <p:nvSpPr>
          <p:cNvPr id="46" name="object 46"/>
          <p:cNvSpPr/>
          <p:nvPr/>
        </p:nvSpPr>
        <p:spPr>
          <a:xfrm>
            <a:off x="3596385" y="4263135"/>
            <a:ext cx="1318895" cy="297815"/>
          </a:xfrm>
          <a:custGeom>
            <a:avLst/>
            <a:gdLst/>
            <a:ahLst/>
            <a:cxnLst/>
            <a:rect l="l" t="t" r="r" b="b"/>
            <a:pathLst>
              <a:path w="1318895" h="297814">
                <a:moveTo>
                  <a:pt x="187846" y="46227"/>
                </a:moveTo>
                <a:lnTo>
                  <a:pt x="101980" y="46227"/>
                </a:lnTo>
                <a:lnTo>
                  <a:pt x="110343" y="46866"/>
                </a:lnTo>
                <a:lnTo>
                  <a:pt x="117728" y="48768"/>
                </a:lnTo>
                <a:lnTo>
                  <a:pt x="139700" y="84962"/>
                </a:lnTo>
                <a:lnTo>
                  <a:pt x="138983" y="93464"/>
                </a:lnTo>
                <a:lnTo>
                  <a:pt x="112315" y="137350"/>
                </a:lnTo>
                <a:lnTo>
                  <a:pt x="81914" y="166877"/>
                </a:lnTo>
                <a:lnTo>
                  <a:pt x="60412" y="187543"/>
                </a:lnTo>
                <a:lnTo>
                  <a:pt x="28979" y="222492"/>
                </a:lnTo>
                <a:lnTo>
                  <a:pt x="6381" y="263794"/>
                </a:lnTo>
                <a:lnTo>
                  <a:pt x="0" y="292481"/>
                </a:lnTo>
                <a:lnTo>
                  <a:pt x="195706" y="292481"/>
                </a:lnTo>
                <a:lnTo>
                  <a:pt x="195706" y="240537"/>
                </a:lnTo>
                <a:lnTo>
                  <a:pt x="84836" y="240537"/>
                </a:lnTo>
                <a:lnTo>
                  <a:pt x="87756" y="235584"/>
                </a:lnTo>
                <a:lnTo>
                  <a:pt x="117768" y="204005"/>
                </a:lnTo>
                <a:lnTo>
                  <a:pt x="129793" y="192912"/>
                </a:lnTo>
                <a:lnTo>
                  <a:pt x="141991" y="181508"/>
                </a:lnTo>
                <a:lnTo>
                  <a:pt x="173487" y="146083"/>
                </a:lnTo>
                <a:lnTo>
                  <a:pt x="191795" y="109493"/>
                </a:lnTo>
                <a:lnTo>
                  <a:pt x="195652" y="80432"/>
                </a:lnTo>
                <a:lnTo>
                  <a:pt x="194179" y="64478"/>
                </a:lnTo>
                <a:lnTo>
                  <a:pt x="189579" y="49323"/>
                </a:lnTo>
                <a:lnTo>
                  <a:pt x="187846" y="46227"/>
                </a:lnTo>
                <a:close/>
              </a:path>
              <a:path w="1318895" h="297814">
                <a:moveTo>
                  <a:pt x="103377" y="0"/>
                </a:moveTo>
                <a:lnTo>
                  <a:pt x="51675" y="11304"/>
                </a:lnTo>
                <a:lnTo>
                  <a:pt x="16875" y="46624"/>
                </a:lnTo>
                <a:lnTo>
                  <a:pt x="6603" y="86232"/>
                </a:lnTo>
                <a:lnTo>
                  <a:pt x="62229" y="91820"/>
                </a:lnTo>
                <a:lnTo>
                  <a:pt x="63559" y="80432"/>
                </a:lnTo>
                <a:lnTo>
                  <a:pt x="66008" y="70818"/>
                </a:lnTo>
                <a:lnTo>
                  <a:pt x="101980" y="46227"/>
                </a:lnTo>
                <a:lnTo>
                  <a:pt x="187846" y="46227"/>
                </a:lnTo>
                <a:lnTo>
                  <a:pt x="181883" y="35573"/>
                </a:lnTo>
                <a:lnTo>
                  <a:pt x="171068" y="23240"/>
                </a:lnTo>
                <a:lnTo>
                  <a:pt x="157616" y="13073"/>
                </a:lnTo>
                <a:lnTo>
                  <a:pt x="141843" y="5810"/>
                </a:lnTo>
                <a:lnTo>
                  <a:pt x="123759" y="1452"/>
                </a:lnTo>
                <a:lnTo>
                  <a:pt x="103377" y="0"/>
                </a:lnTo>
                <a:close/>
              </a:path>
              <a:path w="1318895" h="297814">
                <a:moveTo>
                  <a:pt x="283210" y="208661"/>
                </a:moveTo>
                <a:lnTo>
                  <a:pt x="229235" y="215137"/>
                </a:lnTo>
                <a:lnTo>
                  <a:pt x="232689" y="232642"/>
                </a:lnTo>
                <a:lnTo>
                  <a:pt x="238871" y="248396"/>
                </a:lnTo>
                <a:lnTo>
                  <a:pt x="273272" y="284628"/>
                </a:lnTo>
                <a:lnTo>
                  <a:pt x="324992" y="297433"/>
                </a:lnTo>
                <a:lnTo>
                  <a:pt x="344995" y="295743"/>
                </a:lnTo>
                <a:lnTo>
                  <a:pt x="394715" y="270382"/>
                </a:lnTo>
                <a:lnTo>
                  <a:pt x="409831" y="251078"/>
                </a:lnTo>
                <a:lnTo>
                  <a:pt x="324612" y="251078"/>
                </a:lnTo>
                <a:lnTo>
                  <a:pt x="316825" y="250408"/>
                </a:lnTo>
                <a:lnTo>
                  <a:pt x="285089" y="218350"/>
                </a:lnTo>
                <a:lnTo>
                  <a:pt x="283210" y="208661"/>
                </a:lnTo>
                <a:close/>
              </a:path>
              <a:path w="1318895" h="297814">
                <a:moveTo>
                  <a:pt x="404998" y="156971"/>
                </a:moveTo>
                <a:lnTo>
                  <a:pt x="326516" y="156971"/>
                </a:lnTo>
                <a:lnTo>
                  <a:pt x="334396" y="157735"/>
                </a:lnTo>
                <a:lnTo>
                  <a:pt x="341645" y="160035"/>
                </a:lnTo>
                <a:lnTo>
                  <a:pt x="364793" y="192668"/>
                </a:lnTo>
                <a:lnTo>
                  <a:pt x="365505" y="202691"/>
                </a:lnTo>
                <a:lnTo>
                  <a:pt x="364767" y="213191"/>
                </a:lnTo>
                <a:lnTo>
                  <a:pt x="340534" y="247824"/>
                </a:lnTo>
                <a:lnTo>
                  <a:pt x="324612" y="251078"/>
                </a:lnTo>
                <a:lnTo>
                  <a:pt x="409831" y="251078"/>
                </a:lnTo>
                <a:lnTo>
                  <a:pt x="415750" y="240537"/>
                </a:lnTo>
                <a:lnTo>
                  <a:pt x="421022" y="223484"/>
                </a:lnTo>
                <a:lnTo>
                  <a:pt x="422783" y="204977"/>
                </a:lnTo>
                <a:lnTo>
                  <a:pt x="421834" y="192289"/>
                </a:lnTo>
                <a:lnTo>
                  <a:pt x="419004" y="180530"/>
                </a:lnTo>
                <a:lnTo>
                  <a:pt x="414317" y="169723"/>
                </a:lnTo>
                <a:lnTo>
                  <a:pt x="407797" y="159893"/>
                </a:lnTo>
                <a:lnTo>
                  <a:pt x="404998" y="156971"/>
                </a:lnTo>
                <a:close/>
              </a:path>
              <a:path w="1318895" h="297814">
                <a:moveTo>
                  <a:pt x="402764" y="45846"/>
                </a:moveTo>
                <a:lnTo>
                  <a:pt x="331342" y="45846"/>
                </a:lnTo>
                <a:lnTo>
                  <a:pt x="339089" y="48768"/>
                </a:lnTo>
                <a:lnTo>
                  <a:pt x="344804" y="54609"/>
                </a:lnTo>
                <a:lnTo>
                  <a:pt x="350647" y="60451"/>
                </a:lnTo>
                <a:lnTo>
                  <a:pt x="353467" y="68056"/>
                </a:lnTo>
                <a:lnTo>
                  <a:pt x="353567" y="78105"/>
                </a:lnTo>
                <a:lnTo>
                  <a:pt x="352827" y="86270"/>
                </a:lnTo>
                <a:lnTo>
                  <a:pt x="317752" y="115238"/>
                </a:lnTo>
                <a:lnTo>
                  <a:pt x="307086" y="115569"/>
                </a:lnTo>
                <a:lnTo>
                  <a:pt x="300989" y="161162"/>
                </a:lnTo>
                <a:lnTo>
                  <a:pt x="308157" y="159329"/>
                </a:lnTo>
                <a:lnTo>
                  <a:pt x="314801" y="158019"/>
                </a:lnTo>
                <a:lnTo>
                  <a:pt x="320921" y="157233"/>
                </a:lnTo>
                <a:lnTo>
                  <a:pt x="326516" y="156971"/>
                </a:lnTo>
                <a:lnTo>
                  <a:pt x="404998" y="156971"/>
                </a:lnTo>
                <a:lnTo>
                  <a:pt x="399651" y="151391"/>
                </a:lnTo>
                <a:lnTo>
                  <a:pt x="390255" y="144557"/>
                </a:lnTo>
                <a:lnTo>
                  <a:pt x="379597" y="139390"/>
                </a:lnTo>
                <a:lnTo>
                  <a:pt x="367664" y="135889"/>
                </a:lnTo>
                <a:lnTo>
                  <a:pt x="386000" y="123485"/>
                </a:lnTo>
                <a:lnTo>
                  <a:pt x="399097" y="109140"/>
                </a:lnTo>
                <a:lnTo>
                  <a:pt x="406955" y="92866"/>
                </a:lnTo>
                <a:lnTo>
                  <a:pt x="409575" y="74675"/>
                </a:lnTo>
                <a:lnTo>
                  <a:pt x="408308" y="61505"/>
                </a:lnTo>
                <a:lnTo>
                  <a:pt x="404494" y="49037"/>
                </a:lnTo>
                <a:lnTo>
                  <a:pt x="402764" y="45846"/>
                </a:lnTo>
                <a:close/>
              </a:path>
              <a:path w="1318895" h="297814">
                <a:moveTo>
                  <a:pt x="323214" y="0"/>
                </a:moveTo>
                <a:lnTo>
                  <a:pt x="279780" y="9016"/>
                </a:lnTo>
                <a:lnTo>
                  <a:pt x="249554" y="33908"/>
                </a:lnTo>
                <a:lnTo>
                  <a:pt x="233425" y="76072"/>
                </a:lnTo>
                <a:lnTo>
                  <a:pt x="284861" y="84836"/>
                </a:lnTo>
                <a:lnTo>
                  <a:pt x="286428" y="75880"/>
                </a:lnTo>
                <a:lnTo>
                  <a:pt x="289020" y="68056"/>
                </a:lnTo>
                <a:lnTo>
                  <a:pt x="321563" y="45846"/>
                </a:lnTo>
                <a:lnTo>
                  <a:pt x="402764" y="45846"/>
                </a:lnTo>
                <a:lnTo>
                  <a:pt x="398109" y="37260"/>
                </a:lnTo>
                <a:lnTo>
                  <a:pt x="389127" y="26162"/>
                </a:lnTo>
                <a:lnTo>
                  <a:pt x="375721" y="14733"/>
                </a:lnTo>
                <a:lnTo>
                  <a:pt x="360267" y="6556"/>
                </a:lnTo>
                <a:lnTo>
                  <a:pt x="342765" y="1641"/>
                </a:lnTo>
                <a:lnTo>
                  <a:pt x="323214" y="0"/>
                </a:lnTo>
                <a:close/>
              </a:path>
              <a:path w="1318895" h="297814">
                <a:moveTo>
                  <a:pt x="507238" y="208661"/>
                </a:moveTo>
                <a:lnTo>
                  <a:pt x="453263" y="215137"/>
                </a:lnTo>
                <a:lnTo>
                  <a:pt x="456717" y="232642"/>
                </a:lnTo>
                <a:lnTo>
                  <a:pt x="462899" y="248396"/>
                </a:lnTo>
                <a:lnTo>
                  <a:pt x="497300" y="284628"/>
                </a:lnTo>
                <a:lnTo>
                  <a:pt x="549021" y="297433"/>
                </a:lnTo>
                <a:lnTo>
                  <a:pt x="569023" y="295743"/>
                </a:lnTo>
                <a:lnTo>
                  <a:pt x="618743" y="270382"/>
                </a:lnTo>
                <a:lnTo>
                  <a:pt x="633859" y="251078"/>
                </a:lnTo>
                <a:lnTo>
                  <a:pt x="548639" y="251078"/>
                </a:lnTo>
                <a:lnTo>
                  <a:pt x="540853" y="250408"/>
                </a:lnTo>
                <a:lnTo>
                  <a:pt x="509117" y="218350"/>
                </a:lnTo>
                <a:lnTo>
                  <a:pt x="507238" y="208661"/>
                </a:lnTo>
                <a:close/>
              </a:path>
              <a:path w="1318895" h="297814">
                <a:moveTo>
                  <a:pt x="629026" y="156971"/>
                </a:moveTo>
                <a:lnTo>
                  <a:pt x="550544" y="156971"/>
                </a:lnTo>
                <a:lnTo>
                  <a:pt x="558407" y="157735"/>
                </a:lnTo>
                <a:lnTo>
                  <a:pt x="565626" y="160035"/>
                </a:lnTo>
                <a:lnTo>
                  <a:pt x="588821" y="192668"/>
                </a:lnTo>
                <a:lnTo>
                  <a:pt x="589534" y="202691"/>
                </a:lnTo>
                <a:lnTo>
                  <a:pt x="588795" y="213191"/>
                </a:lnTo>
                <a:lnTo>
                  <a:pt x="564562" y="247824"/>
                </a:lnTo>
                <a:lnTo>
                  <a:pt x="548639" y="251078"/>
                </a:lnTo>
                <a:lnTo>
                  <a:pt x="633859" y="251078"/>
                </a:lnTo>
                <a:lnTo>
                  <a:pt x="639778" y="240537"/>
                </a:lnTo>
                <a:lnTo>
                  <a:pt x="645050" y="223484"/>
                </a:lnTo>
                <a:lnTo>
                  <a:pt x="646811" y="204977"/>
                </a:lnTo>
                <a:lnTo>
                  <a:pt x="645862" y="192289"/>
                </a:lnTo>
                <a:lnTo>
                  <a:pt x="643032" y="180530"/>
                </a:lnTo>
                <a:lnTo>
                  <a:pt x="638345" y="169723"/>
                </a:lnTo>
                <a:lnTo>
                  <a:pt x="631825" y="159893"/>
                </a:lnTo>
                <a:lnTo>
                  <a:pt x="629026" y="156971"/>
                </a:lnTo>
                <a:close/>
              </a:path>
              <a:path w="1318895" h="297814">
                <a:moveTo>
                  <a:pt x="626792" y="45846"/>
                </a:moveTo>
                <a:lnTo>
                  <a:pt x="555371" y="45846"/>
                </a:lnTo>
                <a:lnTo>
                  <a:pt x="563117" y="48768"/>
                </a:lnTo>
                <a:lnTo>
                  <a:pt x="568833" y="54609"/>
                </a:lnTo>
                <a:lnTo>
                  <a:pt x="574675" y="60451"/>
                </a:lnTo>
                <a:lnTo>
                  <a:pt x="577495" y="68056"/>
                </a:lnTo>
                <a:lnTo>
                  <a:pt x="577596" y="78105"/>
                </a:lnTo>
                <a:lnTo>
                  <a:pt x="576855" y="86270"/>
                </a:lnTo>
                <a:lnTo>
                  <a:pt x="541780" y="115238"/>
                </a:lnTo>
                <a:lnTo>
                  <a:pt x="531113" y="115569"/>
                </a:lnTo>
                <a:lnTo>
                  <a:pt x="525017" y="161162"/>
                </a:lnTo>
                <a:lnTo>
                  <a:pt x="532185" y="159329"/>
                </a:lnTo>
                <a:lnTo>
                  <a:pt x="538829" y="158019"/>
                </a:lnTo>
                <a:lnTo>
                  <a:pt x="544949" y="157233"/>
                </a:lnTo>
                <a:lnTo>
                  <a:pt x="550544" y="156971"/>
                </a:lnTo>
                <a:lnTo>
                  <a:pt x="629026" y="156971"/>
                </a:lnTo>
                <a:lnTo>
                  <a:pt x="623679" y="151391"/>
                </a:lnTo>
                <a:lnTo>
                  <a:pt x="614283" y="144557"/>
                </a:lnTo>
                <a:lnTo>
                  <a:pt x="603625" y="139390"/>
                </a:lnTo>
                <a:lnTo>
                  <a:pt x="591692" y="135889"/>
                </a:lnTo>
                <a:lnTo>
                  <a:pt x="610028" y="123485"/>
                </a:lnTo>
                <a:lnTo>
                  <a:pt x="623125" y="109140"/>
                </a:lnTo>
                <a:lnTo>
                  <a:pt x="630983" y="92866"/>
                </a:lnTo>
                <a:lnTo>
                  <a:pt x="633602" y="74675"/>
                </a:lnTo>
                <a:lnTo>
                  <a:pt x="632336" y="61505"/>
                </a:lnTo>
                <a:lnTo>
                  <a:pt x="628523" y="49037"/>
                </a:lnTo>
                <a:lnTo>
                  <a:pt x="626792" y="45846"/>
                </a:lnTo>
                <a:close/>
              </a:path>
              <a:path w="1318895" h="297814">
                <a:moveTo>
                  <a:pt x="547242" y="0"/>
                </a:moveTo>
                <a:lnTo>
                  <a:pt x="503809" y="9016"/>
                </a:lnTo>
                <a:lnTo>
                  <a:pt x="473583" y="33908"/>
                </a:lnTo>
                <a:lnTo>
                  <a:pt x="457453" y="76072"/>
                </a:lnTo>
                <a:lnTo>
                  <a:pt x="508888" y="84836"/>
                </a:lnTo>
                <a:lnTo>
                  <a:pt x="510456" y="75880"/>
                </a:lnTo>
                <a:lnTo>
                  <a:pt x="513048" y="68056"/>
                </a:lnTo>
                <a:lnTo>
                  <a:pt x="545591" y="45846"/>
                </a:lnTo>
                <a:lnTo>
                  <a:pt x="626792" y="45846"/>
                </a:lnTo>
                <a:lnTo>
                  <a:pt x="622137" y="37260"/>
                </a:lnTo>
                <a:lnTo>
                  <a:pt x="613155" y="26162"/>
                </a:lnTo>
                <a:lnTo>
                  <a:pt x="599749" y="14733"/>
                </a:lnTo>
                <a:lnTo>
                  <a:pt x="584295" y="6556"/>
                </a:lnTo>
                <a:lnTo>
                  <a:pt x="566793" y="1641"/>
                </a:lnTo>
                <a:lnTo>
                  <a:pt x="547242" y="0"/>
                </a:lnTo>
                <a:close/>
              </a:path>
              <a:path w="1318895" h="297814">
                <a:moveTo>
                  <a:pt x="870203" y="5206"/>
                </a:moveTo>
                <a:lnTo>
                  <a:pt x="679323" y="5206"/>
                </a:lnTo>
                <a:lnTo>
                  <a:pt x="679323" y="57022"/>
                </a:lnTo>
                <a:lnTo>
                  <a:pt x="806196" y="57022"/>
                </a:lnTo>
                <a:lnTo>
                  <a:pt x="787550" y="82601"/>
                </a:lnTo>
                <a:lnTo>
                  <a:pt x="756118" y="138711"/>
                </a:lnTo>
                <a:lnTo>
                  <a:pt x="732922" y="200505"/>
                </a:lnTo>
                <a:lnTo>
                  <a:pt x="720488" y="262124"/>
                </a:lnTo>
                <a:lnTo>
                  <a:pt x="718438" y="292481"/>
                </a:lnTo>
                <a:lnTo>
                  <a:pt x="772287" y="292481"/>
                </a:lnTo>
                <a:lnTo>
                  <a:pt x="773001" y="272522"/>
                </a:lnTo>
                <a:lnTo>
                  <a:pt x="775335" y="251301"/>
                </a:lnTo>
                <a:lnTo>
                  <a:pt x="784860" y="204977"/>
                </a:lnTo>
                <a:lnTo>
                  <a:pt x="800560" y="157352"/>
                </a:lnTo>
                <a:lnTo>
                  <a:pt x="822071" y="112394"/>
                </a:lnTo>
                <a:lnTo>
                  <a:pt x="846375" y="74009"/>
                </a:lnTo>
                <a:lnTo>
                  <a:pt x="870203" y="45719"/>
                </a:lnTo>
                <a:lnTo>
                  <a:pt x="870203" y="5206"/>
                </a:lnTo>
                <a:close/>
              </a:path>
              <a:path w="1318895" h="297814">
                <a:moveTo>
                  <a:pt x="955293" y="208661"/>
                </a:moveTo>
                <a:lnTo>
                  <a:pt x="901318" y="215137"/>
                </a:lnTo>
                <a:lnTo>
                  <a:pt x="904773" y="232642"/>
                </a:lnTo>
                <a:lnTo>
                  <a:pt x="910955" y="248396"/>
                </a:lnTo>
                <a:lnTo>
                  <a:pt x="945356" y="284628"/>
                </a:lnTo>
                <a:lnTo>
                  <a:pt x="997076" y="297433"/>
                </a:lnTo>
                <a:lnTo>
                  <a:pt x="1017079" y="295743"/>
                </a:lnTo>
                <a:lnTo>
                  <a:pt x="1066800" y="270382"/>
                </a:lnTo>
                <a:lnTo>
                  <a:pt x="1081915" y="251078"/>
                </a:lnTo>
                <a:lnTo>
                  <a:pt x="996696" y="251078"/>
                </a:lnTo>
                <a:lnTo>
                  <a:pt x="988909" y="250408"/>
                </a:lnTo>
                <a:lnTo>
                  <a:pt x="957173" y="218350"/>
                </a:lnTo>
                <a:lnTo>
                  <a:pt x="955293" y="208661"/>
                </a:lnTo>
                <a:close/>
              </a:path>
              <a:path w="1318895" h="297814">
                <a:moveTo>
                  <a:pt x="1077082" y="156971"/>
                </a:moveTo>
                <a:lnTo>
                  <a:pt x="998601" y="156971"/>
                </a:lnTo>
                <a:lnTo>
                  <a:pt x="1006480" y="157735"/>
                </a:lnTo>
                <a:lnTo>
                  <a:pt x="1013729" y="160035"/>
                </a:lnTo>
                <a:lnTo>
                  <a:pt x="1036877" y="192668"/>
                </a:lnTo>
                <a:lnTo>
                  <a:pt x="1037589" y="202691"/>
                </a:lnTo>
                <a:lnTo>
                  <a:pt x="1036851" y="213191"/>
                </a:lnTo>
                <a:lnTo>
                  <a:pt x="1012618" y="247824"/>
                </a:lnTo>
                <a:lnTo>
                  <a:pt x="996696" y="251078"/>
                </a:lnTo>
                <a:lnTo>
                  <a:pt x="1081915" y="251078"/>
                </a:lnTo>
                <a:lnTo>
                  <a:pt x="1087834" y="240537"/>
                </a:lnTo>
                <a:lnTo>
                  <a:pt x="1093106" y="223484"/>
                </a:lnTo>
                <a:lnTo>
                  <a:pt x="1094866" y="204977"/>
                </a:lnTo>
                <a:lnTo>
                  <a:pt x="1093918" y="192289"/>
                </a:lnTo>
                <a:lnTo>
                  <a:pt x="1091088" y="180530"/>
                </a:lnTo>
                <a:lnTo>
                  <a:pt x="1086401" y="169723"/>
                </a:lnTo>
                <a:lnTo>
                  <a:pt x="1079880" y="159893"/>
                </a:lnTo>
                <a:lnTo>
                  <a:pt x="1077082" y="156971"/>
                </a:lnTo>
                <a:close/>
              </a:path>
              <a:path w="1318895" h="297814">
                <a:moveTo>
                  <a:pt x="1074848" y="45846"/>
                </a:moveTo>
                <a:lnTo>
                  <a:pt x="1003426" y="45846"/>
                </a:lnTo>
                <a:lnTo>
                  <a:pt x="1011174" y="48768"/>
                </a:lnTo>
                <a:lnTo>
                  <a:pt x="1016888" y="54609"/>
                </a:lnTo>
                <a:lnTo>
                  <a:pt x="1022730" y="60451"/>
                </a:lnTo>
                <a:lnTo>
                  <a:pt x="1025551" y="68056"/>
                </a:lnTo>
                <a:lnTo>
                  <a:pt x="1025651" y="78105"/>
                </a:lnTo>
                <a:lnTo>
                  <a:pt x="1024911" y="86270"/>
                </a:lnTo>
                <a:lnTo>
                  <a:pt x="989836" y="115238"/>
                </a:lnTo>
                <a:lnTo>
                  <a:pt x="979169" y="115569"/>
                </a:lnTo>
                <a:lnTo>
                  <a:pt x="973074" y="161162"/>
                </a:lnTo>
                <a:lnTo>
                  <a:pt x="980241" y="159329"/>
                </a:lnTo>
                <a:lnTo>
                  <a:pt x="986885" y="158019"/>
                </a:lnTo>
                <a:lnTo>
                  <a:pt x="993005" y="157233"/>
                </a:lnTo>
                <a:lnTo>
                  <a:pt x="998601" y="156971"/>
                </a:lnTo>
                <a:lnTo>
                  <a:pt x="1077082" y="156971"/>
                </a:lnTo>
                <a:lnTo>
                  <a:pt x="1071735" y="151391"/>
                </a:lnTo>
                <a:lnTo>
                  <a:pt x="1062339" y="144557"/>
                </a:lnTo>
                <a:lnTo>
                  <a:pt x="1051681" y="139390"/>
                </a:lnTo>
                <a:lnTo>
                  <a:pt x="1039749" y="135889"/>
                </a:lnTo>
                <a:lnTo>
                  <a:pt x="1058084" y="123485"/>
                </a:lnTo>
                <a:lnTo>
                  <a:pt x="1071181" y="109140"/>
                </a:lnTo>
                <a:lnTo>
                  <a:pt x="1079039" y="92866"/>
                </a:lnTo>
                <a:lnTo>
                  <a:pt x="1081659" y="74675"/>
                </a:lnTo>
                <a:lnTo>
                  <a:pt x="1080392" y="61505"/>
                </a:lnTo>
                <a:lnTo>
                  <a:pt x="1076578" y="49037"/>
                </a:lnTo>
                <a:lnTo>
                  <a:pt x="1074848" y="45846"/>
                </a:lnTo>
                <a:close/>
              </a:path>
              <a:path w="1318895" h="297814">
                <a:moveTo>
                  <a:pt x="995299" y="0"/>
                </a:moveTo>
                <a:lnTo>
                  <a:pt x="951864" y="9016"/>
                </a:lnTo>
                <a:lnTo>
                  <a:pt x="921638" y="33908"/>
                </a:lnTo>
                <a:lnTo>
                  <a:pt x="905510" y="76072"/>
                </a:lnTo>
                <a:lnTo>
                  <a:pt x="956944" y="84836"/>
                </a:lnTo>
                <a:lnTo>
                  <a:pt x="958512" y="75880"/>
                </a:lnTo>
                <a:lnTo>
                  <a:pt x="961104" y="68056"/>
                </a:lnTo>
                <a:lnTo>
                  <a:pt x="993648" y="45846"/>
                </a:lnTo>
                <a:lnTo>
                  <a:pt x="1074848" y="45846"/>
                </a:lnTo>
                <a:lnTo>
                  <a:pt x="1070193" y="37260"/>
                </a:lnTo>
                <a:lnTo>
                  <a:pt x="1061212" y="26162"/>
                </a:lnTo>
                <a:lnTo>
                  <a:pt x="1047805" y="14733"/>
                </a:lnTo>
                <a:lnTo>
                  <a:pt x="1032351" y="6556"/>
                </a:lnTo>
                <a:lnTo>
                  <a:pt x="1014849" y="1641"/>
                </a:lnTo>
                <a:lnTo>
                  <a:pt x="995299" y="0"/>
                </a:lnTo>
                <a:close/>
              </a:path>
              <a:path w="1318895" h="297814">
                <a:moveTo>
                  <a:pt x="1179322" y="208661"/>
                </a:moveTo>
                <a:lnTo>
                  <a:pt x="1125347" y="215137"/>
                </a:lnTo>
                <a:lnTo>
                  <a:pt x="1128801" y="232642"/>
                </a:lnTo>
                <a:lnTo>
                  <a:pt x="1134983" y="248396"/>
                </a:lnTo>
                <a:lnTo>
                  <a:pt x="1169384" y="284628"/>
                </a:lnTo>
                <a:lnTo>
                  <a:pt x="1221104" y="297433"/>
                </a:lnTo>
                <a:lnTo>
                  <a:pt x="1241107" y="295743"/>
                </a:lnTo>
                <a:lnTo>
                  <a:pt x="1290827" y="270382"/>
                </a:lnTo>
                <a:lnTo>
                  <a:pt x="1305943" y="251078"/>
                </a:lnTo>
                <a:lnTo>
                  <a:pt x="1220724" y="251078"/>
                </a:lnTo>
                <a:lnTo>
                  <a:pt x="1212937" y="250408"/>
                </a:lnTo>
                <a:lnTo>
                  <a:pt x="1181201" y="218350"/>
                </a:lnTo>
                <a:lnTo>
                  <a:pt x="1179322" y="208661"/>
                </a:lnTo>
                <a:close/>
              </a:path>
              <a:path w="1318895" h="297814">
                <a:moveTo>
                  <a:pt x="1301110" y="156971"/>
                </a:moveTo>
                <a:lnTo>
                  <a:pt x="1222628" y="156971"/>
                </a:lnTo>
                <a:lnTo>
                  <a:pt x="1230508" y="157735"/>
                </a:lnTo>
                <a:lnTo>
                  <a:pt x="1237757" y="160035"/>
                </a:lnTo>
                <a:lnTo>
                  <a:pt x="1260905" y="192668"/>
                </a:lnTo>
                <a:lnTo>
                  <a:pt x="1261617" y="202691"/>
                </a:lnTo>
                <a:lnTo>
                  <a:pt x="1260879" y="213191"/>
                </a:lnTo>
                <a:lnTo>
                  <a:pt x="1236646" y="247824"/>
                </a:lnTo>
                <a:lnTo>
                  <a:pt x="1220724" y="251078"/>
                </a:lnTo>
                <a:lnTo>
                  <a:pt x="1305943" y="251078"/>
                </a:lnTo>
                <a:lnTo>
                  <a:pt x="1311862" y="240537"/>
                </a:lnTo>
                <a:lnTo>
                  <a:pt x="1317134" y="223484"/>
                </a:lnTo>
                <a:lnTo>
                  <a:pt x="1318894" y="204977"/>
                </a:lnTo>
                <a:lnTo>
                  <a:pt x="1317946" y="192289"/>
                </a:lnTo>
                <a:lnTo>
                  <a:pt x="1315116" y="180530"/>
                </a:lnTo>
                <a:lnTo>
                  <a:pt x="1310429" y="169723"/>
                </a:lnTo>
                <a:lnTo>
                  <a:pt x="1303909" y="159893"/>
                </a:lnTo>
                <a:lnTo>
                  <a:pt x="1301110" y="156971"/>
                </a:lnTo>
                <a:close/>
              </a:path>
              <a:path w="1318895" h="297814">
                <a:moveTo>
                  <a:pt x="1298876" y="45846"/>
                </a:moveTo>
                <a:lnTo>
                  <a:pt x="1227454" y="45846"/>
                </a:lnTo>
                <a:lnTo>
                  <a:pt x="1235202" y="48768"/>
                </a:lnTo>
                <a:lnTo>
                  <a:pt x="1240916" y="54609"/>
                </a:lnTo>
                <a:lnTo>
                  <a:pt x="1246759" y="60451"/>
                </a:lnTo>
                <a:lnTo>
                  <a:pt x="1249579" y="68056"/>
                </a:lnTo>
                <a:lnTo>
                  <a:pt x="1249679" y="78105"/>
                </a:lnTo>
                <a:lnTo>
                  <a:pt x="1248939" y="86270"/>
                </a:lnTo>
                <a:lnTo>
                  <a:pt x="1213864" y="115238"/>
                </a:lnTo>
                <a:lnTo>
                  <a:pt x="1203198" y="115569"/>
                </a:lnTo>
                <a:lnTo>
                  <a:pt x="1197102" y="161162"/>
                </a:lnTo>
                <a:lnTo>
                  <a:pt x="1204269" y="159329"/>
                </a:lnTo>
                <a:lnTo>
                  <a:pt x="1210913" y="158019"/>
                </a:lnTo>
                <a:lnTo>
                  <a:pt x="1217033" y="157233"/>
                </a:lnTo>
                <a:lnTo>
                  <a:pt x="1222628" y="156971"/>
                </a:lnTo>
                <a:lnTo>
                  <a:pt x="1301110" y="156971"/>
                </a:lnTo>
                <a:lnTo>
                  <a:pt x="1295763" y="151391"/>
                </a:lnTo>
                <a:lnTo>
                  <a:pt x="1286367" y="144557"/>
                </a:lnTo>
                <a:lnTo>
                  <a:pt x="1275709" y="139390"/>
                </a:lnTo>
                <a:lnTo>
                  <a:pt x="1263777" y="135889"/>
                </a:lnTo>
                <a:lnTo>
                  <a:pt x="1282112" y="123485"/>
                </a:lnTo>
                <a:lnTo>
                  <a:pt x="1295209" y="109140"/>
                </a:lnTo>
                <a:lnTo>
                  <a:pt x="1303067" y="92866"/>
                </a:lnTo>
                <a:lnTo>
                  <a:pt x="1305687" y="74675"/>
                </a:lnTo>
                <a:lnTo>
                  <a:pt x="1304420" y="61505"/>
                </a:lnTo>
                <a:lnTo>
                  <a:pt x="1300606" y="49037"/>
                </a:lnTo>
                <a:lnTo>
                  <a:pt x="1298876" y="45846"/>
                </a:lnTo>
                <a:close/>
              </a:path>
              <a:path w="1318895" h="297814">
                <a:moveTo>
                  <a:pt x="1219327" y="0"/>
                </a:moveTo>
                <a:lnTo>
                  <a:pt x="1175892" y="9016"/>
                </a:lnTo>
                <a:lnTo>
                  <a:pt x="1145666" y="33908"/>
                </a:lnTo>
                <a:lnTo>
                  <a:pt x="1129538" y="76072"/>
                </a:lnTo>
                <a:lnTo>
                  <a:pt x="1180973" y="84836"/>
                </a:lnTo>
                <a:lnTo>
                  <a:pt x="1182540" y="75880"/>
                </a:lnTo>
                <a:lnTo>
                  <a:pt x="1185132" y="68056"/>
                </a:lnTo>
                <a:lnTo>
                  <a:pt x="1217676" y="45846"/>
                </a:lnTo>
                <a:lnTo>
                  <a:pt x="1298876" y="45846"/>
                </a:lnTo>
                <a:lnTo>
                  <a:pt x="1294221" y="37260"/>
                </a:lnTo>
                <a:lnTo>
                  <a:pt x="1285239" y="26162"/>
                </a:lnTo>
                <a:lnTo>
                  <a:pt x="1271833" y="14733"/>
                </a:lnTo>
                <a:lnTo>
                  <a:pt x="1256379" y="6556"/>
                </a:lnTo>
                <a:lnTo>
                  <a:pt x="1238877" y="1641"/>
                </a:lnTo>
                <a:lnTo>
                  <a:pt x="1219327" y="0"/>
                </a:lnTo>
                <a:close/>
              </a:path>
            </a:pathLst>
          </a:custGeom>
          <a:solidFill>
            <a:srgbClr val="FF0000">
              <a:alpha val="59999"/>
            </a:srgbClr>
          </a:solidFill>
        </p:spPr>
        <p:txBody>
          <a:bodyPr wrap="square" lIns="0" tIns="0" rIns="0" bIns="0" rtlCol="0"/>
          <a:lstStyle/>
          <a:p>
            <a:endParaRPr/>
          </a:p>
        </p:txBody>
      </p:sp>
      <p:sp>
        <p:nvSpPr>
          <p:cNvPr id="47" name="object 47"/>
          <p:cNvSpPr/>
          <p:nvPr/>
        </p:nvSpPr>
        <p:spPr>
          <a:xfrm>
            <a:off x="668477" y="4841875"/>
            <a:ext cx="2142490" cy="377190"/>
          </a:xfrm>
          <a:custGeom>
            <a:avLst/>
            <a:gdLst/>
            <a:ahLst/>
            <a:cxnLst/>
            <a:rect l="l" t="t" r="r" b="b"/>
            <a:pathLst>
              <a:path w="2142490" h="377189">
                <a:moveTo>
                  <a:pt x="215963" y="0"/>
                </a:moveTo>
                <a:lnTo>
                  <a:pt x="0" y="0"/>
                </a:lnTo>
                <a:lnTo>
                  <a:pt x="0" y="291338"/>
                </a:lnTo>
                <a:lnTo>
                  <a:pt x="221526" y="291338"/>
                </a:lnTo>
                <a:lnTo>
                  <a:pt x="221526" y="242188"/>
                </a:lnTo>
                <a:lnTo>
                  <a:pt x="58800" y="242188"/>
                </a:lnTo>
                <a:lnTo>
                  <a:pt x="58800" y="162941"/>
                </a:lnTo>
                <a:lnTo>
                  <a:pt x="205041" y="162941"/>
                </a:lnTo>
                <a:lnTo>
                  <a:pt x="205041" y="113918"/>
                </a:lnTo>
                <a:lnTo>
                  <a:pt x="58800" y="113918"/>
                </a:lnTo>
                <a:lnTo>
                  <a:pt x="58800" y="49275"/>
                </a:lnTo>
                <a:lnTo>
                  <a:pt x="215963" y="49275"/>
                </a:lnTo>
                <a:lnTo>
                  <a:pt x="215963" y="0"/>
                </a:lnTo>
                <a:close/>
              </a:path>
              <a:path w="2142490" h="377189">
                <a:moveTo>
                  <a:pt x="316636" y="80263"/>
                </a:moveTo>
                <a:lnTo>
                  <a:pt x="265176" y="80263"/>
                </a:lnTo>
                <a:lnTo>
                  <a:pt x="265176" y="291338"/>
                </a:lnTo>
                <a:lnTo>
                  <a:pt x="321005" y="291338"/>
                </a:lnTo>
                <a:lnTo>
                  <a:pt x="321005" y="188849"/>
                </a:lnTo>
                <a:lnTo>
                  <a:pt x="321284" y="174702"/>
                </a:lnTo>
                <a:lnTo>
                  <a:pt x="328447" y="136525"/>
                </a:lnTo>
                <a:lnTo>
                  <a:pt x="340271" y="125222"/>
                </a:lnTo>
                <a:lnTo>
                  <a:pt x="347167" y="120523"/>
                </a:lnTo>
                <a:lnTo>
                  <a:pt x="354914" y="118237"/>
                </a:lnTo>
                <a:lnTo>
                  <a:pt x="571561" y="118237"/>
                </a:lnTo>
                <a:lnTo>
                  <a:pt x="569760" y="112649"/>
                </a:lnTo>
                <a:lnTo>
                  <a:pt x="567901" y="109093"/>
                </a:lnTo>
                <a:lnTo>
                  <a:pt x="316636" y="109093"/>
                </a:lnTo>
                <a:lnTo>
                  <a:pt x="316636" y="80263"/>
                </a:lnTo>
                <a:close/>
              </a:path>
              <a:path w="2142490" h="377189">
                <a:moveTo>
                  <a:pt x="482269" y="118237"/>
                </a:moveTo>
                <a:lnTo>
                  <a:pt x="370674" y="118237"/>
                </a:lnTo>
                <a:lnTo>
                  <a:pt x="376339" y="119761"/>
                </a:lnTo>
                <a:lnTo>
                  <a:pt x="380504" y="122681"/>
                </a:lnTo>
                <a:lnTo>
                  <a:pt x="392536" y="161643"/>
                </a:lnTo>
                <a:lnTo>
                  <a:pt x="392722" y="291338"/>
                </a:lnTo>
                <a:lnTo>
                  <a:pt x="448564" y="291338"/>
                </a:lnTo>
                <a:lnTo>
                  <a:pt x="448587" y="188849"/>
                </a:lnTo>
                <a:lnTo>
                  <a:pt x="453123" y="146304"/>
                </a:lnTo>
                <a:lnTo>
                  <a:pt x="474916" y="120650"/>
                </a:lnTo>
                <a:lnTo>
                  <a:pt x="482269" y="118237"/>
                </a:lnTo>
                <a:close/>
              </a:path>
              <a:path w="2142490" h="377189">
                <a:moveTo>
                  <a:pt x="571561" y="118237"/>
                </a:moveTo>
                <a:lnTo>
                  <a:pt x="490080" y="118237"/>
                </a:lnTo>
                <a:lnTo>
                  <a:pt x="497607" y="118977"/>
                </a:lnTo>
                <a:lnTo>
                  <a:pt x="504091" y="121205"/>
                </a:lnTo>
                <a:lnTo>
                  <a:pt x="519324" y="156374"/>
                </a:lnTo>
                <a:lnTo>
                  <a:pt x="519683" y="170687"/>
                </a:lnTo>
                <a:lnTo>
                  <a:pt x="519683" y="291338"/>
                </a:lnTo>
                <a:lnTo>
                  <a:pt x="575513" y="291338"/>
                </a:lnTo>
                <a:lnTo>
                  <a:pt x="575425" y="152933"/>
                </a:lnTo>
                <a:lnTo>
                  <a:pt x="575153" y="142313"/>
                </a:lnTo>
                <a:lnTo>
                  <a:pt x="574074" y="130349"/>
                </a:lnTo>
                <a:lnTo>
                  <a:pt x="572277" y="120457"/>
                </a:lnTo>
                <a:lnTo>
                  <a:pt x="571561" y="118237"/>
                </a:lnTo>
                <a:close/>
              </a:path>
              <a:path w="2142490" h="377189">
                <a:moveTo>
                  <a:pt x="382396" y="75564"/>
                </a:moveTo>
                <a:lnTo>
                  <a:pt x="363978" y="77660"/>
                </a:lnTo>
                <a:lnTo>
                  <a:pt x="346878" y="83946"/>
                </a:lnTo>
                <a:lnTo>
                  <a:pt x="331097" y="94424"/>
                </a:lnTo>
                <a:lnTo>
                  <a:pt x="316636" y="109093"/>
                </a:lnTo>
                <a:lnTo>
                  <a:pt x="441998" y="109093"/>
                </a:lnTo>
                <a:lnTo>
                  <a:pt x="409778" y="80226"/>
                </a:lnTo>
                <a:lnTo>
                  <a:pt x="382396" y="75564"/>
                </a:lnTo>
                <a:close/>
              </a:path>
              <a:path w="2142490" h="377189">
                <a:moveTo>
                  <a:pt x="506374" y="75564"/>
                </a:moveTo>
                <a:lnTo>
                  <a:pt x="464095" y="88554"/>
                </a:lnTo>
                <a:lnTo>
                  <a:pt x="441998" y="109093"/>
                </a:lnTo>
                <a:lnTo>
                  <a:pt x="567901" y="109093"/>
                </a:lnTo>
                <a:lnTo>
                  <a:pt x="537222" y="80869"/>
                </a:lnTo>
                <a:lnTo>
                  <a:pt x="506374" y="75564"/>
                </a:lnTo>
                <a:close/>
              </a:path>
              <a:path w="2142490" h="377189">
                <a:moveTo>
                  <a:pt x="709472" y="75564"/>
                </a:moveTo>
                <a:lnTo>
                  <a:pt x="671182" y="82994"/>
                </a:lnTo>
                <a:lnTo>
                  <a:pt x="640130" y="105282"/>
                </a:lnTo>
                <a:lnTo>
                  <a:pt x="619556" y="140652"/>
                </a:lnTo>
                <a:lnTo>
                  <a:pt x="612698" y="187451"/>
                </a:lnTo>
                <a:lnTo>
                  <a:pt x="614006" y="208428"/>
                </a:lnTo>
                <a:lnTo>
                  <a:pt x="633526" y="260095"/>
                </a:lnTo>
                <a:lnTo>
                  <a:pt x="667150" y="287067"/>
                </a:lnTo>
                <a:lnTo>
                  <a:pt x="715060" y="296037"/>
                </a:lnTo>
                <a:lnTo>
                  <a:pt x="731681" y="295036"/>
                </a:lnTo>
                <a:lnTo>
                  <a:pt x="772972" y="280035"/>
                </a:lnTo>
                <a:lnTo>
                  <a:pt x="796691" y="254381"/>
                </a:lnTo>
                <a:lnTo>
                  <a:pt x="715695" y="254381"/>
                </a:lnTo>
                <a:lnTo>
                  <a:pt x="706404" y="253521"/>
                </a:lnTo>
                <a:lnTo>
                  <a:pt x="673611" y="223996"/>
                </a:lnTo>
                <a:lnTo>
                  <a:pt x="669975" y="201930"/>
                </a:lnTo>
                <a:lnTo>
                  <a:pt x="809802" y="201930"/>
                </a:lnTo>
                <a:lnTo>
                  <a:pt x="808610" y="171902"/>
                </a:lnTo>
                <a:lnTo>
                  <a:pt x="807854" y="167767"/>
                </a:lnTo>
                <a:lnTo>
                  <a:pt x="670991" y="167767"/>
                </a:lnTo>
                <a:lnTo>
                  <a:pt x="671585" y="156932"/>
                </a:lnTo>
                <a:lnTo>
                  <a:pt x="696169" y="121570"/>
                </a:lnTo>
                <a:lnTo>
                  <a:pt x="712901" y="118237"/>
                </a:lnTo>
                <a:lnTo>
                  <a:pt x="791541" y="118237"/>
                </a:lnTo>
                <a:lnTo>
                  <a:pt x="783767" y="106680"/>
                </a:lnTo>
                <a:lnTo>
                  <a:pt x="768908" y="93031"/>
                </a:lnTo>
                <a:lnTo>
                  <a:pt x="751573" y="83311"/>
                </a:lnTo>
                <a:lnTo>
                  <a:pt x="731761" y="77497"/>
                </a:lnTo>
                <a:lnTo>
                  <a:pt x="709472" y="75564"/>
                </a:lnTo>
                <a:close/>
              </a:path>
              <a:path w="2142490" h="377189">
                <a:moveTo>
                  <a:pt x="751255" y="224155"/>
                </a:moveTo>
                <a:lnTo>
                  <a:pt x="724331" y="254381"/>
                </a:lnTo>
                <a:lnTo>
                  <a:pt x="796691" y="254381"/>
                </a:lnTo>
                <a:lnTo>
                  <a:pt x="800690" y="247888"/>
                </a:lnTo>
                <a:lnTo>
                  <a:pt x="806881" y="233552"/>
                </a:lnTo>
                <a:lnTo>
                  <a:pt x="751255" y="224155"/>
                </a:lnTo>
                <a:close/>
              </a:path>
              <a:path w="2142490" h="377189">
                <a:moveTo>
                  <a:pt x="791541" y="118237"/>
                </a:moveTo>
                <a:lnTo>
                  <a:pt x="712901" y="118237"/>
                </a:lnTo>
                <a:lnTo>
                  <a:pt x="721069" y="119022"/>
                </a:lnTo>
                <a:lnTo>
                  <a:pt x="728618" y="121380"/>
                </a:lnTo>
                <a:lnTo>
                  <a:pt x="753377" y="156331"/>
                </a:lnTo>
                <a:lnTo>
                  <a:pt x="754430" y="167767"/>
                </a:lnTo>
                <a:lnTo>
                  <a:pt x="807854" y="167767"/>
                </a:lnTo>
                <a:lnTo>
                  <a:pt x="803881" y="146018"/>
                </a:lnTo>
                <a:lnTo>
                  <a:pt x="795604" y="124277"/>
                </a:lnTo>
                <a:lnTo>
                  <a:pt x="791541" y="118237"/>
                </a:lnTo>
                <a:close/>
              </a:path>
              <a:path w="2142490" h="377189">
                <a:moveTo>
                  <a:pt x="902512" y="80263"/>
                </a:moveTo>
                <a:lnTo>
                  <a:pt x="850696" y="80263"/>
                </a:lnTo>
                <a:lnTo>
                  <a:pt x="850696" y="291338"/>
                </a:lnTo>
                <a:lnTo>
                  <a:pt x="906449" y="291338"/>
                </a:lnTo>
                <a:lnTo>
                  <a:pt x="906449" y="226187"/>
                </a:lnTo>
                <a:lnTo>
                  <a:pt x="906755" y="201543"/>
                </a:lnTo>
                <a:lnTo>
                  <a:pt x="911148" y="155448"/>
                </a:lnTo>
                <a:lnTo>
                  <a:pt x="936040" y="125602"/>
                </a:lnTo>
                <a:lnTo>
                  <a:pt x="973323" y="125602"/>
                </a:lnTo>
                <a:lnTo>
                  <a:pt x="978735" y="110362"/>
                </a:lnTo>
                <a:lnTo>
                  <a:pt x="902512" y="110362"/>
                </a:lnTo>
                <a:lnTo>
                  <a:pt x="902512" y="80263"/>
                </a:lnTo>
                <a:close/>
              </a:path>
              <a:path w="2142490" h="377189">
                <a:moveTo>
                  <a:pt x="973323" y="125602"/>
                </a:moveTo>
                <a:lnTo>
                  <a:pt x="943787" y="125602"/>
                </a:lnTo>
                <a:lnTo>
                  <a:pt x="950002" y="126174"/>
                </a:lnTo>
                <a:lnTo>
                  <a:pt x="956456" y="127888"/>
                </a:lnTo>
                <a:lnTo>
                  <a:pt x="963147" y="130746"/>
                </a:lnTo>
                <a:lnTo>
                  <a:pt x="970076" y="134747"/>
                </a:lnTo>
                <a:lnTo>
                  <a:pt x="973323" y="125602"/>
                </a:lnTo>
                <a:close/>
              </a:path>
              <a:path w="2142490" h="377189">
                <a:moveTo>
                  <a:pt x="950645" y="75564"/>
                </a:moveTo>
                <a:lnTo>
                  <a:pt x="941628" y="75564"/>
                </a:lnTo>
                <a:lnTo>
                  <a:pt x="933500" y="77724"/>
                </a:lnTo>
                <a:lnTo>
                  <a:pt x="902512" y="110362"/>
                </a:lnTo>
                <a:lnTo>
                  <a:pt x="978735" y="110362"/>
                </a:lnTo>
                <a:lnTo>
                  <a:pt x="987348" y="86106"/>
                </a:lnTo>
                <a:lnTo>
                  <a:pt x="978417" y="81458"/>
                </a:lnTo>
                <a:lnTo>
                  <a:pt x="969330" y="78168"/>
                </a:lnTo>
                <a:lnTo>
                  <a:pt x="960077" y="76211"/>
                </a:lnTo>
                <a:lnTo>
                  <a:pt x="950645" y="75564"/>
                </a:lnTo>
                <a:close/>
              </a:path>
              <a:path w="2142490" h="377189">
                <a:moveTo>
                  <a:pt x="1004874" y="305181"/>
                </a:moveTo>
                <a:lnTo>
                  <a:pt x="1004662" y="309322"/>
                </a:lnTo>
                <a:lnTo>
                  <a:pt x="1004726" y="312927"/>
                </a:lnTo>
                <a:lnTo>
                  <a:pt x="1006038" y="325500"/>
                </a:lnTo>
                <a:lnTo>
                  <a:pt x="1027099" y="358520"/>
                </a:lnTo>
                <a:lnTo>
                  <a:pt x="1078338" y="375791"/>
                </a:lnTo>
                <a:lnTo>
                  <a:pt x="1103172" y="376936"/>
                </a:lnTo>
                <a:lnTo>
                  <a:pt x="1116765" y="376556"/>
                </a:lnTo>
                <a:lnTo>
                  <a:pt x="1159021" y="367726"/>
                </a:lnTo>
                <a:lnTo>
                  <a:pt x="1189755" y="341979"/>
                </a:lnTo>
                <a:lnTo>
                  <a:pt x="1193763" y="334263"/>
                </a:lnTo>
                <a:lnTo>
                  <a:pt x="1101013" y="334263"/>
                </a:lnTo>
                <a:lnTo>
                  <a:pt x="1093032" y="333884"/>
                </a:lnTo>
                <a:lnTo>
                  <a:pt x="1068628" y="312927"/>
                </a:lnTo>
                <a:lnTo>
                  <a:pt x="1004874" y="305181"/>
                </a:lnTo>
                <a:close/>
              </a:path>
              <a:path w="2142490" h="377189">
                <a:moveTo>
                  <a:pt x="1203375" y="257175"/>
                </a:moveTo>
                <a:lnTo>
                  <a:pt x="1147495" y="257175"/>
                </a:lnTo>
                <a:lnTo>
                  <a:pt x="1147430" y="291338"/>
                </a:lnTo>
                <a:lnTo>
                  <a:pt x="1147331" y="296507"/>
                </a:lnTo>
                <a:lnTo>
                  <a:pt x="1127659" y="330513"/>
                </a:lnTo>
                <a:lnTo>
                  <a:pt x="1101013" y="334263"/>
                </a:lnTo>
                <a:lnTo>
                  <a:pt x="1193763" y="334263"/>
                </a:lnTo>
                <a:lnTo>
                  <a:pt x="1202974" y="287121"/>
                </a:lnTo>
                <a:lnTo>
                  <a:pt x="1203318" y="272103"/>
                </a:lnTo>
                <a:lnTo>
                  <a:pt x="1203375" y="257175"/>
                </a:lnTo>
                <a:close/>
              </a:path>
              <a:path w="2142490" h="377189">
                <a:moveTo>
                  <a:pt x="1086535" y="75564"/>
                </a:moveTo>
                <a:lnTo>
                  <a:pt x="1036583" y="91263"/>
                </a:lnTo>
                <a:lnTo>
                  <a:pt x="1003890" y="137794"/>
                </a:lnTo>
                <a:lnTo>
                  <a:pt x="997508" y="184657"/>
                </a:lnTo>
                <a:lnTo>
                  <a:pt x="998723" y="204926"/>
                </a:lnTo>
                <a:lnTo>
                  <a:pt x="1016939" y="255397"/>
                </a:lnTo>
                <a:lnTo>
                  <a:pt x="1046229" y="282321"/>
                </a:lnTo>
                <a:lnTo>
                  <a:pt x="1084376" y="291338"/>
                </a:lnTo>
                <a:lnTo>
                  <a:pt x="1102615" y="289196"/>
                </a:lnTo>
                <a:lnTo>
                  <a:pt x="1119222" y="282781"/>
                </a:lnTo>
                <a:lnTo>
                  <a:pt x="1134186" y="272103"/>
                </a:lnTo>
                <a:lnTo>
                  <a:pt x="1147495" y="257175"/>
                </a:lnTo>
                <a:lnTo>
                  <a:pt x="1203375" y="257175"/>
                </a:lnTo>
                <a:lnTo>
                  <a:pt x="1203375" y="246252"/>
                </a:lnTo>
                <a:lnTo>
                  <a:pt x="1099870" y="246252"/>
                </a:lnTo>
                <a:lnTo>
                  <a:pt x="1090653" y="245276"/>
                </a:lnTo>
                <a:lnTo>
                  <a:pt x="1057960" y="210534"/>
                </a:lnTo>
                <a:lnTo>
                  <a:pt x="1054658" y="181482"/>
                </a:lnTo>
                <a:lnTo>
                  <a:pt x="1055488" y="166504"/>
                </a:lnTo>
                <a:lnTo>
                  <a:pt x="1074667" y="127023"/>
                </a:lnTo>
                <a:lnTo>
                  <a:pt x="1100759" y="118237"/>
                </a:lnTo>
                <a:lnTo>
                  <a:pt x="1203375" y="118237"/>
                </a:lnTo>
                <a:lnTo>
                  <a:pt x="1203375" y="109855"/>
                </a:lnTo>
                <a:lnTo>
                  <a:pt x="1151051" y="109855"/>
                </a:lnTo>
                <a:lnTo>
                  <a:pt x="1137506" y="94853"/>
                </a:lnTo>
                <a:lnTo>
                  <a:pt x="1122222" y="84137"/>
                </a:lnTo>
                <a:lnTo>
                  <a:pt x="1105224" y="77708"/>
                </a:lnTo>
                <a:lnTo>
                  <a:pt x="1086535" y="75564"/>
                </a:lnTo>
                <a:close/>
              </a:path>
              <a:path w="2142490" h="377189">
                <a:moveTo>
                  <a:pt x="1203375" y="118237"/>
                </a:moveTo>
                <a:lnTo>
                  <a:pt x="1100759" y="118237"/>
                </a:lnTo>
                <a:lnTo>
                  <a:pt x="1110687" y="119235"/>
                </a:lnTo>
                <a:lnTo>
                  <a:pt x="1119698" y="122221"/>
                </a:lnTo>
                <a:lnTo>
                  <a:pt x="1145098" y="154257"/>
                </a:lnTo>
                <a:lnTo>
                  <a:pt x="1148434" y="181482"/>
                </a:lnTo>
                <a:lnTo>
                  <a:pt x="1148405" y="184657"/>
                </a:lnTo>
                <a:lnTo>
                  <a:pt x="1134414" y="230250"/>
                </a:lnTo>
                <a:lnTo>
                  <a:pt x="1099870" y="246252"/>
                </a:lnTo>
                <a:lnTo>
                  <a:pt x="1203375" y="246252"/>
                </a:lnTo>
                <a:lnTo>
                  <a:pt x="1203375" y="118237"/>
                </a:lnTo>
                <a:close/>
              </a:path>
              <a:path w="2142490" h="377189">
                <a:moveTo>
                  <a:pt x="1203375" y="80263"/>
                </a:moveTo>
                <a:lnTo>
                  <a:pt x="1151051" y="80263"/>
                </a:lnTo>
                <a:lnTo>
                  <a:pt x="1151051" y="109855"/>
                </a:lnTo>
                <a:lnTo>
                  <a:pt x="1203375" y="109855"/>
                </a:lnTo>
                <a:lnTo>
                  <a:pt x="1203375" y="80263"/>
                </a:lnTo>
                <a:close/>
              </a:path>
              <a:path w="2142490" h="377189">
                <a:moveTo>
                  <a:pt x="1337360" y="75564"/>
                </a:moveTo>
                <a:lnTo>
                  <a:pt x="1299070" y="82994"/>
                </a:lnTo>
                <a:lnTo>
                  <a:pt x="1268018" y="105282"/>
                </a:lnTo>
                <a:lnTo>
                  <a:pt x="1247444" y="140652"/>
                </a:lnTo>
                <a:lnTo>
                  <a:pt x="1240586" y="187451"/>
                </a:lnTo>
                <a:lnTo>
                  <a:pt x="1241894" y="208428"/>
                </a:lnTo>
                <a:lnTo>
                  <a:pt x="1261414" y="260095"/>
                </a:lnTo>
                <a:lnTo>
                  <a:pt x="1295038" y="287067"/>
                </a:lnTo>
                <a:lnTo>
                  <a:pt x="1342948" y="296037"/>
                </a:lnTo>
                <a:lnTo>
                  <a:pt x="1359569" y="295036"/>
                </a:lnTo>
                <a:lnTo>
                  <a:pt x="1400860" y="280035"/>
                </a:lnTo>
                <a:lnTo>
                  <a:pt x="1424579" y="254381"/>
                </a:lnTo>
                <a:lnTo>
                  <a:pt x="1343583" y="254381"/>
                </a:lnTo>
                <a:lnTo>
                  <a:pt x="1334292" y="253521"/>
                </a:lnTo>
                <a:lnTo>
                  <a:pt x="1301499" y="223996"/>
                </a:lnTo>
                <a:lnTo>
                  <a:pt x="1297863" y="201930"/>
                </a:lnTo>
                <a:lnTo>
                  <a:pt x="1437690" y="201930"/>
                </a:lnTo>
                <a:lnTo>
                  <a:pt x="1436498" y="171902"/>
                </a:lnTo>
                <a:lnTo>
                  <a:pt x="1435742" y="167767"/>
                </a:lnTo>
                <a:lnTo>
                  <a:pt x="1298879" y="167767"/>
                </a:lnTo>
                <a:lnTo>
                  <a:pt x="1299473" y="156932"/>
                </a:lnTo>
                <a:lnTo>
                  <a:pt x="1324057" y="121570"/>
                </a:lnTo>
                <a:lnTo>
                  <a:pt x="1340789" y="118237"/>
                </a:lnTo>
                <a:lnTo>
                  <a:pt x="1419429" y="118237"/>
                </a:lnTo>
                <a:lnTo>
                  <a:pt x="1411655" y="106680"/>
                </a:lnTo>
                <a:lnTo>
                  <a:pt x="1396796" y="93031"/>
                </a:lnTo>
                <a:lnTo>
                  <a:pt x="1379461" y="83311"/>
                </a:lnTo>
                <a:lnTo>
                  <a:pt x="1359649" y="77497"/>
                </a:lnTo>
                <a:lnTo>
                  <a:pt x="1337360" y="75564"/>
                </a:lnTo>
                <a:close/>
              </a:path>
              <a:path w="2142490" h="377189">
                <a:moveTo>
                  <a:pt x="1379143" y="224155"/>
                </a:moveTo>
                <a:lnTo>
                  <a:pt x="1352219" y="254381"/>
                </a:lnTo>
                <a:lnTo>
                  <a:pt x="1424579" y="254381"/>
                </a:lnTo>
                <a:lnTo>
                  <a:pt x="1428578" y="247888"/>
                </a:lnTo>
                <a:lnTo>
                  <a:pt x="1434769" y="233552"/>
                </a:lnTo>
                <a:lnTo>
                  <a:pt x="1379143" y="224155"/>
                </a:lnTo>
                <a:close/>
              </a:path>
              <a:path w="2142490" h="377189">
                <a:moveTo>
                  <a:pt x="1419429" y="118237"/>
                </a:moveTo>
                <a:lnTo>
                  <a:pt x="1340789" y="118237"/>
                </a:lnTo>
                <a:lnTo>
                  <a:pt x="1348957" y="119022"/>
                </a:lnTo>
                <a:lnTo>
                  <a:pt x="1356506" y="121380"/>
                </a:lnTo>
                <a:lnTo>
                  <a:pt x="1381265" y="156331"/>
                </a:lnTo>
                <a:lnTo>
                  <a:pt x="1382318" y="167767"/>
                </a:lnTo>
                <a:lnTo>
                  <a:pt x="1435742" y="167767"/>
                </a:lnTo>
                <a:lnTo>
                  <a:pt x="1431769" y="146018"/>
                </a:lnTo>
                <a:lnTo>
                  <a:pt x="1423492" y="124277"/>
                </a:lnTo>
                <a:lnTo>
                  <a:pt x="1419429" y="118237"/>
                </a:lnTo>
                <a:close/>
              </a:path>
              <a:path w="2142490" h="377189">
                <a:moveTo>
                  <a:pt x="1532432" y="80263"/>
                </a:moveTo>
                <a:lnTo>
                  <a:pt x="1480489" y="80263"/>
                </a:lnTo>
                <a:lnTo>
                  <a:pt x="1480489" y="291338"/>
                </a:lnTo>
                <a:lnTo>
                  <a:pt x="1536369" y="291338"/>
                </a:lnTo>
                <a:lnTo>
                  <a:pt x="1536369" y="195706"/>
                </a:lnTo>
                <a:lnTo>
                  <a:pt x="1536633" y="179449"/>
                </a:lnTo>
                <a:lnTo>
                  <a:pt x="1543237" y="141061"/>
                </a:lnTo>
                <a:lnTo>
                  <a:pt x="1575402" y="118737"/>
                </a:lnTo>
                <a:lnTo>
                  <a:pt x="1582470" y="118237"/>
                </a:lnTo>
                <a:lnTo>
                  <a:pt x="1668460" y="118237"/>
                </a:lnTo>
                <a:lnTo>
                  <a:pt x="1667906" y="116278"/>
                </a:lnTo>
                <a:lnTo>
                  <a:pt x="1665907" y="111251"/>
                </a:lnTo>
                <a:lnTo>
                  <a:pt x="1532432" y="111251"/>
                </a:lnTo>
                <a:lnTo>
                  <a:pt x="1532432" y="80263"/>
                </a:lnTo>
                <a:close/>
              </a:path>
              <a:path w="2142490" h="377189">
                <a:moveTo>
                  <a:pt x="1668460" y="118237"/>
                </a:moveTo>
                <a:lnTo>
                  <a:pt x="1589963" y="118237"/>
                </a:lnTo>
                <a:lnTo>
                  <a:pt x="1596440" y="120142"/>
                </a:lnTo>
                <a:lnTo>
                  <a:pt x="1601774" y="123825"/>
                </a:lnTo>
                <a:lnTo>
                  <a:pt x="1616798" y="168020"/>
                </a:lnTo>
                <a:lnTo>
                  <a:pt x="1617014" y="291338"/>
                </a:lnTo>
                <a:lnTo>
                  <a:pt x="1672894" y="291338"/>
                </a:lnTo>
                <a:lnTo>
                  <a:pt x="1672812" y="155219"/>
                </a:lnTo>
                <a:lnTo>
                  <a:pt x="1669719" y="122681"/>
                </a:lnTo>
                <a:lnTo>
                  <a:pt x="1668460" y="118237"/>
                </a:lnTo>
                <a:close/>
              </a:path>
              <a:path w="2142490" h="377189">
                <a:moveTo>
                  <a:pt x="1601901" y="75564"/>
                </a:moveTo>
                <a:lnTo>
                  <a:pt x="1581849" y="77801"/>
                </a:lnTo>
                <a:lnTo>
                  <a:pt x="1563595" y="84502"/>
                </a:lnTo>
                <a:lnTo>
                  <a:pt x="1547127" y="95656"/>
                </a:lnTo>
                <a:lnTo>
                  <a:pt x="1532432" y="111251"/>
                </a:lnTo>
                <a:lnTo>
                  <a:pt x="1665907" y="111251"/>
                </a:lnTo>
                <a:lnTo>
                  <a:pt x="1635683" y="82168"/>
                </a:lnTo>
                <a:lnTo>
                  <a:pt x="1601901" y="75564"/>
                </a:lnTo>
                <a:close/>
              </a:path>
              <a:path w="2142490" h="377189">
                <a:moveTo>
                  <a:pt x="1817801" y="75564"/>
                </a:moveTo>
                <a:lnTo>
                  <a:pt x="1775606" y="82819"/>
                </a:lnTo>
                <a:lnTo>
                  <a:pt x="1743125" y="104648"/>
                </a:lnTo>
                <a:lnTo>
                  <a:pt x="1722377" y="139541"/>
                </a:lnTo>
                <a:lnTo>
                  <a:pt x="1715439" y="186055"/>
                </a:lnTo>
                <a:lnTo>
                  <a:pt x="1717174" y="210462"/>
                </a:lnTo>
                <a:lnTo>
                  <a:pt x="1730977" y="250848"/>
                </a:lnTo>
                <a:lnTo>
                  <a:pt x="1757957" y="279642"/>
                </a:lnTo>
                <a:lnTo>
                  <a:pt x="1794826" y="294223"/>
                </a:lnTo>
                <a:lnTo>
                  <a:pt x="1816785" y="296037"/>
                </a:lnTo>
                <a:lnTo>
                  <a:pt x="1836143" y="294844"/>
                </a:lnTo>
                <a:lnTo>
                  <a:pt x="1881809" y="276860"/>
                </a:lnTo>
                <a:lnTo>
                  <a:pt x="1903199" y="250570"/>
                </a:lnTo>
                <a:lnTo>
                  <a:pt x="1819452" y="250570"/>
                </a:lnTo>
                <a:lnTo>
                  <a:pt x="1809332" y="249596"/>
                </a:lnTo>
                <a:lnTo>
                  <a:pt x="1776114" y="214058"/>
                </a:lnTo>
                <a:lnTo>
                  <a:pt x="1772970" y="181991"/>
                </a:lnTo>
                <a:lnTo>
                  <a:pt x="1773734" y="166344"/>
                </a:lnTo>
                <a:lnTo>
                  <a:pt x="1792078" y="127543"/>
                </a:lnTo>
                <a:lnTo>
                  <a:pt x="1818563" y="119506"/>
                </a:lnTo>
                <a:lnTo>
                  <a:pt x="1902120" y="119506"/>
                </a:lnTo>
                <a:lnTo>
                  <a:pt x="1898653" y="113030"/>
                </a:lnTo>
                <a:lnTo>
                  <a:pt x="1866736" y="84834"/>
                </a:lnTo>
                <a:lnTo>
                  <a:pt x="1836065" y="76590"/>
                </a:lnTo>
                <a:lnTo>
                  <a:pt x="1817801" y="75564"/>
                </a:lnTo>
                <a:close/>
              </a:path>
              <a:path w="2142490" h="377189">
                <a:moveTo>
                  <a:pt x="1859711" y="210438"/>
                </a:moveTo>
                <a:lnTo>
                  <a:pt x="1840008" y="245481"/>
                </a:lnTo>
                <a:lnTo>
                  <a:pt x="1819452" y="250570"/>
                </a:lnTo>
                <a:lnTo>
                  <a:pt x="1903199" y="250570"/>
                </a:lnTo>
                <a:lnTo>
                  <a:pt x="1909313" y="237533"/>
                </a:lnTo>
                <a:lnTo>
                  <a:pt x="1914575" y="219837"/>
                </a:lnTo>
                <a:lnTo>
                  <a:pt x="1859711" y="210438"/>
                </a:lnTo>
                <a:close/>
              </a:path>
              <a:path w="2142490" h="377189">
                <a:moveTo>
                  <a:pt x="1902120" y="119506"/>
                </a:moveTo>
                <a:lnTo>
                  <a:pt x="1818563" y="119506"/>
                </a:lnTo>
                <a:lnTo>
                  <a:pt x="1826088" y="120011"/>
                </a:lnTo>
                <a:lnTo>
                  <a:pt x="1832851" y="121539"/>
                </a:lnTo>
                <a:lnTo>
                  <a:pt x="1856790" y="152654"/>
                </a:lnTo>
                <a:lnTo>
                  <a:pt x="1911781" y="142748"/>
                </a:lnTo>
                <a:lnTo>
                  <a:pt x="1906021" y="126793"/>
                </a:lnTo>
                <a:lnTo>
                  <a:pt x="1902120" y="119506"/>
                </a:lnTo>
                <a:close/>
              </a:path>
              <a:path w="2142490" h="377189">
                <a:moveTo>
                  <a:pt x="1938959" y="329819"/>
                </a:moveTo>
                <a:lnTo>
                  <a:pt x="1943912" y="373506"/>
                </a:lnTo>
                <a:lnTo>
                  <a:pt x="1975535" y="376936"/>
                </a:lnTo>
                <a:lnTo>
                  <a:pt x="1983249" y="376721"/>
                </a:lnTo>
                <a:lnTo>
                  <a:pt x="2025192" y="364108"/>
                </a:lnTo>
                <a:lnTo>
                  <a:pt x="2031034" y="360044"/>
                </a:lnTo>
                <a:lnTo>
                  <a:pt x="2049248" y="332486"/>
                </a:lnTo>
                <a:lnTo>
                  <a:pt x="1955596" y="332486"/>
                </a:lnTo>
                <a:lnTo>
                  <a:pt x="1947722" y="331597"/>
                </a:lnTo>
                <a:lnTo>
                  <a:pt x="1938959" y="329819"/>
                </a:lnTo>
                <a:close/>
              </a:path>
              <a:path w="2142490" h="377189">
                <a:moveTo>
                  <a:pt x="1984806" y="80263"/>
                </a:moveTo>
                <a:lnTo>
                  <a:pt x="1925370" y="80263"/>
                </a:lnTo>
                <a:lnTo>
                  <a:pt x="2005634" y="291845"/>
                </a:lnTo>
                <a:lnTo>
                  <a:pt x="2002894" y="300321"/>
                </a:lnTo>
                <a:lnTo>
                  <a:pt x="1971676" y="331771"/>
                </a:lnTo>
                <a:lnTo>
                  <a:pt x="1962581" y="332486"/>
                </a:lnTo>
                <a:lnTo>
                  <a:pt x="2049248" y="332486"/>
                </a:lnTo>
                <a:lnTo>
                  <a:pt x="2050936" y="328858"/>
                </a:lnTo>
                <a:lnTo>
                  <a:pt x="2054529" y="320167"/>
                </a:lnTo>
                <a:lnTo>
                  <a:pt x="2067864" y="283337"/>
                </a:lnTo>
                <a:lnTo>
                  <a:pt x="2087399" y="230124"/>
                </a:lnTo>
                <a:lnTo>
                  <a:pt x="2035225" y="230124"/>
                </a:lnTo>
                <a:lnTo>
                  <a:pt x="1984806" y="80263"/>
                </a:lnTo>
                <a:close/>
              </a:path>
              <a:path w="2142490" h="377189">
                <a:moveTo>
                  <a:pt x="2142413" y="80263"/>
                </a:moveTo>
                <a:lnTo>
                  <a:pt x="2084501" y="80263"/>
                </a:lnTo>
                <a:lnTo>
                  <a:pt x="2035225" y="230124"/>
                </a:lnTo>
                <a:lnTo>
                  <a:pt x="2087399" y="230124"/>
                </a:lnTo>
                <a:lnTo>
                  <a:pt x="2142413" y="80263"/>
                </a:lnTo>
                <a:close/>
              </a:path>
            </a:pathLst>
          </a:custGeom>
          <a:solidFill>
            <a:srgbClr val="000000">
              <a:alpha val="59999"/>
            </a:srgbClr>
          </a:solidFill>
        </p:spPr>
        <p:txBody>
          <a:bodyPr wrap="square" lIns="0" tIns="0" rIns="0" bIns="0" rtlCol="0"/>
          <a:lstStyle/>
          <a:p>
            <a:endParaRPr/>
          </a:p>
        </p:txBody>
      </p:sp>
      <p:sp>
        <p:nvSpPr>
          <p:cNvPr id="48" name="object 48"/>
          <p:cNvSpPr/>
          <p:nvPr/>
        </p:nvSpPr>
        <p:spPr>
          <a:xfrm>
            <a:off x="2941701" y="4841875"/>
            <a:ext cx="632460" cy="296545"/>
          </a:xfrm>
          <a:custGeom>
            <a:avLst/>
            <a:gdLst/>
            <a:ahLst/>
            <a:cxnLst/>
            <a:rect l="l" t="t" r="r" b="b"/>
            <a:pathLst>
              <a:path w="632460" h="296545">
                <a:moveTo>
                  <a:pt x="102362" y="75564"/>
                </a:moveTo>
                <a:lnTo>
                  <a:pt x="60166" y="82819"/>
                </a:lnTo>
                <a:lnTo>
                  <a:pt x="27686" y="104648"/>
                </a:lnTo>
                <a:lnTo>
                  <a:pt x="6937" y="139541"/>
                </a:lnTo>
                <a:lnTo>
                  <a:pt x="0" y="186055"/>
                </a:lnTo>
                <a:lnTo>
                  <a:pt x="1734" y="210462"/>
                </a:lnTo>
                <a:lnTo>
                  <a:pt x="15537" y="250848"/>
                </a:lnTo>
                <a:lnTo>
                  <a:pt x="42517" y="279642"/>
                </a:lnTo>
                <a:lnTo>
                  <a:pt x="79386" y="294223"/>
                </a:lnTo>
                <a:lnTo>
                  <a:pt x="101346" y="296037"/>
                </a:lnTo>
                <a:lnTo>
                  <a:pt x="120703" y="294844"/>
                </a:lnTo>
                <a:lnTo>
                  <a:pt x="166369" y="276860"/>
                </a:lnTo>
                <a:lnTo>
                  <a:pt x="187759" y="250570"/>
                </a:lnTo>
                <a:lnTo>
                  <a:pt x="104012" y="250570"/>
                </a:lnTo>
                <a:lnTo>
                  <a:pt x="93892" y="249596"/>
                </a:lnTo>
                <a:lnTo>
                  <a:pt x="60674" y="214058"/>
                </a:lnTo>
                <a:lnTo>
                  <a:pt x="57531" y="181991"/>
                </a:lnTo>
                <a:lnTo>
                  <a:pt x="58294" y="166344"/>
                </a:lnTo>
                <a:lnTo>
                  <a:pt x="76638" y="127543"/>
                </a:lnTo>
                <a:lnTo>
                  <a:pt x="103124" y="119506"/>
                </a:lnTo>
                <a:lnTo>
                  <a:pt x="186680" y="119506"/>
                </a:lnTo>
                <a:lnTo>
                  <a:pt x="183213" y="113030"/>
                </a:lnTo>
                <a:lnTo>
                  <a:pt x="151296" y="84834"/>
                </a:lnTo>
                <a:lnTo>
                  <a:pt x="120626" y="76590"/>
                </a:lnTo>
                <a:lnTo>
                  <a:pt x="102362" y="75564"/>
                </a:lnTo>
                <a:close/>
              </a:path>
              <a:path w="632460" h="296545">
                <a:moveTo>
                  <a:pt x="144272" y="210438"/>
                </a:moveTo>
                <a:lnTo>
                  <a:pt x="124569" y="245481"/>
                </a:lnTo>
                <a:lnTo>
                  <a:pt x="104012" y="250570"/>
                </a:lnTo>
                <a:lnTo>
                  <a:pt x="187759" y="250570"/>
                </a:lnTo>
                <a:lnTo>
                  <a:pt x="193873" y="237533"/>
                </a:lnTo>
                <a:lnTo>
                  <a:pt x="199136" y="219837"/>
                </a:lnTo>
                <a:lnTo>
                  <a:pt x="144272" y="210438"/>
                </a:lnTo>
                <a:close/>
              </a:path>
              <a:path w="632460" h="296545">
                <a:moveTo>
                  <a:pt x="186680" y="119506"/>
                </a:moveTo>
                <a:lnTo>
                  <a:pt x="103124" y="119506"/>
                </a:lnTo>
                <a:lnTo>
                  <a:pt x="110648" y="120011"/>
                </a:lnTo>
                <a:lnTo>
                  <a:pt x="117411" y="121539"/>
                </a:lnTo>
                <a:lnTo>
                  <a:pt x="141350" y="152654"/>
                </a:lnTo>
                <a:lnTo>
                  <a:pt x="196342" y="142748"/>
                </a:lnTo>
                <a:lnTo>
                  <a:pt x="190581" y="126793"/>
                </a:lnTo>
                <a:lnTo>
                  <a:pt x="186680" y="119506"/>
                </a:lnTo>
                <a:close/>
              </a:path>
              <a:path w="632460" h="296545">
                <a:moveTo>
                  <a:pt x="405630" y="118237"/>
                </a:moveTo>
                <a:lnTo>
                  <a:pt x="316357" y="118237"/>
                </a:lnTo>
                <a:lnTo>
                  <a:pt x="326524" y="118665"/>
                </a:lnTo>
                <a:lnTo>
                  <a:pt x="334930" y="119951"/>
                </a:lnTo>
                <a:lnTo>
                  <a:pt x="341574" y="122094"/>
                </a:lnTo>
                <a:lnTo>
                  <a:pt x="346456" y="125094"/>
                </a:lnTo>
                <a:lnTo>
                  <a:pt x="351663" y="129667"/>
                </a:lnTo>
                <a:lnTo>
                  <a:pt x="354329" y="137287"/>
                </a:lnTo>
                <a:lnTo>
                  <a:pt x="354329" y="153669"/>
                </a:lnTo>
                <a:lnTo>
                  <a:pt x="345303" y="156884"/>
                </a:lnTo>
                <a:lnTo>
                  <a:pt x="333263" y="160242"/>
                </a:lnTo>
                <a:lnTo>
                  <a:pt x="318200" y="163742"/>
                </a:lnTo>
                <a:lnTo>
                  <a:pt x="286458" y="170267"/>
                </a:lnTo>
                <a:lnTo>
                  <a:pt x="274494" y="173386"/>
                </a:lnTo>
                <a:lnTo>
                  <a:pt x="236487" y="195181"/>
                </a:lnTo>
                <a:lnTo>
                  <a:pt x="223266" y="233680"/>
                </a:lnTo>
                <a:lnTo>
                  <a:pt x="224388" y="246125"/>
                </a:lnTo>
                <a:lnTo>
                  <a:pt x="252221" y="286125"/>
                </a:lnTo>
                <a:lnTo>
                  <a:pt x="293369" y="296037"/>
                </a:lnTo>
                <a:lnTo>
                  <a:pt x="302468" y="295608"/>
                </a:lnTo>
                <a:lnTo>
                  <a:pt x="343947" y="280415"/>
                </a:lnTo>
                <a:lnTo>
                  <a:pt x="358775" y="268224"/>
                </a:lnTo>
                <a:lnTo>
                  <a:pt x="412501" y="268224"/>
                </a:lnTo>
                <a:lnTo>
                  <a:pt x="411225" y="263017"/>
                </a:lnTo>
                <a:lnTo>
                  <a:pt x="410264" y="256794"/>
                </a:lnTo>
                <a:lnTo>
                  <a:pt x="300990" y="256794"/>
                </a:lnTo>
                <a:lnTo>
                  <a:pt x="293624" y="253873"/>
                </a:lnTo>
                <a:lnTo>
                  <a:pt x="281940" y="242443"/>
                </a:lnTo>
                <a:lnTo>
                  <a:pt x="279019" y="235712"/>
                </a:lnTo>
                <a:lnTo>
                  <a:pt x="279019" y="219963"/>
                </a:lnTo>
                <a:lnTo>
                  <a:pt x="320421" y="198500"/>
                </a:lnTo>
                <a:lnTo>
                  <a:pt x="331255" y="196117"/>
                </a:lnTo>
                <a:lnTo>
                  <a:pt x="340518" y="193913"/>
                </a:lnTo>
                <a:lnTo>
                  <a:pt x="348210" y="191875"/>
                </a:lnTo>
                <a:lnTo>
                  <a:pt x="354329" y="189992"/>
                </a:lnTo>
                <a:lnTo>
                  <a:pt x="408870" y="189992"/>
                </a:lnTo>
                <a:lnTo>
                  <a:pt x="409091" y="167386"/>
                </a:lnTo>
                <a:lnTo>
                  <a:pt x="409104" y="153669"/>
                </a:lnTo>
                <a:lnTo>
                  <a:pt x="408719" y="140079"/>
                </a:lnTo>
                <a:lnTo>
                  <a:pt x="407304" y="126158"/>
                </a:lnTo>
                <a:lnTo>
                  <a:pt x="405630" y="118237"/>
                </a:lnTo>
                <a:close/>
              </a:path>
              <a:path w="632460" h="296545">
                <a:moveTo>
                  <a:pt x="412501" y="268224"/>
                </a:moveTo>
                <a:lnTo>
                  <a:pt x="358775" y="268224"/>
                </a:lnTo>
                <a:lnTo>
                  <a:pt x="359256" y="269710"/>
                </a:lnTo>
                <a:lnTo>
                  <a:pt x="359790" y="271525"/>
                </a:lnTo>
                <a:lnTo>
                  <a:pt x="360679" y="274827"/>
                </a:lnTo>
                <a:lnTo>
                  <a:pt x="362838" y="282067"/>
                </a:lnTo>
                <a:lnTo>
                  <a:pt x="364616" y="287655"/>
                </a:lnTo>
                <a:lnTo>
                  <a:pt x="366013" y="291338"/>
                </a:lnTo>
                <a:lnTo>
                  <a:pt x="421259" y="291338"/>
                </a:lnTo>
                <a:lnTo>
                  <a:pt x="417905" y="283858"/>
                </a:lnTo>
                <a:lnTo>
                  <a:pt x="415099" y="276653"/>
                </a:lnTo>
                <a:lnTo>
                  <a:pt x="412865" y="269710"/>
                </a:lnTo>
                <a:lnTo>
                  <a:pt x="412501" y="268224"/>
                </a:lnTo>
                <a:close/>
              </a:path>
              <a:path w="632460" h="296545">
                <a:moveTo>
                  <a:pt x="408870" y="189992"/>
                </a:moveTo>
                <a:lnTo>
                  <a:pt x="354329" y="189992"/>
                </a:lnTo>
                <a:lnTo>
                  <a:pt x="354293" y="203438"/>
                </a:lnTo>
                <a:lnTo>
                  <a:pt x="354189" y="210308"/>
                </a:lnTo>
                <a:lnTo>
                  <a:pt x="338836" y="246761"/>
                </a:lnTo>
                <a:lnTo>
                  <a:pt x="310007" y="256794"/>
                </a:lnTo>
                <a:lnTo>
                  <a:pt x="410264" y="256794"/>
                </a:lnTo>
                <a:lnTo>
                  <a:pt x="410059" y="255464"/>
                </a:lnTo>
                <a:lnTo>
                  <a:pt x="409225" y="246125"/>
                </a:lnTo>
                <a:lnTo>
                  <a:pt x="408758" y="235712"/>
                </a:lnTo>
                <a:lnTo>
                  <a:pt x="408640" y="228345"/>
                </a:lnTo>
                <a:lnTo>
                  <a:pt x="408763" y="200975"/>
                </a:lnTo>
                <a:lnTo>
                  <a:pt x="408870" y="189992"/>
                </a:lnTo>
                <a:close/>
              </a:path>
              <a:path w="632460" h="296545">
                <a:moveTo>
                  <a:pt x="320421" y="75564"/>
                </a:moveTo>
                <a:lnTo>
                  <a:pt x="270111" y="83816"/>
                </a:lnTo>
                <a:lnTo>
                  <a:pt x="240617" y="108950"/>
                </a:lnTo>
                <a:lnTo>
                  <a:pt x="228981" y="135508"/>
                </a:lnTo>
                <a:lnTo>
                  <a:pt x="279654" y="144652"/>
                </a:lnTo>
                <a:lnTo>
                  <a:pt x="283082" y="134874"/>
                </a:lnTo>
                <a:lnTo>
                  <a:pt x="287655" y="128016"/>
                </a:lnTo>
                <a:lnTo>
                  <a:pt x="293116" y="124079"/>
                </a:lnTo>
                <a:lnTo>
                  <a:pt x="298704" y="120268"/>
                </a:lnTo>
                <a:lnTo>
                  <a:pt x="306450" y="118237"/>
                </a:lnTo>
                <a:lnTo>
                  <a:pt x="405630" y="118237"/>
                </a:lnTo>
                <a:lnTo>
                  <a:pt x="404961" y="115071"/>
                </a:lnTo>
                <a:lnTo>
                  <a:pt x="376047" y="84327"/>
                </a:lnTo>
                <a:lnTo>
                  <a:pt x="337899" y="76112"/>
                </a:lnTo>
                <a:lnTo>
                  <a:pt x="320421" y="75564"/>
                </a:lnTo>
                <a:close/>
              </a:path>
              <a:path w="632460" h="296545">
                <a:moveTo>
                  <a:pt x="519302" y="0"/>
                </a:moveTo>
                <a:lnTo>
                  <a:pt x="463423" y="0"/>
                </a:lnTo>
                <a:lnTo>
                  <a:pt x="463423" y="291338"/>
                </a:lnTo>
                <a:lnTo>
                  <a:pt x="519302" y="291338"/>
                </a:lnTo>
                <a:lnTo>
                  <a:pt x="519302" y="0"/>
                </a:lnTo>
                <a:close/>
              </a:path>
              <a:path w="632460" h="296545">
                <a:moveTo>
                  <a:pt x="632078" y="0"/>
                </a:moveTo>
                <a:lnTo>
                  <a:pt x="576199" y="0"/>
                </a:lnTo>
                <a:lnTo>
                  <a:pt x="576199" y="291338"/>
                </a:lnTo>
                <a:lnTo>
                  <a:pt x="632078" y="291338"/>
                </a:lnTo>
                <a:lnTo>
                  <a:pt x="632078" y="0"/>
                </a:lnTo>
                <a:close/>
              </a:path>
            </a:pathLst>
          </a:custGeom>
          <a:solidFill>
            <a:srgbClr val="000000">
              <a:alpha val="59999"/>
            </a:srgbClr>
          </a:solidFill>
        </p:spPr>
        <p:txBody>
          <a:bodyPr wrap="square" lIns="0" tIns="0" rIns="0" bIns="0" rtlCol="0"/>
          <a:lstStyle/>
          <a:p>
            <a:endParaRPr/>
          </a:p>
        </p:txBody>
      </p:sp>
      <p:sp>
        <p:nvSpPr>
          <p:cNvPr id="49" name="object 49"/>
          <p:cNvSpPr/>
          <p:nvPr/>
        </p:nvSpPr>
        <p:spPr>
          <a:xfrm>
            <a:off x="3722623" y="4840732"/>
            <a:ext cx="572770" cy="297815"/>
          </a:xfrm>
          <a:custGeom>
            <a:avLst/>
            <a:gdLst/>
            <a:ahLst/>
            <a:cxnLst/>
            <a:rect l="l" t="t" r="r" b="b"/>
            <a:pathLst>
              <a:path w="572770" h="297814">
                <a:moveTo>
                  <a:pt x="59562" y="219075"/>
                </a:moveTo>
                <a:lnTo>
                  <a:pt x="5587" y="225044"/>
                </a:lnTo>
                <a:lnTo>
                  <a:pt x="9493" y="242020"/>
                </a:lnTo>
                <a:lnTo>
                  <a:pt x="15303" y="256746"/>
                </a:lnTo>
                <a:lnTo>
                  <a:pt x="43949" y="287381"/>
                </a:lnTo>
                <a:lnTo>
                  <a:pt x="87884" y="297561"/>
                </a:lnTo>
                <a:lnTo>
                  <a:pt x="110484" y="295366"/>
                </a:lnTo>
                <a:lnTo>
                  <a:pt x="130857" y="288766"/>
                </a:lnTo>
                <a:lnTo>
                  <a:pt x="149016" y="277737"/>
                </a:lnTo>
                <a:lnTo>
                  <a:pt x="164973" y="262255"/>
                </a:lnTo>
                <a:lnTo>
                  <a:pt x="171787" y="251460"/>
                </a:lnTo>
                <a:lnTo>
                  <a:pt x="82930" y="251460"/>
                </a:lnTo>
                <a:lnTo>
                  <a:pt x="75564" y="248920"/>
                </a:lnTo>
                <a:lnTo>
                  <a:pt x="69976" y="243586"/>
                </a:lnTo>
                <a:lnTo>
                  <a:pt x="66188" y="239059"/>
                </a:lnTo>
                <a:lnTo>
                  <a:pt x="63198" y="233473"/>
                </a:lnTo>
                <a:lnTo>
                  <a:pt x="60993" y="226816"/>
                </a:lnTo>
                <a:lnTo>
                  <a:pt x="59562" y="219075"/>
                </a:lnTo>
                <a:close/>
              </a:path>
              <a:path w="572770" h="297814">
                <a:moveTo>
                  <a:pt x="193434" y="169672"/>
                </a:moveTo>
                <a:lnTo>
                  <a:pt x="136905" y="169672"/>
                </a:lnTo>
                <a:lnTo>
                  <a:pt x="134663" y="192579"/>
                </a:lnTo>
                <a:lnTo>
                  <a:pt x="131349" y="211201"/>
                </a:lnTo>
                <a:lnTo>
                  <a:pt x="107965" y="247523"/>
                </a:lnTo>
                <a:lnTo>
                  <a:pt x="91948" y="251460"/>
                </a:lnTo>
                <a:lnTo>
                  <a:pt x="171787" y="251460"/>
                </a:lnTo>
                <a:lnTo>
                  <a:pt x="177901" y="241774"/>
                </a:lnTo>
                <a:lnTo>
                  <a:pt x="187150" y="215757"/>
                </a:lnTo>
                <a:lnTo>
                  <a:pt x="192708" y="184191"/>
                </a:lnTo>
                <a:lnTo>
                  <a:pt x="193434" y="169672"/>
                </a:lnTo>
                <a:close/>
              </a:path>
              <a:path w="572770" h="297814">
                <a:moveTo>
                  <a:pt x="93345" y="0"/>
                </a:moveTo>
                <a:lnTo>
                  <a:pt x="40409" y="15216"/>
                </a:lnTo>
                <a:lnTo>
                  <a:pt x="6563" y="58547"/>
                </a:lnTo>
                <a:lnTo>
                  <a:pt x="0" y="98552"/>
                </a:lnTo>
                <a:lnTo>
                  <a:pt x="1567" y="118794"/>
                </a:lnTo>
                <a:lnTo>
                  <a:pt x="24891" y="167640"/>
                </a:lnTo>
                <a:lnTo>
                  <a:pt x="67629" y="192410"/>
                </a:lnTo>
                <a:lnTo>
                  <a:pt x="84200" y="194056"/>
                </a:lnTo>
                <a:lnTo>
                  <a:pt x="99347" y="192532"/>
                </a:lnTo>
                <a:lnTo>
                  <a:pt x="113172" y="187960"/>
                </a:lnTo>
                <a:lnTo>
                  <a:pt x="125688" y="180340"/>
                </a:lnTo>
                <a:lnTo>
                  <a:pt x="136905" y="169672"/>
                </a:lnTo>
                <a:lnTo>
                  <a:pt x="193434" y="169672"/>
                </a:lnTo>
                <a:lnTo>
                  <a:pt x="194259" y="153162"/>
                </a:lnTo>
                <a:lnTo>
                  <a:pt x="93852" y="153162"/>
                </a:lnTo>
                <a:lnTo>
                  <a:pt x="85828" y="152330"/>
                </a:lnTo>
                <a:lnTo>
                  <a:pt x="57642" y="123015"/>
                </a:lnTo>
                <a:lnTo>
                  <a:pt x="54863" y="98552"/>
                </a:lnTo>
                <a:lnTo>
                  <a:pt x="55504" y="85621"/>
                </a:lnTo>
                <a:lnTo>
                  <a:pt x="76628" y="49291"/>
                </a:lnTo>
                <a:lnTo>
                  <a:pt x="90804" y="46228"/>
                </a:lnTo>
                <a:lnTo>
                  <a:pt x="173568" y="46228"/>
                </a:lnTo>
                <a:lnTo>
                  <a:pt x="166115" y="34290"/>
                </a:lnTo>
                <a:lnTo>
                  <a:pt x="150923" y="19288"/>
                </a:lnTo>
                <a:lnTo>
                  <a:pt x="133730" y="8572"/>
                </a:lnTo>
                <a:lnTo>
                  <a:pt x="114538" y="2143"/>
                </a:lnTo>
                <a:lnTo>
                  <a:pt x="93345" y="0"/>
                </a:lnTo>
                <a:close/>
              </a:path>
              <a:path w="572770" h="297814">
                <a:moveTo>
                  <a:pt x="173568" y="46228"/>
                </a:moveTo>
                <a:lnTo>
                  <a:pt x="90804" y="46228"/>
                </a:lnTo>
                <a:lnTo>
                  <a:pt x="98736" y="47176"/>
                </a:lnTo>
                <a:lnTo>
                  <a:pt x="106156" y="50006"/>
                </a:lnTo>
                <a:lnTo>
                  <a:pt x="131169" y="90360"/>
                </a:lnTo>
                <a:lnTo>
                  <a:pt x="131952" y="103124"/>
                </a:lnTo>
                <a:lnTo>
                  <a:pt x="131262" y="114673"/>
                </a:lnTo>
                <a:lnTo>
                  <a:pt x="108616" y="150002"/>
                </a:lnTo>
                <a:lnTo>
                  <a:pt x="93852" y="153162"/>
                </a:lnTo>
                <a:lnTo>
                  <a:pt x="194259" y="153162"/>
                </a:lnTo>
                <a:lnTo>
                  <a:pt x="194425" y="149844"/>
                </a:lnTo>
                <a:lnTo>
                  <a:pt x="194497" y="145714"/>
                </a:lnTo>
                <a:lnTo>
                  <a:pt x="192780" y="110585"/>
                </a:lnTo>
                <a:lnTo>
                  <a:pt x="187436" y="79629"/>
                </a:lnTo>
                <a:lnTo>
                  <a:pt x="178544" y="54197"/>
                </a:lnTo>
                <a:lnTo>
                  <a:pt x="173568" y="46228"/>
                </a:lnTo>
                <a:close/>
              </a:path>
              <a:path w="572770" h="297814">
                <a:moveTo>
                  <a:pt x="371221" y="82042"/>
                </a:moveTo>
                <a:lnTo>
                  <a:pt x="315467" y="82042"/>
                </a:lnTo>
                <a:lnTo>
                  <a:pt x="315467" y="292481"/>
                </a:lnTo>
                <a:lnTo>
                  <a:pt x="371221" y="292481"/>
                </a:lnTo>
                <a:lnTo>
                  <a:pt x="371221" y="82042"/>
                </a:lnTo>
                <a:close/>
              </a:path>
              <a:path w="572770" h="297814">
                <a:moveTo>
                  <a:pt x="371221" y="0"/>
                </a:moveTo>
                <a:lnTo>
                  <a:pt x="326009" y="0"/>
                </a:lnTo>
                <a:lnTo>
                  <a:pt x="320226" y="12908"/>
                </a:lnTo>
                <a:lnTo>
                  <a:pt x="312420" y="24971"/>
                </a:lnTo>
                <a:lnTo>
                  <a:pt x="278229" y="55800"/>
                </a:lnTo>
                <a:lnTo>
                  <a:pt x="243331" y="73660"/>
                </a:lnTo>
                <a:lnTo>
                  <a:pt x="243331" y="124333"/>
                </a:lnTo>
                <a:lnTo>
                  <a:pt x="263407" y="116546"/>
                </a:lnTo>
                <a:lnTo>
                  <a:pt x="282114" y="106902"/>
                </a:lnTo>
                <a:lnTo>
                  <a:pt x="299464" y="95400"/>
                </a:lnTo>
                <a:lnTo>
                  <a:pt x="315467" y="82042"/>
                </a:lnTo>
                <a:lnTo>
                  <a:pt x="371221" y="82042"/>
                </a:lnTo>
                <a:lnTo>
                  <a:pt x="371221" y="0"/>
                </a:lnTo>
                <a:close/>
              </a:path>
              <a:path w="572770" h="297814">
                <a:moveTo>
                  <a:pt x="572388" y="82042"/>
                </a:moveTo>
                <a:lnTo>
                  <a:pt x="516636" y="82042"/>
                </a:lnTo>
                <a:lnTo>
                  <a:pt x="516636" y="292481"/>
                </a:lnTo>
                <a:lnTo>
                  <a:pt x="572388" y="292481"/>
                </a:lnTo>
                <a:lnTo>
                  <a:pt x="572388" y="82042"/>
                </a:lnTo>
                <a:close/>
              </a:path>
              <a:path w="572770" h="297814">
                <a:moveTo>
                  <a:pt x="572388" y="0"/>
                </a:moveTo>
                <a:lnTo>
                  <a:pt x="527176" y="0"/>
                </a:lnTo>
                <a:lnTo>
                  <a:pt x="521394" y="12908"/>
                </a:lnTo>
                <a:lnTo>
                  <a:pt x="513587" y="24971"/>
                </a:lnTo>
                <a:lnTo>
                  <a:pt x="479397" y="55800"/>
                </a:lnTo>
                <a:lnTo>
                  <a:pt x="444500" y="73660"/>
                </a:lnTo>
                <a:lnTo>
                  <a:pt x="444500" y="124333"/>
                </a:lnTo>
                <a:lnTo>
                  <a:pt x="464575" y="116546"/>
                </a:lnTo>
                <a:lnTo>
                  <a:pt x="483282" y="106902"/>
                </a:lnTo>
                <a:lnTo>
                  <a:pt x="500632" y="95400"/>
                </a:lnTo>
                <a:lnTo>
                  <a:pt x="516636" y="82042"/>
                </a:lnTo>
                <a:lnTo>
                  <a:pt x="572388" y="82042"/>
                </a:lnTo>
                <a:lnTo>
                  <a:pt x="572388" y="0"/>
                </a:lnTo>
                <a:close/>
              </a:path>
            </a:pathLst>
          </a:custGeom>
          <a:solidFill>
            <a:srgbClr val="FF0000">
              <a:alpha val="59999"/>
            </a:srgbClr>
          </a:solidFill>
        </p:spPr>
        <p:txBody>
          <a:bodyPr wrap="square" lIns="0" tIns="0" rIns="0" bIns="0" rtlCol="0"/>
          <a:lstStyle/>
          <a:p>
            <a:endParaRPr/>
          </a:p>
        </p:txBody>
      </p:sp>
      <p:pic>
        <p:nvPicPr>
          <p:cNvPr id="50" name="object 50"/>
          <p:cNvPicPr/>
          <p:nvPr/>
        </p:nvPicPr>
        <p:blipFill>
          <a:blip r:embed="rId12" cstate="print"/>
          <a:stretch>
            <a:fillRect/>
          </a:stretch>
        </p:blipFill>
        <p:spPr>
          <a:xfrm>
            <a:off x="6024371" y="729995"/>
            <a:ext cx="1260348" cy="1260348"/>
          </a:xfrm>
          <a:prstGeom prst="rect">
            <a:avLst/>
          </a:prstGeom>
        </p:spPr>
      </p:pic>
      <p:pic>
        <p:nvPicPr>
          <p:cNvPr id="51" name="object 51"/>
          <p:cNvPicPr/>
          <p:nvPr/>
        </p:nvPicPr>
        <p:blipFill>
          <a:blip r:embed="rId13" cstate="print"/>
          <a:stretch>
            <a:fillRect/>
          </a:stretch>
        </p:blipFill>
        <p:spPr>
          <a:xfrm>
            <a:off x="6393179" y="3403091"/>
            <a:ext cx="1979676" cy="1482852"/>
          </a:xfrm>
          <a:prstGeom prst="rect">
            <a:avLst/>
          </a:prstGeom>
        </p:spPr>
      </p:pic>
      <p:grpSp>
        <p:nvGrpSpPr>
          <p:cNvPr id="52" name="object 52"/>
          <p:cNvGrpSpPr/>
          <p:nvPr/>
        </p:nvGrpSpPr>
        <p:grpSpPr>
          <a:xfrm>
            <a:off x="0" y="0"/>
            <a:ext cx="12192000" cy="6858000"/>
            <a:chOff x="0" y="0"/>
            <a:chExt cx="12192000" cy="6858000"/>
          </a:xfrm>
        </p:grpSpPr>
        <p:pic>
          <p:nvPicPr>
            <p:cNvPr id="53" name="object 53"/>
            <p:cNvPicPr/>
            <p:nvPr/>
          </p:nvPicPr>
          <p:blipFill>
            <a:blip r:embed="rId14" cstate="print"/>
            <a:stretch>
              <a:fillRect/>
            </a:stretch>
          </p:blipFill>
          <p:spPr>
            <a:xfrm>
              <a:off x="9624060" y="5085588"/>
              <a:ext cx="2339340" cy="1193292"/>
            </a:xfrm>
            <a:prstGeom prst="rect">
              <a:avLst/>
            </a:prstGeom>
          </p:spPr>
        </p:pic>
        <p:pic>
          <p:nvPicPr>
            <p:cNvPr id="54" name="object 54"/>
            <p:cNvPicPr/>
            <p:nvPr/>
          </p:nvPicPr>
          <p:blipFill>
            <a:blip r:embed="rId15" cstate="print"/>
            <a:stretch>
              <a:fillRect/>
            </a:stretch>
          </p:blipFill>
          <p:spPr>
            <a:xfrm>
              <a:off x="0" y="0"/>
              <a:ext cx="12191999" cy="6857996"/>
            </a:xfrm>
            <a:prstGeom prst="rect">
              <a:avLst/>
            </a:prstGeom>
          </p:spPr>
        </p:pic>
      </p:grpSp>
      <p:sp>
        <p:nvSpPr>
          <p:cNvPr id="55" name="object 55"/>
          <p:cNvSpPr txBox="1">
            <a:spLocks noGrp="1"/>
          </p:cNvSpPr>
          <p:nvPr>
            <p:ph type="title"/>
          </p:nvPr>
        </p:nvSpPr>
        <p:spPr>
          <a:xfrm>
            <a:off x="4065523" y="2596718"/>
            <a:ext cx="4548505" cy="1123315"/>
          </a:xfrm>
          <a:prstGeom prst="rect">
            <a:avLst/>
          </a:prstGeom>
        </p:spPr>
        <p:txBody>
          <a:bodyPr vert="horz" wrap="square" lIns="0" tIns="12700" rIns="0" bIns="0" rtlCol="0">
            <a:spAutoFit/>
          </a:bodyPr>
          <a:lstStyle/>
          <a:p>
            <a:pPr marL="12700">
              <a:lnSpc>
                <a:spcPct val="100000"/>
              </a:lnSpc>
              <a:spcBef>
                <a:spcPts val="100"/>
              </a:spcBef>
            </a:pPr>
            <a:r>
              <a:rPr sz="7200" b="0">
                <a:solidFill>
                  <a:srgbClr val="FFFFFF"/>
                </a:solidFill>
                <a:latin typeface="Arial"/>
                <a:cs typeface="Arial"/>
              </a:rPr>
              <a:t>Thank</a:t>
            </a:r>
            <a:r>
              <a:rPr sz="7200" b="0" spc="-20">
                <a:solidFill>
                  <a:srgbClr val="FFFFFF"/>
                </a:solidFill>
                <a:latin typeface="Arial"/>
                <a:cs typeface="Arial"/>
              </a:rPr>
              <a:t> you!</a:t>
            </a:r>
            <a:endParaRPr sz="72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115EA0-B88F-8F3A-DA58-BB36C58C3762}"/>
              </a:ext>
            </a:extLst>
          </p:cNvPr>
          <p:cNvSpPr>
            <a:spLocks noGrp="1"/>
          </p:cNvSpPr>
          <p:nvPr>
            <p:ph type="title"/>
          </p:nvPr>
        </p:nvSpPr>
        <p:spPr>
          <a:xfrm>
            <a:off x="75498" y="377558"/>
            <a:ext cx="12116502" cy="714108"/>
          </a:xfrm>
        </p:spPr>
        <p:txBody>
          <a:bodyPr/>
          <a:lstStyle/>
          <a:p>
            <a:pPr algn="ctr"/>
            <a:r>
              <a:rPr lang="en-US" sz="3200"/>
              <a:t>NIGC Authorities and Human Trafficking</a:t>
            </a:r>
            <a:endParaRPr lang="en-US" sz="3200" b="0"/>
          </a:p>
        </p:txBody>
      </p:sp>
      <p:sp>
        <p:nvSpPr>
          <p:cNvPr id="4" name="TextBox 3">
            <a:extLst>
              <a:ext uri="{FF2B5EF4-FFF2-40B4-BE49-F238E27FC236}">
                <a16:creationId xmlns:a16="http://schemas.microsoft.com/office/drawing/2014/main" id="{03A8617C-A010-DFB2-E406-6B239D3A39AE}"/>
              </a:ext>
            </a:extLst>
          </p:cNvPr>
          <p:cNvSpPr txBox="1"/>
          <p:nvPr/>
        </p:nvSpPr>
        <p:spPr>
          <a:xfrm>
            <a:off x="242372" y="1435881"/>
            <a:ext cx="11655846" cy="4985980"/>
          </a:xfrm>
          <a:prstGeom prst="rect">
            <a:avLst/>
          </a:prstGeom>
          <a:noFill/>
        </p:spPr>
        <p:txBody>
          <a:bodyPr wrap="square">
            <a:spAutoFit/>
          </a:bodyPr>
          <a:lstStyle/>
          <a:p>
            <a:r>
              <a:rPr lang="en-US" sz="2400" b="1"/>
              <a:t>1. What authority does the NIGC have in regard to Human Trafficking?</a:t>
            </a:r>
          </a:p>
          <a:p>
            <a:endParaRPr lang="en-US" sz="1000"/>
          </a:p>
          <a:p>
            <a:pPr marL="742950" lvl="1" indent="-285750">
              <a:buFont typeface="Arial" panose="020B0604020202020204" pitchFamily="34" charset="0"/>
              <a:buChar char="•"/>
            </a:pPr>
            <a:r>
              <a:rPr lang="en-US" sz="2400"/>
              <a:t>IGRA and NIGC regulations require Tribes to operate gaming facilities in a manner that adequately protects public health and safety. </a:t>
            </a:r>
          </a:p>
          <a:p>
            <a:endParaRPr lang="en-US" sz="2400"/>
          </a:p>
          <a:p>
            <a:r>
              <a:rPr lang="en-US" sz="2400" b="1"/>
              <a:t>2. What may NIGC do in regard to individuals involved in Human Trafficking?</a:t>
            </a:r>
          </a:p>
          <a:p>
            <a:endParaRPr lang="en-US" sz="1000"/>
          </a:p>
          <a:p>
            <a:pPr marL="742950" lvl="1" indent="-285750">
              <a:buFont typeface="Arial" panose="020B0604020202020204" pitchFamily="34" charset="0"/>
              <a:buChar char="•"/>
            </a:pPr>
            <a:r>
              <a:rPr lang="en-US" sz="2400"/>
              <a:t>The Chair may issue a notice of violation to any person for violations of any provision of IGRA.</a:t>
            </a:r>
          </a:p>
          <a:p>
            <a:endParaRPr lang="en-US" sz="2400"/>
          </a:p>
          <a:p>
            <a:r>
              <a:rPr lang="en-US" sz="2400" b="1"/>
              <a:t>3. How does the NIGC monitor public health and safety at gaming operations?</a:t>
            </a:r>
          </a:p>
          <a:p>
            <a:endParaRPr lang="en-US" sz="1000"/>
          </a:p>
          <a:p>
            <a:pPr marL="742950" lvl="1" indent="-285750">
              <a:buFont typeface="Arial" panose="020B0604020202020204" pitchFamily="34" charset="0"/>
              <a:buChar char="•"/>
            </a:pPr>
            <a:r>
              <a:rPr lang="en-US" sz="2400"/>
              <a:t>NIGC Compliance Officers visit gaming operations, conducting compliance reviews; receive information from tribal gaming commissioners, officials, employees, and witnesses; and request documents or other evidence.</a:t>
            </a:r>
          </a:p>
        </p:txBody>
      </p:sp>
    </p:spTree>
    <p:extLst>
      <p:ext uri="{BB962C8B-B14F-4D97-AF65-F5344CB8AC3E}">
        <p14:creationId xmlns:p14="http://schemas.microsoft.com/office/powerpoint/2010/main" val="36944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115EA0-B88F-8F3A-DA58-BB36C58C3762}"/>
              </a:ext>
            </a:extLst>
          </p:cNvPr>
          <p:cNvSpPr>
            <a:spLocks noGrp="1"/>
          </p:cNvSpPr>
          <p:nvPr>
            <p:ph type="title"/>
          </p:nvPr>
        </p:nvSpPr>
        <p:spPr>
          <a:xfrm>
            <a:off x="37747" y="294270"/>
            <a:ext cx="12116502" cy="714108"/>
          </a:xfrm>
        </p:spPr>
        <p:txBody>
          <a:bodyPr/>
          <a:lstStyle/>
          <a:p>
            <a:pPr algn="ctr"/>
            <a:r>
              <a:rPr lang="en-US" sz="3200"/>
              <a:t>NIGC and Human Trafficking Activities Resources</a:t>
            </a:r>
            <a:endParaRPr lang="en-US" sz="3200" b="0"/>
          </a:p>
        </p:txBody>
      </p:sp>
      <p:pic>
        <p:nvPicPr>
          <p:cNvPr id="3" name="Picture 2">
            <a:extLst>
              <a:ext uri="{FF2B5EF4-FFF2-40B4-BE49-F238E27FC236}">
                <a16:creationId xmlns:a16="http://schemas.microsoft.com/office/drawing/2014/main" id="{F2055CB0-0C6F-4D84-2EDB-BDCB26449E4A}"/>
              </a:ext>
            </a:extLst>
          </p:cNvPr>
          <p:cNvPicPr>
            <a:picLocks noChangeAspect="1"/>
          </p:cNvPicPr>
          <p:nvPr/>
        </p:nvPicPr>
        <p:blipFill>
          <a:blip r:embed="rId3"/>
          <a:stretch>
            <a:fillRect/>
          </a:stretch>
        </p:blipFill>
        <p:spPr>
          <a:xfrm>
            <a:off x="1801539" y="1286666"/>
            <a:ext cx="8588921" cy="5309344"/>
          </a:xfrm>
          <a:prstGeom prst="rect">
            <a:avLst/>
          </a:prstGeom>
        </p:spPr>
      </p:pic>
      <p:pic>
        <p:nvPicPr>
          <p:cNvPr id="7" name="Picture 6">
            <a:extLst>
              <a:ext uri="{FF2B5EF4-FFF2-40B4-BE49-F238E27FC236}">
                <a16:creationId xmlns:a16="http://schemas.microsoft.com/office/drawing/2014/main" id="{4AE5CA53-435D-EE97-91B7-70444107EA49}"/>
              </a:ext>
            </a:extLst>
          </p:cNvPr>
          <p:cNvPicPr>
            <a:picLocks noChangeAspect="1"/>
          </p:cNvPicPr>
          <p:nvPr/>
        </p:nvPicPr>
        <p:blipFill>
          <a:blip r:embed="rId4"/>
          <a:stretch>
            <a:fillRect/>
          </a:stretch>
        </p:blipFill>
        <p:spPr>
          <a:xfrm>
            <a:off x="2016043" y="1296508"/>
            <a:ext cx="8159912" cy="5289659"/>
          </a:xfrm>
          <a:prstGeom prst="rect">
            <a:avLst/>
          </a:prstGeom>
        </p:spPr>
      </p:pic>
      <p:grpSp>
        <p:nvGrpSpPr>
          <p:cNvPr id="14" name="Group 13">
            <a:extLst>
              <a:ext uri="{FF2B5EF4-FFF2-40B4-BE49-F238E27FC236}">
                <a16:creationId xmlns:a16="http://schemas.microsoft.com/office/drawing/2014/main" id="{6A8EF9BB-0AA5-A23E-065B-CC84374550ED}"/>
              </a:ext>
            </a:extLst>
          </p:cNvPr>
          <p:cNvGrpSpPr/>
          <p:nvPr/>
        </p:nvGrpSpPr>
        <p:grpSpPr>
          <a:xfrm>
            <a:off x="3448624" y="1286665"/>
            <a:ext cx="5294749" cy="5288949"/>
            <a:chOff x="3343575" y="1285394"/>
            <a:chExt cx="5294749" cy="5288949"/>
          </a:xfrm>
        </p:grpSpPr>
        <p:pic>
          <p:nvPicPr>
            <p:cNvPr id="9" name="Picture 8">
              <a:extLst>
                <a:ext uri="{FF2B5EF4-FFF2-40B4-BE49-F238E27FC236}">
                  <a16:creationId xmlns:a16="http://schemas.microsoft.com/office/drawing/2014/main" id="{03E14194-22A1-FE36-8C9F-04D26B499B59}"/>
                </a:ext>
              </a:extLst>
            </p:cNvPr>
            <p:cNvPicPr>
              <a:picLocks noChangeAspect="1"/>
            </p:cNvPicPr>
            <p:nvPr/>
          </p:nvPicPr>
          <p:blipFill>
            <a:blip r:embed="rId5"/>
            <a:stretch>
              <a:fillRect/>
            </a:stretch>
          </p:blipFill>
          <p:spPr>
            <a:xfrm>
              <a:off x="3343575" y="1285394"/>
              <a:ext cx="5294749" cy="5288949"/>
            </a:xfrm>
            <a:prstGeom prst="rect">
              <a:avLst/>
            </a:prstGeom>
          </p:spPr>
        </p:pic>
        <p:cxnSp>
          <p:nvCxnSpPr>
            <p:cNvPr id="12" name="Straight Arrow Connector 11">
              <a:extLst>
                <a:ext uri="{FF2B5EF4-FFF2-40B4-BE49-F238E27FC236}">
                  <a16:creationId xmlns:a16="http://schemas.microsoft.com/office/drawing/2014/main" id="{FAF8CD25-BD28-5C79-0211-DC285B36E6DA}"/>
                </a:ext>
              </a:extLst>
            </p:cNvPr>
            <p:cNvCxnSpPr/>
            <p:nvPr/>
          </p:nvCxnSpPr>
          <p:spPr>
            <a:xfrm flipH="1">
              <a:off x="5322013" y="5116530"/>
              <a:ext cx="123289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436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115EA0-B88F-8F3A-DA58-BB36C58C3762}"/>
              </a:ext>
            </a:extLst>
          </p:cNvPr>
          <p:cNvSpPr>
            <a:spLocks noGrp="1"/>
          </p:cNvSpPr>
          <p:nvPr>
            <p:ph type="title"/>
          </p:nvPr>
        </p:nvSpPr>
        <p:spPr>
          <a:xfrm>
            <a:off x="75498" y="304800"/>
            <a:ext cx="12116502" cy="714108"/>
          </a:xfrm>
        </p:spPr>
        <p:txBody>
          <a:bodyPr/>
          <a:lstStyle/>
          <a:p>
            <a:pPr algn="ctr"/>
            <a:r>
              <a:rPr lang="en-US" sz="3200"/>
              <a:t>NIGC and Human Trafficking Activities Resources</a:t>
            </a:r>
            <a:endParaRPr lang="en-US" sz="3200" b="0"/>
          </a:p>
        </p:txBody>
      </p:sp>
      <p:pic>
        <p:nvPicPr>
          <p:cNvPr id="4" name="Picture 3">
            <a:extLst>
              <a:ext uri="{FF2B5EF4-FFF2-40B4-BE49-F238E27FC236}">
                <a16:creationId xmlns:a16="http://schemas.microsoft.com/office/drawing/2014/main" id="{DFB8F4D0-080B-0BB4-D784-AC40469B9AE0}"/>
              </a:ext>
            </a:extLst>
          </p:cNvPr>
          <p:cNvPicPr>
            <a:picLocks noChangeAspect="1"/>
          </p:cNvPicPr>
          <p:nvPr/>
        </p:nvPicPr>
        <p:blipFill>
          <a:blip r:embed="rId3"/>
          <a:stretch>
            <a:fillRect/>
          </a:stretch>
        </p:blipFill>
        <p:spPr>
          <a:xfrm>
            <a:off x="25696" y="1470251"/>
            <a:ext cx="5996825" cy="4640491"/>
          </a:xfrm>
          <a:prstGeom prst="rect">
            <a:avLst/>
          </a:prstGeom>
        </p:spPr>
      </p:pic>
      <p:pic>
        <p:nvPicPr>
          <p:cNvPr id="8" name="Picture 7">
            <a:extLst>
              <a:ext uri="{FF2B5EF4-FFF2-40B4-BE49-F238E27FC236}">
                <a16:creationId xmlns:a16="http://schemas.microsoft.com/office/drawing/2014/main" id="{1E79DBF8-AF2D-E263-4198-873E095CBF02}"/>
              </a:ext>
            </a:extLst>
          </p:cNvPr>
          <p:cNvPicPr>
            <a:picLocks noChangeAspect="1"/>
          </p:cNvPicPr>
          <p:nvPr/>
        </p:nvPicPr>
        <p:blipFill>
          <a:blip r:embed="rId4"/>
          <a:stretch>
            <a:fillRect/>
          </a:stretch>
        </p:blipFill>
        <p:spPr>
          <a:xfrm>
            <a:off x="6144480" y="1470251"/>
            <a:ext cx="6015875" cy="4648111"/>
          </a:xfrm>
          <a:prstGeom prst="rect">
            <a:avLst/>
          </a:prstGeom>
        </p:spPr>
      </p:pic>
    </p:spTree>
    <p:extLst>
      <p:ext uri="{BB962C8B-B14F-4D97-AF65-F5344CB8AC3E}">
        <p14:creationId xmlns:p14="http://schemas.microsoft.com/office/powerpoint/2010/main" val="230494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115EA0-B88F-8F3A-DA58-BB36C58C3762}"/>
              </a:ext>
            </a:extLst>
          </p:cNvPr>
          <p:cNvSpPr>
            <a:spLocks noGrp="1"/>
          </p:cNvSpPr>
          <p:nvPr>
            <p:ph type="title"/>
          </p:nvPr>
        </p:nvSpPr>
        <p:spPr>
          <a:xfrm>
            <a:off x="75498" y="377558"/>
            <a:ext cx="12116502" cy="714108"/>
          </a:xfrm>
        </p:spPr>
        <p:txBody>
          <a:bodyPr/>
          <a:lstStyle/>
          <a:p>
            <a:pPr algn="ctr"/>
            <a:r>
              <a:rPr lang="en-US" sz="3200"/>
              <a:t>NIGC and Human Trafficking Activities Resources</a:t>
            </a:r>
            <a:endParaRPr lang="en-US" sz="3200" b="0"/>
          </a:p>
        </p:txBody>
      </p:sp>
      <p:pic>
        <p:nvPicPr>
          <p:cNvPr id="11" name="Picture 10">
            <a:extLst>
              <a:ext uri="{FF2B5EF4-FFF2-40B4-BE49-F238E27FC236}">
                <a16:creationId xmlns:a16="http://schemas.microsoft.com/office/drawing/2014/main" id="{18627ACA-F75E-EDE0-B110-06AECD833B01}"/>
              </a:ext>
            </a:extLst>
          </p:cNvPr>
          <p:cNvPicPr>
            <a:picLocks noChangeAspect="1"/>
          </p:cNvPicPr>
          <p:nvPr/>
        </p:nvPicPr>
        <p:blipFill rotWithShape="1">
          <a:blip r:embed="rId3"/>
          <a:srcRect l="1753"/>
          <a:stretch/>
        </p:blipFill>
        <p:spPr>
          <a:xfrm>
            <a:off x="0" y="1245372"/>
            <a:ext cx="7792117" cy="5180268"/>
          </a:xfrm>
          <a:prstGeom prst="rect">
            <a:avLst/>
          </a:prstGeom>
        </p:spPr>
      </p:pic>
      <p:pic>
        <p:nvPicPr>
          <p:cNvPr id="13" name="Picture 12">
            <a:extLst>
              <a:ext uri="{FF2B5EF4-FFF2-40B4-BE49-F238E27FC236}">
                <a16:creationId xmlns:a16="http://schemas.microsoft.com/office/drawing/2014/main" id="{2DE51493-ACF1-5E31-DF0E-1256C183A62C}"/>
              </a:ext>
            </a:extLst>
          </p:cNvPr>
          <p:cNvPicPr>
            <a:picLocks noChangeAspect="1"/>
          </p:cNvPicPr>
          <p:nvPr/>
        </p:nvPicPr>
        <p:blipFill rotWithShape="1">
          <a:blip r:embed="rId4"/>
          <a:srcRect l="1821" t="2758" r="29259"/>
          <a:stretch/>
        </p:blipFill>
        <p:spPr>
          <a:xfrm>
            <a:off x="5476126" y="1245372"/>
            <a:ext cx="6715874" cy="4605068"/>
          </a:xfrm>
          <a:prstGeom prst="rect">
            <a:avLst/>
          </a:prstGeom>
        </p:spPr>
      </p:pic>
    </p:spTree>
    <p:extLst>
      <p:ext uri="{BB962C8B-B14F-4D97-AF65-F5344CB8AC3E}">
        <p14:creationId xmlns:p14="http://schemas.microsoft.com/office/powerpoint/2010/main" val="273169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976DCC-227A-A347-08B3-9F1880975F65}"/>
              </a:ext>
            </a:extLst>
          </p:cNvPr>
          <p:cNvGrpSpPr/>
          <p:nvPr/>
        </p:nvGrpSpPr>
        <p:grpSpPr>
          <a:xfrm>
            <a:off x="3512657" y="1238863"/>
            <a:ext cx="12383295" cy="5366308"/>
            <a:chOff x="3512657" y="1238863"/>
            <a:chExt cx="12383295" cy="5366308"/>
          </a:xfrm>
        </p:grpSpPr>
        <p:pic>
          <p:nvPicPr>
            <p:cNvPr id="7" name="Picture 6">
              <a:extLst>
                <a:ext uri="{FF2B5EF4-FFF2-40B4-BE49-F238E27FC236}">
                  <a16:creationId xmlns:a16="http://schemas.microsoft.com/office/drawing/2014/main" id="{C15F0F7A-AD27-1AAD-3874-61DF41414FF8}"/>
                </a:ext>
              </a:extLst>
            </p:cNvPr>
            <p:cNvPicPr>
              <a:picLocks noChangeAspect="1"/>
            </p:cNvPicPr>
            <p:nvPr/>
          </p:nvPicPr>
          <p:blipFill rotWithShape="1">
            <a:blip r:embed="rId3">
              <a:alphaModFix amt="20000"/>
            </a:blip>
            <a:srcRect t="34120"/>
            <a:stretch/>
          </p:blipFill>
          <p:spPr>
            <a:xfrm>
              <a:off x="3674455" y="1238864"/>
              <a:ext cx="12221497" cy="5366307"/>
            </a:xfrm>
            <a:prstGeom prst="rect">
              <a:avLst/>
            </a:prstGeom>
          </p:spPr>
        </p:pic>
        <p:sp>
          <p:nvSpPr>
            <p:cNvPr id="8" name="Rectangle 7">
              <a:extLst>
                <a:ext uri="{FF2B5EF4-FFF2-40B4-BE49-F238E27FC236}">
                  <a16:creationId xmlns:a16="http://schemas.microsoft.com/office/drawing/2014/main" id="{3EE4D2A2-D5F0-4049-C5CD-19FE21DB1DA3}"/>
                </a:ext>
              </a:extLst>
            </p:cNvPr>
            <p:cNvSpPr/>
            <p:nvPr/>
          </p:nvSpPr>
          <p:spPr>
            <a:xfrm rot="10800000">
              <a:off x="3512657" y="1238863"/>
              <a:ext cx="3423163" cy="5366307"/>
            </a:xfrm>
            <a:prstGeom prst="rect">
              <a:avLst/>
            </a:prstGeom>
            <a:gradFill flip="none" rotWithShape="1">
              <a:gsLst>
                <a:gs pos="0">
                  <a:schemeClr val="bg1"/>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5497" y="235566"/>
            <a:ext cx="11868497" cy="714108"/>
          </a:xfrm>
        </p:spPr>
        <p:txBody>
          <a:bodyPr anchor="t">
            <a:noAutofit/>
          </a:bodyPr>
          <a:lstStyle/>
          <a:p>
            <a:r>
              <a:rPr lang="en-US" sz="3200"/>
              <a:t>Responding to Human Trafficking Activities:</a:t>
            </a:r>
            <a:br>
              <a:rPr lang="en-US" sz="3200"/>
            </a:br>
            <a:r>
              <a:rPr lang="en-US" sz="3200" b="0"/>
              <a:t>Gaming Employees</a:t>
            </a:r>
            <a:br>
              <a:rPr lang="en-US" sz="3200"/>
            </a:br>
            <a:endParaRPr lang="en-US" sz="3200"/>
          </a:p>
        </p:txBody>
      </p:sp>
      <p:sp>
        <p:nvSpPr>
          <p:cNvPr id="3" name="Content Placeholder 2"/>
          <p:cNvSpPr>
            <a:spLocks noGrp="1"/>
          </p:cNvSpPr>
          <p:nvPr>
            <p:ph idx="4294967295"/>
          </p:nvPr>
        </p:nvSpPr>
        <p:spPr>
          <a:xfrm>
            <a:off x="274320" y="1371600"/>
            <a:ext cx="9715986" cy="3423015"/>
          </a:xfrm>
          <a:prstGeom prst="rect">
            <a:avLst/>
          </a:prstGeom>
        </p:spPr>
        <p:txBody>
          <a:bodyPr>
            <a:noAutofit/>
          </a:bodyPr>
          <a:lstStyle/>
          <a:p>
            <a:pPr>
              <a:lnSpc>
                <a:spcPct val="100000"/>
              </a:lnSpc>
              <a:spcBef>
                <a:spcPts val="0"/>
              </a:spcBef>
            </a:pPr>
            <a:r>
              <a:rPr lang="en-US" sz="2400" b="0"/>
              <a:t>Provide Human Trafficking training during new employee orientation/onboarding &amp; annual Human Trafficking training for all employees.</a:t>
            </a:r>
          </a:p>
          <a:p>
            <a:pPr>
              <a:lnSpc>
                <a:spcPct val="100000"/>
              </a:lnSpc>
              <a:spcBef>
                <a:spcPts val="0"/>
              </a:spcBef>
            </a:pPr>
            <a:endParaRPr lang="en-US" sz="1000" b="0"/>
          </a:p>
          <a:p>
            <a:pPr>
              <a:lnSpc>
                <a:spcPct val="100000"/>
              </a:lnSpc>
              <a:spcBef>
                <a:spcPts val="0"/>
              </a:spcBef>
            </a:pPr>
            <a:r>
              <a:rPr lang="en-US" sz="2400" b="0"/>
              <a:t>Prepare employees for large events and remind employees to watch for human trafficking indicators.</a:t>
            </a:r>
          </a:p>
          <a:p>
            <a:pPr>
              <a:lnSpc>
                <a:spcPct val="100000"/>
              </a:lnSpc>
              <a:spcBef>
                <a:spcPts val="0"/>
              </a:spcBef>
            </a:pPr>
            <a:endParaRPr lang="en-US" sz="1000" b="0"/>
          </a:p>
          <a:p>
            <a:pPr>
              <a:lnSpc>
                <a:spcPct val="100000"/>
              </a:lnSpc>
              <a:spcBef>
                <a:spcPts val="0"/>
              </a:spcBef>
            </a:pPr>
            <a:r>
              <a:rPr lang="en-US" sz="2400" b="0"/>
              <a:t>Make sure your employees feel safe , security especially may be targeted and/or harassed.</a:t>
            </a:r>
          </a:p>
          <a:p>
            <a:pPr>
              <a:lnSpc>
                <a:spcPct val="100000"/>
              </a:lnSpc>
              <a:spcBef>
                <a:spcPts val="0"/>
              </a:spcBef>
            </a:pPr>
            <a:endParaRPr lang="en-US" sz="1000" b="0"/>
          </a:p>
          <a:p>
            <a:pPr>
              <a:lnSpc>
                <a:spcPct val="100000"/>
              </a:lnSpc>
              <a:spcBef>
                <a:spcPts val="0"/>
              </a:spcBef>
            </a:pPr>
            <a:r>
              <a:rPr lang="en-US" sz="2400" b="0"/>
              <a:t>Develop employee support programs for those directly affected by human trafficking or MMIP.</a:t>
            </a:r>
          </a:p>
          <a:p>
            <a:pPr>
              <a:lnSpc>
                <a:spcPct val="100000"/>
              </a:lnSpc>
              <a:spcBef>
                <a:spcPts val="0"/>
              </a:spcBef>
            </a:pPr>
            <a:endParaRPr lang="en-US" sz="1000" b="0"/>
          </a:p>
          <a:p>
            <a:pPr>
              <a:lnSpc>
                <a:spcPct val="100000"/>
              </a:lnSpc>
              <a:spcBef>
                <a:spcPts val="0"/>
              </a:spcBef>
            </a:pPr>
            <a:r>
              <a:rPr lang="en-US" sz="2400" b="0"/>
              <a:t>Display throughout the casino and in employee break rooms, human trafficking posters that include indicators and the help line contact information.</a:t>
            </a:r>
          </a:p>
          <a:p>
            <a:pPr marL="0" indent="0">
              <a:lnSpc>
                <a:spcPct val="100000"/>
              </a:lnSpc>
              <a:spcBef>
                <a:spcPts val="0"/>
              </a:spcBef>
              <a:buNone/>
            </a:pPr>
            <a:endParaRPr lang="en-US" sz="2400"/>
          </a:p>
          <a:p>
            <a:pPr>
              <a:lnSpc>
                <a:spcPct val="100000"/>
              </a:lnSpc>
              <a:spcBef>
                <a:spcPts val="0"/>
              </a:spcBef>
            </a:pPr>
            <a:endParaRPr lang="en-US" sz="2400"/>
          </a:p>
        </p:txBody>
      </p:sp>
    </p:spTree>
    <p:extLst>
      <p:ext uri="{BB962C8B-B14F-4D97-AF65-F5344CB8AC3E}">
        <p14:creationId xmlns:p14="http://schemas.microsoft.com/office/powerpoint/2010/main" val="216874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4B46BDC-7B2B-FDA0-EDC4-7CF8D5ACD33D}"/>
              </a:ext>
            </a:extLst>
          </p:cNvPr>
          <p:cNvGrpSpPr/>
          <p:nvPr/>
        </p:nvGrpSpPr>
        <p:grpSpPr>
          <a:xfrm>
            <a:off x="3512657" y="1238863"/>
            <a:ext cx="12383295" cy="5366308"/>
            <a:chOff x="3512657" y="1238863"/>
            <a:chExt cx="12383295" cy="5366308"/>
          </a:xfrm>
        </p:grpSpPr>
        <p:pic>
          <p:nvPicPr>
            <p:cNvPr id="7" name="Picture 6">
              <a:extLst>
                <a:ext uri="{FF2B5EF4-FFF2-40B4-BE49-F238E27FC236}">
                  <a16:creationId xmlns:a16="http://schemas.microsoft.com/office/drawing/2014/main" id="{EEEAD7D1-0EDA-42A1-218B-10CA22AEADD2}"/>
                </a:ext>
              </a:extLst>
            </p:cNvPr>
            <p:cNvPicPr>
              <a:picLocks noChangeAspect="1"/>
            </p:cNvPicPr>
            <p:nvPr/>
          </p:nvPicPr>
          <p:blipFill rotWithShape="1">
            <a:blip r:embed="rId3">
              <a:alphaModFix amt="20000"/>
            </a:blip>
            <a:srcRect t="34120"/>
            <a:stretch/>
          </p:blipFill>
          <p:spPr>
            <a:xfrm>
              <a:off x="3674455" y="1238864"/>
              <a:ext cx="12221497" cy="5366307"/>
            </a:xfrm>
            <a:prstGeom prst="rect">
              <a:avLst/>
            </a:prstGeom>
          </p:spPr>
        </p:pic>
        <p:sp>
          <p:nvSpPr>
            <p:cNvPr id="8" name="Rectangle 7">
              <a:extLst>
                <a:ext uri="{FF2B5EF4-FFF2-40B4-BE49-F238E27FC236}">
                  <a16:creationId xmlns:a16="http://schemas.microsoft.com/office/drawing/2014/main" id="{8BB25283-563E-00A3-6351-2E0DF553390B}"/>
                </a:ext>
              </a:extLst>
            </p:cNvPr>
            <p:cNvSpPr/>
            <p:nvPr/>
          </p:nvSpPr>
          <p:spPr>
            <a:xfrm rot="10800000">
              <a:off x="3512657" y="1238863"/>
              <a:ext cx="3423163" cy="5366307"/>
            </a:xfrm>
            <a:prstGeom prst="rect">
              <a:avLst/>
            </a:prstGeom>
            <a:gradFill flip="none" rotWithShape="1">
              <a:gsLst>
                <a:gs pos="0">
                  <a:schemeClr val="bg1"/>
                </a:gs>
                <a:gs pos="9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5497" y="235566"/>
            <a:ext cx="11868497" cy="714108"/>
          </a:xfrm>
        </p:spPr>
        <p:txBody>
          <a:bodyPr anchor="t">
            <a:noAutofit/>
          </a:bodyPr>
          <a:lstStyle/>
          <a:p>
            <a:r>
              <a:rPr lang="en-US" sz="3200"/>
              <a:t>Responding to Human Trafficking Activities:</a:t>
            </a:r>
            <a:br>
              <a:rPr lang="en-US" sz="3200"/>
            </a:br>
            <a:r>
              <a:rPr lang="en-US" sz="3200" b="0"/>
              <a:t>Policy and Collaboration</a:t>
            </a:r>
            <a:br>
              <a:rPr lang="en-US"/>
            </a:br>
            <a:endParaRPr lang="en-US"/>
          </a:p>
        </p:txBody>
      </p:sp>
      <p:sp>
        <p:nvSpPr>
          <p:cNvPr id="3" name="Content Placeholder 2"/>
          <p:cNvSpPr>
            <a:spLocks noGrp="1"/>
          </p:cNvSpPr>
          <p:nvPr>
            <p:ph idx="4294967295"/>
          </p:nvPr>
        </p:nvSpPr>
        <p:spPr>
          <a:xfrm>
            <a:off x="274320" y="1371600"/>
            <a:ext cx="9794378" cy="3423015"/>
          </a:xfrm>
          <a:prstGeom prst="rect">
            <a:avLst/>
          </a:prstGeom>
        </p:spPr>
        <p:txBody>
          <a:bodyPr>
            <a:noAutofit/>
          </a:bodyPr>
          <a:lstStyle/>
          <a:p>
            <a:pPr>
              <a:lnSpc>
                <a:spcPct val="100000"/>
              </a:lnSpc>
              <a:spcBef>
                <a:spcPts val="600"/>
              </a:spcBef>
            </a:pPr>
            <a:r>
              <a:rPr lang="en-US" b="0"/>
              <a:t>Develop Human Trafficking policy and procedures and include it in your emergency preparedness and response plans. </a:t>
            </a:r>
          </a:p>
          <a:p>
            <a:pPr>
              <a:lnSpc>
                <a:spcPct val="100000"/>
              </a:lnSpc>
              <a:spcBef>
                <a:spcPts val="600"/>
              </a:spcBef>
            </a:pPr>
            <a:endParaRPr lang="en-US" sz="600" b="0"/>
          </a:p>
          <a:p>
            <a:pPr>
              <a:lnSpc>
                <a:spcPct val="100000"/>
              </a:lnSpc>
              <a:spcBef>
                <a:spcPts val="600"/>
              </a:spcBef>
            </a:pPr>
            <a:r>
              <a:rPr lang="en-US" b="0"/>
              <a:t>Collaborate with your tribe, local law enforcement, and taskforce/organizations addressing human trafficking in your community. </a:t>
            </a:r>
          </a:p>
          <a:p>
            <a:pPr>
              <a:lnSpc>
                <a:spcPct val="100000"/>
              </a:lnSpc>
              <a:spcBef>
                <a:spcPts val="600"/>
              </a:spcBef>
            </a:pPr>
            <a:endParaRPr lang="en-US" sz="600" b="0"/>
          </a:p>
          <a:p>
            <a:pPr>
              <a:lnSpc>
                <a:spcPct val="100000"/>
              </a:lnSpc>
              <a:spcBef>
                <a:spcPts val="600"/>
              </a:spcBef>
            </a:pPr>
            <a:r>
              <a:rPr lang="en-US" b="0"/>
              <a:t>Require all vendors to sign a “Responsible Vendor” statement on human trafficking.</a:t>
            </a:r>
          </a:p>
          <a:p>
            <a:pPr>
              <a:lnSpc>
                <a:spcPct val="100000"/>
              </a:lnSpc>
              <a:spcBef>
                <a:spcPts val="600"/>
              </a:spcBef>
            </a:pPr>
            <a:endParaRPr lang="en-US" sz="600" b="0"/>
          </a:p>
          <a:p>
            <a:pPr>
              <a:lnSpc>
                <a:spcPct val="100000"/>
              </a:lnSpc>
              <a:spcBef>
                <a:spcPts val="600"/>
              </a:spcBef>
            </a:pPr>
            <a:r>
              <a:rPr lang="en-US" b="0"/>
              <a:t>Wear Blue across Casino floor on Human Trafficking Awareness Day.</a:t>
            </a:r>
          </a:p>
          <a:p>
            <a:pPr>
              <a:lnSpc>
                <a:spcPct val="100000"/>
              </a:lnSpc>
              <a:spcBef>
                <a:spcPts val="600"/>
              </a:spcBef>
            </a:pPr>
            <a:endParaRPr lang="en-US"/>
          </a:p>
          <a:p>
            <a:pPr>
              <a:lnSpc>
                <a:spcPct val="100000"/>
              </a:lnSpc>
              <a:spcBef>
                <a:spcPts val="600"/>
              </a:spcBef>
            </a:pPr>
            <a:endParaRPr lang="en-US"/>
          </a:p>
        </p:txBody>
      </p:sp>
    </p:spTree>
    <p:extLst>
      <p:ext uri="{BB962C8B-B14F-4D97-AF65-F5344CB8AC3E}">
        <p14:creationId xmlns:p14="http://schemas.microsoft.com/office/powerpoint/2010/main" val="16303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80574C63F1764CB3EDC50D95BE23B7" ma:contentTypeVersion="4" ma:contentTypeDescription="Create a new document." ma:contentTypeScope="" ma:versionID="bc629aae6e8646e54d92af8a9f6bb95a">
  <xsd:schema xmlns:xsd="http://www.w3.org/2001/XMLSchema" xmlns:xs="http://www.w3.org/2001/XMLSchema" xmlns:p="http://schemas.microsoft.com/office/2006/metadata/properties" xmlns:ns2="8294b026-1b22-489a-a072-9e9aebb1de62" targetNamespace="http://schemas.microsoft.com/office/2006/metadata/properties" ma:root="true" ma:fieldsID="0dfd08ced17abc7d340a63ad173c08ec" ns2:_="">
    <xsd:import namespace="8294b026-1b22-489a-a072-9e9aebb1de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4b026-1b22-489a-a072-9e9aebb1de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F16C61-ED47-4B3D-943A-556637A1043A}">
  <ds:schemaRefs>
    <ds:schemaRef ds:uri="8294b026-1b22-489a-a072-9e9aebb1de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23ADC04-1E42-44AA-B4E2-0418691D3872}">
  <ds:schemaRefs>
    <ds:schemaRef ds:uri="8294b026-1b22-489a-a072-9e9aebb1de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442D74-E143-432E-9334-8E8F60F600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TotalTime>
  <Words>2645</Words>
  <Application>Microsoft Office PowerPoint</Application>
  <PresentationFormat>Widescreen</PresentationFormat>
  <Paragraphs>299</Paragraphs>
  <Slides>34</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Arial</vt:lpstr>
      <vt:lpstr>Berlin Sans FB Demi</vt:lpstr>
      <vt:lpstr>Calibri</vt:lpstr>
      <vt:lpstr>Calibri Light</vt:lpstr>
      <vt:lpstr>Century Gothic</vt:lpstr>
      <vt:lpstr>Courier New</vt:lpstr>
      <vt:lpstr>Lato Light</vt:lpstr>
      <vt:lpstr>Open Sans</vt:lpstr>
      <vt:lpstr>Segoe UI</vt:lpstr>
      <vt:lpstr>Times New Roman</vt:lpstr>
      <vt:lpstr>Trebuchet MS</vt:lpstr>
      <vt:lpstr>Office Theme</vt:lpstr>
      <vt:lpstr>1_Office Theme</vt:lpstr>
      <vt:lpstr>2_Office Theme</vt:lpstr>
      <vt:lpstr>PowerPoint Presentation</vt:lpstr>
      <vt:lpstr>PowerPoint Presentation</vt:lpstr>
      <vt:lpstr>Human Trafficking Definition</vt:lpstr>
      <vt:lpstr>NIGC Authorities and Human Trafficking</vt:lpstr>
      <vt:lpstr>NIGC and Human Trafficking Activities Resources</vt:lpstr>
      <vt:lpstr>NIGC and Human Trafficking Activities Resources</vt:lpstr>
      <vt:lpstr>NIGC and Human Trafficking Activities Resources</vt:lpstr>
      <vt:lpstr>Responding to Human Trafficking Activities: Gaming Employees </vt:lpstr>
      <vt:lpstr>Responding to Human Trafficking Activities: Policy and Collaboration </vt:lpstr>
      <vt:lpstr>Responding to Human Trafficking Activities: Potential Victims</vt:lpstr>
      <vt:lpstr>PowerPoint Presentation</vt:lpstr>
      <vt:lpstr>PowerPoint Presentation</vt:lpstr>
      <vt:lpstr>OPERATIONS </vt:lpstr>
      <vt:lpstr>PowerPoint Presentation</vt:lpstr>
      <vt:lpstr>PowerPoint Presentation</vt:lpstr>
      <vt:lpstr>PowerPoint Presentation</vt:lpstr>
      <vt:lpstr>PowerPoint Presentation</vt:lpstr>
      <vt:lpstr>PowerPoint Presentation</vt:lpstr>
      <vt:lpstr>PowerPoint Presentation</vt:lpstr>
      <vt:lpstr>Casino Operator Perspective</vt:lpstr>
      <vt:lpstr>Sex Trafficking in the U.S.</vt:lpstr>
      <vt:lpstr>Cost of Human Trafficking</vt:lpstr>
      <vt:lpstr>PowerPoint Presentation</vt:lpstr>
      <vt:lpstr>PowerPoint Presentation</vt:lpstr>
      <vt:lpstr>PowerPoint Presentation</vt:lpstr>
      <vt:lpstr>It could be trafficking if…..</vt:lpstr>
      <vt:lpstr>PowerPoint Presentation</vt:lpstr>
      <vt:lpstr>Human Trafficking Initiatives – Nottawaseppi Band of the Potawatomi</vt:lpstr>
      <vt:lpstr>PowerPoint Presentation</vt:lpstr>
      <vt:lpstr>Trends: Nottawaseppi Band of the Pottawatomi</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Mary</dc:creator>
  <cp:lastModifiedBy>Janet Borland</cp:lastModifiedBy>
  <cp:revision>4</cp:revision>
  <dcterms:created xsi:type="dcterms:W3CDTF">2024-07-05T16:44:08Z</dcterms:created>
  <dcterms:modified xsi:type="dcterms:W3CDTF">2024-09-01T16:59:39Z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2024-05-09T00:00:00Z</vt:filetime>
  </property>
  <property fmtid="{D5CDD505-2E9C-101B-9397-08002B2CF9AE}" pid="3" name="Creator">
    <vt:lpwstr>Microsoft® PowerPoint® for Microsoft 365</vt:lpwstr>
  </property>
  <property fmtid="{D5CDD505-2E9C-101B-9397-08002B2CF9AE}" pid="4" name="LastSaved">
    <vt:filetime>2024-07-05T00:00:00Z</vt:filetime>
  </property>
  <property fmtid="{D5CDD505-2E9C-101B-9397-08002B2CF9AE}" pid="5" name="Producer">
    <vt:lpwstr>Microsoft® PowerPoint® for Microsoft 365</vt:lpwstr>
  </property>
  <property fmtid="{D5CDD505-2E9C-101B-9397-08002B2CF9AE}" pid="6" name="ContentTypeId">
    <vt:lpwstr>0x0101006280574C63F1764CB3EDC50D95BE23B7</vt:lpwstr>
  </property>
</Properties>
</file>