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 id="2147483732" r:id="rId2"/>
  </p:sldMasterIdLst>
  <p:notesMasterIdLst>
    <p:notesMasterId r:id="rId35"/>
  </p:notesMasterIdLst>
  <p:sldIdLst>
    <p:sldId id="256" r:id="rId3"/>
    <p:sldId id="574" r:id="rId4"/>
    <p:sldId id="279" r:id="rId5"/>
    <p:sldId id="290" r:id="rId6"/>
    <p:sldId id="291" r:id="rId7"/>
    <p:sldId id="259" r:id="rId8"/>
    <p:sldId id="288" r:id="rId9"/>
    <p:sldId id="286" r:id="rId10"/>
    <p:sldId id="289" r:id="rId11"/>
    <p:sldId id="292" r:id="rId12"/>
    <p:sldId id="293" r:id="rId13"/>
    <p:sldId id="294" r:id="rId14"/>
    <p:sldId id="276" r:id="rId15"/>
    <p:sldId id="295" r:id="rId16"/>
    <p:sldId id="557" r:id="rId17"/>
    <p:sldId id="558" r:id="rId18"/>
    <p:sldId id="275" r:id="rId19"/>
    <p:sldId id="559" r:id="rId20"/>
    <p:sldId id="560" r:id="rId21"/>
    <p:sldId id="278" r:id="rId22"/>
    <p:sldId id="561" r:id="rId23"/>
    <p:sldId id="280" r:id="rId24"/>
    <p:sldId id="281" r:id="rId25"/>
    <p:sldId id="265" r:id="rId26"/>
    <p:sldId id="562" r:id="rId27"/>
    <p:sldId id="563" r:id="rId28"/>
    <p:sldId id="569" r:id="rId29"/>
    <p:sldId id="570" r:id="rId30"/>
    <p:sldId id="571" r:id="rId31"/>
    <p:sldId id="572" r:id="rId32"/>
    <p:sldId id="277" r:id="rId33"/>
    <p:sldId id="57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FA352A-307E-5C86-BDE9-B5DCFF4ABE88}" name="Guest User" initials="GU" userId="S::urn:spo:anon#6c73d75003d836675156ff4020c4ba50f2ffcfebddcf6e96a7d598d71b17b7a5::" providerId="AD"/>
  <p188:author id="{F27AEBC7-76E7-9C4E-E5CF-3A49BE45A85D}" name="Guest User" initials="GU" userId="S::urn:spo:anon#6a779ca61cb965659d9c499ed027bf7c57e254073b87020df9f65797c7a2ca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745"/>
  </p:normalViewPr>
  <p:slideViewPr>
    <p:cSldViewPr snapToGrid="0">
      <p:cViewPr varScale="1">
        <p:scale>
          <a:sx n="99" d="100"/>
          <a:sy n="99" d="100"/>
        </p:scale>
        <p:origin x="9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9D964-43B6-498C-A678-CDDFAA64AFB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336CA1E-337C-477B-9CF9-49AF7FFF0F1C}">
      <dgm:prSet custT="1"/>
      <dgm:spPr/>
      <dgm:t>
        <a:bodyPr/>
        <a:lstStyle/>
        <a:p>
          <a:pPr rtl="0"/>
          <a:r>
            <a:rPr lang="en-US" sz="3600" dirty="0"/>
            <a:t>Keeping it simple is not necessarily easy.</a:t>
          </a:r>
        </a:p>
      </dgm:t>
    </dgm:pt>
    <dgm:pt modelId="{E39454AF-B427-45BF-8F47-C2A95F8E48A5}" type="parTrans" cxnId="{50F12608-D44E-4F1D-A6FE-C4A7EB28211E}">
      <dgm:prSet/>
      <dgm:spPr/>
      <dgm:t>
        <a:bodyPr/>
        <a:lstStyle/>
        <a:p>
          <a:endParaRPr lang="en-US"/>
        </a:p>
      </dgm:t>
    </dgm:pt>
    <dgm:pt modelId="{8365A79F-B005-44A4-8458-0B85E13E71A9}" type="sibTrans" cxnId="{50F12608-D44E-4F1D-A6FE-C4A7EB28211E}">
      <dgm:prSet/>
      <dgm:spPr/>
      <dgm:t>
        <a:bodyPr/>
        <a:lstStyle/>
        <a:p>
          <a:endParaRPr lang="en-US"/>
        </a:p>
      </dgm:t>
    </dgm:pt>
    <dgm:pt modelId="{0BADEAD4-E53E-49AF-86B0-183EE1F28F9D}">
      <dgm:prSet custT="1"/>
      <dgm:spPr/>
      <dgm:t>
        <a:bodyPr/>
        <a:lstStyle/>
        <a:p>
          <a:pPr rtl="0"/>
          <a:r>
            <a:rPr lang="en-US" sz="3600" dirty="0"/>
            <a:t>Details have a time and place. </a:t>
          </a:r>
        </a:p>
      </dgm:t>
    </dgm:pt>
    <dgm:pt modelId="{A22D9D70-C2AE-466C-8CE0-7FC1D33FA6CA}" type="parTrans" cxnId="{CC6C1449-685D-458E-8004-15393B5D308A}">
      <dgm:prSet/>
      <dgm:spPr/>
      <dgm:t>
        <a:bodyPr/>
        <a:lstStyle/>
        <a:p>
          <a:endParaRPr lang="en-US"/>
        </a:p>
      </dgm:t>
    </dgm:pt>
    <dgm:pt modelId="{BA7D474F-9A7A-42CF-B647-E7301022FDBB}" type="sibTrans" cxnId="{CC6C1449-685D-458E-8004-15393B5D308A}">
      <dgm:prSet/>
      <dgm:spPr/>
      <dgm:t>
        <a:bodyPr/>
        <a:lstStyle/>
        <a:p>
          <a:endParaRPr lang="en-US"/>
        </a:p>
      </dgm:t>
    </dgm:pt>
    <dgm:pt modelId="{37560D36-33D8-44E3-BAA5-3B19F7EA41AC}">
      <dgm:prSet custT="1"/>
      <dgm:spPr/>
      <dgm:t>
        <a:bodyPr/>
        <a:lstStyle/>
        <a:p>
          <a:pPr rtl="0"/>
          <a:r>
            <a:rPr lang="en-US" sz="3600" dirty="0"/>
            <a:t>Don't try to say or do everything. </a:t>
          </a:r>
        </a:p>
      </dgm:t>
    </dgm:pt>
    <dgm:pt modelId="{C30A106A-0BC5-4F88-8C65-403431F98990}" type="parTrans" cxnId="{F06374A6-6647-44BC-82D9-F6E31A4822D9}">
      <dgm:prSet/>
      <dgm:spPr/>
      <dgm:t>
        <a:bodyPr/>
        <a:lstStyle/>
        <a:p>
          <a:endParaRPr lang="en-US"/>
        </a:p>
      </dgm:t>
    </dgm:pt>
    <dgm:pt modelId="{21D32BE6-37EC-4B48-9ACC-44320891B626}" type="sibTrans" cxnId="{F06374A6-6647-44BC-82D9-F6E31A4822D9}">
      <dgm:prSet/>
      <dgm:spPr/>
      <dgm:t>
        <a:bodyPr/>
        <a:lstStyle/>
        <a:p>
          <a:endParaRPr lang="en-US"/>
        </a:p>
      </dgm:t>
    </dgm:pt>
    <dgm:pt modelId="{6CA5B4EF-C34F-4DFC-A889-B18C5F026B7F}">
      <dgm:prSet custT="1"/>
      <dgm:spPr/>
      <dgm:t>
        <a:bodyPr/>
        <a:lstStyle/>
        <a:p>
          <a:pPr rtl="0"/>
          <a:r>
            <a:rPr lang="en-US" sz="3200" dirty="0"/>
            <a:t>Concentrate more on what really needs to be said or done. </a:t>
          </a:r>
        </a:p>
      </dgm:t>
    </dgm:pt>
    <dgm:pt modelId="{B5768CEC-71B0-4FE0-A3EC-DF8FD9317140}" type="parTrans" cxnId="{EE990B85-C2CE-480C-BDA3-116A835C85B4}">
      <dgm:prSet/>
      <dgm:spPr/>
      <dgm:t>
        <a:bodyPr/>
        <a:lstStyle/>
        <a:p>
          <a:endParaRPr lang="en-US"/>
        </a:p>
      </dgm:t>
    </dgm:pt>
    <dgm:pt modelId="{68F3A7FB-DEA7-4900-9D85-46A43A18719A}" type="sibTrans" cxnId="{EE990B85-C2CE-480C-BDA3-116A835C85B4}">
      <dgm:prSet/>
      <dgm:spPr/>
      <dgm:t>
        <a:bodyPr/>
        <a:lstStyle/>
        <a:p>
          <a:endParaRPr lang="en-US"/>
        </a:p>
      </dgm:t>
    </dgm:pt>
    <dgm:pt modelId="{6B9BC7D8-70F3-475C-BC36-ABADA46ED1B0}">
      <dgm:prSet custT="1"/>
      <dgm:spPr/>
      <dgm:t>
        <a:bodyPr/>
        <a:lstStyle/>
        <a:p>
          <a:pPr rtl="0"/>
          <a:r>
            <a:rPr lang="en-US" sz="3600" dirty="0"/>
            <a:t>Complex</a:t>
          </a:r>
          <a:r>
            <a:rPr lang="en-US" sz="4000" dirty="0"/>
            <a:t> to simple = value</a:t>
          </a:r>
          <a:br>
            <a:rPr lang="en-US" sz="2300" b="1" dirty="0"/>
          </a:br>
          <a:endParaRPr lang="en-US" sz="2300" dirty="0"/>
        </a:p>
      </dgm:t>
    </dgm:pt>
    <dgm:pt modelId="{FA1959E3-645F-4C0A-8E43-F40081BBE8D4}" type="parTrans" cxnId="{2B7A597A-9756-45B6-A523-3C790D7AD791}">
      <dgm:prSet/>
      <dgm:spPr/>
      <dgm:t>
        <a:bodyPr/>
        <a:lstStyle/>
        <a:p>
          <a:endParaRPr lang="en-US"/>
        </a:p>
      </dgm:t>
    </dgm:pt>
    <dgm:pt modelId="{DA1C6125-DD9B-49A6-BFE8-FA8C357C7947}" type="sibTrans" cxnId="{2B7A597A-9756-45B6-A523-3C790D7AD791}">
      <dgm:prSet/>
      <dgm:spPr/>
      <dgm:t>
        <a:bodyPr/>
        <a:lstStyle/>
        <a:p>
          <a:endParaRPr lang="en-US"/>
        </a:p>
      </dgm:t>
    </dgm:pt>
    <dgm:pt modelId="{E691455E-C589-4D18-9135-AB684DFD4C7F}" type="pres">
      <dgm:prSet presAssocID="{E169D964-43B6-498C-A678-CDDFAA64AFB8}" presName="linear" presStyleCnt="0">
        <dgm:presLayoutVars>
          <dgm:animLvl val="lvl"/>
          <dgm:resizeHandles val="exact"/>
        </dgm:presLayoutVars>
      </dgm:prSet>
      <dgm:spPr/>
    </dgm:pt>
    <dgm:pt modelId="{5F96D67A-E457-485E-B5E2-C4E328DF9E95}" type="pres">
      <dgm:prSet presAssocID="{7336CA1E-337C-477B-9CF9-49AF7FFF0F1C}" presName="parentText" presStyleLbl="node1" presStyleIdx="0" presStyleCnt="5">
        <dgm:presLayoutVars>
          <dgm:chMax val="0"/>
          <dgm:bulletEnabled val="1"/>
        </dgm:presLayoutVars>
      </dgm:prSet>
      <dgm:spPr/>
    </dgm:pt>
    <dgm:pt modelId="{5FF223F0-C29F-461C-BB23-0F671D405D57}" type="pres">
      <dgm:prSet presAssocID="{8365A79F-B005-44A4-8458-0B85E13E71A9}" presName="spacer" presStyleCnt="0"/>
      <dgm:spPr/>
    </dgm:pt>
    <dgm:pt modelId="{3B503CCD-A191-4F72-8F7A-A027E8099FDB}" type="pres">
      <dgm:prSet presAssocID="{0BADEAD4-E53E-49AF-86B0-183EE1F28F9D}" presName="parentText" presStyleLbl="node1" presStyleIdx="1" presStyleCnt="5" custLinFactY="-8712" custLinFactNeighborY="-100000">
        <dgm:presLayoutVars>
          <dgm:chMax val="0"/>
          <dgm:bulletEnabled val="1"/>
        </dgm:presLayoutVars>
      </dgm:prSet>
      <dgm:spPr/>
    </dgm:pt>
    <dgm:pt modelId="{D183EB05-FDE7-4753-AE6A-6D7DBB51A898}" type="pres">
      <dgm:prSet presAssocID="{BA7D474F-9A7A-42CF-B647-E7301022FDBB}" presName="spacer" presStyleCnt="0"/>
      <dgm:spPr/>
    </dgm:pt>
    <dgm:pt modelId="{9A51CEAB-48FA-4913-85C0-8EEBD7A17AA8}" type="pres">
      <dgm:prSet presAssocID="{37560D36-33D8-44E3-BAA5-3B19F7EA41AC}" presName="parentText" presStyleLbl="node1" presStyleIdx="2" presStyleCnt="5">
        <dgm:presLayoutVars>
          <dgm:chMax val="0"/>
          <dgm:bulletEnabled val="1"/>
        </dgm:presLayoutVars>
      </dgm:prSet>
      <dgm:spPr/>
    </dgm:pt>
    <dgm:pt modelId="{CFBCE28D-244F-4998-B27F-15DFCA6220F5}" type="pres">
      <dgm:prSet presAssocID="{21D32BE6-37EC-4B48-9ACC-44320891B626}" presName="spacer" presStyleCnt="0"/>
      <dgm:spPr/>
    </dgm:pt>
    <dgm:pt modelId="{A48892C5-DD03-493E-8D71-31864C5CD79D}" type="pres">
      <dgm:prSet presAssocID="{6CA5B4EF-C34F-4DFC-A889-B18C5F026B7F}" presName="parentText" presStyleLbl="node1" presStyleIdx="3" presStyleCnt="5">
        <dgm:presLayoutVars>
          <dgm:chMax val="0"/>
          <dgm:bulletEnabled val="1"/>
        </dgm:presLayoutVars>
      </dgm:prSet>
      <dgm:spPr/>
    </dgm:pt>
    <dgm:pt modelId="{C45704F6-A2F2-4BF7-9E42-B456F7C2AAC7}" type="pres">
      <dgm:prSet presAssocID="{68F3A7FB-DEA7-4900-9D85-46A43A18719A}" presName="spacer" presStyleCnt="0"/>
      <dgm:spPr/>
    </dgm:pt>
    <dgm:pt modelId="{28D8A07C-A2B8-4F81-ABB6-05BAB7B72D69}" type="pres">
      <dgm:prSet presAssocID="{6B9BC7D8-70F3-475C-BC36-ABADA46ED1B0}" presName="parentText" presStyleLbl="node1" presStyleIdx="4" presStyleCnt="5">
        <dgm:presLayoutVars>
          <dgm:chMax val="0"/>
          <dgm:bulletEnabled val="1"/>
        </dgm:presLayoutVars>
      </dgm:prSet>
      <dgm:spPr/>
    </dgm:pt>
  </dgm:ptLst>
  <dgm:cxnLst>
    <dgm:cxn modelId="{50F12608-D44E-4F1D-A6FE-C4A7EB28211E}" srcId="{E169D964-43B6-498C-A678-CDDFAA64AFB8}" destId="{7336CA1E-337C-477B-9CF9-49AF7FFF0F1C}" srcOrd="0" destOrd="0" parTransId="{E39454AF-B427-45BF-8F47-C2A95F8E48A5}" sibTransId="{8365A79F-B005-44A4-8458-0B85E13E71A9}"/>
    <dgm:cxn modelId="{25588761-F64E-43C4-B411-AD82162674CA}" type="presOf" srcId="{37560D36-33D8-44E3-BAA5-3B19F7EA41AC}" destId="{9A51CEAB-48FA-4913-85C0-8EEBD7A17AA8}" srcOrd="0" destOrd="0" presId="urn:microsoft.com/office/officeart/2005/8/layout/vList2"/>
    <dgm:cxn modelId="{79038463-25B3-41FC-8BD5-39F5D62B4BF8}" type="presOf" srcId="{6CA5B4EF-C34F-4DFC-A889-B18C5F026B7F}" destId="{A48892C5-DD03-493E-8D71-31864C5CD79D}" srcOrd="0" destOrd="0" presId="urn:microsoft.com/office/officeart/2005/8/layout/vList2"/>
    <dgm:cxn modelId="{CC6C1449-685D-458E-8004-15393B5D308A}" srcId="{E169D964-43B6-498C-A678-CDDFAA64AFB8}" destId="{0BADEAD4-E53E-49AF-86B0-183EE1F28F9D}" srcOrd="1" destOrd="0" parTransId="{A22D9D70-C2AE-466C-8CE0-7FC1D33FA6CA}" sibTransId="{BA7D474F-9A7A-42CF-B647-E7301022FDBB}"/>
    <dgm:cxn modelId="{395C8A71-49FE-488A-9BB8-879B01BF3966}" type="presOf" srcId="{7336CA1E-337C-477B-9CF9-49AF7FFF0F1C}" destId="{5F96D67A-E457-485E-B5E2-C4E328DF9E95}" srcOrd="0" destOrd="0" presId="urn:microsoft.com/office/officeart/2005/8/layout/vList2"/>
    <dgm:cxn modelId="{8BD10A52-B2DB-4184-B485-1272A13E1B9D}" type="presOf" srcId="{E169D964-43B6-498C-A678-CDDFAA64AFB8}" destId="{E691455E-C589-4D18-9135-AB684DFD4C7F}" srcOrd="0" destOrd="0" presId="urn:microsoft.com/office/officeart/2005/8/layout/vList2"/>
    <dgm:cxn modelId="{2B7A597A-9756-45B6-A523-3C790D7AD791}" srcId="{E169D964-43B6-498C-A678-CDDFAA64AFB8}" destId="{6B9BC7D8-70F3-475C-BC36-ABADA46ED1B0}" srcOrd="4" destOrd="0" parTransId="{FA1959E3-645F-4C0A-8E43-F40081BBE8D4}" sibTransId="{DA1C6125-DD9B-49A6-BFE8-FA8C357C7947}"/>
    <dgm:cxn modelId="{EE990B85-C2CE-480C-BDA3-116A835C85B4}" srcId="{E169D964-43B6-498C-A678-CDDFAA64AFB8}" destId="{6CA5B4EF-C34F-4DFC-A889-B18C5F026B7F}" srcOrd="3" destOrd="0" parTransId="{B5768CEC-71B0-4FE0-A3EC-DF8FD9317140}" sibTransId="{68F3A7FB-DEA7-4900-9D85-46A43A18719A}"/>
    <dgm:cxn modelId="{F06374A6-6647-44BC-82D9-F6E31A4822D9}" srcId="{E169D964-43B6-498C-A678-CDDFAA64AFB8}" destId="{37560D36-33D8-44E3-BAA5-3B19F7EA41AC}" srcOrd="2" destOrd="0" parTransId="{C30A106A-0BC5-4F88-8C65-403431F98990}" sibTransId="{21D32BE6-37EC-4B48-9ACC-44320891B626}"/>
    <dgm:cxn modelId="{27C2A5B4-4A2C-48CC-99C0-84079ADC6C81}" type="presOf" srcId="{6B9BC7D8-70F3-475C-BC36-ABADA46ED1B0}" destId="{28D8A07C-A2B8-4F81-ABB6-05BAB7B72D69}" srcOrd="0" destOrd="0" presId="urn:microsoft.com/office/officeart/2005/8/layout/vList2"/>
    <dgm:cxn modelId="{C42540CC-7776-463B-A378-BF596EA68609}" type="presOf" srcId="{0BADEAD4-E53E-49AF-86B0-183EE1F28F9D}" destId="{3B503CCD-A191-4F72-8F7A-A027E8099FDB}" srcOrd="0" destOrd="0" presId="urn:microsoft.com/office/officeart/2005/8/layout/vList2"/>
    <dgm:cxn modelId="{210D8785-4746-4C10-83E9-7E135BE1593B}" type="presParOf" srcId="{E691455E-C589-4D18-9135-AB684DFD4C7F}" destId="{5F96D67A-E457-485E-B5E2-C4E328DF9E95}" srcOrd="0" destOrd="0" presId="urn:microsoft.com/office/officeart/2005/8/layout/vList2"/>
    <dgm:cxn modelId="{9F0DE848-533F-43C5-B727-CC751ED76811}" type="presParOf" srcId="{E691455E-C589-4D18-9135-AB684DFD4C7F}" destId="{5FF223F0-C29F-461C-BB23-0F671D405D57}" srcOrd="1" destOrd="0" presId="urn:microsoft.com/office/officeart/2005/8/layout/vList2"/>
    <dgm:cxn modelId="{9F354964-D641-4E0E-96B4-F94EC203374D}" type="presParOf" srcId="{E691455E-C589-4D18-9135-AB684DFD4C7F}" destId="{3B503CCD-A191-4F72-8F7A-A027E8099FDB}" srcOrd="2" destOrd="0" presId="urn:microsoft.com/office/officeart/2005/8/layout/vList2"/>
    <dgm:cxn modelId="{79A43DB4-CC4C-473B-8181-802866603643}" type="presParOf" srcId="{E691455E-C589-4D18-9135-AB684DFD4C7F}" destId="{D183EB05-FDE7-4753-AE6A-6D7DBB51A898}" srcOrd="3" destOrd="0" presId="urn:microsoft.com/office/officeart/2005/8/layout/vList2"/>
    <dgm:cxn modelId="{A4010487-E781-4AA8-AD61-F1902442B7FA}" type="presParOf" srcId="{E691455E-C589-4D18-9135-AB684DFD4C7F}" destId="{9A51CEAB-48FA-4913-85C0-8EEBD7A17AA8}" srcOrd="4" destOrd="0" presId="urn:microsoft.com/office/officeart/2005/8/layout/vList2"/>
    <dgm:cxn modelId="{ED97F4E3-C2C6-4167-83A1-3C490CDBCB4A}" type="presParOf" srcId="{E691455E-C589-4D18-9135-AB684DFD4C7F}" destId="{CFBCE28D-244F-4998-B27F-15DFCA6220F5}" srcOrd="5" destOrd="0" presId="urn:microsoft.com/office/officeart/2005/8/layout/vList2"/>
    <dgm:cxn modelId="{9AAD21E4-256A-4C3F-98A4-78EE5BAB62FE}" type="presParOf" srcId="{E691455E-C589-4D18-9135-AB684DFD4C7F}" destId="{A48892C5-DD03-493E-8D71-31864C5CD79D}" srcOrd="6" destOrd="0" presId="urn:microsoft.com/office/officeart/2005/8/layout/vList2"/>
    <dgm:cxn modelId="{61404DE3-9D8C-40D7-9694-D9E69FE56BA0}" type="presParOf" srcId="{E691455E-C589-4D18-9135-AB684DFD4C7F}" destId="{C45704F6-A2F2-4BF7-9E42-B456F7C2AAC7}" srcOrd="7" destOrd="0" presId="urn:microsoft.com/office/officeart/2005/8/layout/vList2"/>
    <dgm:cxn modelId="{1801596A-FDBB-4035-B38E-77A488AFD46C}" type="presParOf" srcId="{E691455E-C589-4D18-9135-AB684DFD4C7F}" destId="{28D8A07C-A2B8-4F81-ABB6-05BAB7B72D6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6D67A-E457-485E-B5E2-C4E328DF9E95}">
      <dsp:nvSpPr>
        <dsp:cNvPr id="0" name=""/>
        <dsp:cNvSpPr/>
      </dsp:nvSpPr>
      <dsp:spPr>
        <a:xfrm>
          <a:off x="0" y="1860"/>
          <a:ext cx="10900149" cy="99634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Keeping it simple is not necessarily easy.</a:t>
          </a:r>
        </a:p>
      </dsp:txBody>
      <dsp:txXfrm>
        <a:off x="48637" y="50497"/>
        <a:ext cx="10802875" cy="899069"/>
      </dsp:txXfrm>
    </dsp:sp>
    <dsp:sp modelId="{3B503CCD-A191-4F72-8F7A-A027E8099FDB}">
      <dsp:nvSpPr>
        <dsp:cNvPr id="0" name=""/>
        <dsp:cNvSpPr/>
      </dsp:nvSpPr>
      <dsp:spPr>
        <a:xfrm>
          <a:off x="0" y="911402"/>
          <a:ext cx="10900149" cy="996343"/>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Details have a time and place. </a:t>
          </a:r>
        </a:p>
      </dsp:txBody>
      <dsp:txXfrm>
        <a:off x="48637" y="960039"/>
        <a:ext cx="10802875" cy="899069"/>
      </dsp:txXfrm>
    </dsp:sp>
    <dsp:sp modelId="{9A51CEAB-48FA-4913-85C0-8EEBD7A17AA8}">
      <dsp:nvSpPr>
        <dsp:cNvPr id="0" name=""/>
        <dsp:cNvSpPr/>
      </dsp:nvSpPr>
      <dsp:spPr>
        <a:xfrm>
          <a:off x="0" y="2016428"/>
          <a:ext cx="10900149" cy="99634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Don't try to say or do everything. </a:t>
          </a:r>
        </a:p>
      </dsp:txBody>
      <dsp:txXfrm>
        <a:off x="48637" y="2065065"/>
        <a:ext cx="10802875" cy="899069"/>
      </dsp:txXfrm>
    </dsp:sp>
    <dsp:sp modelId="{A48892C5-DD03-493E-8D71-31864C5CD79D}">
      <dsp:nvSpPr>
        <dsp:cNvPr id="0" name=""/>
        <dsp:cNvSpPr/>
      </dsp:nvSpPr>
      <dsp:spPr>
        <a:xfrm>
          <a:off x="0" y="3023712"/>
          <a:ext cx="10900149" cy="99634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Concentrate more on what really needs to be said or done. </a:t>
          </a:r>
        </a:p>
      </dsp:txBody>
      <dsp:txXfrm>
        <a:off x="48637" y="3072349"/>
        <a:ext cx="10802875" cy="899069"/>
      </dsp:txXfrm>
    </dsp:sp>
    <dsp:sp modelId="{28D8A07C-A2B8-4F81-ABB6-05BAB7B72D69}">
      <dsp:nvSpPr>
        <dsp:cNvPr id="0" name=""/>
        <dsp:cNvSpPr/>
      </dsp:nvSpPr>
      <dsp:spPr>
        <a:xfrm>
          <a:off x="0" y="4030996"/>
          <a:ext cx="10900149" cy="996343"/>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Complex</a:t>
          </a:r>
          <a:r>
            <a:rPr lang="en-US" sz="4000" kern="1200" dirty="0"/>
            <a:t> to simple = value</a:t>
          </a:r>
          <a:br>
            <a:rPr lang="en-US" sz="2300" b="1" kern="1200" dirty="0"/>
          </a:br>
          <a:endParaRPr lang="en-US" sz="2300" kern="1200" dirty="0"/>
        </a:p>
      </dsp:txBody>
      <dsp:txXfrm>
        <a:off x="48637" y="4079633"/>
        <a:ext cx="10802875" cy="8990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92B0F-52E0-5144-A6B6-6D3F24A223EE}" type="datetimeFigureOut">
              <a:rPr lang="en-US" smtClean="0"/>
              <a:t>9/1/2024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02898-78BC-E342-9BDD-1113C00BAD4C}" type="slidenum">
              <a:rPr lang="en-US" smtClean="0"/>
              <a:t>‹#›</a:t>
            </a:fld>
            <a:endParaRPr lang="en-US"/>
          </a:p>
        </p:txBody>
      </p:sp>
    </p:spTree>
    <p:extLst>
      <p:ext uri="{BB962C8B-B14F-4D97-AF65-F5344CB8AC3E}">
        <p14:creationId xmlns:p14="http://schemas.microsoft.com/office/powerpoint/2010/main" val="143338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02898-78BC-E342-9BDD-1113C00BAD4C}" type="slidenum">
              <a:rPr lang="en-US" smtClean="0"/>
              <a:t>1</a:t>
            </a:fld>
            <a:endParaRPr lang="en-US"/>
          </a:p>
        </p:txBody>
      </p:sp>
    </p:spTree>
    <p:extLst>
      <p:ext uri="{BB962C8B-B14F-4D97-AF65-F5344CB8AC3E}">
        <p14:creationId xmlns:p14="http://schemas.microsoft.com/office/powerpoint/2010/main" val="2004458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Delivering bad news can be tricky business, yet doing it well is essential. When sensitive, controversial, or potentially hurtful information is not delivered well, people can feel betrayed, angry, and indignant. Trust is destroyed and relationships suffer. For most leaders, delivering bad news is hard, and some even opt for silence. Those on the receiving end usually appreciate bad news that is delivered promptly and with honesty, directness, care, and concern.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4E808-6957-4B71-A030-D292EDA1C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51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In developmental assessments, 88% of leaders admitted they could improve in avoiding</a:t>
            </a:r>
          </a:p>
          <a:p>
            <a:r>
              <a:rPr lang="en-US" sz="1600" kern="1200" dirty="0">
                <a:solidFill>
                  <a:schemeClr val="tx1"/>
                </a:solidFill>
                <a:effectLst/>
                <a:latin typeface="+mn-lt"/>
                <a:ea typeface="+mn-ea"/>
                <a:cs typeface="+mn-cs"/>
              </a:rPr>
              <a:t>destructive comments, and 83% of their bosses agreed. Language that divides or is otherwise destructive can undermine the whole reasoning behind leadership transparency-to improve relationships, increase trust, and build a credible reputation. Leaders must model and reward language that does not employ inappropriate blame or criticism, us-versus-them attitudes, or talking down.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4E808-6957-4B71-A030-D292EDA1C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48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In order for leaders to be successful at influencing and motivating people, their followers must have a solid answer to the question: Do you care about me? Leaders must visibly show their followers that, yes, they do care, and this is done by developing the followers, recognizing them, and seeking to know and understand them. While showing value for employees has lasting, bottom-line benefits in morale, quality, and productivity, a leader should not be motivated to demonstrate care and value for the organization's benefit alone. Such a narrow view undermines the formula and ultimately devalues the individual players in an organization. True leadership is built on a kind of social contract that says, "Follow me, and I promise that I will help you succeed." When this contract is not honored, the motivation behind a leader's strategy of transparency is put into question, and followers are led to wonder about hidden agendas.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4E808-6957-4B71-A030-D292EDA1C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222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C03A71-75C2-4F95-D24C-3AED52EAD0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EB01D64-3D3C-C58E-59AF-3217A53045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E91B6D2C-095F-6866-2C65-62436EC43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E3EFA357-8374-E14A-860E-6A6BBCE39030}" type="slidenum">
              <a:rPr lang="en-US" altLang="en-US" smtClean="0">
                <a:latin typeface="Calibri" panose="020F0502020204030204" pitchFamily="34" charset="0"/>
              </a:rPr>
              <a:pPr fontAlgn="base">
                <a:spcBef>
                  <a:spcPct val="0"/>
                </a:spcBef>
                <a:spcAft>
                  <a:spcPct val="0"/>
                </a:spcAft>
              </a:pPr>
              <a:t>31</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C03A71-75C2-4F95-D24C-3AED52EAD0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EB01D64-3D3C-C58E-59AF-3217A53045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E91B6D2C-095F-6866-2C65-62436EC43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E3EFA357-8374-E14A-860E-6A6BBCE39030}" type="slidenum">
              <a:rPr lang="en-US" altLang="en-US" smtClean="0">
                <a:latin typeface="Calibri" panose="020F0502020204030204" pitchFamily="34" charset="0"/>
              </a:rPr>
              <a:pPr fontAlgn="base">
                <a:spcBef>
                  <a:spcPct val="0"/>
                </a:spcBef>
                <a:spcAft>
                  <a:spcPct val="0"/>
                </a:spcAft>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386232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C03A71-75C2-4F95-D24C-3AED52EAD0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EB01D64-3D3C-C58E-59AF-3217A53045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E91B6D2C-095F-6866-2C65-62436EC43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E3EFA357-8374-E14A-860E-6A6BBCE39030}" type="slidenum">
              <a:rPr lang="en-US" altLang="en-US" smtClean="0">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65726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Studies have shown that there are 9 common traits or behaviors for people that are successful in having transparent communications.</a:t>
            </a:r>
          </a:p>
          <a:p>
            <a:endParaRPr lang="en-US" dirty="0"/>
          </a:p>
          <a:p>
            <a:r>
              <a:rPr lang="en-US" dirty="0"/>
              <a:t>You can follow along with these and take any notes you’d like starting on page __ in your participant manual.</a:t>
            </a:r>
          </a:p>
          <a:p>
            <a:endParaRPr lang="en-US" dirty="0"/>
          </a:p>
          <a:p>
            <a:r>
              <a:rPr lang="en-US" dirty="0"/>
              <a:t>(You shouldn’t have to belabor these, this is just review of what they should’ve already read in the pre-work)</a:t>
            </a:r>
          </a:p>
          <a:p>
            <a:endParaRPr lang="en-US" dirty="0"/>
          </a:p>
          <a:p>
            <a:r>
              <a:rPr lang="en-US" b="1" dirty="0"/>
              <a:t>Advance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4E808-6957-4B71-A030-D292EDA1C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26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first is…being overly honest.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Leaders think they're overwhelmingly honest, but many followers say otherwise. In leadership assessments, over 50% of almost 13,000 peers and direct reports felt their leaders could improve in being honest and ethical.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When transparent leaders decide not to share certain information with their followers-perhaps because they do not yet have all the pieces or because, for whatever reason, they are unable to tell-the unbreakable principle of honesty requires them to say so: "I can't tell you that right now, but here's what I can say."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Overwhelming honesty should be delivered with respect and concern for others. Followers should not be left to wonder about hidden agendas. When leaders drive this core value down through their team, not only is trust built, but another fantastic result also can occur-followers become tolerant of not having all the facts.</a:t>
            </a:r>
          </a:p>
          <a:p>
            <a:endParaRPr lang="en-US" dirty="0"/>
          </a:p>
          <a:p>
            <a:r>
              <a:rPr lang="en-US" b="1" dirty="0"/>
              <a:t>Advance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4E808-6957-4B71-A030-D292EDA1C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213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next is Gathering Intelligence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In surveys, 95% of leaders were unable to give themselves the highest rating at demonstrating an understanding of their own strengths and weaknesses. Asking others for their opinions about something conveys respect and shows that they are valued. It also promotes transparency as a reciprocal agreement. When leaders ask for feedback about their own performance and discover how others perceive them, they are better able to align their intentions with reality and develop a plan for improvement. In order to learn and grown, leaders must have self-awareness, which, ironically, requires input from others.</a:t>
            </a:r>
          </a:p>
          <a:p>
            <a:endParaRPr lang="en-US" dirty="0"/>
          </a:p>
          <a:p>
            <a:r>
              <a:rPr lang="en-US" b="1" dirty="0"/>
              <a:t>Advance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4E808-6957-4B71-A030-D292EDA1C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20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Effective and admirable leadership requires composure. Challenges, stressors, and obstacles are inherent in any organization and in any leader's path; how leaders conduct themselves during the good times and the bad can be indicative of their character, competence, and ultimately, credibility. While the call for transparency that builds credibility urges leaders to reveal their true opinions and emotions regarding relevant business issues, it does not allow for leaders to irresponsibly let it all hang out. Followers expect their leaders to be composed. And they are always watching. Also, a certain level of predictability builds trust.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4E808-6957-4B71-A030-D292EDA1C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77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Leaders who keep in mind the spirit of authenticity while working hard to create meaningful connections with their followers, demonstrating sincerity of being, and revealing personal information that adds value to the context of work, will be practicing an important part of leadership transparency that builds credibility. Doing so, however, requires a certain level of maturity and self-awareness and a heightened sense of how people might perceive, dissect, and disseminate the information that is revealed. And because authenticity or personal transparency ultimately describes the quality of a relationship, leaders must create opportunities in which to engage with their followers, allowing the followers to know them.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4E808-6957-4B71-A030-D292EDA1C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08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When leaders match their words and actions and do what they say they will do, they place a high value on their commitments. Promise keeping in leadership is not always clear-cut. Sometimes leaders are forced to reconsider promises and disappoint followers. Those are the times when transparency is particularly important, because followers who understand the reasoning behind broken promises may be more accepting of the consequences.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4E808-6957-4B71-A030-D292EDA1C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8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How leaders handle mistakes actually may be more important than getting things right the first time. Even with its inherent risks-such as appearing weak, incompetent, or otherwise less than perfect-confessing mistakes signals courage, accountability, and humility. Indeed, mistakes are an opportunity to visibly demonstrate a commitment to honesty.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4E808-6957-4B71-A030-D292EDA1C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1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ABBAC-7486-4D45-A79F-A9577B4B4527}"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7747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212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433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51389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74518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37656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16793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9758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403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9973B2-908B-9456-142C-233436273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213" y="731520"/>
            <a:ext cx="10616187" cy="1306222"/>
          </a:xfrm>
        </p:spPr>
        <p:txBody>
          <a:bodyPr>
            <a:noAutofit/>
          </a:bodyPr>
          <a:lstStyle>
            <a:lvl1pPr>
              <a:lnSpc>
                <a:spcPct val="101000"/>
              </a:lnSpc>
              <a:spcBef>
                <a:spcPts val="700"/>
              </a:spcBef>
              <a:spcAft>
                <a:spcPts val="700"/>
              </a:spcAft>
              <a:defRPr sz="54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960120" y="2587752"/>
            <a:ext cx="3694176" cy="3258102"/>
          </a:xfrm>
        </p:spPr>
        <p:txBody>
          <a:bodyPr/>
          <a:lstStyle>
            <a:lvl1pPr>
              <a:defRPr sz="36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5297764" y="2265363"/>
            <a:ext cx="3479524"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8777288" y="2265363"/>
            <a:ext cx="3414712"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965547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2" name="Title 1"/>
          <p:cNvSpPr>
            <a:spLocks noGrp="1"/>
          </p:cNvSpPr>
          <p:nvPr>
            <p:ph type="title"/>
          </p:nvPr>
        </p:nvSpPr>
        <p:spPr>
          <a:xfrm>
            <a:off x="776288" y="676275"/>
            <a:ext cx="4684887" cy="1736725"/>
          </a:xfrm>
        </p:spPr>
        <p:txBody>
          <a:bodyPr>
            <a:noAutofit/>
          </a:bodyPr>
          <a:lstStyle>
            <a:lvl1pPr>
              <a:defRPr sz="5400">
                <a:latin typeface="Decotura ICG" panose="00000400000000000000" pitchFamily="2" charset="0"/>
              </a:defRPr>
            </a:lvl1pPr>
          </a:lstStyle>
          <a:p>
            <a:r>
              <a:rPr lang="en-US"/>
              <a:t>Click to edit Master title style</a:t>
            </a:r>
          </a:p>
        </p:txBody>
      </p:sp>
      <p:sp>
        <p:nvSpPr>
          <p:cNvPr id="13" name="Content Placeholder 2"/>
          <p:cNvSpPr>
            <a:spLocks noGrp="1"/>
          </p:cNvSpPr>
          <p:nvPr>
            <p:ph idx="1"/>
          </p:nvPr>
        </p:nvSpPr>
        <p:spPr>
          <a:xfrm>
            <a:off x="960438" y="2587625"/>
            <a:ext cx="4500737" cy="3594100"/>
          </a:xfrm>
        </p:spPr>
        <p:txBody>
          <a:bodyPr anchor="ctr"/>
          <a:lstStyle>
            <a:lvl1pPr>
              <a:defRPr sz="2000">
                <a:solidFill>
                  <a:schemeClr val="tx1"/>
                </a:solidFill>
                <a:latin typeface="Decotura ICG" panose="00000400000000000000" pitchFamily="2" charset="0"/>
              </a:defRPr>
            </a:lvl1pPr>
          </a:lstStyle>
          <a:p>
            <a:pPr lvl="0"/>
            <a:r>
              <a:rPr lang="en-US"/>
              <a:t>Click to edit Master text styles</a:t>
            </a:r>
          </a:p>
        </p:txBody>
      </p:sp>
      <p:sp>
        <p:nvSpPr>
          <p:cNvPr id="3" name="Picture Placeholder 2"/>
          <p:cNvSpPr>
            <a:spLocks noGrp="1"/>
          </p:cNvSpPr>
          <p:nvPr>
            <p:ph type="pic" sz="quarter" idx="13"/>
          </p:nvPr>
        </p:nvSpPr>
        <p:spPr>
          <a:xfrm>
            <a:off x="6094474" y="0"/>
            <a:ext cx="3046351" cy="3428363"/>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8" name="Picture Placeholder 7"/>
          <p:cNvSpPr>
            <a:spLocks noGrp="1"/>
          </p:cNvSpPr>
          <p:nvPr>
            <p:ph type="pic" sz="quarter" idx="14"/>
          </p:nvPr>
        </p:nvSpPr>
        <p:spPr>
          <a:xfrm>
            <a:off x="9148763" y="0"/>
            <a:ext cx="304800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5"/>
          <p:cNvSpPr>
            <a:spLocks noGrp="1"/>
          </p:cNvSpPr>
          <p:nvPr>
            <p:ph type="pic" sz="quarter" idx="15"/>
          </p:nvPr>
        </p:nvSpPr>
        <p:spPr>
          <a:xfrm>
            <a:off x="6115050" y="3449227"/>
            <a:ext cx="607695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323173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DD6ABBAC-7486-4D45-A79F-A9577B4B4527}"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1722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84C01DA-BDE0-8BCD-6554-4B70596DAC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1993" y="2501053"/>
            <a:ext cx="7136064" cy="1700784"/>
          </a:xfrm>
        </p:spPr>
        <p:txBody>
          <a:bodyPr>
            <a:noAutofit/>
          </a:bodyPr>
          <a:lstStyle>
            <a:lvl1pPr>
              <a:lnSpc>
                <a:spcPct val="101000"/>
              </a:lnSpc>
              <a:spcBef>
                <a:spcPts val="700"/>
              </a:spcBef>
              <a:spcAft>
                <a:spcPts val="700"/>
              </a:spcAft>
              <a:defRPr sz="540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703942" y="1225484"/>
            <a:ext cx="3343187" cy="3951807"/>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4547779"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6984437"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9421095"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7578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DE9-1B5A-4A39-ADDF-7688D81CDE84}"/>
              </a:ext>
            </a:extLst>
          </p:cNvPr>
          <p:cNvSpPr>
            <a:spLocks noGrp="1"/>
          </p:cNvSpPr>
          <p:nvPr>
            <p:ph type="ctrTitle"/>
          </p:nvPr>
        </p:nvSpPr>
        <p:spPr>
          <a:xfrm>
            <a:off x="864000" y="1116000"/>
            <a:ext cx="5400000" cy="5256000"/>
          </a:xfrm>
          <a:solidFill>
            <a:schemeClr val="accent5">
              <a:lumMod val="50000"/>
            </a:schemeClr>
          </a:solidFill>
        </p:spPr>
        <p:txBody>
          <a:bodyPr tIns="252000" anchor="ctr">
            <a:normAutofit/>
          </a:bodyPr>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9F4F5C-1F9D-4AAE-815B-747B521A524B}"/>
              </a:ext>
            </a:extLst>
          </p:cNvPr>
          <p:cNvSpPr>
            <a:spLocks noGrp="1"/>
          </p:cNvSpPr>
          <p:nvPr>
            <p:ph type="subTitle" idx="1"/>
          </p:nvPr>
        </p:nvSpPr>
        <p:spPr>
          <a:xfrm>
            <a:off x="1049244" y="5879308"/>
            <a:ext cx="5029512" cy="392245"/>
          </a:xfrm>
        </p:spPr>
        <p:txBody>
          <a:bodyPr>
            <a:normAutofit/>
          </a:bodyPr>
          <a:lstStyle>
            <a:lvl1pPr marL="0" indent="0" algn="ctr">
              <a:buNone/>
              <a:defRPr sz="1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F791D6E6-C85E-4B8A-B36A-C2C790D8DF4D}"/>
              </a:ext>
            </a:extLst>
          </p:cNvPr>
          <p:cNvSpPr/>
          <p:nvPr userDrawn="1"/>
        </p:nvSpPr>
        <p:spPr>
          <a:xfrm>
            <a:off x="864000" y="6372000"/>
            <a:ext cx="540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42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5">
            <a:lumMod val="50000"/>
          </a:schemeClr>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9E615AB-0D5C-403A-BF73-26590545F74E}"/>
              </a:ext>
            </a:extLst>
          </p:cNvPr>
          <p:cNvSpPr>
            <a:spLocks noGrp="1"/>
          </p:cNvSpPr>
          <p:nvPr>
            <p:ph type="pic" sz="quarter" idx="10" hasCustomPrompt="1"/>
          </p:nvPr>
        </p:nvSpPr>
        <p:spPr>
          <a:xfrm>
            <a:off x="0" y="0"/>
            <a:ext cx="12192000" cy="6858000"/>
          </a:xfrm>
          <a:custGeom>
            <a:avLst/>
            <a:gdLst>
              <a:gd name="connsiteX0" fmla="*/ 1058639 w 12192000"/>
              <a:gd name="connsiteY0" fmla="*/ 344907 h 6858000"/>
              <a:gd name="connsiteX1" fmla="*/ 6069362 w 12192000"/>
              <a:gd name="connsiteY1" fmla="*/ 344907 h 6858000"/>
              <a:gd name="connsiteX2" fmla="*/ 6069362 w 12192000"/>
              <a:gd name="connsiteY2" fmla="*/ 1115999 h 6858000"/>
              <a:gd name="connsiteX3" fmla="*/ 1058639 w 12192000"/>
              <a:gd name="connsiteY3" fmla="*/ 1115999 h 6858000"/>
              <a:gd name="connsiteX4" fmla="*/ 1033586 w 12192000"/>
              <a:gd name="connsiteY4" fmla="*/ 318051 h 6858000"/>
              <a:gd name="connsiteX5" fmla="*/ 1033586 w 12192000"/>
              <a:gd name="connsiteY5" fmla="*/ 1115999 h 6858000"/>
              <a:gd name="connsiteX6" fmla="*/ 864000 w 12192000"/>
              <a:gd name="connsiteY6" fmla="*/ 1115999 h 6858000"/>
              <a:gd name="connsiteX7" fmla="*/ 864000 w 12192000"/>
              <a:gd name="connsiteY7" fmla="*/ 6371999 h 6858000"/>
              <a:gd name="connsiteX8" fmla="*/ 864000 w 12192000"/>
              <a:gd name="connsiteY8" fmla="*/ 6479999 h 6858000"/>
              <a:gd name="connsiteX9" fmla="*/ 6264000 w 12192000"/>
              <a:gd name="connsiteY9" fmla="*/ 6479999 h 6858000"/>
              <a:gd name="connsiteX10" fmla="*/ 6264000 w 12192000"/>
              <a:gd name="connsiteY10" fmla="*/ 6371999 h 6858000"/>
              <a:gd name="connsiteX11" fmla="*/ 6264000 w 12192000"/>
              <a:gd name="connsiteY11" fmla="*/ 1115999 h 6858000"/>
              <a:gd name="connsiteX12" fmla="*/ 6094416 w 12192000"/>
              <a:gd name="connsiteY12" fmla="*/ 1115999 h 6858000"/>
              <a:gd name="connsiteX13" fmla="*/ 6094416 w 12192000"/>
              <a:gd name="connsiteY13" fmla="*/ 318051 h 6858000"/>
              <a:gd name="connsiteX14" fmla="*/ 0 w 12192000"/>
              <a:gd name="connsiteY14" fmla="*/ 0 h 6858000"/>
              <a:gd name="connsiteX15" fmla="*/ 12192000 w 12192000"/>
              <a:gd name="connsiteY15" fmla="*/ 0 h 6858000"/>
              <a:gd name="connsiteX16" fmla="*/ 12192000 w 12192000"/>
              <a:gd name="connsiteY16" fmla="*/ 6858000 h 6858000"/>
              <a:gd name="connsiteX17" fmla="*/ 0 w 12192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1058639" y="344907"/>
                </a:moveTo>
                <a:lnTo>
                  <a:pt x="6069362" y="344907"/>
                </a:lnTo>
                <a:lnTo>
                  <a:pt x="6069362" y="1115999"/>
                </a:lnTo>
                <a:lnTo>
                  <a:pt x="1058639" y="1115999"/>
                </a:lnTo>
                <a:close/>
                <a:moveTo>
                  <a:pt x="1033586" y="318051"/>
                </a:moveTo>
                <a:lnTo>
                  <a:pt x="1033586" y="1115999"/>
                </a:lnTo>
                <a:lnTo>
                  <a:pt x="864000" y="1115999"/>
                </a:lnTo>
                <a:lnTo>
                  <a:pt x="864000" y="6371999"/>
                </a:lnTo>
                <a:lnTo>
                  <a:pt x="864000" y="6479999"/>
                </a:lnTo>
                <a:lnTo>
                  <a:pt x="6264000" y="6479999"/>
                </a:lnTo>
                <a:lnTo>
                  <a:pt x="6264000" y="6371999"/>
                </a:lnTo>
                <a:lnTo>
                  <a:pt x="6264000" y="1115999"/>
                </a:lnTo>
                <a:lnTo>
                  <a:pt x="6094416" y="1115999"/>
                </a:lnTo>
                <a:lnTo>
                  <a:pt x="6094416" y="318051"/>
                </a:lnTo>
                <a:close/>
                <a:moveTo>
                  <a:pt x="0" y="0"/>
                </a:moveTo>
                <a:lnTo>
                  <a:pt x="12192000" y="0"/>
                </a:lnTo>
                <a:lnTo>
                  <a:pt x="12192000" y="6858000"/>
                </a:lnTo>
                <a:lnTo>
                  <a:pt x="0" y="6858000"/>
                </a:lnTo>
                <a:close/>
              </a:path>
            </a:pathLst>
          </a:custGeom>
          <a:solidFill>
            <a:schemeClr val="tx1">
              <a:lumMod val="85000"/>
              <a:lumOff val="15000"/>
            </a:schemeClr>
          </a:solidFill>
        </p:spPr>
        <p:txBody>
          <a:bodyPr wrap="square" rIns="792000" anchor="ctr">
            <a:noAutofit/>
          </a:bodyPr>
          <a:lstStyle>
            <a:lvl1pPr marL="0" indent="0" algn="r">
              <a:buNone/>
              <a:defRPr i="1"/>
            </a:lvl1pPr>
          </a:lstStyle>
          <a:p>
            <a:r>
              <a:rPr lang="en-US" dirty="0"/>
              <a:t>Drag &amp; Drop or Insert Your Picture</a:t>
            </a:r>
          </a:p>
        </p:txBody>
      </p:sp>
      <p:sp>
        <p:nvSpPr>
          <p:cNvPr id="2" name="Title 1">
            <a:extLst>
              <a:ext uri="{FF2B5EF4-FFF2-40B4-BE49-F238E27FC236}">
                <a16:creationId xmlns:a16="http://schemas.microsoft.com/office/drawing/2014/main" id="{AF030DE9-1B5A-4A39-ADDF-7688D81CDE84}"/>
              </a:ext>
            </a:extLst>
          </p:cNvPr>
          <p:cNvSpPr>
            <a:spLocks noGrp="1"/>
          </p:cNvSpPr>
          <p:nvPr>
            <p:ph type="ctrTitle"/>
          </p:nvPr>
        </p:nvSpPr>
        <p:spPr>
          <a:xfrm>
            <a:off x="864000" y="1116000"/>
            <a:ext cx="5400000" cy="5256000"/>
          </a:xfrm>
          <a:noFill/>
        </p:spPr>
        <p:txBody>
          <a:bodyPr tIns="252000" anchor="ctr">
            <a:normAutofit/>
          </a:bodyPr>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9F4F5C-1F9D-4AAE-815B-747B521A524B}"/>
              </a:ext>
            </a:extLst>
          </p:cNvPr>
          <p:cNvSpPr>
            <a:spLocks noGrp="1"/>
          </p:cNvSpPr>
          <p:nvPr>
            <p:ph type="subTitle" idx="1"/>
          </p:nvPr>
        </p:nvSpPr>
        <p:spPr>
          <a:xfrm>
            <a:off x="1049244" y="5879308"/>
            <a:ext cx="5029512" cy="392245"/>
          </a:xfrm>
        </p:spPr>
        <p:txBody>
          <a:bodyPr>
            <a:normAutofit/>
          </a:bodyPr>
          <a:lstStyle>
            <a:lvl1pPr marL="0" indent="0" algn="ctr">
              <a:buNone/>
              <a:defRPr sz="1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Rectangle 13">
            <a:extLst>
              <a:ext uri="{FF2B5EF4-FFF2-40B4-BE49-F238E27FC236}">
                <a16:creationId xmlns:a16="http://schemas.microsoft.com/office/drawing/2014/main" id="{B07BC130-4A17-4F0C-9A10-476CFDF603FD}"/>
              </a:ext>
              <a:ext uri="{C183D7F6-B498-43B3-948B-1728B52AA6E4}">
                <adec:decorative xmlns:adec="http://schemas.microsoft.com/office/drawing/2017/decorative" val="1"/>
              </a:ext>
            </a:extLst>
          </p:cNvPr>
          <p:cNvSpPr/>
          <p:nvPr userDrawn="1"/>
        </p:nvSpPr>
        <p:spPr>
          <a:xfrm>
            <a:off x="864000" y="6372000"/>
            <a:ext cx="540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9E2F4497-ABB8-41B2-93D0-ECD1832AAADF}"/>
              </a:ext>
            </a:extLst>
          </p:cNvPr>
          <p:cNvSpPr>
            <a:spLocks noChangeAspect="1" noChangeArrowheads="1" noTextEdit="1"/>
          </p:cNvSpPr>
          <p:nvPr userDrawn="1"/>
        </p:nvSpPr>
        <p:spPr bwMode="auto">
          <a:xfrm>
            <a:off x="1033586" y="318052"/>
            <a:ext cx="5060830" cy="5424867"/>
          </a:xfrm>
          <a:custGeom>
            <a:avLst/>
            <a:gdLst>
              <a:gd name="connsiteX0" fmla="*/ 29714 w 6002337"/>
              <a:gd name="connsiteY0" fmla="*/ 31852 h 6434099"/>
              <a:gd name="connsiteX1" fmla="*/ 29714 w 6002337"/>
              <a:gd name="connsiteY1" fmla="*/ 6402247 h 6434099"/>
              <a:gd name="connsiteX2" fmla="*/ 5972622 w 6002337"/>
              <a:gd name="connsiteY2" fmla="*/ 6402247 h 6434099"/>
              <a:gd name="connsiteX3" fmla="*/ 5972622 w 6002337"/>
              <a:gd name="connsiteY3" fmla="*/ 31852 h 6434099"/>
              <a:gd name="connsiteX4" fmla="*/ 0 w 6002337"/>
              <a:gd name="connsiteY4" fmla="*/ 0 h 6434099"/>
              <a:gd name="connsiteX5" fmla="*/ 6002337 w 6002337"/>
              <a:gd name="connsiteY5" fmla="*/ 0 h 6434099"/>
              <a:gd name="connsiteX6" fmla="*/ 6002337 w 6002337"/>
              <a:gd name="connsiteY6" fmla="*/ 6434099 h 6434099"/>
              <a:gd name="connsiteX7" fmla="*/ 0 w 6002337"/>
              <a:gd name="connsiteY7" fmla="*/ 6434099 h 64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2337" h="6434099">
                <a:moveTo>
                  <a:pt x="29714" y="31852"/>
                </a:moveTo>
                <a:lnTo>
                  <a:pt x="29714" y="6402247"/>
                </a:lnTo>
                <a:lnTo>
                  <a:pt x="5972622" y="6402247"/>
                </a:lnTo>
                <a:lnTo>
                  <a:pt x="5972622" y="31852"/>
                </a:lnTo>
                <a:close/>
                <a:moveTo>
                  <a:pt x="0" y="0"/>
                </a:moveTo>
                <a:lnTo>
                  <a:pt x="6002337" y="0"/>
                </a:lnTo>
                <a:lnTo>
                  <a:pt x="6002337" y="6434099"/>
                </a:lnTo>
                <a:lnTo>
                  <a:pt x="0" y="6434099"/>
                </a:lnTo>
                <a:close/>
              </a:path>
            </a:pathLst>
          </a:custGeom>
          <a:solidFill>
            <a:schemeClr val="accent3"/>
          </a:solidFill>
          <a:ln w="9525">
            <a:noFill/>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nvGrpSpPr>
          <p:cNvPr id="17" name="Group 16">
            <a:extLst>
              <a:ext uri="{FF2B5EF4-FFF2-40B4-BE49-F238E27FC236}">
                <a16:creationId xmlns:a16="http://schemas.microsoft.com/office/drawing/2014/main" id="{DDB1BC04-99B8-4293-A596-337F37F17BFD}"/>
              </a:ext>
              <a:ext uri="{C183D7F6-B498-43B3-948B-1728B52AA6E4}">
                <adec:decorative xmlns:adec="http://schemas.microsoft.com/office/drawing/2017/decorative" val="1"/>
              </a:ext>
            </a:extLst>
          </p:cNvPr>
          <p:cNvGrpSpPr/>
          <p:nvPr userDrawn="1"/>
        </p:nvGrpSpPr>
        <p:grpSpPr>
          <a:xfrm>
            <a:off x="2977308" y="1571348"/>
            <a:ext cx="1143665" cy="881149"/>
            <a:chOff x="2977308" y="1366554"/>
            <a:chExt cx="1143665" cy="881149"/>
          </a:xfrm>
        </p:grpSpPr>
        <p:grpSp>
          <p:nvGrpSpPr>
            <p:cNvPr id="18" name="Group 17">
              <a:extLst>
                <a:ext uri="{FF2B5EF4-FFF2-40B4-BE49-F238E27FC236}">
                  <a16:creationId xmlns:a16="http://schemas.microsoft.com/office/drawing/2014/main" id="{398B0B3A-3298-4A20-B81B-EEB3B81B6FBC}"/>
                </a:ext>
              </a:extLst>
            </p:cNvPr>
            <p:cNvGrpSpPr/>
            <p:nvPr/>
          </p:nvGrpSpPr>
          <p:grpSpPr>
            <a:xfrm>
              <a:off x="2977308" y="1366554"/>
              <a:ext cx="1143665" cy="701149"/>
              <a:chOff x="3255455" y="1367454"/>
              <a:chExt cx="681160" cy="417600"/>
            </a:xfrm>
          </p:grpSpPr>
          <p:sp>
            <p:nvSpPr>
              <p:cNvPr id="22" name="Freeform: Shape 21">
                <a:extLst>
                  <a:ext uri="{FF2B5EF4-FFF2-40B4-BE49-F238E27FC236}">
                    <a16:creationId xmlns:a16="http://schemas.microsoft.com/office/drawing/2014/main" id="{B312435D-F0FE-415F-BE90-B91941F4FDC1}"/>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Pentagon 22">
                <a:extLst>
                  <a:ext uri="{FF2B5EF4-FFF2-40B4-BE49-F238E27FC236}">
                    <a16:creationId xmlns:a16="http://schemas.microsoft.com/office/drawing/2014/main" id="{C4B24F98-5089-43E0-B83E-C75A400D8C23}"/>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9C24F3AB-57F5-41DC-8E65-2EBF42D7B729}"/>
                </a:ext>
              </a:extLst>
            </p:cNvPr>
            <p:cNvGrpSpPr/>
            <p:nvPr/>
          </p:nvGrpSpPr>
          <p:grpSpPr>
            <a:xfrm rot="10800000">
              <a:off x="2977308" y="1546554"/>
              <a:ext cx="1143665" cy="701149"/>
              <a:chOff x="3255455" y="1367454"/>
              <a:chExt cx="681160" cy="417600"/>
            </a:xfrm>
          </p:grpSpPr>
          <p:sp>
            <p:nvSpPr>
              <p:cNvPr id="20" name="Freeform: Shape 19">
                <a:extLst>
                  <a:ext uri="{FF2B5EF4-FFF2-40B4-BE49-F238E27FC236}">
                    <a16:creationId xmlns:a16="http://schemas.microsoft.com/office/drawing/2014/main" id="{99DD331A-1BA6-4E0B-A15B-8474C9E779D2}"/>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Pentagon 20">
                <a:extLst>
                  <a:ext uri="{FF2B5EF4-FFF2-40B4-BE49-F238E27FC236}">
                    <a16:creationId xmlns:a16="http://schemas.microsoft.com/office/drawing/2014/main" id="{50CA7A46-A1C2-4E14-964D-FAC5F14EFFE4}"/>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327679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FE8E7E-A870-4B74-A94F-C1783C13E236}"/>
              </a:ext>
            </a:extLst>
          </p:cNvPr>
          <p:cNvSpPr>
            <a:spLocks noGrp="1"/>
          </p:cNvSpPr>
          <p:nvPr>
            <p:ph type="pic" idx="1" hasCustomPrompt="1"/>
          </p:nvPr>
        </p:nvSpPr>
        <p:spPr>
          <a:xfrm>
            <a:off x="-1" y="0"/>
            <a:ext cx="12182427" cy="6858000"/>
          </a:xfrm>
          <a:solidFill>
            <a:schemeClr val="tx1">
              <a:lumMod val="85000"/>
              <a:lumOff val="15000"/>
            </a:schemeClr>
          </a:solidFill>
        </p:spPr>
        <p:txBody>
          <a:bodyPr anchor="ctr">
            <a:normAutofit/>
          </a:bodyPr>
          <a:lstStyle>
            <a:lvl1pPr marL="0" indent="0" algn="ctr">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Drag &amp; Drop or Insert Your Picture</a:t>
            </a:r>
          </a:p>
        </p:txBody>
      </p:sp>
      <p:sp>
        <p:nvSpPr>
          <p:cNvPr id="12" name="Title 11">
            <a:extLst>
              <a:ext uri="{FF2B5EF4-FFF2-40B4-BE49-F238E27FC236}">
                <a16:creationId xmlns:a16="http://schemas.microsoft.com/office/drawing/2014/main" id="{90F1DA79-07F8-4E44-BA4E-4006191F15E7}"/>
              </a:ext>
            </a:extLst>
          </p:cNvPr>
          <p:cNvSpPr>
            <a:spLocks noGrp="1"/>
          </p:cNvSpPr>
          <p:nvPr>
            <p:ph type="title" hasCustomPrompt="1"/>
          </p:nvPr>
        </p:nvSpPr>
        <p:spPr>
          <a:xfrm>
            <a:off x="1689652" y="4983093"/>
            <a:ext cx="9664148" cy="1325563"/>
          </a:xfrm>
          <a:solidFill>
            <a:schemeClr val="accent5">
              <a:lumMod val="50000"/>
            </a:schemeClr>
          </a:solidFill>
        </p:spPr>
        <p:txBody>
          <a:bodyPr lIns="360000" rIns="90000">
            <a:normAutofit/>
          </a:bodyPr>
          <a:lstStyle>
            <a:lvl1pPr>
              <a:defRPr sz="4000"/>
            </a:lvl1pPr>
          </a:lstStyle>
          <a:p>
            <a:r>
              <a:rPr lang="en-US" noProof="0"/>
              <a:t>YOUR </a:t>
            </a:r>
            <a:br>
              <a:rPr lang="en-US" noProof="0"/>
            </a:br>
            <a:r>
              <a:rPr lang="en-US" noProof="0"/>
              <a:t>TITLE</a:t>
            </a:r>
          </a:p>
        </p:txBody>
      </p:sp>
      <p:sp>
        <p:nvSpPr>
          <p:cNvPr id="4" name="Text Placeholder 3">
            <a:extLst>
              <a:ext uri="{FF2B5EF4-FFF2-40B4-BE49-F238E27FC236}">
                <a16:creationId xmlns:a16="http://schemas.microsoft.com/office/drawing/2014/main" id="{638F45F1-1F6E-4470-8663-FE748A026B39}"/>
              </a:ext>
            </a:extLst>
          </p:cNvPr>
          <p:cNvSpPr>
            <a:spLocks noGrp="1"/>
          </p:cNvSpPr>
          <p:nvPr>
            <p:ph type="body" sz="half" idx="2"/>
          </p:nvPr>
        </p:nvSpPr>
        <p:spPr>
          <a:xfrm>
            <a:off x="4302196" y="5135035"/>
            <a:ext cx="3932237" cy="1021679"/>
          </a:xfrm>
        </p:spPr>
        <p:txBody>
          <a:bodyPr anchor="ct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92717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O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FE8E7E-A870-4B74-A94F-C1783C13E236}"/>
              </a:ext>
            </a:extLst>
          </p:cNvPr>
          <p:cNvSpPr>
            <a:spLocks noGrp="1"/>
          </p:cNvSpPr>
          <p:nvPr>
            <p:ph type="pic" idx="1" hasCustomPrompt="1"/>
          </p:nvPr>
        </p:nvSpPr>
        <p:spPr>
          <a:xfrm>
            <a:off x="-1" y="0"/>
            <a:ext cx="12182427" cy="6858000"/>
          </a:xfrm>
          <a:solidFill>
            <a:schemeClr val="tx1">
              <a:lumMod val="85000"/>
              <a:lumOff val="15000"/>
            </a:schemeClr>
          </a:solidFill>
        </p:spPr>
        <p:txBody>
          <a:bodyPr anchor="ctr">
            <a:normAutofit/>
          </a:bodyPr>
          <a:lstStyle>
            <a:lvl1pPr marL="0" indent="0" algn="ctr">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Drag &amp; Drop or Insert Your Picture</a:t>
            </a:r>
          </a:p>
        </p:txBody>
      </p:sp>
      <p:sp>
        <p:nvSpPr>
          <p:cNvPr id="12" name="Title 11">
            <a:extLst>
              <a:ext uri="{FF2B5EF4-FFF2-40B4-BE49-F238E27FC236}">
                <a16:creationId xmlns:a16="http://schemas.microsoft.com/office/drawing/2014/main" id="{90F1DA79-07F8-4E44-BA4E-4006191F15E7}"/>
              </a:ext>
            </a:extLst>
          </p:cNvPr>
          <p:cNvSpPr>
            <a:spLocks noGrp="1"/>
          </p:cNvSpPr>
          <p:nvPr>
            <p:ph type="title" hasCustomPrompt="1"/>
          </p:nvPr>
        </p:nvSpPr>
        <p:spPr>
          <a:xfrm>
            <a:off x="1689652" y="4983093"/>
            <a:ext cx="9664148" cy="1325563"/>
          </a:xfrm>
          <a:solidFill>
            <a:schemeClr val="accent5">
              <a:lumMod val="50000"/>
            </a:schemeClr>
          </a:solidFill>
        </p:spPr>
        <p:txBody>
          <a:bodyPr lIns="5670000" rIns="360000">
            <a:normAutofit/>
          </a:bodyPr>
          <a:lstStyle>
            <a:lvl1pPr algn="ctr">
              <a:defRPr sz="4000"/>
            </a:lvl1pPr>
          </a:lstStyle>
          <a:p>
            <a:r>
              <a:rPr lang="en-US" noProof="0"/>
              <a:t>YOUR </a:t>
            </a:r>
            <a:br>
              <a:rPr lang="en-US" noProof="0"/>
            </a:br>
            <a:r>
              <a:rPr lang="en-US" noProof="0"/>
              <a:t>TITLE</a:t>
            </a:r>
          </a:p>
        </p:txBody>
      </p:sp>
      <p:sp>
        <p:nvSpPr>
          <p:cNvPr id="4" name="Text Placeholder 3">
            <a:extLst>
              <a:ext uri="{FF2B5EF4-FFF2-40B4-BE49-F238E27FC236}">
                <a16:creationId xmlns:a16="http://schemas.microsoft.com/office/drawing/2014/main" id="{638F45F1-1F6E-4470-8663-FE748A026B39}"/>
              </a:ext>
            </a:extLst>
          </p:cNvPr>
          <p:cNvSpPr>
            <a:spLocks noGrp="1"/>
          </p:cNvSpPr>
          <p:nvPr>
            <p:ph type="body" sz="half" idx="2"/>
          </p:nvPr>
        </p:nvSpPr>
        <p:spPr>
          <a:xfrm>
            <a:off x="1689652" y="5135035"/>
            <a:ext cx="5886805" cy="1021679"/>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431374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45125BB-6786-4FBA-908D-90C8A8258207}"/>
              </a:ext>
            </a:extLst>
          </p:cNvPr>
          <p:cNvSpPr>
            <a:spLocks noGrp="1"/>
          </p:cNvSpPr>
          <p:nvPr>
            <p:ph type="pic" idx="1" hasCustomPrompt="1"/>
          </p:nvPr>
        </p:nvSpPr>
        <p:spPr>
          <a:xfrm>
            <a:off x="-1" y="0"/>
            <a:ext cx="12182427" cy="6858000"/>
          </a:xfrm>
          <a:custGeom>
            <a:avLst/>
            <a:gdLst>
              <a:gd name="connsiteX0" fmla="*/ 5575106 w 12182427"/>
              <a:gd name="connsiteY0" fmla="*/ 344908 h 6858000"/>
              <a:gd name="connsiteX1" fmla="*/ 8088376 w 12182427"/>
              <a:gd name="connsiteY1" fmla="*/ 344908 h 6858000"/>
              <a:gd name="connsiteX2" fmla="*/ 9107057 w 12182427"/>
              <a:gd name="connsiteY2" fmla="*/ 344908 h 6858000"/>
              <a:gd name="connsiteX3" fmla="*/ 11620328 w 12182427"/>
              <a:gd name="connsiteY3" fmla="*/ 344908 h 6858000"/>
              <a:gd name="connsiteX4" fmla="*/ 11620328 w 12182427"/>
              <a:gd name="connsiteY4" fmla="*/ 1116000 h 6858000"/>
              <a:gd name="connsiteX5" fmla="*/ 5575106 w 12182427"/>
              <a:gd name="connsiteY5" fmla="*/ 1116000 h 6858000"/>
              <a:gd name="connsiteX6" fmla="*/ 5550052 w 12182427"/>
              <a:gd name="connsiteY6" fmla="*/ 318052 h 6858000"/>
              <a:gd name="connsiteX7" fmla="*/ 5550052 w 12182427"/>
              <a:gd name="connsiteY7" fmla="*/ 1116000 h 6858000"/>
              <a:gd name="connsiteX8" fmla="*/ 5359401 w 12182427"/>
              <a:gd name="connsiteY8" fmla="*/ 1116000 h 6858000"/>
              <a:gd name="connsiteX9" fmla="*/ 5359401 w 12182427"/>
              <a:gd name="connsiteY9" fmla="*/ 6372000 h 6858000"/>
              <a:gd name="connsiteX10" fmla="*/ 5359401 w 12182427"/>
              <a:gd name="connsiteY10" fmla="*/ 6480000 h 6858000"/>
              <a:gd name="connsiteX11" fmla="*/ 11839401 w 12182427"/>
              <a:gd name="connsiteY11" fmla="*/ 6480000 h 6858000"/>
              <a:gd name="connsiteX12" fmla="*/ 11839401 w 12182427"/>
              <a:gd name="connsiteY12" fmla="*/ 6372000 h 6858000"/>
              <a:gd name="connsiteX13" fmla="*/ 11839301 w 12182427"/>
              <a:gd name="connsiteY13" fmla="*/ 6372000 h 6858000"/>
              <a:gd name="connsiteX14" fmla="*/ 11839301 w 12182427"/>
              <a:gd name="connsiteY14" fmla="*/ 1116000 h 6858000"/>
              <a:gd name="connsiteX15" fmla="*/ 11645381 w 12182427"/>
              <a:gd name="connsiteY15" fmla="*/ 1116000 h 6858000"/>
              <a:gd name="connsiteX16" fmla="*/ 11645381 w 12182427"/>
              <a:gd name="connsiteY16" fmla="*/ 318052 h 6858000"/>
              <a:gd name="connsiteX17" fmla="*/ 11620328 w 12182427"/>
              <a:gd name="connsiteY17" fmla="*/ 318052 h 6858000"/>
              <a:gd name="connsiteX18" fmla="*/ 9107057 w 12182427"/>
              <a:gd name="connsiteY18" fmla="*/ 318052 h 6858000"/>
              <a:gd name="connsiteX19" fmla="*/ 8088376 w 12182427"/>
              <a:gd name="connsiteY19" fmla="*/ 318052 h 6858000"/>
              <a:gd name="connsiteX20" fmla="*/ 5575106 w 12182427"/>
              <a:gd name="connsiteY20" fmla="*/ 318052 h 6858000"/>
              <a:gd name="connsiteX21" fmla="*/ 0 w 12182427"/>
              <a:gd name="connsiteY21" fmla="*/ 0 h 6858000"/>
              <a:gd name="connsiteX22" fmla="*/ 12182427 w 12182427"/>
              <a:gd name="connsiteY22" fmla="*/ 0 h 6858000"/>
              <a:gd name="connsiteX23" fmla="*/ 12182427 w 12182427"/>
              <a:gd name="connsiteY23" fmla="*/ 6858000 h 6858000"/>
              <a:gd name="connsiteX24" fmla="*/ 0 w 1218242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2427" h="6858000">
                <a:moveTo>
                  <a:pt x="5575106" y="344908"/>
                </a:moveTo>
                <a:lnTo>
                  <a:pt x="8088376" y="344908"/>
                </a:lnTo>
                <a:lnTo>
                  <a:pt x="9107057" y="344908"/>
                </a:lnTo>
                <a:lnTo>
                  <a:pt x="11620328" y="344908"/>
                </a:lnTo>
                <a:lnTo>
                  <a:pt x="11620328" y="1116000"/>
                </a:lnTo>
                <a:lnTo>
                  <a:pt x="5575106" y="1116000"/>
                </a:lnTo>
                <a:close/>
                <a:moveTo>
                  <a:pt x="5550052" y="318052"/>
                </a:moveTo>
                <a:lnTo>
                  <a:pt x="5550052" y="1116000"/>
                </a:lnTo>
                <a:lnTo>
                  <a:pt x="5359401" y="1116000"/>
                </a:lnTo>
                <a:lnTo>
                  <a:pt x="5359401" y="6372000"/>
                </a:lnTo>
                <a:lnTo>
                  <a:pt x="5359401" y="6480000"/>
                </a:lnTo>
                <a:lnTo>
                  <a:pt x="11839401" y="6480000"/>
                </a:lnTo>
                <a:lnTo>
                  <a:pt x="11839401" y="6372000"/>
                </a:lnTo>
                <a:lnTo>
                  <a:pt x="11839301" y="6372000"/>
                </a:lnTo>
                <a:lnTo>
                  <a:pt x="11839301" y="1116000"/>
                </a:lnTo>
                <a:lnTo>
                  <a:pt x="11645381" y="1116000"/>
                </a:lnTo>
                <a:lnTo>
                  <a:pt x="11645381" y="318052"/>
                </a:lnTo>
                <a:lnTo>
                  <a:pt x="11620328" y="318052"/>
                </a:lnTo>
                <a:lnTo>
                  <a:pt x="9107057" y="318052"/>
                </a:lnTo>
                <a:lnTo>
                  <a:pt x="8088376" y="318052"/>
                </a:lnTo>
                <a:lnTo>
                  <a:pt x="5575106" y="318052"/>
                </a:lnTo>
                <a:close/>
                <a:moveTo>
                  <a:pt x="0" y="0"/>
                </a:moveTo>
                <a:lnTo>
                  <a:pt x="12182427" y="0"/>
                </a:lnTo>
                <a:lnTo>
                  <a:pt x="12182427" y="6858000"/>
                </a:lnTo>
                <a:lnTo>
                  <a:pt x="0" y="6858000"/>
                </a:lnTo>
                <a:close/>
              </a:path>
            </a:pathLst>
          </a:custGeom>
          <a:solidFill>
            <a:schemeClr val="tx1">
              <a:lumMod val="85000"/>
              <a:lumOff val="15000"/>
            </a:schemeClr>
          </a:solidFill>
        </p:spPr>
        <p:txBody>
          <a:bodyPr wrap="square" lIns="1368000" anchor="ctr">
            <a:noAutofit/>
          </a:bodyPr>
          <a:lstStyle>
            <a:lvl1pPr marL="0" indent="0" algn="l">
              <a:buNone/>
              <a:defRPr sz="18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Drag &amp; Drop or Insert Your Picture</a:t>
            </a:r>
          </a:p>
        </p:txBody>
      </p:sp>
      <p:sp>
        <p:nvSpPr>
          <p:cNvPr id="6" name="Title 1">
            <a:extLst>
              <a:ext uri="{FF2B5EF4-FFF2-40B4-BE49-F238E27FC236}">
                <a16:creationId xmlns:a16="http://schemas.microsoft.com/office/drawing/2014/main" id="{4A89928A-6D79-464E-B588-1951C7BCCDAA}"/>
              </a:ext>
            </a:extLst>
          </p:cNvPr>
          <p:cNvSpPr>
            <a:spLocks noGrp="1"/>
          </p:cNvSpPr>
          <p:nvPr>
            <p:ph type="ctrTitle"/>
          </p:nvPr>
        </p:nvSpPr>
        <p:spPr>
          <a:xfrm>
            <a:off x="5359400" y="1116000"/>
            <a:ext cx="6479900" cy="5256000"/>
          </a:xfrm>
          <a:noFill/>
        </p:spPr>
        <p:txBody>
          <a:bodyPr tIns="252000" bIns="3888000" anchor="t">
            <a:normAutofit/>
          </a:bodyPr>
          <a:lstStyle>
            <a:lvl1pPr algn="ctr">
              <a:defRPr sz="4400"/>
            </a:lvl1pPr>
          </a:lstStyle>
          <a:p>
            <a:r>
              <a:rPr lang="en-US" noProof="0"/>
              <a:t>Click to edit Master title style</a:t>
            </a:r>
          </a:p>
        </p:txBody>
      </p:sp>
      <p:sp>
        <p:nvSpPr>
          <p:cNvPr id="8" name="Rectangle 7">
            <a:extLst>
              <a:ext uri="{FF2B5EF4-FFF2-40B4-BE49-F238E27FC236}">
                <a16:creationId xmlns:a16="http://schemas.microsoft.com/office/drawing/2014/main" id="{ED9F56D8-8E24-456A-8539-351E2054E8BB}"/>
              </a:ext>
            </a:extLst>
          </p:cNvPr>
          <p:cNvSpPr/>
          <p:nvPr userDrawn="1"/>
        </p:nvSpPr>
        <p:spPr>
          <a:xfrm>
            <a:off x="5359400" y="6372000"/>
            <a:ext cx="64799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Content Placeholder 13">
            <a:extLst>
              <a:ext uri="{FF2B5EF4-FFF2-40B4-BE49-F238E27FC236}">
                <a16:creationId xmlns:a16="http://schemas.microsoft.com/office/drawing/2014/main" id="{F8A4A981-D13E-4CBF-B1B9-9BD7D545B84E}"/>
              </a:ext>
            </a:extLst>
          </p:cNvPr>
          <p:cNvSpPr>
            <a:spLocks noGrp="1"/>
          </p:cNvSpPr>
          <p:nvPr>
            <p:ph sz="quarter" idx="10"/>
          </p:nvPr>
        </p:nvSpPr>
        <p:spPr>
          <a:xfrm>
            <a:off x="5597525" y="2794552"/>
            <a:ext cx="6072188" cy="307284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Rectangle 10">
            <a:extLst>
              <a:ext uri="{FF2B5EF4-FFF2-40B4-BE49-F238E27FC236}">
                <a16:creationId xmlns:a16="http://schemas.microsoft.com/office/drawing/2014/main" id="{46CD12B0-2D62-45AC-AE84-26428B62CFE0}"/>
              </a:ext>
              <a:ext uri="{C183D7F6-B498-43B3-948B-1728B52AA6E4}">
                <adec:decorative xmlns:adec="http://schemas.microsoft.com/office/drawing/2017/decorative" val="1"/>
              </a:ext>
            </a:extLst>
          </p:cNvPr>
          <p:cNvSpPr/>
          <p:nvPr userDrawn="1"/>
        </p:nvSpPr>
        <p:spPr>
          <a:xfrm>
            <a:off x="5359400" y="6372000"/>
            <a:ext cx="6480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3D2A3941-2D95-4A84-B382-159E988C09D4}"/>
              </a:ext>
            </a:extLst>
          </p:cNvPr>
          <p:cNvSpPr>
            <a:spLocks noChangeAspect="1" noChangeArrowheads="1" noTextEdit="1"/>
          </p:cNvSpPr>
          <p:nvPr userDrawn="1"/>
        </p:nvSpPr>
        <p:spPr bwMode="auto">
          <a:xfrm flipH="1" flipV="1">
            <a:off x="5550051" y="318052"/>
            <a:ext cx="6095329" cy="2149666"/>
          </a:xfrm>
          <a:custGeom>
            <a:avLst/>
            <a:gdLst>
              <a:gd name="connsiteX0" fmla="*/ 6070276 w 6095329"/>
              <a:gd name="connsiteY0" fmla="*/ 2122810 h 2149666"/>
              <a:gd name="connsiteX1" fmla="*/ 6070276 w 6095329"/>
              <a:gd name="connsiteY1" fmla="*/ 26856 h 2149666"/>
              <a:gd name="connsiteX2" fmla="*/ 3557005 w 6095329"/>
              <a:gd name="connsiteY2" fmla="*/ 26856 h 2149666"/>
              <a:gd name="connsiteX3" fmla="*/ 2538324 w 6095329"/>
              <a:gd name="connsiteY3" fmla="*/ 26856 h 2149666"/>
              <a:gd name="connsiteX4" fmla="*/ 25053 w 6095329"/>
              <a:gd name="connsiteY4" fmla="*/ 26856 h 2149666"/>
              <a:gd name="connsiteX5" fmla="*/ 25053 w 6095329"/>
              <a:gd name="connsiteY5" fmla="*/ 2122810 h 2149666"/>
              <a:gd name="connsiteX6" fmla="*/ 2538324 w 6095329"/>
              <a:gd name="connsiteY6" fmla="*/ 2122810 h 2149666"/>
              <a:gd name="connsiteX7" fmla="*/ 3557005 w 6095329"/>
              <a:gd name="connsiteY7" fmla="*/ 2122810 h 2149666"/>
              <a:gd name="connsiteX8" fmla="*/ 6095329 w 6095329"/>
              <a:gd name="connsiteY8" fmla="*/ 2149666 h 2149666"/>
              <a:gd name="connsiteX9" fmla="*/ 6070276 w 6095329"/>
              <a:gd name="connsiteY9" fmla="*/ 2149666 h 2149666"/>
              <a:gd name="connsiteX10" fmla="*/ 3557005 w 6095329"/>
              <a:gd name="connsiteY10" fmla="*/ 2149666 h 2149666"/>
              <a:gd name="connsiteX11" fmla="*/ 2538324 w 6095329"/>
              <a:gd name="connsiteY11" fmla="*/ 2149666 h 2149666"/>
              <a:gd name="connsiteX12" fmla="*/ 25053 w 6095329"/>
              <a:gd name="connsiteY12" fmla="*/ 2149666 h 2149666"/>
              <a:gd name="connsiteX13" fmla="*/ 0 w 6095329"/>
              <a:gd name="connsiteY13" fmla="*/ 2149666 h 2149666"/>
              <a:gd name="connsiteX14" fmla="*/ 0 w 6095329"/>
              <a:gd name="connsiteY14" fmla="*/ 0 h 2149666"/>
              <a:gd name="connsiteX15" fmla="*/ 25053 w 6095329"/>
              <a:gd name="connsiteY15" fmla="*/ 0 h 2149666"/>
              <a:gd name="connsiteX16" fmla="*/ 2538324 w 6095329"/>
              <a:gd name="connsiteY16" fmla="*/ 0 h 2149666"/>
              <a:gd name="connsiteX17" fmla="*/ 3557005 w 6095329"/>
              <a:gd name="connsiteY17" fmla="*/ 0 h 2149666"/>
              <a:gd name="connsiteX18" fmla="*/ 6070276 w 6095329"/>
              <a:gd name="connsiteY18" fmla="*/ 0 h 2149666"/>
              <a:gd name="connsiteX19" fmla="*/ 6095329 w 6095329"/>
              <a:gd name="connsiteY19" fmla="*/ 0 h 214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5329" h="2149666">
                <a:moveTo>
                  <a:pt x="6070276" y="2122810"/>
                </a:moveTo>
                <a:lnTo>
                  <a:pt x="6070276" y="26856"/>
                </a:lnTo>
                <a:lnTo>
                  <a:pt x="3557005" y="26856"/>
                </a:lnTo>
                <a:lnTo>
                  <a:pt x="2538324" y="26856"/>
                </a:lnTo>
                <a:lnTo>
                  <a:pt x="25053" y="26856"/>
                </a:lnTo>
                <a:lnTo>
                  <a:pt x="25053" y="2122810"/>
                </a:lnTo>
                <a:lnTo>
                  <a:pt x="2538324" y="2122810"/>
                </a:lnTo>
                <a:lnTo>
                  <a:pt x="3557005" y="2122810"/>
                </a:lnTo>
                <a:close/>
                <a:moveTo>
                  <a:pt x="6095329" y="2149666"/>
                </a:moveTo>
                <a:lnTo>
                  <a:pt x="6070276" y="2149666"/>
                </a:lnTo>
                <a:lnTo>
                  <a:pt x="3557005" y="2149666"/>
                </a:lnTo>
                <a:lnTo>
                  <a:pt x="2538324" y="2149666"/>
                </a:lnTo>
                <a:lnTo>
                  <a:pt x="25053" y="2149666"/>
                </a:lnTo>
                <a:lnTo>
                  <a:pt x="0" y="2149666"/>
                </a:lnTo>
                <a:lnTo>
                  <a:pt x="0" y="0"/>
                </a:lnTo>
                <a:lnTo>
                  <a:pt x="25053" y="0"/>
                </a:lnTo>
                <a:lnTo>
                  <a:pt x="2538324" y="0"/>
                </a:lnTo>
                <a:lnTo>
                  <a:pt x="3557005" y="0"/>
                </a:lnTo>
                <a:lnTo>
                  <a:pt x="6070276" y="0"/>
                </a:lnTo>
                <a:lnTo>
                  <a:pt x="6095329" y="0"/>
                </a:lnTo>
                <a:close/>
              </a:path>
            </a:pathLst>
          </a:custGeom>
          <a:solidFill>
            <a:schemeClr val="accent3"/>
          </a:solidFill>
          <a:ln w="9525">
            <a:noFill/>
            <a:miter lim="800000"/>
            <a:headEnd/>
            <a:tailEnd/>
          </a:ln>
        </p:spPr>
        <p:txBody>
          <a:bodyPr vert="horz" wrap="square" lIns="91440" tIns="45720" rIns="91440" bIns="45720" numCol="1" anchor="t" anchorCtr="0" compatLnSpc="1">
            <a:prstTxWarp prst="textNoShape">
              <a:avLst/>
            </a:prstTxWarp>
            <a:noAutofit/>
          </a:bodyPr>
          <a:lstStyle/>
          <a:p>
            <a:endParaRPr lang="en-US" noProof="0" dirty="0"/>
          </a:p>
        </p:txBody>
      </p:sp>
    </p:spTree>
    <p:extLst>
      <p:ext uri="{BB962C8B-B14F-4D97-AF65-F5344CB8AC3E}">
        <p14:creationId xmlns:p14="http://schemas.microsoft.com/office/powerpoint/2010/main" val="2405580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C6FE-7AAD-451E-876C-91BCE0BDD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F9EB9-1CA8-44AC-8147-C1075E81E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3E00AA2-5AF6-4091-A26A-93450CB80B5B}"/>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EBA4FB6A-5C22-4D6C-9099-DF1DDF84A9E4}"/>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1057312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AE9C-7360-4D33-8F4A-D25A8778B8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90748-0FD1-4917-AE27-0368252DF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5F93F6F6-2F09-4629-B138-2F81A442FECB}"/>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E6DD5FEE-1F25-4E8B-950B-6C194748D267}"/>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3783206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D731-C950-4EDB-BAA4-9EB3B8245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D37C3F-5244-4B69-A3C9-C112F98E09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A3275B-5BE7-4E06-AD1A-EEE0109B57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433B351-2A30-4ECC-AEF0-720AEFCF70B1}"/>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6326404-2DA8-4D44-BE28-C9B22C79FF4A}"/>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1132922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2A4F-9702-4A98-8216-DB9DF71966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CCC87F-622A-4619-8F5D-B5673D214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41849D-A511-4EDA-8C7E-A0CB4C73E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3DD0C3-5FC1-43B2-843B-4F54BD6210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10B9CC-7B29-416E-BC4F-6E4E683067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EE7B309A-1B51-434F-A302-CD45E763CA5E}"/>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9B7C6E69-F3DE-4456-8E4B-86DEDD8059FE}"/>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326770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167257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4A67-43C8-4844-90CB-52E94C129795}"/>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1AD29BED-AEBD-4EC8-9ED6-0E654740EF1A}"/>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FB8317FC-BA34-47D6-B727-40C7C83D7518}"/>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3667183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Midd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4A67-43C8-4844-90CB-52E94C129795}"/>
              </a:ext>
            </a:extLst>
          </p:cNvPr>
          <p:cNvSpPr>
            <a:spLocks noGrp="1"/>
          </p:cNvSpPr>
          <p:nvPr>
            <p:ph type="title"/>
          </p:nvPr>
        </p:nvSpPr>
        <p:spPr>
          <a:xfrm>
            <a:off x="838200" y="2458622"/>
            <a:ext cx="4114800" cy="1940756"/>
          </a:xfrm>
        </p:spPr>
        <p:txBody>
          <a:bodyPr/>
          <a:lstStyle>
            <a:lvl1pPr algn="ctr">
              <a:defRPr i="0" cap="all" baseline="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1AD29BED-AEBD-4EC8-9ED6-0E654740EF1A}"/>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FB8317FC-BA34-47D6-B727-40C7C83D7518}"/>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988771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Quot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4A67-43C8-4844-90CB-52E94C129795}"/>
              </a:ext>
            </a:extLst>
          </p:cNvPr>
          <p:cNvSpPr>
            <a:spLocks noGrp="1"/>
          </p:cNvSpPr>
          <p:nvPr>
            <p:ph type="title"/>
          </p:nvPr>
        </p:nvSpPr>
        <p:spPr>
          <a:xfrm>
            <a:off x="2451190" y="2772428"/>
            <a:ext cx="7289620" cy="2348315"/>
          </a:xfrm>
        </p:spPr>
        <p:txBody>
          <a:bodyPr anchor="t"/>
          <a:lstStyle>
            <a:lvl1pPr algn="ctr">
              <a:defRPr i="1" cap="none" baseline="0"/>
            </a:lvl1pPr>
          </a:lstStyle>
          <a:p>
            <a:r>
              <a:rPr lang="en-US"/>
              <a:t>Click to edit Master title style</a:t>
            </a:r>
          </a:p>
        </p:txBody>
      </p:sp>
      <p:sp>
        <p:nvSpPr>
          <p:cNvPr id="6" name="Footer Placeholder 5">
            <a:extLst>
              <a:ext uri="{FF2B5EF4-FFF2-40B4-BE49-F238E27FC236}">
                <a16:creationId xmlns:a16="http://schemas.microsoft.com/office/drawing/2014/main" id="{1AD29BED-AEBD-4EC8-9ED6-0E654740EF1A}"/>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FB8317FC-BA34-47D6-B727-40C7C83D7518}"/>
              </a:ext>
            </a:extLst>
          </p:cNvPr>
          <p:cNvSpPr>
            <a:spLocks noGrp="1"/>
          </p:cNvSpPr>
          <p:nvPr>
            <p:ph type="sldNum" sz="quarter" idx="11"/>
          </p:nvPr>
        </p:nvSpPr>
        <p:spPr/>
        <p:txBody>
          <a:bodyPr/>
          <a:lstStyle/>
          <a:p>
            <a:fld id="{EF03C2C8-8B5F-45CA-B03C-86A7238BBCAC}" type="slidenum">
              <a:rPr lang="en-US" smtClean="0"/>
              <a:pPr/>
              <a:t>‹#›</a:t>
            </a:fld>
            <a:endParaRPr lang="en-US" dirty="0"/>
          </a:p>
        </p:txBody>
      </p:sp>
      <p:grpSp>
        <p:nvGrpSpPr>
          <p:cNvPr id="11" name="Group 10">
            <a:extLst>
              <a:ext uri="{FF2B5EF4-FFF2-40B4-BE49-F238E27FC236}">
                <a16:creationId xmlns:a16="http://schemas.microsoft.com/office/drawing/2014/main" id="{1F91CA36-8A6A-4E57-8DEA-8AB642C2C3E6}"/>
              </a:ext>
            </a:extLst>
          </p:cNvPr>
          <p:cNvGrpSpPr/>
          <p:nvPr userDrawn="1"/>
        </p:nvGrpSpPr>
        <p:grpSpPr>
          <a:xfrm>
            <a:off x="5562369" y="981299"/>
            <a:ext cx="1067263" cy="809829"/>
            <a:chOff x="5539813" y="981299"/>
            <a:chExt cx="1067263" cy="809829"/>
          </a:xfrm>
        </p:grpSpPr>
        <p:sp>
          <p:nvSpPr>
            <p:cNvPr id="8" name="Pentagon 7">
              <a:extLst>
                <a:ext uri="{FF2B5EF4-FFF2-40B4-BE49-F238E27FC236}">
                  <a16:creationId xmlns:a16="http://schemas.microsoft.com/office/drawing/2014/main" id="{88700BE6-09BC-484A-9BE2-AB6B8F5802BC}"/>
                </a:ext>
              </a:extLst>
            </p:cNvPr>
            <p:cNvSpPr/>
            <p:nvPr/>
          </p:nvSpPr>
          <p:spPr>
            <a:xfrm rot="5400000">
              <a:off x="5851587" y="1035639"/>
              <a:ext cx="809829" cy="701149"/>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60C6E262-3E21-4999-B5BE-DE8EE956CD99}"/>
                </a:ext>
              </a:extLst>
            </p:cNvPr>
            <p:cNvSpPr>
              <a:spLocks noChangeAspect="1"/>
            </p:cNvSpPr>
            <p:nvPr/>
          </p:nvSpPr>
          <p:spPr>
            <a:xfrm rot="5400000">
              <a:off x="5802453" y="1125304"/>
              <a:ext cx="541983" cy="494781"/>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Pentagon 9">
              <a:extLst>
                <a:ext uri="{FF2B5EF4-FFF2-40B4-BE49-F238E27FC236}">
                  <a16:creationId xmlns:a16="http://schemas.microsoft.com/office/drawing/2014/main" id="{DA1C7718-1C79-46F9-B6EA-CCE44857FE3E}"/>
                </a:ext>
              </a:extLst>
            </p:cNvPr>
            <p:cNvSpPr/>
            <p:nvPr/>
          </p:nvSpPr>
          <p:spPr>
            <a:xfrm rot="16200000">
              <a:off x="5485473" y="1035639"/>
              <a:ext cx="809829" cy="701149"/>
            </a:xfrm>
            <a:prstGeom prst="pen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4607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 Middl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4A67-43C8-4844-90CB-52E94C129795}"/>
              </a:ext>
            </a:extLst>
          </p:cNvPr>
          <p:cNvSpPr>
            <a:spLocks noGrp="1"/>
          </p:cNvSpPr>
          <p:nvPr>
            <p:ph type="title"/>
          </p:nvPr>
        </p:nvSpPr>
        <p:spPr>
          <a:xfrm>
            <a:off x="7239000" y="2766218"/>
            <a:ext cx="4114800" cy="1325563"/>
          </a:xfrm>
        </p:spPr>
        <p:txBody>
          <a:bodyPr/>
          <a:lstStyle>
            <a:lvl1pPr algn="ctr">
              <a:defRPr i="0" cap="all" baseline="0"/>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1AD29BED-AEBD-4EC8-9ED6-0E654740EF1A}"/>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FB8317FC-BA34-47D6-B727-40C7C83D7518}"/>
              </a:ext>
            </a:extLst>
          </p:cNvPr>
          <p:cNvSpPr>
            <a:spLocks noGrp="1"/>
          </p:cNvSpPr>
          <p:nvPr>
            <p:ph type="sldNum" sz="quarter" idx="11"/>
          </p:nvPr>
        </p:nvSpPr>
        <p:spPr>
          <a:xfrm>
            <a:off x="8610600" y="6356350"/>
            <a:ext cx="2743200" cy="365125"/>
          </a:xfrm>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3192715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A799EBE-63AA-4624-816D-5196813699A5}"/>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8744C175-C936-42DD-97D7-B01713E9DE11}"/>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1682348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AD1C-12E9-473E-A027-0E505EB5D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3B966F-9FBA-4EFC-91B9-E2C18B7BB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D6D027-D803-40DE-B7CF-1F8B2BE64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F3B76F06-47D6-453A-A4A1-414C7BE62626}"/>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CD551AAD-7A7D-4A14-BAA2-86E8053D57F5}"/>
              </a:ext>
            </a:extLst>
          </p:cNvPr>
          <p:cNvSpPr>
            <a:spLocks noGrp="1"/>
          </p:cNvSpPr>
          <p:nvPr>
            <p:ph type="sldNum" sz="quarter" idx="11"/>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494066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199" y="3352800"/>
            <a:ext cx="8534401" cy="1752600"/>
          </a:xfrm>
        </p:spPr>
        <p:txBody>
          <a:bodyPr>
            <a:normAutofit/>
          </a:bodyPr>
          <a:lstStyle>
            <a:lvl1pPr marL="0" indent="0" algn="l">
              <a:buNone/>
              <a:defRPr sz="1765" b="1">
                <a:solidFill>
                  <a:schemeClr val="tx2"/>
                </a:solidFill>
              </a:defRPr>
            </a:lvl1pPr>
            <a:lvl2pPr marL="503242" indent="0" algn="ctr">
              <a:buNone/>
              <a:defRPr>
                <a:solidFill>
                  <a:schemeClr val="tx1">
                    <a:tint val="75000"/>
                  </a:schemeClr>
                </a:solidFill>
              </a:defRPr>
            </a:lvl2pPr>
            <a:lvl3pPr marL="1006486" indent="0" algn="ctr">
              <a:buNone/>
              <a:defRPr>
                <a:solidFill>
                  <a:schemeClr val="tx1">
                    <a:tint val="75000"/>
                  </a:schemeClr>
                </a:solidFill>
              </a:defRPr>
            </a:lvl3pPr>
            <a:lvl4pPr marL="1509728" indent="0" algn="ctr">
              <a:buNone/>
              <a:defRPr>
                <a:solidFill>
                  <a:schemeClr val="tx1">
                    <a:tint val="75000"/>
                  </a:schemeClr>
                </a:solidFill>
              </a:defRPr>
            </a:lvl4pPr>
            <a:lvl5pPr marL="2012971" indent="0" algn="ctr">
              <a:buNone/>
              <a:defRPr>
                <a:solidFill>
                  <a:schemeClr val="tx1">
                    <a:tint val="75000"/>
                  </a:schemeClr>
                </a:solidFill>
              </a:defRPr>
            </a:lvl5pPr>
            <a:lvl6pPr marL="2516213" indent="0" algn="ctr">
              <a:buNone/>
              <a:defRPr>
                <a:solidFill>
                  <a:schemeClr val="tx1">
                    <a:tint val="75000"/>
                  </a:schemeClr>
                </a:solidFill>
              </a:defRPr>
            </a:lvl6pPr>
            <a:lvl7pPr marL="3019456" indent="0" algn="ctr">
              <a:buNone/>
              <a:defRPr>
                <a:solidFill>
                  <a:schemeClr val="tx1">
                    <a:tint val="75000"/>
                  </a:schemeClr>
                </a:solidFill>
              </a:defRPr>
            </a:lvl7pPr>
            <a:lvl8pPr marL="3522699" indent="0" algn="ctr">
              <a:buNone/>
              <a:defRPr>
                <a:solidFill>
                  <a:schemeClr val="tx1">
                    <a:tint val="75000"/>
                  </a:schemeClr>
                </a:solidFill>
              </a:defRPr>
            </a:lvl8pPr>
            <a:lvl9pPr marL="4025941" indent="0" algn="ctr">
              <a:buNone/>
              <a:defRPr>
                <a:solidFill>
                  <a:schemeClr val="tx1">
                    <a:tint val="75000"/>
                  </a:schemeClr>
                </a:solidFill>
              </a:defRPr>
            </a:lvl9pPr>
          </a:lstStyle>
          <a:p>
            <a:r>
              <a:rPr lang="en-US"/>
              <a:t>Click to edit Master subtitle style</a:t>
            </a:r>
            <a:endParaRPr lang="en-US" dirty="0"/>
          </a:p>
        </p:txBody>
      </p:sp>
      <p:sp>
        <p:nvSpPr>
          <p:cNvPr id="22" name="Text Placeholder 21"/>
          <p:cNvSpPr>
            <a:spLocks noGrp="1"/>
          </p:cNvSpPr>
          <p:nvPr>
            <p:ph type="body" sz="quarter" idx="13" hasCustomPrompt="1"/>
          </p:nvPr>
        </p:nvSpPr>
        <p:spPr>
          <a:xfrm>
            <a:off x="1117600" y="2590800"/>
            <a:ext cx="8534401" cy="762000"/>
          </a:xfrm>
        </p:spPr>
        <p:txBody>
          <a:bodyPr>
            <a:normAutofit/>
          </a:bodyPr>
          <a:lstStyle>
            <a:lvl1pPr marL="0" indent="0">
              <a:buNone/>
              <a:defRPr sz="4853" b="1" baseline="0">
                <a:solidFill>
                  <a:schemeClr val="tx1"/>
                </a:solidFill>
              </a:defRPr>
            </a:lvl1pPr>
          </a:lstStyle>
          <a:p>
            <a:pPr lvl="0"/>
            <a:r>
              <a:rPr lang="en-US" dirty="0"/>
              <a:t>Your Title Goes Here</a:t>
            </a:r>
          </a:p>
        </p:txBody>
      </p:sp>
      <p:sp>
        <p:nvSpPr>
          <p:cNvPr id="10" name="Slide Number Placeholder 8"/>
          <p:cNvSpPr>
            <a:spLocks noGrp="1"/>
          </p:cNvSpPr>
          <p:nvPr>
            <p:ph type="sldNum" sz="quarter" idx="12"/>
          </p:nvPr>
        </p:nvSpPr>
        <p:spPr>
          <a:xfrm>
            <a:off x="8940803" y="6629411"/>
            <a:ext cx="2844800" cy="120649"/>
          </a:xfrm>
        </p:spPr>
        <p:txBody>
          <a:bodyPr/>
          <a:lstStyle/>
          <a:p>
            <a:fld id="{63AE2C14-5DA1-4D61-AE7C-9D78EC73B44F}" type="slidenum">
              <a:rPr lang="en-US" smtClean="0">
                <a:solidFill>
                  <a:prstClr val="white">
                    <a:tint val="75000"/>
                  </a:prstClr>
                </a:solidFill>
              </a:rPr>
              <a:pPr/>
              <a:t>‹#›</a:t>
            </a:fld>
            <a:endParaRPr lang="en-US" dirty="0">
              <a:solidFill>
                <a:prstClr val="white">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 y="6172200"/>
            <a:ext cx="12191999" cy="685800"/>
          </a:xfrm>
          <a:prstGeom prst="rect">
            <a:avLst/>
          </a:prstGeom>
        </p:spPr>
      </p:pic>
    </p:spTree>
    <p:extLst>
      <p:ext uri="{BB962C8B-B14F-4D97-AF65-F5344CB8AC3E}">
        <p14:creationId xmlns:p14="http://schemas.microsoft.com/office/powerpoint/2010/main" val="177092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9262456" y="5963632"/>
            <a:ext cx="2937107" cy="894393"/>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0" name="Google Shape;70;p5"/>
          <p:cNvGrpSpPr/>
          <p:nvPr/>
        </p:nvGrpSpPr>
        <p:grpSpPr>
          <a:xfrm>
            <a:off x="-6" y="54"/>
            <a:ext cx="9429907" cy="1769753"/>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noAutofit/>
          </a:bodyPr>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pPr lvl="0"/>
            <a:r>
              <a:rPr lang="en-US"/>
              <a:t>Click to edit Master text styles</a:t>
            </a: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 name="Picture 1">
            <a:extLst>
              <a:ext uri="{FF2B5EF4-FFF2-40B4-BE49-F238E27FC236}">
                <a16:creationId xmlns:a16="http://schemas.microsoft.com/office/drawing/2014/main" id="{33E90A46-C5A8-45E7-A854-21AFFC436A68}"/>
              </a:ext>
            </a:extLst>
          </p:cNvPr>
          <p:cNvPicPr>
            <a:picLocks noChangeAspect="1"/>
          </p:cNvPicPr>
          <p:nvPr userDrawn="1"/>
        </p:nvPicPr>
        <p:blipFill>
          <a:blip r:embed="rId2"/>
          <a:stretch>
            <a:fillRect/>
          </a:stretch>
        </p:blipFill>
        <p:spPr>
          <a:xfrm>
            <a:off x="7040139" y="6093806"/>
            <a:ext cx="2219136" cy="634039"/>
          </a:xfrm>
          <a:prstGeom prst="rect">
            <a:avLst/>
          </a:prstGeom>
        </p:spPr>
      </p:pic>
    </p:spTree>
    <p:extLst>
      <p:ext uri="{BB962C8B-B14F-4D97-AF65-F5344CB8AC3E}">
        <p14:creationId xmlns:p14="http://schemas.microsoft.com/office/powerpoint/2010/main" val="69888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6" name="Slide Number Placeholder 8"/>
          <p:cNvSpPr>
            <a:spLocks noGrp="1"/>
          </p:cNvSpPr>
          <p:nvPr>
            <p:ph type="sldNum" sz="quarter" idx="12"/>
          </p:nvPr>
        </p:nvSpPr>
        <p:spPr>
          <a:xfrm>
            <a:off x="8940802" y="6629401"/>
            <a:ext cx="2844800" cy="120649"/>
          </a:xfrm>
        </p:spPr>
        <p:txBody>
          <a:bodyPr/>
          <a:lstStyle/>
          <a:p>
            <a:fld id="{108B414B-4D35-4D30-AF8F-4E2EB33FFCB6}" type="slidenum">
              <a:rPr lang="en-US" smtClean="0">
                <a:solidFill>
                  <a:srgbClr val="009DDC"/>
                </a:solidFill>
              </a:rPr>
              <a:pPr/>
              <a:t>‹#›</a:t>
            </a:fld>
            <a:endParaRPr lang="en-US">
              <a:solidFill>
                <a:srgbClr val="009DDC"/>
              </a:solidFill>
            </a:endParaRPr>
          </a:p>
        </p:txBody>
      </p:sp>
    </p:spTree>
    <p:extLst>
      <p:ext uri="{BB962C8B-B14F-4D97-AF65-F5344CB8AC3E}">
        <p14:creationId xmlns:p14="http://schemas.microsoft.com/office/powerpoint/2010/main" val="2509186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609603" y="457200"/>
            <a:ext cx="10972801" cy="533400"/>
          </a:xfrm>
        </p:spPr>
        <p:txBody>
          <a:bodyPr/>
          <a:lstStyle/>
          <a:p>
            <a:r>
              <a:rPr lang="en-US" dirty="0"/>
              <a:t>Click to edit Master title style</a:t>
            </a:r>
          </a:p>
        </p:txBody>
      </p:sp>
    </p:spTree>
    <p:extLst>
      <p:ext uri="{BB962C8B-B14F-4D97-AF65-F5344CB8AC3E}">
        <p14:creationId xmlns:p14="http://schemas.microsoft.com/office/powerpoint/2010/main" val="305375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ABBAC-7486-4D45-A79F-A9577B4B4527}" type="datetimeFigureOut">
              <a:rPr lang="en-US" smtClean="0"/>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40065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ABBAC-7486-4D45-A79F-A9577B4B4527}" type="datetimeFigureOut">
              <a:rPr lang="en-US" smtClean="0"/>
              <a:t>9/1/2024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07162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D6ABBAC-7486-4D45-A79F-A9577B4B4527}" type="datetimeFigureOut">
              <a:rPr lang="en-US" smtClean="0"/>
              <a:t>9/1/2024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1072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6ABBAC-7486-4D45-A79F-A9577B4B4527}" type="datetimeFigureOut">
              <a:rPr lang="en-US" smtClean="0"/>
              <a:t>9/1/2024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95781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D6ABBAC-7486-4D45-A79F-A9577B4B4527}" type="datetimeFigureOut">
              <a:rPr lang="en-US" smtClean="0"/>
              <a:t>9/1/2024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806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2403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6ABBAC-7486-4D45-A79F-A9577B4B4527}" type="datetimeFigureOut">
              <a:rPr lang="en-US" smtClean="0"/>
              <a:t>9/1/2024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42FCEF-9517-7142-B602-BAEFE73C0B6E}" type="slidenum">
              <a:rPr lang="en-US" smtClean="0"/>
              <a:t>‹#›</a:t>
            </a:fld>
            <a:endParaRPr lang="en-US"/>
          </a:p>
        </p:txBody>
      </p:sp>
    </p:spTree>
    <p:extLst>
      <p:ext uri="{BB962C8B-B14F-4D97-AF65-F5344CB8AC3E}">
        <p14:creationId xmlns:p14="http://schemas.microsoft.com/office/powerpoint/2010/main" val="3324371754"/>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7" r:id="rId19"/>
    <p:sldLayoutId id="2147483730"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56D30-36E1-4F7F-84F3-D9266E14F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81A3CA-80AB-4E95-9108-577563470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BC2E15E-0AD5-440E-9097-74B03C10BB8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0B73A161-3FB7-4DAC-A14F-0315D8754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25531720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l" defTabSz="914400" rtl="0" eaLnBrk="1" latinLnBrk="0" hangingPunct="1">
        <a:lnSpc>
          <a:spcPct val="90000"/>
        </a:lnSpc>
        <a:spcBef>
          <a:spcPct val="0"/>
        </a:spcBef>
        <a:buNone/>
        <a:defRPr sz="4400" i="0"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Garamond" panose="02020404030301010803" pitchFamily="18"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8.xml"/><Relationship Id="rId5" Type="http://schemas.openxmlformats.org/officeDocument/2006/relationships/hyperlink" Target="https://www.google.com/search?sca_esv=b65d078a24b2342d&amp;rlz=1C1CHBD_enUS1023US1023&amp;sxsrf=ADLYWIJNr3g4c26xIpG_3kr7gJt5iCPX2w:1723148410070&amp;q=far-reaching&amp;si=ACC90nxkzgN-KbLuTWKT81WCi4_nylLsr3OAkjXFLKTXu6GrMSo9Hr0DuGpNljWqpG9HADPQRP17bM7JKxedHaS8CuBRVTsKd9RnrJ-swv7zbJwRAq0kWuo%3D&amp;expnd=1&amp;sa=X&amp;ved=2ahUKEwjipYKHnOaHAxX94MkDHQWvLGYQyecJegQIFBAO"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1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large hotel with a pool&#10;&#10;Description automatically generated">
            <a:extLst>
              <a:ext uri="{FF2B5EF4-FFF2-40B4-BE49-F238E27FC236}">
                <a16:creationId xmlns:a16="http://schemas.microsoft.com/office/drawing/2014/main" id="{70266594-8237-BD47-F05D-D85F695D7CFF}"/>
              </a:ext>
            </a:extLst>
          </p:cNvPr>
          <p:cNvPicPr>
            <a:picLocks noChangeAspect="1"/>
          </p:cNvPicPr>
          <p:nvPr/>
        </p:nvPicPr>
        <p:blipFill rotWithShape="1">
          <a:blip r:embed="rId3">
            <a:alphaModFix amt="50000"/>
          </a:blip>
          <a:srcRect t="10650" b="5081"/>
          <a:stretch/>
        </p:blipFill>
        <p:spPr>
          <a:xfrm>
            <a:off x="0" y="1"/>
            <a:ext cx="12191980" cy="6857999"/>
          </a:xfrm>
          <a:prstGeom prst="rect">
            <a:avLst/>
          </a:prstGeom>
        </p:spPr>
      </p:pic>
      <p:sp>
        <p:nvSpPr>
          <p:cNvPr id="2" name="Title 1">
            <a:extLst>
              <a:ext uri="{FF2B5EF4-FFF2-40B4-BE49-F238E27FC236}">
                <a16:creationId xmlns:a16="http://schemas.microsoft.com/office/drawing/2014/main" id="{11967843-B190-E6A5-2115-A9A5CDCF6F74}"/>
              </a:ext>
            </a:extLst>
          </p:cNvPr>
          <p:cNvSpPr>
            <a:spLocks noGrp="1"/>
          </p:cNvSpPr>
          <p:nvPr>
            <p:ph type="ctrTitle"/>
          </p:nvPr>
        </p:nvSpPr>
        <p:spPr>
          <a:xfrm>
            <a:off x="1523990" y="2621453"/>
            <a:ext cx="9144000" cy="1184677"/>
          </a:xfrm>
        </p:spPr>
        <p:txBody>
          <a:bodyPr>
            <a:normAutofit/>
          </a:bodyPr>
          <a:lstStyle/>
          <a:p>
            <a:r>
              <a:rPr lang="en-US" sz="6600" b="1" dirty="0">
                <a:solidFill>
                  <a:srgbClr val="FFFFFF"/>
                </a:solidFill>
                <a:latin typeface="AngsanaUPC" panose="020B0604020202020204" pitchFamily="34" charset="0"/>
                <a:cs typeface="AngsanaUPC" panose="020B0604020202020204" pitchFamily="34" charset="0"/>
              </a:rPr>
              <a:t>           28</a:t>
            </a:r>
            <a:r>
              <a:rPr lang="en-US" sz="6600" b="1" baseline="30000" dirty="0">
                <a:solidFill>
                  <a:srgbClr val="FFFFFF"/>
                </a:solidFill>
                <a:latin typeface="AngsanaUPC" panose="020B0604020202020204" pitchFamily="34" charset="0"/>
                <a:cs typeface="AngsanaUPC" panose="020B0604020202020204" pitchFamily="34" charset="0"/>
              </a:rPr>
              <a:t>th</a:t>
            </a:r>
            <a:r>
              <a:rPr lang="en-US" sz="6600" b="1" dirty="0">
                <a:solidFill>
                  <a:srgbClr val="FFFFFF"/>
                </a:solidFill>
                <a:latin typeface="AngsanaUPC" panose="020B0604020202020204" pitchFamily="34" charset="0"/>
                <a:cs typeface="AngsanaUPC" panose="020B0604020202020204" pitchFamily="34" charset="0"/>
              </a:rPr>
              <a:t> Annual Conference</a:t>
            </a:r>
          </a:p>
        </p:txBody>
      </p:sp>
      <p:sp>
        <p:nvSpPr>
          <p:cNvPr id="3" name="Subtitle 2">
            <a:extLst>
              <a:ext uri="{FF2B5EF4-FFF2-40B4-BE49-F238E27FC236}">
                <a16:creationId xmlns:a16="http://schemas.microsoft.com/office/drawing/2014/main" id="{8E95179F-75B1-F8D2-15B2-CE653E6D5A7C}"/>
              </a:ext>
            </a:extLst>
          </p:cNvPr>
          <p:cNvSpPr>
            <a:spLocks noGrp="1"/>
          </p:cNvSpPr>
          <p:nvPr>
            <p:ph type="subTitle" idx="1"/>
          </p:nvPr>
        </p:nvSpPr>
        <p:spPr>
          <a:xfrm>
            <a:off x="311726" y="6078772"/>
            <a:ext cx="2923309" cy="592705"/>
          </a:xfrm>
        </p:spPr>
        <p:txBody>
          <a:bodyPr>
            <a:normAutofit fontScale="77500" lnSpcReduction="20000"/>
          </a:bodyPr>
          <a:lstStyle/>
          <a:p>
            <a:r>
              <a:rPr lang="en-US" sz="3600" b="1">
                <a:solidFill>
                  <a:srgbClr val="FFFFFF"/>
                </a:solidFill>
                <a:latin typeface="AngsanaUPC" panose="02020603050405020304" pitchFamily="18" charset="-34"/>
                <a:cs typeface="AngsanaUPC" panose="02020603050405020304" pitchFamily="18" charset="-34"/>
              </a:rPr>
              <a:t>Durant</a:t>
            </a:r>
            <a:r>
              <a:rPr lang="en-US">
                <a:solidFill>
                  <a:srgbClr val="FFFFFF"/>
                </a:solidFill>
                <a:latin typeface="AngsanaUPC" panose="02020603050405020304" pitchFamily="18" charset="-34"/>
                <a:cs typeface="AngsanaUPC" panose="02020603050405020304" pitchFamily="18" charset="-34"/>
              </a:rPr>
              <a:t>, </a:t>
            </a:r>
            <a:r>
              <a:rPr lang="en-US" sz="3600" b="1">
                <a:solidFill>
                  <a:srgbClr val="FFFFFF"/>
                </a:solidFill>
                <a:latin typeface="AngsanaUPC" panose="02020603050405020304" pitchFamily="18" charset="-34"/>
                <a:cs typeface="AngsanaUPC" panose="02020603050405020304" pitchFamily="18" charset="-34"/>
              </a:rPr>
              <a:t>Oklahoma</a:t>
            </a:r>
            <a:endParaRPr lang="en-US" b="1">
              <a:solidFill>
                <a:srgbClr val="FFFFFF"/>
              </a:solidFill>
              <a:latin typeface="AngsanaUPC" panose="02020603050405020304" pitchFamily="18" charset="-34"/>
              <a:cs typeface="AngsanaUPC" panose="02020603050405020304" pitchFamily="18" charset="-34"/>
            </a:endParaRPr>
          </a:p>
        </p:txBody>
      </p:sp>
      <p:sp>
        <p:nvSpPr>
          <p:cNvPr id="6" name="TextBox 5">
            <a:extLst>
              <a:ext uri="{FF2B5EF4-FFF2-40B4-BE49-F238E27FC236}">
                <a16:creationId xmlns:a16="http://schemas.microsoft.com/office/drawing/2014/main" id="{8090D4A2-A60A-FDFE-3396-E36132B63F82}"/>
              </a:ext>
            </a:extLst>
          </p:cNvPr>
          <p:cNvSpPr txBox="1"/>
          <p:nvPr/>
        </p:nvSpPr>
        <p:spPr>
          <a:xfrm>
            <a:off x="8205850" y="5902036"/>
            <a:ext cx="3674424" cy="769441"/>
          </a:xfrm>
          <a:prstGeom prst="rect">
            <a:avLst/>
          </a:prstGeom>
          <a:noFill/>
        </p:spPr>
        <p:txBody>
          <a:bodyPr wrap="square" rtlCol="0">
            <a:spAutoFit/>
          </a:bodyPr>
          <a:lstStyle/>
          <a:p>
            <a:r>
              <a:rPr lang="en-US" sz="4400" b="1">
                <a:latin typeface="AngsanaUPC" panose="02020603050405020304" pitchFamily="18" charset="-34"/>
                <a:cs typeface="AngsanaUPC" panose="02020603050405020304" pitchFamily="18" charset="-34"/>
              </a:rPr>
              <a:t>September</a:t>
            </a:r>
            <a:r>
              <a:rPr lang="en-US" sz="3600" b="1">
                <a:latin typeface="AngsanaUPC" panose="02020603050405020304" pitchFamily="18" charset="-34"/>
                <a:cs typeface="AngsanaUPC" panose="02020603050405020304" pitchFamily="18" charset="-34"/>
              </a:rPr>
              <a:t> 23-25, 2024</a:t>
            </a:r>
          </a:p>
        </p:txBody>
      </p:sp>
      <p:pic>
        <p:nvPicPr>
          <p:cNvPr id="12" name="Picture 11" descr="A logo with a feather in the middle of a circle&#10;&#10;Description automatically generated">
            <a:extLst>
              <a:ext uri="{FF2B5EF4-FFF2-40B4-BE49-F238E27FC236}">
                <a16:creationId xmlns:a16="http://schemas.microsoft.com/office/drawing/2014/main" id="{B3D18B50-0A9C-37DD-7E00-130FF8F6053C}"/>
              </a:ext>
            </a:extLst>
          </p:cNvPr>
          <p:cNvPicPr>
            <a:picLocks noChangeAspect="1"/>
          </p:cNvPicPr>
          <p:nvPr/>
        </p:nvPicPr>
        <p:blipFill>
          <a:blip r:embed="rId4"/>
          <a:stretch>
            <a:fillRect/>
          </a:stretch>
        </p:blipFill>
        <p:spPr>
          <a:xfrm>
            <a:off x="4447491" y="3766049"/>
            <a:ext cx="2545903" cy="2312723"/>
          </a:xfrm>
          <a:prstGeom prst="rect">
            <a:avLst/>
          </a:prstGeom>
        </p:spPr>
      </p:pic>
    </p:spTree>
    <p:extLst>
      <p:ext uri="{BB962C8B-B14F-4D97-AF65-F5344CB8AC3E}">
        <p14:creationId xmlns:p14="http://schemas.microsoft.com/office/powerpoint/2010/main" val="2384944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9129712" cy="1198245"/>
          </a:xfrm>
        </p:spPr>
        <p:txBody>
          <a:bodyPr/>
          <a:lstStyle/>
          <a:p>
            <a:r>
              <a:rPr lang="en-US" dirty="0">
                <a:solidFill>
                  <a:schemeClr val="bg1"/>
                </a:solidFill>
                <a:latin typeface="Arial" panose="020B0604020202020204" pitchFamily="34" charset="0"/>
                <a:cs typeface="Arial" panose="020B0604020202020204" pitchFamily="34" charset="0"/>
              </a:rPr>
              <a:t>USING </a:t>
            </a:r>
            <a:r>
              <a:rPr lang="en-US" dirty="0">
                <a:solidFill>
                  <a:schemeClr val="accent5"/>
                </a:solidFill>
                <a:latin typeface="Arial" panose="020B0604020202020204" pitchFamily="34" charset="0"/>
                <a:cs typeface="Arial" panose="020B0604020202020204" pitchFamily="34" charset="0"/>
              </a:rPr>
              <a:t>KISS </a:t>
            </a:r>
            <a:r>
              <a:rPr lang="en-US" dirty="0">
                <a:solidFill>
                  <a:schemeClr val="bg1"/>
                </a:solidFill>
                <a:latin typeface="Arial" panose="020B0604020202020204" pitchFamily="34" charset="0"/>
                <a:cs typeface="Arial" panose="020B0604020202020204" pitchFamily="34" charset="0"/>
              </a:rPr>
              <a:t>AT WORK</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6" name="Picture 5" descr="A purple and white logo&#10;&#10;Description automatically generated">
            <a:extLst>
              <a:ext uri="{FF2B5EF4-FFF2-40B4-BE49-F238E27FC236}">
                <a16:creationId xmlns:a16="http://schemas.microsoft.com/office/drawing/2014/main" id="{30E56D3D-7E04-5DE0-1369-4600241616B9}"/>
              </a:ext>
            </a:extLst>
          </p:cNvPr>
          <p:cNvPicPr>
            <a:picLocks noChangeAspect="1"/>
          </p:cNvPicPr>
          <p:nvPr/>
        </p:nvPicPr>
        <p:blipFill>
          <a:blip r:embed="rId4"/>
          <a:stretch>
            <a:fillRect/>
          </a:stretch>
        </p:blipFill>
        <p:spPr>
          <a:xfrm>
            <a:off x="107462" y="5840729"/>
            <a:ext cx="1504950" cy="571500"/>
          </a:xfrm>
          <a:prstGeom prst="rect">
            <a:avLst/>
          </a:prstGeom>
        </p:spPr>
      </p:pic>
      <p:sp>
        <p:nvSpPr>
          <p:cNvPr id="7" name="Content Placeholder 1">
            <a:extLst>
              <a:ext uri="{FF2B5EF4-FFF2-40B4-BE49-F238E27FC236}">
                <a16:creationId xmlns:a16="http://schemas.microsoft.com/office/drawing/2014/main" id="{0BE079FA-7F43-50FE-3974-1AEFE3868226}"/>
              </a:ext>
            </a:extLst>
          </p:cNvPr>
          <p:cNvSpPr txBox="1">
            <a:spLocks/>
          </p:cNvSpPr>
          <p:nvPr/>
        </p:nvSpPr>
        <p:spPr>
          <a:xfrm>
            <a:off x="838200" y="1825625"/>
            <a:ext cx="10515600" cy="4351338"/>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Decotura ICG" panose="00000400000000000000" pitchFamily="2" charset="0"/>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fontAlgn="t">
              <a:buFont typeface="Wingdings 3" charset="2"/>
              <a:buNone/>
            </a:pPr>
            <a:r>
              <a:rPr lang="en-US" sz="3200" dirty="0">
                <a:solidFill>
                  <a:schemeClr val="bg1">
                    <a:lumMod val="85000"/>
                    <a:lumOff val="15000"/>
                  </a:schemeClr>
                </a:solidFill>
                <a:latin typeface="Arial" panose="020B0604020202020204" pitchFamily="34" charset="0"/>
                <a:cs typeface="Arial" panose="020B0604020202020204" pitchFamily="34" charset="0"/>
              </a:rPr>
              <a:t>Choose your words carefully in written communications, including when you try to write effective emails.</a:t>
            </a:r>
          </a:p>
          <a:p>
            <a:pPr marL="1193397" lvl="1" indent="-655579" fontAlgn="t">
              <a:buClr>
                <a:schemeClr val="bg1"/>
              </a:buClr>
              <a:buFont typeface="+mj-lt"/>
              <a:buAutoNum type="arabicPeriod"/>
            </a:pPr>
            <a:r>
              <a:rPr lang="en-US" sz="3200" dirty="0">
                <a:solidFill>
                  <a:schemeClr val="bg1">
                    <a:lumMod val="85000"/>
                    <a:lumOff val="15000"/>
                  </a:schemeClr>
                </a:solidFill>
                <a:latin typeface="Arial" panose="020B0604020202020204" pitchFamily="34" charset="0"/>
                <a:cs typeface="Arial" panose="020B0604020202020204" pitchFamily="34" charset="0"/>
              </a:rPr>
              <a:t>Be clear about what you want to say.</a:t>
            </a:r>
          </a:p>
          <a:p>
            <a:pPr marL="1193397" lvl="1" indent="-655579" fontAlgn="t">
              <a:buClr>
                <a:schemeClr val="bg1"/>
              </a:buClr>
              <a:buFont typeface="+mj-lt"/>
              <a:buAutoNum type="arabicPeriod"/>
            </a:pPr>
            <a:r>
              <a:rPr lang="en-US" sz="3200" dirty="0">
                <a:solidFill>
                  <a:schemeClr val="bg1">
                    <a:lumMod val="85000"/>
                    <a:lumOff val="15000"/>
                  </a:schemeClr>
                </a:solidFill>
                <a:latin typeface="Arial" panose="020B0604020202020204" pitchFamily="34" charset="0"/>
                <a:cs typeface="Arial" panose="020B0604020202020204" pitchFamily="34" charset="0"/>
              </a:rPr>
              <a:t>Use headings and bullets to stress key information.</a:t>
            </a:r>
          </a:p>
          <a:p>
            <a:pPr marL="1193397" lvl="1" indent="-655579" fontAlgn="t">
              <a:buClr>
                <a:schemeClr val="bg1"/>
              </a:buClr>
              <a:buFont typeface="+mj-lt"/>
              <a:buAutoNum type="arabicPeriod"/>
            </a:pPr>
            <a:r>
              <a:rPr lang="en-US" sz="3200" dirty="0">
                <a:solidFill>
                  <a:schemeClr val="bg1">
                    <a:lumMod val="85000"/>
                    <a:lumOff val="15000"/>
                  </a:schemeClr>
                </a:solidFill>
                <a:latin typeface="Arial" panose="020B0604020202020204" pitchFamily="34" charset="0"/>
                <a:cs typeface="Arial" panose="020B0604020202020204" pitchFamily="34" charset="0"/>
              </a:rPr>
              <a:t>Proofread your work and take out words and </a:t>
            </a:r>
            <a:r>
              <a:rPr lang="en-US" sz="3200" dirty="0"/>
              <a:t>information </a:t>
            </a:r>
            <a:r>
              <a:rPr lang="en-US" sz="2800" dirty="0"/>
              <a:t>that don't add value. </a:t>
            </a:r>
          </a:p>
        </p:txBody>
      </p:sp>
    </p:spTree>
    <p:extLst>
      <p:ext uri="{BB962C8B-B14F-4D97-AF65-F5344CB8AC3E}">
        <p14:creationId xmlns:p14="http://schemas.microsoft.com/office/powerpoint/2010/main" val="364293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9129712" cy="1198245"/>
          </a:xfrm>
        </p:spPr>
        <p:txBody>
          <a:bodyPr/>
          <a:lstStyle/>
          <a:p>
            <a:r>
              <a:rPr lang="en-US" dirty="0">
                <a:solidFill>
                  <a:schemeClr val="bg1"/>
                </a:solidFill>
                <a:latin typeface="Arial" panose="020B0604020202020204" pitchFamily="34" charset="0"/>
                <a:cs typeface="Arial" panose="020B0604020202020204" pitchFamily="34" charset="0"/>
              </a:rPr>
              <a:t>USING </a:t>
            </a:r>
            <a:r>
              <a:rPr lang="en-US" dirty="0">
                <a:solidFill>
                  <a:schemeClr val="accent5"/>
                </a:solidFill>
                <a:latin typeface="Arial" panose="020B0604020202020204" pitchFamily="34" charset="0"/>
                <a:cs typeface="Arial" panose="020B0604020202020204" pitchFamily="34" charset="0"/>
              </a:rPr>
              <a:t>KISS </a:t>
            </a:r>
            <a:r>
              <a:rPr lang="en-US" dirty="0">
                <a:solidFill>
                  <a:schemeClr val="bg1"/>
                </a:solidFill>
                <a:latin typeface="Arial" panose="020B0604020202020204" pitchFamily="34" charset="0"/>
                <a:cs typeface="Arial" panose="020B0604020202020204" pitchFamily="34" charset="0"/>
              </a:rPr>
              <a:t>AT WORK</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6" name="Picture 5" descr="A purple and white logo&#10;&#10;Description automatically generated">
            <a:extLst>
              <a:ext uri="{FF2B5EF4-FFF2-40B4-BE49-F238E27FC236}">
                <a16:creationId xmlns:a16="http://schemas.microsoft.com/office/drawing/2014/main" id="{30E56D3D-7E04-5DE0-1369-4600241616B9}"/>
              </a:ext>
            </a:extLst>
          </p:cNvPr>
          <p:cNvPicPr>
            <a:picLocks noChangeAspect="1"/>
          </p:cNvPicPr>
          <p:nvPr/>
        </p:nvPicPr>
        <p:blipFill>
          <a:blip r:embed="rId4"/>
          <a:stretch>
            <a:fillRect/>
          </a:stretch>
        </p:blipFill>
        <p:spPr>
          <a:xfrm>
            <a:off x="107462" y="5840729"/>
            <a:ext cx="1504950" cy="571500"/>
          </a:xfrm>
          <a:prstGeom prst="rect">
            <a:avLst/>
          </a:prstGeom>
        </p:spPr>
      </p:pic>
      <p:sp>
        <p:nvSpPr>
          <p:cNvPr id="7" name="Content Placeholder 1">
            <a:extLst>
              <a:ext uri="{FF2B5EF4-FFF2-40B4-BE49-F238E27FC236}">
                <a16:creationId xmlns:a16="http://schemas.microsoft.com/office/drawing/2014/main" id="{0BE079FA-7F43-50FE-3974-1AEFE3868226}"/>
              </a:ext>
            </a:extLst>
          </p:cNvPr>
          <p:cNvSpPr txBox="1">
            <a:spLocks/>
          </p:cNvSpPr>
          <p:nvPr/>
        </p:nvSpPr>
        <p:spPr>
          <a:xfrm>
            <a:off x="838200" y="1825625"/>
            <a:ext cx="10515600" cy="4351338"/>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Decotura ICG" panose="00000400000000000000" pitchFamily="2" charset="0"/>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fontAlgn="t">
              <a:buNone/>
            </a:pPr>
            <a:r>
              <a:rPr lang="en-US" sz="3200" dirty="0">
                <a:solidFill>
                  <a:schemeClr val="bg1">
                    <a:lumMod val="85000"/>
                    <a:lumOff val="15000"/>
                  </a:schemeClr>
                </a:solidFill>
                <a:latin typeface="Arial" panose="020B0604020202020204" pitchFamily="34" charset="0"/>
                <a:cs typeface="Arial" panose="020B0604020202020204" pitchFamily="34" charset="0"/>
              </a:rPr>
              <a:t>Format your communication pieces effectively:</a:t>
            </a:r>
          </a:p>
          <a:p>
            <a:pPr marL="1193397" lvl="1" indent="-655579" fontAlgn="t">
              <a:buClr>
                <a:schemeClr val="bg1"/>
              </a:buClr>
              <a:buFont typeface="+mj-lt"/>
              <a:buAutoNum type="arabicPeriod"/>
            </a:pPr>
            <a:r>
              <a:rPr lang="en-US" sz="3200" dirty="0">
                <a:solidFill>
                  <a:schemeClr val="bg1">
                    <a:lumMod val="85000"/>
                    <a:lumOff val="15000"/>
                  </a:schemeClr>
                </a:solidFill>
                <a:latin typeface="Arial" panose="020B0604020202020204" pitchFamily="34" charset="0"/>
                <a:cs typeface="Arial" panose="020B0604020202020204" pitchFamily="34" charset="0"/>
              </a:rPr>
              <a:t>Use lots of white space.</a:t>
            </a:r>
          </a:p>
          <a:p>
            <a:pPr marL="1193397" lvl="1" indent="-655579" fontAlgn="t">
              <a:buClr>
                <a:schemeClr val="bg1"/>
              </a:buClr>
              <a:buFont typeface="+mj-lt"/>
              <a:buAutoNum type="arabicPeriod"/>
            </a:pPr>
            <a:r>
              <a:rPr lang="en-US" sz="3200" dirty="0">
                <a:solidFill>
                  <a:schemeClr val="bg1">
                    <a:lumMod val="85000"/>
                    <a:lumOff val="15000"/>
                  </a:schemeClr>
                </a:solidFill>
                <a:latin typeface="Arial" panose="020B0604020202020204" pitchFamily="34" charset="0"/>
                <a:cs typeface="Arial" panose="020B0604020202020204" pitchFamily="34" charset="0"/>
              </a:rPr>
              <a:t>Highlight or underline key words and concepts, or use bold formatting.</a:t>
            </a:r>
          </a:p>
          <a:p>
            <a:pPr marL="1193397" lvl="1" indent="-655579" fontAlgn="t">
              <a:buClr>
                <a:schemeClr val="bg1"/>
              </a:buClr>
              <a:buFont typeface="+mj-lt"/>
              <a:buAutoNum type="arabicPeriod"/>
            </a:pPr>
            <a:r>
              <a:rPr lang="en-US" sz="3200" dirty="0">
                <a:solidFill>
                  <a:schemeClr val="bg1">
                    <a:lumMod val="85000"/>
                    <a:lumOff val="15000"/>
                  </a:schemeClr>
                </a:solidFill>
                <a:latin typeface="Arial" panose="020B0604020202020204" pitchFamily="34" charset="0"/>
                <a:cs typeface="Arial" panose="020B0604020202020204" pitchFamily="34" charset="0"/>
              </a:rPr>
              <a:t>Know your audience and your objective, and develop your communication accordingly.</a:t>
            </a:r>
          </a:p>
        </p:txBody>
      </p:sp>
    </p:spTree>
    <p:extLst>
      <p:ext uri="{BB962C8B-B14F-4D97-AF65-F5344CB8AC3E}">
        <p14:creationId xmlns:p14="http://schemas.microsoft.com/office/powerpoint/2010/main" val="59282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9129712" cy="1198245"/>
          </a:xfrm>
        </p:spPr>
        <p:txBody>
          <a:bodyPr/>
          <a:lstStyle/>
          <a:p>
            <a:r>
              <a:rPr lang="en-US" dirty="0">
                <a:solidFill>
                  <a:schemeClr val="bg1"/>
                </a:solidFill>
                <a:latin typeface="Arial" panose="020B0604020202020204" pitchFamily="34" charset="0"/>
                <a:cs typeface="Arial" panose="020B0604020202020204" pitchFamily="34" charset="0"/>
              </a:rPr>
              <a:t>USING </a:t>
            </a:r>
            <a:r>
              <a:rPr lang="en-US" dirty="0">
                <a:solidFill>
                  <a:schemeClr val="accent5"/>
                </a:solidFill>
                <a:latin typeface="Arial" panose="020B0604020202020204" pitchFamily="34" charset="0"/>
                <a:cs typeface="Arial" panose="020B0604020202020204" pitchFamily="34" charset="0"/>
              </a:rPr>
              <a:t>KISS </a:t>
            </a:r>
            <a:r>
              <a:rPr lang="en-US" dirty="0">
                <a:solidFill>
                  <a:schemeClr val="bg1"/>
                </a:solidFill>
                <a:latin typeface="Arial" panose="020B0604020202020204" pitchFamily="34" charset="0"/>
                <a:cs typeface="Arial" panose="020B0604020202020204" pitchFamily="34" charset="0"/>
              </a:rPr>
              <a:t>AT WORK</a:t>
            </a: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6" name="Picture 5" descr="A purple and white logo&#10;&#10;Description automatically generated">
            <a:extLst>
              <a:ext uri="{FF2B5EF4-FFF2-40B4-BE49-F238E27FC236}">
                <a16:creationId xmlns:a16="http://schemas.microsoft.com/office/drawing/2014/main" id="{30E56D3D-7E04-5DE0-1369-4600241616B9}"/>
              </a:ext>
            </a:extLst>
          </p:cNvPr>
          <p:cNvPicPr>
            <a:picLocks noChangeAspect="1"/>
          </p:cNvPicPr>
          <p:nvPr/>
        </p:nvPicPr>
        <p:blipFill>
          <a:blip r:embed="rId4"/>
          <a:stretch>
            <a:fillRect/>
          </a:stretch>
        </p:blipFill>
        <p:spPr>
          <a:xfrm>
            <a:off x="107462" y="5840729"/>
            <a:ext cx="1504950" cy="571500"/>
          </a:xfrm>
          <a:prstGeom prst="rect">
            <a:avLst/>
          </a:prstGeom>
        </p:spPr>
      </p:pic>
      <p:sp>
        <p:nvSpPr>
          <p:cNvPr id="7" name="Content Placeholder 1">
            <a:extLst>
              <a:ext uri="{FF2B5EF4-FFF2-40B4-BE49-F238E27FC236}">
                <a16:creationId xmlns:a16="http://schemas.microsoft.com/office/drawing/2014/main" id="{0BE079FA-7F43-50FE-3974-1AEFE3868226}"/>
              </a:ext>
            </a:extLst>
          </p:cNvPr>
          <p:cNvSpPr txBox="1">
            <a:spLocks/>
          </p:cNvSpPr>
          <p:nvPr/>
        </p:nvSpPr>
        <p:spPr>
          <a:xfrm>
            <a:off x="838200" y="1825625"/>
            <a:ext cx="10515600" cy="4351338"/>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Decotura ICG" panose="00000400000000000000" pitchFamily="2" charset="0"/>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dirty="0">
                <a:solidFill>
                  <a:schemeClr val="bg1">
                    <a:lumMod val="85000"/>
                    <a:lumOff val="15000"/>
                  </a:schemeClr>
                </a:solidFill>
                <a:latin typeface="Arial" panose="020B0604020202020204" pitchFamily="34" charset="0"/>
                <a:cs typeface="Arial" panose="020B0604020202020204" pitchFamily="34" charset="0"/>
              </a:rPr>
              <a:t>Focus your problem solving: </a:t>
            </a:r>
          </a:p>
          <a:p>
            <a:pPr marL="655579" indent="-655579">
              <a:buClr>
                <a:schemeClr val="bg1"/>
              </a:buClr>
              <a:buFont typeface="+mj-lt"/>
              <a:buAutoNum type="arabicPeriod"/>
            </a:pPr>
            <a:r>
              <a:rPr lang="en-US" sz="3200" dirty="0">
                <a:solidFill>
                  <a:schemeClr val="bg1">
                    <a:lumMod val="85000"/>
                    <a:lumOff val="15000"/>
                  </a:schemeClr>
                </a:solidFill>
                <a:latin typeface="Arial" panose="020B0604020202020204" pitchFamily="34" charset="0"/>
                <a:cs typeface="Arial" panose="020B0604020202020204" pitchFamily="34" charset="0"/>
              </a:rPr>
              <a:t>Put the problem in the right perspective by getting to the root cause of the issue.</a:t>
            </a:r>
          </a:p>
          <a:p>
            <a:pPr marL="655579" indent="-655579">
              <a:buClr>
                <a:schemeClr val="bg1"/>
              </a:buClr>
              <a:buFont typeface="+mj-lt"/>
              <a:buAutoNum type="arabicPeriod"/>
            </a:pPr>
            <a:r>
              <a:rPr lang="en-US" sz="3200" dirty="0">
                <a:solidFill>
                  <a:schemeClr val="bg1">
                    <a:lumMod val="85000"/>
                    <a:lumOff val="15000"/>
                  </a:schemeClr>
                </a:solidFill>
                <a:latin typeface="Arial" panose="020B0604020202020204" pitchFamily="34" charset="0"/>
                <a:cs typeface="Arial" panose="020B0604020202020204" pitchFamily="34" charset="0"/>
              </a:rPr>
              <a:t>Simplify your systems and processes by  continual reassessment. </a:t>
            </a:r>
          </a:p>
          <a:p>
            <a:pPr marL="655579" indent="-655579">
              <a:buClr>
                <a:schemeClr val="bg1"/>
              </a:buClr>
              <a:buFont typeface="+mj-lt"/>
              <a:buAutoNum type="arabicPeriod"/>
            </a:pPr>
            <a:r>
              <a:rPr lang="en-US" sz="3200" dirty="0">
                <a:solidFill>
                  <a:schemeClr val="bg1">
                    <a:lumMod val="85000"/>
                    <a:lumOff val="15000"/>
                  </a:schemeClr>
                </a:solidFill>
                <a:latin typeface="Arial" panose="020B0604020202020204" pitchFamily="34" charset="0"/>
                <a:cs typeface="Arial" panose="020B0604020202020204" pitchFamily="34" charset="0"/>
              </a:rPr>
              <a:t>Create support systems that encourage people to look for opportunities to improve efficiency. </a:t>
            </a:r>
          </a:p>
        </p:txBody>
      </p:sp>
    </p:spTree>
    <p:extLst>
      <p:ext uri="{BB962C8B-B14F-4D97-AF65-F5344CB8AC3E}">
        <p14:creationId xmlns:p14="http://schemas.microsoft.com/office/powerpoint/2010/main" val="23663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yellow border&#10;&#10;Description automatically generated">
            <a:extLst>
              <a:ext uri="{FF2B5EF4-FFF2-40B4-BE49-F238E27FC236}">
                <a16:creationId xmlns:a16="http://schemas.microsoft.com/office/drawing/2014/main" id="{105819EC-38BF-5AA5-C57C-48D65B9D1C3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124221-ACD3-B0BE-3B4B-48333FFE3101}"/>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KEY POINTS</a:t>
            </a:r>
          </a:p>
        </p:txBody>
      </p:sp>
      <p:graphicFrame>
        <p:nvGraphicFramePr>
          <p:cNvPr id="8" name="Content Placeholder 6">
            <a:extLst>
              <a:ext uri="{FF2B5EF4-FFF2-40B4-BE49-F238E27FC236}">
                <a16:creationId xmlns:a16="http://schemas.microsoft.com/office/drawing/2014/main" id="{602D6B51-3814-CE8D-3826-7BC243DBB6CD}"/>
              </a:ext>
            </a:extLst>
          </p:cNvPr>
          <p:cNvGraphicFramePr>
            <a:graphicFrameLocks noGrp="1"/>
          </p:cNvGraphicFramePr>
          <p:nvPr>
            <p:ph idx="1"/>
            <p:extLst>
              <p:ext uri="{D42A27DB-BD31-4B8C-83A1-F6EECF244321}">
                <p14:modId xmlns:p14="http://schemas.microsoft.com/office/powerpoint/2010/main" val="1487377280"/>
              </p:ext>
            </p:extLst>
          </p:nvPr>
        </p:nvGraphicFramePr>
        <p:xfrm>
          <a:off x="645740" y="1219200"/>
          <a:ext cx="1090014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6549FD1-B7A3-3009-1DC2-E511728A23A7}"/>
              </a:ext>
            </a:extLst>
          </p:cNvPr>
          <p:cNvPicPr>
            <a:picLocks noChangeAspect="1"/>
          </p:cNvPicPr>
          <p:nvPr/>
        </p:nvPicPr>
        <p:blipFill>
          <a:blip r:embed="rId8"/>
          <a:stretch>
            <a:fillRect/>
          </a:stretch>
        </p:blipFill>
        <p:spPr>
          <a:xfrm>
            <a:off x="10726815" y="5457630"/>
            <a:ext cx="1383912" cy="12558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7546938" y="152400"/>
            <a:ext cx="1930325"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Overly Honest</a:t>
            </a:r>
          </a:p>
        </p:txBody>
      </p:sp>
      <p:sp>
        <p:nvSpPr>
          <p:cNvPr id="6" name="Freeform 5"/>
          <p:cNvSpPr/>
          <p:nvPr/>
        </p:nvSpPr>
        <p:spPr>
          <a:xfrm>
            <a:off x="6581775" y="2340102"/>
            <a:ext cx="1930325"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Gathering Intelligence</a:t>
            </a:r>
          </a:p>
        </p:txBody>
      </p:sp>
      <p:sp>
        <p:nvSpPr>
          <p:cNvPr id="7" name="Freeform 6"/>
          <p:cNvSpPr/>
          <p:nvPr/>
        </p:nvSpPr>
        <p:spPr>
          <a:xfrm>
            <a:off x="7546938" y="2340102"/>
            <a:ext cx="1930325"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Composed</a:t>
            </a:r>
          </a:p>
        </p:txBody>
      </p:sp>
      <p:sp>
        <p:nvSpPr>
          <p:cNvPr id="8" name="Freeform 7"/>
          <p:cNvSpPr/>
          <p:nvPr/>
        </p:nvSpPr>
        <p:spPr>
          <a:xfrm>
            <a:off x="8512100" y="2340102"/>
            <a:ext cx="1930325"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Letting Your Guard Down</a:t>
            </a:r>
          </a:p>
        </p:txBody>
      </p:sp>
      <p:sp>
        <p:nvSpPr>
          <p:cNvPr id="9" name="Freeform 8"/>
          <p:cNvSpPr/>
          <p:nvPr/>
        </p:nvSpPr>
        <p:spPr>
          <a:xfrm>
            <a:off x="5616613" y="4527805"/>
            <a:ext cx="1930325"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sp>
        <p:nvSpPr>
          <p:cNvPr id="10" name="Freeform 9"/>
          <p:cNvSpPr/>
          <p:nvPr/>
        </p:nvSpPr>
        <p:spPr>
          <a:xfrm>
            <a:off x="6387353" y="4527805"/>
            <a:ext cx="2124749"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Properly Handling Mistakes</a:t>
            </a:r>
          </a:p>
        </p:txBody>
      </p:sp>
      <p:sp>
        <p:nvSpPr>
          <p:cNvPr id="11" name="Freeform 10"/>
          <p:cNvSpPr/>
          <p:nvPr/>
        </p:nvSpPr>
        <p:spPr>
          <a:xfrm>
            <a:off x="7395882" y="4527805"/>
            <a:ext cx="2081381"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Delivering Bad News Well</a:t>
            </a:r>
          </a:p>
        </p:txBody>
      </p:sp>
      <p:sp>
        <p:nvSpPr>
          <p:cNvPr id="12" name="Freeform 11"/>
          <p:cNvSpPr/>
          <p:nvPr/>
        </p:nvSpPr>
        <p:spPr>
          <a:xfrm>
            <a:off x="8369785" y="4527805"/>
            <a:ext cx="207264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Avoiding Destructive Comments</a:t>
            </a:r>
          </a:p>
        </p:txBody>
      </p:sp>
      <p:sp>
        <p:nvSpPr>
          <p:cNvPr id="13" name="Freeform 12"/>
          <p:cNvSpPr/>
          <p:nvPr/>
        </p:nvSpPr>
        <p:spPr>
          <a:xfrm>
            <a:off x="9448014" y="4527805"/>
            <a:ext cx="2038783"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Showing Others You Care</a:t>
            </a:r>
          </a:p>
        </p:txBody>
      </p:sp>
      <p:sp>
        <p:nvSpPr>
          <p:cNvPr id="15" name="Freeform 14"/>
          <p:cNvSpPr/>
          <p:nvPr/>
        </p:nvSpPr>
        <p:spPr>
          <a:xfrm>
            <a:off x="7395882" y="120395"/>
            <a:ext cx="2090121"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Overly Honest</a:t>
            </a:r>
          </a:p>
        </p:txBody>
      </p:sp>
      <p:sp>
        <p:nvSpPr>
          <p:cNvPr id="16" name="Freeform 15"/>
          <p:cNvSpPr/>
          <p:nvPr/>
        </p:nvSpPr>
        <p:spPr>
          <a:xfrm>
            <a:off x="6387354" y="2308097"/>
            <a:ext cx="2133488"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Gathering Intelligence</a:t>
            </a:r>
          </a:p>
        </p:txBody>
      </p:sp>
      <p:sp>
        <p:nvSpPr>
          <p:cNvPr id="17" name="Freeform 16"/>
          <p:cNvSpPr/>
          <p:nvPr/>
        </p:nvSpPr>
        <p:spPr>
          <a:xfrm>
            <a:off x="7395882" y="2308097"/>
            <a:ext cx="2090121"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Composed</a:t>
            </a:r>
          </a:p>
        </p:txBody>
      </p:sp>
      <p:sp>
        <p:nvSpPr>
          <p:cNvPr id="18" name="Freeform 17"/>
          <p:cNvSpPr/>
          <p:nvPr/>
        </p:nvSpPr>
        <p:spPr>
          <a:xfrm>
            <a:off x="8444863" y="2308097"/>
            <a:ext cx="2006303"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Letting Your Guard Down</a:t>
            </a:r>
          </a:p>
        </p:txBody>
      </p:sp>
      <p:sp>
        <p:nvSpPr>
          <p:cNvPr id="19" name="Freeform 18"/>
          <p:cNvSpPr/>
          <p:nvPr/>
        </p:nvSpPr>
        <p:spPr>
          <a:xfrm>
            <a:off x="5244353" y="4495800"/>
            <a:ext cx="2311325"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sp>
        <p:nvSpPr>
          <p:cNvPr id="29" name="Title 3"/>
          <p:cNvSpPr txBox="1">
            <a:spLocks/>
          </p:cNvSpPr>
          <p:nvPr/>
        </p:nvSpPr>
        <p:spPr>
          <a:xfrm>
            <a:off x="1568138" y="2819400"/>
            <a:ext cx="4124452" cy="3200400"/>
          </a:xfrm>
          <a:prstGeom prst="rect">
            <a:avLst/>
          </a:prstGeom>
        </p:spPr>
        <p:txBody>
          <a:bodyPr/>
          <a:lstStyle>
            <a:lvl1pPr algn="l" defTabSz="1218987" rtl="0" eaLnBrk="1" latinLnBrk="0" hangingPunct="1">
              <a:spcBef>
                <a:spcPct val="0"/>
              </a:spcBef>
              <a:buNone/>
              <a:defRPr sz="4800" b="1" kern="1200" baseline="0">
                <a:solidFill>
                  <a:schemeClr val="tx1"/>
                </a:solidFill>
                <a:latin typeface="+mj-lt"/>
                <a:ea typeface="+mj-ea"/>
                <a:cs typeface="+mj-cs"/>
              </a:defRPr>
            </a:lvl1pPr>
          </a:lstStyle>
          <a:p>
            <a:pPr marL="0" marR="0" lvl="0" indent="0" algn="ctr" defTabSz="1218987" rtl="0" eaLnBrk="1" fontAlgn="auto" latinLnBrk="0" hangingPunct="1">
              <a:lnSpc>
                <a:spcPct val="100000"/>
              </a:lnSpc>
              <a:spcBef>
                <a:spcPct val="0"/>
              </a:spcBef>
              <a:spcAft>
                <a:spcPts val="0"/>
              </a:spcAft>
              <a:buClrTx/>
              <a:buSzTx/>
              <a:buFontTx/>
              <a:buNone/>
              <a:tabLst/>
              <a:defRPr/>
            </a:pPr>
            <a:r>
              <a:rPr kumimoji="0" lang="en-US" sz="4236"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STRATEGIES FOR SUCCESS</a:t>
            </a:r>
          </a:p>
        </p:txBody>
      </p:sp>
      <p:pic>
        <p:nvPicPr>
          <p:cNvPr id="2" name="Picture 1">
            <a:extLst>
              <a:ext uri="{FF2B5EF4-FFF2-40B4-BE49-F238E27FC236}">
                <a16:creationId xmlns:a16="http://schemas.microsoft.com/office/drawing/2014/main" id="{4B89C63A-D5CD-5FF0-02CC-C37587C161FB}"/>
              </a:ext>
            </a:extLst>
          </p:cNvPr>
          <p:cNvPicPr>
            <a:picLocks noChangeAspect="1"/>
          </p:cNvPicPr>
          <p:nvPr/>
        </p:nvPicPr>
        <p:blipFill>
          <a:blip r:embed="rId3"/>
          <a:stretch>
            <a:fillRect/>
          </a:stretch>
        </p:blipFill>
        <p:spPr>
          <a:xfrm>
            <a:off x="184226" y="5376817"/>
            <a:ext cx="1383912" cy="1255885"/>
          </a:xfrm>
          <a:prstGeom prst="rect">
            <a:avLst/>
          </a:prstGeom>
        </p:spPr>
      </p:pic>
    </p:spTree>
    <p:extLst>
      <p:ext uri="{BB962C8B-B14F-4D97-AF65-F5344CB8AC3E}">
        <p14:creationId xmlns:p14="http://schemas.microsoft.com/office/powerpoint/2010/main" val="237135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6"/>
                                        </p:tgtEl>
                                      </p:cBhvr>
                                    </p:animEffect>
                                    <p:animScale>
                                      <p:cBhvr>
                                        <p:cTn id="11" dur="250" autoRev="1" fill="hold"/>
                                        <p:tgtEl>
                                          <p:spTgt spid="16"/>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17"/>
                                        </p:tgtEl>
                                      </p:cBhvr>
                                    </p:animEffect>
                                    <p:animScale>
                                      <p:cBhvr>
                                        <p:cTn id="15" dur="250" autoRev="1" fill="hold"/>
                                        <p:tgtEl>
                                          <p:spTgt spid="17"/>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18"/>
                                        </p:tgtEl>
                                      </p:cBhvr>
                                    </p:animEffect>
                                    <p:animScale>
                                      <p:cBhvr>
                                        <p:cTn id="19" dur="250" autoRev="1" fill="hold"/>
                                        <p:tgtEl>
                                          <p:spTgt spid="18"/>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19"/>
                                        </p:tgtEl>
                                      </p:cBhvr>
                                    </p:animEffect>
                                    <p:animScale>
                                      <p:cBhvr>
                                        <p:cTn id="23" dur="250" autoRev="1" fill="hold"/>
                                        <p:tgtEl>
                                          <p:spTgt spid="19"/>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10"/>
                                        </p:tgtEl>
                                      </p:cBhvr>
                                    </p:animEffect>
                                    <p:animScale>
                                      <p:cBhvr>
                                        <p:cTn id="27" dur="250" autoRev="1" fill="hold"/>
                                        <p:tgtEl>
                                          <p:spTgt spid="10"/>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childTnLst>
                          </p:cTn>
                        </p:par>
                        <p:par>
                          <p:cTn id="32" fill="hold">
                            <p:stCondLst>
                              <p:cond delay="3500"/>
                            </p:stCondLst>
                            <p:childTnLst>
                              <p:par>
                                <p:cTn id="33" presetID="26" presetClass="emph" presetSubtype="0" fill="hold" grpId="0" nodeType="after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cTn>
                              </p:par>
                            </p:childTnLst>
                          </p:cTn>
                        </p:par>
                        <p:par>
                          <p:cTn id="36" fill="hold">
                            <p:stCondLst>
                              <p:cond delay="4000"/>
                            </p:stCondLst>
                            <p:childTnLst>
                              <p:par>
                                <p:cTn id="37" presetID="26" presetClass="emph" presetSubtype="0" fill="hold" grpId="0" nodeType="afterEffect">
                                  <p:stCondLst>
                                    <p:cond delay="0"/>
                                  </p:stCondLst>
                                  <p:childTnLst>
                                    <p:animEffect transition="out" filter="fade">
                                      <p:cBhvr>
                                        <p:cTn id="38" dur="500" tmFilter="0, 0; .2, .5; .8, .5; 1, 0"/>
                                        <p:tgtEl>
                                          <p:spTgt spid="13"/>
                                        </p:tgtEl>
                                      </p:cBhvr>
                                    </p:animEffect>
                                    <p:animScale>
                                      <p:cBhvr>
                                        <p:cTn id="3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3886200" y="152401"/>
            <a:ext cx="7530129" cy="6563107"/>
            <a:chOff x="2901229" y="261746"/>
            <a:chExt cx="6563106" cy="6563107"/>
          </a:xfrm>
          <a:solidFill>
            <a:schemeClr val="accent6">
              <a:lumMod val="40000"/>
              <a:lumOff val="60000"/>
            </a:schemeClr>
          </a:solidFill>
        </p:grpSpPr>
        <p:sp>
          <p:nvSpPr>
            <p:cNvPr id="62" name="Freeform 61"/>
            <p:cNvSpPr/>
            <p:nvPr/>
          </p:nvSpPr>
          <p:spPr>
            <a:xfrm>
              <a:off x="5088931" y="261746"/>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Overly Honest</a:t>
              </a:r>
            </a:p>
          </p:txBody>
        </p:sp>
        <p:sp>
          <p:nvSpPr>
            <p:cNvPr id="63" name="Freeform 62"/>
            <p:cNvSpPr/>
            <p:nvPr/>
          </p:nvSpPr>
          <p:spPr>
            <a:xfrm>
              <a:off x="3995080"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Gathering Intelligence</a:t>
              </a:r>
            </a:p>
          </p:txBody>
        </p:sp>
        <p:sp>
          <p:nvSpPr>
            <p:cNvPr id="64" name="Freeform 63"/>
            <p:cNvSpPr/>
            <p:nvPr/>
          </p:nvSpPr>
          <p:spPr>
            <a:xfrm rot="21600000">
              <a:off x="5088931" y="2449447"/>
              <a:ext cx="2187702"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Composed</a:t>
              </a:r>
            </a:p>
          </p:txBody>
        </p:sp>
        <p:sp>
          <p:nvSpPr>
            <p:cNvPr id="65" name="Freeform 64"/>
            <p:cNvSpPr/>
            <p:nvPr/>
          </p:nvSpPr>
          <p:spPr>
            <a:xfrm>
              <a:off x="6182782"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Letting Your Guard Down</a:t>
              </a:r>
            </a:p>
          </p:txBody>
        </p:sp>
        <p:sp>
          <p:nvSpPr>
            <p:cNvPr id="66" name="Freeform 65"/>
            <p:cNvSpPr/>
            <p:nvPr/>
          </p:nvSpPr>
          <p:spPr>
            <a:xfrm>
              <a:off x="2901229"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sp>
          <p:nvSpPr>
            <p:cNvPr id="67" name="Freeform 66"/>
            <p:cNvSpPr/>
            <p:nvPr/>
          </p:nvSpPr>
          <p:spPr>
            <a:xfrm rot="21600000">
              <a:off x="3995080"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Properly Handling Mistakes</a:t>
              </a:r>
            </a:p>
          </p:txBody>
        </p:sp>
        <p:sp>
          <p:nvSpPr>
            <p:cNvPr id="68" name="Freeform 67"/>
            <p:cNvSpPr/>
            <p:nvPr/>
          </p:nvSpPr>
          <p:spPr>
            <a:xfrm>
              <a:off x="5088931"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Delivering Bad News Well</a:t>
              </a:r>
            </a:p>
          </p:txBody>
        </p:sp>
        <p:sp>
          <p:nvSpPr>
            <p:cNvPr id="69" name="Freeform 68"/>
            <p:cNvSpPr/>
            <p:nvPr/>
          </p:nvSpPr>
          <p:spPr>
            <a:xfrm rot="21600000">
              <a:off x="6182782"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Avoiding Destructive Comments</a:t>
              </a:r>
            </a:p>
          </p:txBody>
        </p:sp>
        <p:sp>
          <p:nvSpPr>
            <p:cNvPr id="70" name="Freeform 69"/>
            <p:cNvSpPr/>
            <p:nvPr/>
          </p:nvSpPr>
          <p:spPr>
            <a:xfrm>
              <a:off x="7276633"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Showing Others You Care</a:t>
              </a:r>
            </a:p>
          </p:txBody>
        </p:sp>
      </p:grpSp>
      <p:sp>
        <p:nvSpPr>
          <p:cNvPr id="52" name="Freeform 51"/>
          <p:cNvSpPr/>
          <p:nvPr/>
        </p:nvSpPr>
        <p:spPr>
          <a:xfrm>
            <a:off x="6145819" y="152401"/>
            <a:ext cx="3010889"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Being Overly Honest</a:t>
            </a:r>
          </a:p>
        </p:txBody>
      </p:sp>
      <p:pic>
        <p:nvPicPr>
          <p:cNvPr id="8" name="Picture 4" descr="http://jedmorey.com/wp-content/uploads/2013/02/BoyScou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308" y="597547"/>
            <a:ext cx="2206812" cy="34851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7396067-2CBD-CAB2-DC0B-5F7F7E15D6CA}"/>
              </a:ext>
            </a:extLst>
          </p:cNvPr>
          <p:cNvPicPr>
            <a:picLocks noChangeAspect="1"/>
          </p:cNvPicPr>
          <p:nvPr/>
        </p:nvPicPr>
        <p:blipFill>
          <a:blip r:embed="rId4"/>
          <a:stretch>
            <a:fillRect/>
          </a:stretch>
        </p:blipFill>
        <p:spPr>
          <a:xfrm>
            <a:off x="184226" y="5376817"/>
            <a:ext cx="1383912" cy="1255885"/>
          </a:xfrm>
          <a:prstGeom prst="rect">
            <a:avLst/>
          </a:prstGeom>
        </p:spPr>
      </p:pic>
    </p:spTree>
    <p:extLst>
      <p:ext uri="{BB962C8B-B14F-4D97-AF65-F5344CB8AC3E}">
        <p14:creationId xmlns:p14="http://schemas.microsoft.com/office/powerpoint/2010/main" val="308302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625353" y="152401"/>
            <a:ext cx="5790976" cy="6563107"/>
            <a:chOff x="2901229" y="261746"/>
            <a:chExt cx="6563106" cy="6563107"/>
          </a:xfrm>
          <a:solidFill>
            <a:schemeClr val="accent6">
              <a:lumMod val="40000"/>
              <a:lumOff val="60000"/>
            </a:schemeClr>
          </a:solidFill>
        </p:grpSpPr>
        <p:sp>
          <p:nvSpPr>
            <p:cNvPr id="16" name="Freeform 15"/>
            <p:cNvSpPr/>
            <p:nvPr/>
          </p:nvSpPr>
          <p:spPr>
            <a:xfrm>
              <a:off x="5088931" y="261746"/>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Overly Honest</a:t>
              </a:r>
            </a:p>
          </p:txBody>
        </p:sp>
        <p:sp>
          <p:nvSpPr>
            <p:cNvPr id="17" name="Freeform 16"/>
            <p:cNvSpPr/>
            <p:nvPr/>
          </p:nvSpPr>
          <p:spPr>
            <a:xfrm>
              <a:off x="3995080"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Gathering Intelligence</a:t>
              </a:r>
            </a:p>
          </p:txBody>
        </p:sp>
        <p:sp>
          <p:nvSpPr>
            <p:cNvPr id="18" name="Freeform 17"/>
            <p:cNvSpPr/>
            <p:nvPr/>
          </p:nvSpPr>
          <p:spPr>
            <a:xfrm rot="21600000">
              <a:off x="5088931" y="2449447"/>
              <a:ext cx="2187702"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Composed</a:t>
              </a:r>
            </a:p>
          </p:txBody>
        </p:sp>
        <p:sp>
          <p:nvSpPr>
            <p:cNvPr id="19" name="Freeform 18"/>
            <p:cNvSpPr/>
            <p:nvPr/>
          </p:nvSpPr>
          <p:spPr>
            <a:xfrm>
              <a:off x="6182782"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Letting Your Guard Down</a:t>
              </a:r>
            </a:p>
          </p:txBody>
        </p:sp>
        <p:sp>
          <p:nvSpPr>
            <p:cNvPr id="20" name="Freeform 19"/>
            <p:cNvSpPr/>
            <p:nvPr/>
          </p:nvSpPr>
          <p:spPr>
            <a:xfrm>
              <a:off x="2901229"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sp>
          <p:nvSpPr>
            <p:cNvPr id="21" name="Freeform 20"/>
            <p:cNvSpPr/>
            <p:nvPr/>
          </p:nvSpPr>
          <p:spPr>
            <a:xfrm rot="21600000">
              <a:off x="3995080"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Properly Handling Mistakes</a:t>
              </a:r>
            </a:p>
          </p:txBody>
        </p:sp>
        <p:sp>
          <p:nvSpPr>
            <p:cNvPr id="22" name="Freeform 21"/>
            <p:cNvSpPr/>
            <p:nvPr/>
          </p:nvSpPr>
          <p:spPr>
            <a:xfrm>
              <a:off x="5088931"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Delivering Bad News Well</a:t>
              </a:r>
            </a:p>
          </p:txBody>
        </p:sp>
        <p:sp>
          <p:nvSpPr>
            <p:cNvPr id="23" name="Freeform 22"/>
            <p:cNvSpPr/>
            <p:nvPr/>
          </p:nvSpPr>
          <p:spPr>
            <a:xfrm rot="21600000">
              <a:off x="6182782"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Avoiding Destructive Comments</a:t>
              </a:r>
            </a:p>
          </p:txBody>
        </p:sp>
        <p:sp>
          <p:nvSpPr>
            <p:cNvPr id="24" name="Freeform 23"/>
            <p:cNvSpPr/>
            <p:nvPr/>
          </p:nvSpPr>
          <p:spPr>
            <a:xfrm>
              <a:off x="7276633"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Showing Others You Care</a:t>
              </a:r>
            </a:p>
          </p:txBody>
        </p:sp>
      </p:grpSp>
      <p:sp>
        <p:nvSpPr>
          <p:cNvPr id="7" name="Freeform 6"/>
          <p:cNvSpPr/>
          <p:nvPr/>
        </p:nvSpPr>
        <p:spPr>
          <a:xfrm>
            <a:off x="6633882" y="2308098"/>
            <a:ext cx="3428999"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Gathering Intelligence</a:t>
            </a:r>
          </a:p>
        </p:txBody>
      </p:sp>
      <p:pic>
        <p:nvPicPr>
          <p:cNvPr id="6" name="Picture 2" descr="C:\Users\mkornita\AppData\Local\Microsoft\Windows\Temporary Internet Files\Content.IE5\9M1C9EB9\MP9003858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4647" y="1600200"/>
            <a:ext cx="34290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08AD8B5-4ABD-3584-C1B0-7B83B9EFFAD7}"/>
              </a:ext>
            </a:extLst>
          </p:cNvPr>
          <p:cNvPicPr>
            <a:picLocks noChangeAspect="1"/>
          </p:cNvPicPr>
          <p:nvPr/>
        </p:nvPicPr>
        <p:blipFill>
          <a:blip r:embed="rId4"/>
          <a:stretch>
            <a:fillRect/>
          </a:stretch>
        </p:blipFill>
        <p:spPr>
          <a:xfrm>
            <a:off x="184226" y="5376817"/>
            <a:ext cx="1383912" cy="1255885"/>
          </a:xfrm>
          <a:prstGeom prst="rect">
            <a:avLst/>
          </a:prstGeom>
        </p:spPr>
      </p:pic>
    </p:spTree>
    <p:extLst>
      <p:ext uri="{BB962C8B-B14F-4D97-AF65-F5344CB8AC3E}">
        <p14:creationId xmlns:p14="http://schemas.microsoft.com/office/powerpoint/2010/main" val="138533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25353" y="152401"/>
            <a:ext cx="5790976" cy="6563107"/>
            <a:chOff x="2901229" y="261746"/>
            <a:chExt cx="6563106" cy="6563107"/>
          </a:xfrm>
          <a:solidFill>
            <a:schemeClr val="accent6">
              <a:lumMod val="40000"/>
              <a:lumOff val="60000"/>
            </a:schemeClr>
          </a:solidFill>
        </p:grpSpPr>
        <p:sp>
          <p:nvSpPr>
            <p:cNvPr id="18" name="Freeform 17"/>
            <p:cNvSpPr/>
            <p:nvPr/>
          </p:nvSpPr>
          <p:spPr>
            <a:xfrm>
              <a:off x="5088931" y="261746"/>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Overly Honest</a:t>
              </a:r>
            </a:p>
          </p:txBody>
        </p:sp>
        <p:sp>
          <p:nvSpPr>
            <p:cNvPr id="19" name="Freeform 18"/>
            <p:cNvSpPr/>
            <p:nvPr/>
          </p:nvSpPr>
          <p:spPr>
            <a:xfrm>
              <a:off x="3995080"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Gathering Intelligence</a:t>
              </a:r>
            </a:p>
          </p:txBody>
        </p:sp>
        <p:sp>
          <p:nvSpPr>
            <p:cNvPr id="20" name="Freeform 19"/>
            <p:cNvSpPr/>
            <p:nvPr/>
          </p:nvSpPr>
          <p:spPr>
            <a:xfrm rot="21600000">
              <a:off x="5088931" y="2449447"/>
              <a:ext cx="2187702"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Composed</a:t>
              </a:r>
            </a:p>
          </p:txBody>
        </p:sp>
        <p:sp>
          <p:nvSpPr>
            <p:cNvPr id="21" name="Freeform 20"/>
            <p:cNvSpPr/>
            <p:nvPr/>
          </p:nvSpPr>
          <p:spPr>
            <a:xfrm>
              <a:off x="6182782"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Letting Your Guard Down</a:t>
              </a:r>
            </a:p>
          </p:txBody>
        </p:sp>
        <p:sp>
          <p:nvSpPr>
            <p:cNvPr id="22" name="Freeform 21"/>
            <p:cNvSpPr/>
            <p:nvPr/>
          </p:nvSpPr>
          <p:spPr>
            <a:xfrm>
              <a:off x="2901229"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sp>
          <p:nvSpPr>
            <p:cNvPr id="23" name="Freeform 22"/>
            <p:cNvSpPr/>
            <p:nvPr/>
          </p:nvSpPr>
          <p:spPr>
            <a:xfrm rot="21600000">
              <a:off x="3995080"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Properly Handling Mistakes</a:t>
              </a:r>
            </a:p>
          </p:txBody>
        </p:sp>
        <p:sp>
          <p:nvSpPr>
            <p:cNvPr id="24" name="Freeform 23"/>
            <p:cNvSpPr/>
            <p:nvPr/>
          </p:nvSpPr>
          <p:spPr>
            <a:xfrm>
              <a:off x="5088931"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Delivering Bad News Well</a:t>
              </a:r>
            </a:p>
          </p:txBody>
        </p:sp>
        <p:sp>
          <p:nvSpPr>
            <p:cNvPr id="25" name="Freeform 24"/>
            <p:cNvSpPr/>
            <p:nvPr/>
          </p:nvSpPr>
          <p:spPr>
            <a:xfrm rot="21600000">
              <a:off x="6182782"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Avoiding Destructive Comments</a:t>
              </a:r>
            </a:p>
          </p:txBody>
        </p:sp>
        <p:sp>
          <p:nvSpPr>
            <p:cNvPr id="26" name="Freeform 25"/>
            <p:cNvSpPr/>
            <p:nvPr/>
          </p:nvSpPr>
          <p:spPr>
            <a:xfrm>
              <a:off x="7276633"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Showing Others You Care</a:t>
              </a:r>
            </a:p>
          </p:txBody>
        </p:sp>
      </p:grpSp>
      <p:sp>
        <p:nvSpPr>
          <p:cNvPr id="9" name="Freeform 8"/>
          <p:cNvSpPr/>
          <p:nvPr/>
        </p:nvSpPr>
        <p:spPr>
          <a:xfrm>
            <a:off x="6849660" y="2340101"/>
            <a:ext cx="335473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Being Composed</a:t>
            </a:r>
          </a:p>
        </p:txBody>
      </p:sp>
      <p:pic>
        <p:nvPicPr>
          <p:cNvPr id="16" name="Picture 3" descr="C:\Users\mkornita\AppData\Local\Microsoft\Windows\Temporary Internet Files\Content.IE5\Q4WTX4H7\MP9004276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588" y="1752601"/>
            <a:ext cx="3697941" cy="3144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E9C8D65-F669-5E2A-E7AE-D85758B3F3D0}"/>
              </a:ext>
            </a:extLst>
          </p:cNvPr>
          <p:cNvPicPr>
            <a:picLocks noChangeAspect="1"/>
          </p:cNvPicPr>
          <p:nvPr/>
        </p:nvPicPr>
        <p:blipFill>
          <a:blip r:embed="rId4"/>
          <a:stretch>
            <a:fillRect/>
          </a:stretch>
        </p:blipFill>
        <p:spPr>
          <a:xfrm>
            <a:off x="184226" y="5376817"/>
            <a:ext cx="1383912" cy="1255885"/>
          </a:xfrm>
          <a:prstGeom prst="rect">
            <a:avLst/>
          </a:prstGeom>
        </p:spPr>
      </p:pic>
    </p:spTree>
    <p:extLst>
      <p:ext uri="{BB962C8B-B14F-4D97-AF65-F5344CB8AC3E}">
        <p14:creationId xmlns:p14="http://schemas.microsoft.com/office/powerpoint/2010/main" val="350784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625353" y="152401"/>
            <a:ext cx="5790976" cy="6563107"/>
            <a:chOff x="2901229" y="261746"/>
            <a:chExt cx="6563106" cy="6563107"/>
          </a:xfrm>
          <a:solidFill>
            <a:schemeClr val="accent6">
              <a:lumMod val="40000"/>
              <a:lumOff val="60000"/>
            </a:schemeClr>
          </a:solidFill>
        </p:grpSpPr>
        <p:sp>
          <p:nvSpPr>
            <p:cNvPr id="22" name="Freeform 21"/>
            <p:cNvSpPr/>
            <p:nvPr/>
          </p:nvSpPr>
          <p:spPr>
            <a:xfrm>
              <a:off x="5088931" y="261746"/>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Overly Honest</a:t>
              </a:r>
            </a:p>
          </p:txBody>
        </p:sp>
        <p:sp>
          <p:nvSpPr>
            <p:cNvPr id="23" name="Freeform 22"/>
            <p:cNvSpPr/>
            <p:nvPr/>
          </p:nvSpPr>
          <p:spPr>
            <a:xfrm>
              <a:off x="3995080"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Gathering Intelligence</a:t>
              </a:r>
            </a:p>
          </p:txBody>
        </p:sp>
        <p:sp>
          <p:nvSpPr>
            <p:cNvPr id="24" name="Freeform 23"/>
            <p:cNvSpPr/>
            <p:nvPr/>
          </p:nvSpPr>
          <p:spPr>
            <a:xfrm rot="21600000">
              <a:off x="5088931" y="2449447"/>
              <a:ext cx="2187702"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Composed</a:t>
              </a:r>
            </a:p>
          </p:txBody>
        </p:sp>
        <p:sp>
          <p:nvSpPr>
            <p:cNvPr id="25" name="Freeform 24"/>
            <p:cNvSpPr/>
            <p:nvPr/>
          </p:nvSpPr>
          <p:spPr>
            <a:xfrm>
              <a:off x="6182782"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Letting Your Guard Down</a:t>
              </a:r>
            </a:p>
          </p:txBody>
        </p:sp>
        <p:sp>
          <p:nvSpPr>
            <p:cNvPr id="26" name="Freeform 25"/>
            <p:cNvSpPr/>
            <p:nvPr/>
          </p:nvSpPr>
          <p:spPr>
            <a:xfrm>
              <a:off x="2901229"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sp>
          <p:nvSpPr>
            <p:cNvPr id="27" name="Freeform 26"/>
            <p:cNvSpPr/>
            <p:nvPr/>
          </p:nvSpPr>
          <p:spPr>
            <a:xfrm rot="21600000">
              <a:off x="3995080"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Properly Handling Mistakes</a:t>
              </a:r>
            </a:p>
          </p:txBody>
        </p:sp>
        <p:sp>
          <p:nvSpPr>
            <p:cNvPr id="28" name="Freeform 27"/>
            <p:cNvSpPr/>
            <p:nvPr/>
          </p:nvSpPr>
          <p:spPr>
            <a:xfrm>
              <a:off x="5088931"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Delivering Bad News Well</a:t>
              </a:r>
            </a:p>
          </p:txBody>
        </p:sp>
        <p:sp>
          <p:nvSpPr>
            <p:cNvPr id="29" name="Freeform 28"/>
            <p:cNvSpPr/>
            <p:nvPr/>
          </p:nvSpPr>
          <p:spPr>
            <a:xfrm rot="21600000">
              <a:off x="6182782"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Avoiding Destructive Comments</a:t>
              </a:r>
            </a:p>
          </p:txBody>
        </p:sp>
        <p:sp>
          <p:nvSpPr>
            <p:cNvPr id="30" name="Freeform 29"/>
            <p:cNvSpPr/>
            <p:nvPr/>
          </p:nvSpPr>
          <p:spPr>
            <a:xfrm>
              <a:off x="7276633"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Showing Others You Care</a:t>
              </a:r>
            </a:p>
          </p:txBody>
        </p:sp>
      </p:grpSp>
      <p:sp>
        <p:nvSpPr>
          <p:cNvPr id="10" name="Freeform 9"/>
          <p:cNvSpPr/>
          <p:nvPr/>
        </p:nvSpPr>
        <p:spPr>
          <a:xfrm>
            <a:off x="6751153" y="2330196"/>
            <a:ext cx="3539377"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Letting Your Guard Down</a:t>
            </a:r>
          </a:p>
        </p:txBody>
      </p:sp>
      <p:pic>
        <p:nvPicPr>
          <p:cNvPr id="1027" name="Picture 3" descr="C:\Users\mkornita\AppData\Local\Microsoft\Windows\Temporary Internet Files\Content.IE5\HV6LHGNQ\MP9004226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990600"/>
            <a:ext cx="2840691" cy="487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BF6BC01-A43F-ACD3-F335-16E2291C8DA2}"/>
              </a:ext>
            </a:extLst>
          </p:cNvPr>
          <p:cNvPicPr>
            <a:picLocks noChangeAspect="1"/>
          </p:cNvPicPr>
          <p:nvPr/>
        </p:nvPicPr>
        <p:blipFill>
          <a:blip r:embed="rId4"/>
          <a:stretch>
            <a:fillRect/>
          </a:stretch>
        </p:blipFill>
        <p:spPr>
          <a:xfrm>
            <a:off x="184226" y="5376817"/>
            <a:ext cx="1383912" cy="1255885"/>
          </a:xfrm>
          <a:prstGeom prst="rect">
            <a:avLst/>
          </a:prstGeom>
        </p:spPr>
      </p:pic>
    </p:spTree>
    <p:extLst>
      <p:ext uri="{BB962C8B-B14F-4D97-AF65-F5344CB8AC3E}">
        <p14:creationId xmlns:p14="http://schemas.microsoft.com/office/powerpoint/2010/main" val="326101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625353" y="152401"/>
            <a:ext cx="5790976" cy="6563107"/>
            <a:chOff x="2901229" y="261746"/>
            <a:chExt cx="6563106" cy="6563107"/>
          </a:xfrm>
          <a:solidFill>
            <a:schemeClr val="accent6">
              <a:lumMod val="40000"/>
              <a:lumOff val="60000"/>
            </a:schemeClr>
          </a:solidFill>
        </p:grpSpPr>
        <p:sp>
          <p:nvSpPr>
            <p:cNvPr id="22" name="Freeform 21"/>
            <p:cNvSpPr/>
            <p:nvPr/>
          </p:nvSpPr>
          <p:spPr>
            <a:xfrm>
              <a:off x="5088931" y="261746"/>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Overly Honest</a:t>
              </a:r>
            </a:p>
          </p:txBody>
        </p:sp>
        <p:sp>
          <p:nvSpPr>
            <p:cNvPr id="23" name="Freeform 22"/>
            <p:cNvSpPr/>
            <p:nvPr/>
          </p:nvSpPr>
          <p:spPr>
            <a:xfrm>
              <a:off x="3995080"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Gathering Intelligence</a:t>
              </a:r>
            </a:p>
          </p:txBody>
        </p:sp>
        <p:sp>
          <p:nvSpPr>
            <p:cNvPr id="24" name="Freeform 23"/>
            <p:cNvSpPr/>
            <p:nvPr/>
          </p:nvSpPr>
          <p:spPr>
            <a:xfrm rot="21600000">
              <a:off x="5088931" y="2449447"/>
              <a:ext cx="2187702"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Composed</a:t>
              </a:r>
            </a:p>
          </p:txBody>
        </p:sp>
        <p:sp>
          <p:nvSpPr>
            <p:cNvPr id="25" name="Freeform 24"/>
            <p:cNvSpPr/>
            <p:nvPr/>
          </p:nvSpPr>
          <p:spPr>
            <a:xfrm>
              <a:off x="6182782"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Letting Your Guard Down</a:t>
              </a:r>
            </a:p>
          </p:txBody>
        </p:sp>
        <p:sp>
          <p:nvSpPr>
            <p:cNvPr id="26" name="Freeform 25"/>
            <p:cNvSpPr/>
            <p:nvPr/>
          </p:nvSpPr>
          <p:spPr>
            <a:xfrm>
              <a:off x="2901229"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sp>
          <p:nvSpPr>
            <p:cNvPr id="27" name="Freeform 26"/>
            <p:cNvSpPr/>
            <p:nvPr/>
          </p:nvSpPr>
          <p:spPr>
            <a:xfrm rot="21600000">
              <a:off x="3995080"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Properly Handling Mistakes</a:t>
              </a:r>
            </a:p>
          </p:txBody>
        </p:sp>
        <p:sp>
          <p:nvSpPr>
            <p:cNvPr id="28" name="Freeform 27"/>
            <p:cNvSpPr/>
            <p:nvPr/>
          </p:nvSpPr>
          <p:spPr>
            <a:xfrm>
              <a:off x="5088931"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Delivering Bad News Well</a:t>
              </a:r>
            </a:p>
          </p:txBody>
        </p:sp>
        <p:sp>
          <p:nvSpPr>
            <p:cNvPr id="29" name="Freeform 28"/>
            <p:cNvSpPr/>
            <p:nvPr/>
          </p:nvSpPr>
          <p:spPr>
            <a:xfrm rot="21600000">
              <a:off x="6182782"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Avoiding Destructive Comments</a:t>
              </a:r>
            </a:p>
          </p:txBody>
        </p:sp>
        <p:sp>
          <p:nvSpPr>
            <p:cNvPr id="30" name="Freeform 29"/>
            <p:cNvSpPr/>
            <p:nvPr/>
          </p:nvSpPr>
          <p:spPr>
            <a:xfrm>
              <a:off x="7276633"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Showing Others You Care</a:t>
              </a:r>
            </a:p>
          </p:txBody>
        </p:sp>
      </p:grpSp>
      <p:sp>
        <p:nvSpPr>
          <p:cNvPr id="15" name="Freeform 14"/>
          <p:cNvSpPr/>
          <p:nvPr/>
        </p:nvSpPr>
        <p:spPr>
          <a:xfrm>
            <a:off x="5644850" y="4026310"/>
            <a:ext cx="3661381" cy="265719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pic>
        <p:nvPicPr>
          <p:cNvPr id="1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1618" y="1676401"/>
            <a:ext cx="4347146" cy="3041745"/>
          </a:xfrm>
          <a:prstGeom prst="rect">
            <a:avLst/>
          </a:prstGeom>
          <a:ln>
            <a:noFill/>
          </a:ln>
          <a:effectLst>
            <a:softEdge rad="112500"/>
          </a:effectLst>
        </p:spPr>
      </p:pic>
      <p:pic>
        <p:nvPicPr>
          <p:cNvPr id="2" name="Picture 1">
            <a:extLst>
              <a:ext uri="{FF2B5EF4-FFF2-40B4-BE49-F238E27FC236}">
                <a16:creationId xmlns:a16="http://schemas.microsoft.com/office/drawing/2014/main" id="{4A1E5269-408B-36E4-2A57-E297FB561F9A}"/>
              </a:ext>
            </a:extLst>
          </p:cNvPr>
          <p:cNvPicPr>
            <a:picLocks noChangeAspect="1"/>
          </p:cNvPicPr>
          <p:nvPr/>
        </p:nvPicPr>
        <p:blipFill>
          <a:blip r:embed="rId4"/>
          <a:stretch>
            <a:fillRect/>
          </a:stretch>
        </p:blipFill>
        <p:spPr>
          <a:xfrm>
            <a:off x="184226" y="5376817"/>
            <a:ext cx="1383912" cy="1255885"/>
          </a:xfrm>
          <a:prstGeom prst="rect">
            <a:avLst/>
          </a:prstGeom>
        </p:spPr>
      </p:pic>
    </p:spTree>
    <p:extLst>
      <p:ext uri="{BB962C8B-B14F-4D97-AF65-F5344CB8AC3E}">
        <p14:creationId xmlns:p14="http://schemas.microsoft.com/office/powerpoint/2010/main" val="428792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yellow border&#10;&#10;Description automatically generated">
            <a:extLst>
              <a:ext uri="{FF2B5EF4-FFF2-40B4-BE49-F238E27FC236}">
                <a16:creationId xmlns:a16="http://schemas.microsoft.com/office/drawing/2014/main" id="{2F154F2C-D4FC-017E-5892-1569DBC677B7}"/>
              </a:ext>
            </a:extLst>
          </p:cNvPr>
          <p:cNvPicPr>
            <a:picLocks noChangeAspect="1"/>
          </p:cNvPicPr>
          <p:nvPr/>
        </p:nvPicPr>
        <p:blipFill>
          <a:blip r:embed="rId3"/>
          <a:stretch>
            <a:fillRect/>
          </a:stretch>
        </p:blipFill>
        <p:spPr>
          <a:xfrm>
            <a:off x="0" y="0"/>
            <a:ext cx="12192000" cy="6858000"/>
          </a:xfrm>
          <a:prstGeom prst="rect">
            <a:avLst/>
          </a:prstGeom>
        </p:spPr>
      </p:pic>
      <p:sp>
        <p:nvSpPr>
          <p:cNvPr id="57" name="Title 56">
            <a:extLst>
              <a:ext uri="{FF2B5EF4-FFF2-40B4-BE49-F238E27FC236}">
                <a16:creationId xmlns:a16="http://schemas.microsoft.com/office/drawing/2014/main" id="{F789E9CC-9D80-F460-928A-5AFCBBE52C39}"/>
              </a:ext>
            </a:extLst>
          </p:cNvPr>
          <p:cNvSpPr>
            <a:spLocks noGrp="1"/>
          </p:cNvSpPr>
          <p:nvPr>
            <p:ph type="title"/>
          </p:nvPr>
        </p:nvSpPr>
        <p:spPr>
          <a:xfrm>
            <a:off x="4112257" y="1019052"/>
            <a:ext cx="7810574" cy="1700212"/>
          </a:xfrm>
        </p:spPr>
        <p:txBody>
          <a:bodyPr/>
          <a:lstStyle/>
          <a:p>
            <a:pPr algn="ctr" eaLnBrk="1" fontAlgn="auto" hangingPunct="1">
              <a:defRPr/>
            </a:pPr>
            <a:r>
              <a:rPr lang="en-US" dirty="0">
                <a:solidFill>
                  <a:schemeClr val="bg1"/>
                </a:solidFill>
              </a:rPr>
              <a:t>Today’s give away,</a:t>
            </a:r>
            <a:br>
              <a:rPr lang="en-US" dirty="0">
                <a:solidFill>
                  <a:schemeClr val="bg1"/>
                </a:solidFill>
              </a:rPr>
            </a:br>
            <a:r>
              <a:rPr lang="en-US" dirty="0">
                <a:solidFill>
                  <a:schemeClr val="bg1"/>
                </a:solidFill>
              </a:rPr>
              <a:t>an executive pen set </a:t>
            </a:r>
            <a:br>
              <a:rPr lang="en-US" dirty="0">
                <a:solidFill>
                  <a:schemeClr val="bg1"/>
                </a:solidFill>
              </a:rPr>
            </a:br>
            <a:r>
              <a:rPr lang="en-US" dirty="0">
                <a:solidFill>
                  <a:schemeClr val="bg1"/>
                </a:solidFill>
              </a:rPr>
              <a:t>to enter</a:t>
            </a:r>
            <a:br>
              <a:rPr lang="en-US" dirty="0">
                <a:solidFill>
                  <a:schemeClr val="bg1"/>
                </a:solidFill>
              </a:rPr>
            </a:br>
            <a:r>
              <a:rPr lang="en-US" dirty="0">
                <a:solidFill>
                  <a:schemeClr val="bg1"/>
                </a:solidFill>
              </a:rPr>
              <a:t>send an email to david@bwilearning.com</a:t>
            </a:r>
          </a:p>
        </p:txBody>
      </p:sp>
      <p:pic>
        <p:nvPicPr>
          <p:cNvPr id="4" name="Picture 3">
            <a:extLst>
              <a:ext uri="{FF2B5EF4-FFF2-40B4-BE49-F238E27FC236}">
                <a16:creationId xmlns:a16="http://schemas.microsoft.com/office/drawing/2014/main" id="{4BB019AE-4485-7EEB-3F3D-96C1FF5DC68F}"/>
              </a:ext>
            </a:extLst>
          </p:cNvPr>
          <p:cNvPicPr>
            <a:picLocks noChangeAspect="1"/>
          </p:cNvPicPr>
          <p:nvPr/>
        </p:nvPicPr>
        <p:blipFill>
          <a:blip r:embed="rId4"/>
          <a:stretch>
            <a:fillRect/>
          </a:stretch>
        </p:blipFill>
        <p:spPr>
          <a:xfrm>
            <a:off x="10743377" y="5438527"/>
            <a:ext cx="1381246" cy="1254737"/>
          </a:xfrm>
          <a:prstGeom prst="rect">
            <a:avLst/>
          </a:prstGeom>
        </p:spPr>
      </p:pic>
      <p:pic>
        <p:nvPicPr>
          <p:cNvPr id="18" name="Picture Placeholder 17">
            <a:extLst>
              <a:ext uri="{FF2B5EF4-FFF2-40B4-BE49-F238E27FC236}">
                <a16:creationId xmlns:a16="http://schemas.microsoft.com/office/drawing/2014/main" id="{69989968-2222-D64D-B865-B5E4A698A9EC}"/>
              </a:ext>
            </a:extLst>
          </p:cNvPr>
          <p:cNvPicPr>
            <a:picLocks noGrp="1" noChangeAspect="1"/>
          </p:cNvPicPr>
          <p:nvPr>
            <p:ph type="pic" sz="quarter" idx="15"/>
          </p:nvPr>
        </p:nvPicPr>
        <p:blipFill>
          <a:blip r:embed="rId5"/>
          <a:srcRect t="11607" b="11607"/>
          <a:stretch>
            <a:fillRect/>
          </a:stretch>
        </p:blipFill>
        <p:spPr>
          <a:xfrm rot="5400000">
            <a:off x="526961" y="1316024"/>
            <a:ext cx="3343187" cy="3951807"/>
          </a:xfrm>
          <a:prstGeom prst="rect">
            <a:avLst/>
          </a:prstGeom>
          <a:ln>
            <a:noFill/>
          </a:ln>
          <a:effectLst>
            <a:softEdge rad="112500"/>
          </a:effectLst>
        </p:spPr>
      </p:pic>
      <p:pic>
        <p:nvPicPr>
          <p:cNvPr id="16" name="Picture 15" descr="A purple and white logo&#10;&#10;Description automatically generated">
            <a:extLst>
              <a:ext uri="{FF2B5EF4-FFF2-40B4-BE49-F238E27FC236}">
                <a16:creationId xmlns:a16="http://schemas.microsoft.com/office/drawing/2014/main" id="{7F150D4D-5FB5-439F-BC1E-B59824932E18}"/>
              </a:ext>
            </a:extLst>
          </p:cNvPr>
          <p:cNvPicPr>
            <a:picLocks noChangeAspect="1"/>
          </p:cNvPicPr>
          <p:nvPr/>
        </p:nvPicPr>
        <p:blipFill>
          <a:blip r:embed="rId6"/>
          <a:stretch>
            <a:fillRect/>
          </a:stretch>
        </p:blipFill>
        <p:spPr>
          <a:xfrm>
            <a:off x="107462" y="5840729"/>
            <a:ext cx="1504950" cy="571500"/>
          </a:xfrm>
          <a:prstGeom prst="rect">
            <a:avLst/>
          </a:prstGeom>
        </p:spPr>
      </p:pic>
    </p:spTree>
    <p:extLst>
      <p:ext uri="{BB962C8B-B14F-4D97-AF65-F5344CB8AC3E}">
        <p14:creationId xmlns:p14="http://schemas.microsoft.com/office/powerpoint/2010/main" val="222287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625353" y="152401"/>
            <a:ext cx="5790976" cy="6563107"/>
            <a:chOff x="2901229" y="261746"/>
            <a:chExt cx="6563106" cy="6563107"/>
          </a:xfrm>
          <a:solidFill>
            <a:schemeClr val="accent6">
              <a:lumMod val="40000"/>
              <a:lumOff val="60000"/>
            </a:schemeClr>
          </a:solidFill>
        </p:grpSpPr>
        <p:sp>
          <p:nvSpPr>
            <p:cNvPr id="22" name="Freeform 21"/>
            <p:cNvSpPr/>
            <p:nvPr/>
          </p:nvSpPr>
          <p:spPr>
            <a:xfrm>
              <a:off x="5088931" y="261746"/>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Overly Honest</a:t>
              </a:r>
            </a:p>
          </p:txBody>
        </p:sp>
        <p:sp>
          <p:nvSpPr>
            <p:cNvPr id="23" name="Freeform 22"/>
            <p:cNvSpPr/>
            <p:nvPr/>
          </p:nvSpPr>
          <p:spPr>
            <a:xfrm>
              <a:off x="3995080"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Gathering Intelligence</a:t>
              </a:r>
            </a:p>
          </p:txBody>
        </p:sp>
        <p:sp>
          <p:nvSpPr>
            <p:cNvPr id="24" name="Freeform 23"/>
            <p:cNvSpPr/>
            <p:nvPr/>
          </p:nvSpPr>
          <p:spPr>
            <a:xfrm rot="21600000">
              <a:off x="5088931" y="2449447"/>
              <a:ext cx="2187702"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Composed</a:t>
              </a:r>
            </a:p>
          </p:txBody>
        </p:sp>
        <p:sp>
          <p:nvSpPr>
            <p:cNvPr id="25" name="Freeform 24"/>
            <p:cNvSpPr/>
            <p:nvPr/>
          </p:nvSpPr>
          <p:spPr>
            <a:xfrm>
              <a:off x="6182782"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Letting Your Guard Down</a:t>
              </a:r>
            </a:p>
          </p:txBody>
        </p:sp>
        <p:sp>
          <p:nvSpPr>
            <p:cNvPr id="26" name="Freeform 25"/>
            <p:cNvSpPr/>
            <p:nvPr/>
          </p:nvSpPr>
          <p:spPr>
            <a:xfrm>
              <a:off x="2901229"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sp>
          <p:nvSpPr>
            <p:cNvPr id="27" name="Freeform 26"/>
            <p:cNvSpPr/>
            <p:nvPr/>
          </p:nvSpPr>
          <p:spPr>
            <a:xfrm rot="21600000">
              <a:off x="3995080"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Properly Handling Mistakes</a:t>
              </a:r>
            </a:p>
          </p:txBody>
        </p:sp>
        <p:sp>
          <p:nvSpPr>
            <p:cNvPr id="28" name="Freeform 27"/>
            <p:cNvSpPr/>
            <p:nvPr/>
          </p:nvSpPr>
          <p:spPr>
            <a:xfrm>
              <a:off x="5088931"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Delivering Bad News Well</a:t>
              </a:r>
            </a:p>
          </p:txBody>
        </p:sp>
        <p:sp>
          <p:nvSpPr>
            <p:cNvPr id="29" name="Freeform 28"/>
            <p:cNvSpPr/>
            <p:nvPr/>
          </p:nvSpPr>
          <p:spPr>
            <a:xfrm rot="21600000">
              <a:off x="6182782"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Avoiding Destructive Comments</a:t>
              </a:r>
            </a:p>
          </p:txBody>
        </p:sp>
        <p:sp>
          <p:nvSpPr>
            <p:cNvPr id="30" name="Freeform 29"/>
            <p:cNvSpPr/>
            <p:nvPr/>
          </p:nvSpPr>
          <p:spPr>
            <a:xfrm>
              <a:off x="7276633"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Showing Others You Care</a:t>
              </a:r>
            </a:p>
          </p:txBody>
        </p:sp>
      </p:grpSp>
      <p:sp>
        <p:nvSpPr>
          <p:cNvPr id="15" name="Freeform 14"/>
          <p:cNvSpPr/>
          <p:nvPr/>
        </p:nvSpPr>
        <p:spPr>
          <a:xfrm>
            <a:off x="6590515" y="3170903"/>
            <a:ext cx="3869391" cy="2466977"/>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Properly Handling Mistakes</a:t>
            </a:r>
          </a:p>
        </p:txBody>
      </p:sp>
      <p:pic>
        <p:nvPicPr>
          <p:cNvPr id="16" name="Picture 2" descr="C:\Users\mkornita\AppData\Local\Microsoft\Windows\Temporary Internet Files\Content.IE5\9M1C9EB9\MP9004424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118" y="1600200"/>
            <a:ext cx="3697941" cy="3135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3633624-B6CB-F588-E8EF-15FE7E99D285}"/>
              </a:ext>
            </a:extLst>
          </p:cNvPr>
          <p:cNvPicPr>
            <a:picLocks noChangeAspect="1"/>
          </p:cNvPicPr>
          <p:nvPr/>
        </p:nvPicPr>
        <p:blipFill>
          <a:blip r:embed="rId4"/>
          <a:stretch>
            <a:fillRect/>
          </a:stretch>
        </p:blipFill>
        <p:spPr>
          <a:xfrm>
            <a:off x="184226" y="5376817"/>
            <a:ext cx="1383912" cy="1255885"/>
          </a:xfrm>
          <a:prstGeom prst="rect">
            <a:avLst/>
          </a:prstGeom>
        </p:spPr>
      </p:pic>
    </p:spTree>
    <p:extLst>
      <p:ext uri="{BB962C8B-B14F-4D97-AF65-F5344CB8AC3E}">
        <p14:creationId xmlns:p14="http://schemas.microsoft.com/office/powerpoint/2010/main" val="359918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625353" y="152401"/>
            <a:ext cx="5790976" cy="6563107"/>
            <a:chOff x="2901229" y="261746"/>
            <a:chExt cx="6563106" cy="6563107"/>
          </a:xfrm>
          <a:solidFill>
            <a:schemeClr val="accent6">
              <a:lumMod val="40000"/>
              <a:lumOff val="60000"/>
            </a:schemeClr>
          </a:solidFill>
        </p:grpSpPr>
        <p:sp>
          <p:nvSpPr>
            <p:cNvPr id="22" name="Freeform 21"/>
            <p:cNvSpPr/>
            <p:nvPr/>
          </p:nvSpPr>
          <p:spPr>
            <a:xfrm>
              <a:off x="5088931" y="261746"/>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Overly Honest</a:t>
              </a:r>
            </a:p>
          </p:txBody>
        </p:sp>
        <p:sp>
          <p:nvSpPr>
            <p:cNvPr id="23" name="Freeform 22"/>
            <p:cNvSpPr/>
            <p:nvPr/>
          </p:nvSpPr>
          <p:spPr>
            <a:xfrm>
              <a:off x="3995080"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Gathering Intelligence</a:t>
              </a:r>
            </a:p>
          </p:txBody>
        </p:sp>
        <p:sp>
          <p:nvSpPr>
            <p:cNvPr id="24" name="Freeform 23"/>
            <p:cNvSpPr/>
            <p:nvPr/>
          </p:nvSpPr>
          <p:spPr>
            <a:xfrm rot="21600000">
              <a:off x="5088931" y="2449447"/>
              <a:ext cx="2187702"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Composed</a:t>
              </a:r>
            </a:p>
          </p:txBody>
        </p:sp>
        <p:sp>
          <p:nvSpPr>
            <p:cNvPr id="25" name="Freeform 24"/>
            <p:cNvSpPr/>
            <p:nvPr/>
          </p:nvSpPr>
          <p:spPr>
            <a:xfrm>
              <a:off x="6182782"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Letting Your Guard Down</a:t>
              </a:r>
            </a:p>
          </p:txBody>
        </p:sp>
        <p:sp>
          <p:nvSpPr>
            <p:cNvPr id="26" name="Freeform 25"/>
            <p:cNvSpPr/>
            <p:nvPr/>
          </p:nvSpPr>
          <p:spPr>
            <a:xfrm>
              <a:off x="2901229"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sp>
          <p:nvSpPr>
            <p:cNvPr id="27" name="Freeform 26"/>
            <p:cNvSpPr/>
            <p:nvPr/>
          </p:nvSpPr>
          <p:spPr>
            <a:xfrm rot="21600000">
              <a:off x="3995080"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Properly Handling Mistakes</a:t>
              </a:r>
            </a:p>
          </p:txBody>
        </p:sp>
        <p:sp>
          <p:nvSpPr>
            <p:cNvPr id="28" name="Freeform 27"/>
            <p:cNvSpPr/>
            <p:nvPr/>
          </p:nvSpPr>
          <p:spPr>
            <a:xfrm>
              <a:off x="5088931"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Delivering Bad News Well</a:t>
              </a:r>
            </a:p>
          </p:txBody>
        </p:sp>
        <p:sp>
          <p:nvSpPr>
            <p:cNvPr id="29" name="Freeform 28"/>
            <p:cNvSpPr/>
            <p:nvPr/>
          </p:nvSpPr>
          <p:spPr>
            <a:xfrm rot="21600000">
              <a:off x="6182782"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Avoiding Destructive Comments</a:t>
              </a:r>
            </a:p>
          </p:txBody>
        </p:sp>
        <p:sp>
          <p:nvSpPr>
            <p:cNvPr id="30" name="Freeform 29"/>
            <p:cNvSpPr/>
            <p:nvPr/>
          </p:nvSpPr>
          <p:spPr>
            <a:xfrm>
              <a:off x="7276633"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Showing Others You Care</a:t>
              </a:r>
            </a:p>
          </p:txBody>
        </p:sp>
      </p:grpSp>
      <p:sp>
        <p:nvSpPr>
          <p:cNvPr id="15" name="Freeform 14"/>
          <p:cNvSpPr/>
          <p:nvPr/>
        </p:nvSpPr>
        <p:spPr>
          <a:xfrm>
            <a:off x="6590514" y="3111910"/>
            <a:ext cx="3305654" cy="3603597"/>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Delivering Bad News Well</a:t>
            </a:r>
          </a:p>
        </p:txBody>
      </p:sp>
      <p:pic>
        <p:nvPicPr>
          <p:cNvPr id="16" name="Picture 2" descr="C:\Users\mkornita\AppData\Local\Microsoft\Windows\Temporary Internet Files\Content.IE5\TZAKPS0H\dglxass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706" y="1143000"/>
            <a:ext cx="3874908"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BCFD9F6-6371-1E13-5316-D899AE62ACEE}"/>
              </a:ext>
            </a:extLst>
          </p:cNvPr>
          <p:cNvPicPr>
            <a:picLocks noChangeAspect="1"/>
          </p:cNvPicPr>
          <p:nvPr/>
        </p:nvPicPr>
        <p:blipFill>
          <a:blip r:embed="rId4"/>
          <a:stretch>
            <a:fillRect/>
          </a:stretch>
        </p:blipFill>
        <p:spPr>
          <a:xfrm>
            <a:off x="184226" y="5376817"/>
            <a:ext cx="1383912" cy="1255885"/>
          </a:xfrm>
          <a:prstGeom prst="rect">
            <a:avLst/>
          </a:prstGeom>
        </p:spPr>
      </p:pic>
    </p:spTree>
    <p:extLst>
      <p:ext uri="{BB962C8B-B14F-4D97-AF65-F5344CB8AC3E}">
        <p14:creationId xmlns:p14="http://schemas.microsoft.com/office/powerpoint/2010/main" val="4485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625353" y="152401"/>
            <a:ext cx="5790976" cy="6563107"/>
            <a:chOff x="2901229" y="261746"/>
            <a:chExt cx="6563106" cy="6563107"/>
          </a:xfrm>
          <a:solidFill>
            <a:schemeClr val="accent6">
              <a:lumMod val="40000"/>
              <a:lumOff val="60000"/>
            </a:schemeClr>
          </a:solidFill>
        </p:grpSpPr>
        <p:sp>
          <p:nvSpPr>
            <p:cNvPr id="22" name="Freeform 21"/>
            <p:cNvSpPr/>
            <p:nvPr/>
          </p:nvSpPr>
          <p:spPr>
            <a:xfrm>
              <a:off x="5088931" y="261746"/>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Overly Honest</a:t>
              </a:r>
            </a:p>
          </p:txBody>
        </p:sp>
        <p:sp>
          <p:nvSpPr>
            <p:cNvPr id="23" name="Freeform 22"/>
            <p:cNvSpPr/>
            <p:nvPr/>
          </p:nvSpPr>
          <p:spPr>
            <a:xfrm>
              <a:off x="3995080"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Gathering Intelligence</a:t>
              </a:r>
            </a:p>
          </p:txBody>
        </p:sp>
        <p:sp>
          <p:nvSpPr>
            <p:cNvPr id="24" name="Freeform 23"/>
            <p:cNvSpPr/>
            <p:nvPr/>
          </p:nvSpPr>
          <p:spPr>
            <a:xfrm rot="21600000">
              <a:off x="5088931" y="2449447"/>
              <a:ext cx="2187702"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Composed</a:t>
              </a:r>
            </a:p>
          </p:txBody>
        </p:sp>
        <p:sp>
          <p:nvSpPr>
            <p:cNvPr id="25" name="Freeform 24"/>
            <p:cNvSpPr/>
            <p:nvPr/>
          </p:nvSpPr>
          <p:spPr>
            <a:xfrm>
              <a:off x="6182782"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Letting Your Guard Down</a:t>
              </a:r>
            </a:p>
          </p:txBody>
        </p:sp>
        <p:sp>
          <p:nvSpPr>
            <p:cNvPr id="26" name="Freeform 25"/>
            <p:cNvSpPr/>
            <p:nvPr/>
          </p:nvSpPr>
          <p:spPr>
            <a:xfrm>
              <a:off x="2901229"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sp>
          <p:nvSpPr>
            <p:cNvPr id="27" name="Freeform 26"/>
            <p:cNvSpPr/>
            <p:nvPr/>
          </p:nvSpPr>
          <p:spPr>
            <a:xfrm rot="21600000">
              <a:off x="3995080"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Properly Handling Mistakes</a:t>
              </a:r>
            </a:p>
          </p:txBody>
        </p:sp>
        <p:sp>
          <p:nvSpPr>
            <p:cNvPr id="28" name="Freeform 27"/>
            <p:cNvSpPr/>
            <p:nvPr/>
          </p:nvSpPr>
          <p:spPr>
            <a:xfrm>
              <a:off x="5088931"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Delivering Bad News Well</a:t>
              </a:r>
            </a:p>
          </p:txBody>
        </p:sp>
        <p:sp>
          <p:nvSpPr>
            <p:cNvPr id="29" name="Freeform 28"/>
            <p:cNvSpPr/>
            <p:nvPr/>
          </p:nvSpPr>
          <p:spPr>
            <a:xfrm rot="21600000">
              <a:off x="6182782"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Avoiding Destructive Comments</a:t>
              </a:r>
            </a:p>
          </p:txBody>
        </p:sp>
        <p:sp>
          <p:nvSpPr>
            <p:cNvPr id="30" name="Freeform 29"/>
            <p:cNvSpPr/>
            <p:nvPr/>
          </p:nvSpPr>
          <p:spPr>
            <a:xfrm>
              <a:off x="7276633"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Showing Others You Care</a:t>
              </a:r>
            </a:p>
          </p:txBody>
        </p:sp>
      </p:grpSp>
      <p:sp>
        <p:nvSpPr>
          <p:cNvPr id="15" name="Freeform 14"/>
          <p:cNvSpPr/>
          <p:nvPr/>
        </p:nvSpPr>
        <p:spPr>
          <a:xfrm>
            <a:off x="6993928" y="3429001"/>
            <a:ext cx="3472367" cy="3330704"/>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Avoiding Destructive Comments</a:t>
            </a:r>
          </a:p>
        </p:txBody>
      </p:sp>
      <p:pic>
        <p:nvPicPr>
          <p:cNvPr id="16" name="Picture 2" descr="C:\Users\mkornita\AppData\Local\Microsoft\Windows\Temporary Internet Files\Content.IE5\HV6LHGNQ\dglxass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236" y="1219200"/>
            <a:ext cx="4437529"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B184574-87D8-B0B0-B159-B1A557A1E1F0}"/>
              </a:ext>
            </a:extLst>
          </p:cNvPr>
          <p:cNvPicPr>
            <a:picLocks noChangeAspect="1"/>
          </p:cNvPicPr>
          <p:nvPr/>
        </p:nvPicPr>
        <p:blipFill>
          <a:blip r:embed="rId4"/>
          <a:stretch>
            <a:fillRect/>
          </a:stretch>
        </p:blipFill>
        <p:spPr>
          <a:xfrm>
            <a:off x="184226" y="5376817"/>
            <a:ext cx="1383912" cy="1255885"/>
          </a:xfrm>
          <a:prstGeom prst="rect">
            <a:avLst/>
          </a:prstGeom>
        </p:spPr>
      </p:pic>
    </p:spTree>
    <p:extLst>
      <p:ext uri="{BB962C8B-B14F-4D97-AF65-F5344CB8AC3E}">
        <p14:creationId xmlns:p14="http://schemas.microsoft.com/office/powerpoint/2010/main" val="413087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625353" y="152401"/>
            <a:ext cx="5790976" cy="6563107"/>
            <a:chOff x="2901229" y="261746"/>
            <a:chExt cx="6563106" cy="6563107"/>
          </a:xfrm>
          <a:solidFill>
            <a:schemeClr val="accent6">
              <a:lumMod val="40000"/>
              <a:lumOff val="60000"/>
            </a:schemeClr>
          </a:solidFill>
        </p:grpSpPr>
        <p:sp>
          <p:nvSpPr>
            <p:cNvPr id="22" name="Freeform 21"/>
            <p:cNvSpPr/>
            <p:nvPr/>
          </p:nvSpPr>
          <p:spPr>
            <a:xfrm>
              <a:off x="5088931" y="261746"/>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Overly Honest</a:t>
              </a:r>
            </a:p>
          </p:txBody>
        </p:sp>
        <p:sp>
          <p:nvSpPr>
            <p:cNvPr id="23" name="Freeform 22"/>
            <p:cNvSpPr/>
            <p:nvPr/>
          </p:nvSpPr>
          <p:spPr>
            <a:xfrm>
              <a:off x="3995080"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Gathering Intelligence</a:t>
              </a:r>
            </a:p>
          </p:txBody>
        </p:sp>
        <p:sp>
          <p:nvSpPr>
            <p:cNvPr id="24" name="Freeform 23"/>
            <p:cNvSpPr/>
            <p:nvPr/>
          </p:nvSpPr>
          <p:spPr>
            <a:xfrm rot="21600000">
              <a:off x="5088931" y="2449447"/>
              <a:ext cx="2187702"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8"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Being Composed</a:t>
              </a:r>
            </a:p>
          </p:txBody>
        </p:sp>
        <p:sp>
          <p:nvSpPr>
            <p:cNvPr id="25" name="Freeform 24"/>
            <p:cNvSpPr/>
            <p:nvPr/>
          </p:nvSpPr>
          <p:spPr>
            <a:xfrm>
              <a:off x="6182782" y="2449448"/>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Letting Your Guard Down</a:t>
              </a:r>
            </a:p>
          </p:txBody>
        </p:sp>
        <p:sp>
          <p:nvSpPr>
            <p:cNvPr id="26" name="Freeform 25"/>
            <p:cNvSpPr/>
            <p:nvPr/>
          </p:nvSpPr>
          <p:spPr>
            <a:xfrm>
              <a:off x="2901229"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Keeping Promises</a:t>
              </a:r>
            </a:p>
          </p:txBody>
        </p:sp>
        <p:sp>
          <p:nvSpPr>
            <p:cNvPr id="27" name="Freeform 26"/>
            <p:cNvSpPr/>
            <p:nvPr/>
          </p:nvSpPr>
          <p:spPr>
            <a:xfrm rot="21600000">
              <a:off x="3995080"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610648"/>
                <a:satOff val="-34602"/>
                <a:lumOff val="44298"/>
                <a:alphaOff val="0"/>
              </a:schemeClr>
            </a:fillRef>
            <a:effectRef idx="2">
              <a:schemeClr val="accent1">
                <a:shade val="50000"/>
                <a:hueOff val="610648"/>
                <a:satOff val="-34602"/>
                <a:lumOff val="44298"/>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Properly Handling Mistakes</a:t>
              </a:r>
            </a:p>
          </p:txBody>
        </p:sp>
        <p:sp>
          <p:nvSpPr>
            <p:cNvPr id="28" name="Freeform 27"/>
            <p:cNvSpPr/>
            <p:nvPr/>
          </p:nvSpPr>
          <p:spPr>
            <a:xfrm>
              <a:off x="5088931"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57986"/>
                <a:satOff val="-25951"/>
                <a:lumOff val="33223"/>
                <a:alphaOff val="0"/>
              </a:schemeClr>
            </a:fillRef>
            <a:effectRef idx="2">
              <a:schemeClr val="accent1">
                <a:shade val="50000"/>
                <a:hueOff val="457986"/>
                <a:satOff val="-25951"/>
                <a:lumOff val="33223"/>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Delivering Bad News Well</a:t>
              </a:r>
            </a:p>
          </p:txBody>
        </p:sp>
        <p:sp>
          <p:nvSpPr>
            <p:cNvPr id="29" name="Freeform 28"/>
            <p:cNvSpPr/>
            <p:nvPr/>
          </p:nvSpPr>
          <p:spPr>
            <a:xfrm rot="21600000">
              <a:off x="6182782" y="4637150"/>
              <a:ext cx="2187703" cy="2187703"/>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2187702" y="0"/>
                  </a:moveTo>
                  <a:lnTo>
                    <a:pt x="1093851" y="2187702"/>
                  </a:lnTo>
                  <a:lnTo>
                    <a:pt x="0" y="0"/>
                  </a:lnTo>
                  <a:lnTo>
                    <a:pt x="2187702"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305324"/>
                <a:satOff val="-17301"/>
                <a:lumOff val="22149"/>
                <a:alphaOff val="0"/>
              </a:schemeClr>
            </a:fillRef>
            <a:effectRef idx="2">
              <a:schemeClr val="accent1">
                <a:shade val="50000"/>
                <a:hueOff val="305324"/>
                <a:satOff val="-17301"/>
                <a:lumOff val="22149"/>
                <a:alphaOff val="0"/>
              </a:schemeClr>
            </a:effectRef>
            <a:fontRef idx="minor">
              <a:schemeClr val="lt1"/>
            </a:fontRef>
          </p:style>
          <p:txBody>
            <a:bodyPr spcFirstLastPara="0" vert="horz" wrap="square" lIns="533007" tIns="50427" rIns="533009" bIns="1015589"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Avoiding Destructive Comments</a:t>
              </a:r>
            </a:p>
          </p:txBody>
        </p:sp>
        <p:sp>
          <p:nvSpPr>
            <p:cNvPr id="30" name="Freeform 29"/>
            <p:cNvSpPr/>
            <p:nvPr/>
          </p:nvSpPr>
          <p:spPr>
            <a:xfrm>
              <a:off x="7276633" y="4637151"/>
              <a:ext cx="2187702" cy="2187702"/>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1324" b="0" i="0" u="none" strike="noStrike" kern="1200" cap="none" spc="0" normalizeH="0" baseline="0" noProof="0" dirty="0">
                  <a:ln>
                    <a:noFill/>
                  </a:ln>
                  <a:solidFill>
                    <a:srgbClr val="FFFFFF"/>
                  </a:solidFill>
                  <a:effectLst/>
                  <a:uLnTx/>
                  <a:uFillTx/>
                  <a:latin typeface="Calibri" panose="020F0502020204030204"/>
                  <a:ea typeface="+mn-ea"/>
                  <a:cs typeface="+mn-cs"/>
                </a:rPr>
                <a:t>Showing Others You Care</a:t>
              </a:r>
            </a:p>
          </p:txBody>
        </p:sp>
      </p:grpSp>
      <p:sp>
        <p:nvSpPr>
          <p:cNvPr id="15" name="Freeform 14"/>
          <p:cNvSpPr/>
          <p:nvPr/>
        </p:nvSpPr>
        <p:spPr>
          <a:xfrm>
            <a:off x="7555678" y="3215148"/>
            <a:ext cx="3851911" cy="3500360"/>
          </a:xfrm>
          <a:custGeom>
            <a:avLst/>
            <a:gdLst>
              <a:gd name="connsiteX0" fmla="*/ 0 w 2187702"/>
              <a:gd name="connsiteY0" fmla="*/ 2187702 h 2187702"/>
              <a:gd name="connsiteX1" fmla="*/ 1093851 w 2187702"/>
              <a:gd name="connsiteY1" fmla="*/ 0 h 2187702"/>
              <a:gd name="connsiteX2" fmla="*/ 2187702 w 2187702"/>
              <a:gd name="connsiteY2" fmla="*/ 2187702 h 2187702"/>
              <a:gd name="connsiteX3" fmla="*/ 0 w 2187702"/>
              <a:gd name="connsiteY3" fmla="*/ 2187702 h 2187702"/>
            </a:gdLst>
            <a:ahLst/>
            <a:cxnLst>
              <a:cxn ang="0">
                <a:pos x="connsiteX0" y="connsiteY0"/>
              </a:cxn>
              <a:cxn ang="0">
                <a:pos x="connsiteX1" y="connsiteY1"/>
              </a:cxn>
              <a:cxn ang="0">
                <a:pos x="connsiteX2" y="connsiteY2"/>
              </a:cxn>
              <a:cxn ang="0">
                <a:pos x="connsiteX3" y="connsiteY3"/>
              </a:cxn>
            </a:cxnLst>
            <a:rect l="l" t="t" r="r" b="b"/>
            <a:pathLst>
              <a:path w="2187702" h="2187702">
                <a:moveTo>
                  <a:pt x="0" y="2187702"/>
                </a:moveTo>
                <a:lnTo>
                  <a:pt x="1093851" y="0"/>
                </a:lnTo>
                <a:lnTo>
                  <a:pt x="2187702" y="2187702"/>
                </a:lnTo>
                <a:lnTo>
                  <a:pt x="0" y="218770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152662"/>
              <a:satOff val="-8650"/>
              <a:lumOff val="11074"/>
              <a:alphaOff val="0"/>
            </a:schemeClr>
          </a:fillRef>
          <a:effectRef idx="2">
            <a:schemeClr val="accent1">
              <a:shade val="50000"/>
              <a:hueOff val="152662"/>
              <a:satOff val="-8650"/>
              <a:lumOff val="11074"/>
              <a:alphaOff val="0"/>
            </a:schemeClr>
          </a:effectRef>
          <a:fontRef idx="minor">
            <a:schemeClr val="lt1"/>
          </a:fontRef>
        </p:style>
        <p:txBody>
          <a:bodyPr spcFirstLastPara="0" vert="horz" wrap="square" lIns="533008" tIns="1015589" rIns="533007" bIns="50426" numCol="1" spcCol="1270" anchor="ctr" anchorCtr="0">
            <a:noAutofit/>
          </a:bodyPr>
          <a:lstStyle/>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Showing Others </a:t>
            </a:r>
          </a:p>
          <a:p>
            <a:pPr marL="0" marR="0" lvl="0" indent="0" algn="ctr" defTabSz="58834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You Care</a:t>
            </a:r>
          </a:p>
        </p:txBody>
      </p:sp>
      <p:pic>
        <p:nvPicPr>
          <p:cNvPr id="1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882" y="1600201"/>
            <a:ext cx="3871929" cy="3204211"/>
          </a:xfrm>
          <a:prstGeom prst="rect">
            <a:avLst/>
          </a:prstGeom>
          <a:ln>
            <a:noFill/>
          </a:ln>
          <a:effectLst>
            <a:softEdge rad="112500"/>
          </a:effectLst>
        </p:spPr>
      </p:pic>
      <p:pic>
        <p:nvPicPr>
          <p:cNvPr id="2" name="Picture 1">
            <a:extLst>
              <a:ext uri="{FF2B5EF4-FFF2-40B4-BE49-F238E27FC236}">
                <a16:creationId xmlns:a16="http://schemas.microsoft.com/office/drawing/2014/main" id="{1C8AF4AA-F995-C46A-04FE-25E81232B6DE}"/>
              </a:ext>
            </a:extLst>
          </p:cNvPr>
          <p:cNvPicPr>
            <a:picLocks noChangeAspect="1"/>
          </p:cNvPicPr>
          <p:nvPr/>
        </p:nvPicPr>
        <p:blipFill>
          <a:blip r:embed="rId4"/>
          <a:stretch>
            <a:fillRect/>
          </a:stretch>
        </p:blipFill>
        <p:spPr>
          <a:xfrm>
            <a:off x="184226" y="5376817"/>
            <a:ext cx="1383912" cy="1255885"/>
          </a:xfrm>
          <a:prstGeom prst="rect">
            <a:avLst/>
          </a:prstGeom>
        </p:spPr>
      </p:pic>
    </p:spTree>
    <p:extLst>
      <p:ext uri="{BB962C8B-B14F-4D97-AF65-F5344CB8AC3E}">
        <p14:creationId xmlns:p14="http://schemas.microsoft.com/office/powerpoint/2010/main" val="368624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Demotivating Leadership</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1010931" y="1238371"/>
            <a:ext cx="9686014" cy="4156587"/>
          </a:xfrm>
        </p:spPr>
        <p:txBody>
          <a:bodyPr anchor="t">
            <a:noAutofit/>
          </a:bodyPr>
          <a:lstStyle/>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Lack of common courtesy </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Poor Listening skills </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Criticizing, condemning and complaining </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Cynicism/Sarcasm </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Playing favorites </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Secrets </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Lack of interaction </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3"/>
          <a:stretch>
            <a:fillRect/>
          </a:stretch>
        </p:blipFill>
        <p:spPr>
          <a:xfrm>
            <a:off x="10727270" y="5469473"/>
            <a:ext cx="1383912" cy="1255885"/>
          </a:xfrm>
          <a:prstGeom prst="rect">
            <a:avLst/>
          </a:prstGeom>
        </p:spPr>
      </p:pic>
      <p:pic>
        <p:nvPicPr>
          <p:cNvPr id="15" name="Picture 14" descr="A purple and white logo&#10;&#10;Description automatically generated">
            <a:extLst>
              <a:ext uri="{FF2B5EF4-FFF2-40B4-BE49-F238E27FC236}">
                <a16:creationId xmlns:a16="http://schemas.microsoft.com/office/drawing/2014/main" id="{209A8466-D467-5EDB-7689-71C1B6C5B9FB}"/>
              </a:ext>
            </a:extLst>
          </p:cNvPr>
          <p:cNvPicPr>
            <a:picLocks noChangeAspect="1"/>
          </p:cNvPicPr>
          <p:nvPr/>
        </p:nvPicPr>
        <p:blipFill>
          <a:blip r:embed="rId4"/>
          <a:stretch>
            <a:fillRect/>
          </a:stretch>
        </p:blipFill>
        <p:spPr>
          <a:xfrm>
            <a:off x="107462" y="5840729"/>
            <a:ext cx="1504950" cy="571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Motivating Leadership</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960438" y="1710813"/>
            <a:ext cx="9686014" cy="4156587"/>
          </a:xfrm>
        </p:spPr>
        <p:txBody>
          <a:bodyPr anchor="t">
            <a:noAutofit/>
          </a:bodyPr>
          <a:lstStyle/>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Build trust</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Give honest, sincere appreciation</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Be genuinely interested in others</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Listen</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Make others feel important</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3"/>
          <a:stretch>
            <a:fillRect/>
          </a:stretch>
        </p:blipFill>
        <p:spPr>
          <a:xfrm>
            <a:off x="10727270" y="5469473"/>
            <a:ext cx="1383912" cy="1255885"/>
          </a:xfrm>
          <a:prstGeom prst="rect">
            <a:avLst/>
          </a:prstGeom>
        </p:spPr>
      </p:pic>
      <p:pic>
        <p:nvPicPr>
          <p:cNvPr id="3" name="Picture 2" descr="A purple and white logo&#10;&#10;Description automatically generated">
            <a:extLst>
              <a:ext uri="{FF2B5EF4-FFF2-40B4-BE49-F238E27FC236}">
                <a16:creationId xmlns:a16="http://schemas.microsoft.com/office/drawing/2014/main" id="{3ED75A01-D79C-F8CF-BB5C-12E75B365B7D}"/>
              </a:ext>
            </a:extLst>
          </p:cNvPr>
          <p:cNvPicPr>
            <a:picLocks noChangeAspect="1"/>
          </p:cNvPicPr>
          <p:nvPr/>
        </p:nvPicPr>
        <p:blipFill>
          <a:blip r:embed="rId4"/>
          <a:stretch>
            <a:fillRect/>
          </a:stretch>
        </p:blipFill>
        <p:spPr>
          <a:xfrm>
            <a:off x="107462" y="5840729"/>
            <a:ext cx="1504950" cy="571500"/>
          </a:xfrm>
          <a:prstGeom prst="rect">
            <a:avLst/>
          </a:prstGeom>
        </p:spPr>
      </p:pic>
    </p:spTree>
    <p:extLst>
      <p:ext uri="{BB962C8B-B14F-4D97-AF65-F5344CB8AC3E}">
        <p14:creationId xmlns:p14="http://schemas.microsoft.com/office/powerpoint/2010/main" val="2600865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Gaining Cooperation</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960438" y="1710813"/>
            <a:ext cx="9686014" cy="4156587"/>
          </a:xfrm>
        </p:spPr>
        <p:txBody>
          <a:bodyPr anchor="t">
            <a:noAutofit/>
          </a:bodyPr>
          <a:lstStyle/>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Avoid arguments</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If you’re wrong, admit it</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Let others think it is their idea</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See things from a different perspective</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Be empathetic to other’s ideas and needs</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Challenge others</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3"/>
          <a:stretch>
            <a:fillRect/>
          </a:stretch>
        </p:blipFill>
        <p:spPr>
          <a:xfrm>
            <a:off x="10727270" y="5469473"/>
            <a:ext cx="1383912" cy="1255885"/>
          </a:xfrm>
          <a:prstGeom prst="rect">
            <a:avLst/>
          </a:prstGeom>
        </p:spPr>
      </p:pic>
      <p:pic>
        <p:nvPicPr>
          <p:cNvPr id="3" name="Picture 2" descr="A purple and white logo&#10;&#10;Description automatically generated">
            <a:extLst>
              <a:ext uri="{FF2B5EF4-FFF2-40B4-BE49-F238E27FC236}">
                <a16:creationId xmlns:a16="http://schemas.microsoft.com/office/drawing/2014/main" id="{B6B7B3B8-1C59-6776-70F5-6C9E334C1B2F}"/>
              </a:ext>
            </a:extLst>
          </p:cNvPr>
          <p:cNvPicPr>
            <a:picLocks noChangeAspect="1"/>
          </p:cNvPicPr>
          <p:nvPr/>
        </p:nvPicPr>
        <p:blipFill>
          <a:blip r:embed="rId4"/>
          <a:stretch>
            <a:fillRect/>
          </a:stretch>
        </p:blipFill>
        <p:spPr>
          <a:xfrm>
            <a:off x="107462" y="5840729"/>
            <a:ext cx="1504950" cy="571500"/>
          </a:xfrm>
          <a:prstGeom prst="rect">
            <a:avLst/>
          </a:prstGeom>
        </p:spPr>
      </p:pic>
    </p:spTree>
    <p:extLst>
      <p:ext uri="{BB962C8B-B14F-4D97-AF65-F5344CB8AC3E}">
        <p14:creationId xmlns:p14="http://schemas.microsoft.com/office/powerpoint/2010/main" val="1280295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Coach Others</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1859875" y="1253631"/>
            <a:ext cx="9686014" cy="4156587"/>
          </a:xfrm>
        </p:spPr>
        <p:txBody>
          <a:bodyPr anchor="t">
            <a:noAutofit/>
          </a:bodyPr>
          <a:lstStyle/>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Honest appreciation</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Call attention to mistakes indirectly</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Talk about your own mistakes</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Ask questions instead of giving orders</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Allow others to save face</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Praise improvement</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Give them a fine reputation to live up to</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 Use encouragement</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3"/>
          <a:stretch>
            <a:fillRect/>
          </a:stretch>
        </p:blipFill>
        <p:spPr>
          <a:xfrm>
            <a:off x="10727270" y="5469473"/>
            <a:ext cx="1383912" cy="1255885"/>
          </a:xfrm>
          <a:prstGeom prst="rect">
            <a:avLst/>
          </a:prstGeom>
        </p:spPr>
      </p:pic>
      <p:pic>
        <p:nvPicPr>
          <p:cNvPr id="3" name="Picture 2" descr="A purple and white logo&#10;&#10;Description automatically generated">
            <a:extLst>
              <a:ext uri="{FF2B5EF4-FFF2-40B4-BE49-F238E27FC236}">
                <a16:creationId xmlns:a16="http://schemas.microsoft.com/office/drawing/2014/main" id="{B6B7B3B8-1C59-6776-70F5-6C9E334C1B2F}"/>
              </a:ext>
            </a:extLst>
          </p:cNvPr>
          <p:cNvPicPr>
            <a:picLocks noChangeAspect="1"/>
          </p:cNvPicPr>
          <p:nvPr/>
        </p:nvPicPr>
        <p:blipFill>
          <a:blip r:embed="rId4"/>
          <a:stretch>
            <a:fillRect/>
          </a:stretch>
        </p:blipFill>
        <p:spPr>
          <a:xfrm>
            <a:off x="107462" y="5840729"/>
            <a:ext cx="1504950" cy="571500"/>
          </a:xfrm>
          <a:prstGeom prst="rect">
            <a:avLst/>
          </a:prstGeom>
        </p:spPr>
      </p:pic>
    </p:spTree>
    <p:extLst>
      <p:ext uri="{BB962C8B-B14F-4D97-AF65-F5344CB8AC3E}">
        <p14:creationId xmlns:p14="http://schemas.microsoft.com/office/powerpoint/2010/main" val="4271057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21</a:t>
            </a:r>
            <a:r>
              <a:rPr lang="en-US" baseline="30000" dirty="0">
                <a:solidFill>
                  <a:schemeClr val="bg1"/>
                </a:solidFill>
                <a:latin typeface="Arial" panose="020B0604020202020204" pitchFamily="34" charset="0"/>
                <a:cs typeface="Arial" panose="020B0604020202020204" pitchFamily="34" charset="0"/>
              </a:rPr>
              <a:t>st</a:t>
            </a:r>
            <a:r>
              <a:rPr lang="en-US" dirty="0">
                <a:solidFill>
                  <a:schemeClr val="bg1"/>
                </a:solidFill>
                <a:latin typeface="Arial" panose="020B0604020202020204" pitchFamily="34" charset="0"/>
                <a:cs typeface="Arial" panose="020B0604020202020204" pitchFamily="34" charset="0"/>
              </a:rPr>
              <a:t> Century Rules of Behavior</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866798" y="1364419"/>
            <a:ext cx="11244384" cy="4156587"/>
          </a:xfrm>
        </p:spPr>
        <p:txBody>
          <a:bodyPr anchor="t">
            <a:noAutofit/>
          </a:bodyPr>
          <a:lstStyle/>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Identify what people do well and have them do more of it.</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Set clear expectations.</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Set clear boundaries.</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Allow mistakes yet have real consequences.</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Have consequences, not threats.</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Consider all ideas no matter how far-fetched.</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3"/>
          <a:stretch>
            <a:fillRect/>
          </a:stretch>
        </p:blipFill>
        <p:spPr>
          <a:xfrm>
            <a:off x="10727270" y="5469473"/>
            <a:ext cx="1383912" cy="1255885"/>
          </a:xfrm>
          <a:prstGeom prst="rect">
            <a:avLst/>
          </a:prstGeom>
        </p:spPr>
      </p:pic>
      <p:pic>
        <p:nvPicPr>
          <p:cNvPr id="3" name="Picture 2" descr="A purple and white logo&#10;&#10;Description automatically generated">
            <a:extLst>
              <a:ext uri="{FF2B5EF4-FFF2-40B4-BE49-F238E27FC236}">
                <a16:creationId xmlns:a16="http://schemas.microsoft.com/office/drawing/2014/main" id="{B6B7B3B8-1C59-6776-70F5-6C9E334C1B2F}"/>
              </a:ext>
            </a:extLst>
          </p:cNvPr>
          <p:cNvPicPr>
            <a:picLocks noChangeAspect="1"/>
          </p:cNvPicPr>
          <p:nvPr/>
        </p:nvPicPr>
        <p:blipFill>
          <a:blip r:embed="rId4"/>
          <a:stretch>
            <a:fillRect/>
          </a:stretch>
        </p:blipFill>
        <p:spPr>
          <a:xfrm>
            <a:off x="107462" y="5840729"/>
            <a:ext cx="1504950" cy="571500"/>
          </a:xfrm>
          <a:prstGeom prst="rect">
            <a:avLst/>
          </a:prstGeom>
        </p:spPr>
      </p:pic>
    </p:spTree>
    <p:extLst>
      <p:ext uri="{BB962C8B-B14F-4D97-AF65-F5344CB8AC3E}">
        <p14:creationId xmlns:p14="http://schemas.microsoft.com/office/powerpoint/2010/main" val="1932921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21</a:t>
            </a:r>
            <a:r>
              <a:rPr lang="en-US" baseline="30000" dirty="0">
                <a:solidFill>
                  <a:schemeClr val="bg1"/>
                </a:solidFill>
                <a:latin typeface="Arial" panose="020B0604020202020204" pitchFamily="34" charset="0"/>
                <a:cs typeface="Arial" panose="020B0604020202020204" pitchFamily="34" charset="0"/>
              </a:rPr>
              <a:t>st</a:t>
            </a:r>
            <a:r>
              <a:rPr lang="en-US" dirty="0">
                <a:solidFill>
                  <a:schemeClr val="bg1"/>
                </a:solidFill>
                <a:latin typeface="Arial" panose="020B0604020202020204" pitchFamily="34" charset="0"/>
                <a:cs typeface="Arial" panose="020B0604020202020204" pitchFamily="34" charset="0"/>
              </a:rPr>
              <a:t> Century Rules of Behavior</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866798" y="1364419"/>
            <a:ext cx="10679091" cy="4156587"/>
          </a:xfrm>
        </p:spPr>
        <p:txBody>
          <a:bodyPr anchor="t">
            <a:noAutofit/>
          </a:bodyPr>
          <a:lstStyle/>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Find out what other people want and give it to them (within reason!).</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Listen to what people are saying, not just what you want to hear.</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Encourage debate.</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3"/>
          <a:stretch>
            <a:fillRect/>
          </a:stretch>
        </p:blipFill>
        <p:spPr>
          <a:xfrm>
            <a:off x="10727270" y="5469473"/>
            <a:ext cx="1383912" cy="1255885"/>
          </a:xfrm>
          <a:prstGeom prst="rect">
            <a:avLst/>
          </a:prstGeom>
        </p:spPr>
      </p:pic>
      <p:pic>
        <p:nvPicPr>
          <p:cNvPr id="3" name="Picture 2" descr="A purple and white logo&#10;&#10;Description automatically generated">
            <a:extLst>
              <a:ext uri="{FF2B5EF4-FFF2-40B4-BE49-F238E27FC236}">
                <a16:creationId xmlns:a16="http://schemas.microsoft.com/office/drawing/2014/main" id="{B6B7B3B8-1C59-6776-70F5-6C9E334C1B2F}"/>
              </a:ext>
            </a:extLst>
          </p:cNvPr>
          <p:cNvPicPr>
            <a:picLocks noChangeAspect="1"/>
          </p:cNvPicPr>
          <p:nvPr/>
        </p:nvPicPr>
        <p:blipFill>
          <a:blip r:embed="rId4"/>
          <a:stretch>
            <a:fillRect/>
          </a:stretch>
        </p:blipFill>
        <p:spPr>
          <a:xfrm>
            <a:off x="107462" y="5840729"/>
            <a:ext cx="1504950" cy="571500"/>
          </a:xfrm>
          <a:prstGeom prst="rect">
            <a:avLst/>
          </a:prstGeom>
        </p:spPr>
      </p:pic>
    </p:spTree>
    <p:extLst>
      <p:ext uri="{BB962C8B-B14F-4D97-AF65-F5344CB8AC3E}">
        <p14:creationId xmlns:p14="http://schemas.microsoft.com/office/powerpoint/2010/main" val="306575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dirty="0">
                <a:solidFill>
                  <a:schemeClr val="bg1"/>
                </a:solidFill>
              </a:rPr>
              <a:t>BECOMING THE LEADER THAT OTHERS </a:t>
            </a:r>
            <a:r>
              <a:rPr lang="en-US" i="1" dirty="0">
                <a:solidFill>
                  <a:schemeClr val="bg1"/>
                </a:solidFill>
              </a:rPr>
              <a:t>WANT</a:t>
            </a:r>
            <a:r>
              <a:rPr lang="en-US" dirty="0">
                <a:solidFill>
                  <a:schemeClr val="bg1"/>
                </a:solidFill>
              </a:rPr>
              <a:t> TO FOLLOW: Strategies for Success</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
        <p:nvSpPr>
          <p:cNvPr id="5" name="TextBox 4">
            <a:extLst>
              <a:ext uri="{FF2B5EF4-FFF2-40B4-BE49-F238E27FC236}">
                <a16:creationId xmlns:a16="http://schemas.microsoft.com/office/drawing/2014/main" id="{684BB3D9-4A22-056A-92CB-D5436BD8160C}"/>
              </a:ext>
            </a:extLst>
          </p:cNvPr>
          <p:cNvSpPr txBox="1"/>
          <p:nvPr/>
        </p:nvSpPr>
        <p:spPr>
          <a:xfrm>
            <a:off x="1135626" y="3429000"/>
            <a:ext cx="8568813" cy="369332"/>
          </a:xfrm>
          <a:prstGeom prst="rect">
            <a:avLst/>
          </a:prstGeom>
          <a:noFill/>
        </p:spPr>
        <p:txBody>
          <a:bodyPr wrap="square" rtlCol="0">
            <a:spAutoFit/>
          </a:bodyPr>
          <a:lstStyle/>
          <a:p>
            <a:r>
              <a:rPr lang="en-US" b="1" dirty="0">
                <a:solidFill>
                  <a:schemeClr val="bg1">
                    <a:lumMod val="75000"/>
                    <a:lumOff val="25000"/>
                  </a:schemeClr>
                </a:solidFill>
                <a:latin typeface="Arial" panose="020B0604020202020204" pitchFamily="34" charset="0"/>
                <a:cs typeface="Arial" panose="020B0604020202020204" pitchFamily="34" charset="0"/>
              </a:rPr>
              <a:t>Presented by David Miller</a:t>
            </a:r>
          </a:p>
        </p:txBody>
      </p:sp>
      <p:pic>
        <p:nvPicPr>
          <p:cNvPr id="8" name="Picture 7" descr="A purple and white logo&#10;&#10;Description automatically generated">
            <a:extLst>
              <a:ext uri="{FF2B5EF4-FFF2-40B4-BE49-F238E27FC236}">
                <a16:creationId xmlns:a16="http://schemas.microsoft.com/office/drawing/2014/main" id="{05984152-A5D9-1F31-2AAC-49B87A742AD4}"/>
              </a:ext>
            </a:extLst>
          </p:cNvPr>
          <p:cNvPicPr>
            <a:picLocks noChangeAspect="1"/>
          </p:cNvPicPr>
          <p:nvPr/>
        </p:nvPicPr>
        <p:blipFill>
          <a:blip r:embed="rId4"/>
          <a:stretch>
            <a:fillRect/>
          </a:stretch>
        </p:blipFill>
        <p:spPr>
          <a:xfrm>
            <a:off x="107462" y="5840729"/>
            <a:ext cx="1504950" cy="571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21</a:t>
            </a:r>
            <a:r>
              <a:rPr lang="en-US" baseline="30000" dirty="0">
                <a:solidFill>
                  <a:schemeClr val="bg1"/>
                </a:solidFill>
                <a:latin typeface="Arial" panose="020B0604020202020204" pitchFamily="34" charset="0"/>
                <a:cs typeface="Arial" panose="020B0604020202020204" pitchFamily="34" charset="0"/>
              </a:rPr>
              <a:t>st</a:t>
            </a:r>
            <a:r>
              <a:rPr lang="en-US" dirty="0">
                <a:solidFill>
                  <a:schemeClr val="bg1"/>
                </a:solidFill>
                <a:latin typeface="Arial" panose="020B0604020202020204" pitchFamily="34" charset="0"/>
                <a:cs typeface="Arial" panose="020B0604020202020204" pitchFamily="34" charset="0"/>
              </a:rPr>
              <a:t> Century Rules of Behavior</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866798" y="1364419"/>
            <a:ext cx="10461602" cy="4156587"/>
          </a:xfrm>
        </p:spPr>
        <p:txBody>
          <a:bodyPr anchor="t">
            <a:noAutofit/>
          </a:bodyPr>
          <a:lstStyle/>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Deal with difficulties as they arise, rather than hoping they'll go away of their own accord.</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Be less nice, but also less nasty. </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Encourage active choosing.</a:t>
            </a:r>
          </a:p>
          <a:p>
            <a:pPr eaLnBrk="1" fontAlgn="auto" hangingPunct="1">
              <a:buClr>
                <a:schemeClr val="bg1">
                  <a:lumMod val="75000"/>
                  <a:lumOff val="25000"/>
                </a:schemeClr>
              </a:buClr>
              <a:defRPr/>
            </a:pPr>
            <a:r>
              <a:rPr lang="en-US" sz="3200" dirty="0">
                <a:solidFill>
                  <a:schemeClr val="bg1"/>
                </a:solidFill>
                <a:latin typeface="Arial" panose="020B0604020202020204" pitchFamily="34" charset="0"/>
                <a:cs typeface="Arial" panose="020B0604020202020204" pitchFamily="34" charset="0"/>
              </a:rPr>
              <a:t>Appear less rushed; make time for people.</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3"/>
          <a:stretch>
            <a:fillRect/>
          </a:stretch>
        </p:blipFill>
        <p:spPr>
          <a:xfrm>
            <a:off x="10727270" y="5469473"/>
            <a:ext cx="1383912" cy="1255885"/>
          </a:xfrm>
          <a:prstGeom prst="rect">
            <a:avLst/>
          </a:prstGeom>
        </p:spPr>
      </p:pic>
      <p:pic>
        <p:nvPicPr>
          <p:cNvPr id="3" name="Picture 2" descr="A purple and white logo&#10;&#10;Description automatically generated">
            <a:extLst>
              <a:ext uri="{FF2B5EF4-FFF2-40B4-BE49-F238E27FC236}">
                <a16:creationId xmlns:a16="http://schemas.microsoft.com/office/drawing/2014/main" id="{B6B7B3B8-1C59-6776-70F5-6C9E334C1B2F}"/>
              </a:ext>
            </a:extLst>
          </p:cNvPr>
          <p:cNvPicPr>
            <a:picLocks noChangeAspect="1"/>
          </p:cNvPicPr>
          <p:nvPr/>
        </p:nvPicPr>
        <p:blipFill>
          <a:blip r:embed="rId4"/>
          <a:stretch>
            <a:fillRect/>
          </a:stretch>
        </p:blipFill>
        <p:spPr>
          <a:xfrm>
            <a:off x="107462" y="5840729"/>
            <a:ext cx="1504950" cy="571500"/>
          </a:xfrm>
          <a:prstGeom prst="rect">
            <a:avLst/>
          </a:prstGeom>
        </p:spPr>
      </p:pic>
    </p:spTree>
    <p:extLst>
      <p:ext uri="{BB962C8B-B14F-4D97-AF65-F5344CB8AC3E}">
        <p14:creationId xmlns:p14="http://schemas.microsoft.com/office/powerpoint/2010/main" val="966959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yellow border&#10;&#10;Description automatically generated">
            <a:extLst>
              <a:ext uri="{FF2B5EF4-FFF2-40B4-BE49-F238E27FC236}">
                <a16:creationId xmlns:a16="http://schemas.microsoft.com/office/drawing/2014/main" id="{2F154F2C-D4FC-017E-5892-1569DBC677B7}"/>
              </a:ext>
            </a:extLst>
          </p:cNvPr>
          <p:cNvPicPr>
            <a:picLocks noChangeAspect="1"/>
          </p:cNvPicPr>
          <p:nvPr/>
        </p:nvPicPr>
        <p:blipFill>
          <a:blip r:embed="rId3"/>
          <a:stretch>
            <a:fillRect/>
          </a:stretch>
        </p:blipFill>
        <p:spPr>
          <a:xfrm>
            <a:off x="0" y="0"/>
            <a:ext cx="12192000" cy="6858000"/>
          </a:xfrm>
          <a:prstGeom prst="rect">
            <a:avLst/>
          </a:prstGeom>
        </p:spPr>
      </p:pic>
      <p:sp>
        <p:nvSpPr>
          <p:cNvPr id="57" name="Title 56">
            <a:extLst>
              <a:ext uri="{FF2B5EF4-FFF2-40B4-BE49-F238E27FC236}">
                <a16:creationId xmlns:a16="http://schemas.microsoft.com/office/drawing/2014/main" id="{F789E9CC-9D80-F460-928A-5AFCBBE52C39}"/>
              </a:ext>
            </a:extLst>
          </p:cNvPr>
          <p:cNvSpPr>
            <a:spLocks noGrp="1"/>
          </p:cNvSpPr>
          <p:nvPr>
            <p:ph type="title"/>
          </p:nvPr>
        </p:nvSpPr>
        <p:spPr>
          <a:xfrm>
            <a:off x="4047129" y="1225484"/>
            <a:ext cx="7810574" cy="1700212"/>
          </a:xfrm>
        </p:spPr>
        <p:txBody>
          <a:bodyPr/>
          <a:lstStyle/>
          <a:p>
            <a:pPr algn="ctr" eaLnBrk="1" fontAlgn="auto" hangingPunct="1">
              <a:defRPr/>
            </a:pPr>
            <a:r>
              <a:rPr lang="en-US" dirty="0">
                <a:solidFill>
                  <a:schemeClr val="bg1"/>
                </a:solidFill>
              </a:rPr>
              <a:t>Give it away!!!</a:t>
            </a:r>
            <a:br>
              <a:rPr lang="en-US" dirty="0">
                <a:solidFill>
                  <a:schemeClr val="bg1"/>
                </a:solidFill>
              </a:rPr>
            </a:br>
            <a:r>
              <a:rPr lang="en-US" dirty="0">
                <a:solidFill>
                  <a:schemeClr val="bg1"/>
                </a:solidFill>
              </a:rPr>
              <a:t>Send an email to david@bwilearning.com</a:t>
            </a:r>
          </a:p>
        </p:txBody>
      </p:sp>
      <p:pic>
        <p:nvPicPr>
          <p:cNvPr id="4" name="Picture 3">
            <a:extLst>
              <a:ext uri="{FF2B5EF4-FFF2-40B4-BE49-F238E27FC236}">
                <a16:creationId xmlns:a16="http://schemas.microsoft.com/office/drawing/2014/main" id="{4BB019AE-4485-7EEB-3F3D-96C1FF5DC68F}"/>
              </a:ext>
            </a:extLst>
          </p:cNvPr>
          <p:cNvPicPr>
            <a:picLocks noChangeAspect="1"/>
          </p:cNvPicPr>
          <p:nvPr/>
        </p:nvPicPr>
        <p:blipFill>
          <a:blip r:embed="rId4"/>
          <a:stretch>
            <a:fillRect/>
          </a:stretch>
        </p:blipFill>
        <p:spPr>
          <a:xfrm>
            <a:off x="10743377" y="5438527"/>
            <a:ext cx="1381246" cy="1254737"/>
          </a:xfrm>
          <a:prstGeom prst="rect">
            <a:avLst/>
          </a:prstGeom>
        </p:spPr>
      </p:pic>
      <p:pic>
        <p:nvPicPr>
          <p:cNvPr id="18" name="Picture Placeholder 17">
            <a:extLst>
              <a:ext uri="{FF2B5EF4-FFF2-40B4-BE49-F238E27FC236}">
                <a16:creationId xmlns:a16="http://schemas.microsoft.com/office/drawing/2014/main" id="{69989968-2222-D64D-B865-B5E4A698A9EC}"/>
              </a:ext>
            </a:extLst>
          </p:cNvPr>
          <p:cNvPicPr>
            <a:picLocks noGrp="1" noChangeAspect="1"/>
          </p:cNvPicPr>
          <p:nvPr>
            <p:ph type="pic" sz="quarter" idx="15"/>
          </p:nvPr>
        </p:nvPicPr>
        <p:blipFill>
          <a:blip r:embed="rId5"/>
          <a:srcRect t="11607" b="11607"/>
          <a:stretch>
            <a:fillRect/>
          </a:stretch>
        </p:blipFill>
        <p:spPr>
          <a:xfrm rot="5400000">
            <a:off x="526961" y="1316024"/>
            <a:ext cx="3343187" cy="3951807"/>
          </a:xfrm>
          <a:prstGeom prst="rect">
            <a:avLst/>
          </a:prstGeom>
          <a:ln>
            <a:noFill/>
          </a:ln>
          <a:effectLst>
            <a:softEdge rad="112500"/>
          </a:effectLst>
        </p:spPr>
      </p:pic>
      <p:pic>
        <p:nvPicPr>
          <p:cNvPr id="16" name="Picture 15" descr="A purple and white logo&#10;&#10;Description automatically generated">
            <a:extLst>
              <a:ext uri="{FF2B5EF4-FFF2-40B4-BE49-F238E27FC236}">
                <a16:creationId xmlns:a16="http://schemas.microsoft.com/office/drawing/2014/main" id="{7F150D4D-5FB5-439F-BC1E-B59824932E18}"/>
              </a:ext>
            </a:extLst>
          </p:cNvPr>
          <p:cNvPicPr>
            <a:picLocks noChangeAspect="1"/>
          </p:cNvPicPr>
          <p:nvPr/>
        </p:nvPicPr>
        <p:blipFill>
          <a:blip r:embed="rId6"/>
          <a:stretch>
            <a:fillRect/>
          </a:stretch>
        </p:blipFill>
        <p:spPr>
          <a:xfrm>
            <a:off x="107462" y="5840729"/>
            <a:ext cx="1504950" cy="5715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yellow border&#10;&#10;Description automatically generated">
            <a:extLst>
              <a:ext uri="{FF2B5EF4-FFF2-40B4-BE49-F238E27FC236}">
                <a16:creationId xmlns:a16="http://schemas.microsoft.com/office/drawing/2014/main" id="{2F154F2C-D4FC-017E-5892-1569DBC677B7}"/>
              </a:ext>
            </a:extLst>
          </p:cNvPr>
          <p:cNvPicPr>
            <a:picLocks noChangeAspect="1"/>
          </p:cNvPicPr>
          <p:nvPr/>
        </p:nvPicPr>
        <p:blipFill>
          <a:blip r:embed="rId3"/>
          <a:stretch>
            <a:fillRect/>
          </a:stretch>
        </p:blipFill>
        <p:spPr>
          <a:xfrm>
            <a:off x="0" y="0"/>
            <a:ext cx="12192000" cy="6858000"/>
          </a:xfrm>
          <a:prstGeom prst="rect">
            <a:avLst/>
          </a:prstGeom>
        </p:spPr>
      </p:pic>
      <p:sp>
        <p:nvSpPr>
          <p:cNvPr id="57" name="Title 56">
            <a:extLst>
              <a:ext uri="{FF2B5EF4-FFF2-40B4-BE49-F238E27FC236}">
                <a16:creationId xmlns:a16="http://schemas.microsoft.com/office/drawing/2014/main" id="{F789E9CC-9D80-F460-928A-5AFCBBE52C39}"/>
              </a:ext>
            </a:extLst>
          </p:cNvPr>
          <p:cNvSpPr>
            <a:spLocks noGrp="1"/>
          </p:cNvSpPr>
          <p:nvPr>
            <p:ph type="title"/>
          </p:nvPr>
        </p:nvSpPr>
        <p:spPr>
          <a:xfrm>
            <a:off x="3883377" y="2108161"/>
            <a:ext cx="4425244" cy="1700212"/>
          </a:xfrm>
        </p:spPr>
        <p:txBody>
          <a:bodyPr/>
          <a:lstStyle/>
          <a:p>
            <a:pPr eaLnBrk="1" fontAlgn="auto" hangingPunct="1">
              <a:defRPr/>
            </a:pPr>
            <a:r>
              <a:rPr lang="en-US" dirty="0">
                <a:solidFill>
                  <a:schemeClr val="bg1"/>
                </a:solidFill>
              </a:rPr>
              <a:t>THANK YOU!</a:t>
            </a:r>
          </a:p>
        </p:txBody>
      </p:sp>
      <p:sp>
        <p:nvSpPr>
          <p:cNvPr id="17" name="Content Placeholder 16">
            <a:extLst>
              <a:ext uri="{FF2B5EF4-FFF2-40B4-BE49-F238E27FC236}">
                <a16:creationId xmlns:a16="http://schemas.microsoft.com/office/drawing/2014/main" id="{2869AFD3-CB64-985E-D405-7C132B14DF19}"/>
              </a:ext>
            </a:extLst>
          </p:cNvPr>
          <p:cNvSpPr>
            <a:spLocks noGrp="1"/>
          </p:cNvSpPr>
          <p:nvPr>
            <p:ph idx="1"/>
          </p:nvPr>
        </p:nvSpPr>
        <p:spPr>
          <a:xfrm>
            <a:off x="4600456" y="3850599"/>
            <a:ext cx="2991088" cy="577153"/>
          </a:xfrm>
        </p:spPr>
        <p:txBody>
          <a:bodyPr>
            <a:normAutofit lnSpcReduction="10000"/>
          </a:bodyPr>
          <a:lstStyle/>
          <a:p>
            <a:pPr eaLnBrk="1" fontAlgn="auto" hangingPunct="1">
              <a:defRPr/>
            </a:pPr>
            <a:r>
              <a:rPr lang="en-US" sz="3200" dirty="0">
                <a:solidFill>
                  <a:schemeClr val="bg1"/>
                </a:solidFill>
              </a:rPr>
              <a:t>David</a:t>
            </a:r>
            <a:r>
              <a:rPr lang="en-US" sz="2000" dirty="0">
                <a:solidFill>
                  <a:schemeClr val="bg1"/>
                </a:solidFill>
              </a:rPr>
              <a:t> </a:t>
            </a:r>
            <a:r>
              <a:rPr lang="en-US" sz="3200" dirty="0">
                <a:solidFill>
                  <a:schemeClr val="bg1"/>
                </a:solidFill>
              </a:rPr>
              <a:t>Miller</a:t>
            </a:r>
          </a:p>
        </p:txBody>
      </p:sp>
      <p:sp>
        <p:nvSpPr>
          <p:cNvPr id="13" name="Content Placeholder 12">
            <a:extLst>
              <a:ext uri="{FF2B5EF4-FFF2-40B4-BE49-F238E27FC236}">
                <a16:creationId xmlns:a16="http://schemas.microsoft.com/office/drawing/2014/main" id="{C5D6BDAF-AD48-120C-243B-226C9820D35F}"/>
              </a:ext>
            </a:extLst>
          </p:cNvPr>
          <p:cNvSpPr>
            <a:spLocks noGrp="1"/>
          </p:cNvSpPr>
          <p:nvPr>
            <p:ph idx="16"/>
          </p:nvPr>
        </p:nvSpPr>
        <p:spPr>
          <a:xfrm>
            <a:off x="3529910" y="4371350"/>
            <a:ext cx="5132179" cy="568592"/>
          </a:xfrm>
        </p:spPr>
        <p:txBody>
          <a:bodyPr>
            <a:noAutofit/>
          </a:bodyPr>
          <a:lstStyle/>
          <a:p>
            <a:pPr eaLnBrk="1" fontAlgn="auto" hangingPunct="1">
              <a:defRPr/>
            </a:pPr>
            <a:r>
              <a:rPr lang="en-US" sz="3200" dirty="0">
                <a:solidFill>
                  <a:schemeClr val="bg1"/>
                </a:solidFill>
              </a:rPr>
              <a:t>david@bwilearning.com</a:t>
            </a:r>
          </a:p>
        </p:txBody>
      </p:sp>
      <p:sp>
        <p:nvSpPr>
          <p:cNvPr id="15" name="Content Placeholder 14">
            <a:extLst>
              <a:ext uri="{FF2B5EF4-FFF2-40B4-BE49-F238E27FC236}">
                <a16:creationId xmlns:a16="http://schemas.microsoft.com/office/drawing/2014/main" id="{7DB14CB5-842A-E921-0CA6-B5D8BAB1D490}"/>
              </a:ext>
            </a:extLst>
          </p:cNvPr>
          <p:cNvSpPr>
            <a:spLocks noGrp="1"/>
          </p:cNvSpPr>
          <p:nvPr>
            <p:ph idx="17"/>
          </p:nvPr>
        </p:nvSpPr>
        <p:spPr>
          <a:xfrm>
            <a:off x="3787356" y="4932879"/>
            <a:ext cx="4617286" cy="577153"/>
          </a:xfrm>
        </p:spPr>
        <p:txBody>
          <a:bodyPr>
            <a:noAutofit/>
          </a:bodyPr>
          <a:lstStyle/>
          <a:p>
            <a:pPr eaLnBrk="1" fontAlgn="auto" hangingPunct="1">
              <a:defRPr/>
            </a:pPr>
            <a:r>
              <a:rPr lang="en-US" sz="3200" dirty="0">
                <a:solidFill>
                  <a:schemeClr val="bg1"/>
                </a:solidFill>
              </a:rPr>
              <a:t>www.bwilearning.com</a:t>
            </a:r>
          </a:p>
        </p:txBody>
      </p:sp>
      <p:pic>
        <p:nvPicPr>
          <p:cNvPr id="4" name="Picture 3">
            <a:extLst>
              <a:ext uri="{FF2B5EF4-FFF2-40B4-BE49-F238E27FC236}">
                <a16:creationId xmlns:a16="http://schemas.microsoft.com/office/drawing/2014/main" id="{4BB019AE-4485-7EEB-3F3D-96C1FF5DC68F}"/>
              </a:ext>
            </a:extLst>
          </p:cNvPr>
          <p:cNvPicPr>
            <a:picLocks noChangeAspect="1"/>
          </p:cNvPicPr>
          <p:nvPr/>
        </p:nvPicPr>
        <p:blipFill>
          <a:blip r:embed="rId4"/>
          <a:stretch>
            <a:fillRect/>
          </a:stretch>
        </p:blipFill>
        <p:spPr>
          <a:xfrm>
            <a:off x="10743377" y="5438527"/>
            <a:ext cx="1381246" cy="1254737"/>
          </a:xfrm>
          <a:prstGeom prst="rect">
            <a:avLst/>
          </a:prstGeom>
        </p:spPr>
      </p:pic>
      <p:pic>
        <p:nvPicPr>
          <p:cNvPr id="5" name="Picture 4">
            <a:extLst>
              <a:ext uri="{FF2B5EF4-FFF2-40B4-BE49-F238E27FC236}">
                <a16:creationId xmlns:a16="http://schemas.microsoft.com/office/drawing/2014/main" id="{139A5369-2F06-4DAD-76BB-98D0A18B869F}"/>
              </a:ext>
            </a:extLst>
          </p:cNvPr>
          <p:cNvPicPr>
            <a:picLocks noChangeAspect="1"/>
          </p:cNvPicPr>
          <p:nvPr/>
        </p:nvPicPr>
        <p:blipFill>
          <a:blip r:embed="rId5"/>
          <a:stretch>
            <a:fillRect/>
          </a:stretch>
        </p:blipFill>
        <p:spPr>
          <a:xfrm>
            <a:off x="4698701" y="429781"/>
            <a:ext cx="2660240" cy="1010218"/>
          </a:xfrm>
          <a:prstGeom prst="rect">
            <a:avLst/>
          </a:prstGeom>
        </p:spPr>
      </p:pic>
      <p:sp>
        <p:nvSpPr>
          <p:cNvPr id="6" name="Content Placeholder 14">
            <a:extLst>
              <a:ext uri="{FF2B5EF4-FFF2-40B4-BE49-F238E27FC236}">
                <a16:creationId xmlns:a16="http://schemas.microsoft.com/office/drawing/2014/main" id="{09535DDF-6DF1-6632-81D9-1FC3B642253A}"/>
              </a:ext>
            </a:extLst>
          </p:cNvPr>
          <p:cNvSpPr txBox="1">
            <a:spLocks/>
          </p:cNvSpPr>
          <p:nvPr/>
        </p:nvSpPr>
        <p:spPr>
          <a:xfrm>
            <a:off x="4466099" y="5488742"/>
            <a:ext cx="3125445" cy="5771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defRPr/>
            </a:pPr>
            <a:r>
              <a:rPr lang="en-US" sz="3200" dirty="0">
                <a:solidFill>
                  <a:schemeClr val="bg1"/>
                </a:solidFill>
              </a:rPr>
              <a:t>479.856.3328</a:t>
            </a:r>
          </a:p>
        </p:txBody>
      </p:sp>
    </p:spTree>
    <p:extLst>
      <p:ext uri="{BB962C8B-B14F-4D97-AF65-F5344CB8AC3E}">
        <p14:creationId xmlns:p14="http://schemas.microsoft.com/office/powerpoint/2010/main" val="150969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pic>
        <p:nvPicPr>
          <p:cNvPr id="8" name="Picture 7" descr="A purple and white logo&#10;&#10;Description automatically generated">
            <a:extLst>
              <a:ext uri="{FF2B5EF4-FFF2-40B4-BE49-F238E27FC236}">
                <a16:creationId xmlns:a16="http://schemas.microsoft.com/office/drawing/2014/main" id="{05984152-A5D9-1F31-2AAC-49B87A742AD4}"/>
              </a:ext>
            </a:extLst>
          </p:cNvPr>
          <p:cNvPicPr>
            <a:picLocks noChangeAspect="1"/>
          </p:cNvPicPr>
          <p:nvPr/>
        </p:nvPicPr>
        <p:blipFill>
          <a:blip r:embed="rId4"/>
          <a:stretch>
            <a:fillRect/>
          </a:stretch>
        </p:blipFill>
        <p:spPr>
          <a:xfrm>
            <a:off x="107462" y="5840729"/>
            <a:ext cx="1504950" cy="571500"/>
          </a:xfrm>
          <a:prstGeom prst="rect">
            <a:avLst/>
          </a:prstGeom>
        </p:spPr>
      </p:pic>
      <p:sp>
        <p:nvSpPr>
          <p:cNvPr id="2" name="Rectangle 1">
            <a:extLst>
              <a:ext uri="{FF2B5EF4-FFF2-40B4-BE49-F238E27FC236}">
                <a16:creationId xmlns:a16="http://schemas.microsoft.com/office/drawing/2014/main" id="{E559D216-D8EF-3FC2-AE73-242A7AC865DF}"/>
              </a:ext>
            </a:extLst>
          </p:cNvPr>
          <p:cNvSpPr>
            <a:spLocks noChangeArrowheads="1"/>
          </p:cNvSpPr>
          <p:nvPr/>
        </p:nvSpPr>
        <p:spPr bwMode="auto">
          <a:xfrm>
            <a:off x="570223" y="1904645"/>
            <a:ext cx="11012177"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1F1F1F"/>
                </a:solidFill>
                <a:effectLst/>
                <a:latin typeface="Roboto" panose="02000000000000000000"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itle 6">
            <a:extLst>
              <a:ext uri="{FF2B5EF4-FFF2-40B4-BE49-F238E27FC236}">
                <a16:creationId xmlns:a16="http://schemas.microsoft.com/office/drawing/2014/main" id="{93E2253E-AB4C-2E0D-FF87-B203D1B3E9FD}"/>
              </a:ext>
            </a:extLst>
          </p:cNvPr>
          <p:cNvSpPr>
            <a:spLocks noGrp="1"/>
          </p:cNvSpPr>
          <p:nvPr>
            <p:ph type="title"/>
          </p:nvPr>
        </p:nvSpPr>
        <p:spPr/>
        <p:txBody>
          <a:bodyPr/>
          <a:lstStyle/>
          <a:p>
            <a:r>
              <a:rPr lang="en-US" sz="4400" dirty="0">
                <a:solidFill>
                  <a:schemeClr val="bg1">
                    <a:lumMod val="75000"/>
                    <a:lumOff val="25000"/>
                  </a:schemeClr>
                </a:solidFill>
              </a:rPr>
              <a:t>INSPIRING CHANGE, </a:t>
            </a:r>
            <a:br>
              <a:rPr lang="en-US" sz="4400" dirty="0">
                <a:solidFill>
                  <a:schemeClr val="bg1">
                    <a:lumMod val="75000"/>
                    <a:lumOff val="25000"/>
                  </a:schemeClr>
                </a:solidFill>
              </a:rPr>
            </a:br>
            <a:r>
              <a:rPr lang="en-US" sz="4400" dirty="0">
                <a:solidFill>
                  <a:schemeClr val="bg1">
                    <a:lumMod val="75000"/>
                    <a:lumOff val="25000"/>
                  </a:schemeClr>
                </a:solidFill>
              </a:rPr>
              <a:t>INITIATING SUCCESS</a:t>
            </a:r>
            <a:br>
              <a:rPr lang="en-US" dirty="0">
                <a:solidFill>
                  <a:schemeClr val="bg1">
                    <a:lumMod val="75000"/>
                    <a:lumOff val="25000"/>
                  </a:schemeClr>
                </a:solidFill>
              </a:rPr>
            </a:br>
            <a:br>
              <a:rPr lang="en-US" dirty="0">
                <a:solidFill>
                  <a:schemeClr val="bg1">
                    <a:lumMod val="75000"/>
                    <a:lumOff val="25000"/>
                  </a:schemeClr>
                </a:solidFill>
              </a:rPr>
            </a:br>
            <a:r>
              <a:rPr lang="en-US" dirty="0">
                <a:solidFill>
                  <a:schemeClr val="bg1">
                    <a:lumMod val="75000"/>
                    <a:lumOff val="25000"/>
                  </a:schemeClr>
                </a:solidFill>
              </a:rPr>
              <a:t>	</a:t>
            </a:r>
          </a:p>
        </p:txBody>
      </p:sp>
      <p:sp>
        <p:nvSpPr>
          <p:cNvPr id="10" name="TextBox 9">
            <a:extLst>
              <a:ext uri="{FF2B5EF4-FFF2-40B4-BE49-F238E27FC236}">
                <a16:creationId xmlns:a16="http://schemas.microsoft.com/office/drawing/2014/main" id="{4CA3930E-1F9E-E4F3-4F25-AA912867CF2C}"/>
              </a:ext>
            </a:extLst>
          </p:cNvPr>
          <p:cNvSpPr txBox="1"/>
          <p:nvPr/>
        </p:nvSpPr>
        <p:spPr>
          <a:xfrm>
            <a:off x="1612412" y="2518655"/>
            <a:ext cx="5393072"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lumMod val="75000"/>
                    <a:lumOff val="25000"/>
                  </a:schemeClr>
                </a:solidFill>
                <a:latin typeface="Arial" panose="020B0604020202020204" pitchFamily="34" charset="0"/>
                <a:cs typeface="Arial" panose="020B0604020202020204" pitchFamily="34" charset="0"/>
              </a:rPr>
              <a:t>Radical Leadership</a:t>
            </a:r>
          </a:p>
        </p:txBody>
      </p:sp>
    </p:spTree>
    <p:extLst>
      <p:ext uri="{BB962C8B-B14F-4D97-AF65-F5344CB8AC3E}">
        <p14:creationId xmlns:p14="http://schemas.microsoft.com/office/powerpoint/2010/main" val="222949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pic>
        <p:nvPicPr>
          <p:cNvPr id="8" name="Picture 7" descr="A purple and white logo&#10;&#10;Description automatically generated">
            <a:extLst>
              <a:ext uri="{FF2B5EF4-FFF2-40B4-BE49-F238E27FC236}">
                <a16:creationId xmlns:a16="http://schemas.microsoft.com/office/drawing/2014/main" id="{05984152-A5D9-1F31-2AAC-49B87A742AD4}"/>
              </a:ext>
            </a:extLst>
          </p:cNvPr>
          <p:cNvPicPr>
            <a:picLocks noChangeAspect="1"/>
          </p:cNvPicPr>
          <p:nvPr/>
        </p:nvPicPr>
        <p:blipFill>
          <a:blip r:embed="rId4"/>
          <a:stretch>
            <a:fillRect/>
          </a:stretch>
        </p:blipFill>
        <p:spPr>
          <a:xfrm>
            <a:off x="107462" y="5840729"/>
            <a:ext cx="1504950" cy="571500"/>
          </a:xfrm>
          <a:prstGeom prst="rect">
            <a:avLst/>
          </a:prstGeom>
        </p:spPr>
      </p:pic>
      <p:sp>
        <p:nvSpPr>
          <p:cNvPr id="2" name="Rectangle 1">
            <a:extLst>
              <a:ext uri="{FF2B5EF4-FFF2-40B4-BE49-F238E27FC236}">
                <a16:creationId xmlns:a16="http://schemas.microsoft.com/office/drawing/2014/main" id="{E559D216-D8EF-3FC2-AE73-242A7AC865DF}"/>
              </a:ext>
            </a:extLst>
          </p:cNvPr>
          <p:cNvSpPr>
            <a:spLocks noChangeArrowheads="1"/>
          </p:cNvSpPr>
          <p:nvPr/>
        </p:nvSpPr>
        <p:spPr bwMode="auto">
          <a:xfrm>
            <a:off x="570223" y="104152"/>
            <a:ext cx="11012177" cy="41549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1F1F1F"/>
                </a:solidFill>
                <a:effectLst/>
                <a:latin typeface="Roboto" panose="02000000000000000000" pitchFamily="2" charset="0"/>
              </a:rPr>
            </a:br>
            <a:endParaRPr kumimoji="0" lang="en-US" altLang="en-US" sz="1800" b="0" i="0" u="none" strike="noStrike" cap="none" normalizeH="0" baseline="0" dirty="0">
              <a:ln>
                <a:noFill/>
              </a:ln>
              <a:solidFill>
                <a:srgbClr val="1F1F1F"/>
              </a:solidFill>
              <a:effectLst/>
              <a:latin typeface="Roboto" panose="02000000000000000000" pitchFamily="2"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4000" b="0" i="0" u="none" strike="noStrike" cap="none" normalizeH="0" baseline="0" dirty="0" err="1">
                <a:ln>
                  <a:noFill/>
                </a:ln>
                <a:solidFill>
                  <a:srgbClr val="1F1F1F"/>
                </a:solidFill>
                <a:effectLst/>
                <a:latin typeface="Google Sans"/>
              </a:rPr>
              <a:t>rad·i·cal</a:t>
            </a:r>
            <a:endParaRPr kumimoji="0" lang="en-US" altLang="en-US" sz="4000" b="0" i="0" u="none" strike="noStrike" cap="none" normalizeH="0" baseline="0" dirty="0">
              <a:ln>
                <a:noFill/>
              </a:ln>
              <a:solidFill>
                <a:srgbClr val="1F1F1F"/>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rgbClr val="1F1F1F"/>
                </a:solidFill>
                <a:effectLst/>
                <a:latin typeface="Roboto" panose="02000000000000000000" pitchFamily="2" charset="0"/>
              </a:rPr>
              <a:t>/ˈ</a:t>
            </a:r>
            <a:r>
              <a:rPr kumimoji="0" lang="en-US" altLang="en-US" sz="4000" b="0" i="0" u="none" strike="noStrike" cap="none" normalizeH="0" baseline="0" dirty="0" err="1">
                <a:ln>
                  <a:noFill/>
                </a:ln>
                <a:solidFill>
                  <a:srgbClr val="1F1F1F"/>
                </a:solidFill>
                <a:effectLst/>
                <a:latin typeface="Roboto" panose="02000000000000000000" pitchFamily="2" charset="0"/>
              </a:rPr>
              <a:t>radək</a:t>
            </a:r>
            <a:r>
              <a:rPr kumimoji="0" lang="en-US" altLang="en-US" sz="4000" b="0" i="0" u="none" strike="noStrike" cap="none" normalizeH="0" baseline="0" dirty="0">
                <a:ln>
                  <a:noFill/>
                </a:ln>
                <a:solidFill>
                  <a:srgbClr val="1F1F1F"/>
                </a:solidFill>
                <a:effectLst/>
                <a:latin typeface="Roboto" panose="02000000000000000000" pitchFamily="2" charset="0"/>
              </a:rPr>
              <a:t>(ə)l/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1" u="none" strike="noStrike" cap="none" normalizeH="0" baseline="0" dirty="0">
                <a:ln>
                  <a:noFill/>
                </a:ln>
                <a:solidFill>
                  <a:srgbClr val="1F1F1F"/>
                </a:solidFill>
                <a:effectLst/>
                <a:latin typeface="Roboto" panose="02000000000000000000" pitchFamily="2" charset="0"/>
              </a:rPr>
              <a:t>adjective</a:t>
            </a:r>
            <a:endParaRPr kumimoji="0" lang="en-US" altLang="en-US" sz="4000" b="0" i="0" u="none" strike="noStrike" cap="none" normalizeH="0" baseline="0" dirty="0">
              <a:ln>
                <a:noFill/>
              </a:ln>
              <a:solidFill>
                <a:srgbClr val="1F1F1F"/>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3200" b="0" i="0" u="none" strike="noStrike" cap="none" normalizeH="0" baseline="0" dirty="0">
              <a:ln>
                <a:noFill/>
              </a:ln>
              <a:solidFill>
                <a:srgbClr val="1F1F1F"/>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lumMod val="75000"/>
                    <a:lumOff val="25000"/>
                  </a:schemeClr>
                </a:solidFill>
                <a:effectLst/>
                <a:cs typeface="Arial" panose="020B0604020202020204" pitchFamily="34" charset="0"/>
              </a:rPr>
              <a:t>(especially of change or action) relating to or affecting the fundamental nature of something; </a:t>
            </a:r>
            <a:r>
              <a:rPr kumimoji="0" lang="en-US" altLang="en-US" sz="3200" b="0" i="0" u="none" strike="noStrike" cap="none" normalizeH="0" baseline="0" dirty="0">
                <a:ln>
                  <a:noFill/>
                </a:ln>
                <a:solidFill>
                  <a:schemeClr val="bg1">
                    <a:lumMod val="75000"/>
                    <a:lumOff val="25000"/>
                  </a:schemeClr>
                </a:solidFill>
                <a:effectLst/>
                <a:cs typeface="Arial" panose="020B0604020202020204" pitchFamily="34" charset="0"/>
                <a:hlinkClick r:id="rId5">
                  <a:extLst>
                    <a:ext uri="{A12FA001-AC4F-418D-AE19-62706E023703}">
                      <ahyp:hlinkClr xmlns:ahyp="http://schemas.microsoft.com/office/drawing/2018/hyperlinkcolor" val="tx"/>
                    </a:ext>
                  </a:extLst>
                </a:hlinkClick>
              </a:rPr>
              <a:t>far-reaching</a:t>
            </a:r>
            <a:r>
              <a:rPr kumimoji="0" lang="en-US" altLang="en-US" sz="3200" b="0" i="0" u="none" strike="noStrike" cap="none" normalizeH="0" baseline="0" dirty="0">
                <a:ln>
                  <a:noFill/>
                </a:ln>
                <a:solidFill>
                  <a:schemeClr val="bg1">
                    <a:lumMod val="75000"/>
                    <a:lumOff val="25000"/>
                  </a:schemeClr>
                </a:solidFill>
                <a:effectLst/>
                <a:cs typeface="Arial" panose="020B0604020202020204" pitchFamily="34" charset="0"/>
              </a:rPr>
              <a:t> or thorough.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939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THE</a:t>
            </a:r>
            <a:r>
              <a:rPr lang="en-US" sz="5400" b="1" dirty="0">
                <a:solidFill>
                  <a:schemeClr val="accent5"/>
                </a:solidFill>
                <a:latin typeface="Arial" panose="020B0604020202020204" pitchFamily="34" charset="0"/>
                <a:cs typeface="Arial" panose="020B0604020202020204" pitchFamily="34" charset="0"/>
              </a:rPr>
              <a:t>KISS</a:t>
            </a:r>
            <a:r>
              <a:rPr lang="en-US" dirty="0">
                <a:solidFill>
                  <a:schemeClr val="bg1"/>
                </a:solidFill>
                <a:latin typeface="Arial" panose="020B0604020202020204" pitchFamily="34" charset="0"/>
                <a:cs typeface="Arial" panose="020B0604020202020204" pitchFamily="34" charset="0"/>
              </a:rPr>
              <a:t>PRINCIPLE</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pic>
        <p:nvPicPr>
          <p:cNvPr id="8" name="Picture 7" descr="A purple and white logo&#10;&#10;Description automatically generated">
            <a:extLst>
              <a:ext uri="{FF2B5EF4-FFF2-40B4-BE49-F238E27FC236}">
                <a16:creationId xmlns:a16="http://schemas.microsoft.com/office/drawing/2014/main" id="{17EA8330-39D7-FB84-0BBA-EDC774BE7049}"/>
              </a:ext>
            </a:extLst>
          </p:cNvPr>
          <p:cNvPicPr>
            <a:picLocks noChangeAspect="1"/>
          </p:cNvPicPr>
          <p:nvPr/>
        </p:nvPicPr>
        <p:blipFill>
          <a:blip r:embed="rId4"/>
          <a:stretch>
            <a:fillRect/>
          </a:stretch>
        </p:blipFill>
        <p:spPr>
          <a:xfrm>
            <a:off x="107462" y="5840729"/>
            <a:ext cx="1504950" cy="571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3F9709CA-FA78-E181-CE2B-B92BE414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CDE5133-38E4-3219-6BC9-17286FE49B5F}"/>
              </a:ext>
            </a:extLst>
          </p:cNvPr>
          <p:cNvSpPr txBox="1"/>
          <p:nvPr/>
        </p:nvSpPr>
        <p:spPr>
          <a:xfrm>
            <a:off x="353962" y="1524000"/>
            <a:ext cx="11533238" cy="2800767"/>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“If you want results in your life, personally or professionally, different than you are currently getting, then you have to do things differently than you are currently doing.”</a:t>
            </a:r>
          </a:p>
        </p:txBody>
      </p:sp>
      <p:pic>
        <p:nvPicPr>
          <p:cNvPr id="4" name="Picture 3">
            <a:extLst>
              <a:ext uri="{FF2B5EF4-FFF2-40B4-BE49-F238E27FC236}">
                <a16:creationId xmlns:a16="http://schemas.microsoft.com/office/drawing/2014/main" id="{3278DABE-652B-9324-06F2-A85AF47018F4}"/>
              </a:ext>
            </a:extLst>
          </p:cNvPr>
          <p:cNvPicPr>
            <a:picLocks noChangeAspect="1"/>
          </p:cNvPicPr>
          <p:nvPr/>
        </p:nvPicPr>
        <p:blipFill>
          <a:blip r:embed="rId3"/>
          <a:stretch>
            <a:fillRect/>
          </a:stretch>
        </p:blipFill>
        <p:spPr>
          <a:xfrm>
            <a:off x="10711733" y="5435894"/>
            <a:ext cx="1381246" cy="1254737"/>
          </a:xfrm>
          <a:prstGeom prst="rect">
            <a:avLst/>
          </a:prstGeom>
        </p:spPr>
      </p:pic>
      <p:pic>
        <p:nvPicPr>
          <p:cNvPr id="3" name="Picture 2" descr="A purple and white logo&#10;&#10;Description automatically generated">
            <a:extLst>
              <a:ext uri="{FF2B5EF4-FFF2-40B4-BE49-F238E27FC236}">
                <a16:creationId xmlns:a16="http://schemas.microsoft.com/office/drawing/2014/main" id="{4D7EFE2F-1CD1-6E45-BBC0-8F8AC5AC88A0}"/>
              </a:ext>
            </a:extLst>
          </p:cNvPr>
          <p:cNvPicPr>
            <a:picLocks noChangeAspect="1"/>
          </p:cNvPicPr>
          <p:nvPr/>
        </p:nvPicPr>
        <p:blipFill>
          <a:blip r:embed="rId4"/>
          <a:stretch>
            <a:fillRect/>
          </a:stretch>
        </p:blipFill>
        <p:spPr>
          <a:xfrm>
            <a:off x="107462" y="5840729"/>
            <a:ext cx="1504950" cy="571500"/>
          </a:xfrm>
          <a:prstGeom prst="rect">
            <a:avLst/>
          </a:prstGeom>
        </p:spPr>
      </p:pic>
    </p:spTree>
    <p:extLst>
      <p:ext uri="{BB962C8B-B14F-4D97-AF65-F5344CB8AC3E}">
        <p14:creationId xmlns:p14="http://schemas.microsoft.com/office/powerpoint/2010/main" val="312553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5319712" cy="1198245"/>
          </a:xfrm>
        </p:spPr>
        <p:txBody>
          <a:bodyPr/>
          <a:lstStyle/>
          <a:p>
            <a:r>
              <a:rPr lang="en-US" dirty="0">
                <a:solidFill>
                  <a:schemeClr val="bg1"/>
                </a:solidFill>
                <a:latin typeface="Arial" panose="020B0604020202020204" pitchFamily="34" charset="0"/>
                <a:cs typeface="Arial" panose="020B0604020202020204" pitchFamily="34" charset="0"/>
              </a:rPr>
              <a:t>LESS IS MORE</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782813" y="1882780"/>
            <a:ext cx="10291762" cy="3594100"/>
          </a:xfrm>
        </p:spPr>
        <p:txBody>
          <a:bodyPr/>
          <a:lstStyle/>
          <a:p>
            <a:pPr marL="0" indent="0">
              <a:buNone/>
            </a:pPr>
            <a:r>
              <a:rPr lang="en-US" sz="2800" i="1" dirty="0">
                <a:solidFill>
                  <a:schemeClr val="bg1">
                    <a:lumMod val="75000"/>
                    <a:lumOff val="25000"/>
                  </a:schemeClr>
                </a:solidFill>
                <a:latin typeface="Arial" panose="020B0604020202020204" pitchFamily="34" charset="0"/>
                <a:cs typeface="Arial" panose="020B0604020202020204" pitchFamily="34" charset="0"/>
              </a:rPr>
              <a:t>Essentially, the important message that you really need to understand is that less can be quite a bit more. When you think of something like sentence structure, when it actually comes down to it, the fewer words you use, the much better the sentence is likely to be. Pretty much when you have better sentences, you have a much improved understanding</a:t>
            </a:r>
            <a:r>
              <a:rPr lang="en-US" sz="2000" i="1" dirty="0">
                <a:solidFill>
                  <a:schemeClr val="bg1">
                    <a:lumMod val="75000"/>
                    <a:lumOff val="25000"/>
                  </a:schemeClr>
                </a:solidFill>
                <a:latin typeface="Arial" panose="020B0604020202020204" pitchFamily="34" charset="0"/>
                <a:cs typeface="Arial" panose="020B0604020202020204" pitchFamily="34" charset="0"/>
              </a:rPr>
              <a:t>.</a:t>
            </a:r>
            <a:endParaRPr lang="en-US" sz="2000" dirty="0">
              <a:solidFill>
                <a:schemeClr val="bg1">
                  <a:lumMod val="75000"/>
                  <a:lumOff val="25000"/>
                </a:schemeClr>
              </a:solidFill>
              <a:latin typeface="Arial" panose="020B0604020202020204" pitchFamily="34" charset="0"/>
              <a:cs typeface="Arial" panose="020B0604020202020204" pitchFamily="34" charset="0"/>
            </a:endParaRPr>
          </a:p>
          <a:p>
            <a:pPr marL="0" indent="0">
              <a:buNone/>
            </a:pPr>
            <a:endParaRPr lang="en-US" dirty="0">
              <a:solidFill>
                <a:schemeClr val="tx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6" name="Picture 5" descr="A purple and white logo&#10;&#10;Description automatically generated">
            <a:extLst>
              <a:ext uri="{FF2B5EF4-FFF2-40B4-BE49-F238E27FC236}">
                <a16:creationId xmlns:a16="http://schemas.microsoft.com/office/drawing/2014/main" id="{50E8D18F-2FA6-73DE-820F-593B3267C7CC}"/>
              </a:ext>
            </a:extLst>
          </p:cNvPr>
          <p:cNvPicPr>
            <a:picLocks noChangeAspect="1"/>
          </p:cNvPicPr>
          <p:nvPr/>
        </p:nvPicPr>
        <p:blipFill>
          <a:blip r:embed="rId4"/>
          <a:stretch>
            <a:fillRect/>
          </a:stretch>
        </p:blipFill>
        <p:spPr>
          <a:xfrm>
            <a:off x="107462" y="5840729"/>
            <a:ext cx="1504950" cy="571500"/>
          </a:xfrm>
          <a:prstGeom prst="rect">
            <a:avLst/>
          </a:prstGeom>
        </p:spPr>
      </p:pic>
    </p:spTree>
    <p:extLst>
      <p:ext uri="{BB962C8B-B14F-4D97-AF65-F5344CB8AC3E}">
        <p14:creationId xmlns:p14="http://schemas.microsoft.com/office/powerpoint/2010/main" val="15807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5319712" cy="1198245"/>
          </a:xfrm>
        </p:spPr>
        <p:txBody>
          <a:bodyPr/>
          <a:lstStyle/>
          <a:p>
            <a:r>
              <a:rPr lang="en-US" dirty="0">
                <a:solidFill>
                  <a:schemeClr val="bg1"/>
                </a:solidFill>
                <a:latin typeface="Arial" panose="020B0604020202020204" pitchFamily="34" charset="0"/>
                <a:cs typeface="Arial" panose="020B0604020202020204" pitchFamily="34" charset="0"/>
              </a:rPr>
              <a:t>LESS IS MORE</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a:xfrm>
            <a:off x="782813" y="1882780"/>
            <a:ext cx="10291762" cy="3594100"/>
          </a:xfrm>
        </p:spPr>
        <p:txBody>
          <a:bodyPr/>
          <a:lstStyle/>
          <a:p>
            <a:pPr marL="0" indent="0">
              <a:buNone/>
            </a:pPr>
            <a:r>
              <a:rPr lang="en-US" sz="2800" i="1" dirty="0">
                <a:solidFill>
                  <a:schemeClr val="bg1">
                    <a:lumMod val="75000"/>
                    <a:lumOff val="25000"/>
                  </a:schemeClr>
                </a:solidFill>
                <a:latin typeface="Arial" panose="020B0604020202020204" pitchFamily="34" charset="0"/>
                <a:cs typeface="Arial" panose="020B0604020202020204" pitchFamily="34" charset="0"/>
              </a:rPr>
              <a:t>Less can be more. In a sentence, for example, fewer words can lead to better understanding. </a:t>
            </a:r>
            <a:endParaRPr lang="en-US" sz="2800" dirty="0">
              <a:solidFill>
                <a:schemeClr val="bg1">
                  <a:lumMod val="75000"/>
                  <a:lumOff val="25000"/>
                </a:schemeClr>
              </a:solidFill>
              <a:latin typeface="Arial" panose="020B0604020202020204" pitchFamily="34" charset="0"/>
              <a:cs typeface="Arial" panose="020B0604020202020204" pitchFamily="34" charset="0"/>
            </a:endParaRPr>
          </a:p>
          <a:p>
            <a:pPr marL="0" indent="0">
              <a:buNone/>
            </a:pPr>
            <a:endParaRPr lang="en-US" dirty="0">
              <a:solidFill>
                <a:schemeClr val="tx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6" name="Picture 5" descr="A purple and white logo&#10;&#10;Description automatically generated">
            <a:extLst>
              <a:ext uri="{FF2B5EF4-FFF2-40B4-BE49-F238E27FC236}">
                <a16:creationId xmlns:a16="http://schemas.microsoft.com/office/drawing/2014/main" id="{30E56D3D-7E04-5DE0-1369-4600241616B9}"/>
              </a:ext>
            </a:extLst>
          </p:cNvPr>
          <p:cNvPicPr>
            <a:picLocks noChangeAspect="1"/>
          </p:cNvPicPr>
          <p:nvPr/>
        </p:nvPicPr>
        <p:blipFill>
          <a:blip r:embed="rId4"/>
          <a:stretch>
            <a:fillRect/>
          </a:stretch>
        </p:blipFill>
        <p:spPr>
          <a:xfrm>
            <a:off x="107462" y="5840729"/>
            <a:ext cx="1504950" cy="571500"/>
          </a:xfrm>
          <a:prstGeom prst="rect">
            <a:avLst/>
          </a:prstGeom>
        </p:spPr>
      </p:pic>
    </p:spTree>
    <p:extLst>
      <p:ext uri="{BB962C8B-B14F-4D97-AF65-F5344CB8AC3E}">
        <p14:creationId xmlns:p14="http://schemas.microsoft.com/office/powerpoint/2010/main" val="3007377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MS-Theme-Flower">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MS-Theme-Flowe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RENCE PRESENTATION" id="{0704AB8F-6471-43EE-9160-5DF446F75248}" vid="{E114BEE9-A6F0-43F7-90DC-D109E9E024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{EF42DB8F-7450-5543-B970-F36512177EE3}tf10001062</Template>
  <TotalTime>1602</TotalTime>
  <Words>2063</Words>
  <Application>Microsoft Office PowerPoint</Application>
  <PresentationFormat>Widescreen</PresentationFormat>
  <Paragraphs>243</Paragraphs>
  <Slides>32</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AngsanaUPC</vt:lpstr>
      <vt:lpstr>Arial</vt:lpstr>
      <vt:lpstr>Arvo</vt:lpstr>
      <vt:lpstr>Calibri</vt:lpstr>
      <vt:lpstr>Century Gothic</vt:lpstr>
      <vt:lpstr>Decotura ICG</vt:lpstr>
      <vt:lpstr>Garamond</vt:lpstr>
      <vt:lpstr>Google Sans</vt:lpstr>
      <vt:lpstr>Roboto</vt:lpstr>
      <vt:lpstr>Wingdings</vt:lpstr>
      <vt:lpstr>Wingdings 3</vt:lpstr>
      <vt:lpstr>Ion</vt:lpstr>
      <vt:lpstr>Office Theme</vt:lpstr>
      <vt:lpstr>           28th Annual Conference</vt:lpstr>
      <vt:lpstr>Today’s give away, an executive pen set  to enter send an email to david@bwilearning.com</vt:lpstr>
      <vt:lpstr>BECOMING THE LEADER THAT OTHERS WANT TO FOLLOW: Strategies for Success</vt:lpstr>
      <vt:lpstr>INSPIRING CHANGE,  INITIATING SUCCESS   </vt:lpstr>
      <vt:lpstr>PowerPoint Presentation</vt:lpstr>
      <vt:lpstr>THEKISSPRINCIPLE</vt:lpstr>
      <vt:lpstr>PowerPoint Presentation</vt:lpstr>
      <vt:lpstr>LESS IS MORE</vt:lpstr>
      <vt:lpstr>LESS IS MORE</vt:lpstr>
      <vt:lpstr>USING KISS AT WORK</vt:lpstr>
      <vt:lpstr>USING KISS AT WORK</vt:lpstr>
      <vt:lpstr>USING KISS AT WORK</vt:lpstr>
      <vt:lpstr>KEY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Demotivating Leadership</vt:lpstr>
      <vt:lpstr>Motivating Leadership</vt:lpstr>
      <vt:lpstr>Gaining Cooperation</vt:lpstr>
      <vt:lpstr>Coach Others</vt:lpstr>
      <vt:lpstr>21st Century Rules of Behavior</vt:lpstr>
      <vt:lpstr>21st Century Rules of Behavior</vt:lpstr>
      <vt:lpstr>21st Century Rules of Behavior</vt:lpstr>
      <vt:lpstr>Give it away!!! Send an email to david@bwilearning.com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28th Annual Conference</dc:title>
  <dc:creator>Kimberly Hernandez</dc:creator>
  <cp:lastModifiedBy>Janet Borland</cp:lastModifiedBy>
  <cp:revision>24</cp:revision>
  <dcterms:created xsi:type="dcterms:W3CDTF">2024-05-10T21:27:17Z</dcterms:created>
  <dcterms:modified xsi:type="dcterms:W3CDTF">2024-09-01T17:10:20Z</dcterms:modified>
</cp:coreProperties>
</file>