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40"/>
  </p:notesMasterIdLst>
  <p:sldIdLst>
    <p:sldId id="256" r:id="rId2"/>
    <p:sldId id="279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24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FA352A-307E-5C86-BDE9-B5DCFF4ABE88}" name="Guest User" initials="GU" userId="S::urn:spo:anon#6c73d75003d836675156ff4020c4ba50f2ffcfebddcf6e96a7d598d71b17b7a5::" providerId="AD"/>
  <p188:author id="{F27AEBC7-76E7-9C4E-E5CF-3A49BE45A85D}" name="Guest User" initials="GU" userId="S::urn:spo:anon#6a779ca61cb965659d9c499ed027bf7c57e254073b87020df9f65797c7a2ca31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4B85"/>
    <a:srgbClr val="1963E6"/>
    <a:srgbClr val="1F7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745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BD2FA-9BDF-43DD-A571-A25DD24A48DA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E9D2A06B-6E1C-43F7-8A55-14848C537EFE}">
      <dgm:prSet phldrT="[Text]"/>
      <dgm:spPr>
        <a:xfrm>
          <a:off x="985535" y="0"/>
          <a:ext cx="3250704" cy="3250658"/>
        </a:xfrm>
        <a:prstGeom prst="ellipse">
          <a:avLst/>
        </a:prstGeom>
        <a:solidFill>
          <a:srgbClr val="4472C4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Good Credit</a:t>
          </a:r>
        </a:p>
      </dgm:t>
    </dgm:pt>
    <dgm:pt modelId="{4941B84D-F7FF-4E60-9A45-0B88E8D64AC2}" type="parTrans" cxnId="{5CA8DF5F-B57F-45A2-8652-A00267555566}">
      <dgm:prSet/>
      <dgm:spPr/>
      <dgm:t>
        <a:bodyPr/>
        <a:lstStyle/>
        <a:p>
          <a:endParaRPr lang="en-US"/>
        </a:p>
      </dgm:t>
    </dgm:pt>
    <dgm:pt modelId="{79228348-8B94-4009-9CBC-C344DC96C446}" type="sibTrans" cxnId="{5CA8DF5F-B57F-45A2-8652-A00267555566}">
      <dgm:prSet/>
      <dgm:spPr/>
      <dgm:t>
        <a:bodyPr/>
        <a:lstStyle/>
        <a:p>
          <a:endParaRPr lang="en-US"/>
        </a:p>
      </dgm:t>
    </dgm:pt>
    <dgm:pt modelId="{4D41135A-4058-40A1-988A-50C33286DDDA}">
      <dgm:prSet phldrT="[Text]"/>
      <dgm:spPr>
        <a:xfrm>
          <a:off x="2439636" y="2168008"/>
          <a:ext cx="3250704" cy="3250658"/>
        </a:xfrm>
        <a:prstGeom prst="ellipse">
          <a:avLst/>
        </a:prstGeom>
        <a:solidFill>
          <a:srgbClr val="4472C4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Low Expenses</a:t>
          </a:r>
        </a:p>
      </dgm:t>
    </dgm:pt>
    <dgm:pt modelId="{08F02E4C-D430-4A64-AD3D-CBDA5F78A6DD}" type="parTrans" cxnId="{199F9C55-41A6-4307-A6D4-5AB61D99533B}">
      <dgm:prSet/>
      <dgm:spPr/>
      <dgm:t>
        <a:bodyPr/>
        <a:lstStyle/>
        <a:p>
          <a:endParaRPr lang="en-US"/>
        </a:p>
      </dgm:t>
    </dgm:pt>
    <dgm:pt modelId="{9FE77A4E-61EB-4BAC-BE18-22315716884D}" type="sibTrans" cxnId="{199F9C55-41A6-4307-A6D4-5AB61D99533B}">
      <dgm:prSet/>
      <dgm:spPr/>
      <dgm:t>
        <a:bodyPr/>
        <a:lstStyle/>
        <a:p>
          <a:endParaRPr lang="en-US"/>
        </a:p>
      </dgm:t>
    </dgm:pt>
    <dgm:pt modelId="{D16AA852-6282-45F5-95CB-2162F754C412}">
      <dgm:prSet phldrT="[Text]"/>
      <dgm:spPr>
        <a:xfrm>
          <a:off x="3841894" y="0"/>
          <a:ext cx="3250704" cy="3250658"/>
        </a:xfrm>
        <a:prstGeom prst="ellipse">
          <a:avLst/>
        </a:prstGeom>
        <a:solidFill>
          <a:srgbClr val="4472C4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Sufficient Income</a:t>
          </a:r>
        </a:p>
      </dgm:t>
    </dgm:pt>
    <dgm:pt modelId="{F5B218FD-B7AA-4928-A134-8BAC49FB787D}" type="parTrans" cxnId="{E7B3D048-4C25-42A8-8A72-85C447B0B54C}">
      <dgm:prSet/>
      <dgm:spPr/>
      <dgm:t>
        <a:bodyPr/>
        <a:lstStyle/>
        <a:p>
          <a:endParaRPr lang="en-US"/>
        </a:p>
      </dgm:t>
    </dgm:pt>
    <dgm:pt modelId="{2089A93F-53D2-4E3A-97C0-122DD2179EB7}" type="sibTrans" cxnId="{E7B3D048-4C25-42A8-8A72-85C447B0B54C}">
      <dgm:prSet/>
      <dgm:spPr/>
      <dgm:t>
        <a:bodyPr/>
        <a:lstStyle/>
        <a:p>
          <a:endParaRPr lang="en-US"/>
        </a:p>
      </dgm:t>
    </dgm:pt>
    <dgm:pt modelId="{11EDDE70-BCCC-480C-B8DF-5744B5BA7DCB}" type="pres">
      <dgm:prSet presAssocID="{650BD2FA-9BDF-43DD-A571-A25DD24A48DA}" presName="Name0" presStyleCnt="0">
        <dgm:presLayoutVars>
          <dgm:chMax val="7"/>
          <dgm:dir/>
          <dgm:resizeHandles val="exact"/>
        </dgm:presLayoutVars>
      </dgm:prSet>
      <dgm:spPr/>
    </dgm:pt>
    <dgm:pt modelId="{D5947F6E-5117-45F2-8721-8F279B3EE473}" type="pres">
      <dgm:prSet presAssocID="{650BD2FA-9BDF-43DD-A571-A25DD24A48DA}" presName="ellipse1" presStyleLbl="vennNode1" presStyleIdx="0" presStyleCnt="3" custLinFactNeighborX="6739" custLinFactNeighborY="-1605">
        <dgm:presLayoutVars>
          <dgm:bulletEnabled val="1"/>
        </dgm:presLayoutVars>
      </dgm:prSet>
      <dgm:spPr/>
    </dgm:pt>
    <dgm:pt modelId="{B6A8045C-600C-4D71-B770-B6B8656E6517}" type="pres">
      <dgm:prSet presAssocID="{650BD2FA-9BDF-43DD-A571-A25DD24A48DA}" presName="ellipse2" presStyleLbl="vennNode1" presStyleIdx="1" presStyleCnt="3">
        <dgm:presLayoutVars>
          <dgm:bulletEnabled val="1"/>
        </dgm:presLayoutVars>
      </dgm:prSet>
      <dgm:spPr/>
    </dgm:pt>
    <dgm:pt modelId="{09C731B9-9C94-4819-9B26-305FAD78ADD0}" type="pres">
      <dgm:prSet presAssocID="{650BD2FA-9BDF-43DD-A571-A25DD24A48DA}" presName="ellipse3" presStyleLbl="vennNode1" presStyleIdx="2" presStyleCnt="3" custLinFactNeighborX="-8273" custLinFactNeighborY="-1605">
        <dgm:presLayoutVars>
          <dgm:bulletEnabled val="1"/>
        </dgm:presLayoutVars>
      </dgm:prSet>
      <dgm:spPr/>
    </dgm:pt>
  </dgm:ptLst>
  <dgm:cxnLst>
    <dgm:cxn modelId="{CDCA3F14-4B38-4414-9302-1ACCD8D23439}" type="presOf" srcId="{E9D2A06B-6E1C-43F7-8A55-14848C537EFE}" destId="{D5947F6E-5117-45F2-8721-8F279B3EE473}" srcOrd="0" destOrd="0" presId="urn:microsoft.com/office/officeart/2005/8/layout/rings+Icon"/>
    <dgm:cxn modelId="{5CA8DF5F-B57F-45A2-8652-A00267555566}" srcId="{650BD2FA-9BDF-43DD-A571-A25DD24A48DA}" destId="{E9D2A06B-6E1C-43F7-8A55-14848C537EFE}" srcOrd="0" destOrd="0" parTransId="{4941B84D-F7FF-4E60-9A45-0B88E8D64AC2}" sibTransId="{79228348-8B94-4009-9CBC-C344DC96C446}"/>
    <dgm:cxn modelId="{E7B3D048-4C25-42A8-8A72-85C447B0B54C}" srcId="{650BD2FA-9BDF-43DD-A571-A25DD24A48DA}" destId="{D16AA852-6282-45F5-95CB-2162F754C412}" srcOrd="2" destOrd="0" parTransId="{F5B218FD-B7AA-4928-A134-8BAC49FB787D}" sibTransId="{2089A93F-53D2-4E3A-97C0-122DD2179EB7}"/>
    <dgm:cxn modelId="{A544944D-117C-4F31-83CD-478B06B6C457}" type="presOf" srcId="{D16AA852-6282-45F5-95CB-2162F754C412}" destId="{09C731B9-9C94-4819-9B26-305FAD78ADD0}" srcOrd="0" destOrd="0" presId="urn:microsoft.com/office/officeart/2005/8/layout/rings+Icon"/>
    <dgm:cxn modelId="{199F9C55-41A6-4307-A6D4-5AB61D99533B}" srcId="{650BD2FA-9BDF-43DD-A571-A25DD24A48DA}" destId="{4D41135A-4058-40A1-988A-50C33286DDDA}" srcOrd="1" destOrd="0" parTransId="{08F02E4C-D430-4A64-AD3D-CBDA5F78A6DD}" sibTransId="{9FE77A4E-61EB-4BAC-BE18-22315716884D}"/>
    <dgm:cxn modelId="{C6A658CF-20AE-4A40-AAD0-A27CB34F3F96}" type="presOf" srcId="{650BD2FA-9BDF-43DD-A571-A25DD24A48DA}" destId="{11EDDE70-BCCC-480C-B8DF-5744B5BA7DCB}" srcOrd="0" destOrd="0" presId="urn:microsoft.com/office/officeart/2005/8/layout/rings+Icon"/>
    <dgm:cxn modelId="{FBAE50FF-2D79-457B-ABCB-FB6B4243A5F5}" type="presOf" srcId="{4D41135A-4058-40A1-988A-50C33286DDDA}" destId="{B6A8045C-600C-4D71-B770-B6B8656E6517}" srcOrd="0" destOrd="0" presId="urn:microsoft.com/office/officeart/2005/8/layout/rings+Icon"/>
    <dgm:cxn modelId="{A1D05440-A139-45C1-92E5-3B73D4246842}" type="presParOf" srcId="{11EDDE70-BCCC-480C-B8DF-5744B5BA7DCB}" destId="{D5947F6E-5117-45F2-8721-8F279B3EE473}" srcOrd="0" destOrd="0" presId="urn:microsoft.com/office/officeart/2005/8/layout/rings+Icon"/>
    <dgm:cxn modelId="{3F2B4AD2-CC21-4D3D-B5A8-00EBFA967F54}" type="presParOf" srcId="{11EDDE70-BCCC-480C-B8DF-5744B5BA7DCB}" destId="{B6A8045C-600C-4D71-B770-B6B8656E6517}" srcOrd="1" destOrd="0" presId="urn:microsoft.com/office/officeart/2005/8/layout/rings+Icon"/>
    <dgm:cxn modelId="{48E400DB-113F-4049-BE35-BB0600D6B47E}" type="presParOf" srcId="{11EDDE70-BCCC-480C-B8DF-5744B5BA7DCB}" destId="{09C731B9-9C94-4819-9B26-305FAD78ADD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03AE0-7009-483F-ABFA-B4F8DD7EB2A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E5C3CC-AEC2-483A-AE58-825CC0C1540A}">
      <dgm:prSet phldrT="[Text]"/>
      <dgm:spPr>
        <a:xfrm rot="5400000">
          <a:off x="-219471" y="219479"/>
          <a:ext cx="1463145" cy="1024202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248B9A28-4AFA-4070-8E84-6B406E31291D}" type="parTrans" cxnId="{B3B2B9B5-A74A-4351-83C7-F6DDEB3BC100}">
      <dgm:prSet/>
      <dgm:spPr/>
      <dgm:t>
        <a:bodyPr/>
        <a:lstStyle/>
        <a:p>
          <a:endParaRPr lang="en-US"/>
        </a:p>
      </dgm:t>
    </dgm:pt>
    <dgm:pt modelId="{4B40480B-7EE0-4EA3-A364-7C56A19571F9}" type="sibTrans" cxnId="{B3B2B9B5-A74A-4351-83C7-F6DDEB3BC100}">
      <dgm:prSet/>
      <dgm:spPr/>
      <dgm:t>
        <a:bodyPr/>
        <a:lstStyle/>
        <a:p>
          <a:endParaRPr lang="en-US"/>
        </a:p>
      </dgm:t>
    </dgm:pt>
    <dgm:pt modelId="{E858281B-04FF-40AE-871E-9F1A66D41E1A}">
      <dgm:prSet phldrT="[Text]"/>
      <dgm:spPr>
        <a:xfrm rot="5400000">
          <a:off x="4100578" y="-3076368"/>
          <a:ext cx="951044" cy="71037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Education </a:t>
          </a:r>
        </a:p>
      </dgm:t>
    </dgm:pt>
    <dgm:pt modelId="{20F2AAE1-E9F0-4CA5-B8CC-23D2742F7652}" type="parTrans" cxnId="{D04A25AA-186C-418A-B086-A9434442FB92}">
      <dgm:prSet/>
      <dgm:spPr/>
      <dgm:t>
        <a:bodyPr/>
        <a:lstStyle/>
        <a:p>
          <a:endParaRPr lang="en-US"/>
        </a:p>
      </dgm:t>
    </dgm:pt>
    <dgm:pt modelId="{D7D8726B-00A9-4E73-802A-BC278C20DF90}" type="sibTrans" cxnId="{D04A25AA-186C-418A-B086-A9434442FB92}">
      <dgm:prSet/>
      <dgm:spPr/>
      <dgm:t>
        <a:bodyPr/>
        <a:lstStyle/>
        <a:p>
          <a:endParaRPr lang="en-US"/>
        </a:p>
      </dgm:t>
    </dgm:pt>
    <dgm:pt modelId="{0A5424F4-8D06-4C09-AD2D-BF0EB6CC2217}">
      <dgm:prSet phldrT="[Text]"/>
      <dgm:spPr>
        <a:xfrm rot="5400000">
          <a:off x="-219471" y="1537981"/>
          <a:ext cx="1463145" cy="1024202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9B13B19C-C72B-4239-9BFB-02D943FD88EE}" type="parTrans" cxnId="{ED239B94-E0C1-485F-A88A-DACD13086DAB}">
      <dgm:prSet/>
      <dgm:spPr/>
      <dgm:t>
        <a:bodyPr/>
        <a:lstStyle/>
        <a:p>
          <a:endParaRPr lang="en-US"/>
        </a:p>
      </dgm:t>
    </dgm:pt>
    <dgm:pt modelId="{58DBF37A-822E-43C3-B649-3BF2D901C836}" type="sibTrans" cxnId="{ED239B94-E0C1-485F-A88A-DACD13086DAB}">
      <dgm:prSet/>
      <dgm:spPr/>
      <dgm:t>
        <a:bodyPr/>
        <a:lstStyle/>
        <a:p>
          <a:endParaRPr lang="en-US"/>
        </a:p>
      </dgm:t>
    </dgm:pt>
    <dgm:pt modelId="{E8131592-F69D-4B27-AA33-332FADB223E9}">
      <dgm:prSet phldrT="[Text]"/>
      <dgm:spPr>
        <a:xfrm rot="5400000">
          <a:off x="4100578" y="-1757866"/>
          <a:ext cx="951044" cy="71037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Counseling</a:t>
          </a:r>
        </a:p>
      </dgm:t>
    </dgm:pt>
    <dgm:pt modelId="{FFA66E33-5406-4BD7-9245-2FB32270B716}" type="parTrans" cxnId="{5FA49A20-ECD2-48CA-803E-A627BBC84816}">
      <dgm:prSet/>
      <dgm:spPr/>
      <dgm:t>
        <a:bodyPr/>
        <a:lstStyle/>
        <a:p>
          <a:endParaRPr lang="en-US"/>
        </a:p>
      </dgm:t>
    </dgm:pt>
    <dgm:pt modelId="{AF27DD92-2921-46D3-8811-B8C7CE81F3F3}" type="sibTrans" cxnId="{5FA49A20-ECD2-48CA-803E-A627BBC84816}">
      <dgm:prSet/>
      <dgm:spPr/>
      <dgm:t>
        <a:bodyPr/>
        <a:lstStyle/>
        <a:p>
          <a:endParaRPr lang="en-US"/>
        </a:p>
      </dgm:t>
    </dgm:pt>
    <dgm:pt modelId="{623AA156-4D61-416F-88DA-6A4017BA8EA3}">
      <dgm:prSet phldrT="[Text]"/>
      <dgm:spPr>
        <a:xfrm rot="5400000">
          <a:off x="-219471" y="2856483"/>
          <a:ext cx="1463145" cy="1024202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6E425758-99C6-4B06-BA17-3D20EAB9BD5D}" type="parTrans" cxnId="{149C82D7-F67B-477A-B645-382B4D81E659}">
      <dgm:prSet/>
      <dgm:spPr/>
      <dgm:t>
        <a:bodyPr/>
        <a:lstStyle/>
        <a:p>
          <a:endParaRPr lang="en-US"/>
        </a:p>
      </dgm:t>
    </dgm:pt>
    <dgm:pt modelId="{C2DD4586-F488-4031-9F5E-90A54000788D}" type="sibTrans" cxnId="{149C82D7-F67B-477A-B645-382B4D81E659}">
      <dgm:prSet/>
      <dgm:spPr/>
      <dgm:t>
        <a:bodyPr/>
        <a:lstStyle/>
        <a:p>
          <a:endParaRPr lang="en-US"/>
        </a:p>
      </dgm:t>
    </dgm:pt>
    <dgm:pt modelId="{844B1044-AFEC-44AC-A7AE-F9DD093EEEA8}">
      <dgm:prSet phldrT="[Text]"/>
      <dgm:spPr>
        <a:xfrm rot="5400000">
          <a:off x="4100578" y="-439365"/>
          <a:ext cx="951044" cy="71037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Planning</a:t>
          </a:r>
        </a:p>
      </dgm:t>
    </dgm:pt>
    <dgm:pt modelId="{F6775248-4EE5-4B44-9F79-0B978075A52C}" type="parTrans" cxnId="{01F90312-F072-4918-8C47-F3B608E78332}">
      <dgm:prSet/>
      <dgm:spPr/>
      <dgm:t>
        <a:bodyPr/>
        <a:lstStyle/>
        <a:p>
          <a:endParaRPr lang="en-US"/>
        </a:p>
      </dgm:t>
    </dgm:pt>
    <dgm:pt modelId="{A734266F-596D-420F-AAF1-E0FA70D0163F}" type="sibTrans" cxnId="{01F90312-F072-4918-8C47-F3B608E78332}">
      <dgm:prSet/>
      <dgm:spPr/>
      <dgm:t>
        <a:bodyPr/>
        <a:lstStyle/>
        <a:p>
          <a:endParaRPr lang="en-US"/>
        </a:p>
      </dgm:t>
    </dgm:pt>
    <dgm:pt modelId="{BAD4FB15-2B65-4594-B7A7-147FF3DD86AD}">
      <dgm:prSet phldrT="[Text]"/>
      <dgm:spPr>
        <a:xfrm rot="5400000">
          <a:off x="4100578" y="879136"/>
          <a:ext cx="951044" cy="71037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Employee Lending</a:t>
          </a:r>
        </a:p>
      </dgm:t>
    </dgm:pt>
    <dgm:pt modelId="{21A48CA7-9D21-4500-B55D-052E582F3D59}" type="parTrans" cxnId="{9259AC39-722F-463F-83FC-7D3A74D1B62D}">
      <dgm:prSet/>
      <dgm:spPr/>
      <dgm:t>
        <a:bodyPr/>
        <a:lstStyle/>
        <a:p>
          <a:endParaRPr lang="en-US"/>
        </a:p>
      </dgm:t>
    </dgm:pt>
    <dgm:pt modelId="{C28AEC83-62F5-4101-9818-E91098F62500}" type="sibTrans" cxnId="{9259AC39-722F-463F-83FC-7D3A74D1B62D}">
      <dgm:prSet/>
      <dgm:spPr/>
      <dgm:t>
        <a:bodyPr/>
        <a:lstStyle/>
        <a:p>
          <a:endParaRPr lang="en-US"/>
        </a:p>
      </dgm:t>
    </dgm:pt>
    <dgm:pt modelId="{CCD4624E-8F81-4F53-8436-E7E027159D89}">
      <dgm:prSet phldrT="[Text]"/>
      <dgm:spPr>
        <a:xfrm rot="5400000">
          <a:off x="-219471" y="4174985"/>
          <a:ext cx="1463145" cy="1024202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07C6DCB6-947D-4706-B511-F2F2DCFD3214}" type="parTrans" cxnId="{27A79A36-B0E8-416F-A8FB-2699B34AC574}">
      <dgm:prSet/>
      <dgm:spPr/>
      <dgm:t>
        <a:bodyPr/>
        <a:lstStyle/>
        <a:p>
          <a:endParaRPr lang="en-US"/>
        </a:p>
      </dgm:t>
    </dgm:pt>
    <dgm:pt modelId="{4744FC58-7D8C-4BEC-8AA2-D43FB22DA558}" type="sibTrans" cxnId="{27A79A36-B0E8-416F-A8FB-2699B34AC574}">
      <dgm:prSet/>
      <dgm:spPr/>
      <dgm:t>
        <a:bodyPr/>
        <a:lstStyle/>
        <a:p>
          <a:endParaRPr lang="en-US"/>
        </a:p>
      </dgm:t>
    </dgm:pt>
    <dgm:pt modelId="{55A32363-97D3-4F32-83F2-6CBD1B51C34B}" type="pres">
      <dgm:prSet presAssocID="{B4B03AE0-7009-483F-ABFA-B4F8DD7EB2A0}" presName="linearFlow" presStyleCnt="0">
        <dgm:presLayoutVars>
          <dgm:dir/>
          <dgm:animLvl val="lvl"/>
          <dgm:resizeHandles val="exact"/>
        </dgm:presLayoutVars>
      </dgm:prSet>
      <dgm:spPr/>
    </dgm:pt>
    <dgm:pt modelId="{75941E70-500E-4BE0-949A-933A1D56F05D}" type="pres">
      <dgm:prSet presAssocID="{2AE5C3CC-AEC2-483A-AE58-825CC0C1540A}" presName="composite" presStyleCnt="0"/>
      <dgm:spPr/>
    </dgm:pt>
    <dgm:pt modelId="{9491C85C-35C8-4938-AEA7-6253A304A32B}" type="pres">
      <dgm:prSet presAssocID="{2AE5C3CC-AEC2-483A-AE58-825CC0C1540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004E55F-9D66-40ED-8241-17079AF0822E}" type="pres">
      <dgm:prSet presAssocID="{2AE5C3CC-AEC2-483A-AE58-825CC0C1540A}" presName="descendantText" presStyleLbl="alignAcc1" presStyleIdx="0" presStyleCnt="4">
        <dgm:presLayoutVars>
          <dgm:bulletEnabled val="1"/>
        </dgm:presLayoutVars>
      </dgm:prSet>
      <dgm:spPr/>
    </dgm:pt>
    <dgm:pt modelId="{20E36385-979C-4376-968E-B6CCAF8096DF}" type="pres">
      <dgm:prSet presAssocID="{4B40480B-7EE0-4EA3-A364-7C56A19571F9}" presName="sp" presStyleCnt="0"/>
      <dgm:spPr/>
    </dgm:pt>
    <dgm:pt modelId="{1F569C36-F849-4249-BDE8-6A90BDA67084}" type="pres">
      <dgm:prSet presAssocID="{0A5424F4-8D06-4C09-AD2D-BF0EB6CC2217}" presName="composite" presStyleCnt="0"/>
      <dgm:spPr/>
    </dgm:pt>
    <dgm:pt modelId="{AD715BEE-48A8-4F9E-A0FD-73031EF57F9D}" type="pres">
      <dgm:prSet presAssocID="{0A5424F4-8D06-4C09-AD2D-BF0EB6CC221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71AD6ED-05BD-433C-A113-CFF02DAC1B97}" type="pres">
      <dgm:prSet presAssocID="{0A5424F4-8D06-4C09-AD2D-BF0EB6CC2217}" presName="descendantText" presStyleLbl="alignAcc1" presStyleIdx="1" presStyleCnt="4">
        <dgm:presLayoutVars>
          <dgm:bulletEnabled val="1"/>
        </dgm:presLayoutVars>
      </dgm:prSet>
      <dgm:spPr/>
    </dgm:pt>
    <dgm:pt modelId="{22D0DE2F-A834-4E0F-8CDB-368487959A3C}" type="pres">
      <dgm:prSet presAssocID="{58DBF37A-822E-43C3-B649-3BF2D901C836}" presName="sp" presStyleCnt="0"/>
      <dgm:spPr/>
    </dgm:pt>
    <dgm:pt modelId="{B7F57654-E854-48B4-A89F-191752B9958C}" type="pres">
      <dgm:prSet presAssocID="{623AA156-4D61-416F-88DA-6A4017BA8EA3}" presName="composite" presStyleCnt="0"/>
      <dgm:spPr/>
    </dgm:pt>
    <dgm:pt modelId="{2DB5125C-1CDB-4150-B078-1D9466B8AFBF}" type="pres">
      <dgm:prSet presAssocID="{623AA156-4D61-416F-88DA-6A4017BA8EA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2D8DE61-EC4B-45BE-B014-0E424B981584}" type="pres">
      <dgm:prSet presAssocID="{623AA156-4D61-416F-88DA-6A4017BA8EA3}" presName="descendantText" presStyleLbl="alignAcc1" presStyleIdx="2" presStyleCnt="4">
        <dgm:presLayoutVars>
          <dgm:bulletEnabled val="1"/>
        </dgm:presLayoutVars>
      </dgm:prSet>
      <dgm:spPr/>
    </dgm:pt>
    <dgm:pt modelId="{58F6B74C-171B-41A7-BA73-E26980E9605B}" type="pres">
      <dgm:prSet presAssocID="{C2DD4586-F488-4031-9F5E-90A54000788D}" presName="sp" presStyleCnt="0"/>
      <dgm:spPr/>
    </dgm:pt>
    <dgm:pt modelId="{F74814BD-D784-4913-9610-A8670DADB550}" type="pres">
      <dgm:prSet presAssocID="{CCD4624E-8F81-4F53-8436-E7E027159D89}" presName="composite" presStyleCnt="0"/>
      <dgm:spPr/>
    </dgm:pt>
    <dgm:pt modelId="{136DB1B9-91D0-49AA-B51E-93F55D1A7F21}" type="pres">
      <dgm:prSet presAssocID="{CCD4624E-8F81-4F53-8436-E7E027159D8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3C97CB8-F6A1-4D26-8D39-24ED540D9345}" type="pres">
      <dgm:prSet presAssocID="{CCD4624E-8F81-4F53-8436-E7E027159D8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A092009-8645-40ED-8D67-813E7B8AB8B1}" type="presOf" srcId="{2AE5C3CC-AEC2-483A-AE58-825CC0C1540A}" destId="{9491C85C-35C8-4938-AEA7-6253A304A32B}" srcOrd="0" destOrd="0" presId="urn:microsoft.com/office/officeart/2005/8/layout/chevron2"/>
    <dgm:cxn modelId="{5DCA0811-C1DD-4CC1-800D-30F105B14E22}" type="presOf" srcId="{E8131592-F69D-4B27-AA33-332FADB223E9}" destId="{071AD6ED-05BD-433C-A113-CFF02DAC1B97}" srcOrd="0" destOrd="0" presId="urn:microsoft.com/office/officeart/2005/8/layout/chevron2"/>
    <dgm:cxn modelId="{01F90312-F072-4918-8C47-F3B608E78332}" srcId="{623AA156-4D61-416F-88DA-6A4017BA8EA3}" destId="{844B1044-AFEC-44AC-A7AE-F9DD093EEEA8}" srcOrd="0" destOrd="0" parTransId="{F6775248-4EE5-4B44-9F79-0B978075A52C}" sibTransId="{A734266F-596D-420F-AAF1-E0FA70D0163F}"/>
    <dgm:cxn modelId="{5BCF0A20-EC5A-4B1E-BD09-371D79BC2517}" type="presOf" srcId="{E858281B-04FF-40AE-871E-9F1A66D41E1A}" destId="{B004E55F-9D66-40ED-8241-17079AF0822E}" srcOrd="0" destOrd="0" presId="urn:microsoft.com/office/officeart/2005/8/layout/chevron2"/>
    <dgm:cxn modelId="{5FA49A20-ECD2-48CA-803E-A627BBC84816}" srcId="{0A5424F4-8D06-4C09-AD2D-BF0EB6CC2217}" destId="{E8131592-F69D-4B27-AA33-332FADB223E9}" srcOrd="0" destOrd="0" parTransId="{FFA66E33-5406-4BD7-9245-2FB32270B716}" sibTransId="{AF27DD92-2921-46D3-8811-B8C7CE81F3F3}"/>
    <dgm:cxn modelId="{27A79A36-B0E8-416F-A8FB-2699B34AC574}" srcId="{B4B03AE0-7009-483F-ABFA-B4F8DD7EB2A0}" destId="{CCD4624E-8F81-4F53-8436-E7E027159D89}" srcOrd="3" destOrd="0" parTransId="{07C6DCB6-947D-4706-B511-F2F2DCFD3214}" sibTransId="{4744FC58-7D8C-4BEC-8AA2-D43FB22DA558}"/>
    <dgm:cxn modelId="{9259AC39-722F-463F-83FC-7D3A74D1B62D}" srcId="{CCD4624E-8F81-4F53-8436-E7E027159D89}" destId="{BAD4FB15-2B65-4594-B7A7-147FF3DD86AD}" srcOrd="0" destOrd="0" parTransId="{21A48CA7-9D21-4500-B55D-052E582F3D59}" sibTransId="{C28AEC83-62F5-4101-9818-E91098F62500}"/>
    <dgm:cxn modelId="{C676135B-D477-45BC-B363-FCF0BF6EA0C7}" type="presOf" srcId="{BAD4FB15-2B65-4594-B7A7-147FF3DD86AD}" destId="{13C97CB8-F6A1-4D26-8D39-24ED540D9345}" srcOrd="0" destOrd="0" presId="urn:microsoft.com/office/officeart/2005/8/layout/chevron2"/>
    <dgm:cxn modelId="{C418BA49-4242-4732-87C0-8BD1A3E45A07}" type="presOf" srcId="{844B1044-AFEC-44AC-A7AE-F9DD093EEEA8}" destId="{B2D8DE61-EC4B-45BE-B014-0E424B981584}" srcOrd="0" destOrd="0" presId="urn:microsoft.com/office/officeart/2005/8/layout/chevron2"/>
    <dgm:cxn modelId="{ED239B94-E0C1-485F-A88A-DACD13086DAB}" srcId="{B4B03AE0-7009-483F-ABFA-B4F8DD7EB2A0}" destId="{0A5424F4-8D06-4C09-AD2D-BF0EB6CC2217}" srcOrd="1" destOrd="0" parTransId="{9B13B19C-C72B-4239-9BFB-02D943FD88EE}" sibTransId="{58DBF37A-822E-43C3-B649-3BF2D901C836}"/>
    <dgm:cxn modelId="{F3039E9B-82A7-4DA7-92D6-AAB33A52A694}" type="presOf" srcId="{0A5424F4-8D06-4C09-AD2D-BF0EB6CC2217}" destId="{AD715BEE-48A8-4F9E-A0FD-73031EF57F9D}" srcOrd="0" destOrd="0" presId="urn:microsoft.com/office/officeart/2005/8/layout/chevron2"/>
    <dgm:cxn modelId="{D04A25AA-186C-418A-B086-A9434442FB92}" srcId="{2AE5C3CC-AEC2-483A-AE58-825CC0C1540A}" destId="{E858281B-04FF-40AE-871E-9F1A66D41E1A}" srcOrd="0" destOrd="0" parTransId="{20F2AAE1-E9F0-4CA5-B8CC-23D2742F7652}" sibTransId="{D7D8726B-00A9-4E73-802A-BC278C20DF90}"/>
    <dgm:cxn modelId="{AAA1C8AF-F909-4CDB-9348-316980E49912}" type="presOf" srcId="{623AA156-4D61-416F-88DA-6A4017BA8EA3}" destId="{2DB5125C-1CDB-4150-B078-1D9466B8AFBF}" srcOrd="0" destOrd="0" presId="urn:microsoft.com/office/officeart/2005/8/layout/chevron2"/>
    <dgm:cxn modelId="{B3B2B9B5-A74A-4351-83C7-F6DDEB3BC100}" srcId="{B4B03AE0-7009-483F-ABFA-B4F8DD7EB2A0}" destId="{2AE5C3CC-AEC2-483A-AE58-825CC0C1540A}" srcOrd="0" destOrd="0" parTransId="{248B9A28-4AFA-4070-8E84-6B406E31291D}" sibTransId="{4B40480B-7EE0-4EA3-A364-7C56A19571F9}"/>
    <dgm:cxn modelId="{149C82D7-F67B-477A-B645-382B4D81E659}" srcId="{B4B03AE0-7009-483F-ABFA-B4F8DD7EB2A0}" destId="{623AA156-4D61-416F-88DA-6A4017BA8EA3}" srcOrd="2" destOrd="0" parTransId="{6E425758-99C6-4B06-BA17-3D20EAB9BD5D}" sibTransId="{C2DD4586-F488-4031-9F5E-90A54000788D}"/>
    <dgm:cxn modelId="{55C8B9E3-7CF5-4EA7-8606-AF72799E6E6F}" type="presOf" srcId="{B4B03AE0-7009-483F-ABFA-B4F8DD7EB2A0}" destId="{55A32363-97D3-4F32-83F2-6CBD1B51C34B}" srcOrd="0" destOrd="0" presId="urn:microsoft.com/office/officeart/2005/8/layout/chevron2"/>
    <dgm:cxn modelId="{82A0E6F6-0BD2-42B2-BA3D-3C3FB7CF0E45}" type="presOf" srcId="{CCD4624E-8F81-4F53-8436-E7E027159D89}" destId="{136DB1B9-91D0-49AA-B51E-93F55D1A7F21}" srcOrd="0" destOrd="0" presId="urn:microsoft.com/office/officeart/2005/8/layout/chevron2"/>
    <dgm:cxn modelId="{19F67125-7233-4473-8789-F1C25F367EBE}" type="presParOf" srcId="{55A32363-97D3-4F32-83F2-6CBD1B51C34B}" destId="{75941E70-500E-4BE0-949A-933A1D56F05D}" srcOrd="0" destOrd="0" presId="urn:microsoft.com/office/officeart/2005/8/layout/chevron2"/>
    <dgm:cxn modelId="{4B8DD8F4-E6D2-4402-81A1-72B711207983}" type="presParOf" srcId="{75941E70-500E-4BE0-949A-933A1D56F05D}" destId="{9491C85C-35C8-4938-AEA7-6253A304A32B}" srcOrd="0" destOrd="0" presId="urn:microsoft.com/office/officeart/2005/8/layout/chevron2"/>
    <dgm:cxn modelId="{5E167675-05FF-49F4-A610-91798396E8D3}" type="presParOf" srcId="{75941E70-500E-4BE0-949A-933A1D56F05D}" destId="{B004E55F-9D66-40ED-8241-17079AF0822E}" srcOrd="1" destOrd="0" presId="urn:microsoft.com/office/officeart/2005/8/layout/chevron2"/>
    <dgm:cxn modelId="{1C6D9E97-CA94-492E-BBA0-1FD665B6A6F4}" type="presParOf" srcId="{55A32363-97D3-4F32-83F2-6CBD1B51C34B}" destId="{20E36385-979C-4376-968E-B6CCAF8096DF}" srcOrd="1" destOrd="0" presId="urn:microsoft.com/office/officeart/2005/8/layout/chevron2"/>
    <dgm:cxn modelId="{EC0EE538-9A0F-404F-8576-2E647403EB8E}" type="presParOf" srcId="{55A32363-97D3-4F32-83F2-6CBD1B51C34B}" destId="{1F569C36-F849-4249-BDE8-6A90BDA67084}" srcOrd="2" destOrd="0" presId="urn:microsoft.com/office/officeart/2005/8/layout/chevron2"/>
    <dgm:cxn modelId="{4074C4D7-4255-47B5-A241-A0016186A035}" type="presParOf" srcId="{1F569C36-F849-4249-BDE8-6A90BDA67084}" destId="{AD715BEE-48A8-4F9E-A0FD-73031EF57F9D}" srcOrd="0" destOrd="0" presId="urn:microsoft.com/office/officeart/2005/8/layout/chevron2"/>
    <dgm:cxn modelId="{15F0FE84-9D2B-44DC-B5A7-4EB36F88DA86}" type="presParOf" srcId="{1F569C36-F849-4249-BDE8-6A90BDA67084}" destId="{071AD6ED-05BD-433C-A113-CFF02DAC1B97}" srcOrd="1" destOrd="0" presId="urn:microsoft.com/office/officeart/2005/8/layout/chevron2"/>
    <dgm:cxn modelId="{8A2DBA61-3F53-4933-BD2A-4AD019EF146C}" type="presParOf" srcId="{55A32363-97D3-4F32-83F2-6CBD1B51C34B}" destId="{22D0DE2F-A834-4E0F-8CDB-368487959A3C}" srcOrd="3" destOrd="0" presId="urn:microsoft.com/office/officeart/2005/8/layout/chevron2"/>
    <dgm:cxn modelId="{CA699E50-2683-4929-B219-DB83B034D3F1}" type="presParOf" srcId="{55A32363-97D3-4F32-83F2-6CBD1B51C34B}" destId="{B7F57654-E854-48B4-A89F-191752B9958C}" srcOrd="4" destOrd="0" presId="urn:microsoft.com/office/officeart/2005/8/layout/chevron2"/>
    <dgm:cxn modelId="{3BF72033-E99A-4CE4-96F8-3F920FADD92E}" type="presParOf" srcId="{B7F57654-E854-48B4-A89F-191752B9958C}" destId="{2DB5125C-1CDB-4150-B078-1D9466B8AFBF}" srcOrd="0" destOrd="0" presId="urn:microsoft.com/office/officeart/2005/8/layout/chevron2"/>
    <dgm:cxn modelId="{D5831379-D80E-421D-8469-ECA4593EB8C7}" type="presParOf" srcId="{B7F57654-E854-48B4-A89F-191752B9958C}" destId="{B2D8DE61-EC4B-45BE-B014-0E424B981584}" srcOrd="1" destOrd="0" presId="urn:microsoft.com/office/officeart/2005/8/layout/chevron2"/>
    <dgm:cxn modelId="{D6802C75-E306-488B-BAF9-1943CB58784D}" type="presParOf" srcId="{55A32363-97D3-4F32-83F2-6CBD1B51C34B}" destId="{58F6B74C-171B-41A7-BA73-E26980E9605B}" srcOrd="5" destOrd="0" presId="urn:microsoft.com/office/officeart/2005/8/layout/chevron2"/>
    <dgm:cxn modelId="{7BFAEB73-B73C-4F2F-96AF-203A36E5E6DF}" type="presParOf" srcId="{55A32363-97D3-4F32-83F2-6CBD1B51C34B}" destId="{F74814BD-D784-4913-9610-A8670DADB550}" srcOrd="6" destOrd="0" presId="urn:microsoft.com/office/officeart/2005/8/layout/chevron2"/>
    <dgm:cxn modelId="{D672FFEB-E557-4A06-B916-5A75502267CB}" type="presParOf" srcId="{F74814BD-D784-4913-9610-A8670DADB550}" destId="{136DB1B9-91D0-49AA-B51E-93F55D1A7F21}" srcOrd="0" destOrd="0" presId="urn:microsoft.com/office/officeart/2005/8/layout/chevron2"/>
    <dgm:cxn modelId="{383697F1-201C-4922-A2CB-B1F3ED1F73EE}" type="presParOf" srcId="{F74814BD-D784-4913-9610-A8670DADB550}" destId="{13C97CB8-F6A1-4D26-8D39-24ED540D93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B03AE0-7009-483F-ABFA-B4F8DD7EB2A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E5C3CC-AEC2-483A-AE58-825CC0C1540A}">
      <dgm:prSet phldrT="[Text]"/>
      <dgm:spPr>
        <a:xfrm rot="5400000">
          <a:off x="-176245" y="176245"/>
          <a:ext cx="1174971" cy="82248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248B9A28-4AFA-4070-8E84-6B406E31291D}" type="parTrans" cxnId="{B3B2B9B5-A74A-4351-83C7-F6DDEB3BC100}">
      <dgm:prSet/>
      <dgm:spPr/>
      <dgm:t>
        <a:bodyPr/>
        <a:lstStyle/>
        <a:p>
          <a:endParaRPr lang="en-US"/>
        </a:p>
      </dgm:t>
    </dgm:pt>
    <dgm:pt modelId="{4B40480B-7EE0-4EA3-A364-7C56A19571F9}" type="sibTrans" cxnId="{B3B2B9B5-A74A-4351-83C7-F6DDEB3BC100}">
      <dgm:prSet/>
      <dgm:spPr/>
      <dgm:t>
        <a:bodyPr/>
        <a:lstStyle/>
        <a:p>
          <a:endParaRPr lang="en-US"/>
        </a:p>
      </dgm:t>
    </dgm:pt>
    <dgm:pt modelId="{E858281B-04FF-40AE-871E-9F1A66D41E1A}">
      <dgm:prSet phldrT="[Text]"/>
      <dgm:spPr>
        <a:xfrm rot="5400000">
          <a:off x="3447261" y="-2624780"/>
          <a:ext cx="763731" cy="601329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Education </a:t>
          </a:r>
        </a:p>
      </dgm:t>
    </dgm:pt>
    <dgm:pt modelId="{20F2AAE1-E9F0-4CA5-B8CC-23D2742F7652}" type="parTrans" cxnId="{D04A25AA-186C-418A-B086-A9434442FB92}">
      <dgm:prSet/>
      <dgm:spPr/>
      <dgm:t>
        <a:bodyPr/>
        <a:lstStyle/>
        <a:p>
          <a:endParaRPr lang="en-US"/>
        </a:p>
      </dgm:t>
    </dgm:pt>
    <dgm:pt modelId="{D7D8726B-00A9-4E73-802A-BC278C20DF90}" type="sibTrans" cxnId="{D04A25AA-186C-418A-B086-A9434442FB92}">
      <dgm:prSet/>
      <dgm:spPr/>
      <dgm:t>
        <a:bodyPr/>
        <a:lstStyle/>
        <a:p>
          <a:endParaRPr lang="en-US"/>
        </a:p>
      </dgm:t>
    </dgm:pt>
    <dgm:pt modelId="{55A32363-97D3-4F32-83F2-6CBD1B51C34B}" type="pres">
      <dgm:prSet presAssocID="{B4B03AE0-7009-483F-ABFA-B4F8DD7EB2A0}" presName="linearFlow" presStyleCnt="0">
        <dgm:presLayoutVars>
          <dgm:dir/>
          <dgm:animLvl val="lvl"/>
          <dgm:resizeHandles val="exact"/>
        </dgm:presLayoutVars>
      </dgm:prSet>
      <dgm:spPr/>
    </dgm:pt>
    <dgm:pt modelId="{75941E70-500E-4BE0-949A-933A1D56F05D}" type="pres">
      <dgm:prSet presAssocID="{2AE5C3CC-AEC2-483A-AE58-825CC0C1540A}" presName="composite" presStyleCnt="0"/>
      <dgm:spPr/>
    </dgm:pt>
    <dgm:pt modelId="{9491C85C-35C8-4938-AEA7-6253A304A32B}" type="pres">
      <dgm:prSet presAssocID="{2AE5C3CC-AEC2-483A-AE58-825CC0C1540A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004E55F-9D66-40ED-8241-17079AF0822E}" type="pres">
      <dgm:prSet presAssocID="{2AE5C3CC-AEC2-483A-AE58-825CC0C1540A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2A092009-8645-40ED-8D67-813E7B8AB8B1}" type="presOf" srcId="{2AE5C3CC-AEC2-483A-AE58-825CC0C1540A}" destId="{9491C85C-35C8-4938-AEA7-6253A304A32B}" srcOrd="0" destOrd="0" presId="urn:microsoft.com/office/officeart/2005/8/layout/chevron2"/>
    <dgm:cxn modelId="{5BCF0A20-EC5A-4B1E-BD09-371D79BC2517}" type="presOf" srcId="{E858281B-04FF-40AE-871E-9F1A66D41E1A}" destId="{B004E55F-9D66-40ED-8241-17079AF0822E}" srcOrd="0" destOrd="0" presId="urn:microsoft.com/office/officeart/2005/8/layout/chevron2"/>
    <dgm:cxn modelId="{D04A25AA-186C-418A-B086-A9434442FB92}" srcId="{2AE5C3CC-AEC2-483A-AE58-825CC0C1540A}" destId="{E858281B-04FF-40AE-871E-9F1A66D41E1A}" srcOrd="0" destOrd="0" parTransId="{20F2AAE1-E9F0-4CA5-B8CC-23D2742F7652}" sibTransId="{D7D8726B-00A9-4E73-802A-BC278C20DF90}"/>
    <dgm:cxn modelId="{B3B2B9B5-A74A-4351-83C7-F6DDEB3BC100}" srcId="{B4B03AE0-7009-483F-ABFA-B4F8DD7EB2A0}" destId="{2AE5C3CC-AEC2-483A-AE58-825CC0C1540A}" srcOrd="0" destOrd="0" parTransId="{248B9A28-4AFA-4070-8E84-6B406E31291D}" sibTransId="{4B40480B-7EE0-4EA3-A364-7C56A19571F9}"/>
    <dgm:cxn modelId="{55C8B9E3-7CF5-4EA7-8606-AF72799E6E6F}" type="presOf" srcId="{B4B03AE0-7009-483F-ABFA-B4F8DD7EB2A0}" destId="{55A32363-97D3-4F32-83F2-6CBD1B51C34B}" srcOrd="0" destOrd="0" presId="urn:microsoft.com/office/officeart/2005/8/layout/chevron2"/>
    <dgm:cxn modelId="{19F67125-7233-4473-8789-F1C25F367EBE}" type="presParOf" srcId="{55A32363-97D3-4F32-83F2-6CBD1B51C34B}" destId="{75941E70-500E-4BE0-949A-933A1D56F05D}" srcOrd="0" destOrd="0" presId="urn:microsoft.com/office/officeart/2005/8/layout/chevron2"/>
    <dgm:cxn modelId="{4B8DD8F4-E6D2-4402-81A1-72B711207983}" type="presParOf" srcId="{75941E70-500E-4BE0-949A-933A1D56F05D}" destId="{9491C85C-35C8-4938-AEA7-6253A304A32B}" srcOrd="0" destOrd="0" presId="urn:microsoft.com/office/officeart/2005/8/layout/chevron2"/>
    <dgm:cxn modelId="{5E167675-05FF-49F4-A610-91798396E8D3}" type="presParOf" srcId="{75941E70-500E-4BE0-949A-933A1D56F05D}" destId="{B004E55F-9D66-40ED-8241-17079AF082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B03AE0-7009-483F-ABFA-B4F8DD7EB2A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E5C3CC-AEC2-483A-AE58-825CC0C1540A}">
      <dgm:prSet phldrT="[Text]"/>
      <dgm:spPr>
        <a:xfrm rot="5400000">
          <a:off x="-191962" y="191962"/>
          <a:ext cx="1279747" cy="895822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248B9A28-4AFA-4070-8E84-6B406E31291D}" type="parTrans" cxnId="{B3B2B9B5-A74A-4351-83C7-F6DDEB3BC100}">
      <dgm:prSet/>
      <dgm:spPr/>
      <dgm:t>
        <a:bodyPr/>
        <a:lstStyle/>
        <a:p>
          <a:endParaRPr lang="en-US"/>
        </a:p>
      </dgm:t>
    </dgm:pt>
    <dgm:pt modelId="{4B40480B-7EE0-4EA3-A364-7C56A19571F9}" type="sibTrans" cxnId="{B3B2B9B5-A74A-4351-83C7-F6DDEB3BC100}">
      <dgm:prSet/>
      <dgm:spPr/>
      <dgm:t>
        <a:bodyPr/>
        <a:lstStyle/>
        <a:p>
          <a:endParaRPr lang="en-US"/>
        </a:p>
      </dgm:t>
    </dgm:pt>
    <dgm:pt modelId="{E858281B-04FF-40AE-871E-9F1A66D41E1A}">
      <dgm:prSet phldrT="[Text]"/>
      <dgm:spPr>
        <a:xfrm rot="5400000">
          <a:off x="3345106" y="-2449283"/>
          <a:ext cx="831835" cy="573040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Coaching </a:t>
          </a:r>
        </a:p>
      </dgm:t>
    </dgm:pt>
    <dgm:pt modelId="{20F2AAE1-E9F0-4CA5-B8CC-23D2742F7652}" type="parTrans" cxnId="{D04A25AA-186C-418A-B086-A9434442FB92}">
      <dgm:prSet/>
      <dgm:spPr/>
      <dgm:t>
        <a:bodyPr/>
        <a:lstStyle/>
        <a:p>
          <a:endParaRPr lang="en-US"/>
        </a:p>
      </dgm:t>
    </dgm:pt>
    <dgm:pt modelId="{D7D8726B-00A9-4E73-802A-BC278C20DF90}" type="sibTrans" cxnId="{D04A25AA-186C-418A-B086-A9434442FB92}">
      <dgm:prSet/>
      <dgm:spPr/>
      <dgm:t>
        <a:bodyPr/>
        <a:lstStyle/>
        <a:p>
          <a:endParaRPr lang="en-US"/>
        </a:p>
      </dgm:t>
    </dgm:pt>
    <dgm:pt modelId="{55A32363-97D3-4F32-83F2-6CBD1B51C34B}" type="pres">
      <dgm:prSet presAssocID="{B4B03AE0-7009-483F-ABFA-B4F8DD7EB2A0}" presName="linearFlow" presStyleCnt="0">
        <dgm:presLayoutVars>
          <dgm:dir/>
          <dgm:animLvl val="lvl"/>
          <dgm:resizeHandles val="exact"/>
        </dgm:presLayoutVars>
      </dgm:prSet>
      <dgm:spPr/>
    </dgm:pt>
    <dgm:pt modelId="{75941E70-500E-4BE0-949A-933A1D56F05D}" type="pres">
      <dgm:prSet presAssocID="{2AE5C3CC-AEC2-483A-AE58-825CC0C1540A}" presName="composite" presStyleCnt="0"/>
      <dgm:spPr/>
    </dgm:pt>
    <dgm:pt modelId="{9491C85C-35C8-4938-AEA7-6253A304A32B}" type="pres">
      <dgm:prSet presAssocID="{2AE5C3CC-AEC2-483A-AE58-825CC0C1540A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004E55F-9D66-40ED-8241-17079AF0822E}" type="pres">
      <dgm:prSet presAssocID="{2AE5C3CC-AEC2-483A-AE58-825CC0C1540A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2A092009-8645-40ED-8D67-813E7B8AB8B1}" type="presOf" srcId="{2AE5C3CC-AEC2-483A-AE58-825CC0C1540A}" destId="{9491C85C-35C8-4938-AEA7-6253A304A32B}" srcOrd="0" destOrd="0" presId="urn:microsoft.com/office/officeart/2005/8/layout/chevron2"/>
    <dgm:cxn modelId="{5BCF0A20-EC5A-4B1E-BD09-371D79BC2517}" type="presOf" srcId="{E858281B-04FF-40AE-871E-9F1A66D41E1A}" destId="{B004E55F-9D66-40ED-8241-17079AF0822E}" srcOrd="0" destOrd="0" presId="urn:microsoft.com/office/officeart/2005/8/layout/chevron2"/>
    <dgm:cxn modelId="{D04A25AA-186C-418A-B086-A9434442FB92}" srcId="{2AE5C3CC-AEC2-483A-AE58-825CC0C1540A}" destId="{E858281B-04FF-40AE-871E-9F1A66D41E1A}" srcOrd="0" destOrd="0" parTransId="{20F2AAE1-E9F0-4CA5-B8CC-23D2742F7652}" sibTransId="{D7D8726B-00A9-4E73-802A-BC278C20DF90}"/>
    <dgm:cxn modelId="{B3B2B9B5-A74A-4351-83C7-F6DDEB3BC100}" srcId="{B4B03AE0-7009-483F-ABFA-B4F8DD7EB2A0}" destId="{2AE5C3CC-AEC2-483A-AE58-825CC0C1540A}" srcOrd="0" destOrd="0" parTransId="{248B9A28-4AFA-4070-8E84-6B406E31291D}" sibTransId="{4B40480B-7EE0-4EA3-A364-7C56A19571F9}"/>
    <dgm:cxn modelId="{55C8B9E3-7CF5-4EA7-8606-AF72799E6E6F}" type="presOf" srcId="{B4B03AE0-7009-483F-ABFA-B4F8DD7EB2A0}" destId="{55A32363-97D3-4F32-83F2-6CBD1B51C34B}" srcOrd="0" destOrd="0" presId="urn:microsoft.com/office/officeart/2005/8/layout/chevron2"/>
    <dgm:cxn modelId="{19F67125-7233-4473-8789-F1C25F367EBE}" type="presParOf" srcId="{55A32363-97D3-4F32-83F2-6CBD1B51C34B}" destId="{75941E70-500E-4BE0-949A-933A1D56F05D}" srcOrd="0" destOrd="0" presId="urn:microsoft.com/office/officeart/2005/8/layout/chevron2"/>
    <dgm:cxn modelId="{4B8DD8F4-E6D2-4402-81A1-72B711207983}" type="presParOf" srcId="{75941E70-500E-4BE0-949A-933A1D56F05D}" destId="{9491C85C-35C8-4938-AEA7-6253A304A32B}" srcOrd="0" destOrd="0" presId="urn:microsoft.com/office/officeart/2005/8/layout/chevron2"/>
    <dgm:cxn modelId="{5E167675-05FF-49F4-A610-91798396E8D3}" type="presParOf" srcId="{75941E70-500E-4BE0-949A-933A1D56F05D}" destId="{B004E55F-9D66-40ED-8241-17079AF082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B03AE0-7009-483F-ABFA-B4F8DD7EB2A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B1044-AFEC-44AC-A7AE-F9DD093EEEA8}">
      <dgm:prSet phldrT="[Text]"/>
      <dgm:spPr>
        <a:xfrm rot="5400000">
          <a:off x="3639904" y="-2624067"/>
          <a:ext cx="943278" cy="619141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Advisors</a:t>
          </a:r>
        </a:p>
      </dgm:t>
    </dgm:pt>
    <dgm:pt modelId="{F6775248-4EE5-4B44-9F79-0B978075A52C}" type="parTrans" cxnId="{01F90312-F072-4918-8C47-F3B608E78332}">
      <dgm:prSet/>
      <dgm:spPr/>
      <dgm:t>
        <a:bodyPr/>
        <a:lstStyle/>
        <a:p>
          <a:endParaRPr lang="en-US"/>
        </a:p>
      </dgm:t>
    </dgm:pt>
    <dgm:pt modelId="{A734266F-596D-420F-AAF1-E0FA70D0163F}" type="sibTrans" cxnId="{01F90312-F072-4918-8C47-F3B608E78332}">
      <dgm:prSet/>
      <dgm:spPr/>
      <dgm:t>
        <a:bodyPr/>
        <a:lstStyle/>
        <a:p>
          <a:endParaRPr lang="en-US"/>
        </a:p>
      </dgm:t>
    </dgm:pt>
    <dgm:pt modelId="{0A1B44D1-B8EF-46EF-8A1F-B96B8CA6C93D}">
      <dgm:prSet phldrT="[Text]"/>
      <dgm:spPr>
        <a:xfrm rot="5400000">
          <a:off x="-217679" y="217679"/>
          <a:ext cx="1451197" cy="1015837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20BD4558-7B49-4E0B-8C09-0E941E38811D}" type="parTrans" cxnId="{FE874E8D-B3B0-43C5-94EF-5EFD02B78393}">
      <dgm:prSet/>
      <dgm:spPr/>
      <dgm:t>
        <a:bodyPr/>
        <a:lstStyle/>
        <a:p>
          <a:endParaRPr lang="en-US"/>
        </a:p>
      </dgm:t>
    </dgm:pt>
    <dgm:pt modelId="{0A359025-232F-46E5-B769-E3A206DDB265}" type="sibTrans" cxnId="{FE874E8D-B3B0-43C5-94EF-5EFD02B78393}">
      <dgm:prSet/>
      <dgm:spPr/>
      <dgm:t>
        <a:bodyPr/>
        <a:lstStyle/>
        <a:p>
          <a:endParaRPr lang="en-US"/>
        </a:p>
      </dgm:t>
    </dgm:pt>
    <dgm:pt modelId="{55A32363-97D3-4F32-83F2-6CBD1B51C34B}" type="pres">
      <dgm:prSet presAssocID="{B4B03AE0-7009-483F-ABFA-B4F8DD7EB2A0}" presName="linearFlow" presStyleCnt="0">
        <dgm:presLayoutVars>
          <dgm:dir/>
          <dgm:animLvl val="lvl"/>
          <dgm:resizeHandles val="exact"/>
        </dgm:presLayoutVars>
      </dgm:prSet>
      <dgm:spPr/>
    </dgm:pt>
    <dgm:pt modelId="{A0DE9362-997D-4EFE-8EC7-4E991E511875}" type="pres">
      <dgm:prSet presAssocID="{0A1B44D1-B8EF-46EF-8A1F-B96B8CA6C93D}" presName="composite" presStyleCnt="0"/>
      <dgm:spPr/>
    </dgm:pt>
    <dgm:pt modelId="{0E1D2A57-05EA-4D1D-A0D1-C3B27EC5D6B8}" type="pres">
      <dgm:prSet presAssocID="{0A1B44D1-B8EF-46EF-8A1F-B96B8CA6C93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E43DD572-01CC-400B-A195-7F75700DA4A3}" type="pres">
      <dgm:prSet presAssocID="{0A1B44D1-B8EF-46EF-8A1F-B96B8CA6C93D}" presName="descendantText" presStyleLbl="alignAcc1" presStyleIdx="0" presStyleCnt="1" custLinFactNeighborX="308" custLinFactNeighborY="-10098">
        <dgm:presLayoutVars>
          <dgm:bulletEnabled val="1"/>
        </dgm:presLayoutVars>
      </dgm:prSet>
      <dgm:spPr/>
    </dgm:pt>
  </dgm:ptLst>
  <dgm:cxnLst>
    <dgm:cxn modelId="{01F90312-F072-4918-8C47-F3B608E78332}" srcId="{0A1B44D1-B8EF-46EF-8A1F-B96B8CA6C93D}" destId="{844B1044-AFEC-44AC-A7AE-F9DD093EEEA8}" srcOrd="0" destOrd="0" parTransId="{F6775248-4EE5-4B44-9F79-0B978075A52C}" sibTransId="{A734266F-596D-420F-AAF1-E0FA70D0163F}"/>
    <dgm:cxn modelId="{593A4222-D1E6-474C-A8F2-703A9E00C197}" type="presOf" srcId="{844B1044-AFEC-44AC-A7AE-F9DD093EEEA8}" destId="{E43DD572-01CC-400B-A195-7F75700DA4A3}" srcOrd="0" destOrd="0" presId="urn:microsoft.com/office/officeart/2005/8/layout/chevron2"/>
    <dgm:cxn modelId="{721FE65E-DBD1-4EEF-BA8F-A379D1BE6E0C}" type="presOf" srcId="{0A1B44D1-B8EF-46EF-8A1F-B96B8CA6C93D}" destId="{0E1D2A57-05EA-4D1D-A0D1-C3B27EC5D6B8}" srcOrd="0" destOrd="0" presId="urn:microsoft.com/office/officeart/2005/8/layout/chevron2"/>
    <dgm:cxn modelId="{FE874E8D-B3B0-43C5-94EF-5EFD02B78393}" srcId="{B4B03AE0-7009-483F-ABFA-B4F8DD7EB2A0}" destId="{0A1B44D1-B8EF-46EF-8A1F-B96B8CA6C93D}" srcOrd="0" destOrd="0" parTransId="{20BD4558-7B49-4E0B-8C09-0E941E38811D}" sibTransId="{0A359025-232F-46E5-B769-E3A206DDB265}"/>
    <dgm:cxn modelId="{55C8B9E3-7CF5-4EA7-8606-AF72799E6E6F}" type="presOf" srcId="{B4B03AE0-7009-483F-ABFA-B4F8DD7EB2A0}" destId="{55A32363-97D3-4F32-83F2-6CBD1B51C34B}" srcOrd="0" destOrd="0" presId="urn:microsoft.com/office/officeart/2005/8/layout/chevron2"/>
    <dgm:cxn modelId="{660F9D49-01D6-4784-A11C-EDFC9E429C38}" type="presParOf" srcId="{55A32363-97D3-4F32-83F2-6CBD1B51C34B}" destId="{A0DE9362-997D-4EFE-8EC7-4E991E511875}" srcOrd="0" destOrd="0" presId="urn:microsoft.com/office/officeart/2005/8/layout/chevron2"/>
    <dgm:cxn modelId="{E6236F68-29F0-4238-8E01-B8892E02A893}" type="presParOf" srcId="{A0DE9362-997D-4EFE-8EC7-4E991E511875}" destId="{0E1D2A57-05EA-4D1D-A0D1-C3B27EC5D6B8}" srcOrd="0" destOrd="0" presId="urn:microsoft.com/office/officeart/2005/8/layout/chevron2"/>
    <dgm:cxn modelId="{B316193A-C93C-4520-BF3B-AB4EFD993A80}" type="presParOf" srcId="{A0DE9362-997D-4EFE-8EC7-4E991E511875}" destId="{E43DD572-01CC-400B-A195-7F75700DA4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B03AE0-7009-483F-ABFA-B4F8DD7EB2A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B1044-AFEC-44AC-A7AE-F9DD093EEEA8}">
      <dgm:prSet phldrT="[Text]"/>
      <dgm:spPr>
        <a:xfrm rot="5400000">
          <a:off x="3639904" y="-2624067"/>
          <a:ext cx="943278" cy="619141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Employee Lending</a:t>
          </a:r>
        </a:p>
      </dgm:t>
    </dgm:pt>
    <dgm:pt modelId="{F6775248-4EE5-4B44-9F79-0B978075A52C}" type="parTrans" cxnId="{01F90312-F072-4918-8C47-F3B608E78332}">
      <dgm:prSet/>
      <dgm:spPr/>
      <dgm:t>
        <a:bodyPr/>
        <a:lstStyle/>
        <a:p>
          <a:endParaRPr lang="en-US"/>
        </a:p>
      </dgm:t>
    </dgm:pt>
    <dgm:pt modelId="{A734266F-596D-420F-AAF1-E0FA70D0163F}" type="sibTrans" cxnId="{01F90312-F072-4918-8C47-F3B608E78332}">
      <dgm:prSet/>
      <dgm:spPr/>
      <dgm:t>
        <a:bodyPr/>
        <a:lstStyle/>
        <a:p>
          <a:endParaRPr lang="en-US"/>
        </a:p>
      </dgm:t>
    </dgm:pt>
    <dgm:pt modelId="{0A1B44D1-B8EF-46EF-8A1F-B96B8CA6C93D}">
      <dgm:prSet phldrT="[Text]"/>
      <dgm:spPr>
        <a:xfrm rot="5400000">
          <a:off x="-217679" y="217679"/>
          <a:ext cx="1451197" cy="1015837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20BD4558-7B49-4E0B-8C09-0E941E38811D}" type="parTrans" cxnId="{FE874E8D-B3B0-43C5-94EF-5EFD02B78393}">
      <dgm:prSet/>
      <dgm:spPr/>
      <dgm:t>
        <a:bodyPr/>
        <a:lstStyle/>
        <a:p>
          <a:endParaRPr lang="en-US"/>
        </a:p>
      </dgm:t>
    </dgm:pt>
    <dgm:pt modelId="{0A359025-232F-46E5-B769-E3A206DDB265}" type="sibTrans" cxnId="{FE874E8D-B3B0-43C5-94EF-5EFD02B78393}">
      <dgm:prSet/>
      <dgm:spPr/>
      <dgm:t>
        <a:bodyPr/>
        <a:lstStyle/>
        <a:p>
          <a:endParaRPr lang="en-US"/>
        </a:p>
      </dgm:t>
    </dgm:pt>
    <dgm:pt modelId="{55A32363-97D3-4F32-83F2-6CBD1B51C34B}" type="pres">
      <dgm:prSet presAssocID="{B4B03AE0-7009-483F-ABFA-B4F8DD7EB2A0}" presName="linearFlow" presStyleCnt="0">
        <dgm:presLayoutVars>
          <dgm:dir/>
          <dgm:animLvl val="lvl"/>
          <dgm:resizeHandles val="exact"/>
        </dgm:presLayoutVars>
      </dgm:prSet>
      <dgm:spPr/>
    </dgm:pt>
    <dgm:pt modelId="{A0DE9362-997D-4EFE-8EC7-4E991E511875}" type="pres">
      <dgm:prSet presAssocID="{0A1B44D1-B8EF-46EF-8A1F-B96B8CA6C93D}" presName="composite" presStyleCnt="0"/>
      <dgm:spPr/>
    </dgm:pt>
    <dgm:pt modelId="{0E1D2A57-05EA-4D1D-A0D1-C3B27EC5D6B8}" type="pres">
      <dgm:prSet presAssocID="{0A1B44D1-B8EF-46EF-8A1F-B96B8CA6C93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E43DD572-01CC-400B-A195-7F75700DA4A3}" type="pres">
      <dgm:prSet presAssocID="{0A1B44D1-B8EF-46EF-8A1F-B96B8CA6C93D}" presName="descendantText" presStyleLbl="alignAcc1" presStyleIdx="0" presStyleCnt="1" custLinFactNeighborX="308" custLinFactNeighborY="-10098">
        <dgm:presLayoutVars>
          <dgm:bulletEnabled val="1"/>
        </dgm:presLayoutVars>
      </dgm:prSet>
      <dgm:spPr/>
    </dgm:pt>
  </dgm:ptLst>
  <dgm:cxnLst>
    <dgm:cxn modelId="{01F90312-F072-4918-8C47-F3B608E78332}" srcId="{0A1B44D1-B8EF-46EF-8A1F-B96B8CA6C93D}" destId="{844B1044-AFEC-44AC-A7AE-F9DD093EEEA8}" srcOrd="0" destOrd="0" parTransId="{F6775248-4EE5-4B44-9F79-0B978075A52C}" sibTransId="{A734266F-596D-420F-AAF1-E0FA70D0163F}"/>
    <dgm:cxn modelId="{593A4222-D1E6-474C-A8F2-703A9E00C197}" type="presOf" srcId="{844B1044-AFEC-44AC-A7AE-F9DD093EEEA8}" destId="{E43DD572-01CC-400B-A195-7F75700DA4A3}" srcOrd="0" destOrd="0" presId="urn:microsoft.com/office/officeart/2005/8/layout/chevron2"/>
    <dgm:cxn modelId="{721FE65E-DBD1-4EEF-BA8F-A379D1BE6E0C}" type="presOf" srcId="{0A1B44D1-B8EF-46EF-8A1F-B96B8CA6C93D}" destId="{0E1D2A57-05EA-4D1D-A0D1-C3B27EC5D6B8}" srcOrd="0" destOrd="0" presId="urn:microsoft.com/office/officeart/2005/8/layout/chevron2"/>
    <dgm:cxn modelId="{FE874E8D-B3B0-43C5-94EF-5EFD02B78393}" srcId="{B4B03AE0-7009-483F-ABFA-B4F8DD7EB2A0}" destId="{0A1B44D1-B8EF-46EF-8A1F-B96B8CA6C93D}" srcOrd="0" destOrd="0" parTransId="{20BD4558-7B49-4E0B-8C09-0E941E38811D}" sibTransId="{0A359025-232F-46E5-B769-E3A206DDB265}"/>
    <dgm:cxn modelId="{55C8B9E3-7CF5-4EA7-8606-AF72799E6E6F}" type="presOf" srcId="{B4B03AE0-7009-483F-ABFA-B4F8DD7EB2A0}" destId="{55A32363-97D3-4F32-83F2-6CBD1B51C34B}" srcOrd="0" destOrd="0" presId="urn:microsoft.com/office/officeart/2005/8/layout/chevron2"/>
    <dgm:cxn modelId="{660F9D49-01D6-4784-A11C-EDFC9E429C38}" type="presParOf" srcId="{55A32363-97D3-4F32-83F2-6CBD1B51C34B}" destId="{A0DE9362-997D-4EFE-8EC7-4E991E511875}" srcOrd="0" destOrd="0" presId="urn:microsoft.com/office/officeart/2005/8/layout/chevron2"/>
    <dgm:cxn modelId="{E6236F68-29F0-4238-8E01-B8892E02A893}" type="presParOf" srcId="{A0DE9362-997D-4EFE-8EC7-4E991E511875}" destId="{0E1D2A57-05EA-4D1D-A0D1-C3B27EC5D6B8}" srcOrd="0" destOrd="0" presId="urn:microsoft.com/office/officeart/2005/8/layout/chevron2"/>
    <dgm:cxn modelId="{B316193A-C93C-4520-BF3B-AB4EFD993A80}" type="presParOf" srcId="{A0DE9362-997D-4EFE-8EC7-4E991E511875}" destId="{E43DD572-01CC-400B-A195-7F75700DA4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E089FA-2C18-461B-9E5C-1EC6B0302B14}" type="doc">
      <dgm:prSet loTypeId="urn:microsoft.com/office/officeart/2005/8/layout/cycle7" loCatId="cycle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199646-9B66-47EA-BF60-0FE922245786}">
      <dgm:prSet phldrT="[Text]"/>
      <dgm:spPr>
        <a:xfrm>
          <a:off x="2310281" y="975"/>
          <a:ext cx="2029410" cy="1014705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Thinking</a:t>
          </a:r>
        </a:p>
      </dgm:t>
    </dgm:pt>
    <dgm:pt modelId="{ED3574DF-3CBE-48C8-AF6A-9DC053C37121}" type="parTrans" cxnId="{673475C3-C1BA-4F99-925E-746C5F82B2D8}">
      <dgm:prSet/>
      <dgm:spPr/>
      <dgm:t>
        <a:bodyPr/>
        <a:lstStyle/>
        <a:p>
          <a:endParaRPr lang="en-US"/>
        </a:p>
      </dgm:t>
    </dgm:pt>
    <dgm:pt modelId="{EAAB86D3-5276-41FA-A72E-6BB3AC0835BC}" type="sibTrans" cxnId="{673475C3-C1BA-4F99-925E-746C5F82B2D8}">
      <dgm:prSet/>
      <dgm:spPr>
        <a:xfrm rot="3600000">
          <a:off x="3413424" y="1698571"/>
          <a:ext cx="1498145" cy="520734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EB5FF57-946D-45E2-AF12-5931CC27BB95}">
      <dgm:prSet phldrT="[Text]"/>
      <dgm:spPr>
        <a:xfrm>
          <a:off x="3985302" y="2902197"/>
          <a:ext cx="2029410" cy="1014705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Feeling</a:t>
          </a:r>
        </a:p>
      </dgm:t>
    </dgm:pt>
    <dgm:pt modelId="{A52E0E1A-DC12-4C74-809F-72315DFF4FE1}" type="parTrans" cxnId="{BFB9FFC2-9577-45A7-A74D-7CD26EBB74F5}">
      <dgm:prSet/>
      <dgm:spPr/>
      <dgm:t>
        <a:bodyPr/>
        <a:lstStyle/>
        <a:p>
          <a:endParaRPr lang="en-US"/>
        </a:p>
      </dgm:t>
    </dgm:pt>
    <dgm:pt modelId="{E5321C4C-E15F-4FB5-AF1B-183498C79D56}" type="sibTrans" cxnId="{BFB9FFC2-9577-45A7-A74D-7CD26EBB74F5}">
      <dgm:prSet/>
      <dgm:spPr>
        <a:xfrm rot="10800000">
          <a:off x="2796733" y="3155264"/>
          <a:ext cx="1056505" cy="508570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2544A41-E94F-40E9-A329-E2A2AA1108FD}">
      <dgm:prSet phldrT="[Text]"/>
      <dgm:spPr>
        <a:xfrm>
          <a:off x="635259" y="2902197"/>
          <a:ext cx="2029410" cy="1014705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Doing</a:t>
          </a:r>
        </a:p>
      </dgm:t>
    </dgm:pt>
    <dgm:pt modelId="{31733B28-8701-4A5A-A3E4-95F98313BA69}" type="parTrans" cxnId="{6C7D6B82-4146-4FC2-8610-A3E91C1CB9C0}">
      <dgm:prSet/>
      <dgm:spPr/>
      <dgm:t>
        <a:bodyPr/>
        <a:lstStyle/>
        <a:p>
          <a:endParaRPr lang="en-US"/>
        </a:p>
      </dgm:t>
    </dgm:pt>
    <dgm:pt modelId="{17967738-2255-48E8-A901-68A762C493F8}" type="sibTrans" cxnId="{6C7D6B82-4146-4FC2-8610-A3E91C1CB9C0}">
      <dgm:prSet/>
      <dgm:spPr>
        <a:xfrm rot="18000000">
          <a:off x="1650205" y="1675988"/>
          <a:ext cx="1674540" cy="565901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6B221A5-0FF2-4D9F-A9F6-574CFB2A166C}" type="pres">
      <dgm:prSet presAssocID="{B1E089FA-2C18-461B-9E5C-1EC6B0302B14}" presName="Name0" presStyleCnt="0">
        <dgm:presLayoutVars>
          <dgm:dir/>
          <dgm:resizeHandles val="exact"/>
        </dgm:presLayoutVars>
      </dgm:prSet>
      <dgm:spPr/>
    </dgm:pt>
    <dgm:pt modelId="{BF2FF0F8-7212-406F-8384-465C746A938E}" type="pres">
      <dgm:prSet presAssocID="{02199646-9B66-47EA-BF60-0FE922245786}" presName="node" presStyleLbl="node1" presStyleIdx="0" presStyleCnt="3">
        <dgm:presLayoutVars>
          <dgm:bulletEnabled val="1"/>
        </dgm:presLayoutVars>
      </dgm:prSet>
      <dgm:spPr/>
    </dgm:pt>
    <dgm:pt modelId="{F9162B7B-D9E3-4AA9-A3AB-E302C825B854}" type="pres">
      <dgm:prSet presAssocID="{EAAB86D3-5276-41FA-A72E-6BB3AC0835BC}" presName="sibTrans" presStyleLbl="sibTrans2D1" presStyleIdx="0" presStyleCnt="3" custScaleX="141802" custScaleY="146625"/>
      <dgm:spPr/>
    </dgm:pt>
    <dgm:pt modelId="{0B243691-4ED2-4044-9C5C-1FBBE075F864}" type="pres">
      <dgm:prSet presAssocID="{EAAB86D3-5276-41FA-A72E-6BB3AC0835BC}" presName="connectorText" presStyleLbl="sibTrans2D1" presStyleIdx="0" presStyleCnt="3"/>
      <dgm:spPr/>
    </dgm:pt>
    <dgm:pt modelId="{2205A19D-3EB4-4C2C-8468-F7693FC43436}" type="pres">
      <dgm:prSet presAssocID="{3EB5FF57-946D-45E2-AF12-5931CC27BB95}" presName="node" presStyleLbl="node1" presStyleIdx="1" presStyleCnt="3">
        <dgm:presLayoutVars>
          <dgm:bulletEnabled val="1"/>
        </dgm:presLayoutVars>
      </dgm:prSet>
      <dgm:spPr/>
    </dgm:pt>
    <dgm:pt modelId="{A2484BFF-1C67-4067-98AA-A096D358F171}" type="pres">
      <dgm:prSet presAssocID="{E5321C4C-E15F-4FB5-AF1B-183498C79D56}" presName="sibTrans" presStyleLbl="sibTrans2D1" presStyleIdx="1" presStyleCnt="3" custScaleY="143200"/>
      <dgm:spPr/>
    </dgm:pt>
    <dgm:pt modelId="{05F35C98-ED1D-4E7B-8234-2B74675A92C1}" type="pres">
      <dgm:prSet presAssocID="{E5321C4C-E15F-4FB5-AF1B-183498C79D56}" presName="connectorText" presStyleLbl="sibTrans2D1" presStyleIdx="1" presStyleCnt="3"/>
      <dgm:spPr/>
    </dgm:pt>
    <dgm:pt modelId="{080F708A-B56F-4366-8CDA-71059E3B711A}" type="pres">
      <dgm:prSet presAssocID="{02544A41-E94F-40E9-A329-E2A2AA1108FD}" presName="node" presStyleLbl="node1" presStyleIdx="2" presStyleCnt="3">
        <dgm:presLayoutVars>
          <dgm:bulletEnabled val="1"/>
        </dgm:presLayoutVars>
      </dgm:prSet>
      <dgm:spPr/>
    </dgm:pt>
    <dgm:pt modelId="{A7C0F084-A891-429D-B0FA-D4A5804E7D9E}" type="pres">
      <dgm:prSet presAssocID="{17967738-2255-48E8-A901-68A762C493F8}" presName="sibTrans" presStyleLbl="sibTrans2D1" presStyleIdx="2" presStyleCnt="3" custScaleX="158498" custScaleY="159343"/>
      <dgm:spPr/>
    </dgm:pt>
    <dgm:pt modelId="{D183896F-3393-4025-91B5-45F39B2528BF}" type="pres">
      <dgm:prSet presAssocID="{17967738-2255-48E8-A901-68A762C493F8}" presName="connectorText" presStyleLbl="sibTrans2D1" presStyleIdx="2" presStyleCnt="3"/>
      <dgm:spPr/>
    </dgm:pt>
  </dgm:ptLst>
  <dgm:cxnLst>
    <dgm:cxn modelId="{5C123B22-891F-497E-8847-E8F7B534E63B}" type="presOf" srcId="{EAAB86D3-5276-41FA-A72E-6BB3AC0835BC}" destId="{0B243691-4ED2-4044-9C5C-1FBBE075F864}" srcOrd="1" destOrd="0" presId="urn:microsoft.com/office/officeart/2005/8/layout/cycle7"/>
    <dgm:cxn modelId="{A371A62D-00E1-47FA-A3C0-55561C60F8CD}" type="presOf" srcId="{3EB5FF57-946D-45E2-AF12-5931CC27BB95}" destId="{2205A19D-3EB4-4C2C-8468-F7693FC43436}" srcOrd="0" destOrd="0" presId="urn:microsoft.com/office/officeart/2005/8/layout/cycle7"/>
    <dgm:cxn modelId="{8041243B-4D53-4540-AB6F-0A447917BCB8}" type="presOf" srcId="{E5321C4C-E15F-4FB5-AF1B-183498C79D56}" destId="{A2484BFF-1C67-4067-98AA-A096D358F171}" srcOrd="0" destOrd="0" presId="urn:microsoft.com/office/officeart/2005/8/layout/cycle7"/>
    <dgm:cxn modelId="{81E23D5C-8C9F-4017-AA35-F8A8A4A31B2C}" type="presOf" srcId="{02544A41-E94F-40E9-A329-E2A2AA1108FD}" destId="{080F708A-B56F-4366-8CDA-71059E3B711A}" srcOrd="0" destOrd="0" presId="urn:microsoft.com/office/officeart/2005/8/layout/cycle7"/>
    <dgm:cxn modelId="{B9A57D68-CF7A-453F-81FA-54C4B783B664}" type="presOf" srcId="{02199646-9B66-47EA-BF60-0FE922245786}" destId="{BF2FF0F8-7212-406F-8384-465C746A938E}" srcOrd="0" destOrd="0" presId="urn:microsoft.com/office/officeart/2005/8/layout/cycle7"/>
    <dgm:cxn modelId="{5F2CEB6D-5C48-4068-99CC-FB6A75E3C5C0}" type="presOf" srcId="{17967738-2255-48E8-A901-68A762C493F8}" destId="{D183896F-3393-4025-91B5-45F39B2528BF}" srcOrd="1" destOrd="0" presId="urn:microsoft.com/office/officeart/2005/8/layout/cycle7"/>
    <dgm:cxn modelId="{6C7D6B82-4146-4FC2-8610-A3E91C1CB9C0}" srcId="{B1E089FA-2C18-461B-9E5C-1EC6B0302B14}" destId="{02544A41-E94F-40E9-A329-E2A2AA1108FD}" srcOrd="2" destOrd="0" parTransId="{31733B28-8701-4A5A-A3E4-95F98313BA69}" sibTransId="{17967738-2255-48E8-A901-68A762C493F8}"/>
    <dgm:cxn modelId="{4AB28786-ED83-42E9-921C-E6CC75F2281F}" type="presOf" srcId="{E5321C4C-E15F-4FB5-AF1B-183498C79D56}" destId="{05F35C98-ED1D-4E7B-8234-2B74675A92C1}" srcOrd="1" destOrd="0" presId="urn:microsoft.com/office/officeart/2005/8/layout/cycle7"/>
    <dgm:cxn modelId="{1386618D-2082-45E1-B6D2-104811CA8549}" type="presOf" srcId="{B1E089FA-2C18-461B-9E5C-1EC6B0302B14}" destId="{16B221A5-0FF2-4D9F-A9F6-574CFB2A166C}" srcOrd="0" destOrd="0" presId="urn:microsoft.com/office/officeart/2005/8/layout/cycle7"/>
    <dgm:cxn modelId="{BFB9FFC2-9577-45A7-A74D-7CD26EBB74F5}" srcId="{B1E089FA-2C18-461B-9E5C-1EC6B0302B14}" destId="{3EB5FF57-946D-45E2-AF12-5931CC27BB95}" srcOrd="1" destOrd="0" parTransId="{A52E0E1A-DC12-4C74-809F-72315DFF4FE1}" sibTransId="{E5321C4C-E15F-4FB5-AF1B-183498C79D56}"/>
    <dgm:cxn modelId="{673475C3-C1BA-4F99-925E-746C5F82B2D8}" srcId="{B1E089FA-2C18-461B-9E5C-1EC6B0302B14}" destId="{02199646-9B66-47EA-BF60-0FE922245786}" srcOrd="0" destOrd="0" parTransId="{ED3574DF-3CBE-48C8-AF6A-9DC053C37121}" sibTransId="{EAAB86D3-5276-41FA-A72E-6BB3AC0835BC}"/>
    <dgm:cxn modelId="{F21CA5C5-0F44-46A2-BC28-C4115F568747}" type="presOf" srcId="{EAAB86D3-5276-41FA-A72E-6BB3AC0835BC}" destId="{F9162B7B-D9E3-4AA9-A3AB-E302C825B854}" srcOrd="0" destOrd="0" presId="urn:microsoft.com/office/officeart/2005/8/layout/cycle7"/>
    <dgm:cxn modelId="{9CC662FE-A645-4619-9A2E-B090EA15D4DC}" type="presOf" srcId="{17967738-2255-48E8-A901-68A762C493F8}" destId="{A7C0F084-A891-429D-B0FA-D4A5804E7D9E}" srcOrd="0" destOrd="0" presId="urn:microsoft.com/office/officeart/2005/8/layout/cycle7"/>
    <dgm:cxn modelId="{5199AB87-DF4E-4A0D-8E2A-5AEB4B097ABC}" type="presParOf" srcId="{16B221A5-0FF2-4D9F-A9F6-574CFB2A166C}" destId="{BF2FF0F8-7212-406F-8384-465C746A938E}" srcOrd="0" destOrd="0" presId="urn:microsoft.com/office/officeart/2005/8/layout/cycle7"/>
    <dgm:cxn modelId="{FF81AAC8-35FE-4C16-8475-3C7A6855BD95}" type="presParOf" srcId="{16B221A5-0FF2-4D9F-A9F6-574CFB2A166C}" destId="{F9162B7B-D9E3-4AA9-A3AB-E302C825B854}" srcOrd="1" destOrd="0" presId="urn:microsoft.com/office/officeart/2005/8/layout/cycle7"/>
    <dgm:cxn modelId="{121D1506-E2B3-4C3C-B230-F3BF9389F7E9}" type="presParOf" srcId="{F9162B7B-D9E3-4AA9-A3AB-E302C825B854}" destId="{0B243691-4ED2-4044-9C5C-1FBBE075F864}" srcOrd="0" destOrd="0" presId="urn:microsoft.com/office/officeart/2005/8/layout/cycle7"/>
    <dgm:cxn modelId="{B7679C4C-30F7-42F8-AB5A-1DDA0333C521}" type="presParOf" srcId="{16B221A5-0FF2-4D9F-A9F6-574CFB2A166C}" destId="{2205A19D-3EB4-4C2C-8468-F7693FC43436}" srcOrd="2" destOrd="0" presId="urn:microsoft.com/office/officeart/2005/8/layout/cycle7"/>
    <dgm:cxn modelId="{B5D8568E-C3CE-49A1-93A3-40FB1128733B}" type="presParOf" srcId="{16B221A5-0FF2-4D9F-A9F6-574CFB2A166C}" destId="{A2484BFF-1C67-4067-98AA-A096D358F171}" srcOrd="3" destOrd="0" presId="urn:microsoft.com/office/officeart/2005/8/layout/cycle7"/>
    <dgm:cxn modelId="{0A247456-4B60-475D-8A55-B9474D491E2A}" type="presParOf" srcId="{A2484BFF-1C67-4067-98AA-A096D358F171}" destId="{05F35C98-ED1D-4E7B-8234-2B74675A92C1}" srcOrd="0" destOrd="0" presId="urn:microsoft.com/office/officeart/2005/8/layout/cycle7"/>
    <dgm:cxn modelId="{6BA5D22E-9553-4246-85C7-02A41FC2974F}" type="presParOf" srcId="{16B221A5-0FF2-4D9F-A9F6-574CFB2A166C}" destId="{080F708A-B56F-4366-8CDA-71059E3B711A}" srcOrd="4" destOrd="0" presId="urn:microsoft.com/office/officeart/2005/8/layout/cycle7"/>
    <dgm:cxn modelId="{3623B334-ED8B-4BE0-B555-BFACBE6C6CB3}" type="presParOf" srcId="{16B221A5-0FF2-4D9F-A9F6-574CFB2A166C}" destId="{A7C0F084-A891-429D-B0FA-D4A5804E7D9E}" srcOrd="5" destOrd="0" presId="urn:microsoft.com/office/officeart/2005/8/layout/cycle7"/>
    <dgm:cxn modelId="{36777C20-BF61-41D7-8B82-5789213A7852}" type="presParOf" srcId="{A7C0F084-A891-429D-B0FA-D4A5804E7D9E}" destId="{D183896F-3393-4025-91B5-45F39B2528B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47F6E-5117-45F2-8721-8F279B3EE473}">
      <dsp:nvSpPr>
        <dsp:cNvPr id="0" name=""/>
        <dsp:cNvSpPr/>
      </dsp:nvSpPr>
      <dsp:spPr>
        <a:xfrm>
          <a:off x="985535" y="0"/>
          <a:ext cx="3250704" cy="3250658"/>
        </a:xfrm>
        <a:prstGeom prst="ellipse">
          <a:avLst/>
        </a:prstGeom>
        <a:solidFill>
          <a:srgbClr val="4472C4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Good Credit</a:t>
          </a:r>
        </a:p>
      </dsp:txBody>
      <dsp:txXfrm>
        <a:off x="1461590" y="476048"/>
        <a:ext cx="2298594" cy="2298562"/>
      </dsp:txXfrm>
    </dsp:sp>
    <dsp:sp modelId="{B6A8045C-600C-4D71-B770-B6B8656E6517}">
      <dsp:nvSpPr>
        <dsp:cNvPr id="0" name=""/>
        <dsp:cNvSpPr/>
      </dsp:nvSpPr>
      <dsp:spPr>
        <a:xfrm>
          <a:off x="2439636" y="2168008"/>
          <a:ext cx="3250704" cy="3250658"/>
        </a:xfrm>
        <a:prstGeom prst="ellipse">
          <a:avLst/>
        </a:prstGeom>
        <a:solidFill>
          <a:srgbClr val="4472C4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Low Expenses</a:t>
          </a:r>
        </a:p>
      </dsp:txBody>
      <dsp:txXfrm>
        <a:off x="2915691" y="2644056"/>
        <a:ext cx="2298594" cy="2298562"/>
      </dsp:txXfrm>
    </dsp:sp>
    <dsp:sp modelId="{09C731B9-9C94-4819-9B26-305FAD78ADD0}">
      <dsp:nvSpPr>
        <dsp:cNvPr id="0" name=""/>
        <dsp:cNvSpPr/>
      </dsp:nvSpPr>
      <dsp:spPr>
        <a:xfrm>
          <a:off x="3841894" y="0"/>
          <a:ext cx="3250704" cy="3250658"/>
        </a:xfrm>
        <a:prstGeom prst="ellipse">
          <a:avLst/>
        </a:prstGeom>
        <a:solidFill>
          <a:srgbClr val="4472C4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Sufficient Income</a:t>
          </a:r>
        </a:p>
      </dsp:txBody>
      <dsp:txXfrm>
        <a:off x="4317949" y="476048"/>
        <a:ext cx="2298594" cy="2298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1C85C-35C8-4938-AEA7-6253A304A32B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 rot="-5400000">
        <a:off x="1" y="512108"/>
        <a:ext cx="1024202" cy="438943"/>
      </dsp:txXfrm>
    </dsp:sp>
    <dsp:sp modelId="{B004E55F-9D66-40ED-8241-17079AF0822E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Education </a:t>
          </a:r>
        </a:p>
      </dsp:txBody>
      <dsp:txXfrm rot="-5400000">
        <a:off x="1024202" y="46434"/>
        <a:ext cx="7057371" cy="858192"/>
      </dsp:txXfrm>
    </dsp:sp>
    <dsp:sp modelId="{AD715BEE-48A8-4F9E-A0FD-73031EF57F9D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 rot="-5400000">
        <a:off x="1" y="1830610"/>
        <a:ext cx="1024202" cy="438943"/>
      </dsp:txXfrm>
    </dsp:sp>
    <dsp:sp modelId="{071AD6ED-05BD-433C-A113-CFF02DAC1B97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Counseling</a:t>
          </a:r>
        </a:p>
      </dsp:txBody>
      <dsp:txXfrm rot="-5400000">
        <a:off x="1024202" y="1364936"/>
        <a:ext cx="7057371" cy="858192"/>
      </dsp:txXfrm>
    </dsp:sp>
    <dsp:sp modelId="{2DB5125C-1CDB-4150-B078-1D9466B8AFBF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 rot="-5400000">
        <a:off x="1" y="3149112"/>
        <a:ext cx="1024202" cy="438943"/>
      </dsp:txXfrm>
    </dsp:sp>
    <dsp:sp modelId="{B2D8DE61-EC4B-45BE-B014-0E424B981584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Planning</a:t>
          </a:r>
        </a:p>
      </dsp:txBody>
      <dsp:txXfrm rot="-5400000">
        <a:off x="1024202" y="2683437"/>
        <a:ext cx="7057371" cy="858192"/>
      </dsp:txXfrm>
    </dsp:sp>
    <dsp:sp modelId="{136DB1B9-91D0-49AA-B51E-93F55D1A7F21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 rot="-5400000">
        <a:off x="1" y="4467614"/>
        <a:ext cx="1024202" cy="438943"/>
      </dsp:txXfrm>
    </dsp:sp>
    <dsp:sp modelId="{13C97CB8-F6A1-4D26-8D39-24ED540D9345}">
      <dsp:nvSpPr>
        <dsp:cNvPr id="0" name=""/>
        <dsp:cNvSpPr/>
      </dsp:nvSpPr>
      <dsp:spPr>
        <a:xfrm rot="5400000">
          <a:off x="4100578" y="879136"/>
          <a:ext cx="951044" cy="71037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Employee Lending</a:t>
          </a:r>
        </a:p>
      </dsp:txBody>
      <dsp:txXfrm rot="-5400000">
        <a:off x="1024202" y="4001938"/>
        <a:ext cx="7057371" cy="858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1C85C-35C8-4938-AEA7-6253A304A32B}">
      <dsp:nvSpPr>
        <dsp:cNvPr id="0" name=""/>
        <dsp:cNvSpPr/>
      </dsp:nvSpPr>
      <dsp:spPr>
        <a:xfrm rot="5400000">
          <a:off x="-176245" y="176245"/>
          <a:ext cx="1174971" cy="82248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 rot="-5400000">
        <a:off x="1" y="411239"/>
        <a:ext cx="822480" cy="352491"/>
      </dsp:txXfrm>
    </dsp:sp>
    <dsp:sp modelId="{B004E55F-9D66-40ED-8241-17079AF0822E}">
      <dsp:nvSpPr>
        <dsp:cNvPr id="0" name=""/>
        <dsp:cNvSpPr/>
      </dsp:nvSpPr>
      <dsp:spPr>
        <a:xfrm rot="5400000">
          <a:off x="3447261" y="-2624780"/>
          <a:ext cx="763731" cy="601329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Education </a:t>
          </a:r>
        </a:p>
      </dsp:txBody>
      <dsp:txXfrm rot="-5400000">
        <a:off x="822480" y="37283"/>
        <a:ext cx="5976011" cy="689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1C85C-35C8-4938-AEA7-6253A304A32B}">
      <dsp:nvSpPr>
        <dsp:cNvPr id="0" name=""/>
        <dsp:cNvSpPr/>
      </dsp:nvSpPr>
      <dsp:spPr>
        <a:xfrm rot="5400000">
          <a:off x="-191962" y="191962"/>
          <a:ext cx="1279747" cy="895822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 rot="-5400000">
        <a:off x="1" y="447910"/>
        <a:ext cx="895822" cy="383925"/>
      </dsp:txXfrm>
    </dsp:sp>
    <dsp:sp modelId="{B004E55F-9D66-40ED-8241-17079AF0822E}">
      <dsp:nvSpPr>
        <dsp:cNvPr id="0" name=""/>
        <dsp:cNvSpPr/>
      </dsp:nvSpPr>
      <dsp:spPr>
        <a:xfrm rot="5400000">
          <a:off x="3345106" y="-2449283"/>
          <a:ext cx="831835" cy="573040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Coaching </a:t>
          </a:r>
        </a:p>
      </dsp:txBody>
      <dsp:txXfrm rot="-5400000">
        <a:off x="895823" y="40607"/>
        <a:ext cx="5689795" cy="750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D2A57-05EA-4D1D-A0D1-C3B27EC5D6B8}">
      <dsp:nvSpPr>
        <dsp:cNvPr id="0" name=""/>
        <dsp:cNvSpPr/>
      </dsp:nvSpPr>
      <dsp:spPr>
        <a:xfrm rot="5400000">
          <a:off x="-217679" y="217679"/>
          <a:ext cx="1451197" cy="1015837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 rot="-5400000">
        <a:off x="2" y="507918"/>
        <a:ext cx="1015837" cy="435360"/>
      </dsp:txXfrm>
    </dsp:sp>
    <dsp:sp modelId="{E43DD572-01CC-400B-A195-7F75700DA4A3}">
      <dsp:nvSpPr>
        <dsp:cNvPr id="0" name=""/>
        <dsp:cNvSpPr/>
      </dsp:nvSpPr>
      <dsp:spPr>
        <a:xfrm rot="5400000">
          <a:off x="3639904" y="-2624067"/>
          <a:ext cx="943278" cy="619141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60" tIns="34925" rIns="34925" bIns="3492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Advisors</a:t>
          </a:r>
        </a:p>
      </dsp:txBody>
      <dsp:txXfrm rot="-5400000">
        <a:off x="1015838" y="46046"/>
        <a:ext cx="6145365" cy="8511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D2A57-05EA-4D1D-A0D1-C3B27EC5D6B8}">
      <dsp:nvSpPr>
        <dsp:cNvPr id="0" name=""/>
        <dsp:cNvSpPr/>
      </dsp:nvSpPr>
      <dsp:spPr>
        <a:xfrm rot="5400000">
          <a:off x="-217679" y="217679"/>
          <a:ext cx="1451197" cy="1015837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 rot="-5400000">
        <a:off x="2" y="507918"/>
        <a:ext cx="1015837" cy="435360"/>
      </dsp:txXfrm>
    </dsp:sp>
    <dsp:sp modelId="{E43DD572-01CC-400B-A195-7F75700DA4A3}">
      <dsp:nvSpPr>
        <dsp:cNvPr id="0" name=""/>
        <dsp:cNvSpPr/>
      </dsp:nvSpPr>
      <dsp:spPr>
        <a:xfrm rot="5400000">
          <a:off x="3639904" y="-2624067"/>
          <a:ext cx="943278" cy="619141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60" tIns="34925" rIns="34925" bIns="3492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Employee Lending</a:t>
          </a:r>
        </a:p>
      </dsp:txBody>
      <dsp:txXfrm rot="-5400000">
        <a:off x="1015838" y="46046"/>
        <a:ext cx="6145365" cy="8511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FF0F8-7212-406F-8384-465C746A938E}">
      <dsp:nvSpPr>
        <dsp:cNvPr id="0" name=""/>
        <dsp:cNvSpPr/>
      </dsp:nvSpPr>
      <dsp:spPr>
        <a:xfrm>
          <a:off x="2310281" y="975"/>
          <a:ext cx="2029410" cy="1014705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Thinking</a:t>
          </a:r>
        </a:p>
      </dsp:txBody>
      <dsp:txXfrm>
        <a:off x="2340001" y="30695"/>
        <a:ext cx="1969970" cy="955265"/>
      </dsp:txXfrm>
    </dsp:sp>
    <dsp:sp modelId="{F9162B7B-D9E3-4AA9-A3AB-E302C825B854}">
      <dsp:nvSpPr>
        <dsp:cNvPr id="0" name=""/>
        <dsp:cNvSpPr/>
      </dsp:nvSpPr>
      <dsp:spPr>
        <a:xfrm rot="3600000">
          <a:off x="3413424" y="1698571"/>
          <a:ext cx="1498145" cy="520734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69644" y="1802718"/>
        <a:ext cx="1185705" cy="312440"/>
      </dsp:txXfrm>
    </dsp:sp>
    <dsp:sp modelId="{2205A19D-3EB4-4C2C-8468-F7693FC43436}">
      <dsp:nvSpPr>
        <dsp:cNvPr id="0" name=""/>
        <dsp:cNvSpPr/>
      </dsp:nvSpPr>
      <dsp:spPr>
        <a:xfrm>
          <a:off x="3985302" y="2902197"/>
          <a:ext cx="2029410" cy="1014705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Feeling</a:t>
          </a:r>
        </a:p>
      </dsp:txBody>
      <dsp:txXfrm>
        <a:off x="4015022" y="2931917"/>
        <a:ext cx="1969970" cy="955265"/>
      </dsp:txXfrm>
    </dsp:sp>
    <dsp:sp modelId="{A2484BFF-1C67-4067-98AA-A096D358F171}">
      <dsp:nvSpPr>
        <dsp:cNvPr id="0" name=""/>
        <dsp:cNvSpPr/>
      </dsp:nvSpPr>
      <dsp:spPr>
        <a:xfrm rot="10800000">
          <a:off x="2796733" y="3155264"/>
          <a:ext cx="1056505" cy="508570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949304" y="3256978"/>
        <a:ext cx="751363" cy="305142"/>
      </dsp:txXfrm>
    </dsp:sp>
    <dsp:sp modelId="{080F708A-B56F-4366-8CDA-71059E3B711A}">
      <dsp:nvSpPr>
        <dsp:cNvPr id="0" name=""/>
        <dsp:cNvSpPr/>
      </dsp:nvSpPr>
      <dsp:spPr>
        <a:xfrm>
          <a:off x="635259" y="2902197"/>
          <a:ext cx="2029410" cy="1014705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Doing</a:t>
          </a:r>
        </a:p>
      </dsp:txBody>
      <dsp:txXfrm>
        <a:off x="664979" y="2931917"/>
        <a:ext cx="1969970" cy="955265"/>
      </dsp:txXfrm>
    </dsp:sp>
    <dsp:sp modelId="{A7C0F084-A891-429D-B0FA-D4A5804E7D9E}">
      <dsp:nvSpPr>
        <dsp:cNvPr id="0" name=""/>
        <dsp:cNvSpPr/>
      </dsp:nvSpPr>
      <dsp:spPr>
        <a:xfrm rot="18000000">
          <a:off x="1650205" y="1675988"/>
          <a:ext cx="1674540" cy="565901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819975" y="1789168"/>
        <a:ext cx="1335000" cy="339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92B0F-52E0-5144-A6B6-6D3F24A223EE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2898-78BC-E342-9BDD-1113C00B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48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61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2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6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7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38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84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79973B2-908B-9456-142C-2334362733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6084888"/>
            <a:ext cx="71913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13" y="731520"/>
            <a:ext cx="10616187" cy="1306222"/>
          </a:xfrm>
        </p:spPr>
        <p:txBody>
          <a:bodyPr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5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60120" y="2587752"/>
            <a:ext cx="3694176" cy="3258102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97764" y="2265363"/>
            <a:ext cx="3479524" cy="3951287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777288" y="2265363"/>
            <a:ext cx="3414712" cy="3951287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554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5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2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1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6ABBAC-7486-4D45-A79F-A9577B4B452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1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hyperlink" Target="https://makingtoughchoices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jpe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5.xml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47.jpeg"/><Relationship Id="rId4" Type="http://schemas.openxmlformats.org/officeDocument/2006/relationships/diagramData" Target="../diagrams/data6.xml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jpeg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jpeg"/><Relationship Id="rId5" Type="http://schemas.openxmlformats.org/officeDocument/2006/relationships/image" Target="../media/image56.pn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jpeg"/><Relationship Id="rId5" Type="http://schemas.openxmlformats.org/officeDocument/2006/relationships/image" Target="../media/image59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5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62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61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5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63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58.jpeg"/><Relationship Id="rId4" Type="http://schemas.openxmlformats.org/officeDocument/2006/relationships/diagramData" Target="../diagrams/data7.xml"/><Relationship Id="rId9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8.jpeg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tina-herndon-ccufc-66586017/" TargetMode="External"/><Relationship Id="rId3" Type="http://schemas.openxmlformats.org/officeDocument/2006/relationships/image" Target="../media/image9.jpeg"/><Relationship Id="rId7" Type="http://schemas.openxmlformats.org/officeDocument/2006/relationships/hyperlink" Target="mailto:herndont@tinkerfcu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37.png"/><Relationship Id="rId9" Type="http://schemas.openxmlformats.org/officeDocument/2006/relationships/hyperlink" Target="mailto:FinancialEducationDept@tinkerfcu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pwc.com/us/en/services/consulting/business-transformation/library/employee-financial-wellness-survey.html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pwc.com/us/en/services/consulting/business-transformation/library/employee-financial-wellness-survey.html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pwc.com/us/en/services/consulting/business-transformation/library/employee-financial-wellness-survey.html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hotel with a pool&#10;&#10;Description automatically generated">
            <a:extLst>
              <a:ext uri="{FF2B5EF4-FFF2-40B4-BE49-F238E27FC236}">
                <a16:creationId xmlns:a16="http://schemas.microsoft.com/office/drawing/2014/main" id="{70266594-8237-BD47-F05D-D85F695D7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67843-B190-E6A5-2115-A9A5CDCF6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0" y="2621453"/>
            <a:ext cx="9144000" cy="118467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AngsanaUPC" panose="020B0604020202020204" pitchFamily="34" charset="0"/>
                <a:cs typeface="AngsanaUPC" panose="020B0604020202020204" pitchFamily="34" charset="0"/>
              </a:rPr>
              <a:t>           28</a:t>
            </a:r>
            <a:r>
              <a:rPr lang="en-US" sz="6600" b="1" baseline="30000" dirty="0">
                <a:solidFill>
                  <a:srgbClr val="FFFFFF"/>
                </a:solidFill>
                <a:latin typeface="AngsanaUPC" panose="020B0604020202020204" pitchFamily="34" charset="0"/>
                <a:cs typeface="AngsanaUPC" panose="020B0604020202020204" pitchFamily="34" charset="0"/>
              </a:rPr>
              <a:t>th</a:t>
            </a:r>
            <a:r>
              <a:rPr lang="en-US" sz="6600" b="1" dirty="0">
                <a:solidFill>
                  <a:srgbClr val="FFFFFF"/>
                </a:solidFill>
                <a:latin typeface="AngsanaUPC" panose="020B0604020202020204" pitchFamily="34" charset="0"/>
                <a:cs typeface="AngsanaUPC" panose="020B0604020202020204" pitchFamily="34" charset="0"/>
              </a:rPr>
              <a:t> Annual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5179F-75B1-F8D2-15B2-CE653E6D5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26" y="6078772"/>
            <a:ext cx="2923309" cy="592705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Durant</a:t>
            </a:r>
            <a:r>
              <a:rPr lang="en-US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3600" b="1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Oklahoma</a:t>
            </a:r>
            <a:endParaRPr lang="en-US" b="1">
              <a:solidFill>
                <a:srgbClr val="FFFFFF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0D4A2-A60A-FDFE-3396-E36132B63F82}"/>
              </a:ext>
            </a:extLst>
          </p:cNvPr>
          <p:cNvSpPr txBox="1"/>
          <p:nvPr/>
        </p:nvSpPr>
        <p:spPr>
          <a:xfrm>
            <a:off x="8205850" y="5902036"/>
            <a:ext cx="3674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AngsanaUPC" panose="02020603050405020304" pitchFamily="18" charset="-34"/>
                <a:cs typeface="AngsanaUPC" panose="02020603050405020304" pitchFamily="18" charset="-34"/>
              </a:rPr>
              <a:t>September</a:t>
            </a:r>
            <a:r>
              <a:rPr lang="en-US" sz="3600" b="1">
                <a:latin typeface="AngsanaUPC" panose="02020603050405020304" pitchFamily="18" charset="-34"/>
                <a:cs typeface="AngsanaUPC" panose="02020603050405020304" pitchFamily="18" charset="-34"/>
              </a:rPr>
              <a:t> 23-25, 2024</a:t>
            </a:r>
          </a:p>
        </p:txBody>
      </p:sp>
      <p:pic>
        <p:nvPicPr>
          <p:cNvPr id="12" name="Picture 11" descr="A logo with a feather in the middle of a circle&#10;&#10;Description automatically generated">
            <a:extLst>
              <a:ext uri="{FF2B5EF4-FFF2-40B4-BE49-F238E27FC236}">
                <a16:creationId xmlns:a16="http://schemas.microsoft.com/office/drawing/2014/main" id="{B3D18B50-0A9C-37DD-7E00-130FF8F605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491" y="3766049"/>
            <a:ext cx="2545903" cy="23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4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887" y="5705475"/>
            <a:ext cx="1119560" cy="10170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A017771-9E3B-4EA9-80C7-F698623F90A7}"/>
              </a:ext>
            </a:extLst>
          </p:cNvPr>
          <p:cNvSpPr/>
          <p:nvPr/>
        </p:nvSpPr>
        <p:spPr>
          <a:xfrm>
            <a:off x="152192" y="308813"/>
            <a:ext cx="6719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/>
            <a:r>
              <a:rPr lang="en-US" sz="54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Psychology and Money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F22CC6-087D-C131-4BB6-D77C2078634C}"/>
              </a:ext>
            </a:extLst>
          </p:cNvPr>
          <p:cNvGrpSpPr/>
          <p:nvPr/>
        </p:nvGrpSpPr>
        <p:grpSpPr>
          <a:xfrm>
            <a:off x="152192" y="1618841"/>
            <a:ext cx="2558759" cy="4086634"/>
            <a:chOff x="1142998" y="1551414"/>
            <a:chExt cx="2369127" cy="2069885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0D83E2F8-FAC7-B368-8ED5-76990320DFD6}"/>
                </a:ext>
              </a:extLst>
            </p:cNvPr>
            <p:cNvSpPr/>
            <p:nvPr/>
          </p:nvSpPr>
          <p:spPr>
            <a:xfrm>
              <a:off x="1142998" y="1551414"/>
              <a:ext cx="2369127" cy="646331"/>
            </a:xfrm>
            <a:prstGeom prst="flowChartProcess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Shame and Guilt</a:t>
              </a:r>
            </a:p>
          </p:txBody>
        </p:sp>
        <p:sp>
          <p:nvSpPr>
            <p:cNvPr id="26" name="Flowchart: Off-page Connector 25">
              <a:extLst>
                <a:ext uri="{FF2B5EF4-FFF2-40B4-BE49-F238E27FC236}">
                  <a16:creationId xmlns:a16="http://schemas.microsoft.com/office/drawing/2014/main" id="{F91C3934-19B8-8685-70F4-1B527502222E}"/>
                </a:ext>
              </a:extLst>
            </p:cNvPr>
            <p:cNvSpPr/>
            <p:nvPr/>
          </p:nvSpPr>
          <p:spPr>
            <a:xfrm>
              <a:off x="1142998" y="2197745"/>
              <a:ext cx="2369127" cy="1423554"/>
            </a:xfrm>
            <a:prstGeom prst="flowChartOffpageConnector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0EB0E0-AAB8-DD03-851C-BD53C109D493}"/>
                </a:ext>
              </a:extLst>
            </p:cNvPr>
            <p:cNvSpPr txBox="1"/>
            <p:nvPr/>
          </p:nvSpPr>
          <p:spPr>
            <a:xfrm>
              <a:off x="1142998" y="2252734"/>
              <a:ext cx="2369127" cy="1285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Money mistakes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Lack of knowledge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Lack of direction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Imposter Syndrome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D61184-0A7C-0370-747E-94F5284BB623}"/>
              </a:ext>
            </a:extLst>
          </p:cNvPr>
          <p:cNvGrpSpPr/>
          <p:nvPr/>
        </p:nvGrpSpPr>
        <p:grpSpPr>
          <a:xfrm>
            <a:off x="9388394" y="1615546"/>
            <a:ext cx="2558759" cy="3355146"/>
            <a:chOff x="3771899" y="1551414"/>
            <a:chExt cx="2369127" cy="2069885"/>
          </a:xfrm>
        </p:grpSpPr>
        <p:sp>
          <p:nvSpPr>
            <p:cNvPr id="29" name="Flowchart: Process 28">
              <a:extLst>
                <a:ext uri="{FF2B5EF4-FFF2-40B4-BE49-F238E27FC236}">
                  <a16:creationId xmlns:a16="http://schemas.microsoft.com/office/drawing/2014/main" id="{4BD8C8B0-910F-E4F5-49C8-A5F94BD190ED}"/>
                </a:ext>
              </a:extLst>
            </p:cNvPr>
            <p:cNvSpPr/>
            <p:nvPr/>
          </p:nvSpPr>
          <p:spPr>
            <a:xfrm>
              <a:off x="3771899" y="1551414"/>
              <a:ext cx="2369127" cy="646331"/>
            </a:xfrm>
            <a:prstGeom prst="flowChartProcess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Procrastination</a:t>
              </a:r>
            </a:p>
          </p:txBody>
        </p:sp>
        <p:sp>
          <p:nvSpPr>
            <p:cNvPr id="30" name="Flowchart: Off-page Connector 29">
              <a:extLst>
                <a:ext uri="{FF2B5EF4-FFF2-40B4-BE49-F238E27FC236}">
                  <a16:creationId xmlns:a16="http://schemas.microsoft.com/office/drawing/2014/main" id="{B5FBFA87-450B-101D-BBD2-3E75424534C4}"/>
                </a:ext>
              </a:extLst>
            </p:cNvPr>
            <p:cNvSpPr/>
            <p:nvPr/>
          </p:nvSpPr>
          <p:spPr>
            <a:xfrm>
              <a:off x="3771899" y="2197745"/>
              <a:ext cx="2369127" cy="1423554"/>
            </a:xfrm>
            <a:prstGeom prst="flowChartOffpageConnector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1FBF9C-88C5-3802-B5CF-88A74C9AE450}"/>
                </a:ext>
              </a:extLst>
            </p:cNvPr>
            <p:cNvSpPr txBox="1"/>
            <p:nvPr/>
          </p:nvSpPr>
          <p:spPr>
            <a:xfrm>
              <a:off x="3771899" y="2252734"/>
              <a:ext cx="2369127" cy="110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Bigger than lazy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Overwhelmed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Goal seems too big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Where to start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F163DD-9FB4-1918-AF16-1576FE3AB88E}"/>
              </a:ext>
            </a:extLst>
          </p:cNvPr>
          <p:cNvGrpSpPr/>
          <p:nvPr/>
        </p:nvGrpSpPr>
        <p:grpSpPr>
          <a:xfrm>
            <a:off x="5448096" y="1618841"/>
            <a:ext cx="2558759" cy="4086634"/>
            <a:chOff x="9029701" y="1551414"/>
            <a:chExt cx="2369127" cy="2069885"/>
          </a:xfrm>
        </p:grpSpPr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EB7F1F53-48A4-EAAC-5E27-F274CBC94700}"/>
                </a:ext>
              </a:extLst>
            </p:cNvPr>
            <p:cNvSpPr/>
            <p:nvPr/>
          </p:nvSpPr>
          <p:spPr>
            <a:xfrm>
              <a:off x="9029701" y="1551414"/>
              <a:ext cx="2369127" cy="646331"/>
            </a:xfrm>
            <a:prstGeom prst="flowChartProcess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Euphoria</a:t>
              </a:r>
            </a:p>
          </p:txBody>
        </p:sp>
        <p:sp>
          <p:nvSpPr>
            <p:cNvPr id="34" name="Flowchart: Off-page Connector 33">
              <a:extLst>
                <a:ext uri="{FF2B5EF4-FFF2-40B4-BE49-F238E27FC236}">
                  <a16:creationId xmlns:a16="http://schemas.microsoft.com/office/drawing/2014/main" id="{406C07DC-B69A-83EA-D030-5E8BC43944CE}"/>
                </a:ext>
              </a:extLst>
            </p:cNvPr>
            <p:cNvSpPr/>
            <p:nvPr/>
          </p:nvSpPr>
          <p:spPr>
            <a:xfrm>
              <a:off x="9029701" y="2197745"/>
              <a:ext cx="2369127" cy="1423554"/>
            </a:xfrm>
            <a:prstGeom prst="flowChartOffpageConnector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CD4F49-B7B7-E2C3-0BBD-5FC83932F1D9}"/>
                </a:ext>
              </a:extLst>
            </p:cNvPr>
            <p:cNvSpPr txBox="1"/>
            <p:nvPr/>
          </p:nvSpPr>
          <p:spPr>
            <a:xfrm>
              <a:off x="9029701" y="2252734"/>
              <a:ext cx="2369127" cy="67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Neurodivergence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Financial windfall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Change of income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1C7C02-AEB2-07E6-E244-306DFDADB434}"/>
              </a:ext>
            </a:extLst>
          </p:cNvPr>
          <p:cNvGrpSpPr/>
          <p:nvPr/>
        </p:nvGrpSpPr>
        <p:grpSpPr>
          <a:xfrm>
            <a:off x="2803606" y="1618841"/>
            <a:ext cx="2558759" cy="4086634"/>
            <a:chOff x="6400800" y="1570705"/>
            <a:chExt cx="2369127" cy="2069885"/>
          </a:xfrm>
        </p:grpSpPr>
        <p:sp>
          <p:nvSpPr>
            <p:cNvPr id="37" name="Flowchart: Process 36">
              <a:extLst>
                <a:ext uri="{FF2B5EF4-FFF2-40B4-BE49-F238E27FC236}">
                  <a16:creationId xmlns:a16="http://schemas.microsoft.com/office/drawing/2014/main" id="{CAD80AF2-1C91-EC2B-992B-77ED1171A661}"/>
                </a:ext>
              </a:extLst>
            </p:cNvPr>
            <p:cNvSpPr/>
            <p:nvPr/>
          </p:nvSpPr>
          <p:spPr>
            <a:xfrm>
              <a:off x="6400800" y="1570705"/>
              <a:ext cx="2369127" cy="646331"/>
            </a:xfrm>
            <a:prstGeom prst="flowChartProcess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Fear</a:t>
              </a:r>
            </a:p>
          </p:txBody>
        </p:sp>
        <p:sp>
          <p:nvSpPr>
            <p:cNvPr id="38" name="Flowchart: Off-page Connector 37">
              <a:extLst>
                <a:ext uri="{FF2B5EF4-FFF2-40B4-BE49-F238E27FC236}">
                  <a16:creationId xmlns:a16="http://schemas.microsoft.com/office/drawing/2014/main" id="{B0DC951E-EF93-F23B-E74B-4E4D500FF848}"/>
                </a:ext>
              </a:extLst>
            </p:cNvPr>
            <p:cNvSpPr/>
            <p:nvPr/>
          </p:nvSpPr>
          <p:spPr>
            <a:xfrm>
              <a:off x="6400800" y="2217036"/>
              <a:ext cx="2369127" cy="1423554"/>
            </a:xfrm>
            <a:prstGeom prst="flowChartOffpageConnector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7EB8C7-23EE-DAD4-F6F6-3DEF350F5028}"/>
                </a:ext>
              </a:extLst>
            </p:cNvPr>
            <p:cNvSpPr txBox="1"/>
            <p:nvPr/>
          </p:nvSpPr>
          <p:spPr>
            <a:xfrm>
              <a:off x="6400800" y="2272025"/>
              <a:ext cx="2369127" cy="109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Consequences 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Societal demands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Façade will fade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Limited knowledge</a:t>
              </a:r>
            </a:p>
          </p:txBody>
        </p:sp>
      </p:grpSp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7CB3536F-560C-EE9B-FDBC-0FC0CB6EA2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447" y="6018352"/>
            <a:ext cx="1954375" cy="661321"/>
          </a:xfrm>
          <a:prstGeom prst="rect">
            <a:avLst/>
          </a:prstGeom>
        </p:spPr>
      </p:pic>
      <p:sp>
        <p:nvSpPr>
          <p:cNvPr id="41" name="Equals 40">
            <a:extLst>
              <a:ext uri="{FF2B5EF4-FFF2-40B4-BE49-F238E27FC236}">
                <a16:creationId xmlns:a16="http://schemas.microsoft.com/office/drawing/2014/main" id="{DE48D248-3C60-0606-4FA9-1AD800CE38A7}"/>
              </a:ext>
            </a:extLst>
          </p:cNvPr>
          <p:cNvSpPr/>
          <p:nvPr/>
        </p:nvSpPr>
        <p:spPr>
          <a:xfrm>
            <a:off x="8099510" y="2686715"/>
            <a:ext cx="1101640" cy="742285"/>
          </a:xfrm>
          <a:prstGeom prst="mathEqual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9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508" y="5211358"/>
            <a:ext cx="1550276" cy="1408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9A9781-C451-D110-4CDF-80B250922D67}"/>
              </a:ext>
            </a:extLst>
          </p:cNvPr>
          <p:cNvSpPr txBox="1"/>
          <p:nvPr/>
        </p:nvSpPr>
        <p:spPr>
          <a:xfrm>
            <a:off x="241368" y="6147224"/>
            <a:ext cx="321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Making Tough Choices</a:t>
            </a:r>
            <a:endParaRPr lang="en-US" dirty="0">
              <a:solidFill>
                <a:prstClr val="white">
                  <a:lumMod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2D3114-BD52-2E5E-D7BC-B8D003AB08BE}"/>
              </a:ext>
            </a:extLst>
          </p:cNvPr>
          <p:cNvSpPr/>
          <p:nvPr/>
        </p:nvSpPr>
        <p:spPr>
          <a:xfrm>
            <a:off x="169307" y="2161266"/>
            <a:ext cx="134363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defTabSz="914400"/>
            <a:r>
              <a:rPr lang="en-US" sz="72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4B85"/>
                </a:solidFill>
                <a:latin typeface="Calibri" panose="020F0502020204030204"/>
              </a:rPr>
              <a:t>A L</a:t>
            </a:r>
            <a:br>
              <a:rPr lang="en-US" sz="72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4B85"/>
                </a:solidFill>
                <a:latin typeface="Calibri" panose="020F0502020204030204"/>
              </a:rPr>
            </a:br>
            <a:r>
              <a:rPr lang="en-US" sz="72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4B85"/>
                </a:solidFill>
                <a:latin typeface="Calibri" panose="020F0502020204030204"/>
              </a:rPr>
              <a:t>IC</a:t>
            </a:r>
            <a:br>
              <a:rPr lang="en-US" sz="72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4B85"/>
                </a:solidFill>
                <a:latin typeface="Calibri" panose="020F0502020204030204"/>
              </a:rPr>
            </a:br>
            <a:r>
              <a:rPr lang="en-US" sz="72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4B85"/>
                </a:solidFill>
                <a:latin typeface="Calibri" panose="020F0502020204030204"/>
              </a:rPr>
              <a:t>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5B5F72-B275-9886-6B8F-B07C7531D300}"/>
              </a:ext>
            </a:extLst>
          </p:cNvPr>
          <p:cNvSpPr/>
          <p:nvPr/>
        </p:nvSpPr>
        <p:spPr>
          <a:xfrm>
            <a:off x="1667164" y="2088530"/>
            <a:ext cx="60020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/>
            <a:r>
              <a:rPr lang="en-US" sz="72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4B85"/>
                </a:solidFill>
                <a:latin typeface="Calibri" panose="020F0502020204030204"/>
              </a:rPr>
              <a:t>= Asset Limited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4A65E4-9DD6-F071-9328-CF9E199C34BA}"/>
              </a:ext>
            </a:extLst>
          </p:cNvPr>
          <p:cNvSpPr/>
          <p:nvPr/>
        </p:nvSpPr>
        <p:spPr>
          <a:xfrm>
            <a:off x="186625" y="1067271"/>
            <a:ext cx="32569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/>
            <a:r>
              <a:rPr lang="en-US" sz="72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4B85"/>
                </a:solidFill>
                <a:latin typeface="Calibri" panose="020F0502020204030204"/>
              </a:rPr>
              <a:t>ALICE is </a:t>
            </a:r>
          </a:p>
        </p:txBody>
      </p:sp>
      <p:sp>
        <p:nvSpPr>
          <p:cNvPr id="16" name="Sun 15">
            <a:hlinkClick r:id="rId4"/>
            <a:extLst>
              <a:ext uri="{FF2B5EF4-FFF2-40B4-BE49-F238E27FC236}">
                <a16:creationId xmlns:a16="http://schemas.microsoft.com/office/drawing/2014/main" id="{F4F85D2C-2190-1DF0-D877-27BB04976B40}"/>
              </a:ext>
            </a:extLst>
          </p:cNvPr>
          <p:cNvSpPr/>
          <p:nvPr/>
        </p:nvSpPr>
        <p:spPr>
          <a:xfrm>
            <a:off x="8841509" y="389573"/>
            <a:ext cx="3048777" cy="3106882"/>
          </a:xfrm>
          <a:prstGeom prst="sun">
            <a:avLst/>
          </a:prstGeom>
          <a:solidFill>
            <a:srgbClr val="004B85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Meet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Alice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990D97-FBD6-561F-FAB2-A5C096262AC1}"/>
              </a:ext>
            </a:extLst>
          </p:cNvPr>
          <p:cNvSpPr txBox="1"/>
          <p:nvPr/>
        </p:nvSpPr>
        <p:spPr>
          <a:xfrm>
            <a:off x="1667164" y="3227697"/>
            <a:ext cx="8707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72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4B85"/>
                </a:solidFill>
                <a:latin typeface="Calibri" panose="020F0502020204030204"/>
              </a:rPr>
              <a:t>= Income Constrained</a:t>
            </a:r>
            <a:endParaRPr lang="en-US" sz="7200" dirty="0">
              <a:ln w="22225">
                <a:solidFill>
                  <a:srgbClr val="FFC000"/>
                </a:solidFill>
                <a:prstDash val="solid"/>
              </a:ln>
              <a:solidFill>
                <a:srgbClr val="004B85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A956D1-737F-013C-CF7B-16AFE2C56CCC}"/>
              </a:ext>
            </a:extLst>
          </p:cNvPr>
          <p:cNvSpPr txBox="1"/>
          <p:nvPr/>
        </p:nvSpPr>
        <p:spPr>
          <a:xfrm>
            <a:off x="1667164" y="4325126"/>
            <a:ext cx="528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72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4B85"/>
                </a:solidFill>
                <a:latin typeface="Calibri" panose="020F0502020204030204"/>
              </a:rPr>
              <a:t>= Employed</a:t>
            </a:r>
            <a:endParaRPr lang="en-US" sz="7200" dirty="0">
              <a:ln w="22225">
                <a:solidFill>
                  <a:srgbClr val="FFC000"/>
                </a:solidFill>
                <a:prstDash val="solid"/>
              </a:ln>
              <a:solidFill>
                <a:srgbClr val="004B85"/>
              </a:solidFill>
              <a:latin typeface="Calibri" panose="020F0502020204030204"/>
            </a:endParaRP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EA0532A2-6BB9-79CE-3607-2B58DD3394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448" y="5753514"/>
            <a:ext cx="2448184" cy="8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750" y="5500257"/>
            <a:ext cx="1175280" cy="1067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8635A8-E777-27F7-EC44-7CE9DB3DE8F5}"/>
              </a:ext>
            </a:extLst>
          </p:cNvPr>
          <p:cNvSpPr/>
          <p:nvPr/>
        </p:nvSpPr>
        <p:spPr>
          <a:xfrm>
            <a:off x="757136" y="214329"/>
            <a:ext cx="110606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/>
            <a:r>
              <a:rPr lang="en-US" sz="54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What’s up with 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97914-29BD-F370-6B4B-855BF97E333A}"/>
              </a:ext>
            </a:extLst>
          </p:cNvPr>
          <p:cNvSpPr txBox="1"/>
          <p:nvPr/>
        </p:nvSpPr>
        <p:spPr>
          <a:xfrm>
            <a:off x="491186" y="1335042"/>
            <a:ext cx="58812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Their life is a secret tornado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Time is ambiguous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Limited vocabulary = anger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Trust &amp; respect is earned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Judgement is expected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Look for differences not similarities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Better budgets are not always the solution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Societal sabotage is real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Financial resources and good support can change their entire life   </a:t>
            </a:r>
          </a:p>
        </p:txBody>
      </p:sp>
      <p:pic>
        <p:nvPicPr>
          <p:cNvPr id="10" name="Picture 9" descr="A tornado of coins and money&#10;&#10;Description automatically generated">
            <a:extLst>
              <a:ext uri="{FF2B5EF4-FFF2-40B4-BE49-F238E27FC236}">
                <a16:creationId xmlns:a16="http://schemas.microsoft.com/office/drawing/2014/main" id="{1A8C39C0-4CE3-3F3A-711D-B7168EA6A5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3A93AA"/>
              </a:clrFrom>
              <a:clrTo>
                <a:srgbClr val="3A93AA">
                  <a:alpha val="0"/>
                </a:srgbClr>
              </a:clrTo>
            </a:clrChange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1061">
            <a:off x="6469650" y="493210"/>
            <a:ext cx="5418082" cy="534937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A4FD3DB-625E-5E73-6537-496605D5F4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143" y="6034074"/>
            <a:ext cx="1844607" cy="6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7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82" y="4955193"/>
            <a:ext cx="1550276" cy="140828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6BFAA10-9B69-A3FB-72A5-2BE41D8374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448" y="5753514"/>
            <a:ext cx="2448184" cy="828416"/>
          </a:xfrm>
          <a:prstGeom prst="rect">
            <a:avLst/>
          </a:prstGeom>
        </p:spPr>
      </p:pic>
      <p:pic>
        <p:nvPicPr>
          <p:cNvPr id="8" name="Picture 7" descr="A cartoon of a person in a white coat pointing at a sign&#10;&#10;Description automatically generated">
            <a:extLst>
              <a:ext uri="{FF2B5EF4-FFF2-40B4-BE49-F238E27FC236}">
                <a16:creationId xmlns:a16="http://schemas.microsoft.com/office/drawing/2014/main" id="{EEB93C39-E396-8BCA-8F92-60EC81E233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0310" y="564022"/>
            <a:ext cx="3659884" cy="5799456"/>
          </a:xfrm>
          <a:prstGeom prst="rect">
            <a:avLst/>
          </a:prstGeom>
        </p:spPr>
      </p:pic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E4673DA1-F996-6F5C-2FA8-84F818F0F57C}"/>
              </a:ext>
            </a:extLst>
          </p:cNvPr>
          <p:cNvSpPr/>
          <p:nvPr/>
        </p:nvSpPr>
        <p:spPr>
          <a:xfrm>
            <a:off x="6290193" y="2055799"/>
            <a:ext cx="5267325" cy="2352675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>
            <a:softEdge rad="127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can a financial institution help employers serve their   employees?  </a:t>
            </a:r>
          </a:p>
        </p:txBody>
      </p:sp>
    </p:spTree>
    <p:extLst>
      <p:ext uri="{BB962C8B-B14F-4D97-AF65-F5344CB8AC3E}">
        <p14:creationId xmlns:p14="http://schemas.microsoft.com/office/powerpoint/2010/main" val="24019514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44" y="5573964"/>
            <a:ext cx="1055875" cy="959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8A259E-2C00-4ECA-F0FB-CA49DCA745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62" y="305719"/>
            <a:ext cx="5005346" cy="4963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08F9D-6864-D40F-B44F-0EE45A37E3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6208" y="305719"/>
            <a:ext cx="5791310" cy="49639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7A009C-40E9-6FB7-9610-2A68AC801B24}"/>
              </a:ext>
            </a:extLst>
          </p:cNvPr>
          <p:cNvSpPr txBox="1"/>
          <p:nvPr/>
        </p:nvSpPr>
        <p:spPr>
          <a:xfrm>
            <a:off x="1494920" y="6244504"/>
            <a:ext cx="4601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Source: Think2Perform Behavioral Financial Advice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56D2D24-C1F0-A9D0-151A-6A43DAD50F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696" y="5886016"/>
            <a:ext cx="1844607" cy="6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89" y="5636946"/>
            <a:ext cx="1073588" cy="9752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82DE47-CA10-A776-2ED2-A9D6A488F463}"/>
              </a:ext>
            </a:extLst>
          </p:cNvPr>
          <p:cNvSpPr/>
          <p:nvPr/>
        </p:nvSpPr>
        <p:spPr>
          <a:xfrm>
            <a:off x="169308" y="121023"/>
            <a:ext cx="110606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/>
            <a:r>
              <a:rPr lang="en-US" sz="54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Partnering with a Financial Institution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4C5A782-CF50-FD50-580A-7F6560003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629711"/>
              </p:ext>
            </p:extLst>
          </p:nvPr>
        </p:nvGraphicFramePr>
        <p:xfrm>
          <a:off x="2032000" y="11491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65029CB-83AD-C87B-7FD6-5EEAF4CEB2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671" y="5812486"/>
            <a:ext cx="1844607" cy="6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7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937" y="5541941"/>
            <a:ext cx="1300937" cy="1181783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12BF742-1669-EC5A-8CAE-EFB142B63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707410"/>
              </p:ext>
            </p:extLst>
          </p:nvPr>
        </p:nvGraphicFramePr>
        <p:xfrm>
          <a:off x="241301" y="291879"/>
          <a:ext cx="6835774" cy="117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1966A35-1C69-CA3F-F230-8C1E0F9FC50B}"/>
              </a:ext>
            </a:extLst>
          </p:cNvPr>
          <p:cNvSpPr txBox="1"/>
          <p:nvPr/>
        </p:nvSpPr>
        <p:spPr>
          <a:xfrm>
            <a:off x="1240931" y="1571623"/>
            <a:ext cx="52265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Group presentations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Multifaceted learning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Questions answered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Online resources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Confidential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Convenient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Newsletters and articles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Easily shared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Timely topics</a:t>
            </a:r>
          </a:p>
        </p:txBody>
      </p:sp>
      <p:pic>
        <p:nvPicPr>
          <p:cNvPr id="10" name="Picture 9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7027805B-FF4C-8F90-F818-6DA41B9F85C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374" y="933450"/>
            <a:ext cx="6094730" cy="4063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ABB9CC4-358D-AD38-2484-D0A5E37CCE8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671" y="6136336"/>
            <a:ext cx="1844607" cy="6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871" y="5780068"/>
            <a:ext cx="1060092" cy="962997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45C1AFC-B6D1-3EEB-8762-C40A4D2B4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369250"/>
              </p:ext>
            </p:extLst>
          </p:nvPr>
        </p:nvGraphicFramePr>
        <p:xfrm>
          <a:off x="241300" y="291878"/>
          <a:ext cx="6626225" cy="127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4495696-7EF8-A064-E681-F519CD8B8675}"/>
              </a:ext>
            </a:extLst>
          </p:cNvPr>
          <p:cNvSpPr txBox="1"/>
          <p:nvPr/>
        </p:nvSpPr>
        <p:spPr>
          <a:xfrm>
            <a:off x="6715081" y="1443841"/>
            <a:ext cx="53435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Confidential 1:1 conversations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Help create improvement strategies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Questions are answered privately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Accountability partner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Ongoing development support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Uncovers resources </a:t>
            </a:r>
          </a:p>
        </p:txBody>
      </p:sp>
      <p:pic>
        <p:nvPicPr>
          <p:cNvPr id="18" name="Picture 17" descr="A person in a black shirt&#10;&#10;Description automatically generated">
            <a:extLst>
              <a:ext uri="{FF2B5EF4-FFF2-40B4-BE49-F238E27FC236}">
                <a16:creationId xmlns:a16="http://schemas.microsoft.com/office/drawing/2014/main" id="{5E8D88AF-4349-FFB3-D575-4C6C34D7A5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28" y="1809750"/>
            <a:ext cx="5754825" cy="3836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E3965190-364D-C1F1-CC78-2199E36BB42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789" y="6064532"/>
            <a:ext cx="1504238" cy="5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547" y="5697890"/>
            <a:ext cx="1015156" cy="922177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C78959A-65D6-E9D9-DAEB-325D2AF80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5958038"/>
              </p:ext>
            </p:extLst>
          </p:nvPr>
        </p:nvGraphicFramePr>
        <p:xfrm>
          <a:off x="241300" y="282353"/>
          <a:ext cx="7207250" cy="145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52CD413-12CF-8C2A-C53E-97104867E27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78662">
            <a:off x="6814222" y="1612797"/>
            <a:ext cx="4940868" cy="383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2B370B-4246-4685-A500-2B1970E6F41D}"/>
              </a:ext>
            </a:extLst>
          </p:cNvPr>
          <p:cNvSpPr txBox="1"/>
          <p:nvPr/>
        </p:nvSpPr>
        <p:spPr>
          <a:xfrm>
            <a:off x="960120" y="1594684"/>
            <a:ext cx="62076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Retirement strategies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Investment guidance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401k, IRAs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Avoid large losses and mistakes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Ensures sufficient insurance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Life insurance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Other insurance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Estate planning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End of life planning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Survivor’s benefits 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F51ED53-5E8C-B6BD-1F2E-78AB00DC7BA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703" y="5995889"/>
            <a:ext cx="1844607" cy="6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104" y="5645732"/>
            <a:ext cx="1204749" cy="109440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0301CF1-E4E2-A9B4-25D5-094923FF6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502568"/>
              </p:ext>
            </p:extLst>
          </p:nvPr>
        </p:nvGraphicFramePr>
        <p:xfrm>
          <a:off x="241300" y="282353"/>
          <a:ext cx="7207250" cy="145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08CD123-375A-ACCA-3E85-4EF59340B0BB}"/>
              </a:ext>
            </a:extLst>
          </p:cNvPr>
          <p:cNvSpPr txBox="1"/>
          <p:nvPr/>
        </p:nvSpPr>
        <p:spPr>
          <a:xfrm>
            <a:off x="6012956" y="1988439"/>
            <a:ext cx="60361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Good interest rates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Resource for building credit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Reports to all three credit bureaus?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Nonpredatory small-dollar lending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Outsource employee loans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Building banking relationship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Refer struggling employees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Can help with resources</a:t>
            </a:r>
          </a:p>
        </p:txBody>
      </p:sp>
      <p:pic>
        <p:nvPicPr>
          <p:cNvPr id="10" name="Picture 9" descr="A person shaking hands with a person&#10;&#10;Description automatically generated">
            <a:extLst>
              <a:ext uri="{FF2B5EF4-FFF2-40B4-BE49-F238E27FC236}">
                <a16:creationId xmlns:a16="http://schemas.microsoft.com/office/drawing/2014/main" id="{3F4D86A6-231D-A04D-9961-E44AB8C0247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" y="1988439"/>
            <a:ext cx="5721350" cy="38142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ContrastingRightFacing" fov="1800000">
              <a:rot lat="547295" lon="19873672" rev="368351"/>
            </a:camera>
            <a:lightRig rig="threePt" dir="t"/>
          </a:scene3d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034D758-25E9-257C-64F8-3BBC986641B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576" y="6066096"/>
            <a:ext cx="1552701" cy="5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dollar bill sticking out of a crack&#10;&#10;Description automatically generated">
            <a:extLst>
              <a:ext uri="{FF2B5EF4-FFF2-40B4-BE49-F238E27FC236}">
                <a16:creationId xmlns:a16="http://schemas.microsoft.com/office/drawing/2014/main" id="{520209A0-0BD7-040E-6E49-681E6A071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9162"/>
            <a:ext cx="6393709" cy="690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280BC2-1CB5-FE80-0ECF-602269117C1B}"/>
              </a:ext>
            </a:extLst>
          </p:cNvPr>
          <p:cNvSpPr/>
          <p:nvPr/>
        </p:nvSpPr>
        <p:spPr>
          <a:xfrm>
            <a:off x="5421572" y="906061"/>
            <a:ext cx="677042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004B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Mastering Financial Wellness: Strategies for a Healthy Financial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416D69E-7772-349A-820D-A71C846954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556" y="4766468"/>
            <a:ext cx="3859914" cy="13061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2628BF-82EB-2336-583C-04110F9C27BD}"/>
              </a:ext>
            </a:extLst>
          </p:cNvPr>
          <p:cNvSpPr/>
          <p:nvPr/>
        </p:nvSpPr>
        <p:spPr>
          <a:xfrm>
            <a:off x="6317509" y="3812848"/>
            <a:ext cx="5399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4B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Presented by: Tina Herndon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82" y="4955193"/>
            <a:ext cx="1550276" cy="14082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70" y="5361862"/>
            <a:ext cx="1204749" cy="109440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034D758-25E9-257C-64F8-3BBC986641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576" y="6066096"/>
            <a:ext cx="1552701" cy="5254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E6455C-E9D0-7A2E-1ADC-96E8E72F10EE}"/>
              </a:ext>
            </a:extLst>
          </p:cNvPr>
          <p:cNvSpPr/>
          <p:nvPr/>
        </p:nvSpPr>
        <p:spPr>
          <a:xfrm>
            <a:off x="0" y="196643"/>
            <a:ext cx="87010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54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WIIFM…What’s in it for me?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49E597-F42D-28A3-0A79-6164909AD7DA}"/>
              </a:ext>
            </a:extLst>
          </p:cNvPr>
          <p:cNvSpPr/>
          <p:nvPr/>
        </p:nvSpPr>
        <p:spPr>
          <a:xfrm>
            <a:off x="1341474" y="1410912"/>
            <a:ext cx="4279037" cy="3968319"/>
          </a:xfrm>
          <a:prstGeom prst="roundRect">
            <a:avLst/>
          </a:prstGeom>
          <a:solidFill>
            <a:srgbClr val="4472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77FE4-7A60-CF83-2BDB-FAFFB39C95E6}"/>
              </a:ext>
            </a:extLst>
          </p:cNvPr>
          <p:cNvSpPr txBox="1"/>
          <p:nvPr/>
        </p:nvSpPr>
        <p:spPr>
          <a:xfrm>
            <a:off x="1466829" y="1677151"/>
            <a:ext cx="40393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Financial Institutions</a:t>
            </a:r>
            <a:endParaRPr lang="en-US" sz="1600" b="1" dirty="0"/>
          </a:p>
          <a:p>
            <a:pPr algn="ctr"/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Brand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Field of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Better borrowers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Employee morale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Security of larger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Community giveback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966E2E-BED1-5933-DD77-97BB94CAFA3E}"/>
              </a:ext>
            </a:extLst>
          </p:cNvPr>
          <p:cNvSpPr/>
          <p:nvPr/>
        </p:nvSpPr>
        <p:spPr>
          <a:xfrm>
            <a:off x="6561544" y="1410912"/>
            <a:ext cx="4279037" cy="3968319"/>
          </a:xfrm>
          <a:prstGeom prst="roundRect">
            <a:avLst/>
          </a:prstGeom>
          <a:solidFill>
            <a:srgbClr val="4472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13B486-DF15-BE3A-837A-9A5986BB9CEF}"/>
              </a:ext>
            </a:extLst>
          </p:cNvPr>
          <p:cNvSpPr txBox="1"/>
          <p:nvPr/>
        </p:nvSpPr>
        <p:spPr>
          <a:xfrm>
            <a:off x="6676953" y="1677151"/>
            <a:ext cx="40482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Employer</a:t>
            </a:r>
            <a:endParaRPr lang="en-US" sz="1600" b="1" dirty="0"/>
          </a:p>
          <a:p>
            <a:pPr algn="ctr"/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Lower financial stress for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Sponsorship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Referral resource for financial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Free workplace culture investment</a:t>
            </a:r>
          </a:p>
        </p:txBody>
      </p:sp>
    </p:spTree>
    <p:extLst>
      <p:ext uri="{BB962C8B-B14F-4D97-AF65-F5344CB8AC3E}">
        <p14:creationId xmlns:p14="http://schemas.microsoft.com/office/powerpoint/2010/main" val="232486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68" y="5049371"/>
            <a:ext cx="1550276" cy="140828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87345BE-1293-5299-D77B-70E10DC9C4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448" y="5753514"/>
            <a:ext cx="2448184" cy="828416"/>
          </a:xfrm>
          <a:prstGeom prst="rect">
            <a:avLst/>
          </a:prstGeom>
        </p:spPr>
      </p:pic>
      <p:pic>
        <p:nvPicPr>
          <p:cNvPr id="8" name="Picture 7" descr="A cartoon of a person in a white coat pointing at a sign&#10;&#10;Description automatically generated">
            <a:extLst>
              <a:ext uri="{FF2B5EF4-FFF2-40B4-BE49-F238E27FC236}">
                <a16:creationId xmlns:a16="http://schemas.microsoft.com/office/drawing/2014/main" id="{A1F3819E-7357-63DA-2AF9-A92B759EAE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6280" y="658200"/>
            <a:ext cx="3659884" cy="5799456"/>
          </a:xfrm>
          <a:prstGeom prst="rect">
            <a:avLst/>
          </a:prstGeom>
        </p:spPr>
      </p:pic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1F2422F7-36DF-2F75-DD8E-ABF1DC4DE2B5}"/>
              </a:ext>
            </a:extLst>
          </p:cNvPr>
          <p:cNvSpPr/>
          <p:nvPr/>
        </p:nvSpPr>
        <p:spPr>
          <a:xfrm>
            <a:off x="5926163" y="2149978"/>
            <a:ext cx="5791201" cy="2085976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>
            <a:softEdge rad="127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Is financial education something my employees will want to do?</a:t>
            </a:r>
          </a:p>
        </p:txBody>
      </p:sp>
    </p:spTree>
    <p:extLst>
      <p:ext uri="{BB962C8B-B14F-4D97-AF65-F5344CB8AC3E}">
        <p14:creationId xmlns:p14="http://schemas.microsoft.com/office/powerpoint/2010/main" val="135076366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ABF78D-3CF7-4AF2-CDEF-D90D620EB371}"/>
              </a:ext>
            </a:extLst>
          </p:cNvPr>
          <p:cNvSpPr/>
          <p:nvPr/>
        </p:nvSpPr>
        <p:spPr>
          <a:xfrm>
            <a:off x="169308" y="121023"/>
            <a:ext cx="116676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/>
            <a:r>
              <a:rPr lang="en-US" sz="54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Let’s have some educational fun?</a:t>
            </a:r>
          </a:p>
        </p:txBody>
      </p:sp>
      <p:pic>
        <p:nvPicPr>
          <p:cNvPr id="15" name="Picture 14" descr="A person holding money in her hands&#10;&#10;Description automatically generated">
            <a:extLst>
              <a:ext uri="{FF2B5EF4-FFF2-40B4-BE49-F238E27FC236}">
                <a16:creationId xmlns:a16="http://schemas.microsoft.com/office/drawing/2014/main" id="{B9CA2AA2-84B9-1B00-E6F5-31B490C3AD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5" y="1559607"/>
            <a:ext cx="3148048" cy="4099728"/>
          </a:xfrm>
          <a:prstGeom prst="rect">
            <a:avLst/>
          </a:prstGeom>
        </p:spPr>
      </p:pic>
      <p:pic>
        <p:nvPicPr>
          <p:cNvPr id="16" name="Picture 15" descr="A dog wearing dollar signs sunglasses&#10;&#10;Description automatically generated">
            <a:extLst>
              <a:ext uri="{FF2B5EF4-FFF2-40B4-BE49-F238E27FC236}">
                <a16:creationId xmlns:a16="http://schemas.microsoft.com/office/drawing/2014/main" id="{08130E54-DFF7-0290-2DD9-FBC6A70719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2312" y="1559606"/>
            <a:ext cx="3089688" cy="4099729"/>
          </a:xfrm>
          <a:prstGeom prst="rect">
            <a:avLst/>
          </a:prstGeom>
        </p:spPr>
      </p:pic>
      <p:pic>
        <p:nvPicPr>
          <p:cNvPr id="17" name="Picture 16" descr="A person and person giving each other high five&#10;&#10;Description automatically generated">
            <a:extLst>
              <a:ext uri="{FF2B5EF4-FFF2-40B4-BE49-F238E27FC236}">
                <a16:creationId xmlns:a16="http://schemas.microsoft.com/office/drawing/2014/main" id="{715D44AB-ED05-13BD-32F9-27D36E8059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247" y="1044352"/>
            <a:ext cx="5623187" cy="3829099"/>
          </a:xfrm>
          <a:prstGeom prst="rect">
            <a:avLst/>
          </a:prstGeom>
        </p:spPr>
      </p:pic>
      <p:pic>
        <p:nvPicPr>
          <p:cNvPr id="18" name="Picture 17" descr="A piggy bank wearing heart shaped sunglasses&#10;&#10;Description automatically generated">
            <a:extLst>
              <a:ext uri="{FF2B5EF4-FFF2-40B4-BE49-F238E27FC236}">
                <a16:creationId xmlns:a16="http://schemas.microsoft.com/office/drawing/2014/main" id="{AF9494B3-B639-9901-1ED4-0238701057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49387">
            <a:off x="2874613" y="3888598"/>
            <a:ext cx="2496913" cy="2207420"/>
          </a:xfrm>
          <a:prstGeom prst="rect">
            <a:avLst/>
          </a:prstGeom>
        </p:spPr>
      </p:pic>
      <p:pic>
        <p:nvPicPr>
          <p:cNvPr id="19" name="Picture 18" descr="A piggy bank with a crown on top of money&#10;&#10;Description automatically generated">
            <a:extLst>
              <a:ext uri="{FF2B5EF4-FFF2-40B4-BE49-F238E27FC236}">
                <a16:creationId xmlns:a16="http://schemas.microsoft.com/office/drawing/2014/main" id="{DE4BEA75-3514-8054-A06C-8CB78AD4F1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56297">
            <a:off x="6717661" y="4073528"/>
            <a:ext cx="2368069" cy="220742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63BC7261-4185-A93E-2484-89384160F8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498" y="5992426"/>
            <a:ext cx="1742134" cy="5895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C4CA59-B7FD-C6E6-4113-B2410B41270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68" y="5793121"/>
            <a:ext cx="868341" cy="78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2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8A44D09-3F75-A1E8-3625-38416CBD8313}"/>
              </a:ext>
            </a:extLst>
          </p:cNvPr>
          <p:cNvSpPr txBox="1">
            <a:spLocks/>
          </p:cNvSpPr>
          <p:nvPr/>
        </p:nvSpPr>
        <p:spPr>
          <a:xfrm>
            <a:off x="146065" y="293083"/>
            <a:ext cx="5710604" cy="4234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Autofit/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4B85"/>
                </a:solidFill>
                <a:latin typeface="Arial Black" panose="020B0A04020102020204" pitchFamily="34" charset="0"/>
              </a:rPr>
              <a:t>Financial Facts and Money Myths</a:t>
            </a:r>
            <a:endParaRPr lang="en-US" sz="5400" dirty="0">
              <a:solidFill>
                <a:srgbClr val="004B85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50EB87E-305E-E1A0-1A53-60D2210748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87" y="4900328"/>
            <a:ext cx="4044759" cy="1368664"/>
          </a:xfrm>
          <a:prstGeom prst="rect">
            <a:avLst/>
          </a:prstGeom>
        </p:spPr>
      </p:pic>
      <p:pic>
        <p:nvPicPr>
          <p:cNvPr id="9" name="Picture 8" descr="A person standing in front of a wall with graffiti&#10;&#10;Description automatically generated with medium confidence">
            <a:extLst>
              <a:ext uri="{FF2B5EF4-FFF2-40B4-BE49-F238E27FC236}">
                <a16:creationId xmlns:a16="http://schemas.microsoft.com/office/drawing/2014/main" id="{949192F5-1D96-FF59-0A98-D9EA990874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790" y="665776"/>
            <a:ext cx="7151804" cy="4767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811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4" y="5880362"/>
            <a:ext cx="783771" cy="7119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19EBF6-F286-8A9D-7185-7DDC43A7926F}"/>
              </a:ext>
            </a:extLst>
          </p:cNvPr>
          <p:cNvGrpSpPr/>
          <p:nvPr/>
        </p:nvGrpSpPr>
        <p:grpSpPr>
          <a:xfrm>
            <a:off x="0" y="0"/>
            <a:ext cx="12192000" cy="5814230"/>
            <a:chOff x="0" y="0"/>
            <a:chExt cx="12192000" cy="58142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D80355-CBE8-49A7-C365-989A62327AC0}"/>
                </a:ext>
              </a:extLst>
            </p:cNvPr>
            <p:cNvSpPr/>
            <p:nvPr/>
          </p:nvSpPr>
          <p:spPr>
            <a:xfrm>
              <a:off x="8640661" y="0"/>
              <a:ext cx="3551339" cy="5814230"/>
            </a:xfrm>
            <a:prstGeom prst="rect">
              <a:avLst/>
            </a:prstGeom>
            <a:solidFill>
              <a:srgbClr val="8EA4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3F68B4E-F133-2390-EAFE-CF37DB9B2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21344" cy="5814230"/>
            </a:xfrm>
            <a:prstGeom prst="rect">
              <a:avLst/>
            </a:prstGeom>
            <a:solidFill>
              <a:srgbClr val="004B85"/>
            </a:solidFill>
          </p:spPr>
        </p:pic>
      </p:grp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C690C0A-D4EA-795A-5FD3-6A171B8CEA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25" y="6036816"/>
            <a:ext cx="1574524" cy="53278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08F2538-6FC1-2E57-7CAD-A21CC58718DB}"/>
              </a:ext>
            </a:extLst>
          </p:cNvPr>
          <p:cNvSpPr txBox="1">
            <a:spLocks/>
          </p:cNvSpPr>
          <p:nvPr/>
        </p:nvSpPr>
        <p:spPr>
          <a:xfrm>
            <a:off x="4880113" y="755374"/>
            <a:ext cx="6828183" cy="2673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b">
            <a:noAutofit/>
            <a:sp3d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can stop saving for an emergency someday.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D5AC15-BECB-3514-33C4-03DC3F3028BD}"/>
              </a:ext>
            </a:extLst>
          </p:cNvPr>
          <p:cNvGrpSpPr/>
          <p:nvPr/>
        </p:nvGrpSpPr>
        <p:grpSpPr>
          <a:xfrm>
            <a:off x="6686384" y="3914276"/>
            <a:ext cx="3380763" cy="913999"/>
            <a:chOff x="2147582" y="1904300"/>
            <a:chExt cx="3380763" cy="913999"/>
          </a:xfrm>
        </p:grpSpPr>
        <p:pic>
          <p:nvPicPr>
            <p:cNvPr id="18" name="Picture 1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0C99B11-1262-D520-189F-61AAF36C4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7582" y="1904300"/>
              <a:ext cx="3380763" cy="91399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130360-5F50-05CE-9AD2-33782A1D0309}"/>
                </a:ext>
              </a:extLst>
            </p:cNvPr>
            <p:cNvSpPr/>
            <p:nvPr/>
          </p:nvSpPr>
          <p:spPr>
            <a:xfrm>
              <a:off x="3976382" y="2013358"/>
              <a:ext cx="444616" cy="704675"/>
            </a:xfrm>
            <a:prstGeom prst="rect">
              <a:avLst/>
            </a:prstGeom>
            <a:solidFill>
              <a:srgbClr val="0091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5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267272F-8D49-6086-9932-44B721E47026}"/>
              </a:ext>
            </a:extLst>
          </p:cNvPr>
          <p:cNvSpPr/>
          <p:nvPr/>
        </p:nvSpPr>
        <p:spPr>
          <a:xfrm>
            <a:off x="0" y="0"/>
            <a:ext cx="12192000" cy="5814230"/>
          </a:xfrm>
          <a:prstGeom prst="rect">
            <a:avLst/>
          </a:prstGeom>
          <a:solidFill>
            <a:srgbClr val="8EA4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0559AA-1BD4-7C60-688C-7566E2686234}"/>
              </a:ext>
            </a:extLst>
          </p:cNvPr>
          <p:cNvSpPr txBox="1"/>
          <p:nvPr/>
        </p:nvSpPr>
        <p:spPr>
          <a:xfrm>
            <a:off x="3951050" y="1833107"/>
            <a:ext cx="8141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Recommended savings = 3-6 mos. of essential living expenses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Households may choose to invest after they have “enough” savings </a:t>
            </a:r>
          </a:p>
          <a:p>
            <a:pPr defTabSz="914400"/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7E2C33-05A4-E15D-F0B9-C7F88E0C7FF2}"/>
              </a:ext>
            </a:extLst>
          </p:cNvPr>
          <p:cNvGrpSpPr/>
          <p:nvPr/>
        </p:nvGrpSpPr>
        <p:grpSpPr>
          <a:xfrm>
            <a:off x="281488" y="2296647"/>
            <a:ext cx="3380763" cy="913999"/>
            <a:chOff x="2147582" y="1904300"/>
            <a:chExt cx="3380763" cy="913999"/>
          </a:xfrm>
        </p:grpSpPr>
        <p:pic>
          <p:nvPicPr>
            <p:cNvPr id="40" name="Picture 3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CF4FAA8-BCBD-520D-DC64-62B2320FB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7582" y="1904300"/>
              <a:ext cx="3380763" cy="913999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07D416-94F8-5B94-1777-82D3A1298889}"/>
                </a:ext>
              </a:extLst>
            </p:cNvPr>
            <p:cNvSpPr/>
            <p:nvPr/>
          </p:nvSpPr>
          <p:spPr>
            <a:xfrm>
              <a:off x="3976382" y="2013358"/>
              <a:ext cx="444616" cy="704675"/>
            </a:xfrm>
            <a:prstGeom prst="rect">
              <a:avLst/>
            </a:prstGeom>
            <a:solidFill>
              <a:srgbClr val="0091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D9B838E-42ED-AAEE-EED9-282043C27BAC}"/>
              </a:ext>
            </a:extLst>
          </p:cNvPr>
          <p:cNvGrpSpPr/>
          <p:nvPr/>
        </p:nvGrpSpPr>
        <p:grpSpPr>
          <a:xfrm>
            <a:off x="419120" y="4487757"/>
            <a:ext cx="2363836" cy="1063779"/>
            <a:chOff x="518512" y="4268695"/>
            <a:chExt cx="2363836" cy="106377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A4DFEFD-63CC-6451-9794-17032DA08AA6}"/>
                </a:ext>
              </a:extLst>
            </p:cNvPr>
            <p:cNvGrpSpPr/>
            <p:nvPr/>
          </p:nvGrpSpPr>
          <p:grpSpPr>
            <a:xfrm>
              <a:off x="518512" y="4268695"/>
              <a:ext cx="2363836" cy="1063779"/>
              <a:chOff x="697417" y="4268695"/>
              <a:chExt cx="2363836" cy="106377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3AF5E29-1720-FD07-701F-5E3316BC64E8}"/>
                  </a:ext>
                </a:extLst>
              </p:cNvPr>
              <p:cNvSpPr/>
              <p:nvPr/>
            </p:nvSpPr>
            <p:spPr>
              <a:xfrm>
                <a:off x="993913" y="4462670"/>
                <a:ext cx="1948070" cy="72555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 descr="Logo&#10;&#10;Description automatically generated">
                <a:extLst>
                  <a:ext uri="{FF2B5EF4-FFF2-40B4-BE49-F238E27FC236}">
                    <a16:creationId xmlns:a16="http://schemas.microsoft.com/office/drawing/2014/main" id="{1A5D3DB4-D530-6773-5A3A-8C615F6082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7417" y="4268695"/>
                <a:ext cx="2363836" cy="1063779"/>
              </a:xfrm>
              <a:prstGeom prst="rect">
                <a:avLst/>
              </a:prstGeom>
            </p:spPr>
          </p:pic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A2E55E4-3B82-8420-4E15-0910CC6B0715}"/>
                </a:ext>
              </a:extLst>
            </p:cNvPr>
            <p:cNvSpPr/>
            <p:nvPr/>
          </p:nvSpPr>
          <p:spPr>
            <a:xfrm>
              <a:off x="2375451" y="4830417"/>
              <a:ext cx="327461" cy="30811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672EFA44-704E-A318-167F-E109816E86C9}"/>
              </a:ext>
            </a:extLst>
          </p:cNvPr>
          <p:cNvSpPr txBox="1">
            <a:spLocks/>
          </p:cNvSpPr>
          <p:nvPr/>
        </p:nvSpPr>
        <p:spPr>
          <a:xfrm>
            <a:off x="3764303" y="4202399"/>
            <a:ext cx="8251206" cy="13491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b">
            <a:noAutofit/>
            <a:sp3d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 saving again immediately if emergency funds are used.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975846A-9B15-2DF9-3836-28D92CD31092}"/>
              </a:ext>
            </a:extLst>
          </p:cNvPr>
          <p:cNvGrpSpPr/>
          <p:nvPr/>
        </p:nvGrpSpPr>
        <p:grpSpPr>
          <a:xfrm>
            <a:off x="281488" y="536713"/>
            <a:ext cx="3380763" cy="913999"/>
            <a:chOff x="2147582" y="1904300"/>
            <a:chExt cx="3380763" cy="913999"/>
          </a:xfrm>
        </p:grpSpPr>
        <p:pic>
          <p:nvPicPr>
            <p:cNvPr id="49" name="Picture 4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6016815-96B7-1338-1A64-6503891A9F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7582" y="1904300"/>
              <a:ext cx="3380763" cy="913999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5AD4D6D-D804-5202-D774-0F83BC51256F}"/>
                </a:ext>
              </a:extLst>
            </p:cNvPr>
            <p:cNvSpPr/>
            <p:nvPr/>
          </p:nvSpPr>
          <p:spPr>
            <a:xfrm>
              <a:off x="3976382" y="2013358"/>
              <a:ext cx="444616" cy="704675"/>
            </a:xfrm>
            <a:prstGeom prst="rect">
              <a:avLst/>
            </a:prstGeom>
            <a:solidFill>
              <a:srgbClr val="0091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6A52F6B5-5223-BD89-BCE3-F9FE6E9B9AED}"/>
              </a:ext>
            </a:extLst>
          </p:cNvPr>
          <p:cNvSpPr txBox="1">
            <a:spLocks/>
          </p:cNvSpPr>
          <p:nvPr/>
        </p:nvSpPr>
        <p:spPr>
          <a:xfrm>
            <a:off x="3951050" y="435737"/>
            <a:ext cx="8390722" cy="1204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b">
            <a:noAutofit/>
            <a:sp3d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can stop saving for an emergency someday.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D0FF176-37A3-7E90-7548-C7DDE4E7C9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4" y="5880362"/>
            <a:ext cx="783771" cy="711985"/>
          </a:xfrm>
          <a:prstGeom prst="rect">
            <a:avLst/>
          </a:prstGeom>
        </p:spPr>
      </p:pic>
      <p:pic>
        <p:nvPicPr>
          <p:cNvPr id="53" name="Picture 52" descr="Logo&#10;&#10;Description automatically generated">
            <a:extLst>
              <a:ext uri="{FF2B5EF4-FFF2-40B4-BE49-F238E27FC236}">
                <a16:creationId xmlns:a16="http://schemas.microsoft.com/office/drawing/2014/main" id="{CE0AB525-CB14-CFC6-3ABC-480D15434D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25" y="6036816"/>
            <a:ext cx="1574524" cy="5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7A16D14-CEA4-B76C-40B7-C91E010B1333}"/>
              </a:ext>
            </a:extLst>
          </p:cNvPr>
          <p:cNvGrpSpPr/>
          <p:nvPr/>
        </p:nvGrpSpPr>
        <p:grpSpPr>
          <a:xfrm>
            <a:off x="0" y="0"/>
            <a:ext cx="12192000" cy="5814230"/>
            <a:chOff x="0" y="0"/>
            <a:chExt cx="12192000" cy="58142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F9A40D-1442-7FEB-4CDF-6A9CAFC94175}"/>
                </a:ext>
              </a:extLst>
            </p:cNvPr>
            <p:cNvSpPr/>
            <p:nvPr/>
          </p:nvSpPr>
          <p:spPr>
            <a:xfrm>
              <a:off x="8640661" y="0"/>
              <a:ext cx="3551339" cy="5814230"/>
            </a:xfrm>
            <a:prstGeom prst="rect">
              <a:avLst/>
            </a:prstGeom>
            <a:solidFill>
              <a:srgbClr val="8EA4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CB07A4C-CF3C-36CB-65CE-6F8E5E96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21344" cy="5814230"/>
            </a:xfrm>
            <a:prstGeom prst="rect">
              <a:avLst/>
            </a:prstGeom>
            <a:solidFill>
              <a:srgbClr val="004B85"/>
            </a:solidFill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2B94CFEF-F0B3-C6AB-2411-258D868FA56A}"/>
              </a:ext>
            </a:extLst>
          </p:cNvPr>
          <p:cNvSpPr txBox="1">
            <a:spLocks/>
          </p:cNvSpPr>
          <p:nvPr/>
        </p:nvSpPr>
        <p:spPr>
          <a:xfrm>
            <a:off x="4850295" y="422366"/>
            <a:ext cx="7067381" cy="33948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b">
            <a:noAutofit/>
            <a:sp3d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can use rent and utility payments to increase my credit score.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715E4C-8C3E-9453-72EB-202CC543BE71}"/>
              </a:ext>
            </a:extLst>
          </p:cNvPr>
          <p:cNvGrpSpPr/>
          <p:nvPr/>
        </p:nvGrpSpPr>
        <p:grpSpPr>
          <a:xfrm>
            <a:off x="3610196" y="4512638"/>
            <a:ext cx="3380763" cy="913999"/>
            <a:chOff x="2147582" y="1904300"/>
            <a:chExt cx="3380763" cy="913999"/>
          </a:xfrm>
        </p:grpSpPr>
        <p:pic>
          <p:nvPicPr>
            <p:cNvPr id="20" name="Picture 1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C3C311C-7595-31D1-8D89-1A0B115A3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7582" y="1904300"/>
              <a:ext cx="3380763" cy="91399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D7E2F1-AB21-E6AE-317A-F2986FB6F0D2}"/>
                </a:ext>
              </a:extLst>
            </p:cNvPr>
            <p:cNvSpPr/>
            <p:nvPr/>
          </p:nvSpPr>
          <p:spPr>
            <a:xfrm>
              <a:off x="3976382" y="2013358"/>
              <a:ext cx="444616" cy="704675"/>
            </a:xfrm>
            <a:prstGeom prst="rect">
              <a:avLst/>
            </a:prstGeom>
            <a:solidFill>
              <a:srgbClr val="0091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2B393C-1CCC-BF7E-9D36-9AAB2615B93E}"/>
              </a:ext>
            </a:extLst>
          </p:cNvPr>
          <p:cNvGrpSpPr/>
          <p:nvPr/>
        </p:nvGrpSpPr>
        <p:grpSpPr>
          <a:xfrm>
            <a:off x="8239538" y="4508068"/>
            <a:ext cx="3752315" cy="913999"/>
            <a:chOff x="4509878" y="3859265"/>
            <a:chExt cx="3380763" cy="913999"/>
          </a:xfrm>
        </p:grpSpPr>
        <p:pic>
          <p:nvPicPr>
            <p:cNvPr id="23" name="Picture 2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CCE1848-FB9C-1672-191F-C3692942C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09878" y="3859265"/>
              <a:ext cx="3380763" cy="91399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4F5852-9AB9-019E-1ECA-601EEB5696ED}"/>
                </a:ext>
              </a:extLst>
            </p:cNvPr>
            <p:cNvSpPr/>
            <p:nvPr/>
          </p:nvSpPr>
          <p:spPr>
            <a:xfrm>
              <a:off x="6585358" y="3993160"/>
              <a:ext cx="436227" cy="671119"/>
            </a:xfrm>
            <a:prstGeom prst="rect">
              <a:avLst/>
            </a:prstGeom>
            <a:solidFill>
              <a:srgbClr val="D90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D6D8E85-E316-ED11-3831-B23638F11E2B}"/>
              </a:ext>
            </a:extLst>
          </p:cNvPr>
          <p:cNvSpPr txBox="1"/>
          <p:nvPr/>
        </p:nvSpPr>
        <p:spPr>
          <a:xfrm>
            <a:off x="7266187" y="4457235"/>
            <a:ext cx="873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60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E8982C-6060-E993-5229-DF7631F000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4" y="5880362"/>
            <a:ext cx="783771" cy="711985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0CB0E662-ACB2-7A4C-4EC8-7DBE9A24A71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25" y="6036816"/>
            <a:ext cx="1574524" cy="5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D9A160-2B5D-E81D-7BD3-16CAC2092B9A}"/>
              </a:ext>
            </a:extLst>
          </p:cNvPr>
          <p:cNvSpPr/>
          <p:nvPr/>
        </p:nvSpPr>
        <p:spPr>
          <a:xfrm>
            <a:off x="0" y="0"/>
            <a:ext cx="12192000" cy="5814230"/>
          </a:xfrm>
          <a:prstGeom prst="rect">
            <a:avLst/>
          </a:prstGeom>
          <a:solidFill>
            <a:srgbClr val="8EA4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7FF618-748C-C068-6137-F0D15C29774B}"/>
              </a:ext>
            </a:extLst>
          </p:cNvPr>
          <p:cNvSpPr txBox="1"/>
          <p:nvPr/>
        </p:nvSpPr>
        <p:spPr>
          <a:xfrm>
            <a:off x="3850484" y="3162779"/>
            <a:ext cx="8141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This doesn’t always increase scores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Not every lender will pull Experian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Can work for credit with TFCU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D8FEE0-FAE8-3732-B523-73FE69D602E7}"/>
              </a:ext>
            </a:extLst>
          </p:cNvPr>
          <p:cNvGrpSpPr/>
          <p:nvPr/>
        </p:nvGrpSpPr>
        <p:grpSpPr>
          <a:xfrm>
            <a:off x="188233" y="3493006"/>
            <a:ext cx="3380763" cy="913999"/>
            <a:chOff x="2147582" y="1904300"/>
            <a:chExt cx="3380763" cy="913999"/>
          </a:xfrm>
        </p:grpSpPr>
        <p:pic>
          <p:nvPicPr>
            <p:cNvPr id="25" name="Picture 2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5F0D41C-A70A-9CE1-830D-9598DBCB6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7582" y="1904300"/>
              <a:ext cx="3380763" cy="913999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249E81-814A-2265-24F2-9667CEA30B0F}"/>
                </a:ext>
              </a:extLst>
            </p:cNvPr>
            <p:cNvSpPr/>
            <p:nvPr/>
          </p:nvSpPr>
          <p:spPr>
            <a:xfrm>
              <a:off x="3976382" y="2013358"/>
              <a:ext cx="444616" cy="704675"/>
            </a:xfrm>
            <a:prstGeom prst="rect">
              <a:avLst/>
            </a:prstGeom>
            <a:solidFill>
              <a:srgbClr val="0091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778117-F8BB-D51D-539A-8A1EF7CD5407}"/>
              </a:ext>
            </a:extLst>
          </p:cNvPr>
          <p:cNvGrpSpPr/>
          <p:nvPr/>
        </p:nvGrpSpPr>
        <p:grpSpPr>
          <a:xfrm>
            <a:off x="627842" y="4665515"/>
            <a:ext cx="2363836" cy="1063779"/>
            <a:chOff x="518512" y="4268695"/>
            <a:chExt cx="2363836" cy="10637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C65A18D-4185-5343-DC66-3B9BCCCC7BDA}"/>
                </a:ext>
              </a:extLst>
            </p:cNvPr>
            <p:cNvGrpSpPr/>
            <p:nvPr/>
          </p:nvGrpSpPr>
          <p:grpSpPr>
            <a:xfrm>
              <a:off x="518512" y="4268695"/>
              <a:ext cx="2363836" cy="1063779"/>
              <a:chOff x="697417" y="4268695"/>
              <a:chExt cx="2363836" cy="106377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663ED8D-BBCE-2CC1-3413-51C36BF93613}"/>
                  </a:ext>
                </a:extLst>
              </p:cNvPr>
              <p:cNvSpPr/>
              <p:nvPr/>
            </p:nvSpPr>
            <p:spPr>
              <a:xfrm>
                <a:off x="993913" y="4462670"/>
                <a:ext cx="1948070" cy="72555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1" name="Picture 30" descr="Logo&#10;&#10;Description automatically generated">
                <a:extLst>
                  <a:ext uri="{FF2B5EF4-FFF2-40B4-BE49-F238E27FC236}">
                    <a16:creationId xmlns:a16="http://schemas.microsoft.com/office/drawing/2014/main" id="{AD12F424-A157-FDAC-285F-077C541529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7417" y="4268695"/>
                <a:ext cx="2363836" cy="1063779"/>
              </a:xfrm>
              <a:prstGeom prst="rect">
                <a:avLst/>
              </a:prstGeom>
            </p:spPr>
          </p:pic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DF660F-E83E-9564-A407-EA1579A0C717}"/>
                </a:ext>
              </a:extLst>
            </p:cNvPr>
            <p:cNvSpPr/>
            <p:nvPr/>
          </p:nvSpPr>
          <p:spPr>
            <a:xfrm>
              <a:off x="2375451" y="4830417"/>
              <a:ext cx="327461" cy="30811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4CC6E-27EC-994C-C3F0-0DA955A9D0D3}"/>
              </a:ext>
            </a:extLst>
          </p:cNvPr>
          <p:cNvGrpSpPr/>
          <p:nvPr/>
        </p:nvGrpSpPr>
        <p:grpSpPr>
          <a:xfrm>
            <a:off x="284433" y="339685"/>
            <a:ext cx="3380763" cy="913999"/>
            <a:chOff x="2147582" y="1904300"/>
            <a:chExt cx="3380763" cy="913999"/>
          </a:xfrm>
        </p:grpSpPr>
        <p:pic>
          <p:nvPicPr>
            <p:cNvPr id="33" name="Picture 3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DAF9ABF-6029-8A53-2207-7C2FCAA5B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7582" y="1904300"/>
              <a:ext cx="3380763" cy="913999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EC7902F-230C-512C-D55E-0D296BC4C81E}"/>
                </a:ext>
              </a:extLst>
            </p:cNvPr>
            <p:cNvSpPr/>
            <p:nvPr/>
          </p:nvSpPr>
          <p:spPr>
            <a:xfrm>
              <a:off x="3976382" y="2013358"/>
              <a:ext cx="444616" cy="704675"/>
            </a:xfrm>
            <a:prstGeom prst="rect">
              <a:avLst/>
            </a:prstGeom>
            <a:solidFill>
              <a:srgbClr val="0091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524A9785-7822-D5B4-6118-E856202CC556}"/>
              </a:ext>
            </a:extLst>
          </p:cNvPr>
          <p:cNvSpPr txBox="1">
            <a:spLocks/>
          </p:cNvSpPr>
          <p:nvPr/>
        </p:nvSpPr>
        <p:spPr>
          <a:xfrm>
            <a:off x="3946684" y="22037"/>
            <a:ext cx="7966773" cy="1821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b">
            <a:noAutofit/>
            <a:sp3d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Experian Boost allows you to build a nontraditional credit score.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2B9D2F-B116-145A-41CA-98618A90B349}"/>
              </a:ext>
            </a:extLst>
          </p:cNvPr>
          <p:cNvGrpSpPr/>
          <p:nvPr/>
        </p:nvGrpSpPr>
        <p:grpSpPr>
          <a:xfrm>
            <a:off x="188233" y="1954305"/>
            <a:ext cx="3474018" cy="913999"/>
            <a:chOff x="4509878" y="3859265"/>
            <a:chExt cx="3380763" cy="913999"/>
          </a:xfrm>
        </p:grpSpPr>
        <p:pic>
          <p:nvPicPr>
            <p:cNvPr id="37" name="Picture 3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19E9FFD-63D1-B881-81F8-3CB9E3080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09878" y="3859265"/>
              <a:ext cx="3380763" cy="913999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95C6378-3CAE-0B1E-2E39-B617BBD0A616}"/>
                </a:ext>
              </a:extLst>
            </p:cNvPr>
            <p:cNvSpPr/>
            <p:nvPr/>
          </p:nvSpPr>
          <p:spPr>
            <a:xfrm>
              <a:off x="6585358" y="3993160"/>
              <a:ext cx="436227" cy="671119"/>
            </a:xfrm>
            <a:prstGeom prst="rect">
              <a:avLst/>
            </a:prstGeom>
            <a:solidFill>
              <a:srgbClr val="D90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54E9CFC-794D-8261-7538-CAB4F08E9AE4}"/>
              </a:ext>
            </a:extLst>
          </p:cNvPr>
          <p:cNvSpPr txBox="1"/>
          <p:nvPr/>
        </p:nvSpPr>
        <p:spPr>
          <a:xfrm>
            <a:off x="3772088" y="2082687"/>
            <a:ext cx="814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Only Experian offers this option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1AE77A1-56CF-52BE-741A-1BF34AB2D0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4" y="5880362"/>
            <a:ext cx="783771" cy="711985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B142A042-4297-A2FE-A266-5572BBD1D8D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25" y="6036816"/>
            <a:ext cx="1574524" cy="5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8FD0D8E-BC67-9616-BCE6-82A78722ED18}"/>
              </a:ext>
            </a:extLst>
          </p:cNvPr>
          <p:cNvGrpSpPr/>
          <p:nvPr/>
        </p:nvGrpSpPr>
        <p:grpSpPr>
          <a:xfrm>
            <a:off x="0" y="0"/>
            <a:ext cx="12192000" cy="5814230"/>
            <a:chOff x="0" y="0"/>
            <a:chExt cx="12192000" cy="58142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09E97D-A871-22F9-FC2B-C47B1401C938}"/>
                </a:ext>
              </a:extLst>
            </p:cNvPr>
            <p:cNvSpPr/>
            <p:nvPr/>
          </p:nvSpPr>
          <p:spPr>
            <a:xfrm>
              <a:off x="8640661" y="0"/>
              <a:ext cx="3551339" cy="5814230"/>
            </a:xfrm>
            <a:prstGeom prst="rect">
              <a:avLst/>
            </a:prstGeom>
            <a:solidFill>
              <a:srgbClr val="8EA4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3790F64-4980-B0B0-0E08-C34C4F3B4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21344" cy="5814230"/>
            </a:xfrm>
            <a:prstGeom prst="rect">
              <a:avLst/>
            </a:prstGeom>
            <a:solidFill>
              <a:srgbClr val="004B85"/>
            </a:solidFill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48758C66-CCC0-83C9-6C85-F61067299D52}"/>
              </a:ext>
            </a:extLst>
          </p:cNvPr>
          <p:cNvSpPr txBox="1">
            <a:spLocks/>
          </p:cNvSpPr>
          <p:nvPr/>
        </p:nvSpPr>
        <p:spPr>
          <a:xfrm>
            <a:off x="4850295" y="422366"/>
            <a:ext cx="7341705" cy="33948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b">
            <a:noAutofit/>
            <a:sp3d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can pull a free credit report from </a:t>
            </a:r>
            <a:r>
              <a:rPr lang="en-US" sz="4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AnnualCreditReport.com </a:t>
            </a:r>
            <a:r>
              <a:rPr lang="en-US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yearly.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3B620A-2704-DEFA-B100-1A2DB009CD1B}"/>
              </a:ext>
            </a:extLst>
          </p:cNvPr>
          <p:cNvGrpSpPr/>
          <p:nvPr/>
        </p:nvGrpSpPr>
        <p:grpSpPr>
          <a:xfrm>
            <a:off x="6704357" y="4299462"/>
            <a:ext cx="3752315" cy="913999"/>
            <a:chOff x="4509878" y="3859265"/>
            <a:chExt cx="3380763" cy="913999"/>
          </a:xfrm>
        </p:grpSpPr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506EACFC-CA53-36A4-6006-65F48A868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09878" y="3859265"/>
              <a:ext cx="3380763" cy="91399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B79DA8-ABBD-F7F2-20CC-8EDEF3C0FA2D}"/>
                </a:ext>
              </a:extLst>
            </p:cNvPr>
            <p:cNvSpPr/>
            <p:nvPr/>
          </p:nvSpPr>
          <p:spPr>
            <a:xfrm>
              <a:off x="6585358" y="3993160"/>
              <a:ext cx="436227" cy="671119"/>
            </a:xfrm>
            <a:prstGeom prst="rect">
              <a:avLst/>
            </a:prstGeom>
            <a:solidFill>
              <a:srgbClr val="D90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BA5DDE4-31E1-AD2E-3CBD-B7611921A2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4" y="5880362"/>
            <a:ext cx="783771" cy="711985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1AC2C1A-CF7C-F85E-68BE-D9223DEB48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25" y="6036816"/>
            <a:ext cx="1574524" cy="5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16AD7F-FDB5-1FDA-C0B6-1F96B3B57E6F}"/>
              </a:ext>
            </a:extLst>
          </p:cNvPr>
          <p:cNvSpPr/>
          <p:nvPr/>
        </p:nvSpPr>
        <p:spPr>
          <a:xfrm>
            <a:off x="0" y="0"/>
            <a:ext cx="12192000" cy="5814230"/>
          </a:xfrm>
          <a:prstGeom prst="rect">
            <a:avLst/>
          </a:prstGeom>
          <a:solidFill>
            <a:srgbClr val="8EA4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690289-0752-8200-1C80-12B3493225D1}"/>
              </a:ext>
            </a:extLst>
          </p:cNvPr>
          <p:cNvGrpSpPr/>
          <p:nvPr/>
        </p:nvGrpSpPr>
        <p:grpSpPr>
          <a:xfrm>
            <a:off x="234860" y="2242235"/>
            <a:ext cx="3380763" cy="913999"/>
            <a:chOff x="2147582" y="1904300"/>
            <a:chExt cx="3380763" cy="913999"/>
          </a:xfrm>
        </p:grpSpPr>
        <p:pic>
          <p:nvPicPr>
            <p:cNvPr id="22" name="Picture 2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6975D7D-50D0-2300-8E33-62E2EC046F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7582" y="1904300"/>
              <a:ext cx="3380763" cy="913999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5F94FF-2291-AC2B-8587-6BE5D38FAE71}"/>
                </a:ext>
              </a:extLst>
            </p:cNvPr>
            <p:cNvSpPr/>
            <p:nvPr/>
          </p:nvSpPr>
          <p:spPr>
            <a:xfrm>
              <a:off x="3976382" y="2013358"/>
              <a:ext cx="444616" cy="704675"/>
            </a:xfrm>
            <a:prstGeom prst="rect">
              <a:avLst/>
            </a:prstGeom>
            <a:solidFill>
              <a:srgbClr val="0091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85BD38-D419-7923-A4D2-8B041916C971}"/>
              </a:ext>
            </a:extLst>
          </p:cNvPr>
          <p:cNvGrpSpPr/>
          <p:nvPr/>
        </p:nvGrpSpPr>
        <p:grpSpPr>
          <a:xfrm>
            <a:off x="720010" y="4289787"/>
            <a:ext cx="2363836" cy="1063779"/>
            <a:chOff x="518512" y="4268695"/>
            <a:chExt cx="2363836" cy="10637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6DED65-1433-B552-606B-55823F9EC628}"/>
                </a:ext>
              </a:extLst>
            </p:cNvPr>
            <p:cNvGrpSpPr/>
            <p:nvPr/>
          </p:nvGrpSpPr>
          <p:grpSpPr>
            <a:xfrm>
              <a:off x="518512" y="4268695"/>
              <a:ext cx="2363836" cy="1063779"/>
              <a:chOff x="697417" y="4268695"/>
              <a:chExt cx="2363836" cy="106377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722C193-4B49-5378-9B03-BF56EB14FFF3}"/>
                  </a:ext>
                </a:extLst>
              </p:cNvPr>
              <p:cNvSpPr/>
              <p:nvPr/>
            </p:nvSpPr>
            <p:spPr>
              <a:xfrm>
                <a:off x="993913" y="4462670"/>
                <a:ext cx="1948070" cy="72555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" name="Picture 27" descr="Logo&#10;&#10;Description automatically generated">
                <a:extLst>
                  <a:ext uri="{FF2B5EF4-FFF2-40B4-BE49-F238E27FC236}">
                    <a16:creationId xmlns:a16="http://schemas.microsoft.com/office/drawing/2014/main" id="{EFA4434B-CFC4-C505-DF58-D9DAC3698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7417" y="4268695"/>
                <a:ext cx="2363836" cy="1063779"/>
              </a:xfrm>
              <a:prstGeom prst="rect">
                <a:avLst/>
              </a:prstGeom>
            </p:spPr>
          </p:pic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5A524D-AF10-0A75-D79F-C5E96E3C3E34}"/>
                </a:ext>
              </a:extLst>
            </p:cNvPr>
            <p:cNvSpPr/>
            <p:nvPr/>
          </p:nvSpPr>
          <p:spPr>
            <a:xfrm>
              <a:off x="2375451" y="4830417"/>
              <a:ext cx="327461" cy="30811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7C1E3F46-E72E-E05B-5AD1-B32B890A1671}"/>
              </a:ext>
            </a:extLst>
          </p:cNvPr>
          <p:cNvSpPr txBox="1">
            <a:spLocks/>
          </p:cNvSpPr>
          <p:nvPr/>
        </p:nvSpPr>
        <p:spPr>
          <a:xfrm>
            <a:off x="3856441" y="4050991"/>
            <a:ext cx="8251206" cy="18578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b">
            <a:noAutofit/>
            <a:sp3d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Pulling credit reports can help with fraud detection and money motivation.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1BF882B-243C-DC52-CC16-D34A17266FAB}"/>
              </a:ext>
            </a:extLst>
          </p:cNvPr>
          <p:cNvSpPr txBox="1">
            <a:spLocks/>
          </p:cNvSpPr>
          <p:nvPr/>
        </p:nvSpPr>
        <p:spPr>
          <a:xfrm>
            <a:off x="3940794" y="263832"/>
            <a:ext cx="7966773" cy="12175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b">
            <a:noAutofit/>
            <a:sp3d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can pull a free credit report at AnnualCreditReport.com yearly.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A0473B-B7C2-53DC-55C0-868F662CDADE}"/>
              </a:ext>
            </a:extLst>
          </p:cNvPr>
          <p:cNvSpPr txBox="1"/>
          <p:nvPr/>
        </p:nvSpPr>
        <p:spPr>
          <a:xfrm>
            <a:off x="3772088" y="1745206"/>
            <a:ext cx="8419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You can now pull your credit reports </a:t>
            </a:r>
            <a:r>
              <a:rPr lang="en-US" sz="3200" b="1" u="sng" dirty="0">
                <a:solidFill>
                  <a:prstClr val="white"/>
                </a:solidFill>
                <a:latin typeface="Calibri" panose="020F0502020204030204"/>
              </a:rPr>
              <a:t>weekly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Direct access to credit bureaus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May pull all three credit reports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May dispute errors on website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E73104-B41D-B39A-7D0E-CEBB94D54BE9}"/>
              </a:ext>
            </a:extLst>
          </p:cNvPr>
          <p:cNvGrpSpPr/>
          <p:nvPr/>
        </p:nvGrpSpPr>
        <p:grpSpPr>
          <a:xfrm>
            <a:off x="188233" y="415604"/>
            <a:ext cx="3427390" cy="913999"/>
            <a:chOff x="4509878" y="3859265"/>
            <a:chExt cx="3380763" cy="913999"/>
          </a:xfrm>
        </p:grpSpPr>
        <p:pic>
          <p:nvPicPr>
            <p:cNvPr id="33" name="Picture 3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5D92B1B-2B6E-A277-F597-D8CA654D84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09878" y="3859265"/>
              <a:ext cx="3380763" cy="913999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BD88D78-6A56-0277-EC16-83B66941B557}"/>
                </a:ext>
              </a:extLst>
            </p:cNvPr>
            <p:cNvSpPr/>
            <p:nvPr/>
          </p:nvSpPr>
          <p:spPr>
            <a:xfrm>
              <a:off x="6585358" y="3993160"/>
              <a:ext cx="436227" cy="671119"/>
            </a:xfrm>
            <a:prstGeom prst="rect">
              <a:avLst/>
            </a:prstGeom>
            <a:solidFill>
              <a:srgbClr val="D90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B0F1A46-86DB-BE9B-ECE1-BF6D90903F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4" y="5880362"/>
            <a:ext cx="783771" cy="711985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7C1F693A-1089-2230-D7DA-E75EBB60B9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25" y="6036816"/>
            <a:ext cx="1574524" cy="5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6" y="5264458"/>
            <a:ext cx="1328492" cy="1206814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881EAFF-D78A-CDA7-0975-30E40E90E6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448" y="5753514"/>
            <a:ext cx="2448184" cy="828416"/>
          </a:xfrm>
          <a:prstGeom prst="rect">
            <a:avLst/>
          </a:prstGeom>
        </p:spPr>
      </p:pic>
      <p:pic>
        <p:nvPicPr>
          <p:cNvPr id="15" name="Picture 14" descr="A cartoon of a person in a white coat pointing at a sign&#10;&#10;Description automatically generated">
            <a:extLst>
              <a:ext uri="{FF2B5EF4-FFF2-40B4-BE49-F238E27FC236}">
                <a16:creationId xmlns:a16="http://schemas.microsoft.com/office/drawing/2014/main" id="{27DD0FCB-64E2-983F-C1F2-BFA2F65298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1063" y="671816"/>
            <a:ext cx="3659884" cy="5799456"/>
          </a:xfrm>
          <a:prstGeom prst="rect">
            <a:avLst/>
          </a:prstGeom>
        </p:spPr>
      </p:pic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59464627-3C41-685C-E354-92201E237582}"/>
              </a:ext>
            </a:extLst>
          </p:cNvPr>
          <p:cNvSpPr/>
          <p:nvPr/>
        </p:nvSpPr>
        <p:spPr>
          <a:xfrm>
            <a:off x="5990947" y="2163594"/>
            <a:ext cx="5029200" cy="1981200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>
            <a:softEdge rad="127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does personal finance affect an employer?</a:t>
            </a:r>
          </a:p>
        </p:txBody>
      </p:sp>
    </p:spTree>
    <p:extLst>
      <p:ext uri="{BB962C8B-B14F-4D97-AF65-F5344CB8AC3E}">
        <p14:creationId xmlns:p14="http://schemas.microsoft.com/office/powerpoint/2010/main" val="55949668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ED1974-B2C3-9B1E-672F-168CAF2E7AAC}"/>
              </a:ext>
            </a:extLst>
          </p:cNvPr>
          <p:cNvSpPr/>
          <p:nvPr/>
        </p:nvSpPr>
        <p:spPr>
          <a:xfrm>
            <a:off x="0" y="0"/>
            <a:ext cx="12192000" cy="5814230"/>
          </a:xfrm>
          <a:prstGeom prst="rect">
            <a:avLst/>
          </a:prstGeom>
          <a:solidFill>
            <a:srgbClr val="FAEE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80F2C6E-DF0C-B047-100D-96F40CFFE8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"/>
            <a:ext cx="9144000" cy="5814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0C7452-C662-5350-B474-19EECC62D7E3}"/>
              </a:ext>
            </a:extLst>
          </p:cNvPr>
          <p:cNvSpPr txBox="1"/>
          <p:nvPr/>
        </p:nvSpPr>
        <p:spPr>
          <a:xfrm>
            <a:off x="1600200" y="397133"/>
            <a:ext cx="8991600" cy="92333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defTabSz="914400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Black" panose="020B0A04020102020204" pitchFamily="34" charset="0"/>
              </a:rPr>
              <a:t>Julie’s Credit Journey</a:t>
            </a:r>
          </a:p>
        </p:txBody>
      </p:sp>
    </p:spTree>
    <p:extLst>
      <p:ext uri="{BB962C8B-B14F-4D97-AF65-F5344CB8AC3E}">
        <p14:creationId xmlns:p14="http://schemas.microsoft.com/office/powerpoint/2010/main" val="2389070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062" y="5317724"/>
            <a:ext cx="1453458" cy="1320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7FD52E-6821-3972-2495-3AB6C54A2BF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36" y="2631345"/>
            <a:ext cx="4829482" cy="11000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36C63-D857-6499-76F3-D9D393D38893}"/>
              </a:ext>
            </a:extLst>
          </p:cNvPr>
          <p:cNvSpPr/>
          <p:nvPr/>
        </p:nvSpPr>
        <p:spPr>
          <a:xfrm>
            <a:off x="348336" y="2363090"/>
            <a:ext cx="4516016" cy="5365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CF304F-8F0E-92E1-0E8D-A97C913F25C2}"/>
              </a:ext>
            </a:extLst>
          </p:cNvPr>
          <p:cNvSpPr txBox="1">
            <a:spLocks/>
          </p:cNvSpPr>
          <p:nvPr/>
        </p:nvSpPr>
        <p:spPr>
          <a:xfrm>
            <a:off x="433528" y="1103611"/>
            <a:ext cx="4779160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dirty="0">
                <a:solidFill>
                  <a:prstClr val="black"/>
                </a:solidFill>
                <a:latin typeface="Arial Black" panose="020B0A04020102020204" pitchFamily="34" charset="0"/>
              </a:rPr>
              <a:t>Psychology of Money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528B37-EC00-3FAA-DACA-F021A12659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38" y="4673324"/>
            <a:ext cx="3497452" cy="11716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34784E-5109-7BCE-96FA-EC752428BA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00894" y="1062517"/>
            <a:ext cx="5780556" cy="49589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BF5A49-AD31-BD46-9008-E11411D0D849}"/>
              </a:ext>
            </a:extLst>
          </p:cNvPr>
          <p:cNvSpPr txBox="1"/>
          <p:nvPr/>
        </p:nvSpPr>
        <p:spPr>
          <a:xfrm>
            <a:off x="858193" y="3541975"/>
            <a:ext cx="3929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Presented by Tina Herndon</a:t>
            </a:r>
            <a:br>
              <a:rPr lang="en-US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TFCU Financial Educator</a:t>
            </a:r>
          </a:p>
        </p:txBody>
      </p:sp>
    </p:spTree>
    <p:extLst>
      <p:ext uri="{BB962C8B-B14F-4D97-AF65-F5344CB8AC3E}">
        <p14:creationId xmlns:p14="http://schemas.microsoft.com/office/powerpoint/2010/main" val="2965184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190CAC-0D23-925C-4187-C5A02356A9C8}"/>
              </a:ext>
            </a:extLst>
          </p:cNvPr>
          <p:cNvSpPr/>
          <p:nvPr/>
        </p:nvSpPr>
        <p:spPr>
          <a:xfrm>
            <a:off x="-9268" y="-62869"/>
            <a:ext cx="12192000" cy="6039174"/>
          </a:xfrm>
          <a:prstGeom prst="rect">
            <a:avLst/>
          </a:prstGeom>
          <a:solidFill>
            <a:srgbClr val="1E9EB9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91708BA5-6A17-829A-BF01-F136F87E4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6200"/>
            <a:ext cx="8229600" cy="88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prstClr val="white"/>
                </a:solidFill>
                <a:latin typeface="Calibri" panose="020F0502020204030204"/>
                <a:sym typeface="Arial Bold" panose="020B0704020202020204" pitchFamily="34" charset="0"/>
              </a:rPr>
              <a:t>Freeze Exercise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EC9685D-9EC1-A9FA-FD00-5F6E6BF3E368}"/>
              </a:ext>
            </a:extLst>
          </p:cNvPr>
          <p:cNvGraphicFramePr/>
          <p:nvPr/>
        </p:nvGraphicFramePr>
        <p:xfrm>
          <a:off x="2874170" y="997779"/>
          <a:ext cx="6649973" cy="391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7479059-D0A8-420A-BF22-3CC4514A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64" y="4965881"/>
            <a:ext cx="12058436" cy="88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prstClr val="white"/>
                </a:solidFill>
                <a:latin typeface="Calibri" panose="020F0502020204030204"/>
                <a:sym typeface="Arial Bold" panose="020B0704020202020204" pitchFamily="34" charset="0"/>
              </a:rPr>
              <a:t>Practice = Emotional Intelligence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F981379-2185-A94B-7328-46A979C52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4" y="1122230"/>
            <a:ext cx="3836257" cy="88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white"/>
                </a:solidFill>
                <a:latin typeface="Calibri" panose="020F0502020204030204"/>
                <a:sym typeface="Arial Bold" panose="020B0704020202020204" pitchFamily="34" charset="0"/>
              </a:rPr>
              <a:t>What am I…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5927B206-AA98-34E4-487E-29E6F0B8C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64" y="2307329"/>
            <a:ext cx="3836257" cy="121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white"/>
                </a:solidFill>
                <a:latin typeface="Calibri" panose="020F0502020204030204"/>
                <a:sym typeface="Arial Bold" panose="020B0704020202020204" pitchFamily="34" charset="0"/>
              </a:rPr>
              <a:t>What should </a:t>
            </a:r>
            <a:br>
              <a:rPr lang="en-US" altLang="en-US" sz="4400" b="1" dirty="0">
                <a:solidFill>
                  <a:prstClr val="white"/>
                </a:solidFill>
                <a:latin typeface="Calibri" panose="020F0502020204030204"/>
                <a:sym typeface="Arial Bold" panose="020B0704020202020204" pitchFamily="34" charset="0"/>
              </a:rPr>
            </a:br>
            <a:r>
              <a:rPr lang="en-US" altLang="en-US" sz="4400" b="1" dirty="0">
                <a:solidFill>
                  <a:prstClr val="white"/>
                </a:solidFill>
                <a:latin typeface="Calibri" panose="020F0502020204030204"/>
                <a:sym typeface="Arial Bold" panose="020B0704020202020204" pitchFamily="34" charset="0"/>
              </a:rPr>
              <a:t>I be…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CC82D1-2D7C-46BE-9067-7E4FEC24AD87}"/>
              </a:ext>
            </a:extLst>
          </p:cNvPr>
          <p:cNvSpPr txBox="1"/>
          <p:nvPr/>
        </p:nvSpPr>
        <p:spPr>
          <a:xfrm>
            <a:off x="2211371" y="5993667"/>
            <a:ext cx="51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Source: Think2Perform Behavioral Financial Advice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5818D4-76E2-DE9C-2560-B2BDC28003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4" y="5880362"/>
            <a:ext cx="783771" cy="711985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9A0F158-6487-F61C-A587-247D938726F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25" y="6036816"/>
            <a:ext cx="1574524" cy="5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F2FF0F8-7212-406F-8384-465C746A9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9162B7B-D9E3-4AA9-A3AB-E302C825B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05A19D-3EB4-4C2C-8468-F7693FC43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484BFF-1C67-4067-98AA-A096D358F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80F708A-B56F-4366-8CDA-71059E3B7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C0F084-A891-429D-B0FA-D4A5804E7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F2FF0F8-7212-406F-8384-465C746A9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9162B7B-D9E3-4AA9-A3AB-E302C825B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05A19D-3EB4-4C2C-8468-F7693FC43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484BFF-1C67-4067-98AA-A096D358F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80F708A-B56F-4366-8CDA-71059E3B7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C0F084-A891-429D-B0FA-D4A5804E7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F2FF0F8-7212-406F-8384-465C746A9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9162B7B-D9E3-4AA9-A3AB-E302C825B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05A19D-3EB4-4C2C-8468-F7693FC43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484BFF-1C67-4067-98AA-A096D358F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80F708A-B56F-4366-8CDA-71059E3B7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C0F084-A891-429D-B0FA-D4A5804E7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  <p:bldGraphic spid="14" grpId="1" uiExpand="1">
        <p:bldSub>
          <a:bldDgm bld="one"/>
        </p:bldSub>
      </p:bldGraphic>
      <p:bldGraphic spid="14" grpId="2">
        <p:bldSub>
          <a:bldDgm bld="one"/>
        </p:bldSub>
      </p:bldGraphic>
      <p:bldP spid="16" grpId="0"/>
      <p:bldP spid="17" grpId="0"/>
      <p:bldP spid="17" grpId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30F2446-67BA-C19C-E5DE-CB6C0F91D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99788"/>
            <a:ext cx="12192000" cy="15582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4F5371-CC2A-B6D2-C884-F794980186CF}"/>
              </a:ext>
            </a:extLst>
          </p:cNvPr>
          <p:cNvSpPr/>
          <p:nvPr/>
        </p:nvSpPr>
        <p:spPr>
          <a:xfrm>
            <a:off x="3985970" y="1264297"/>
            <a:ext cx="7793372" cy="3060441"/>
          </a:xfrm>
          <a:prstGeom prst="rect">
            <a:avLst/>
          </a:prstGeom>
          <a:solidFill>
            <a:srgbClr val="00447B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F0698-94DD-81D2-779D-C713E255115E}"/>
              </a:ext>
            </a:extLst>
          </p:cNvPr>
          <p:cNvSpPr txBox="1"/>
          <p:nvPr/>
        </p:nvSpPr>
        <p:spPr>
          <a:xfrm>
            <a:off x="5693342" y="1523971"/>
            <a:ext cx="5706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schedule a virtual or in-person workshop for your school or organization, please contact us at</a:t>
            </a:r>
          </a:p>
          <a:p>
            <a:pPr algn="ctr" defTabSz="914400"/>
            <a:r>
              <a:rPr lang="en-US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400"/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405.319.2185</a:t>
            </a:r>
          </a:p>
          <a:p>
            <a:pPr algn="ctr" defTabSz="914400"/>
            <a:r>
              <a:rPr lang="en-US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 defTabSz="914400"/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FinancialEducationDept@TinkerFCU.org</a:t>
            </a:r>
          </a:p>
          <a:p>
            <a:pPr algn="ctr" defTabSz="914400"/>
            <a:endParaRPr lang="en-US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26038123-9312-546E-EFBC-ECE6C09BE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653" y="783770"/>
            <a:ext cx="5530689" cy="40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16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14F088-93B3-0797-4437-E2876F6F0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95"/>
            <a:ext cx="12192000" cy="68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66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0C7D799-9252-42DF-59C4-EF5D42FB07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96886"/>
            <a:ext cx="12192000" cy="1561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328B2C-780B-7131-DFBD-1BD6FB5331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107" y="874283"/>
            <a:ext cx="4807785" cy="10156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4D6A90-7CFF-622D-BA59-1DD9043923A6}"/>
              </a:ext>
            </a:extLst>
          </p:cNvPr>
          <p:cNvSpPr txBox="1"/>
          <p:nvPr/>
        </p:nvSpPr>
        <p:spPr>
          <a:xfrm>
            <a:off x="587229" y="2199268"/>
            <a:ext cx="10649339" cy="1446526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 defTabSz="914124"/>
            <a:r>
              <a:rPr lang="en-US" sz="2200" dirty="0">
                <a:solidFill>
                  <a:srgbClr val="003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is a financial education and counseling service. Services include money management counseling, debt repayment options, credit report review and more.</a:t>
            </a:r>
          </a:p>
          <a:p>
            <a:pPr algn="ctr" defTabSz="914124"/>
            <a:endParaRPr lang="en-US" sz="2200" dirty="0">
              <a:solidFill>
                <a:srgbClr val="003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4"/>
            <a:r>
              <a:rPr lang="en-US" sz="2200" dirty="0">
                <a:solidFill>
                  <a:srgbClr val="003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toll-free </a:t>
            </a:r>
            <a:r>
              <a:rPr lang="en-US" sz="2200" b="1" dirty="0">
                <a:solidFill>
                  <a:srgbClr val="003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888.456.2227 </a:t>
            </a:r>
            <a:r>
              <a:rPr lang="en-US" sz="2200" dirty="0">
                <a:solidFill>
                  <a:srgbClr val="003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visit </a:t>
            </a:r>
            <a:r>
              <a:rPr lang="en-US" sz="2200" b="1" dirty="0">
                <a:solidFill>
                  <a:srgbClr val="003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TinkerFCU.balancepro.org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7F958C-C167-EAA2-28F3-3459DA257CA3}"/>
              </a:ext>
            </a:extLst>
          </p:cNvPr>
          <p:cNvSpPr txBox="1"/>
          <p:nvPr/>
        </p:nvSpPr>
        <p:spPr>
          <a:xfrm>
            <a:off x="3894935" y="3646647"/>
            <a:ext cx="2201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4"/>
            <a:r>
              <a:rPr lang="en-US" sz="2200" dirty="0">
                <a:solidFill>
                  <a:srgbClr val="003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dirty="0" err="1">
                <a:solidFill>
                  <a:srgbClr val="003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BALANCEPro</a:t>
            </a:r>
            <a:endParaRPr lang="en-US" sz="2200" dirty="0">
              <a:solidFill>
                <a:srgbClr val="003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546A5F-F241-EC08-9BB9-5B903155CDB4}"/>
              </a:ext>
            </a:extLst>
          </p:cNvPr>
          <p:cNvSpPr txBox="1"/>
          <p:nvPr/>
        </p:nvSpPr>
        <p:spPr>
          <a:xfrm>
            <a:off x="4340479" y="4369920"/>
            <a:ext cx="3780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4"/>
            <a:r>
              <a:rPr lang="en-US" sz="2200" dirty="0" err="1">
                <a:solidFill>
                  <a:srgbClr val="003965"/>
                </a:solidFill>
                <a:latin typeface="Roboto Light"/>
              </a:rPr>
              <a:t>findyourbalanceblog.org</a:t>
            </a:r>
            <a:endParaRPr lang="en-US" sz="2200" dirty="0">
              <a:solidFill>
                <a:srgbClr val="003965"/>
              </a:solidFill>
              <a:latin typeface="Roboto Light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3A63EC1-5B3E-9CFD-EB49-D654F874AB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771" y="3605554"/>
            <a:ext cx="699176" cy="699176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BCBB7E3D-5674-3213-E030-85692A6CCA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089" y="3605554"/>
            <a:ext cx="699176" cy="6991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B030D3-66D2-0C76-12D3-B434F0267649}"/>
              </a:ext>
            </a:extLst>
          </p:cNvPr>
          <p:cNvSpPr txBox="1"/>
          <p:nvPr/>
        </p:nvSpPr>
        <p:spPr>
          <a:xfrm>
            <a:off x="6813354" y="3645794"/>
            <a:ext cx="1843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4"/>
            <a:r>
              <a:rPr lang="en-US" sz="2200" dirty="0">
                <a:solidFill>
                  <a:srgbClr val="003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@BAL_Pro</a:t>
            </a:r>
          </a:p>
        </p:txBody>
      </p:sp>
    </p:spTree>
    <p:extLst>
      <p:ext uri="{BB962C8B-B14F-4D97-AF65-F5344CB8AC3E}">
        <p14:creationId xmlns:p14="http://schemas.microsoft.com/office/powerpoint/2010/main" val="1472343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0A01730-A2BF-055B-07D5-1B680C754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99788"/>
            <a:ext cx="12192000" cy="15582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C16B15-086F-C4A1-9068-96A3DCC65985}"/>
              </a:ext>
            </a:extLst>
          </p:cNvPr>
          <p:cNvSpPr/>
          <p:nvPr/>
        </p:nvSpPr>
        <p:spPr>
          <a:xfrm>
            <a:off x="3985970" y="776176"/>
            <a:ext cx="8206030" cy="4161276"/>
          </a:xfrm>
          <a:prstGeom prst="rect">
            <a:avLst/>
          </a:prstGeom>
          <a:solidFill>
            <a:srgbClr val="00447B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40661-DFAF-5057-C6FF-C9320B42D568}"/>
              </a:ext>
            </a:extLst>
          </p:cNvPr>
          <p:cNvSpPr txBox="1"/>
          <p:nvPr/>
        </p:nvSpPr>
        <p:spPr>
          <a:xfrm>
            <a:off x="5788388" y="1480045"/>
            <a:ext cx="625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qualify for TFCU membership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or virtual Business Development Officer meetings to discuss TFCU accounts and services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financial education opportunities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Sponsorships &amp; giveaways are possible</a:t>
            </a:r>
          </a:p>
        </p:txBody>
      </p:sp>
      <p:pic>
        <p:nvPicPr>
          <p:cNvPr id="13" name="Picture 12" descr="A person holding a piece of jigsaw puzzle&#10;&#10;Description automatically generated">
            <a:extLst>
              <a:ext uri="{FF2B5EF4-FFF2-40B4-BE49-F238E27FC236}">
                <a16:creationId xmlns:a16="http://schemas.microsoft.com/office/drawing/2014/main" id="{DDBC67DD-10E4-F606-FC67-551AA12B6C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6176"/>
            <a:ext cx="5607253" cy="41714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C34B2F-D05A-F9B2-854D-1D07F92663C7}"/>
              </a:ext>
            </a:extLst>
          </p:cNvPr>
          <p:cNvSpPr txBox="1"/>
          <p:nvPr/>
        </p:nvSpPr>
        <p:spPr>
          <a:xfrm>
            <a:off x="5788388" y="854550"/>
            <a:ext cx="5706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prstClr val="white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Business Partner Perks</a:t>
            </a:r>
            <a:endParaRPr lang="en-US" sz="2800" b="1" dirty="0">
              <a:solidFill>
                <a:prstClr val="white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EE487B-5448-4BC6-8A85-8FCC846ADB90}"/>
              </a:ext>
            </a:extLst>
          </p:cNvPr>
          <p:cNvSpPr txBox="1"/>
          <p:nvPr/>
        </p:nvSpPr>
        <p:spPr>
          <a:xfrm>
            <a:off x="5788388" y="3902700"/>
            <a:ext cx="5706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>
                <a:solidFill>
                  <a:prstClr val="white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405-319-2180</a:t>
            </a:r>
            <a:br>
              <a:rPr lang="en-US" sz="2800" dirty="0">
                <a:solidFill>
                  <a:prstClr val="white"/>
                </a:solidFill>
                <a:latin typeface="Aptos Black" panose="020B00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prstClr val="white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silversg@tinkerfcu.org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60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70D76E-738E-E7AE-D69B-DE833F86B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290"/>
            <a:ext cx="12192000" cy="9258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B7A5B7E-AAB7-322D-BDD1-E890B9A6F9C1}"/>
              </a:ext>
            </a:extLst>
          </p:cNvPr>
          <p:cNvSpPr txBox="1"/>
          <p:nvPr/>
        </p:nvSpPr>
        <p:spPr>
          <a:xfrm>
            <a:off x="71470" y="-71238"/>
            <a:ext cx="7623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6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TFCU Accounts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E2EC83-C22D-25EA-39D7-B9C29FB2036D}"/>
              </a:ext>
            </a:extLst>
          </p:cNvPr>
          <p:cNvSpPr txBox="1"/>
          <p:nvPr/>
        </p:nvSpPr>
        <p:spPr>
          <a:xfrm>
            <a:off x="745725" y="1813727"/>
            <a:ext cx="5433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B85"/>
                </a:solidFill>
                <a:latin typeface="Calibri" panose="020F0502020204030204"/>
              </a:rPr>
              <a:t>$25 + $25 New Member Perk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B85"/>
                </a:solidFill>
                <a:latin typeface="Calibri" panose="020F0502020204030204"/>
              </a:rPr>
              <a:t>Free Checking &amp; Savings Accounts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B85"/>
                </a:solidFill>
                <a:latin typeface="Calibri" panose="020F0502020204030204"/>
              </a:rPr>
              <a:t>No Monthly Service Fees or Minimum Balances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B85"/>
                </a:solidFill>
                <a:latin typeface="Calibri" panose="020F0502020204030204"/>
              </a:rPr>
              <a:t>Free Online Banking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54CDD4-AF86-2FCD-277D-534AD7141ED9}"/>
              </a:ext>
            </a:extLst>
          </p:cNvPr>
          <p:cNvSpPr txBox="1"/>
          <p:nvPr/>
        </p:nvSpPr>
        <p:spPr>
          <a:xfrm>
            <a:off x="2287836" y="116793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004B85"/>
                </a:solidFill>
                <a:latin typeface="Calibri" panose="020F0502020204030204"/>
              </a:rPr>
              <a:t>Does it cost you to not have a bank account?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B4C3A7-65E6-751C-213E-5F33C4C2082B}"/>
              </a:ext>
            </a:extLst>
          </p:cNvPr>
          <p:cNvSpPr txBox="1"/>
          <p:nvPr/>
        </p:nvSpPr>
        <p:spPr>
          <a:xfrm>
            <a:off x="6365278" y="1790048"/>
            <a:ext cx="5631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B85"/>
                </a:solidFill>
                <a:latin typeface="Calibri" panose="020F0502020204030204"/>
              </a:rPr>
              <a:t>Direct Deposit / Payroll Deduction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B85"/>
                </a:solidFill>
                <a:latin typeface="Calibri" panose="020F0502020204030204"/>
              </a:rPr>
              <a:t>Surcharge-free ATM network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B85"/>
                </a:solidFill>
                <a:latin typeface="Calibri" panose="020F0502020204030204"/>
              </a:rPr>
              <a:t>Co-Op Shared Branching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B85"/>
                </a:solidFill>
                <a:latin typeface="Calibri" panose="020F0502020204030204"/>
              </a:rPr>
              <a:t>Free Financial Counseling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B85"/>
                </a:solidFill>
                <a:latin typeface="Calibri" panose="020F0502020204030204"/>
              </a:rPr>
              <a:t>TFCU Member Givebacks</a:t>
            </a:r>
          </a:p>
        </p:txBody>
      </p:sp>
      <p:pic>
        <p:nvPicPr>
          <p:cNvPr id="27" name="Picture 2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7BA5D0D-677D-BA64-39F1-4BCA5B0AAF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99788"/>
            <a:ext cx="12192000" cy="1558212"/>
          </a:xfrm>
          <a:prstGeom prst="rect">
            <a:avLst/>
          </a:prstGeom>
        </p:spPr>
      </p:pic>
      <p:pic>
        <p:nvPicPr>
          <p:cNvPr id="28" name="Picture 27" descr="A picture containing drawing, child art, illustration, clipart&#10;&#10;Description automatically generated">
            <a:extLst>
              <a:ext uri="{FF2B5EF4-FFF2-40B4-BE49-F238E27FC236}">
                <a16:creationId xmlns:a16="http://schemas.microsoft.com/office/drawing/2014/main" id="{A8E40A82-0F77-44EF-B500-DD2E1BE66D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089" y="3981763"/>
            <a:ext cx="6857960" cy="23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4179" y="5481935"/>
            <a:ext cx="1071984" cy="973800"/>
          </a:xfrm>
          <a:prstGeom prst="rect">
            <a:avLst/>
          </a:prstGeom>
        </p:spPr>
      </p:pic>
      <p:pic>
        <p:nvPicPr>
          <p:cNvPr id="7" name="Picture Placeholder 5" descr="A person with red hair wearing glasses&#10;&#10;Description automatically generated">
            <a:extLst>
              <a:ext uri="{FF2B5EF4-FFF2-40B4-BE49-F238E27FC236}">
                <a16:creationId xmlns:a16="http://schemas.microsoft.com/office/drawing/2014/main" id="{311D76A8-7E70-D962-783C-E4E7C617E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58" y="2017548"/>
            <a:ext cx="3122613" cy="395128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B8D7D4F-8038-B4A0-00A1-7950EC1867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293" y="4587454"/>
            <a:ext cx="4082335" cy="13813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26DFDF-097D-6138-CE39-6FF4E599B8BE}"/>
              </a:ext>
            </a:extLst>
          </p:cNvPr>
          <p:cNvSpPr txBox="1"/>
          <p:nvPr/>
        </p:nvSpPr>
        <p:spPr>
          <a:xfrm>
            <a:off x="4318293" y="1909798"/>
            <a:ext cx="7152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Tina Herndon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Financial Educator</a:t>
            </a:r>
            <a:br>
              <a:rPr lang="en-US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Tinker Federal Credit Union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Email: </a:t>
            </a:r>
            <a:r>
              <a:rPr lang="en-US" sz="2400" dirty="0">
                <a:solidFill>
                  <a:srgbClr val="004B85"/>
                </a:solidFill>
                <a:latin typeface="Calibri" panose="020F050202020403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herndont@tinkerfcu.org</a:t>
            </a:r>
            <a:endParaRPr lang="en-US" sz="2400" dirty="0">
              <a:solidFill>
                <a:srgbClr val="004B85"/>
              </a:solidFill>
              <a:latin typeface="Calibri" panose="020F0502020204030204"/>
            </a:endParaRP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LinkedIn: </a:t>
            </a:r>
            <a:r>
              <a:rPr lang="en-US" sz="2400" dirty="0">
                <a:solidFill>
                  <a:srgbClr val="004B85"/>
                </a:solidFill>
                <a:latin typeface="Calibri" panose="020F050202020403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@TinaHerndon </a:t>
            </a:r>
            <a:endParaRPr lang="en-US" sz="2400" dirty="0">
              <a:solidFill>
                <a:srgbClr val="004B85"/>
              </a:solidFill>
              <a:latin typeface="Calibri" panose="020F0502020204030204"/>
            </a:endParaRP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To schedule a workshop call or email: </a:t>
            </a:r>
            <a:br>
              <a:rPr lang="en-US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405-319-2185 or </a:t>
            </a:r>
            <a:r>
              <a:rPr lang="en-US" sz="2400" dirty="0">
                <a:solidFill>
                  <a:srgbClr val="004B85"/>
                </a:solidFill>
                <a:latin typeface="Calibri" panose="020F0502020204030204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FinancialEducationDept@tinkerfcu.org</a:t>
            </a:r>
            <a:endParaRPr lang="en-US" sz="2400" dirty="0">
              <a:solidFill>
                <a:srgbClr val="004B85"/>
              </a:solidFill>
              <a:latin typeface="Calibri" panose="020F0502020204030204"/>
            </a:endParaRPr>
          </a:p>
        </p:txBody>
      </p:sp>
      <p:sp>
        <p:nvSpPr>
          <p:cNvPr id="10" name="Title 56">
            <a:extLst>
              <a:ext uri="{FF2B5EF4-FFF2-40B4-BE49-F238E27FC236}">
                <a16:creationId xmlns:a16="http://schemas.microsoft.com/office/drawing/2014/main" id="{8CC20BF1-3A47-15A8-E7C6-43644C04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958" y="612061"/>
            <a:ext cx="4425244" cy="9738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8838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35" y="4841845"/>
            <a:ext cx="1309916" cy="118994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DFA703B-0876-20C2-3454-EC2E9ACCA9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597" y="5268706"/>
            <a:ext cx="2004709" cy="67835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D6C04B9-4E88-BFFF-6542-AC64E4656A71}"/>
              </a:ext>
            </a:extLst>
          </p:cNvPr>
          <p:cNvSpPr/>
          <p:nvPr/>
        </p:nvSpPr>
        <p:spPr>
          <a:xfrm>
            <a:off x="169308" y="121023"/>
            <a:ext cx="110606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/>
            <a:r>
              <a:rPr lang="en-US" sz="54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PwC 2023 Employee Wellness Survey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147B77-91C9-E244-8E3A-1FAAFBB380C0}"/>
              </a:ext>
            </a:extLst>
          </p:cNvPr>
          <p:cNvSpPr/>
          <p:nvPr/>
        </p:nvSpPr>
        <p:spPr>
          <a:xfrm>
            <a:off x="247650" y="1148278"/>
            <a:ext cx="7496175" cy="72390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49% say it is hard to meet monthly expenses (up 44%)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C9C7F8-982D-F49D-CFA0-DEE991736F23}"/>
              </a:ext>
            </a:extLst>
          </p:cNvPr>
          <p:cNvSpPr/>
          <p:nvPr/>
        </p:nvSpPr>
        <p:spPr>
          <a:xfrm>
            <a:off x="847725" y="2100778"/>
            <a:ext cx="7496175" cy="72390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44% say they struggle to pay minimum payments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19FCC36-86C1-E4D1-A9B8-1528FE9AB6A6}"/>
              </a:ext>
            </a:extLst>
          </p:cNvPr>
          <p:cNvSpPr/>
          <p:nvPr/>
        </p:nvSpPr>
        <p:spPr>
          <a:xfrm>
            <a:off x="4257675" y="5035328"/>
            <a:ext cx="7496175" cy="72390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39% retail workers said they run out of money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CA3D2B2-A291-6302-D89E-53FAAD9DB27B}"/>
              </a:ext>
            </a:extLst>
          </p:cNvPr>
          <p:cNvSpPr/>
          <p:nvPr/>
        </p:nvSpPr>
        <p:spPr>
          <a:xfrm>
            <a:off x="3257550" y="4068448"/>
            <a:ext cx="7496175" cy="72390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 who make $100k run out of money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52144F3-E16E-A8B2-7107-106555373EEA}"/>
              </a:ext>
            </a:extLst>
          </p:cNvPr>
          <p:cNvSpPr/>
          <p:nvPr/>
        </p:nvSpPr>
        <p:spPr>
          <a:xfrm>
            <a:off x="2019300" y="3074451"/>
            <a:ext cx="7496175" cy="72390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28% of employees run out of money between paydays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A45919-F4B7-9893-BD3B-31769217AAD5}"/>
              </a:ext>
            </a:extLst>
          </p:cNvPr>
          <p:cNvSpPr txBox="1"/>
          <p:nvPr/>
        </p:nvSpPr>
        <p:spPr>
          <a:xfrm>
            <a:off x="4136918" y="5865890"/>
            <a:ext cx="880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 </a:t>
            </a:r>
            <a:r>
              <a:rPr lang="en-US" sz="1400" dirty="0">
                <a:solidFill>
                  <a:srgbClr val="1963E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PricewaterhouseCoopers, International’s 2023 Employee Financial Wellness Survey  </a:t>
            </a:r>
            <a:endParaRPr lang="en-US" sz="1400" dirty="0">
              <a:solidFill>
                <a:srgbClr val="1963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08" y="5495731"/>
            <a:ext cx="1320713" cy="11997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D8FF0A-66B8-81F0-ADF1-60C7C5554159}"/>
              </a:ext>
            </a:extLst>
          </p:cNvPr>
          <p:cNvSpPr/>
          <p:nvPr/>
        </p:nvSpPr>
        <p:spPr>
          <a:xfrm>
            <a:off x="169308" y="121023"/>
            <a:ext cx="110606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/>
            <a:r>
              <a:rPr lang="en-US" sz="54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PwC 2023 Employee Wellness Survey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A36C3-9BA8-28E5-2FD7-AB4862C51A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6608" y="1044353"/>
            <a:ext cx="9000623" cy="472779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D91A3D-A8F8-2DF6-3E13-A8195B4DF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975" y="5893835"/>
            <a:ext cx="2132703" cy="7216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529CAA-5E64-B001-D36A-318CC4892B22}"/>
              </a:ext>
            </a:extLst>
          </p:cNvPr>
          <p:cNvSpPr txBox="1"/>
          <p:nvPr/>
        </p:nvSpPr>
        <p:spPr>
          <a:xfrm>
            <a:off x="1490021" y="5679104"/>
            <a:ext cx="880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 </a:t>
            </a:r>
            <a:r>
              <a:rPr lang="en-US" sz="1400" dirty="0">
                <a:solidFill>
                  <a:srgbClr val="1963E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PricewaterhouseCoopers, International’s 2023 Employee Financial Wellness Survey  </a:t>
            </a:r>
            <a:endParaRPr lang="en-US" sz="1400" dirty="0">
              <a:solidFill>
                <a:srgbClr val="1963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8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86" y="5250184"/>
            <a:ext cx="1233635" cy="11206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9F5E76-A9D7-5B67-0D2B-C88317EB6934}"/>
              </a:ext>
            </a:extLst>
          </p:cNvPr>
          <p:cNvSpPr/>
          <p:nvPr/>
        </p:nvSpPr>
        <p:spPr>
          <a:xfrm>
            <a:off x="169308" y="121023"/>
            <a:ext cx="110606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/>
            <a:r>
              <a:rPr lang="en-US" sz="54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PwC 2023 Employee Wellness Survey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7A5F25-74AF-A2EB-8841-FFE83A965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7229" y="1121949"/>
            <a:ext cx="8648700" cy="52488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53CF041-899A-C044-D3D2-AD4C8A928E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69" y="5789536"/>
            <a:ext cx="1874823" cy="6344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498880-B10D-79E2-7E71-BDB906331C6E}"/>
              </a:ext>
            </a:extLst>
          </p:cNvPr>
          <p:cNvSpPr txBox="1"/>
          <p:nvPr/>
        </p:nvSpPr>
        <p:spPr>
          <a:xfrm>
            <a:off x="1637229" y="6270050"/>
            <a:ext cx="880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 </a:t>
            </a:r>
            <a:r>
              <a:rPr lang="en-US" sz="1400" dirty="0">
                <a:solidFill>
                  <a:srgbClr val="1963E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PricewaterhouseCoopers, International’s 2023 Employee Financial Wellness Survey  </a:t>
            </a:r>
            <a:endParaRPr lang="en-US" sz="1400" dirty="0">
              <a:solidFill>
                <a:srgbClr val="1963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4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82" y="4955193"/>
            <a:ext cx="1550276" cy="140828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99498FC-DE91-A20F-7796-58EC88C9AF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448" y="5753514"/>
            <a:ext cx="2448184" cy="828416"/>
          </a:xfrm>
          <a:prstGeom prst="rect">
            <a:avLst/>
          </a:prstGeom>
        </p:spPr>
      </p:pic>
      <p:pic>
        <p:nvPicPr>
          <p:cNvPr id="8" name="Picture 7" descr="A cartoon of a person in a white coat pointing at a sign&#10;&#10;Description automatically generated">
            <a:extLst>
              <a:ext uri="{FF2B5EF4-FFF2-40B4-BE49-F238E27FC236}">
                <a16:creationId xmlns:a16="http://schemas.microsoft.com/office/drawing/2014/main" id="{3F169948-2ED9-39D2-3B15-F3632DD717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5192" y="276070"/>
            <a:ext cx="3659884" cy="5799456"/>
          </a:xfrm>
          <a:prstGeom prst="rect">
            <a:avLst/>
          </a:prstGeom>
        </p:spPr>
      </p:pic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DAA2F092-2EBD-DFA3-9794-6D9580C74677}"/>
              </a:ext>
            </a:extLst>
          </p:cNvPr>
          <p:cNvSpPr/>
          <p:nvPr/>
        </p:nvSpPr>
        <p:spPr>
          <a:xfrm>
            <a:off x="6405075" y="1767848"/>
            <a:ext cx="4720899" cy="1981200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>
            <a:softEdge rad="127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does personal finance affect employee wellness?  </a:t>
            </a:r>
          </a:p>
        </p:txBody>
      </p:sp>
    </p:spTree>
    <p:extLst>
      <p:ext uri="{BB962C8B-B14F-4D97-AF65-F5344CB8AC3E}">
        <p14:creationId xmlns:p14="http://schemas.microsoft.com/office/powerpoint/2010/main" val="42508058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52" y="5421085"/>
            <a:ext cx="1247040" cy="11328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4B51CC-CE46-B33C-90C4-FD4E04F1A878}"/>
              </a:ext>
            </a:extLst>
          </p:cNvPr>
          <p:cNvSpPr/>
          <p:nvPr/>
        </p:nvSpPr>
        <p:spPr>
          <a:xfrm>
            <a:off x="87830" y="727964"/>
            <a:ext cx="332594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54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What does  wellness mean? </a:t>
            </a:r>
          </a:p>
        </p:txBody>
      </p:sp>
      <p:pic>
        <p:nvPicPr>
          <p:cNvPr id="19" name="Picture 18" descr="A group of people on circles&#10;&#10;Description automatically generated">
            <a:extLst>
              <a:ext uri="{FF2B5EF4-FFF2-40B4-BE49-F238E27FC236}">
                <a16:creationId xmlns:a16="http://schemas.microsoft.com/office/drawing/2014/main" id="{686979A6-6E35-CC4A-25B1-8E28B2E945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476" y="699636"/>
            <a:ext cx="8188090" cy="5458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CC2F5599-5852-F2E7-8485-A5524B2B9F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292" y="5963358"/>
            <a:ext cx="1745228" cy="590550"/>
          </a:xfrm>
          <a:prstGeom prst="rect">
            <a:avLst/>
          </a:prstGeom>
        </p:spPr>
      </p:pic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3C077577-69F2-A50D-3942-C1612FD06EF7}"/>
              </a:ext>
            </a:extLst>
          </p:cNvPr>
          <p:cNvSpPr/>
          <p:nvPr/>
        </p:nvSpPr>
        <p:spPr>
          <a:xfrm>
            <a:off x="5383521" y="2305050"/>
            <a:ext cx="2286000" cy="685800"/>
          </a:xfrm>
          <a:prstGeom prst="donut">
            <a:avLst>
              <a:gd name="adj" fmla="val 71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9B6FF76B-28F3-C316-00C4-D4B11E4616AA}"/>
              </a:ext>
            </a:extLst>
          </p:cNvPr>
          <p:cNvSpPr/>
          <p:nvPr/>
        </p:nvSpPr>
        <p:spPr>
          <a:xfrm>
            <a:off x="8134349" y="2400300"/>
            <a:ext cx="1524001" cy="590550"/>
          </a:xfrm>
          <a:prstGeom prst="donut">
            <a:avLst>
              <a:gd name="adj" fmla="val 71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7286AA61-1079-0D27-C742-8888F7B50533}"/>
              </a:ext>
            </a:extLst>
          </p:cNvPr>
          <p:cNvSpPr/>
          <p:nvPr/>
        </p:nvSpPr>
        <p:spPr>
          <a:xfrm>
            <a:off x="10001249" y="4086225"/>
            <a:ext cx="1524001" cy="590550"/>
          </a:xfrm>
          <a:prstGeom prst="donut">
            <a:avLst>
              <a:gd name="adj" fmla="val 71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2E9A9CD3-1816-9DA0-163E-9CEE9CCC0908}"/>
              </a:ext>
            </a:extLst>
          </p:cNvPr>
          <p:cNvSpPr/>
          <p:nvPr/>
        </p:nvSpPr>
        <p:spPr>
          <a:xfrm>
            <a:off x="8305799" y="5567812"/>
            <a:ext cx="1609725" cy="590550"/>
          </a:xfrm>
          <a:prstGeom prst="donut">
            <a:avLst>
              <a:gd name="adj" fmla="val 71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3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8" y="5501971"/>
            <a:ext cx="1145854" cy="1040904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A8DC75F3-744B-DEE0-7D3A-DC56FB29B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114235"/>
              </p:ext>
            </p:extLst>
          </p:nvPr>
        </p:nvGraphicFramePr>
        <p:xfrm>
          <a:off x="1710032" y="4616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F4710C-D54F-E518-34A3-ED357867C30F}"/>
              </a:ext>
            </a:extLst>
          </p:cNvPr>
          <p:cNvCxnSpPr>
            <a:cxnSpLocks/>
          </p:cNvCxnSpPr>
          <p:nvPr/>
        </p:nvCxnSpPr>
        <p:spPr>
          <a:xfrm flipH="1" flipV="1">
            <a:off x="6487427" y="3236092"/>
            <a:ext cx="1703792" cy="695585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A4AE36-25CA-CC85-0B75-603BED8C69B6}"/>
              </a:ext>
            </a:extLst>
          </p:cNvPr>
          <p:cNvCxnSpPr>
            <a:cxnSpLocks/>
          </p:cNvCxnSpPr>
          <p:nvPr/>
        </p:nvCxnSpPr>
        <p:spPr>
          <a:xfrm flipV="1">
            <a:off x="3388844" y="3236092"/>
            <a:ext cx="1695357" cy="638792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0223C2-5C86-5F96-1CBE-9B0EF73F519D}"/>
              </a:ext>
            </a:extLst>
          </p:cNvPr>
          <p:cNvGrpSpPr/>
          <p:nvPr/>
        </p:nvGrpSpPr>
        <p:grpSpPr>
          <a:xfrm>
            <a:off x="7772541" y="3505309"/>
            <a:ext cx="4271187" cy="1619839"/>
            <a:chOff x="7770581" y="3514834"/>
            <a:chExt cx="4271187" cy="161983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B1E474B-FE3D-9CBC-B7A9-4A544101A83A}"/>
                </a:ext>
              </a:extLst>
            </p:cNvPr>
            <p:cNvSpPr/>
            <p:nvPr/>
          </p:nvSpPr>
          <p:spPr>
            <a:xfrm>
              <a:off x="7770581" y="3514834"/>
              <a:ext cx="4271187" cy="161983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EF4655-106C-5C19-59F3-899C8680B259}"/>
                </a:ext>
              </a:extLst>
            </p:cNvPr>
            <p:cNvSpPr txBox="1"/>
            <p:nvPr/>
          </p:nvSpPr>
          <p:spPr>
            <a:xfrm>
              <a:off x="7979788" y="3565013"/>
              <a:ext cx="40619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Lack of financial education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Limited physical access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Lack of transportation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Cultural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5D9944-7177-0659-3AE4-F13B787C99E3}"/>
              </a:ext>
            </a:extLst>
          </p:cNvPr>
          <p:cNvGrpSpPr/>
          <p:nvPr/>
        </p:nvGrpSpPr>
        <p:grpSpPr>
          <a:xfrm>
            <a:off x="152192" y="3530657"/>
            <a:ext cx="3623332" cy="1971314"/>
            <a:chOff x="150232" y="3540182"/>
            <a:chExt cx="3623332" cy="197131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6C829B8-24B9-BEB3-D0CD-7991A8D9273F}"/>
                </a:ext>
              </a:extLst>
            </p:cNvPr>
            <p:cNvSpPr/>
            <p:nvPr/>
          </p:nvSpPr>
          <p:spPr>
            <a:xfrm>
              <a:off x="150232" y="3540182"/>
              <a:ext cx="3623332" cy="159449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CE888D-F155-5788-985D-A8C808349B24}"/>
                </a:ext>
              </a:extLst>
            </p:cNvPr>
            <p:cNvSpPr txBox="1"/>
            <p:nvPr/>
          </p:nvSpPr>
          <p:spPr>
            <a:xfrm>
              <a:off x="351698" y="3572504"/>
              <a:ext cx="32557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High cost of education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Lack of opportunity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Income stagnation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High inflation</a:t>
              </a:r>
            </a:p>
          </p:txBody>
        </p:sp>
      </p:grp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D98565AC-2C9F-033F-822B-A241203AC5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341" y="6031845"/>
            <a:ext cx="1599951" cy="54139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B6F0B5A-A017-5428-EC49-4F2A9B766376}"/>
              </a:ext>
            </a:extLst>
          </p:cNvPr>
          <p:cNvSpPr/>
          <p:nvPr/>
        </p:nvSpPr>
        <p:spPr>
          <a:xfrm>
            <a:off x="152192" y="280238"/>
            <a:ext cx="243860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/>
            <a:r>
              <a:rPr lang="en-US" sz="44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What is a Healthy Financial Future? </a:t>
            </a:r>
          </a:p>
        </p:txBody>
      </p:sp>
    </p:spTree>
    <p:extLst>
      <p:ext uri="{BB962C8B-B14F-4D97-AF65-F5344CB8AC3E}">
        <p14:creationId xmlns:p14="http://schemas.microsoft.com/office/powerpoint/2010/main" val="39339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5947F6E-5117-45F2-8721-8F279B3EE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A8045C-600C-4D71-B770-B6B8656E6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9C731B9-9C94-4819-9B26-305FAD78A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{EF42DB8F-7450-5543-B970-F36512177EE3}tf10001062</Template>
  <TotalTime>218</TotalTime>
  <Words>902</Words>
  <Application>Microsoft Office PowerPoint</Application>
  <PresentationFormat>Widescreen</PresentationFormat>
  <Paragraphs>209</Paragraphs>
  <Slides>38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Aharoni</vt:lpstr>
      <vt:lpstr>Amasis MT Pro Black</vt:lpstr>
      <vt:lpstr>AngsanaUPC</vt:lpstr>
      <vt:lpstr>Aptos Black</vt:lpstr>
      <vt:lpstr>Arial</vt:lpstr>
      <vt:lpstr>Arial Black</vt:lpstr>
      <vt:lpstr>Calibri</vt:lpstr>
      <vt:lpstr>Century Gothic</vt:lpstr>
      <vt:lpstr>Roboto</vt:lpstr>
      <vt:lpstr>Roboto Light</vt:lpstr>
      <vt:lpstr>Wingdings 3</vt:lpstr>
      <vt:lpstr>Ion</vt:lpstr>
      <vt:lpstr>           28th Annual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28th Annual Conference</dc:title>
  <dc:creator>Kimberly Hernandez</dc:creator>
  <cp:lastModifiedBy>Herndon, Tina</cp:lastModifiedBy>
  <cp:revision>25</cp:revision>
  <dcterms:created xsi:type="dcterms:W3CDTF">2024-05-10T21:27:17Z</dcterms:created>
  <dcterms:modified xsi:type="dcterms:W3CDTF">2024-08-31T11:55:21Z</dcterms:modified>
</cp:coreProperties>
</file>