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  <p:sldMasterId id="2147483728" r:id="rId2"/>
  </p:sldMasterIdLst>
  <p:notesMasterIdLst>
    <p:notesMasterId r:id="rId36"/>
  </p:notesMasterIdLst>
  <p:sldIdLst>
    <p:sldId id="321" r:id="rId3"/>
    <p:sldId id="263" r:id="rId4"/>
    <p:sldId id="279" r:id="rId5"/>
    <p:sldId id="289" r:id="rId6"/>
    <p:sldId id="286" r:id="rId7"/>
    <p:sldId id="288" r:id="rId8"/>
    <p:sldId id="259" r:id="rId9"/>
    <p:sldId id="320" r:id="rId10"/>
    <p:sldId id="294" r:id="rId11"/>
    <p:sldId id="293" r:id="rId12"/>
    <p:sldId id="291" r:id="rId13"/>
    <p:sldId id="295" r:id="rId14"/>
    <p:sldId id="299" r:id="rId15"/>
    <p:sldId id="296" r:id="rId16"/>
    <p:sldId id="301" r:id="rId17"/>
    <p:sldId id="300" r:id="rId18"/>
    <p:sldId id="303" r:id="rId19"/>
    <p:sldId id="304" r:id="rId20"/>
    <p:sldId id="305" r:id="rId21"/>
    <p:sldId id="306" r:id="rId22"/>
    <p:sldId id="307" r:id="rId23"/>
    <p:sldId id="308" r:id="rId24"/>
    <p:sldId id="310" r:id="rId25"/>
    <p:sldId id="309" r:id="rId26"/>
    <p:sldId id="311" r:id="rId27"/>
    <p:sldId id="312" r:id="rId28"/>
    <p:sldId id="314" r:id="rId29"/>
    <p:sldId id="315" r:id="rId30"/>
    <p:sldId id="316" r:id="rId31"/>
    <p:sldId id="318" r:id="rId32"/>
    <p:sldId id="319" r:id="rId33"/>
    <p:sldId id="317" r:id="rId34"/>
    <p:sldId id="29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FA352A-307E-5C86-BDE9-B5DCFF4ABE88}" name="Guest User" initials="GU" userId="S::urn:spo:anon#6c73d75003d836675156ff4020c4ba50f2ffcfebddcf6e96a7d598d71b17b7a5::" providerId="AD"/>
  <p188:author id="{F27AEBC7-76E7-9C4E-E5CF-3A49BE45A85D}" name="Guest User" initials="GU" userId="S::urn:spo:anon#6a779ca61cb965659d9c499ed027bf7c57e254073b87020df9f65797c7a2ca3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CBD"/>
    <a:srgbClr val="FFF100"/>
    <a:srgbClr val="FFF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3"/>
    <p:restoredTop sz="94762"/>
  </p:normalViewPr>
  <p:slideViewPr>
    <p:cSldViewPr snapToGrid="0">
      <p:cViewPr>
        <p:scale>
          <a:sx n="63" d="100"/>
          <a:sy n="63" d="100"/>
        </p:scale>
        <p:origin x="19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-4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2B0F-52E0-5144-A6B6-6D3F24A223EE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02898-78BC-E342-9BDD-1113C00BAD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8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02898-78BC-E342-9BDD-1113C00BA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100" b="0" i="1" dirty="0" smtClean="0">
                <a:solidFill>
                  <a:schemeClr val="bg1"/>
                </a:solidFill>
                <a:effectLst/>
                <a:latin typeface="aktiv-grotesk"/>
              </a:rPr>
              <a:t>In any company, engagement comes from the top. Employees look to their organization's executives and leadership team to set a tone and expectations. They know that company leadership determines whether engagement is important, or even if it matters at all.</a:t>
            </a:r>
          </a:p>
          <a:p>
            <a:pPr algn="l"/>
            <a:endParaRPr lang="en-US" sz="1100" b="0" i="1" dirty="0" smtClean="0">
              <a:solidFill>
                <a:schemeClr val="bg1"/>
              </a:solidFill>
              <a:effectLst/>
              <a:latin typeface="aktiv-grotesk"/>
            </a:endParaRPr>
          </a:p>
          <a:p>
            <a:pPr algn="l"/>
            <a:r>
              <a:rPr lang="en-US" sz="1100" b="0" i="1" dirty="0" smtClean="0">
                <a:solidFill>
                  <a:schemeClr val="bg1"/>
                </a:solidFill>
                <a:effectLst/>
                <a:latin typeface="aktiv-grotesk"/>
              </a:rPr>
              <a:t>…engagement at the top cascades down the line.</a:t>
            </a:r>
          </a:p>
          <a:p>
            <a:r>
              <a:rPr lang="en-US" sz="1100" dirty="0" smtClean="0"/>
              <a:t>- Gallup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2898-78BC-E342-9BDD-1113C00BAD4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0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2898-78BC-E342-9BDD-1113C00BAD4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8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2898-78BC-E342-9BDD-1113C00BAD4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5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CF39E3F7-0342-4183-8DDB-3482CF58B6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8EA9C-6AEC-234C-FEBD-24C4AF25B6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7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97F09DF9-90CD-5132-3603-C8EE81AE2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E548D-766E-C497-CEED-05400C2D88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2DB726C-52BA-5D31-693F-AB3FD6410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D1BA4-F688-0042-F717-286AD313F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5985040F-896F-9F5F-4C92-BA03A143E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1551D-AC12-7B99-4518-8DE79667B9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125AB016-D769-9801-9DD2-88F21DC41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A9B5F-AA70-7576-2121-C097F18A6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84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93B072D-692E-7D50-923B-A86F430B5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E639D-0934-9262-C7E2-5825B560A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6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89AB0974-2CCC-079F-10B8-538F65A85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3E26D-1996-1CA3-7FDE-71B2CA7B3C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3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BCFD278E-4215-7F82-422A-BB82CAD5AC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1428C-5B65-EE90-62CD-D604080A95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8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189A11F2-56CC-A612-DD7D-94A302589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F5BA49-ABAB-A493-CBA1-2D915128D6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79973B2-908B-9456-142C-233436273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13" y="731520"/>
            <a:ext cx="10616187" cy="1306222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0120" y="2587752"/>
            <a:ext cx="3694176" cy="3258102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BF0B76BD-2FB7-9C1C-508F-CC6CD69E9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EE41C-21A0-49D7-FDEB-AAA4F1C55D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47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1059063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817542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/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6576021" y="5633567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9334500" y="5641844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7BEFEF86-838B-AB8E-00B3-06DA9D1CB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F7822-D750-97FC-F376-35AF0AB6F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9BFA8E3-F6DE-4E9B-C883-8334F4D65B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F06C3-D05B-C625-810A-E8198D116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76288" y="676275"/>
            <a:ext cx="4684887" cy="1736725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Decotura ICG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pic>
        <p:nvPicPr>
          <p:cNvPr id="2" name="Picture 1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CF618137-7B80-B2BD-BE1D-A809F0E77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8D40-6BE7-E5F8-98FF-D300C3CD5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3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57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569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287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50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31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733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3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17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32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8F0D7774-4B96-8FB0-2D46-DAAC108B2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F0860-DA35-BE14-7784-0052A7646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7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11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898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0254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7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753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38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45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79973B2-908B-9456-142C-233436273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13" y="731520"/>
            <a:ext cx="10616187" cy="1306222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0120" y="2587752"/>
            <a:ext cx="3694176" cy="3258102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7842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1059063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817542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/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6576021" y="5633567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9334500" y="5641844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34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DF3F5B7-451E-5F22-009D-4D3F7DBB8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C86F5-6ECF-1DDD-3C5E-56F07094D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57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76288" y="676275"/>
            <a:ext cx="4684887" cy="1736725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Decotura ICG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455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4F46A98F-7284-D1E9-0C7B-297F278F48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D7B6F0-3A05-67EE-465A-55030FB1C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2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A6281A4-D706-26F7-E034-74053CC36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034057-2714-4D4D-1751-9608FF3D9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A6FBCE9-0E3D-2843-D477-F28C5745E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513D2-C329-7941-796B-E1BF697BC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1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C96C478-FB5D-9D36-F651-9AA3D2DD7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B6EBB4-58A0-850D-6E2B-3C8DBE10DE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98736959-66F0-D469-12A3-4890250A7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54041-E4CD-4284-2783-C67938C3F4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D6ABBAC-7486-4D45-A79F-A9577B4B4527}" type="datetimeFigureOut">
              <a:rPr lang="en-US" smtClean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FCEF-9517-7142-B602-BAEFE73C0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71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ABBAC-7486-4D45-A79F-A9577B4B4527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FCEF-9517-7142-B602-BAEFE73C0B6E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373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ffectivechildtherapy.org/therapies/therapy-or-medication/their-projects-off-to-a-good-start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hotel with a pool&#10;&#10;Description automatically generated">
            <a:extLst>
              <a:ext uri="{FF2B5EF4-FFF2-40B4-BE49-F238E27FC236}">
                <a16:creationId xmlns:a16="http://schemas.microsoft.com/office/drawing/2014/main" id="{70266594-8237-BD47-F05D-D85F695D7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650" b="5081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67843-B190-E6A5-2115-A9A5CDCF6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0" y="2621453"/>
            <a:ext cx="9144000" cy="1184677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28</a:t>
            </a:r>
            <a:r>
              <a:rPr lang="en-US" sz="6600" b="1" baseline="30000" dirty="0" smtClean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th</a:t>
            </a:r>
            <a:r>
              <a:rPr lang="en-US" sz="6600" b="1" dirty="0" smtClean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 </a:t>
            </a:r>
            <a:r>
              <a:rPr lang="en-US" sz="6600" b="1" dirty="0">
                <a:solidFill>
                  <a:srgbClr val="FFFFFF"/>
                </a:solidFill>
                <a:latin typeface="AngsanaUPC" panose="020B0604020202020204" pitchFamily="34" charset="0"/>
                <a:cs typeface="AngsanaUPC" panose="020B0604020202020204" pitchFamily="34" charset="0"/>
              </a:rPr>
              <a:t>Annual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179F-75B1-F8D2-15B2-CE653E6D5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26" y="6078772"/>
            <a:ext cx="2923309" cy="592705"/>
          </a:xfrm>
        </p:spPr>
        <p:txBody>
          <a:bodyPr>
            <a:normAutofit fontScale="62500" lnSpcReduction="20000"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Durant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Oklahoma</a:t>
            </a:r>
            <a:endParaRPr lang="en-US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0D4A2-A60A-FDFE-3396-E36132B63F82}"/>
              </a:ext>
            </a:extLst>
          </p:cNvPr>
          <p:cNvSpPr txBox="1"/>
          <p:nvPr/>
        </p:nvSpPr>
        <p:spPr>
          <a:xfrm>
            <a:off x="8659549" y="6078772"/>
            <a:ext cx="3154983" cy="38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Tx/>
              <a:buNone/>
              <a:tabLst/>
              <a:defRPr/>
            </a:pPr>
            <a:r>
              <a:rPr kumimoji="0" lang="en-US" sz="23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23-25, 2024</a:t>
            </a:r>
          </a:p>
        </p:txBody>
      </p:sp>
      <p:pic>
        <p:nvPicPr>
          <p:cNvPr id="12" name="Picture 11" descr="A logo with a feather in the middle of a circle&#10;&#10;Description automatically generated">
            <a:extLst>
              <a:ext uri="{FF2B5EF4-FFF2-40B4-BE49-F238E27FC236}">
                <a16:creationId xmlns:a16="http://schemas.microsoft.com/office/drawing/2014/main" id="{B3D18B50-0A9C-37DD-7E00-130FF8F6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491" y="3766049"/>
            <a:ext cx="2545903" cy="2312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3C139-C393-813C-499B-BB10F37BF9A5}"/>
              </a:ext>
            </a:extLst>
          </p:cNvPr>
          <p:cNvSpPr txBox="1"/>
          <p:nvPr/>
        </p:nvSpPr>
        <p:spPr>
          <a:xfrm>
            <a:off x="764825" y="558817"/>
            <a:ext cx="8355111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100"/>
                </a:solidFill>
                <a:effectLst/>
                <a:uLnTx/>
                <a:uFillTx/>
                <a:latin typeface="Lato Medium" panose="020F0502020204030203" pitchFamily="34" charset="0"/>
                <a:ea typeface="+mn-ea"/>
                <a:cs typeface="+mn-cs"/>
              </a:rPr>
              <a:t>Engage Your Leaders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100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Strategies for Retention &amp; Growth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100"/>
              </a:solidFill>
              <a:effectLst/>
              <a:uLnTx/>
              <a:uFillTx/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100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- Diane Ristau &amp; Carrie Beaudette, ROI, Inc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867E692-7C27-8B50-1F8D-9B7DA6D5D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06"/>
          <a:stretch/>
        </p:blipFill>
        <p:spPr>
          <a:xfrm>
            <a:off x="9884761" y="439377"/>
            <a:ext cx="1709871" cy="17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4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hat with solid fill">
            <a:extLst>
              <a:ext uri="{FF2B5EF4-FFF2-40B4-BE49-F238E27FC236}">
                <a16:creationId xmlns:a16="http://schemas.microsoft.com/office/drawing/2014/main" id="{39308CF3-57AE-89FA-C083-83075BA39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-166255"/>
            <a:ext cx="8672947" cy="7190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73483D-BD75-64D1-74EB-2A83BC516D7F}"/>
              </a:ext>
            </a:extLst>
          </p:cNvPr>
          <p:cNvSpPr txBox="1"/>
          <p:nvPr/>
        </p:nvSpPr>
        <p:spPr>
          <a:xfrm>
            <a:off x="4558146" y="2258291"/>
            <a:ext cx="4087091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What is working well to engage your leaders?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6169C-5F64-5EE9-4EA1-FF417FC48C73}"/>
              </a:ext>
            </a:extLst>
          </p:cNvPr>
          <p:cNvSpPr txBox="1"/>
          <p:nvPr/>
        </p:nvSpPr>
        <p:spPr>
          <a:xfrm>
            <a:off x="1849584" y="1519299"/>
            <a:ext cx="2261753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Or what would you like to be doing?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0FDE9-A61D-13A3-C50B-9C4FFF4A903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</p:spTree>
    <p:extLst>
      <p:ext uri="{BB962C8B-B14F-4D97-AF65-F5344CB8AC3E}">
        <p14:creationId xmlns:p14="http://schemas.microsoft.com/office/powerpoint/2010/main" val="34246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93842D-61EE-D568-0940-A83E1A319AF7}"/>
              </a:ext>
            </a:extLst>
          </p:cNvPr>
          <p:cNvSpPr txBox="1">
            <a:spLocks/>
          </p:cNvSpPr>
          <p:nvPr/>
        </p:nvSpPr>
        <p:spPr>
          <a:xfrm>
            <a:off x="1254244" y="1719539"/>
            <a:ext cx="9265711" cy="419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Unclear </a:t>
            </a:r>
            <a:r>
              <a:rPr lang="en-US" sz="2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goals/expectations	</a:t>
            </a:r>
            <a:r>
              <a:rPr lang="en-US" sz="3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</a:t>
            </a:r>
            <a:r>
              <a:rPr lang="en-US" sz="2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Clear &amp; inspiring goals/expectations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Micro-managed 		</a:t>
            </a:r>
            <a:r>
              <a:rPr lang="en-US" sz="3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 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Trusted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Overworked 			</a:t>
            </a:r>
            <a:r>
              <a:rPr lang="en-US" sz="3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 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Work balance</a:t>
            </a:r>
          </a:p>
          <a:p>
            <a:pPr>
              <a:spcAft>
                <a:spcPts val="1200"/>
              </a:spcAft>
            </a:pPr>
            <a:r>
              <a:rPr lang="en-US" sz="2600" b="0" i="0" dirty="0">
                <a:solidFill>
                  <a:srgbClr val="438CB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Lack of skills &amp; </a:t>
            </a:r>
            <a:r>
              <a:rPr lang="en-US" sz="2700" b="0" i="0" dirty="0">
                <a:solidFill>
                  <a:srgbClr val="438CB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en-US" sz="2600" b="0" i="0" dirty="0">
                <a:solidFill>
                  <a:srgbClr val="438CB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</a:t>
            </a:r>
            <a:r>
              <a:rPr lang="en-US" sz="2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Robust development opportunities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an island			</a:t>
            </a:r>
            <a:r>
              <a:rPr lang="en-US" sz="3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Strong leadership community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vision/purpose	</a:t>
            </a:r>
            <a:r>
              <a:rPr lang="en-US" sz="3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</a:t>
            </a:r>
            <a:r>
              <a:rPr lang="en-US" sz="2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Goals &amp; meaning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Missing/outdated tools	 </a:t>
            </a:r>
            <a:r>
              <a:rPr lang="en-US" sz="3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 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Automated &amp; seamless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Promoted for job performance </a:t>
            </a:r>
            <a:r>
              <a:rPr lang="en-US" sz="3600" dirty="0" smtClean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➡</a:t>
            </a:r>
            <a:r>
              <a:rPr lang="en-US" sz="2600" dirty="0">
                <a:solidFill>
                  <a:srgbClr val="438C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Promoted for leadership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4E35C1-F061-D71E-84E9-C634BC205B57}"/>
              </a:ext>
            </a:extLst>
          </p:cNvPr>
          <p:cNvSpPr txBox="1">
            <a:spLocks/>
          </p:cNvSpPr>
          <p:nvPr/>
        </p:nvSpPr>
        <p:spPr>
          <a:xfrm>
            <a:off x="426929" y="508100"/>
            <a:ext cx="11338142" cy="82431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Removing Common Frustrations &amp; Barriers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82259-E182-AABA-1941-B25155F211FA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</p:spTree>
    <p:extLst>
      <p:ext uri="{BB962C8B-B14F-4D97-AF65-F5344CB8AC3E}">
        <p14:creationId xmlns:p14="http://schemas.microsoft.com/office/powerpoint/2010/main" val="327047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Chat with solid fill">
            <a:extLst>
              <a:ext uri="{FF2B5EF4-FFF2-40B4-BE49-F238E27FC236}">
                <a16:creationId xmlns:a16="http://schemas.microsoft.com/office/drawing/2014/main" id="{76B6AD48-2146-FC76-5CBD-061DBC08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382" y="-166255"/>
            <a:ext cx="8672947" cy="7190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36E4E-C722-3827-5263-DC45E3E7E325}"/>
              </a:ext>
            </a:extLst>
          </p:cNvPr>
          <p:cNvSpPr txBox="1"/>
          <p:nvPr/>
        </p:nvSpPr>
        <p:spPr>
          <a:xfrm>
            <a:off x="4156364" y="2175163"/>
            <a:ext cx="4087091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What barriers need to be removed for your leaders?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7E308-220F-9A57-7FAE-DF2CD26E6C75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</p:spTree>
    <p:extLst>
      <p:ext uri="{BB962C8B-B14F-4D97-AF65-F5344CB8AC3E}">
        <p14:creationId xmlns:p14="http://schemas.microsoft.com/office/powerpoint/2010/main" val="313104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42FEFF-2B4F-8B72-6075-BF1D1828F29F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A68C3-CE68-A055-DB1E-1DDABCA7E1D6}"/>
              </a:ext>
            </a:extLst>
          </p:cNvPr>
          <p:cNvSpPr txBox="1">
            <a:spLocks/>
          </p:cNvSpPr>
          <p:nvPr/>
        </p:nvSpPr>
        <p:spPr>
          <a:xfrm>
            <a:off x="4641669" y="511663"/>
            <a:ext cx="7401396" cy="6983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Purpose &amp; Expectations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65F4DE-F9FE-4FBE-5B4B-0408C0043547}"/>
              </a:ext>
            </a:extLst>
          </p:cNvPr>
          <p:cNvSpPr txBox="1">
            <a:spLocks/>
          </p:cNvSpPr>
          <p:nvPr/>
        </p:nvSpPr>
        <p:spPr>
          <a:xfrm>
            <a:off x="4727200" y="1411559"/>
            <a:ext cx="6144660" cy="4755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Purpose: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Your Vision, Mission &amp; Core Values matter!</a:t>
            </a:r>
          </a:p>
          <a:p>
            <a:endParaRPr lang="en-US" sz="3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Expectations: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Leaders need to know what’s clearly expected of them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4" descr="Mission Vision Values — Northstar Behavioral Health | Opioid Addiction  Recovery">
            <a:extLst>
              <a:ext uri="{FF2B5EF4-FFF2-40B4-BE49-F238E27FC236}">
                <a16:creationId xmlns:a16="http://schemas.microsoft.com/office/drawing/2014/main" id="{72F58BB7-9912-9E0F-E62F-B6615536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0" y="610614"/>
            <a:ext cx="3649479" cy="486597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953B3-7948-296C-5F2B-94BE4D83CBC6}"/>
              </a:ext>
            </a:extLst>
          </p:cNvPr>
          <p:cNvSpPr txBox="1"/>
          <p:nvPr/>
        </p:nvSpPr>
        <p:spPr>
          <a:xfrm>
            <a:off x="5852159" y="4644846"/>
            <a:ext cx="485938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BF34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When the two align and are understood, leaders are set up for success!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424556" y="1744892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46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BC010D-62C7-4248-D959-9D8DABFC5CDC}"/>
              </a:ext>
            </a:extLst>
          </p:cNvPr>
          <p:cNvSpPr txBox="1"/>
          <p:nvPr/>
        </p:nvSpPr>
        <p:spPr>
          <a:xfrm>
            <a:off x="4138948" y="632635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985CF-24CD-0B9D-6819-1376CA951BDD}"/>
              </a:ext>
            </a:extLst>
          </p:cNvPr>
          <p:cNvSpPr txBox="1"/>
          <p:nvPr/>
        </p:nvSpPr>
        <p:spPr>
          <a:xfrm>
            <a:off x="531223" y="196645"/>
            <a:ext cx="11094719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Purpose &amp; </a:t>
            </a:r>
            <a:r>
              <a:rPr lang="en-US" sz="4800" dirty="0" smtClean="0">
                <a:solidFill>
                  <a:schemeClr val="bg1"/>
                </a:solidFill>
              </a:rPr>
              <a:t>Expectations:</a:t>
            </a:r>
          </a:p>
          <a:p>
            <a:pPr algn="ctr"/>
            <a:r>
              <a:rPr lang="en-US" sz="4400" i="1" dirty="0" smtClean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Redefine </a:t>
            </a:r>
            <a:r>
              <a:rPr lang="en-US" sz="4400" i="1" dirty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their Role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CA7A8-A9B9-A01A-D6C8-8EAA4C23D370}"/>
              </a:ext>
            </a:extLst>
          </p:cNvPr>
          <p:cNvSpPr txBox="1"/>
          <p:nvPr/>
        </p:nvSpPr>
        <p:spPr>
          <a:xfrm>
            <a:off x="1602377" y="2035409"/>
            <a:ext cx="348953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Boss:</a:t>
            </a:r>
          </a:p>
          <a:p>
            <a:r>
              <a:rPr lang="en-US" sz="4000" dirty="0">
                <a:solidFill>
                  <a:srgbClr val="438CBD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Managing people and tasks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C29DFF-FD45-BAB1-1F35-4F1CAD519444}"/>
              </a:ext>
            </a:extLst>
          </p:cNvPr>
          <p:cNvSpPr txBox="1"/>
          <p:nvPr/>
        </p:nvSpPr>
        <p:spPr>
          <a:xfrm>
            <a:off x="7103594" y="2035409"/>
            <a:ext cx="377062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Coach:</a:t>
            </a:r>
          </a:p>
          <a:p>
            <a:r>
              <a:rPr lang="en-US" sz="4000" dirty="0">
                <a:solidFill>
                  <a:srgbClr val="438CBD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Helping others WIN!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3D464259-6C58-1695-D9D0-140688AC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00" y="4154163"/>
            <a:ext cx="3978275" cy="183197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257108" y="3238508"/>
            <a:ext cx="1750422" cy="0"/>
          </a:xfrm>
          <a:prstGeom prst="straightConnector1">
            <a:avLst/>
          </a:prstGeom>
          <a:ln w="1174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495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86369-8A33-E32B-7EBF-7889C78C70A5}"/>
              </a:ext>
            </a:extLst>
          </p:cNvPr>
          <p:cNvSpPr txBox="1"/>
          <p:nvPr/>
        </p:nvSpPr>
        <p:spPr>
          <a:xfrm>
            <a:off x="1700765" y="1854887"/>
            <a:ext cx="4107607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Coaching is:</a:t>
            </a:r>
          </a:p>
          <a:p>
            <a:r>
              <a:rPr lang="en-US" sz="4000" dirty="0">
                <a:solidFill>
                  <a:srgbClr val="438CBD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Letting people know that what they do </a:t>
            </a:r>
            <a:r>
              <a:rPr lang="en-US" sz="4000" i="1" dirty="0" smtClean="0">
                <a:solidFill>
                  <a:srgbClr val="438CBD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matters </a:t>
            </a:r>
            <a:endParaRPr lang="en-US" sz="4000" i="1" dirty="0">
              <a:solidFill>
                <a:srgbClr val="438CBD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endParaRPr lang="en-US" sz="4000" i="1" dirty="0">
              <a:solidFill>
                <a:schemeClr val="accent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en-US" sz="1400" i="1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- The Practical Coach</a:t>
            </a:r>
          </a:p>
        </p:txBody>
      </p:sp>
      <p:pic>
        <p:nvPicPr>
          <p:cNvPr id="7" name="Picture 2" descr="Why Employee Care Is the Key to Post-COVID HR Success - HR Daily Advisor">
            <a:extLst>
              <a:ext uri="{FF2B5EF4-FFF2-40B4-BE49-F238E27FC236}">
                <a16:creationId xmlns:a16="http://schemas.microsoft.com/office/drawing/2014/main" id="{2583221B-571A-0171-BAF4-26C02EF3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73" y="1854887"/>
            <a:ext cx="4480727" cy="2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985CF-24CD-0B9D-6819-1376CA951BDD}"/>
              </a:ext>
            </a:extLst>
          </p:cNvPr>
          <p:cNvSpPr txBox="1"/>
          <p:nvPr/>
        </p:nvSpPr>
        <p:spPr>
          <a:xfrm>
            <a:off x="531223" y="196645"/>
            <a:ext cx="11094719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Purpose &amp; </a:t>
            </a:r>
            <a:r>
              <a:rPr lang="en-US" sz="4800" dirty="0" smtClean="0">
                <a:solidFill>
                  <a:schemeClr val="bg1"/>
                </a:solidFill>
              </a:rPr>
              <a:t>Expectations:</a:t>
            </a:r>
          </a:p>
          <a:p>
            <a:pPr algn="ctr"/>
            <a:r>
              <a:rPr lang="en-US" sz="4400" i="1" dirty="0" smtClean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Redefine </a:t>
            </a:r>
            <a:r>
              <a:rPr lang="en-US" sz="4400" i="1" dirty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their Role</a:t>
            </a:r>
          </a:p>
        </p:txBody>
      </p:sp>
    </p:spTree>
    <p:extLst>
      <p:ext uri="{BB962C8B-B14F-4D97-AF65-F5344CB8AC3E}">
        <p14:creationId xmlns:p14="http://schemas.microsoft.com/office/powerpoint/2010/main" val="872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42FEFF-2B4F-8B72-6075-BF1D1828F29F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A68C3-CE68-A055-DB1E-1DDABCA7E1D6}"/>
              </a:ext>
            </a:extLst>
          </p:cNvPr>
          <p:cNvSpPr txBox="1">
            <a:spLocks/>
          </p:cNvSpPr>
          <p:nvPr/>
        </p:nvSpPr>
        <p:spPr>
          <a:xfrm>
            <a:off x="574766" y="459411"/>
            <a:ext cx="7183682" cy="6983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Purpose &amp; Expectations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FCFEDF-1EC3-3E91-A51C-E7A1093D9E02}"/>
              </a:ext>
            </a:extLst>
          </p:cNvPr>
          <p:cNvSpPr txBox="1">
            <a:spLocks/>
          </p:cNvSpPr>
          <p:nvPr/>
        </p:nvSpPr>
        <p:spPr>
          <a:xfrm>
            <a:off x="653142" y="1989863"/>
            <a:ext cx="4119155" cy="4042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600" b="1" dirty="0">
                <a:solidFill>
                  <a:schemeClr val="bg1"/>
                </a:solidFill>
                <a:latin typeface="+mn-lt"/>
              </a:rPr>
              <a:t>Purpose: </a:t>
            </a:r>
            <a:r>
              <a:rPr lang="en-US" sz="4600" dirty="0">
                <a:solidFill>
                  <a:schemeClr val="bg1"/>
                </a:solidFill>
                <a:latin typeface="+mn-lt"/>
              </a:rPr>
              <a:t>Vision, Mission &amp; Core Values</a:t>
            </a:r>
          </a:p>
          <a:p>
            <a:endParaRPr lang="en-US" sz="3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  <a:p>
            <a:pPr marL="342900" indent="-342900" defTabSz="457200">
              <a:lnSpc>
                <a:spcPct val="13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800" dirty="0" smtClean="0">
                <a:solidFill>
                  <a:srgbClr val="001041"/>
                </a:solidFill>
                <a:latin typeface="+mn-lt"/>
              </a:rPr>
              <a:t>Are </a:t>
            </a:r>
            <a:r>
              <a:rPr lang="en-US" sz="3800" dirty="0">
                <a:solidFill>
                  <a:srgbClr val="001041"/>
                </a:solidFill>
                <a:latin typeface="+mn-lt"/>
              </a:rPr>
              <a:t>they known?</a:t>
            </a:r>
          </a:p>
          <a:p>
            <a:pPr marL="342900" indent="-342900" defTabSz="457200">
              <a:lnSpc>
                <a:spcPct val="13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800" dirty="0">
                <a:solidFill>
                  <a:srgbClr val="001041"/>
                </a:solidFill>
                <a:latin typeface="+mn-lt"/>
              </a:rPr>
              <a:t>Are they a part of daily decision-making?</a:t>
            </a:r>
          </a:p>
          <a:p>
            <a:pPr marL="342900" indent="-342900" defTabSz="457200">
              <a:lnSpc>
                <a:spcPct val="13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800" dirty="0">
                <a:solidFill>
                  <a:srgbClr val="001041"/>
                </a:solidFill>
                <a:latin typeface="+mn-lt"/>
              </a:rPr>
              <a:t>Are successes measured and celebrated?</a:t>
            </a:r>
          </a:p>
          <a:p>
            <a:endParaRPr lang="en-US" sz="24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a typeface="+mj-ea"/>
              <a:cs typeface="+mj-cs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0213" y="1989863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597BA0A-543C-CE0C-E7C9-AED2E37FD253}"/>
              </a:ext>
            </a:extLst>
          </p:cNvPr>
          <p:cNvSpPr txBox="1">
            <a:spLocks/>
          </p:cNvSpPr>
          <p:nvPr/>
        </p:nvSpPr>
        <p:spPr>
          <a:xfrm>
            <a:off x="6789992" y="1764293"/>
            <a:ext cx="3602085" cy="4755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Expectations: </a:t>
            </a:r>
            <a:endParaRPr lang="en-US" sz="3200" b="1" dirty="0" smtClean="0">
              <a:solidFill>
                <a:schemeClr val="bg1"/>
              </a:solidFill>
              <a:latin typeface="+mn-lt"/>
            </a:endParaRPr>
          </a:p>
          <a:p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 smtClean="0">
                <a:solidFill>
                  <a:srgbClr val="001041"/>
                </a:solidFill>
                <a:latin typeface="+mn-lt"/>
              </a:rPr>
              <a:t>Do </a:t>
            </a:r>
            <a:r>
              <a:rPr lang="en-US" sz="2400" dirty="0">
                <a:solidFill>
                  <a:srgbClr val="001041"/>
                </a:solidFill>
                <a:latin typeface="+mn-lt"/>
              </a:rPr>
              <a:t>you have a set of leader expectations?</a:t>
            </a: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endParaRPr lang="en-US" sz="800" dirty="0">
              <a:solidFill>
                <a:srgbClr val="001041"/>
              </a:solidFill>
              <a:latin typeface="+mn-lt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 smtClean="0">
                <a:solidFill>
                  <a:srgbClr val="001041"/>
                </a:solidFill>
                <a:latin typeface="+mn-lt"/>
              </a:rPr>
              <a:t>Does </a:t>
            </a:r>
            <a:r>
              <a:rPr lang="en-US" sz="2400" dirty="0">
                <a:solidFill>
                  <a:srgbClr val="001041"/>
                </a:solidFill>
                <a:latin typeface="+mn-lt"/>
              </a:rPr>
              <a:t>it align with your leader competencies?</a:t>
            </a: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29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127C1-A1D2-D422-ECF1-B8A26E59074D}"/>
              </a:ext>
            </a:extLst>
          </p:cNvPr>
          <p:cNvSpPr txBox="1">
            <a:spLocks/>
          </p:cNvSpPr>
          <p:nvPr/>
        </p:nvSpPr>
        <p:spPr>
          <a:xfrm>
            <a:off x="4676502" y="752295"/>
            <a:ext cx="7366561" cy="6983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Purpose &amp; Expectations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141DFB-3ACB-3DC4-A7BE-E009B04DDF9E}"/>
              </a:ext>
            </a:extLst>
          </p:cNvPr>
          <p:cNvSpPr txBox="1">
            <a:spLocks/>
          </p:cNvSpPr>
          <p:nvPr/>
        </p:nvSpPr>
        <p:spPr>
          <a:xfrm>
            <a:off x="4676502" y="2647505"/>
            <a:ext cx="7366561" cy="2460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Competencies:</a:t>
            </a:r>
          </a:p>
          <a:p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Technical job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Leadership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Self-Awareness/EQ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Management</a:t>
            </a:r>
          </a:p>
          <a:p>
            <a:endParaRPr lang="en-US" sz="32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Mission Vision Values — Northstar Behavioral Health | Opioid Addiction  Recovery">
            <a:extLst>
              <a:ext uri="{FF2B5EF4-FFF2-40B4-BE49-F238E27FC236}">
                <a16:creationId xmlns:a16="http://schemas.microsoft.com/office/drawing/2014/main" id="{1A914CD6-E16A-E2D4-958A-F6C6692D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0" y="610614"/>
            <a:ext cx="3649479" cy="486597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370751" y="1450656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265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4F1DC-DBBE-65D3-C391-1D7759740F31}"/>
              </a:ext>
            </a:extLst>
          </p:cNvPr>
          <p:cNvSpPr txBox="1">
            <a:spLocks/>
          </p:cNvSpPr>
          <p:nvPr/>
        </p:nvSpPr>
        <p:spPr>
          <a:xfrm>
            <a:off x="4880806" y="583165"/>
            <a:ext cx="7416662" cy="151794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Identify the Gap &amp; Strengths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2E3B83-B2EF-0195-CE04-38CB71FC2C96}"/>
              </a:ext>
            </a:extLst>
          </p:cNvPr>
          <p:cNvSpPr txBox="1">
            <a:spLocks/>
          </p:cNvSpPr>
          <p:nvPr/>
        </p:nvSpPr>
        <p:spPr>
          <a:xfrm>
            <a:off x="5033554" y="2101111"/>
            <a:ext cx="6449846" cy="475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Utilize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Assessments</a:t>
            </a: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srgbClr val="001041"/>
                </a:solidFill>
                <a:latin typeface="+mn-lt"/>
              </a:rPr>
              <a:t>Core Competencies – Completed by Self and </a:t>
            </a:r>
            <a:r>
              <a:rPr lang="en-US" sz="2400" dirty="0" smtClean="0">
                <a:solidFill>
                  <a:srgbClr val="001041"/>
                </a:solidFill>
                <a:latin typeface="+mn-lt"/>
              </a:rPr>
              <a:t>Superior</a:t>
            </a:r>
            <a:endParaRPr lang="en-US" sz="2400" dirty="0">
              <a:solidFill>
                <a:srgbClr val="001041"/>
              </a:solidFill>
              <a:latin typeface="+mn-lt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srgbClr val="001041"/>
                </a:solidFill>
                <a:latin typeface="+mn-lt"/>
              </a:rPr>
              <a:t>360 </a:t>
            </a:r>
            <a:r>
              <a:rPr lang="en-US" sz="2400" dirty="0" smtClean="0">
                <a:solidFill>
                  <a:srgbClr val="001041"/>
                </a:solidFill>
                <a:latin typeface="+mn-lt"/>
              </a:rPr>
              <a:t>Surveys</a:t>
            </a:r>
            <a:endParaRPr lang="en-US" sz="2400" dirty="0">
              <a:solidFill>
                <a:srgbClr val="001041"/>
              </a:solidFill>
              <a:latin typeface="+mn-lt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srgbClr val="001041"/>
                </a:solidFill>
                <a:latin typeface="+mn-lt"/>
              </a:rPr>
              <a:t>DiSC® </a:t>
            </a:r>
            <a:r>
              <a:rPr lang="en-US" sz="2400" dirty="0">
                <a:solidFill>
                  <a:srgbClr val="001041"/>
                </a:solidFill>
                <a:latin typeface="+mn-lt"/>
              </a:rPr>
              <a:t>– Communication Style </a:t>
            </a: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dirty="0">
                <a:solidFill>
                  <a:srgbClr val="001041"/>
                </a:solidFill>
                <a:latin typeface="+mn-lt"/>
              </a:rPr>
              <a:t>Strengths-based </a:t>
            </a:r>
            <a:r>
              <a:rPr lang="en-US" sz="2400" dirty="0">
                <a:solidFill>
                  <a:srgbClr val="001041"/>
                </a:solidFill>
                <a:latin typeface="+mn-lt"/>
              </a:rPr>
              <a:t>Assessments</a:t>
            </a:r>
            <a:endParaRPr lang="en-US" sz="2400" dirty="0">
              <a:solidFill>
                <a:srgbClr val="00104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2" descr="Agencies must understand business to be business partners">
            <a:extLst>
              <a:ext uri="{FF2B5EF4-FFF2-40B4-BE49-F238E27FC236}">
                <a16:creationId xmlns:a16="http://schemas.microsoft.com/office/drawing/2014/main" id="{A8307C43-398D-D889-7AC4-57E3487A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3" y="1919532"/>
            <a:ext cx="3492500" cy="23241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424556" y="1744892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23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pic>
        <p:nvPicPr>
          <p:cNvPr id="2" name="Graphic 1" descr="Chat with solid fill">
            <a:extLst>
              <a:ext uri="{FF2B5EF4-FFF2-40B4-BE49-F238E27FC236}">
                <a16:creationId xmlns:a16="http://schemas.microsoft.com/office/drawing/2014/main" id="{28ACBB5A-D363-165E-A0EE-27E13BB3B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074" y="-166255"/>
            <a:ext cx="8672947" cy="7190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9859F-144F-BAB8-B815-74D0D7935202}"/>
              </a:ext>
            </a:extLst>
          </p:cNvPr>
          <p:cNvSpPr txBox="1"/>
          <p:nvPr/>
        </p:nvSpPr>
        <p:spPr>
          <a:xfrm>
            <a:off x="4559474" y="2151728"/>
            <a:ext cx="4183693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What assessments have been effective for you and why?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C2E11-8456-2CED-BC78-9BB3F0C9EFE9}"/>
              </a:ext>
            </a:extLst>
          </p:cNvPr>
          <p:cNvSpPr txBox="1"/>
          <p:nvPr/>
        </p:nvSpPr>
        <p:spPr>
          <a:xfrm>
            <a:off x="1849584" y="1519299"/>
            <a:ext cx="22617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W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hat would you like to implement?</a:t>
            </a:r>
          </a:p>
        </p:txBody>
      </p:sp>
    </p:spTree>
    <p:extLst>
      <p:ext uri="{BB962C8B-B14F-4D97-AF65-F5344CB8AC3E}">
        <p14:creationId xmlns:p14="http://schemas.microsoft.com/office/powerpoint/2010/main" val="303915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AFBCD19-7A42-9AE7-AA6E-686A704AD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1705" y="4178709"/>
            <a:ext cx="3389658" cy="35029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sz="2000" b="1" dirty="0">
                <a:solidFill>
                  <a:schemeClr val="bg1"/>
                </a:solidFill>
              </a:rPr>
              <a:t>Carrie Beaudette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F317D51-6879-168E-8766-033308FC89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4421" y="4639258"/>
            <a:ext cx="3994484" cy="350292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fontAlgn="auto" hangingPunct="1">
              <a:defRPr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Vice President of Organizational Development</a:t>
            </a:r>
            <a:endParaRPr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C37BFB-295F-5B21-8722-D4835B1A61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4554" y="4178709"/>
            <a:ext cx="3389658" cy="35029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sz="2000" b="1" dirty="0">
                <a:solidFill>
                  <a:schemeClr val="bg1"/>
                </a:solidFill>
              </a:rPr>
              <a:t>Diane Ristau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9E01A6A-828B-120D-F4D6-65801609FF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0334" y="4639258"/>
            <a:ext cx="3389658" cy="35029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Vice President of Learning &amp; Development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ith short hair and hoop earrings&#10;&#10;Description automatically generated">
            <a:extLst>
              <a:ext uri="{FF2B5EF4-FFF2-40B4-BE49-F238E27FC236}">
                <a16:creationId xmlns:a16="http://schemas.microsoft.com/office/drawing/2014/main" id="{92051736-8C4A-8494-5670-11C5F67D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265" y="1595449"/>
            <a:ext cx="1351261" cy="214795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BDA09-39FB-3F90-59B6-4D75E05C3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6" r="19604" b="20009"/>
          <a:stretch/>
        </p:blipFill>
        <p:spPr>
          <a:xfrm>
            <a:off x="7172400" y="1617635"/>
            <a:ext cx="2105526" cy="227540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4AF10A-CF3C-31B5-7CED-2F4136AF39A1}"/>
              </a:ext>
            </a:extLst>
          </p:cNvPr>
          <p:cNvSpPr txBox="1"/>
          <p:nvPr/>
        </p:nvSpPr>
        <p:spPr>
          <a:xfrm>
            <a:off x="3693202" y="5925170"/>
            <a:ext cx="514929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spc="600" dirty="0" smtClean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  <a:p>
            <a:pPr algn="ctr"/>
            <a:r>
              <a:rPr lang="en-US" sz="2400" spc="600" dirty="0" smtClean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612-360-9923</a:t>
            </a:r>
            <a:endParaRPr lang="en-US" sz="2400" spc="6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9" y="325420"/>
            <a:ext cx="1555039" cy="166013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901488" y="1739304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A280B-44D0-7509-6964-66D7486542A7}"/>
              </a:ext>
            </a:extLst>
          </p:cNvPr>
          <p:cNvSpPr txBox="1">
            <a:spLocks/>
          </p:cNvSpPr>
          <p:nvPr/>
        </p:nvSpPr>
        <p:spPr>
          <a:xfrm>
            <a:off x="332510" y="443345"/>
            <a:ext cx="11018334" cy="655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 dirty="0">
                <a:solidFill>
                  <a:schemeClr val="bg1"/>
                </a:solidFill>
                <a:effectLst/>
                <a:latin typeface="aktiv-grotesk"/>
                <a:cs typeface="+mn-cs"/>
              </a:rPr>
              <a:t>Gallup has found that employees who receive </a:t>
            </a:r>
          </a:p>
          <a:p>
            <a:r>
              <a:rPr lang="en-US" sz="3600" b="0" i="0" dirty="0">
                <a:solidFill>
                  <a:schemeClr val="bg1"/>
                </a:solidFill>
                <a:effectLst/>
                <a:cs typeface="+mn-cs"/>
              </a:rPr>
              <a:t>STRENGTHS-BASED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ktiv-grotesk"/>
                <a:cs typeface="+mn-cs"/>
              </a:rPr>
              <a:t> development </a:t>
            </a:r>
            <a:r>
              <a:rPr lang="en-US" sz="3600" dirty="0">
                <a:solidFill>
                  <a:schemeClr val="bg1"/>
                </a:solidFill>
                <a:latin typeface="aktiv-grotesk"/>
                <a:cs typeface="+mn-cs"/>
              </a:rPr>
              <a:t>have….</a:t>
            </a: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endParaRPr lang="en-US" sz="2800" dirty="0">
              <a:solidFill>
                <a:srgbClr val="000000"/>
              </a:solidFill>
              <a:latin typeface="aktiv-grotesk"/>
              <a:cs typeface="+mn-cs"/>
            </a:endParaRP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aktiv-grotesk"/>
                <a:cs typeface="+mn-cs"/>
              </a:rPr>
              <a:t>Learn their strengths and 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ktiv-grotesk"/>
                <a:cs typeface="+mn-cs"/>
              </a:rPr>
              <a:t>then help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ktiv-grotesk"/>
                <a:cs typeface="+mn-cs"/>
              </a:rPr>
              <a:t>them develop to use their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aktiv-grotesk"/>
                <a:cs typeface="+mn-cs"/>
              </a:rPr>
              <a:t>strengths 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ktiv-grotesk"/>
                <a:cs typeface="+mn-cs"/>
              </a:rPr>
              <a:t>intentionally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ktiv-grotesk"/>
                <a:cs typeface="+mn-cs"/>
              </a:rPr>
              <a:t>.</a:t>
            </a:r>
            <a:endParaRPr lang="en-US" sz="2800" dirty="0">
              <a:latin typeface="+mn-lt"/>
              <a:cs typeface="+mn-cs"/>
            </a:endParaRPr>
          </a:p>
          <a:p>
            <a:pPr marL="457200" indent="-457200">
              <a:buAutoNum type="arabicPeriod" startAt="3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1AA8B5-329B-8F66-4CC9-60AC236ECAC2}"/>
              </a:ext>
            </a:extLst>
          </p:cNvPr>
          <p:cNvSpPr/>
          <p:nvPr/>
        </p:nvSpPr>
        <p:spPr>
          <a:xfrm>
            <a:off x="636592" y="1598881"/>
            <a:ext cx="3366655" cy="3245939"/>
          </a:xfrm>
          <a:prstGeom prst="ellipse">
            <a:avLst/>
          </a:prstGeom>
          <a:solidFill>
            <a:srgbClr val="FFC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D8B8A5-C805-56AA-AE91-71C2F22AC750}"/>
              </a:ext>
            </a:extLst>
          </p:cNvPr>
          <p:cNvSpPr/>
          <p:nvPr/>
        </p:nvSpPr>
        <p:spPr>
          <a:xfrm>
            <a:off x="4382261" y="1673991"/>
            <a:ext cx="3366655" cy="3245939"/>
          </a:xfrm>
          <a:prstGeom prst="ellipse">
            <a:avLst/>
          </a:prstGeom>
          <a:solidFill>
            <a:srgbClr val="BF34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64327E-09B8-16ED-D3D1-51D846E32DBB}"/>
              </a:ext>
            </a:extLst>
          </p:cNvPr>
          <p:cNvSpPr/>
          <p:nvPr/>
        </p:nvSpPr>
        <p:spPr>
          <a:xfrm>
            <a:off x="8188902" y="1702062"/>
            <a:ext cx="3366655" cy="3245939"/>
          </a:xfrm>
          <a:prstGeom prst="ellipse">
            <a:avLst/>
          </a:prstGeom>
          <a:solidFill>
            <a:srgbClr val="2E8FB6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9DD8B-7FC5-17DC-EE9A-63C9844D4C35}"/>
              </a:ext>
            </a:extLst>
          </p:cNvPr>
          <p:cNvSpPr txBox="1"/>
          <p:nvPr/>
        </p:nvSpPr>
        <p:spPr>
          <a:xfrm>
            <a:off x="636593" y="2066973"/>
            <a:ext cx="3186470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7-23% </a:t>
            </a:r>
            <a:endParaRPr kumimoji="0" lang="en-US" sz="36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Higher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Engagement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05608-51EA-DD38-1C22-1260CDCC79E5}"/>
              </a:ext>
            </a:extLst>
          </p:cNvPr>
          <p:cNvSpPr txBox="1"/>
          <p:nvPr/>
        </p:nvSpPr>
        <p:spPr>
          <a:xfrm>
            <a:off x="4508903" y="2133577"/>
            <a:ext cx="3113369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8-18% </a:t>
            </a:r>
            <a:r>
              <a:rPr lang="en-US" sz="3600" b="1" dirty="0">
                <a:solidFill>
                  <a:schemeClr val="bg1"/>
                </a:solidFill>
              </a:rPr>
              <a:t>I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ncreased </a:t>
            </a:r>
            <a:r>
              <a:rPr lang="en-US" sz="3600" b="1" dirty="0">
                <a:solidFill>
                  <a:schemeClr val="bg1"/>
                </a:solidFill>
              </a:rPr>
              <a:t>P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143CB-4832-E649-421C-8934636758CF}"/>
              </a:ext>
            </a:extLst>
          </p:cNvPr>
          <p:cNvSpPr txBox="1"/>
          <p:nvPr/>
        </p:nvSpPr>
        <p:spPr>
          <a:xfrm>
            <a:off x="8567916" y="2066973"/>
            <a:ext cx="2608626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20-73% 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Lower Attrition</a:t>
            </a:r>
          </a:p>
        </p:txBody>
      </p:sp>
    </p:spTree>
    <p:extLst>
      <p:ext uri="{BB962C8B-B14F-4D97-AF65-F5344CB8AC3E}">
        <p14:creationId xmlns:p14="http://schemas.microsoft.com/office/powerpoint/2010/main" val="361168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EAE47-CE80-F359-704A-82237C66CBCD}"/>
              </a:ext>
            </a:extLst>
          </p:cNvPr>
          <p:cNvSpPr txBox="1"/>
          <p:nvPr/>
        </p:nvSpPr>
        <p:spPr>
          <a:xfrm>
            <a:off x="428001" y="1896369"/>
            <a:ext cx="720511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 Heavy" panose="020F0502020204030203" pitchFamily="34" charset="0"/>
              </a:rPr>
              <a:t>Opportunities to learn and grow </a:t>
            </a:r>
            <a:r>
              <a:rPr lang="en-US" sz="3200" dirty="0">
                <a:solidFill>
                  <a:schemeClr val="bg1"/>
                </a:solidFill>
                <a:latin typeface="Lato Heavy" panose="020F0502020204030203" pitchFamily="34" charset="0"/>
              </a:rPr>
              <a:t>are the </a:t>
            </a:r>
            <a:r>
              <a:rPr lang="en-US" sz="3200" b="1" i="1" dirty="0">
                <a:solidFill>
                  <a:schemeClr val="bg1"/>
                </a:solidFill>
                <a:latin typeface="Eras Bold ITC" panose="020B0602030504020804" pitchFamily="34" charset="77"/>
                <a:cs typeface="Eras Medium ITC" panose="020F0502020204030204" pitchFamily="34" charset="0"/>
              </a:rPr>
              <a:t>#1 reason </a:t>
            </a:r>
            <a:r>
              <a:rPr lang="en-US" sz="3200" dirty="0">
                <a:solidFill>
                  <a:schemeClr val="bg1"/>
                </a:solidFill>
                <a:latin typeface="Lato Heavy" panose="020F0502020204030203" pitchFamily="34" charset="0"/>
              </a:rPr>
              <a:t>younger generations of employees are attracted to an organization. </a:t>
            </a:r>
            <a:endParaRPr lang="en-US" sz="3200" b="1" dirty="0">
              <a:solidFill>
                <a:schemeClr val="bg1"/>
              </a:solidFill>
              <a:latin typeface="Lato Heavy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500EC-C840-39D4-A9BD-F66C2F70D3F3}"/>
              </a:ext>
            </a:extLst>
          </p:cNvPr>
          <p:cNvSpPr txBox="1"/>
          <p:nvPr/>
        </p:nvSpPr>
        <p:spPr>
          <a:xfrm>
            <a:off x="8334103" y="1528440"/>
            <a:ext cx="35319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Development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Matters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9964E-517A-49A1-EA37-D27BB0771B57}"/>
              </a:ext>
            </a:extLst>
          </p:cNvPr>
          <p:cNvSpPr txBox="1"/>
          <p:nvPr/>
        </p:nvSpPr>
        <p:spPr>
          <a:xfrm>
            <a:off x="428001" y="3274271"/>
            <a:ext cx="720511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Lato Heavy" panose="020F0502020204030203" pitchFamily="34" charset="0"/>
            </a:endParaRP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Lato Heavy" panose="020F0502020204030203" pitchFamily="34" charset="0"/>
              </a:rPr>
              <a:t>Lack of opportunities for development and advancement </a:t>
            </a:r>
            <a:r>
              <a:rPr lang="en-US" sz="3200" dirty="0">
                <a:solidFill>
                  <a:schemeClr val="bg1"/>
                </a:solidFill>
                <a:latin typeface="Lato Heavy" panose="020F0502020204030203" pitchFamily="34" charset="0"/>
              </a:rPr>
              <a:t>is the </a:t>
            </a:r>
            <a:r>
              <a:rPr lang="en-US" sz="3200" b="1" i="1" dirty="0">
                <a:solidFill>
                  <a:schemeClr val="bg1"/>
                </a:solidFill>
                <a:latin typeface="Eras Bold ITC" panose="020B0602030504020804" pitchFamily="34" charset="77"/>
                <a:cs typeface="Eras Medium ITC" panose="020F0502020204030204" pitchFamily="34" charset="0"/>
              </a:rPr>
              <a:t>#1 reason </a:t>
            </a:r>
            <a:r>
              <a:rPr lang="en-US" sz="3200" dirty="0">
                <a:solidFill>
                  <a:schemeClr val="bg1"/>
                </a:solidFill>
                <a:latin typeface="Lato Heavy" panose="020F0502020204030203" pitchFamily="34" charset="0"/>
              </a:rPr>
              <a:t>employees of all ages </a:t>
            </a:r>
            <a:r>
              <a:rPr lang="en-US" sz="3200" b="1" dirty="0">
                <a:solidFill>
                  <a:schemeClr val="bg1"/>
                </a:solidFill>
                <a:latin typeface="Lato Heavy" panose="020F0502020204030203" pitchFamily="34" charset="0"/>
              </a:rPr>
              <a:t>leave an organization.</a:t>
            </a:r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6AD3D55A-B836-5D5A-1198-104FBC41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512894" y="2860126"/>
            <a:ext cx="3353132" cy="238391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8055589" y="1824294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066DA85B-4AC6-82F9-8426-59FFB084F8BB}"/>
              </a:ext>
            </a:extLst>
          </p:cNvPr>
          <p:cNvSpPr txBox="1">
            <a:spLocks/>
          </p:cNvSpPr>
          <p:nvPr/>
        </p:nvSpPr>
        <p:spPr>
          <a:xfrm>
            <a:off x="702173" y="399159"/>
            <a:ext cx="10787654" cy="10287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endParaRPr lang="en-US" sz="800" dirty="0">
              <a:solidFill>
                <a:schemeClr val="tx1"/>
              </a:solidFill>
              <a:cs typeface="Oswald Light"/>
            </a:endParaRPr>
          </a:p>
          <a:p>
            <a:pPr algn="l">
              <a:lnSpc>
                <a:spcPct val="70000"/>
              </a:lnSpc>
            </a:pPr>
            <a:r>
              <a:rPr lang="en-US" sz="4000" dirty="0">
                <a:solidFill>
                  <a:schemeClr val="bg1"/>
                </a:solidFill>
                <a:cs typeface="Oswald Light"/>
              </a:rPr>
              <a:t>Provide Opportunities to </a:t>
            </a:r>
            <a:r>
              <a:rPr lang="en-US" sz="4000" b="1" dirty="0">
                <a:solidFill>
                  <a:schemeClr val="bg1"/>
                </a:solidFill>
                <a:cs typeface="Oswald Light"/>
              </a:rPr>
              <a:t>LEARN &amp; GROW</a:t>
            </a:r>
            <a:endParaRPr lang="en-US" sz="4000" dirty="0">
              <a:solidFill>
                <a:schemeClr val="bg1"/>
              </a:solidFill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718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2834798" y="6251554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23F23-239B-060B-178B-1CD2D7650C29}"/>
              </a:ext>
            </a:extLst>
          </p:cNvPr>
          <p:cNvSpPr txBox="1"/>
          <p:nvPr/>
        </p:nvSpPr>
        <p:spPr>
          <a:xfrm>
            <a:off x="740565" y="1555999"/>
            <a:ext cx="5629227" cy="404828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Are top leaders having meaningful conversations with supervisors about how they’re doing now and about their future?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endParaRPr lang="en-US" sz="2800" dirty="0">
              <a:solidFill>
                <a:srgbClr val="001041"/>
              </a:solidFill>
              <a:ea typeface="+mj-ea"/>
              <a:cs typeface="+mj-cs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Are they sharing </a:t>
            </a:r>
            <a:r>
              <a:rPr lang="en-US" sz="2800" dirty="0" smtClean="0">
                <a:solidFill>
                  <a:srgbClr val="001041"/>
                </a:solidFill>
                <a:ea typeface="+mj-ea"/>
                <a:cs typeface="+mj-cs"/>
              </a:rPr>
              <a:t>their advice and best </a:t>
            </a: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practices with them?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25A0A0-784A-CFE9-E069-11CF0BA7D00D}"/>
              </a:ext>
            </a:extLst>
          </p:cNvPr>
          <p:cNvSpPr/>
          <p:nvPr/>
        </p:nvSpPr>
        <p:spPr>
          <a:xfrm>
            <a:off x="7627979" y="4060741"/>
            <a:ext cx="3169523" cy="84654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E8F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36% of managers do not fully believe they have the skills they need to do their best work.</a:t>
            </a:r>
            <a:endParaRPr lang="en-US" sz="2800" dirty="0">
              <a:solidFill>
                <a:srgbClr val="2E8FB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946634" y="2130166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6AD3D55A-B836-5D5A-1198-104FBC41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7979" y="1455792"/>
            <a:ext cx="3353132" cy="238391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066DA85B-4AC6-82F9-8426-59FFB084F8BB}"/>
              </a:ext>
            </a:extLst>
          </p:cNvPr>
          <p:cNvSpPr txBox="1">
            <a:spLocks/>
          </p:cNvSpPr>
          <p:nvPr/>
        </p:nvSpPr>
        <p:spPr>
          <a:xfrm>
            <a:off x="702173" y="399159"/>
            <a:ext cx="10787654" cy="10287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endParaRPr lang="en-US" sz="800" dirty="0">
              <a:solidFill>
                <a:schemeClr val="tx1"/>
              </a:solidFill>
              <a:cs typeface="Oswald Light"/>
            </a:endParaRPr>
          </a:p>
          <a:p>
            <a:pPr algn="l">
              <a:lnSpc>
                <a:spcPct val="70000"/>
              </a:lnSpc>
            </a:pPr>
            <a:r>
              <a:rPr lang="en-US" sz="4000" dirty="0">
                <a:solidFill>
                  <a:schemeClr val="bg1"/>
                </a:solidFill>
                <a:cs typeface="Oswald Light"/>
              </a:rPr>
              <a:t>Provide Opportunities to </a:t>
            </a:r>
            <a:r>
              <a:rPr lang="en-US" sz="4000" b="1" dirty="0">
                <a:solidFill>
                  <a:schemeClr val="bg1"/>
                </a:solidFill>
                <a:cs typeface="Oswald Light"/>
              </a:rPr>
              <a:t>LEARN &amp; GROW</a:t>
            </a:r>
            <a:endParaRPr lang="en-US" sz="4000" dirty="0">
              <a:solidFill>
                <a:schemeClr val="bg1"/>
              </a:solidFill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1726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ECDA6-186C-194D-1DE9-E9FFBEC08DDD}"/>
              </a:ext>
            </a:extLst>
          </p:cNvPr>
          <p:cNvSpPr txBox="1"/>
          <p:nvPr/>
        </p:nvSpPr>
        <p:spPr>
          <a:xfrm>
            <a:off x="522514" y="3159126"/>
            <a:ext cx="557348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b="1" dirty="0">
                <a:solidFill>
                  <a:srgbClr val="001041"/>
                </a:solidFill>
                <a:ea typeface="+mj-ea"/>
                <a:cs typeface="+mj-cs"/>
              </a:rPr>
              <a:t>Identify development opportunities for all employees</a:t>
            </a:r>
            <a:r>
              <a:rPr lang="en-US" sz="2400" dirty="0">
                <a:solidFill>
                  <a:srgbClr val="001041"/>
                </a:solidFill>
                <a:ea typeface="+mj-ea"/>
                <a:cs typeface="+mj-cs"/>
              </a:rPr>
              <a:t>, including Tribal Member Development programs.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27EF22AA-55B4-4CAF-E0F7-DF36B9969533}"/>
              </a:ext>
            </a:extLst>
          </p:cNvPr>
          <p:cNvSpPr/>
          <p:nvPr/>
        </p:nvSpPr>
        <p:spPr>
          <a:xfrm>
            <a:off x="726872" y="4908208"/>
            <a:ext cx="125023" cy="261470"/>
          </a:xfrm>
          <a:prstGeom prst="chevron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7B9F8-EE14-B53B-FFE2-E54FCEBDF40E}"/>
              </a:ext>
            </a:extLst>
          </p:cNvPr>
          <p:cNvSpPr txBox="1"/>
          <p:nvPr/>
        </p:nvSpPr>
        <p:spPr>
          <a:xfrm>
            <a:off x="522514" y="4964421"/>
            <a:ext cx="4934650" cy="87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b="1" dirty="0">
                <a:solidFill>
                  <a:srgbClr val="001041"/>
                </a:solidFill>
                <a:ea typeface="+mj-ea"/>
                <a:cs typeface="+mj-cs"/>
              </a:rPr>
              <a:t>Provide mentorship programs.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A10C37B5-3D8B-15C5-3717-5E9F4872AEBD}"/>
              </a:ext>
            </a:extLst>
          </p:cNvPr>
          <p:cNvSpPr/>
          <p:nvPr/>
        </p:nvSpPr>
        <p:spPr>
          <a:xfrm>
            <a:off x="726872" y="5574536"/>
            <a:ext cx="125023" cy="261470"/>
          </a:xfrm>
          <a:prstGeom prst="chevron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C9A9A-260F-3B33-619C-C01842A64012}"/>
              </a:ext>
            </a:extLst>
          </p:cNvPr>
          <p:cNvSpPr txBox="1"/>
          <p:nvPr/>
        </p:nvSpPr>
        <p:spPr>
          <a:xfrm>
            <a:off x="522514" y="1816309"/>
            <a:ext cx="45720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b="1" dirty="0">
                <a:solidFill>
                  <a:srgbClr val="001041"/>
                </a:solidFill>
                <a:ea typeface="+mj-ea"/>
                <a:cs typeface="+mj-cs"/>
              </a:rPr>
              <a:t>Provide </a:t>
            </a:r>
            <a:r>
              <a:rPr lang="en-US" sz="2400" b="1" dirty="0" smtClean="0">
                <a:solidFill>
                  <a:srgbClr val="001041"/>
                </a:solidFill>
                <a:ea typeface="+mj-ea"/>
                <a:cs typeface="+mj-cs"/>
              </a:rPr>
              <a:t>clear </a:t>
            </a:r>
            <a:r>
              <a:rPr lang="en-US" sz="2400" b="1" dirty="0">
                <a:solidFill>
                  <a:srgbClr val="001041"/>
                </a:solidFill>
                <a:ea typeface="+mj-ea"/>
                <a:cs typeface="+mj-cs"/>
              </a:rPr>
              <a:t>career </a:t>
            </a:r>
            <a:r>
              <a:rPr lang="en-US" sz="2400" b="1" dirty="0" smtClean="0">
                <a:solidFill>
                  <a:srgbClr val="001041"/>
                </a:solidFill>
                <a:ea typeface="+mj-ea"/>
                <a:cs typeface="+mj-cs"/>
              </a:rPr>
              <a:t>paths</a:t>
            </a:r>
            <a:r>
              <a:rPr lang="en-US" sz="2400" dirty="0" smtClean="0">
                <a:solidFill>
                  <a:srgbClr val="001041"/>
                </a:solidFill>
                <a:ea typeface="+mj-ea"/>
                <a:cs typeface="+mj-cs"/>
              </a:rPr>
              <a:t>, with frequent, incremental steps. </a:t>
            </a:r>
            <a:r>
              <a:rPr lang="en-US" sz="2000" i="1" dirty="0" smtClean="0">
                <a:solidFill>
                  <a:srgbClr val="C00000"/>
                </a:solidFill>
                <a:ea typeface="+mj-ea"/>
                <a:cs typeface="+mj-cs"/>
              </a:rPr>
              <a:t>(trend alert!)</a:t>
            </a:r>
            <a:endParaRPr lang="en-US" sz="2400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87D227-B7D5-D496-DF31-79771064B8B4}"/>
              </a:ext>
            </a:extLst>
          </p:cNvPr>
          <p:cNvSpPr txBox="1">
            <a:spLocks/>
          </p:cNvSpPr>
          <p:nvPr/>
        </p:nvSpPr>
        <p:spPr>
          <a:xfrm>
            <a:off x="6592622" y="1740937"/>
            <a:ext cx="4802094" cy="4460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400" b="1" dirty="0">
                <a:solidFill>
                  <a:srgbClr val="001041"/>
                </a:solidFill>
                <a:ea typeface="+mj-ea"/>
                <a:cs typeface="+mj-cs"/>
              </a:rPr>
              <a:t>Provide a mix of learning methods: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Classroom training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Discussion groups &amp; Book clubs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On-the-job training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Job shadow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Stretch assignments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On-line learning/ apps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Mentorship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66DA85B-4AC6-82F9-8426-59FFB084F8BB}"/>
              </a:ext>
            </a:extLst>
          </p:cNvPr>
          <p:cNvSpPr txBox="1">
            <a:spLocks/>
          </p:cNvSpPr>
          <p:nvPr/>
        </p:nvSpPr>
        <p:spPr>
          <a:xfrm>
            <a:off x="702173" y="399159"/>
            <a:ext cx="10787654" cy="10287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endParaRPr lang="en-US" sz="800" dirty="0">
              <a:solidFill>
                <a:schemeClr val="tx1"/>
              </a:solidFill>
              <a:cs typeface="Oswald Light"/>
            </a:endParaRPr>
          </a:p>
          <a:p>
            <a:pPr algn="l">
              <a:lnSpc>
                <a:spcPct val="70000"/>
              </a:lnSpc>
            </a:pPr>
            <a:r>
              <a:rPr lang="en-US" sz="4000" dirty="0">
                <a:solidFill>
                  <a:schemeClr val="bg1"/>
                </a:solidFill>
                <a:cs typeface="Oswald Light"/>
              </a:rPr>
              <a:t>Provide Opportunities to </a:t>
            </a:r>
            <a:r>
              <a:rPr lang="en-US" sz="4000" b="1" dirty="0">
                <a:solidFill>
                  <a:schemeClr val="bg1"/>
                </a:solidFill>
                <a:cs typeface="Oswald Light"/>
              </a:rPr>
              <a:t>LEARN &amp; GROW</a:t>
            </a:r>
            <a:endParaRPr lang="en-US" sz="4000" dirty="0">
              <a:solidFill>
                <a:schemeClr val="bg1"/>
              </a:solidFill>
              <a:cs typeface="Oswald Ligh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061166" y="2138989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5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8F5C257-3030-8F5F-9ACE-5017C1E3F854}"/>
              </a:ext>
            </a:extLst>
          </p:cNvPr>
          <p:cNvSpPr txBox="1">
            <a:spLocks/>
          </p:cNvSpPr>
          <p:nvPr/>
        </p:nvSpPr>
        <p:spPr>
          <a:xfrm>
            <a:off x="4433264" y="1283236"/>
            <a:ext cx="6707096" cy="4460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en-US" b="1" dirty="0" smtClean="0">
                <a:solidFill>
                  <a:srgbClr val="001041"/>
                </a:solidFill>
                <a:ea typeface="+mj-ea"/>
                <a:cs typeface="+mj-cs"/>
              </a:rPr>
              <a:t>Leader Training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 smtClean="0">
                <a:solidFill>
                  <a:srgbClr val="001041"/>
                </a:solidFill>
                <a:ea typeface="+mj-ea"/>
                <a:cs typeface="+mj-cs"/>
              </a:rPr>
              <a:t>Start </a:t>
            </a: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with your Mission/Expectations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Then move to Core Leadership Development:</a:t>
            </a:r>
          </a:p>
          <a:p>
            <a:pPr marL="1204913" indent="-333375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Supervisor </a:t>
            </a:r>
            <a:r>
              <a:rPr lang="en-US" sz="2400" dirty="0" smtClean="0">
                <a:solidFill>
                  <a:srgbClr val="262626"/>
                </a:solidFill>
                <a:cs typeface="Oswald Light"/>
              </a:rPr>
              <a:t>Orientation</a:t>
            </a:r>
          </a:p>
          <a:p>
            <a:pPr marL="1204913" indent="-333375" algn="l">
              <a:buFont typeface="Arial"/>
              <a:buChar char="•"/>
            </a:pPr>
            <a:r>
              <a:rPr lang="en-US" sz="2400" dirty="0" smtClean="0">
                <a:solidFill>
                  <a:srgbClr val="262626"/>
                </a:solidFill>
                <a:cs typeface="Oswald Light"/>
              </a:rPr>
              <a:t>Self-Awareness/EQ</a:t>
            </a:r>
            <a:endParaRPr lang="en-US" sz="2400" dirty="0">
              <a:solidFill>
                <a:srgbClr val="262626"/>
              </a:solidFill>
              <a:cs typeface="Oswald Light"/>
            </a:endParaRPr>
          </a:p>
          <a:p>
            <a:pPr marL="1204913" indent="-333375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Coaching Effectiveness</a:t>
            </a:r>
          </a:p>
          <a:p>
            <a:pPr marL="1204913" indent="-333375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Providing Constructive Feedback</a:t>
            </a:r>
          </a:p>
          <a:p>
            <a:pPr marL="1204913" indent="-333375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Building Strong Teams</a:t>
            </a:r>
          </a:p>
          <a:p>
            <a:pPr marL="1204913" indent="-333375" algn="l">
              <a:buFont typeface="Arial"/>
              <a:buChar char="•"/>
            </a:pPr>
            <a:r>
              <a:rPr lang="en-US" sz="2400" dirty="0">
                <a:solidFill>
                  <a:srgbClr val="262626"/>
                </a:solidFill>
                <a:cs typeface="Oswald Light"/>
              </a:rPr>
              <a:t>Conflict Resolution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66DA85B-4AC6-82F9-8426-59FFB084F8BB}"/>
              </a:ext>
            </a:extLst>
          </p:cNvPr>
          <p:cNvSpPr txBox="1">
            <a:spLocks/>
          </p:cNvSpPr>
          <p:nvPr/>
        </p:nvSpPr>
        <p:spPr>
          <a:xfrm>
            <a:off x="684756" y="360015"/>
            <a:ext cx="10787654" cy="10287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endParaRPr lang="en-US" sz="800" dirty="0">
              <a:solidFill>
                <a:schemeClr val="tx1"/>
              </a:solidFill>
              <a:cs typeface="Oswald Light"/>
            </a:endParaRPr>
          </a:p>
          <a:p>
            <a:pPr algn="l">
              <a:lnSpc>
                <a:spcPct val="70000"/>
              </a:lnSpc>
            </a:pPr>
            <a:r>
              <a:rPr lang="en-US" sz="4000" dirty="0">
                <a:solidFill>
                  <a:schemeClr val="bg1"/>
                </a:solidFill>
                <a:cs typeface="Oswald Light"/>
              </a:rPr>
              <a:t>Provide Opportunities to </a:t>
            </a:r>
            <a:r>
              <a:rPr lang="en-US" sz="4000" b="1" dirty="0">
                <a:solidFill>
                  <a:schemeClr val="bg1"/>
                </a:solidFill>
                <a:cs typeface="Oswald Light"/>
              </a:rPr>
              <a:t>LEARN &amp; GROW</a:t>
            </a:r>
            <a:endParaRPr lang="en-US" sz="4000" dirty="0">
              <a:solidFill>
                <a:schemeClr val="bg1"/>
              </a:solidFill>
              <a:cs typeface="Oswald Ligh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290D62-EA3C-706B-C5C7-2D3599D62142}"/>
              </a:ext>
            </a:extLst>
          </p:cNvPr>
          <p:cNvSpPr txBox="1">
            <a:spLocks/>
          </p:cNvSpPr>
          <p:nvPr/>
        </p:nvSpPr>
        <p:spPr>
          <a:xfrm rot="20734597">
            <a:off x="433652" y="2509233"/>
            <a:ext cx="3192941" cy="231179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C00000"/>
                </a:solidFill>
                <a:latin typeface="Oswald Regular"/>
                <a:cs typeface="Oswald Regular"/>
              </a:rPr>
              <a:t>RETENTION: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C00000"/>
                </a:solidFill>
                <a:latin typeface="Oswald Light"/>
                <a:cs typeface="Oswald Light"/>
              </a:rPr>
              <a:t>30-50% higher when strong development programs are in place</a:t>
            </a:r>
          </a:p>
          <a:p>
            <a:pPr>
              <a:lnSpc>
                <a:spcPct val="110000"/>
              </a:lnSpc>
            </a:pPr>
            <a:r>
              <a:rPr lang="en-US" sz="1800" i="1" dirty="0">
                <a:solidFill>
                  <a:srgbClr val="C00000"/>
                </a:solidFill>
                <a:latin typeface="Oswald Light"/>
                <a:cs typeface="Oswald Light"/>
              </a:rPr>
              <a:t>- John Maxwell Leadership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952786" y="2215155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884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D4B2E2-1464-43F4-2763-A25089AF823D}"/>
              </a:ext>
            </a:extLst>
          </p:cNvPr>
          <p:cNvSpPr txBox="1">
            <a:spLocks/>
          </p:cNvSpPr>
          <p:nvPr/>
        </p:nvSpPr>
        <p:spPr>
          <a:xfrm>
            <a:off x="770063" y="1827378"/>
            <a:ext cx="5164091" cy="689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sz="4000" b="1" dirty="0">
                <a:solidFill>
                  <a:schemeClr val="bg1"/>
                </a:solidFill>
                <a:cs typeface="Oswald Regular"/>
              </a:rPr>
              <a:t>Develop </a:t>
            </a:r>
            <a:r>
              <a:rPr lang="en-US" sz="4000" b="1" dirty="0">
                <a:solidFill>
                  <a:schemeClr val="bg1"/>
                </a:solidFill>
                <a:cs typeface="Oswald Light"/>
              </a:rPr>
              <a:t>Your Tribal Members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4F99FA-B9EB-CC32-CDDF-85D60C988408}"/>
              </a:ext>
            </a:extLst>
          </p:cNvPr>
          <p:cNvSpPr txBox="1">
            <a:spLocks/>
          </p:cNvSpPr>
          <p:nvPr/>
        </p:nvSpPr>
        <p:spPr>
          <a:xfrm>
            <a:off x="6230245" y="1148364"/>
            <a:ext cx="5552452" cy="4912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rgbClr val="262626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</a:rPr>
              <a:t>Qualification Criteria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</a:rPr>
              <a:t>Career Assessments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</a:rPr>
              <a:t>Individual Development Plans </a:t>
            </a:r>
            <a:r>
              <a:rPr lang="en-US" sz="2000" dirty="0">
                <a:solidFill>
                  <a:srgbClr val="001041"/>
                </a:solidFill>
                <a:ea typeface="+mj-ea"/>
                <a:cs typeface="+mj-cs"/>
              </a:rPr>
              <a:t>(w/ more hands-on mentorship &amp; coaching)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</a:rPr>
              <a:t>Training &amp; Awareness for </a:t>
            </a:r>
            <a:r>
              <a:rPr lang="en-US" sz="2500" dirty="0" smtClean="0">
                <a:solidFill>
                  <a:srgbClr val="001041"/>
                </a:solidFill>
                <a:ea typeface="+mj-ea"/>
                <a:cs typeface="+mj-cs"/>
              </a:rPr>
              <a:t>Other Leaders</a:t>
            </a:r>
            <a:endParaRPr lang="en-US" sz="2500" dirty="0">
              <a:solidFill>
                <a:srgbClr val="001041"/>
              </a:solidFill>
              <a:ea typeface="+mj-ea"/>
              <a:cs typeface="+mj-cs"/>
            </a:endParaRP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</a:rPr>
              <a:t>Honor &amp; Recognize their Commitment</a:t>
            </a:r>
          </a:p>
        </p:txBody>
      </p:sp>
      <p:pic>
        <p:nvPicPr>
          <p:cNvPr id="9" name="Picture 2" descr="Dream Catcher Wall Art | Paintings, Drawings &amp; Photograph Art Prints">
            <a:extLst>
              <a:ext uri="{FF2B5EF4-FFF2-40B4-BE49-F238E27FC236}">
                <a16:creationId xmlns:a16="http://schemas.microsoft.com/office/drawing/2014/main" id="{FE2AFA63-F134-DE9D-CBBD-360F1BF7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" y="3030074"/>
            <a:ext cx="2689214" cy="268921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66DA85B-4AC6-82F9-8426-59FFB084F8BB}"/>
              </a:ext>
            </a:extLst>
          </p:cNvPr>
          <p:cNvSpPr txBox="1">
            <a:spLocks/>
          </p:cNvSpPr>
          <p:nvPr/>
        </p:nvSpPr>
        <p:spPr>
          <a:xfrm>
            <a:off x="677202" y="285672"/>
            <a:ext cx="10787654" cy="102870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endParaRPr lang="en-US" sz="800" dirty="0">
              <a:solidFill>
                <a:schemeClr val="tx1"/>
              </a:solidFill>
              <a:cs typeface="Oswald Light"/>
            </a:endParaRPr>
          </a:p>
          <a:p>
            <a:pPr algn="l">
              <a:lnSpc>
                <a:spcPct val="70000"/>
              </a:lnSpc>
            </a:pPr>
            <a:r>
              <a:rPr lang="en-US" sz="4000" dirty="0">
                <a:solidFill>
                  <a:schemeClr val="bg1"/>
                </a:solidFill>
                <a:cs typeface="Oswald Light"/>
              </a:rPr>
              <a:t>Provide Opportunities to </a:t>
            </a:r>
            <a:r>
              <a:rPr lang="en-US" sz="4000" b="1" dirty="0">
                <a:solidFill>
                  <a:schemeClr val="bg1"/>
                </a:solidFill>
                <a:cs typeface="Oswald Light"/>
              </a:rPr>
              <a:t>LEARN &amp; GROW</a:t>
            </a:r>
            <a:endParaRPr lang="en-US" sz="4000" dirty="0">
              <a:solidFill>
                <a:schemeClr val="bg1"/>
              </a:solidFill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75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pic>
        <p:nvPicPr>
          <p:cNvPr id="5" name="Graphic 4" descr="Chat with solid fill">
            <a:extLst>
              <a:ext uri="{FF2B5EF4-FFF2-40B4-BE49-F238E27FC236}">
                <a16:creationId xmlns:a16="http://schemas.microsoft.com/office/drawing/2014/main" id="{2B2FA70A-0795-2282-7EAC-D9384119C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-166256"/>
            <a:ext cx="9235395" cy="7656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AF5F55-3993-04F4-A6FF-93E5EA5CC5C4}"/>
              </a:ext>
            </a:extLst>
          </p:cNvPr>
          <p:cNvSpPr txBox="1"/>
          <p:nvPr/>
        </p:nvSpPr>
        <p:spPr>
          <a:xfrm>
            <a:off x="4835243" y="2226884"/>
            <a:ext cx="4087091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What leadership training made a big impact on you or your leaders?</a:t>
            </a:r>
          </a:p>
        </p:txBody>
      </p:sp>
    </p:spTree>
    <p:extLst>
      <p:ext uri="{BB962C8B-B14F-4D97-AF65-F5344CB8AC3E}">
        <p14:creationId xmlns:p14="http://schemas.microsoft.com/office/powerpoint/2010/main" val="2689956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95BAB-7F7C-64E4-7C70-877B302AB0D9}"/>
              </a:ext>
            </a:extLst>
          </p:cNvPr>
          <p:cNvSpPr txBox="1"/>
          <p:nvPr/>
        </p:nvSpPr>
        <p:spPr>
          <a:xfrm>
            <a:off x="772731" y="1429024"/>
            <a:ext cx="10153573" cy="5293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Montserrat"/>
                <a:sym typeface="Montserrat"/>
              </a:rPr>
              <a:t>Creating Ownership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tabLst/>
              <a:defRPr/>
            </a:pPr>
            <a:endParaRPr lang="en-US" sz="1200" dirty="0">
              <a:solidFill>
                <a:schemeClr val="bg1"/>
              </a:solidFill>
              <a:latin typeface="Montserrat"/>
              <a:sym typeface="Montserrat"/>
            </a:endParaRPr>
          </a:p>
          <a:p>
            <a:pPr marL="342900" marR="0" lvl="0" indent="-3429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Review job descriptions with leaders</a:t>
            </a:r>
          </a:p>
          <a:p>
            <a:pPr marL="342900" marR="0" lvl="0" indent="-3429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Have conversations</a:t>
            </a:r>
          </a:p>
          <a:p>
            <a:pPr marL="984250" lvl="3" indent="-342900" hangingPunct="1">
              <a:lnSpc>
                <a:spcPct val="150000"/>
              </a:lnSpc>
              <a:buClr>
                <a:srgbClr val="F49628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bg1"/>
                </a:solidFill>
                <a:latin typeface="Montserrat"/>
                <a:sym typeface="Montserrat"/>
              </a:rPr>
              <a:t>Where are you currently not able to make a decision?</a:t>
            </a:r>
          </a:p>
          <a:p>
            <a:pPr marL="984250" lvl="3" indent="-342900" hangingPunct="1">
              <a:lnSpc>
                <a:spcPct val="150000"/>
              </a:lnSpc>
              <a:buClr>
                <a:srgbClr val="F49628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bg1"/>
                </a:solidFill>
                <a:latin typeface="Montserrat"/>
                <a:sym typeface="Montserrat"/>
              </a:rPr>
              <a:t>What do you need to feel fully informed?</a:t>
            </a:r>
          </a:p>
          <a:p>
            <a:pPr marL="984250" lvl="3" indent="-342900" hangingPunct="1">
              <a:lnSpc>
                <a:spcPct val="150000"/>
              </a:lnSpc>
              <a:buClr>
                <a:srgbClr val="F49628"/>
              </a:buClr>
              <a:buSzPts val="16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chemeClr val="bg1"/>
                </a:solidFill>
                <a:latin typeface="Montserrat"/>
                <a:sym typeface="Montserrat"/>
              </a:rPr>
              <a:t>How do you like to be lead/managed?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Give control over job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Make it </a:t>
            </a:r>
            <a:r>
              <a:rPr lang="en-US" sz="2500" b="1" i="1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safe to fail</a:t>
            </a:r>
          </a:p>
          <a:p>
            <a:pPr marL="342898" marR="0" lvl="0" indent="-34289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Char char="●"/>
              <a:tabLst/>
              <a:defRPr/>
            </a:pPr>
            <a:endParaRPr lang="en-US" sz="2400" dirty="0">
              <a:solidFill>
                <a:schemeClr val="bg1"/>
              </a:solidFill>
              <a:latin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7731C-5E69-49D3-392B-FD8AA331C449}"/>
              </a:ext>
            </a:extLst>
          </p:cNvPr>
          <p:cNvSpPr txBox="1"/>
          <p:nvPr/>
        </p:nvSpPr>
        <p:spPr>
          <a:xfrm>
            <a:off x="772731" y="357771"/>
            <a:ext cx="1015357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lnSpc>
                <a:spcPct val="90000"/>
              </a:lnSpc>
              <a:buClr>
                <a:srgbClr val="F49628"/>
              </a:buClr>
              <a:buSzPts val="1920"/>
              <a:defRPr/>
            </a:pPr>
            <a:r>
              <a:rPr lang="en-US" sz="4400" dirty="0">
                <a:solidFill>
                  <a:schemeClr val="bg1"/>
                </a:solidFill>
                <a:sym typeface="Montserrat ExtraBold"/>
              </a:rPr>
              <a:t>You’ve Equipped Them! Now What?</a:t>
            </a:r>
          </a:p>
          <a:p>
            <a:pPr hangingPunct="1">
              <a:lnSpc>
                <a:spcPct val="90000"/>
              </a:lnSpc>
              <a:buClr>
                <a:srgbClr val="F49628"/>
              </a:buClr>
              <a:buSzPts val="1920"/>
              <a:defRPr/>
            </a:pPr>
            <a:r>
              <a:rPr lang="en-US" sz="1600" dirty="0">
                <a:solidFill>
                  <a:schemeClr val="bg1"/>
                </a:solidFill>
                <a:sym typeface="Montserrat ExtraBold"/>
              </a:rPr>
              <a:t>___________________________________    </a:t>
            </a:r>
          </a:p>
        </p:txBody>
      </p:sp>
    </p:spTree>
    <p:extLst>
      <p:ext uri="{BB962C8B-B14F-4D97-AF65-F5344CB8AC3E}">
        <p14:creationId xmlns:p14="http://schemas.microsoft.com/office/powerpoint/2010/main" val="900851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29BE6-75FB-8BCB-6A36-27A356A6BA71}"/>
              </a:ext>
            </a:extLst>
          </p:cNvPr>
          <p:cNvSpPr txBox="1"/>
          <p:nvPr/>
        </p:nvSpPr>
        <p:spPr>
          <a:xfrm>
            <a:off x="1961882" y="1290161"/>
            <a:ext cx="8268236" cy="3108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“Psychological safety is about creating an environment where </a:t>
            </a:r>
            <a:r>
              <a:rPr lang="en-US" sz="4000" b="0" i="1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ideas</a:t>
            </a:r>
            <a:r>
              <a:rPr lang="en-US" sz="4000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be tested, </a:t>
            </a:r>
            <a:r>
              <a:rPr lang="en-US" sz="4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risks</a:t>
            </a:r>
            <a:r>
              <a:rPr lang="en-US" sz="4000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be taken, and </a:t>
            </a:r>
            <a:r>
              <a:rPr lang="en-US" sz="4000" i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mistakes</a:t>
            </a:r>
            <a:r>
              <a:rPr lang="en-US" sz="4000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be </a:t>
            </a:r>
            <a:r>
              <a:rPr lang="en-US" sz="4000" b="0" i="0" u="sng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learned from</a:t>
            </a:r>
            <a:r>
              <a:rPr lang="en-US" sz="4000" b="0" i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-re:Work</a:t>
            </a:r>
          </a:p>
        </p:txBody>
      </p:sp>
    </p:spTree>
    <p:extLst>
      <p:ext uri="{BB962C8B-B14F-4D97-AF65-F5344CB8AC3E}">
        <p14:creationId xmlns:p14="http://schemas.microsoft.com/office/powerpoint/2010/main" val="2518844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24060-3B20-42A1-1C65-8DFF31E48875}"/>
              </a:ext>
            </a:extLst>
          </p:cNvPr>
          <p:cNvSpPr txBox="1"/>
          <p:nvPr/>
        </p:nvSpPr>
        <p:spPr>
          <a:xfrm>
            <a:off x="1195475" y="787804"/>
            <a:ext cx="10559513" cy="6188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tabLst/>
              <a:defRPr/>
            </a:pPr>
            <a:endParaRPr lang="en-US" sz="2400" dirty="0">
              <a:solidFill>
                <a:schemeClr val="bg1"/>
              </a:solidFill>
              <a:latin typeface="Montserrat"/>
              <a:sym typeface="Montserra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It starts with Executive Leadership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 smtClean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Align </a:t>
            </a: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as a Strategic Partner, helping to identify performance needs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 smtClean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Partner </a:t>
            </a: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executive leadership to lead People Reviews with each department </a:t>
            </a:r>
          </a:p>
          <a:p>
            <a:pPr marL="979488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Char char="●"/>
              <a:defRPr/>
            </a:pPr>
            <a:r>
              <a:rPr lang="en-US" sz="2400" dirty="0">
                <a:solidFill>
                  <a:schemeClr val="bg1"/>
                </a:solidFill>
                <a:sym typeface="Montserrat"/>
              </a:rPr>
              <a:t>Open positions</a:t>
            </a:r>
          </a:p>
          <a:p>
            <a:pPr marL="979488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Char char="●"/>
              <a:defRPr/>
            </a:pPr>
            <a:r>
              <a:rPr lang="en-US" sz="2400" dirty="0">
                <a:solidFill>
                  <a:schemeClr val="bg1"/>
                </a:solidFill>
                <a:sym typeface="Montserrat"/>
              </a:rPr>
              <a:t>Turnover</a:t>
            </a:r>
          </a:p>
          <a:p>
            <a:pPr marL="979488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Char char="●"/>
              <a:defRPr/>
            </a:pPr>
            <a:r>
              <a:rPr lang="en-US" sz="2400" dirty="0">
                <a:solidFill>
                  <a:schemeClr val="bg1"/>
                </a:solidFill>
                <a:sym typeface="Montserrat"/>
              </a:rPr>
              <a:t>Training completion</a:t>
            </a:r>
          </a:p>
          <a:p>
            <a:pPr marL="979488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Char char="●"/>
              <a:defRPr/>
            </a:pPr>
            <a:r>
              <a:rPr lang="en-US" sz="2400" dirty="0">
                <a:solidFill>
                  <a:schemeClr val="bg1"/>
                </a:solidFill>
                <a:sym typeface="Montserrat"/>
              </a:rPr>
              <a:t>Exit </a:t>
            </a:r>
            <a:r>
              <a:rPr lang="en-US" sz="2400" dirty="0" smtClean="0">
                <a:solidFill>
                  <a:schemeClr val="bg1"/>
                </a:solidFill>
                <a:sym typeface="Montserrat"/>
              </a:rPr>
              <a:t>interviews</a:t>
            </a:r>
            <a:endParaRPr lang="en-US" sz="2000" dirty="0">
              <a:solidFill>
                <a:schemeClr val="bg1"/>
              </a:solidFill>
              <a:sym typeface="Montserrat"/>
            </a:endParaRPr>
          </a:p>
          <a:p>
            <a:pPr marL="342900" lvl="2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Conduct Internal Service </a:t>
            </a:r>
            <a:r>
              <a:rPr lang="en-US" sz="2500" dirty="0" smtClean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Reviews</a:t>
            </a:r>
            <a:endParaRPr lang="en-US" sz="2400" dirty="0" smtClean="0">
              <a:solidFill>
                <a:schemeClr val="bg1"/>
              </a:solidFill>
              <a:latin typeface="Montserrat"/>
              <a:sym typeface="Montserrat"/>
            </a:endParaRPr>
          </a:p>
          <a:p>
            <a:pPr marL="342900" lvl="2" indent="-3429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Celebrate </a:t>
            </a:r>
            <a:r>
              <a:rPr lang="en-US" sz="2500" dirty="0">
                <a:solidFill>
                  <a:srgbClr val="001041"/>
                </a:solidFill>
                <a:ea typeface="+mj-ea"/>
                <a:cs typeface="+mj-cs"/>
                <a:sym typeface="Montserrat"/>
              </a:rPr>
              <a:t>successes – Leadership Recognition </a:t>
            </a:r>
          </a:p>
          <a:p>
            <a:pPr marL="342898" marR="0" lvl="0" indent="-34289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Char char="●"/>
              <a:tabLst/>
              <a:defRPr/>
            </a:pPr>
            <a:endParaRPr lang="en-US" sz="2400" dirty="0">
              <a:solidFill>
                <a:schemeClr val="bg1"/>
              </a:solidFill>
              <a:latin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628"/>
              </a:buClr>
              <a:buSzPts val="1600"/>
              <a:buFont typeface="Montserrat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BCAFB-861F-FC3D-E791-40812673BC00}"/>
              </a:ext>
            </a:extLst>
          </p:cNvPr>
          <p:cNvSpPr txBox="1"/>
          <p:nvPr/>
        </p:nvSpPr>
        <p:spPr>
          <a:xfrm>
            <a:off x="690378" y="312290"/>
            <a:ext cx="11257782" cy="951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lnSpc>
                <a:spcPct val="90000"/>
              </a:lnSpc>
              <a:buClr>
                <a:srgbClr val="F49628"/>
              </a:buClr>
              <a:buSzPts val="1920"/>
              <a:defRPr/>
            </a:pPr>
            <a:r>
              <a:rPr lang="en-US" sz="4400" dirty="0">
                <a:solidFill>
                  <a:schemeClr val="bg1"/>
                </a:solidFill>
                <a:sym typeface="Montserrat ExtraBold"/>
              </a:rPr>
              <a:t>Gaining Buy-in &amp; Building HR’s Credibility</a:t>
            </a:r>
          </a:p>
          <a:p>
            <a:pPr hangingPunct="1">
              <a:lnSpc>
                <a:spcPct val="90000"/>
              </a:lnSpc>
              <a:buClr>
                <a:srgbClr val="F49628"/>
              </a:buClr>
              <a:buSzPts val="1920"/>
              <a:defRPr/>
            </a:pPr>
            <a:r>
              <a:rPr lang="en-US" dirty="0">
                <a:solidFill>
                  <a:schemeClr val="bg1"/>
                </a:solidFill>
                <a:sym typeface="Montserrat ExtraBold"/>
              </a:rPr>
              <a:t>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59302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075FE9-9062-E764-4258-2126DE247303}"/>
              </a:ext>
            </a:extLst>
          </p:cNvPr>
          <p:cNvSpPr txBox="1">
            <a:spLocks/>
          </p:cNvSpPr>
          <p:nvPr/>
        </p:nvSpPr>
        <p:spPr>
          <a:xfrm>
            <a:off x="582300" y="1177118"/>
            <a:ext cx="3782370" cy="13890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None/>
              <a:defRPr sz="5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Let’s See Who’s Here!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BD7526-1755-CECA-B75A-B06702CE6390}"/>
              </a:ext>
            </a:extLst>
          </p:cNvPr>
          <p:cNvSpPr txBox="1">
            <a:spLocks/>
          </p:cNvSpPr>
          <p:nvPr/>
        </p:nvSpPr>
        <p:spPr>
          <a:xfrm>
            <a:off x="2000001" y="444500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11BDA4-8E09-B09D-B67D-5580697E222C}"/>
              </a:ext>
            </a:extLst>
          </p:cNvPr>
          <p:cNvSpPr txBox="1">
            <a:spLocks/>
          </p:cNvSpPr>
          <p:nvPr/>
        </p:nvSpPr>
        <p:spPr>
          <a:xfrm>
            <a:off x="5011083" y="1412481"/>
            <a:ext cx="6460189" cy="475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+mn-lt"/>
              </a:rPr>
              <a:t>In Human Resources/ Training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US" sz="3200" b="0" i="0" dirty="0">
              <a:solidFill>
                <a:schemeClr val="bg1"/>
              </a:solidFill>
              <a:effectLst/>
              <a:latin typeface="+mn-lt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In a Leadership Position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+mn-lt"/>
              </a:rPr>
              <a:t>Not in Human Resources/ Training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+mn-lt"/>
              </a:rPr>
              <a:t>In Gaming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+mn-lt"/>
              </a:rPr>
              <a:t>In a Non-Gaming Business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+mn-lt"/>
              </a:rPr>
              <a:t>In Tribal Government</a:t>
            </a:r>
          </a:p>
          <a:p>
            <a:pPr marL="457200" indent="-457200" algn="l">
              <a:buFont typeface="Wingdings" pitchFamily="2" charset="2"/>
              <a:buChar char="ü"/>
            </a:pPr>
            <a:endParaRPr lang="en-US" sz="3200" b="0" i="0" dirty="0">
              <a:solidFill>
                <a:schemeClr val="bg1"/>
              </a:solidFill>
              <a:effectLst/>
              <a:latin typeface="+mn-lt"/>
            </a:endParaRPr>
          </a:p>
          <a:p>
            <a:pPr marL="457200" indent="-457200" algn="l">
              <a:buFont typeface="Wingdings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Other</a:t>
            </a:r>
            <a:endParaRPr lang="en-US" sz="3200" b="0" i="0" dirty="0">
              <a:solidFill>
                <a:schemeClr val="bg1"/>
              </a:solidFill>
              <a:effectLst/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2" descr="Indoor Air Quality HVAC Solutions for K-12 Schools">
            <a:extLst>
              <a:ext uri="{FF2B5EF4-FFF2-40B4-BE49-F238E27FC236}">
                <a16:creationId xmlns:a16="http://schemas.microsoft.com/office/drawing/2014/main" id="{98E79F6B-D477-E2BB-26D6-BF36046A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9" y="2776205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A5B660-2F10-3585-7044-9292B3B24412}"/>
              </a:ext>
            </a:extLst>
          </p:cNvPr>
          <p:cNvSpPr txBox="1"/>
          <p:nvPr/>
        </p:nvSpPr>
        <p:spPr>
          <a:xfrm>
            <a:off x="3575299" y="6298241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1" grpI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52AEA03-E34E-1BB9-8C9D-5363F7837129}"/>
              </a:ext>
            </a:extLst>
          </p:cNvPr>
          <p:cNvSpPr txBox="1">
            <a:spLocks/>
          </p:cNvSpPr>
          <p:nvPr/>
        </p:nvSpPr>
        <p:spPr>
          <a:xfrm>
            <a:off x="772995" y="822357"/>
            <a:ext cx="11741221" cy="70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sz="4400" dirty="0">
                <a:solidFill>
                  <a:schemeClr val="bg1"/>
                </a:solidFill>
                <a:cs typeface="Oswald Regular"/>
              </a:rPr>
              <a:t>Notice &amp; Celebrate Successes!</a:t>
            </a:r>
            <a:endParaRPr lang="en-US" sz="4400" dirty="0">
              <a:solidFill>
                <a:schemeClr val="bg1"/>
              </a:solidFill>
              <a:cs typeface="Oswald Ligh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DDF305-649B-AAD0-D565-0C99BFB80DC1}"/>
              </a:ext>
            </a:extLst>
          </p:cNvPr>
          <p:cNvSpPr txBox="1">
            <a:spLocks/>
          </p:cNvSpPr>
          <p:nvPr/>
        </p:nvSpPr>
        <p:spPr>
          <a:xfrm>
            <a:off x="5808386" y="1531557"/>
            <a:ext cx="5586273" cy="3758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rgbClr val="262626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Link incentives to business and people results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endParaRPr lang="en-US" sz="1400" dirty="0">
              <a:solidFill>
                <a:srgbClr val="001041"/>
              </a:solidFill>
              <a:ea typeface="+mj-ea"/>
              <a:cs typeface="+mj-cs"/>
            </a:endParaRP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Provide meaningful forms of recognition</a:t>
            </a: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endParaRPr lang="en-US" sz="1400" dirty="0">
              <a:solidFill>
                <a:srgbClr val="001041"/>
              </a:solidFill>
              <a:ea typeface="+mj-ea"/>
              <a:cs typeface="+mj-cs"/>
            </a:endParaRPr>
          </a:p>
          <a:p>
            <a:pPr marL="342900" indent="-342900" algn="l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>
                <a:solidFill>
                  <a:srgbClr val="001041"/>
                </a:solidFill>
                <a:ea typeface="+mj-ea"/>
                <a:cs typeface="+mj-cs"/>
              </a:rPr>
              <a:t>Create memorable moments</a:t>
            </a:r>
          </a:p>
        </p:txBody>
      </p:sp>
      <p:pic>
        <p:nvPicPr>
          <p:cNvPr id="8" name="Picture 2" descr="Top 40 Appreciation Quotes (2023 Update) - Quotefancy">
            <a:extLst>
              <a:ext uri="{FF2B5EF4-FFF2-40B4-BE49-F238E27FC236}">
                <a16:creationId xmlns:a16="http://schemas.microsoft.com/office/drawing/2014/main" id="{33BB12D4-35F2-882C-578C-7D4C0011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6" y="2385184"/>
            <a:ext cx="4374916" cy="246089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543463" y="2165652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pic>
        <p:nvPicPr>
          <p:cNvPr id="2" name="Graphic 1" descr="Chat with solid fill">
            <a:extLst>
              <a:ext uri="{FF2B5EF4-FFF2-40B4-BE49-F238E27FC236}">
                <a16:creationId xmlns:a16="http://schemas.microsoft.com/office/drawing/2014/main" id="{EFAF4C71-9F92-2694-FF4A-37C14B40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-166256"/>
            <a:ext cx="9054092" cy="7506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BAF32-34CF-5E7B-C1A8-916772A85A96}"/>
              </a:ext>
            </a:extLst>
          </p:cNvPr>
          <p:cNvSpPr txBox="1"/>
          <p:nvPr/>
        </p:nvSpPr>
        <p:spPr>
          <a:xfrm>
            <a:off x="4598381" y="2432836"/>
            <a:ext cx="4533093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What is your #1 suggestion for positioning HR as a Strategic Partner?</a:t>
            </a:r>
          </a:p>
        </p:txBody>
      </p:sp>
    </p:spTree>
    <p:extLst>
      <p:ext uri="{BB962C8B-B14F-4D97-AF65-F5344CB8AC3E}">
        <p14:creationId xmlns:p14="http://schemas.microsoft.com/office/powerpoint/2010/main" val="801866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617311" y="5802560"/>
            <a:ext cx="504426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spc="600" dirty="0" smtClean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  <a:p>
            <a:pPr algn="ctr"/>
            <a:r>
              <a:rPr lang="en-US" sz="2400" spc="600" dirty="0" smtClean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612-360-9923</a:t>
            </a:r>
            <a:endParaRPr lang="en-US" sz="2400" spc="6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A4D8C5-1B85-60C9-8D2B-04762D769F37}"/>
              </a:ext>
            </a:extLst>
          </p:cNvPr>
          <p:cNvSpPr txBox="1"/>
          <p:nvPr/>
        </p:nvSpPr>
        <p:spPr>
          <a:xfrm>
            <a:off x="4193619" y="264591"/>
            <a:ext cx="43541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Thank You!</a:t>
            </a:r>
          </a:p>
          <a:p>
            <a:endParaRPr lang="en-US" sz="4800" dirty="0">
              <a:solidFill>
                <a:schemeClr val="bg1"/>
              </a:solidFill>
              <a:latin typeface="+mj-lt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D3068492-EC82-2CC2-4E59-F1D24635C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6"/>
          <a:stretch/>
        </p:blipFill>
        <p:spPr>
          <a:xfrm>
            <a:off x="636888" y="2282791"/>
            <a:ext cx="1901413" cy="19379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545263-906E-E75E-4337-7231EDF1786C}"/>
              </a:ext>
            </a:extLst>
          </p:cNvPr>
          <p:cNvSpPr txBox="1"/>
          <p:nvPr/>
        </p:nvSpPr>
        <p:spPr>
          <a:xfrm>
            <a:off x="3248297" y="1245417"/>
            <a:ext cx="5599612" cy="4150878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627063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en-US" sz="2400" dirty="0" smtClean="0">
                <a:ea typeface="+mj-ea"/>
                <a:cs typeface="+mj-cs"/>
                <a:sym typeface="Calibri"/>
              </a:rPr>
              <a:t>Leadership </a:t>
            </a:r>
            <a:r>
              <a:rPr lang="en-US" sz="2400" dirty="0">
                <a:ea typeface="+mj-ea"/>
                <a:cs typeface="+mj-cs"/>
                <a:sym typeface="Calibri"/>
              </a:rPr>
              <a:t>Development</a:t>
            </a:r>
          </a:p>
          <a:p>
            <a:pPr marL="627063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en-US" sz="2400" dirty="0">
                <a:ea typeface="+mj-ea"/>
                <a:cs typeface="+mj-cs"/>
              </a:rPr>
              <a:t>Employee </a:t>
            </a:r>
            <a:r>
              <a:rPr lang="en-US" sz="2400" dirty="0">
                <a:ea typeface="+mj-ea"/>
                <a:cs typeface="+mj-cs"/>
              </a:rPr>
              <a:t>&amp; Customer Experience Evaluation</a:t>
            </a:r>
          </a:p>
          <a:p>
            <a:pPr marL="627063" marR="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tabLst/>
              <a:defRPr/>
            </a:pPr>
            <a:r>
              <a:rPr lang="en-US" sz="2400" dirty="0">
                <a:ea typeface="+mj-ea"/>
                <a:cs typeface="+mj-cs"/>
              </a:rPr>
              <a:t>Comprehensive Customer Service Programs</a:t>
            </a:r>
          </a:p>
          <a:p>
            <a:pPr marL="627063" marR="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tabLst/>
              <a:defRPr/>
            </a:pPr>
            <a:r>
              <a:rPr lang="en-US" sz="2400" dirty="0">
                <a:ea typeface="+mj-ea"/>
                <a:cs typeface="+mj-cs"/>
                <a:sym typeface="Calibri"/>
              </a:rPr>
              <a:t>Training Design &amp; Development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en-US" sz="2400" dirty="0">
              <a:sym typeface="Calibri"/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effectLst/>
                <a:uFillTx/>
                <a:sym typeface="Calibri"/>
              </a:rPr>
              <a:t>(Click on 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effectLst/>
                <a:uFillTx/>
                <a:sym typeface="Calibri"/>
              </a:rPr>
              <a:t>Talent Management Portfolio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effectLst/>
                <a:uFillTx/>
                <a:sym typeface="Calibri"/>
              </a:rPr>
              <a:t> for a full list of services)</a:t>
            </a:r>
            <a:endParaRPr kumimoji="0" lang="en-US" sz="2400" b="0" i="0" u="none" strike="noStrike" cap="none" spc="0" normalizeH="0" baseline="0" dirty="0">
              <a:ln>
                <a:noFill/>
              </a:ln>
              <a:effectLst/>
              <a:uFillTx/>
              <a:sym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91" y="2081553"/>
            <a:ext cx="1828799" cy="19523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3486683" y="1105989"/>
            <a:ext cx="4978049" cy="9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8"/>
          <a:stretch/>
        </p:blipFill>
        <p:spPr>
          <a:xfrm>
            <a:off x="3402892" y="1402427"/>
            <a:ext cx="397090" cy="33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8"/>
          <a:stretch/>
        </p:blipFill>
        <p:spPr>
          <a:xfrm>
            <a:off x="3381563" y="1998727"/>
            <a:ext cx="397090" cy="339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8"/>
          <a:stretch/>
        </p:blipFill>
        <p:spPr>
          <a:xfrm>
            <a:off x="3381563" y="2981364"/>
            <a:ext cx="397090" cy="3394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8"/>
          <a:stretch/>
        </p:blipFill>
        <p:spPr>
          <a:xfrm>
            <a:off x="3418766" y="3864203"/>
            <a:ext cx="397090" cy="33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0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3CEA8-0F34-2BFD-86E7-B552B429CE29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pic>
        <p:nvPicPr>
          <p:cNvPr id="7" name="Picture 6" descr="PSF-0.1.png">
            <a:extLst>
              <a:ext uri="{FF2B5EF4-FFF2-40B4-BE49-F238E27FC236}">
                <a16:creationId xmlns:a16="http://schemas.microsoft.com/office/drawing/2014/main" id="{C3277BF7-B690-04E6-26FE-02E4F5AEF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99" y="2207080"/>
            <a:ext cx="2755900" cy="2514600"/>
          </a:xfrm>
          <a:prstGeom prst="rect">
            <a:avLst/>
          </a:prstGeom>
        </p:spPr>
      </p:pic>
      <p:pic>
        <p:nvPicPr>
          <p:cNvPr id="8" name="Picture 7" descr="PSF.png">
            <a:extLst>
              <a:ext uri="{FF2B5EF4-FFF2-40B4-BE49-F238E27FC236}">
                <a16:creationId xmlns:a16="http://schemas.microsoft.com/office/drawing/2014/main" id="{12115EDF-B287-FB40-1954-DEA2B68B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2765880"/>
            <a:ext cx="1651000" cy="1041400"/>
          </a:xfrm>
          <a:prstGeom prst="rect">
            <a:avLst/>
          </a:prstGeom>
        </p:spPr>
      </p:pic>
      <p:pic>
        <p:nvPicPr>
          <p:cNvPr id="9" name="Picture 8" descr="PSF-2.png">
            <a:extLst>
              <a:ext uri="{FF2B5EF4-FFF2-40B4-BE49-F238E27FC236}">
                <a16:creationId xmlns:a16="http://schemas.microsoft.com/office/drawing/2014/main" id="{2FF91CED-CA7F-A39A-CEC8-80B8E374D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299" y="670380"/>
            <a:ext cx="2209800" cy="1866900"/>
          </a:xfrm>
          <a:prstGeom prst="rect">
            <a:avLst/>
          </a:prstGeom>
        </p:spPr>
      </p:pic>
      <p:pic>
        <p:nvPicPr>
          <p:cNvPr id="10" name="Picture 9" descr="PSF-3.png">
            <a:extLst>
              <a:ext uri="{FF2B5EF4-FFF2-40B4-BE49-F238E27FC236}">
                <a16:creationId xmlns:a16="http://schemas.microsoft.com/office/drawing/2014/main" id="{1A4A1D98-76F9-F6C8-1AF4-D444054EB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1" y="727530"/>
            <a:ext cx="2108200" cy="2070100"/>
          </a:xfrm>
          <a:prstGeom prst="rect">
            <a:avLst/>
          </a:prstGeom>
        </p:spPr>
      </p:pic>
      <p:pic>
        <p:nvPicPr>
          <p:cNvPr id="11" name="Picture 10" descr="PSF-4.png">
            <a:extLst>
              <a:ext uri="{FF2B5EF4-FFF2-40B4-BE49-F238E27FC236}">
                <a16:creationId xmlns:a16="http://schemas.microsoft.com/office/drawing/2014/main" id="{DE49263B-7564-A6DD-7F4E-7C10C58DF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351" y="2181680"/>
            <a:ext cx="1612900" cy="2260600"/>
          </a:xfrm>
          <a:prstGeom prst="rect">
            <a:avLst/>
          </a:prstGeom>
        </p:spPr>
      </p:pic>
      <p:pic>
        <p:nvPicPr>
          <p:cNvPr id="12" name="Picture 11" descr="PSF-5.png">
            <a:extLst>
              <a:ext uri="{FF2B5EF4-FFF2-40B4-BE49-F238E27FC236}">
                <a16:creationId xmlns:a16="http://schemas.microsoft.com/office/drawing/2014/main" id="{47CDF585-E91A-23C6-13FE-B41541546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2680"/>
            <a:ext cx="2108200" cy="2070100"/>
          </a:xfrm>
          <a:prstGeom prst="rect">
            <a:avLst/>
          </a:prstGeom>
        </p:spPr>
      </p:pic>
      <p:pic>
        <p:nvPicPr>
          <p:cNvPr id="13" name="Picture 12" descr="PSF-6.png">
            <a:extLst>
              <a:ext uri="{FF2B5EF4-FFF2-40B4-BE49-F238E27FC236}">
                <a16:creationId xmlns:a16="http://schemas.microsoft.com/office/drawing/2014/main" id="{EFE4DF57-16AF-23A3-A80A-6233FFEB1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299" y="4213680"/>
            <a:ext cx="2209800" cy="1752600"/>
          </a:xfrm>
          <a:prstGeom prst="rect">
            <a:avLst/>
          </a:prstGeom>
        </p:spPr>
      </p:pic>
      <p:pic>
        <p:nvPicPr>
          <p:cNvPr id="14" name="Picture 13" descr="PSF-7.png">
            <a:extLst>
              <a:ext uri="{FF2B5EF4-FFF2-40B4-BE49-F238E27FC236}">
                <a16:creationId xmlns:a16="http://schemas.microsoft.com/office/drawing/2014/main" id="{8BE59B1E-2381-A504-C561-B428F30B92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299" y="3337380"/>
            <a:ext cx="1943100" cy="2032000"/>
          </a:xfrm>
          <a:prstGeom prst="rect">
            <a:avLst/>
          </a:prstGeom>
        </p:spPr>
      </p:pic>
      <p:pic>
        <p:nvPicPr>
          <p:cNvPr id="15" name="Picture 14" descr="PSF-8.png">
            <a:extLst>
              <a:ext uri="{FF2B5EF4-FFF2-40B4-BE49-F238E27FC236}">
                <a16:creationId xmlns:a16="http://schemas.microsoft.com/office/drawing/2014/main" id="{9E3BF08C-D8D1-B68B-8129-8853F438CF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949" y="1254580"/>
            <a:ext cx="1917700" cy="203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62B3FF-4543-6E91-4899-3DAEF164E32F}"/>
              </a:ext>
            </a:extLst>
          </p:cNvPr>
          <p:cNvSpPr txBox="1"/>
          <p:nvPr/>
        </p:nvSpPr>
        <p:spPr>
          <a:xfrm>
            <a:off x="2265086" y="4996631"/>
            <a:ext cx="1794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Langevin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37E195-65C7-610C-EEF8-7AE0BBED417B}"/>
              </a:ext>
            </a:extLst>
          </p:cNvPr>
          <p:cNvSpPr txBox="1"/>
          <p:nvPr/>
        </p:nvSpPr>
        <p:spPr>
          <a:xfrm>
            <a:off x="515596" y="703619"/>
            <a:ext cx="2646704" cy="2086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lnSpc>
                <a:spcPct val="90000"/>
              </a:lnSpc>
              <a:buClr>
                <a:srgbClr val="F49628"/>
              </a:buClr>
              <a:buSzPts val="1920"/>
              <a:defRPr/>
            </a:pPr>
            <a:r>
              <a:rPr lang="en-US" sz="3600" b="1" dirty="0">
                <a:solidFill>
                  <a:srgbClr val="BB251B"/>
                </a:solidFill>
                <a:sym typeface="Montserrat ExtraBold"/>
              </a:rPr>
              <a:t>Foundation for </a:t>
            </a:r>
          </a:p>
          <a:p>
            <a:pPr hangingPunct="1">
              <a:lnSpc>
                <a:spcPct val="90000"/>
              </a:lnSpc>
              <a:buClr>
                <a:srgbClr val="F49628"/>
              </a:buClr>
              <a:buSzPts val="1920"/>
              <a:defRPr/>
            </a:pPr>
            <a:r>
              <a:rPr lang="en-US" sz="3600" b="1" dirty="0">
                <a:solidFill>
                  <a:srgbClr val="BB251B"/>
                </a:solidFill>
                <a:sym typeface="Montserrat ExtraBold"/>
              </a:rPr>
              <a:t>Service Success</a:t>
            </a:r>
          </a:p>
        </p:txBody>
      </p:sp>
    </p:spTree>
    <p:extLst>
      <p:ext uri="{BB962C8B-B14F-4D97-AF65-F5344CB8AC3E}">
        <p14:creationId xmlns:p14="http://schemas.microsoft.com/office/powerpoint/2010/main" val="220129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CE627-2A3E-8385-A04A-7F3F3B69CAC0}"/>
              </a:ext>
            </a:extLst>
          </p:cNvPr>
          <p:cNvSpPr txBox="1">
            <a:spLocks/>
          </p:cNvSpPr>
          <p:nvPr/>
        </p:nvSpPr>
        <p:spPr>
          <a:xfrm>
            <a:off x="792481" y="439953"/>
            <a:ext cx="11138262" cy="176331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None/>
              <a:defRPr sz="5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  <a:latin typeface="Eras Medium ITC" panose="020F0502020204030204" pitchFamily="34" charset="0"/>
                <a:cs typeface="Eras Medium ITC" panose="020F0502020204030204" pitchFamily="34" charset="0"/>
              </a:rPr>
              <a:t>Develop a </a:t>
            </a:r>
            <a:r>
              <a:rPr lang="en-US" sz="4800" b="1" dirty="0">
                <a:solidFill>
                  <a:schemeClr val="bg1"/>
                </a:solidFill>
                <a:latin typeface="Eras Medium ITC" panose="020F0502020204030204" pitchFamily="34" charset="0"/>
                <a:cs typeface="Eras Medium ITC" panose="020F0502020204030204" pitchFamily="34" charset="0"/>
              </a:rPr>
              <a:t>Leader Engagement Strategy </a:t>
            </a:r>
            <a:r>
              <a:rPr lang="en-US" sz="4800" dirty="0">
                <a:solidFill>
                  <a:schemeClr val="bg1"/>
                </a:solidFill>
                <a:latin typeface="Eras Medium ITC" panose="020F0502020204030204" pitchFamily="34" charset="0"/>
                <a:cs typeface="Eras Medium ITC" panose="020F0502020204030204" pitchFamily="34" charset="0"/>
              </a:rPr>
              <a:t>by…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C37783-588C-F37A-9E3D-E1A8A7F7F47D}"/>
              </a:ext>
            </a:extLst>
          </p:cNvPr>
          <p:cNvSpPr txBox="1">
            <a:spLocks/>
          </p:cNvSpPr>
          <p:nvPr/>
        </p:nvSpPr>
        <p:spPr>
          <a:xfrm>
            <a:off x="4937761" y="1321611"/>
            <a:ext cx="3753394" cy="428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1413" indent="-287338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culture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empowerment and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4B71C-044B-6919-C87D-25929A9C62A0}"/>
              </a:ext>
            </a:extLst>
          </p:cNvPr>
          <p:cNvSpPr txBox="1"/>
          <p:nvPr/>
        </p:nvSpPr>
        <p:spPr>
          <a:xfrm>
            <a:off x="4334672" y="6297011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37783-588C-F37A-9E3D-E1A8A7F7F47D}"/>
              </a:ext>
            </a:extLst>
          </p:cNvPr>
          <p:cNvSpPr txBox="1">
            <a:spLocks/>
          </p:cNvSpPr>
          <p:nvPr/>
        </p:nvSpPr>
        <p:spPr>
          <a:xfrm>
            <a:off x="2540727" y="1321611"/>
            <a:ext cx="3283131" cy="428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9775" indent="-339725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robust, on-going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C37783-588C-F37A-9E3D-E1A8A7F7F47D}"/>
              </a:ext>
            </a:extLst>
          </p:cNvPr>
          <p:cNvSpPr txBox="1">
            <a:spLocks/>
          </p:cNvSpPr>
          <p:nvPr/>
        </p:nvSpPr>
        <p:spPr>
          <a:xfrm>
            <a:off x="339636" y="1391280"/>
            <a:ext cx="2804159" cy="428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Removing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frustrations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exist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C37783-588C-F37A-9E3D-E1A8A7F7F47D}"/>
              </a:ext>
            </a:extLst>
          </p:cNvPr>
          <p:cNvSpPr txBox="1">
            <a:spLocks/>
          </p:cNvSpPr>
          <p:nvPr/>
        </p:nvSpPr>
        <p:spPr>
          <a:xfrm>
            <a:off x="7421881" y="1494322"/>
            <a:ext cx="4212770" cy="428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1788" indent="-347663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Gaining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buy-in and building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HR’s credibility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 the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en-US" sz="2800" dirty="0"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12869" y="2203269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7181" y="2203269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56321" y="2184820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51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74756E-360F-5B2A-FA40-BB1CADB726F3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2CB66-BFC2-5C05-1344-11A285F02F34}"/>
              </a:ext>
            </a:extLst>
          </p:cNvPr>
          <p:cNvSpPr txBox="1">
            <a:spLocks/>
          </p:cNvSpPr>
          <p:nvPr/>
        </p:nvSpPr>
        <p:spPr>
          <a:xfrm>
            <a:off x="374470" y="398618"/>
            <a:ext cx="11337322" cy="1083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tx2"/>
                </a:solidFill>
                <a:latin typeface="Decotura ICG" panose="000004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First, let’s define: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Employee Engagement is based on…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352C0F-7F10-8E09-F94A-69222E35C1A7}"/>
              </a:ext>
            </a:extLst>
          </p:cNvPr>
          <p:cNvSpPr txBox="1">
            <a:spLocks/>
          </p:cNvSpPr>
          <p:nvPr/>
        </p:nvSpPr>
        <p:spPr>
          <a:xfrm>
            <a:off x="1137193" y="1936175"/>
            <a:ext cx="4471128" cy="475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0" i="0" dirty="0">
              <a:solidFill>
                <a:srgbClr val="001041"/>
              </a:solidFill>
              <a:effectLst/>
              <a:latin typeface="+mn-lt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200" b="1" dirty="0">
                <a:solidFill>
                  <a:srgbClr val="001041"/>
                </a:solidFill>
                <a:latin typeface="+mn-lt"/>
              </a:rPr>
              <a:t>Attitude</a:t>
            </a:r>
            <a:r>
              <a:rPr lang="en-US" sz="3200" dirty="0">
                <a:solidFill>
                  <a:srgbClr val="001041"/>
                </a:solidFill>
                <a:latin typeface="+mn-lt"/>
              </a:rPr>
              <a:t> — the commitment a worker feels toward the company</a:t>
            </a:r>
          </a:p>
          <a:p>
            <a:pPr algn="l"/>
            <a:endParaRPr lang="en-US" sz="3200" b="0" i="0" dirty="0">
              <a:solidFill>
                <a:srgbClr val="001041"/>
              </a:solidFill>
              <a:effectLst/>
              <a:latin typeface="+mn-lt"/>
            </a:endParaRPr>
          </a:p>
          <a:p>
            <a:endParaRPr lang="en-US" sz="3200" dirty="0"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32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latin typeface="+mn-lt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CFF31-F9A8-1DD3-FFDF-9139D18989E1}"/>
              </a:ext>
            </a:extLst>
          </p:cNvPr>
          <p:cNvSpPr txBox="1"/>
          <p:nvPr/>
        </p:nvSpPr>
        <p:spPr>
          <a:xfrm>
            <a:off x="6858001" y="5236129"/>
            <a:ext cx="337385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n-US" altLang="en-US" sz="1600" dirty="0">
                <a:solidFill>
                  <a:srgbClr val="000000"/>
                </a:solidFill>
              </a:rPr>
              <a:t>Blink (</a:t>
            </a:r>
            <a:r>
              <a:rPr lang="en-US" altLang="en-US" sz="1600" i="1" dirty="0">
                <a:solidFill>
                  <a:srgbClr val="000000"/>
                </a:solidFill>
              </a:rPr>
              <a:t>co-worker connection app</a:t>
            </a:r>
            <a:r>
              <a:rPr lang="en-US" alt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352C0F-7F10-8E09-F94A-69222E35C1A7}"/>
              </a:ext>
            </a:extLst>
          </p:cNvPr>
          <p:cNvSpPr txBox="1">
            <a:spLocks/>
          </p:cNvSpPr>
          <p:nvPr/>
        </p:nvSpPr>
        <p:spPr>
          <a:xfrm>
            <a:off x="6247160" y="1655251"/>
            <a:ext cx="5464632" cy="475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0" i="0" dirty="0">
              <a:solidFill>
                <a:srgbClr val="001041"/>
              </a:solidFill>
              <a:effectLst/>
              <a:latin typeface="+mn-lt"/>
            </a:endParaRPr>
          </a:p>
          <a:p>
            <a:pPr marL="342900" indent="-342900" defTabSz="457200">
              <a:lnSpc>
                <a:spcPct val="11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/>
            </a:pPr>
            <a:r>
              <a:rPr lang="en-US" sz="3200" b="1" dirty="0">
                <a:solidFill>
                  <a:srgbClr val="001041"/>
                </a:solidFill>
                <a:latin typeface="+mn-lt"/>
              </a:rPr>
              <a:t>Behavior </a:t>
            </a:r>
            <a:r>
              <a:rPr lang="en-US" sz="3200" dirty="0">
                <a:solidFill>
                  <a:srgbClr val="001041"/>
                </a:solidFill>
                <a:latin typeface="+mn-lt"/>
              </a:rPr>
              <a:t>— the effort that an employee is willing to invest in their job</a:t>
            </a:r>
          </a:p>
          <a:p>
            <a:endParaRPr lang="en-US" sz="3200" dirty="0">
              <a:latin typeface="+mn-lt"/>
            </a:endParaRPr>
          </a:p>
          <a:p>
            <a:pPr marL="457200" indent="-457200">
              <a:buAutoNum type="arabicPeriod" startAt="3"/>
            </a:pPr>
            <a:endParaRPr lang="en-US" sz="32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latin typeface="+mn-lt"/>
            </a:endParaRPr>
          </a:p>
          <a:p>
            <a:endParaRPr lang="en-US" sz="3200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10323" y="2185852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4346B-B04D-3C65-5ED3-DE07AB8ABEEF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DA52BD-CF24-88AA-D35A-B06A5D766473}"/>
              </a:ext>
            </a:extLst>
          </p:cNvPr>
          <p:cNvSpPr txBox="1">
            <a:spLocks/>
          </p:cNvSpPr>
          <p:nvPr/>
        </p:nvSpPr>
        <p:spPr>
          <a:xfrm>
            <a:off x="290865" y="513831"/>
            <a:ext cx="10551305" cy="6983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Why Focus on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LEADER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Engagement?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A4B96-5D55-CFFE-0B94-FF61AD3FEB93}"/>
              </a:ext>
            </a:extLst>
          </p:cNvPr>
          <p:cNvSpPr txBox="1"/>
          <p:nvPr/>
        </p:nvSpPr>
        <p:spPr>
          <a:xfrm>
            <a:off x="1163701" y="1592425"/>
            <a:ext cx="1027018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800" b="0" i="1" dirty="0" smtClean="0">
                <a:solidFill>
                  <a:srgbClr val="000000"/>
                </a:solidFill>
                <a:effectLst/>
                <a:latin typeface="aktiv-grotesk"/>
              </a:rPr>
              <a:t>Managers 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ktiv-grotesk"/>
              </a:rPr>
              <a:t>account for an astounding 70% in team engagement.</a:t>
            </a:r>
          </a:p>
        </p:txBody>
      </p:sp>
      <p:pic>
        <p:nvPicPr>
          <p:cNvPr id="9" name="Picture 8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F6EBCEE0-BB23-1136-D0F4-AAA078006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029022">
            <a:off x="2215680" y="2522952"/>
            <a:ext cx="3698920" cy="273720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899BE4C-A85E-8AED-F3EA-12E2AE9D27E8}"/>
              </a:ext>
            </a:extLst>
          </p:cNvPr>
          <p:cNvSpPr txBox="1">
            <a:spLocks/>
          </p:cNvSpPr>
          <p:nvPr/>
        </p:nvSpPr>
        <p:spPr>
          <a:xfrm rot="706213">
            <a:off x="6145930" y="2689453"/>
            <a:ext cx="3696389" cy="26703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800" dirty="0" smtClean="0">
              <a:solidFill>
                <a:srgbClr val="C00000"/>
              </a:solidFill>
              <a:latin typeface="Oswald Light"/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Oswald Light"/>
              </a:rPr>
              <a:t>The </a:t>
            </a:r>
            <a:r>
              <a:rPr lang="en-US" sz="2800" dirty="0">
                <a:solidFill>
                  <a:srgbClr val="C00000"/>
                </a:solidFill>
                <a:latin typeface="Oswald Regular"/>
                <a:cs typeface="Oswald Regular"/>
              </a:rPr>
              <a:t>SUPERVISOR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C00000"/>
                </a:solidFill>
                <a:latin typeface="Oswald Light"/>
                <a:cs typeface="Oswald Light"/>
              </a:rPr>
              <a:t>has the </a:t>
            </a:r>
            <a:r>
              <a:rPr lang="en-US" sz="2800" b="1" dirty="0">
                <a:solidFill>
                  <a:srgbClr val="C00000"/>
                </a:solidFill>
                <a:latin typeface="Oswald Light"/>
                <a:cs typeface="Oswald Light"/>
              </a:rPr>
              <a:t>#1 </a:t>
            </a:r>
            <a:r>
              <a:rPr lang="en-US" sz="2800" dirty="0">
                <a:solidFill>
                  <a:srgbClr val="C00000"/>
                </a:solidFill>
                <a:latin typeface="Oswald Light"/>
                <a:cs typeface="Oswald Light"/>
              </a:rPr>
              <a:t>impact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C00000"/>
                </a:solidFill>
                <a:latin typeface="Oswald Light"/>
                <a:cs typeface="Oswald Light"/>
              </a:rPr>
              <a:t>on an employee’s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C00000"/>
                </a:solidFill>
                <a:latin typeface="Oswald Light"/>
                <a:cs typeface="Oswald Light"/>
              </a:rPr>
              <a:t>decision to stay</a:t>
            </a:r>
          </a:p>
        </p:txBody>
      </p:sp>
    </p:spTree>
    <p:extLst>
      <p:ext uri="{BB962C8B-B14F-4D97-AF65-F5344CB8AC3E}">
        <p14:creationId xmlns:p14="http://schemas.microsoft.com/office/powerpoint/2010/main" val="312553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C95578-208F-D7D8-79BC-E5401E6B3065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7A0570-276D-057A-82C5-2D825183F64F}"/>
              </a:ext>
            </a:extLst>
          </p:cNvPr>
          <p:cNvSpPr txBox="1">
            <a:spLocks/>
          </p:cNvSpPr>
          <p:nvPr/>
        </p:nvSpPr>
        <p:spPr>
          <a:xfrm>
            <a:off x="273450" y="1413772"/>
            <a:ext cx="2860366" cy="3509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</a:pPr>
            <a:endParaRPr lang="en-US" sz="24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r>
              <a:rPr lang="en-US" sz="2000" dirty="0">
                <a:solidFill>
                  <a:schemeClr val="bg1"/>
                </a:solidFill>
                <a:latin typeface="Oswald Light"/>
                <a:cs typeface="Oswald Light"/>
              </a:rPr>
              <a:t>WHERE</a:t>
            </a:r>
            <a:r>
              <a:rPr lang="en-US" sz="1200" dirty="0">
                <a:solidFill>
                  <a:schemeClr val="bg1"/>
                </a:solidFill>
                <a:latin typeface="Oswald Light"/>
                <a:cs typeface="Oswald Light"/>
              </a:rPr>
              <a:t> </a:t>
            </a:r>
          </a:p>
          <a:p>
            <a:pPr algn="r">
              <a:lnSpc>
                <a:spcPct val="70000"/>
              </a:lnSpc>
            </a:pPr>
            <a:r>
              <a:rPr lang="en-US" sz="2800" dirty="0">
                <a:solidFill>
                  <a:schemeClr val="bg1"/>
                </a:solidFill>
                <a:latin typeface="Oswald Light"/>
                <a:cs typeface="Oswald Light"/>
              </a:rPr>
              <a:t>DO YOUR </a:t>
            </a:r>
            <a:r>
              <a:rPr lang="en-US" b="1" dirty="0">
                <a:solidFill>
                  <a:schemeClr val="bg1"/>
                </a:solidFill>
                <a:latin typeface="Oswald Light"/>
                <a:cs typeface="Oswald Light"/>
              </a:rPr>
              <a:t>EMPLOYEES</a:t>
            </a:r>
          </a:p>
          <a:p>
            <a:pPr algn="r">
              <a:lnSpc>
                <a:spcPct val="70000"/>
              </a:lnSpc>
            </a:pPr>
            <a:r>
              <a:rPr lang="en-US" sz="2800" dirty="0">
                <a:solidFill>
                  <a:schemeClr val="bg1"/>
                </a:solidFill>
                <a:latin typeface="Oswald Light"/>
                <a:cs typeface="Oswald Light"/>
              </a:rPr>
              <a:t>STAND?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F4ED45-36A4-4C1E-7552-0D5DEE0FBA22}"/>
              </a:ext>
            </a:extLst>
          </p:cNvPr>
          <p:cNvSpPr/>
          <p:nvPr/>
        </p:nvSpPr>
        <p:spPr>
          <a:xfrm>
            <a:off x="4101461" y="459266"/>
            <a:ext cx="5019509" cy="5007989"/>
          </a:xfrm>
          <a:prstGeom prst="ellipse">
            <a:avLst/>
          </a:prstGeom>
          <a:solidFill>
            <a:srgbClr val="C00000"/>
          </a:solidFill>
          <a:ln>
            <a:solidFill>
              <a:srgbClr val="91E15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02BC14B-FACF-E212-0A31-C7BA5090460A}"/>
              </a:ext>
            </a:extLst>
          </p:cNvPr>
          <p:cNvSpPr/>
          <p:nvPr/>
        </p:nvSpPr>
        <p:spPr>
          <a:xfrm>
            <a:off x="4614392" y="995559"/>
            <a:ext cx="3924300" cy="4022121"/>
          </a:xfrm>
          <a:prstGeom prst="ellipse">
            <a:avLst/>
          </a:prstGeom>
          <a:solidFill>
            <a:srgbClr val="FFC000"/>
          </a:solidFill>
          <a:ln w="19050" cmpd="sng">
            <a:solidFill>
              <a:srgbClr val="A5CD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AEFB4D-5542-F4AD-F6BD-024536C789C6}"/>
              </a:ext>
            </a:extLst>
          </p:cNvPr>
          <p:cNvSpPr/>
          <p:nvPr/>
        </p:nvSpPr>
        <p:spPr>
          <a:xfrm>
            <a:off x="5104230" y="1565456"/>
            <a:ext cx="3011397" cy="2963892"/>
          </a:xfrm>
          <a:prstGeom prst="ellipse">
            <a:avLst/>
          </a:prstGeom>
          <a:solidFill>
            <a:srgbClr val="FFF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059F4901-FE8F-0B76-EDAC-10D434558D85}"/>
              </a:ext>
            </a:extLst>
          </p:cNvPr>
          <p:cNvSpPr txBox="1">
            <a:spLocks/>
          </p:cNvSpPr>
          <p:nvPr/>
        </p:nvSpPr>
        <p:spPr>
          <a:xfrm>
            <a:off x="9464904" y="1102101"/>
            <a:ext cx="2556933" cy="1672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</a:pPr>
            <a:r>
              <a:rPr lang="en-US" sz="2800" dirty="0">
                <a:solidFill>
                  <a:schemeClr val="bg1"/>
                </a:solidFill>
                <a:latin typeface="Oswald Light"/>
                <a:cs typeface="Oswald Light"/>
              </a:rPr>
              <a:t>Only </a:t>
            </a:r>
            <a:r>
              <a:rPr lang="en-US" sz="2800" b="1" dirty="0">
                <a:solidFill>
                  <a:schemeClr val="bg1"/>
                </a:solidFill>
                <a:latin typeface="Oswald Light"/>
                <a:cs typeface="Oswald Light"/>
              </a:rPr>
              <a:t>30%</a:t>
            </a:r>
            <a:r>
              <a:rPr lang="en-US" sz="2800" dirty="0">
                <a:solidFill>
                  <a:schemeClr val="bg1"/>
                </a:solidFill>
                <a:latin typeface="Oswald Light"/>
                <a:cs typeface="Oswald Light"/>
              </a:rPr>
              <a:t> of employees are engaged</a:t>
            </a:r>
          </a:p>
          <a:p>
            <a:pPr algn="r">
              <a:lnSpc>
                <a:spcPct val="70000"/>
              </a:lnSpc>
            </a:pPr>
            <a:endParaRPr lang="en-US" sz="24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16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algn="r">
              <a:lnSpc>
                <a:spcPct val="70000"/>
              </a:lnSpc>
            </a:pPr>
            <a:endParaRPr lang="en-US" sz="2800" dirty="0">
              <a:solidFill>
                <a:schemeClr val="bg1"/>
              </a:solidFill>
              <a:latin typeface="Oswald Light"/>
              <a:cs typeface="Oswald Ligh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33F881-9552-4CD9-157F-DCB1C01F9EE5}"/>
              </a:ext>
            </a:extLst>
          </p:cNvPr>
          <p:cNvSpPr txBox="1">
            <a:spLocks/>
          </p:cNvSpPr>
          <p:nvPr/>
        </p:nvSpPr>
        <p:spPr>
          <a:xfrm>
            <a:off x="8033222" y="2159169"/>
            <a:ext cx="2210741" cy="51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000">
                <a:solidFill>
                  <a:schemeClr val="bg1">
                    <a:lumMod val="50000"/>
                  </a:schemeClr>
                </a:solidFill>
                <a:latin typeface="Oswald Regular"/>
                <a:cs typeface="Oswald Regular"/>
              </a:defRPr>
            </a:lvl1pPr>
            <a:lvl2pPr indent="0" algn="ctr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400" b="1" dirty="0">
                <a:solidFill>
                  <a:srgbClr val="0D0D0D"/>
                </a:solidFill>
              </a:rPr>
              <a:t>SATISFIED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E716BB-DDC0-6419-0EB8-60BD16BBA6BD}"/>
              </a:ext>
            </a:extLst>
          </p:cNvPr>
          <p:cNvSpPr txBox="1">
            <a:spLocks/>
          </p:cNvSpPr>
          <p:nvPr/>
        </p:nvSpPr>
        <p:spPr>
          <a:xfrm>
            <a:off x="5445453" y="2089287"/>
            <a:ext cx="2315295" cy="587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Oswald Light"/>
                <a:cs typeface="Oswald Light"/>
              </a:rPr>
              <a:t>ENGAGED</a:t>
            </a:r>
          </a:p>
        </p:txBody>
      </p:sp>
      <p:pic>
        <p:nvPicPr>
          <p:cNvPr id="12" name="Picture 11" descr="01.png">
            <a:extLst>
              <a:ext uri="{FF2B5EF4-FFF2-40B4-BE49-F238E27FC236}">
                <a16:creationId xmlns:a16="http://schemas.microsoft.com/office/drawing/2014/main" id="{BDA19A98-5BDF-2701-3AF0-17E9A7DB8C4E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20" y="2828488"/>
            <a:ext cx="245984" cy="735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1235C6-1276-0CB5-6798-05E4ADE96024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64" y="2892356"/>
            <a:ext cx="343542" cy="671881"/>
          </a:xfrm>
          <a:prstGeom prst="rect">
            <a:avLst/>
          </a:prstGeom>
        </p:spPr>
      </p:pic>
      <p:pic>
        <p:nvPicPr>
          <p:cNvPr id="14" name="Picture 13" descr="01.png">
            <a:extLst>
              <a:ext uri="{FF2B5EF4-FFF2-40B4-BE49-F238E27FC236}">
                <a16:creationId xmlns:a16="http://schemas.microsoft.com/office/drawing/2014/main" id="{6E2EEDBC-FDE6-8DE5-3B24-18BF779C3D97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82" y="2847394"/>
            <a:ext cx="245984" cy="735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9A8C1-47F8-679D-9C89-6A7920B549B1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26" y="2911264"/>
            <a:ext cx="343542" cy="671881"/>
          </a:xfrm>
          <a:prstGeom prst="rect">
            <a:avLst/>
          </a:prstGeom>
        </p:spPr>
      </p:pic>
      <p:pic>
        <p:nvPicPr>
          <p:cNvPr id="16" name="Picture 15" descr="01.png">
            <a:extLst>
              <a:ext uri="{FF2B5EF4-FFF2-40B4-BE49-F238E27FC236}">
                <a16:creationId xmlns:a16="http://schemas.microsoft.com/office/drawing/2014/main" id="{1E747A9A-84EA-8919-DA76-272BA5FEE2E1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00" y="3877777"/>
            <a:ext cx="245984" cy="735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D38F3-8D6D-9076-A79E-066771DF305E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44" y="3941647"/>
            <a:ext cx="343542" cy="671881"/>
          </a:xfrm>
          <a:prstGeom prst="rect">
            <a:avLst/>
          </a:prstGeom>
        </p:spPr>
      </p:pic>
      <p:pic>
        <p:nvPicPr>
          <p:cNvPr id="18" name="Picture 17" descr="01.png">
            <a:extLst>
              <a:ext uri="{FF2B5EF4-FFF2-40B4-BE49-F238E27FC236}">
                <a16:creationId xmlns:a16="http://schemas.microsoft.com/office/drawing/2014/main" id="{D818597B-4A60-7D75-5029-1F095895524F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39" y="4071419"/>
            <a:ext cx="245984" cy="735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2DD25A-F162-357F-AD10-576959136B7D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83" y="4135289"/>
            <a:ext cx="343542" cy="671881"/>
          </a:xfrm>
          <a:prstGeom prst="rect">
            <a:avLst/>
          </a:prstGeom>
        </p:spPr>
      </p:pic>
      <p:pic>
        <p:nvPicPr>
          <p:cNvPr id="20" name="Picture 19" descr="01.png">
            <a:extLst>
              <a:ext uri="{FF2B5EF4-FFF2-40B4-BE49-F238E27FC236}">
                <a16:creationId xmlns:a16="http://schemas.microsoft.com/office/drawing/2014/main" id="{6178FB23-D348-428F-276C-DBF1E625B0F1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46" y="5031100"/>
            <a:ext cx="245984" cy="735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FAB86F-82C9-A50D-BD2A-0B62FE59D1FA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91" y="5094970"/>
            <a:ext cx="343542" cy="671881"/>
          </a:xfrm>
          <a:prstGeom prst="rect">
            <a:avLst/>
          </a:prstGeom>
        </p:spPr>
      </p:pic>
      <p:pic>
        <p:nvPicPr>
          <p:cNvPr id="22" name="Picture 21" descr="01.png">
            <a:extLst>
              <a:ext uri="{FF2B5EF4-FFF2-40B4-BE49-F238E27FC236}">
                <a16:creationId xmlns:a16="http://schemas.microsoft.com/office/drawing/2014/main" id="{50CC2F0C-958B-3B23-3021-C5F25F9B92AA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86" y="5224742"/>
            <a:ext cx="245984" cy="7357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A1A088-3CEC-2188-3713-CAFC68ECE735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30" y="5288612"/>
            <a:ext cx="343542" cy="671881"/>
          </a:xfrm>
          <a:prstGeom prst="rect">
            <a:avLst/>
          </a:prstGeom>
        </p:spPr>
      </p:pic>
      <p:pic>
        <p:nvPicPr>
          <p:cNvPr id="24" name="Picture 23" descr="01.png">
            <a:extLst>
              <a:ext uri="{FF2B5EF4-FFF2-40B4-BE49-F238E27FC236}">
                <a16:creationId xmlns:a16="http://schemas.microsoft.com/office/drawing/2014/main" id="{0A68C36C-4C42-4BF4-5894-2A8F3FAB2091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83" y="4369041"/>
            <a:ext cx="245984" cy="7357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422CA0-C012-E776-4F30-9AA1D1A364D2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7" y="4432911"/>
            <a:ext cx="343542" cy="671881"/>
          </a:xfrm>
          <a:prstGeom prst="rect">
            <a:avLst/>
          </a:prstGeom>
        </p:spPr>
      </p:pic>
      <p:pic>
        <p:nvPicPr>
          <p:cNvPr id="26" name="Picture 25" descr="01.png">
            <a:extLst>
              <a:ext uri="{FF2B5EF4-FFF2-40B4-BE49-F238E27FC236}">
                <a16:creationId xmlns:a16="http://schemas.microsoft.com/office/drawing/2014/main" id="{339676B1-409E-86E2-C113-DB3D05104959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21" y="4562683"/>
            <a:ext cx="245984" cy="7357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DFE8AB-E889-20FC-4343-32EF232B74B4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66" y="4626553"/>
            <a:ext cx="343542" cy="671881"/>
          </a:xfrm>
          <a:prstGeom prst="rect">
            <a:avLst/>
          </a:prstGeom>
        </p:spPr>
      </p:pic>
      <p:pic>
        <p:nvPicPr>
          <p:cNvPr id="28" name="Picture 27" descr="01.png">
            <a:extLst>
              <a:ext uri="{FF2B5EF4-FFF2-40B4-BE49-F238E27FC236}">
                <a16:creationId xmlns:a16="http://schemas.microsoft.com/office/drawing/2014/main" id="{FAB75978-F847-8135-1B3F-8E4471BB8671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67" y="3494201"/>
            <a:ext cx="245984" cy="735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E030CC-9E6C-23DB-561A-A791AED272ED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12" y="3558071"/>
            <a:ext cx="343542" cy="671881"/>
          </a:xfrm>
          <a:prstGeom prst="rect">
            <a:avLst/>
          </a:prstGeom>
        </p:spPr>
      </p:pic>
      <p:pic>
        <p:nvPicPr>
          <p:cNvPr id="30" name="Picture 29" descr="01.png">
            <a:extLst>
              <a:ext uri="{FF2B5EF4-FFF2-40B4-BE49-F238E27FC236}">
                <a16:creationId xmlns:a16="http://schemas.microsoft.com/office/drawing/2014/main" id="{91FA53E5-A944-E525-ACB0-1B44DDB35212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06" y="3687843"/>
            <a:ext cx="245984" cy="7357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73C937-F5C3-FEF8-5733-4CFFE393FAC9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51" y="3751713"/>
            <a:ext cx="343542" cy="671881"/>
          </a:xfrm>
          <a:prstGeom prst="rect">
            <a:avLst/>
          </a:prstGeom>
        </p:spPr>
      </p:pic>
      <p:pic>
        <p:nvPicPr>
          <p:cNvPr id="32" name="Picture 31" descr="01.png">
            <a:extLst>
              <a:ext uri="{FF2B5EF4-FFF2-40B4-BE49-F238E27FC236}">
                <a16:creationId xmlns:a16="http://schemas.microsoft.com/office/drawing/2014/main" id="{AF300103-081A-9C06-8FAB-567FF1AA8FE0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3" y="2828488"/>
            <a:ext cx="245984" cy="735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8ABD95-0270-9460-FEB7-45835E1E0396}"/>
              </a:ext>
            </a:extLst>
          </p:cNvPr>
          <p:cNvPicPr>
            <a:picLocks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32" y="2910989"/>
            <a:ext cx="343542" cy="67188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8BAA3C8-E52E-80C3-E8CC-5A2192B693D8}"/>
              </a:ext>
            </a:extLst>
          </p:cNvPr>
          <p:cNvSpPr txBox="1">
            <a:spLocks/>
          </p:cNvSpPr>
          <p:nvPr/>
        </p:nvSpPr>
        <p:spPr>
          <a:xfrm>
            <a:off x="8640935" y="2910989"/>
            <a:ext cx="2210741" cy="469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Oswald Regular"/>
                <a:cs typeface="Oswald Regular"/>
              </a:rPr>
              <a:t>DISENGAGED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8DA52BD-CF24-88AA-D35A-B06A5D766473}"/>
              </a:ext>
            </a:extLst>
          </p:cNvPr>
          <p:cNvSpPr txBox="1">
            <a:spLocks/>
          </p:cNvSpPr>
          <p:nvPr/>
        </p:nvSpPr>
        <p:spPr>
          <a:xfrm>
            <a:off x="273449" y="61722"/>
            <a:ext cx="4211465" cy="150373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i="1" dirty="0" smtClean="0">
                <a:solidFill>
                  <a:schemeClr val="bg1"/>
                </a:solidFill>
                <a:latin typeface="+mn-lt"/>
              </a:rPr>
              <a:t>LEADER</a:t>
            </a:r>
            <a:r>
              <a:rPr lang="en-US" sz="4800" dirty="0" smtClean="0">
                <a:solidFill>
                  <a:schemeClr val="bg1"/>
                </a:solidFill>
                <a:latin typeface="+mn-lt"/>
              </a:rPr>
              <a:t> Engagement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386682" y="2205291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 animBg="1"/>
      <p:bldP spid="36" grpId="0" animBg="1"/>
      <p:bldP spid="37" grpId="0" animBg="1"/>
      <p:bldP spid="34" grpId="0"/>
      <p:bldP spid="10" grpId="0" build="p"/>
      <p:bldP spid="11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F9709CA-FA78-E181-CE2B-B92BE4144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8DABE-652B-9324-06F2-A85AF4701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733" y="5435894"/>
            <a:ext cx="1381246" cy="12547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08180D-9397-12D1-96D5-CFC8D05BC4E6}"/>
              </a:ext>
            </a:extLst>
          </p:cNvPr>
          <p:cNvSpPr txBox="1">
            <a:spLocks/>
          </p:cNvSpPr>
          <p:nvPr/>
        </p:nvSpPr>
        <p:spPr>
          <a:xfrm>
            <a:off x="235131" y="245222"/>
            <a:ext cx="11765280" cy="7494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200" dirty="0">
                <a:solidFill>
                  <a:schemeClr val="bg1"/>
                </a:solidFill>
                <a:latin typeface="+mn-lt"/>
              </a:rPr>
              <a:t>How Engagement is Measured </a:t>
            </a:r>
            <a:r>
              <a:rPr lang="en-US" sz="3600" dirty="0">
                <a:solidFill>
                  <a:schemeClr val="bg1"/>
                </a:solidFill>
              </a:rPr>
              <a:t>– Gallup Q</a:t>
            </a:r>
            <a:r>
              <a:rPr lang="en-US" sz="3600" baseline="30000" dirty="0">
                <a:solidFill>
                  <a:schemeClr val="bg1"/>
                </a:solidFill>
              </a:rPr>
              <a:t>12 ®</a:t>
            </a:r>
            <a:endParaRPr lang="en-US" sz="3600" i="1" baseline="300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C9E95B-EA5F-DCC7-61FE-1FE440CEF9DF}"/>
              </a:ext>
            </a:extLst>
          </p:cNvPr>
          <p:cNvSpPr txBox="1">
            <a:spLocks/>
          </p:cNvSpPr>
          <p:nvPr/>
        </p:nvSpPr>
        <p:spPr>
          <a:xfrm>
            <a:off x="827537" y="1208718"/>
            <a:ext cx="4917360" cy="4160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85646" indent="-385646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I know </a:t>
            </a:r>
            <a:r>
              <a:rPr lang="en-US" b="1" dirty="0">
                <a:solidFill>
                  <a:schemeClr val="bg1"/>
                </a:solidFill>
              </a:rPr>
              <a:t>what is expected</a:t>
            </a:r>
            <a:r>
              <a:rPr lang="en-US" dirty="0">
                <a:solidFill>
                  <a:schemeClr val="bg1"/>
                </a:solidFill>
              </a:rPr>
              <a:t> of me at work. </a:t>
            </a:r>
          </a:p>
          <a:p>
            <a:pPr marL="385646" indent="-385646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I have the </a:t>
            </a:r>
            <a:r>
              <a:rPr lang="en-US" b="1" dirty="0">
                <a:solidFill>
                  <a:schemeClr val="bg1"/>
                </a:solidFill>
              </a:rPr>
              <a:t>materials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equipment </a:t>
            </a:r>
            <a:r>
              <a:rPr lang="en-US" dirty="0">
                <a:solidFill>
                  <a:schemeClr val="bg1"/>
                </a:solidFill>
              </a:rPr>
              <a:t>to do my work right.</a:t>
            </a:r>
          </a:p>
          <a:p>
            <a:pPr marL="385646" indent="-385646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At work, I have the opportunity to do </a:t>
            </a:r>
            <a:r>
              <a:rPr lang="en-US" b="1" dirty="0">
                <a:solidFill>
                  <a:schemeClr val="bg1"/>
                </a:solidFill>
              </a:rPr>
              <a:t>what I do best </a:t>
            </a:r>
            <a:r>
              <a:rPr lang="en-US" dirty="0">
                <a:solidFill>
                  <a:schemeClr val="bg1"/>
                </a:solidFill>
              </a:rPr>
              <a:t>every day.</a:t>
            </a:r>
          </a:p>
          <a:p>
            <a:pPr marL="385646" indent="-385646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In the last seven days, I have received </a:t>
            </a:r>
            <a:r>
              <a:rPr lang="en-US" b="1" dirty="0">
                <a:solidFill>
                  <a:schemeClr val="bg1"/>
                </a:solidFill>
              </a:rPr>
              <a:t>recognition or praise </a:t>
            </a:r>
            <a:r>
              <a:rPr lang="en-US" dirty="0">
                <a:solidFill>
                  <a:schemeClr val="bg1"/>
                </a:solidFill>
              </a:rPr>
              <a:t>for doing good work.</a:t>
            </a:r>
          </a:p>
          <a:p>
            <a:pPr marL="385646" indent="-385646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</a:rPr>
              <a:t>My supervisor, or someone at work seems to </a:t>
            </a:r>
            <a:r>
              <a:rPr lang="en-US" b="1" dirty="0">
                <a:solidFill>
                  <a:schemeClr val="bg1"/>
                </a:solidFill>
              </a:rPr>
              <a:t>care about me </a:t>
            </a:r>
            <a:r>
              <a:rPr lang="en-US" dirty="0">
                <a:solidFill>
                  <a:schemeClr val="bg1"/>
                </a:solidFill>
              </a:rPr>
              <a:t>as a person.</a:t>
            </a:r>
          </a:p>
          <a:p>
            <a:pPr marL="385646" indent="-385646">
              <a:buFont typeface="+mj-lt"/>
              <a:buAutoNum type="arabicPeriod" startAt="6"/>
              <a:defRPr/>
            </a:pPr>
            <a:r>
              <a:rPr lang="en-US" dirty="0">
                <a:solidFill>
                  <a:schemeClr val="bg1"/>
                </a:solidFill>
              </a:rPr>
              <a:t>Someone at work who </a:t>
            </a:r>
            <a:r>
              <a:rPr lang="en-US" b="1" dirty="0">
                <a:solidFill>
                  <a:schemeClr val="bg1"/>
                </a:solidFill>
              </a:rPr>
              <a:t>encourages my development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385646" indent="-385646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385646" indent="-385646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Arial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740F65-6A8D-51F6-B378-A38A961A507B}"/>
              </a:ext>
            </a:extLst>
          </p:cNvPr>
          <p:cNvSpPr txBox="1">
            <a:spLocks/>
          </p:cNvSpPr>
          <p:nvPr/>
        </p:nvSpPr>
        <p:spPr>
          <a:xfrm>
            <a:off x="6541375" y="1247648"/>
            <a:ext cx="4985336" cy="4718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646" indent="-385646" algn="l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+mj-lt"/>
              <a:buAutoNum type="arabicPeriod" startAt="7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 work, my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opinions seem to count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385646" indent="-385646" algn="l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+mj-lt"/>
              <a:buAutoNum type="arabicPeriod" startAt="7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mission/purpose of my company makes me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feel my job is important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385646" indent="-385646" algn="l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+mj-lt"/>
              <a:buAutoNum type="arabicPeriod" startAt="7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co-workers are committed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doing quality work. </a:t>
            </a:r>
          </a:p>
          <a:p>
            <a:pPr marL="385646" indent="-385646" algn="l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+mj-lt"/>
              <a:buAutoNum type="arabicPeriod" startAt="7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have a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best friend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 work. </a:t>
            </a:r>
          </a:p>
          <a:p>
            <a:pPr marL="385646" indent="-385646" algn="l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+mj-lt"/>
              <a:buAutoNum type="arabicPeriod" startAt="7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the last six months, someone at work has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talked to me about my progress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385646" indent="-385646" algn="l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+mj-lt"/>
              <a:buAutoNum type="arabicPeriod" startAt="7"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the last year, I have had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opportunities to learn and grow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385646" indent="-385646" algn="l">
              <a:buFont typeface="+mj-lt"/>
              <a:buAutoNum type="arabicPeriod"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algn="l"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algn="l">
              <a:buFont typeface="Arial" charset="0"/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066F0-FC37-E000-DACA-FF04DDE519ED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85770" y="1979023"/>
            <a:ext cx="34834" cy="2899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990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D894D2-9C0D-850A-1C24-A09D29D94831}"/>
              </a:ext>
            </a:extLst>
          </p:cNvPr>
          <p:cNvSpPr txBox="1">
            <a:spLocks/>
          </p:cNvSpPr>
          <p:nvPr/>
        </p:nvSpPr>
        <p:spPr>
          <a:xfrm>
            <a:off x="200297" y="245222"/>
            <a:ext cx="11930743" cy="74946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700" dirty="0">
                <a:solidFill>
                  <a:schemeClr val="bg1"/>
                </a:solidFill>
                <a:latin typeface="+mn-lt"/>
              </a:rPr>
              <a:t>How Engagement is Measured </a:t>
            </a:r>
            <a:r>
              <a:rPr lang="en-US" sz="3600" dirty="0">
                <a:solidFill>
                  <a:schemeClr val="bg1"/>
                </a:solidFill>
              </a:rPr>
              <a:t>– Gallup Q</a:t>
            </a:r>
            <a:r>
              <a:rPr lang="en-US" sz="3600" baseline="30000" dirty="0">
                <a:solidFill>
                  <a:schemeClr val="bg1"/>
                </a:solidFill>
              </a:rPr>
              <a:t>12®</a:t>
            </a:r>
            <a:endParaRPr lang="en-US" sz="3600" i="1" baseline="300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E61DCF-E5FA-9EA0-6B1A-D215C4E0830D}"/>
              </a:ext>
            </a:extLst>
          </p:cNvPr>
          <p:cNvSpPr txBox="1">
            <a:spLocks/>
          </p:cNvSpPr>
          <p:nvPr/>
        </p:nvSpPr>
        <p:spPr>
          <a:xfrm>
            <a:off x="627018" y="1259641"/>
            <a:ext cx="10995488" cy="4160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</a:rPr>
              <a:t>Manager Enablement Index </a:t>
            </a:r>
            <a:r>
              <a:rPr lang="en-US" sz="2800" dirty="0">
                <a:solidFill>
                  <a:schemeClr val="bg1"/>
                </a:solidFill>
              </a:rPr>
              <a:t>– </a:t>
            </a:r>
            <a:r>
              <a:rPr lang="en-US" sz="2800" i="1" dirty="0">
                <a:solidFill>
                  <a:schemeClr val="bg1"/>
                </a:solidFill>
              </a:rPr>
              <a:t>To measure their needs and challenges</a:t>
            </a:r>
          </a:p>
          <a:p>
            <a:pPr marL="746125" lvl="1" indent="-34607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Job authority and trust from senior leaders</a:t>
            </a:r>
          </a:p>
          <a:p>
            <a:pPr marL="746125" lvl="1" indent="-34607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Effective collaboration</a:t>
            </a:r>
          </a:p>
          <a:p>
            <a:pPr marL="746125" lvl="1" indent="-34607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managers are consulted about changes that directly affect them</a:t>
            </a:r>
          </a:p>
          <a:p>
            <a:pPr marL="746125" lvl="1" indent="-34607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Growth opportunities and development</a:t>
            </a:r>
          </a:p>
          <a:p>
            <a:pPr marL="746125" lvl="1" indent="-34607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Performance management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385646" indent="-385646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385646" indent="-385646">
              <a:buFont typeface="+mj-lt"/>
              <a:buAutoNum type="arabicPeriod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Arial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02A4FA6-8199-E143-8EB9-53EB01CA0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21" y="6063262"/>
            <a:ext cx="2092037" cy="2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4280" tIns="17139" rIns="34280" bIns="1713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Gallup, Inc.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9FDC9-0414-15F0-EF9F-B50EAB676B15}"/>
              </a:ext>
            </a:extLst>
          </p:cNvPr>
          <p:cNvSpPr txBox="1"/>
          <p:nvPr/>
        </p:nvSpPr>
        <p:spPr>
          <a:xfrm>
            <a:off x="3753852" y="6304418"/>
            <a:ext cx="38792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spc="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www.ROIsolutionsInc.com</a:t>
            </a:r>
          </a:p>
        </p:txBody>
      </p:sp>
    </p:spTree>
    <p:extLst>
      <p:ext uri="{BB962C8B-B14F-4D97-AF65-F5344CB8AC3E}">
        <p14:creationId xmlns:p14="http://schemas.microsoft.com/office/powerpoint/2010/main" val="3734381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{EF42DB8F-7450-5543-B970-F36512177EE3}tf10001062</Template>
  <TotalTime>10503</TotalTime>
  <Words>1193</Words>
  <Application>Microsoft Office PowerPoint</Application>
  <PresentationFormat>Widescreen</PresentationFormat>
  <Paragraphs>337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MS PGothic</vt:lpstr>
      <vt:lpstr>aktiv-grotesk</vt:lpstr>
      <vt:lpstr>AngsanaUPC</vt:lpstr>
      <vt:lpstr>Arial</vt:lpstr>
      <vt:lpstr>Calibri</vt:lpstr>
      <vt:lpstr>Century Gothic</vt:lpstr>
      <vt:lpstr>Courier New</vt:lpstr>
      <vt:lpstr>Decotura ICG</vt:lpstr>
      <vt:lpstr>Eras Bold ITC</vt:lpstr>
      <vt:lpstr>Eras Medium ITC</vt:lpstr>
      <vt:lpstr>Lato Heavy</vt:lpstr>
      <vt:lpstr>Lato Medium</vt:lpstr>
      <vt:lpstr>Montserrat</vt:lpstr>
      <vt:lpstr>Montserrat ExtraBold</vt:lpstr>
      <vt:lpstr>Oswald Light</vt:lpstr>
      <vt:lpstr>Oswald Regular</vt:lpstr>
      <vt:lpstr>Wingdings</vt:lpstr>
      <vt:lpstr>Wingdings 3</vt:lpstr>
      <vt:lpstr>Ion</vt:lpstr>
      <vt:lpstr>1_Ion</vt:lpstr>
      <vt:lpstr>28th Annual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28th Annual Conference</dc:title>
  <dc:creator>Kimberly Hernandez</dc:creator>
  <cp:lastModifiedBy>m_ristau</cp:lastModifiedBy>
  <cp:revision>50</cp:revision>
  <dcterms:created xsi:type="dcterms:W3CDTF">2024-05-10T21:27:17Z</dcterms:created>
  <dcterms:modified xsi:type="dcterms:W3CDTF">2024-09-17T21:20:38Z</dcterms:modified>
</cp:coreProperties>
</file>