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54"/>
  </p:notesMasterIdLst>
  <p:sldIdLst>
    <p:sldId id="256" r:id="rId5"/>
    <p:sldId id="261" r:id="rId6"/>
    <p:sldId id="495" r:id="rId7"/>
    <p:sldId id="481" r:id="rId8"/>
    <p:sldId id="445" r:id="rId9"/>
    <p:sldId id="446" r:id="rId10"/>
    <p:sldId id="496" r:id="rId11"/>
    <p:sldId id="492" r:id="rId12"/>
    <p:sldId id="482" r:id="rId13"/>
    <p:sldId id="509" r:id="rId14"/>
    <p:sldId id="483" r:id="rId15"/>
    <p:sldId id="257" r:id="rId16"/>
    <p:sldId id="484" r:id="rId17"/>
    <p:sldId id="485" r:id="rId18"/>
    <p:sldId id="486" r:id="rId19"/>
    <p:sldId id="465" r:id="rId20"/>
    <p:sldId id="497" r:id="rId21"/>
    <p:sldId id="498" r:id="rId22"/>
    <p:sldId id="500" r:id="rId23"/>
    <p:sldId id="501" r:id="rId24"/>
    <p:sldId id="460" r:id="rId25"/>
    <p:sldId id="461" r:id="rId26"/>
    <p:sldId id="503" r:id="rId27"/>
    <p:sldId id="502" r:id="rId28"/>
    <p:sldId id="489" r:id="rId29"/>
    <p:sldId id="487" r:id="rId30"/>
    <p:sldId id="499" r:id="rId31"/>
    <p:sldId id="504" r:id="rId32"/>
    <p:sldId id="505" r:id="rId33"/>
    <p:sldId id="488" r:id="rId34"/>
    <p:sldId id="452" r:id="rId35"/>
    <p:sldId id="453" r:id="rId36"/>
    <p:sldId id="494" r:id="rId37"/>
    <p:sldId id="506" r:id="rId38"/>
    <p:sldId id="490" r:id="rId39"/>
    <p:sldId id="511" r:id="rId40"/>
    <p:sldId id="512" r:id="rId41"/>
    <p:sldId id="316" r:id="rId42"/>
    <p:sldId id="508" r:id="rId43"/>
    <p:sldId id="510" r:id="rId44"/>
    <p:sldId id="288" r:id="rId45"/>
    <p:sldId id="513" r:id="rId46"/>
    <p:sldId id="320" r:id="rId47"/>
    <p:sldId id="321" r:id="rId48"/>
    <p:sldId id="322" r:id="rId49"/>
    <p:sldId id="325" r:id="rId50"/>
    <p:sldId id="328" r:id="rId51"/>
    <p:sldId id="326" r:id="rId52"/>
    <p:sldId id="329" r:id="rId53"/>
  </p:sldIdLst>
  <p:sldSz cx="12192000" cy="6858000"/>
  <p:notesSz cx="6858000" cy="9144000"/>
  <p:embeddedFontLst>
    <p:embeddedFont>
      <p:font typeface="ＭＳ Ｐゴシック" panose="020B0600070205080204" pitchFamily="34" charset="-128"/>
      <p:regular r:id="rId55"/>
    </p:embeddedFont>
    <p:embeddedFont>
      <p:font typeface="Lato" panose="020F0502020204030203" pitchFamily="34" charset="0"/>
      <p:regular r:id="rId56"/>
      <p:bold r:id="rId57"/>
      <p:italic r:id="rId58"/>
      <p:boldItalic r:id="rId59"/>
    </p:embeddedFont>
    <p:embeddedFont>
      <p:font typeface="Roboto" panose="02000000000000000000" pitchFamily="2"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K. Dodson" initials="SKD" lastIdx="1" clrIdx="0">
    <p:extLst>
      <p:ext uri="{19B8F6BF-5375-455C-9EA6-DF929625EA0E}">
        <p15:presenceInfo xmlns:p15="http://schemas.microsoft.com/office/powerpoint/2012/main" userId="S::sdodson@choctawnation.com::5862f8b6-fd46-482e-8e7d-665e90047f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2328"/>
    <a:srgbClr val="B31C27"/>
    <a:srgbClr val="532C6D"/>
    <a:srgbClr val="542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712" autoAdjust="0"/>
  </p:normalViewPr>
  <p:slideViewPr>
    <p:cSldViewPr snapToGrid="0" snapToObjects="1">
      <p:cViewPr varScale="1">
        <p:scale>
          <a:sx n="105" d="100"/>
          <a:sy n="105" d="100"/>
        </p:scale>
        <p:origin x="822"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https://choctawnationofoklahoma-my.sharepoint.com/personal/rdromgoole_choctawnation_com/Documents/FY24%20Q3%20Data%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dromgoole\AppData\Local\Microsoft\Windows\INetCache\Content.Outlook\SA5N6AWR\OPR_9.16.2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2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EEB7-4E14-AF96-9D37EC3AFEF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'[FY24 Q3 Data .xlsx]Sheet1'!$D$6:$D$28</c:f>
              <c:strCache>
                <c:ptCount val="23"/>
                <c:pt idx="0">
                  <c:v>FY19 Q1</c:v>
                </c:pt>
                <c:pt idx="1">
                  <c:v>FY19 Q2</c:v>
                </c:pt>
                <c:pt idx="2">
                  <c:v>FY19 Q3</c:v>
                </c:pt>
                <c:pt idx="3">
                  <c:v>FY19 Q4</c:v>
                </c:pt>
                <c:pt idx="4">
                  <c:v>FY20 Q1</c:v>
                </c:pt>
                <c:pt idx="5">
                  <c:v>FY20 Q2</c:v>
                </c:pt>
                <c:pt idx="6">
                  <c:v>FY20 Q3</c:v>
                </c:pt>
                <c:pt idx="7">
                  <c:v>FY20 Q4</c:v>
                </c:pt>
                <c:pt idx="8">
                  <c:v>FY21 Q1</c:v>
                </c:pt>
                <c:pt idx="9">
                  <c:v>FY21 Q2</c:v>
                </c:pt>
                <c:pt idx="10">
                  <c:v>FY21 Q3</c:v>
                </c:pt>
                <c:pt idx="11">
                  <c:v>FY21 Q4</c:v>
                </c:pt>
                <c:pt idx="12">
                  <c:v>FY22 Q1</c:v>
                </c:pt>
                <c:pt idx="13">
                  <c:v>FY22 Q2</c:v>
                </c:pt>
                <c:pt idx="14">
                  <c:v>FY22 Q3</c:v>
                </c:pt>
                <c:pt idx="15">
                  <c:v>FY22 Q4</c:v>
                </c:pt>
                <c:pt idx="16">
                  <c:v>FY23 Q1</c:v>
                </c:pt>
                <c:pt idx="17">
                  <c:v>FY23 Q2</c:v>
                </c:pt>
                <c:pt idx="18">
                  <c:v>FY23 Q3</c:v>
                </c:pt>
                <c:pt idx="19">
                  <c:v>FY23 Q4</c:v>
                </c:pt>
                <c:pt idx="20">
                  <c:v>FY24 Q1</c:v>
                </c:pt>
                <c:pt idx="21">
                  <c:v>FY24 Q2</c:v>
                </c:pt>
                <c:pt idx="22">
                  <c:v>FY24 Q3</c:v>
                </c:pt>
              </c:strCache>
            </c:strRef>
          </c:cat>
          <c:val>
            <c:numRef>
              <c:f>'[FY24 Q3 Data .xlsx]Sheet1'!$E$6:$E$28</c:f>
              <c:numCache>
                <c:formatCode>General</c:formatCode>
                <c:ptCount val="23"/>
                <c:pt idx="0">
                  <c:v>1118</c:v>
                </c:pt>
                <c:pt idx="1">
                  <c:v>1380</c:v>
                </c:pt>
                <c:pt idx="2">
                  <c:v>1794</c:v>
                </c:pt>
                <c:pt idx="3">
                  <c:v>1340</c:v>
                </c:pt>
                <c:pt idx="4">
                  <c:v>1310</c:v>
                </c:pt>
                <c:pt idx="5">
                  <c:v>1365</c:v>
                </c:pt>
                <c:pt idx="6">
                  <c:v>983</c:v>
                </c:pt>
                <c:pt idx="7">
                  <c:v>1497</c:v>
                </c:pt>
                <c:pt idx="8">
                  <c:v>1294</c:v>
                </c:pt>
                <c:pt idx="9">
                  <c:v>1362</c:v>
                </c:pt>
                <c:pt idx="10">
                  <c:v>2852</c:v>
                </c:pt>
                <c:pt idx="11">
                  <c:v>2633</c:v>
                </c:pt>
                <c:pt idx="12">
                  <c:v>1912</c:v>
                </c:pt>
                <c:pt idx="13">
                  <c:v>1753</c:v>
                </c:pt>
                <c:pt idx="14">
                  <c:v>2956</c:v>
                </c:pt>
                <c:pt idx="15">
                  <c:v>2234</c:v>
                </c:pt>
                <c:pt idx="16">
                  <c:v>1572</c:v>
                </c:pt>
                <c:pt idx="17">
                  <c:v>1616</c:v>
                </c:pt>
                <c:pt idx="18">
                  <c:v>2723</c:v>
                </c:pt>
                <c:pt idx="19">
                  <c:v>2158</c:v>
                </c:pt>
                <c:pt idx="20">
                  <c:v>1691</c:v>
                </c:pt>
                <c:pt idx="21">
                  <c:v>2186</c:v>
                </c:pt>
                <c:pt idx="22">
                  <c:v>2596</c:v>
                </c:pt>
              </c:numCache>
            </c:numRef>
          </c:val>
          <c:extLst>
            <c:ext xmlns:c16="http://schemas.microsoft.com/office/drawing/2014/chart" uri="{C3380CC4-5D6E-409C-BE32-E72D297353CC}">
              <c16:uniqueId val="{00000001-EEB7-4E14-AF96-9D37EC3AFEF5}"/>
            </c:ext>
          </c:extLst>
        </c:ser>
        <c:dLbls>
          <c:showLegendKey val="0"/>
          <c:showVal val="0"/>
          <c:showCatName val="0"/>
          <c:showSerName val="0"/>
          <c:showPercent val="0"/>
          <c:showBubbleSize val="0"/>
        </c:dLbls>
        <c:gapWidth val="219"/>
        <c:overlap val="-27"/>
        <c:axId val="601047503"/>
        <c:axId val="601046543"/>
      </c:barChart>
      <c:catAx>
        <c:axId val="601047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01046543"/>
        <c:crosses val="autoZero"/>
        <c:auto val="1"/>
        <c:lblAlgn val="ctr"/>
        <c:lblOffset val="100"/>
        <c:noMultiLvlLbl val="0"/>
      </c:catAx>
      <c:valAx>
        <c:axId val="6010465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1047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Marketshare of US Job</a:t>
            </a:r>
            <a:r>
              <a:rPr lang="en-US" sz="2000" b="1" baseline="0"/>
              <a:t> Boards</a:t>
            </a:r>
            <a:endParaRPr lang="en-US" sz="2000" b="1"/>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7A6-4BC1-A383-2BFCECEB113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7A6-4BC1-A383-2BFCECEB113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7A6-4BC1-A383-2BFCECEB1132}"/>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7A6-4BC1-A383-2BFCECEB1132}"/>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7A6-4BC1-A383-2BFCECEB1132}"/>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7A6-4BC1-A383-2BFCECEB113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Sheet1!$E$9:$E$13</c:f>
              <c:strCache>
                <c:ptCount val="5"/>
                <c:pt idx="0">
                  <c:v>Indeed &amp; Glassdoor</c:v>
                </c:pt>
                <c:pt idx="1">
                  <c:v>LinkedIn</c:v>
                </c:pt>
                <c:pt idx="2">
                  <c:v>ZipRecruiter</c:v>
                </c:pt>
                <c:pt idx="3">
                  <c:v>Monster.com</c:v>
                </c:pt>
                <c:pt idx="4">
                  <c:v>Other</c:v>
                </c:pt>
              </c:strCache>
            </c:strRef>
          </c:cat>
          <c:val>
            <c:numRef>
              <c:f>Sheet1!$D$9:$D$13</c:f>
              <c:numCache>
                <c:formatCode>0%</c:formatCode>
                <c:ptCount val="5"/>
                <c:pt idx="0">
                  <c:v>0.68</c:v>
                </c:pt>
                <c:pt idx="1">
                  <c:v>0.2</c:v>
                </c:pt>
                <c:pt idx="2">
                  <c:v>0.04</c:v>
                </c:pt>
                <c:pt idx="3">
                  <c:v>0.05</c:v>
                </c:pt>
                <c:pt idx="4">
                  <c:v>0.03</c:v>
                </c:pt>
              </c:numCache>
            </c:numRef>
          </c:val>
          <c:extLst>
            <c:ext xmlns:c16="http://schemas.microsoft.com/office/drawing/2014/chart" uri="{C3380CC4-5D6E-409C-BE32-E72D297353CC}">
              <c16:uniqueId val="{0000000A-E7A6-4BC1-A383-2BFCECEB1132}"/>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06D60C-F29F-4E66-B833-6CEA3CE5FE9E}"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5337C3BE-7EFB-4FAA-B6B2-6D712D9E2C2E}">
      <dgm:prSet/>
      <dgm:spPr/>
      <dgm:t>
        <a:bodyPr/>
        <a:lstStyle/>
        <a:p>
          <a:r>
            <a:rPr lang="en-US"/>
            <a:t>Here’s a list of some of the top chefs in the U.S. who specialize in Asian cuisine, including both traditional and fusion approaches:</a:t>
          </a:r>
        </a:p>
      </dgm:t>
    </dgm:pt>
    <dgm:pt modelId="{7BA7122A-BAEC-43B3-A6B2-0B240A5D982F}" type="parTrans" cxnId="{C9801477-2238-4868-B385-48F24A453215}">
      <dgm:prSet/>
      <dgm:spPr/>
      <dgm:t>
        <a:bodyPr/>
        <a:lstStyle/>
        <a:p>
          <a:endParaRPr lang="en-US"/>
        </a:p>
      </dgm:t>
    </dgm:pt>
    <dgm:pt modelId="{D2825A52-BFEF-4AA1-9FAB-880E575CEDE6}" type="sibTrans" cxnId="{C9801477-2238-4868-B385-48F24A453215}">
      <dgm:prSet/>
      <dgm:spPr/>
      <dgm:t>
        <a:bodyPr/>
        <a:lstStyle/>
        <a:p>
          <a:endParaRPr lang="en-US"/>
        </a:p>
      </dgm:t>
    </dgm:pt>
    <dgm:pt modelId="{7877E300-8BDF-40FE-8A84-19A4E91B8ED2}">
      <dgm:prSet/>
      <dgm:spPr/>
      <dgm:t>
        <a:bodyPr/>
        <a:lstStyle/>
        <a:p>
          <a:r>
            <a:rPr lang="en-US"/>
            <a:t>1. **David Chang** – Known for his innovative take on Asian cuisine and founder of the Momofuku restaurant group.</a:t>
          </a:r>
        </a:p>
      </dgm:t>
    </dgm:pt>
    <dgm:pt modelId="{A3719E86-DADF-4BF3-801C-BE6BB3BF5C9E}" type="parTrans" cxnId="{25DA6EDB-2DD1-4C4A-B7FC-8DD0966FD155}">
      <dgm:prSet/>
      <dgm:spPr/>
      <dgm:t>
        <a:bodyPr/>
        <a:lstStyle/>
        <a:p>
          <a:endParaRPr lang="en-US"/>
        </a:p>
      </dgm:t>
    </dgm:pt>
    <dgm:pt modelId="{D10C8C25-3683-4A6B-9627-2B01D1E3462D}" type="sibTrans" cxnId="{25DA6EDB-2DD1-4C4A-B7FC-8DD0966FD155}">
      <dgm:prSet/>
      <dgm:spPr/>
      <dgm:t>
        <a:bodyPr/>
        <a:lstStyle/>
        <a:p>
          <a:endParaRPr lang="en-US"/>
        </a:p>
      </dgm:t>
    </dgm:pt>
    <dgm:pt modelId="{9D8EAAE1-4C55-4B60-A162-6BCEF675C529}">
      <dgm:prSet/>
      <dgm:spPr/>
      <dgm:t>
        <a:bodyPr/>
        <a:lstStyle/>
        <a:p>
          <a:r>
            <a:rPr lang="en-US"/>
            <a:t>2. **Roy Choi** – Pioneer of Korean-Mexican fusion food and founder of the Kogi BBQ food truck.</a:t>
          </a:r>
        </a:p>
      </dgm:t>
    </dgm:pt>
    <dgm:pt modelId="{7DB6E9AF-33AC-4267-8B9E-03D04DBBE4DC}" type="parTrans" cxnId="{BCD00367-987D-4335-81AB-9E5CD9970070}">
      <dgm:prSet/>
      <dgm:spPr/>
      <dgm:t>
        <a:bodyPr/>
        <a:lstStyle/>
        <a:p>
          <a:endParaRPr lang="en-US"/>
        </a:p>
      </dgm:t>
    </dgm:pt>
    <dgm:pt modelId="{C377C61C-2670-485E-B3FE-1E452B6376AA}" type="sibTrans" cxnId="{BCD00367-987D-4335-81AB-9E5CD9970070}">
      <dgm:prSet/>
      <dgm:spPr/>
      <dgm:t>
        <a:bodyPr/>
        <a:lstStyle/>
        <a:p>
          <a:endParaRPr lang="en-US"/>
        </a:p>
      </dgm:t>
    </dgm:pt>
    <dgm:pt modelId="{02184D4C-C28F-4EE3-A8D7-66FE0B820682}">
      <dgm:prSet/>
      <dgm:spPr/>
      <dgm:t>
        <a:bodyPr/>
        <a:lstStyle/>
        <a:p>
          <a:r>
            <a:rPr lang="en-US"/>
            <a:t>3. **Ming Tsai** – A celebrity chef specializing in East-West fusion cuisine and host of the show *Simply Ming*.</a:t>
          </a:r>
        </a:p>
      </dgm:t>
    </dgm:pt>
    <dgm:pt modelId="{EBA50B4C-D04B-4044-A96A-1E4C5C8DDC50}" type="parTrans" cxnId="{66773381-1476-4BF0-9B51-612AFEB14BB3}">
      <dgm:prSet/>
      <dgm:spPr/>
      <dgm:t>
        <a:bodyPr/>
        <a:lstStyle/>
        <a:p>
          <a:endParaRPr lang="en-US"/>
        </a:p>
      </dgm:t>
    </dgm:pt>
    <dgm:pt modelId="{ED83BF24-EE14-44E7-AC34-B40E249B1A3C}" type="sibTrans" cxnId="{66773381-1476-4BF0-9B51-612AFEB14BB3}">
      <dgm:prSet/>
      <dgm:spPr/>
      <dgm:t>
        <a:bodyPr/>
        <a:lstStyle/>
        <a:p>
          <a:endParaRPr lang="en-US"/>
        </a:p>
      </dgm:t>
    </dgm:pt>
    <dgm:pt modelId="{B630238A-93D8-451C-85CD-7F3030DA4D93}">
      <dgm:prSet/>
      <dgm:spPr/>
      <dgm:t>
        <a:bodyPr/>
        <a:lstStyle/>
        <a:p>
          <a:r>
            <a:rPr lang="en-US"/>
            <a:t>4. **Masaharu Morimoto** – A renowned Japanese chef, known for his work on *Iron Chef* and his restaurant Morimoto.</a:t>
          </a:r>
        </a:p>
      </dgm:t>
    </dgm:pt>
    <dgm:pt modelId="{2B01FBC4-0BD1-44EB-B8A0-8D461C22019B}" type="parTrans" cxnId="{B3F68A9B-14A4-413D-9B79-779E43DCD5C3}">
      <dgm:prSet/>
      <dgm:spPr/>
      <dgm:t>
        <a:bodyPr/>
        <a:lstStyle/>
        <a:p>
          <a:endParaRPr lang="en-US"/>
        </a:p>
      </dgm:t>
    </dgm:pt>
    <dgm:pt modelId="{35D82913-9A4C-493D-9458-347770AC221C}" type="sibTrans" cxnId="{B3F68A9B-14A4-413D-9B79-779E43DCD5C3}">
      <dgm:prSet/>
      <dgm:spPr/>
      <dgm:t>
        <a:bodyPr/>
        <a:lstStyle/>
        <a:p>
          <a:endParaRPr lang="en-US"/>
        </a:p>
      </dgm:t>
    </dgm:pt>
    <dgm:pt modelId="{F2FB58D7-A96D-45D6-9884-F3A3CD60B60D}">
      <dgm:prSet/>
      <dgm:spPr/>
      <dgm:t>
        <a:bodyPr/>
        <a:lstStyle/>
        <a:p>
          <a:r>
            <a:rPr lang="en-US"/>
            <a:t>5. **Nobu Matsuhisa** – Famous for his Japanese-Peruvian fusion cuisine, particularly through his Nobu restaurants.</a:t>
          </a:r>
        </a:p>
      </dgm:t>
    </dgm:pt>
    <dgm:pt modelId="{98D4FD0E-E916-458A-AB39-5555E6BBBA33}" type="parTrans" cxnId="{6EB89BD2-FBEE-41CE-BBC3-4DE606D213EA}">
      <dgm:prSet/>
      <dgm:spPr/>
      <dgm:t>
        <a:bodyPr/>
        <a:lstStyle/>
        <a:p>
          <a:endParaRPr lang="en-US"/>
        </a:p>
      </dgm:t>
    </dgm:pt>
    <dgm:pt modelId="{1BF3BF8A-4D62-4646-AED8-B9B998BEC47D}" type="sibTrans" cxnId="{6EB89BD2-FBEE-41CE-BBC3-4DE606D213EA}">
      <dgm:prSet/>
      <dgm:spPr/>
      <dgm:t>
        <a:bodyPr/>
        <a:lstStyle/>
        <a:p>
          <a:endParaRPr lang="en-US"/>
        </a:p>
      </dgm:t>
    </dgm:pt>
    <dgm:pt modelId="{04702DE2-BC62-46FE-B74D-BB61120F0BC2}">
      <dgm:prSet/>
      <dgm:spPr/>
      <dgm:t>
        <a:bodyPr/>
        <a:lstStyle/>
        <a:p>
          <a:r>
            <a:rPr lang="en-US"/>
            <a:t>6. **Dale Talde** – A Filipino-American chef known for his creative takes on Filipino and Asian cuisine, with several restaurants in the U.S.</a:t>
          </a:r>
        </a:p>
      </dgm:t>
    </dgm:pt>
    <dgm:pt modelId="{5F04C40E-1DC3-4049-BCC7-31E0D784DC2C}" type="parTrans" cxnId="{E8F8F01D-484E-44CE-9924-86BF17ECE4E9}">
      <dgm:prSet/>
      <dgm:spPr/>
      <dgm:t>
        <a:bodyPr/>
        <a:lstStyle/>
        <a:p>
          <a:endParaRPr lang="en-US"/>
        </a:p>
      </dgm:t>
    </dgm:pt>
    <dgm:pt modelId="{2CAA8D14-41FC-4D70-8352-318EF0D66A10}" type="sibTrans" cxnId="{E8F8F01D-484E-44CE-9924-86BF17ECE4E9}">
      <dgm:prSet/>
      <dgm:spPr/>
      <dgm:t>
        <a:bodyPr/>
        <a:lstStyle/>
        <a:p>
          <a:endParaRPr lang="en-US"/>
        </a:p>
      </dgm:t>
    </dgm:pt>
    <dgm:pt modelId="{F05D3352-3797-453A-B279-F927434605EA}">
      <dgm:prSet/>
      <dgm:spPr/>
      <dgm:t>
        <a:bodyPr/>
        <a:lstStyle/>
        <a:p>
          <a:r>
            <a:rPr lang="en-US"/>
            <a:t>7. **Takashi Yagihashi** – Renowned for blending Japanese and French cuisine, with restaurants like Slurping Turtle.</a:t>
          </a:r>
        </a:p>
      </dgm:t>
    </dgm:pt>
    <dgm:pt modelId="{33B9E7AD-33CC-4353-ABA4-871EAA327116}" type="parTrans" cxnId="{BD9F3522-1AA7-4169-A493-77D6D5ACC992}">
      <dgm:prSet/>
      <dgm:spPr/>
      <dgm:t>
        <a:bodyPr/>
        <a:lstStyle/>
        <a:p>
          <a:endParaRPr lang="en-US"/>
        </a:p>
      </dgm:t>
    </dgm:pt>
    <dgm:pt modelId="{F7EA80D1-D585-436E-A17C-2B014D090BD1}" type="sibTrans" cxnId="{BD9F3522-1AA7-4169-A493-77D6D5ACC992}">
      <dgm:prSet/>
      <dgm:spPr/>
      <dgm:t>
        <a:bodyPr/>
        <a:lstStyle/>
        <a:p>
          <a:endParaRPr lang="en-US"/>
        </a:p>
      </dgm:t>
    </dgm:pt>
    <dgm:pt modelId="{92E74F9E-AA01-49DD-99CC-BD83FFA10B05}">
      <dgm:prSet/>
      <dgm:spPr/>
      <dgm:t>
        <a:bodyPr/>
        <a:lstStyle/>
        <a:p>
          <a:r>
            <a:rPr lang="en-US"/>
            <a:t>8. **Kristen Kish** – *Top Chef* winner and known for her elevated approach to Asian flavors.</a:t>
          </a:r>
        </a:p>
      </dgm:t>
    </dgm:pt>
    <dgm:pt modelId="{84922C57-F5F7-48CF-8C12-1ED83DBE13FB}" type="parTrans" cxnId="{1F80630A-339B-49A4-810D-6D27D85A7A98}">
      <dgm:prSet/>
      <dgm:spPr/>
      <dgm:t>
        <a:bodyPr/>
        <a:lstStyle/>
        <a:p>
          <a:endParaRPr lang="en-US"/>
        </a:p>
      </dgm:t>
    </dgm:pt>
    <dgm:pt modelId="{C81864A9-11DF-471F-A80C-B56D15EB2976}" type="sibTrans" cxnId="{1F80630A-339B-49A4-810D-6D27D85A7A98}">
      <dgm:prSet/>
      <dgm:spPr/>
      <dgm:t>
        <a:bodyPr/>
        <a:lstStyle/>
        <a:p>
          <a:endParaRPr lang="en-US"/>
        </a:p>
      </dgm:t>
    </dgm:pt>
    <dgm:pt modelId="{7A61D64B-EE12-4956-99CE-A0812EA81DB6}">
      <dgm:prSet/>
      <dgm:spPr/>
      <dgm:t>
        <a:bodyPr/>
        <a:lstStyle/>
        <a:p>
          <a:r>
            <a:rPr lang="en-US"/>
            <a:t>9. **Jet Tila** – A chef specializing in Thai and Southeast Asian cuisine, and a prominent culinary personality.</a:t>
          </a:r>
        </a:p>
      </dgm:t>
    </dgm:pt>
    <dgm:pt modelId="{6371E2EC-7E92-4463-A305-C544EC7B8423}" type="parTrans" cxnId="{20F4A6C0-9FB1-41FC-9474-F62B8E86BD97}">
      <dgm:prSet/>
      <dgm:spPr/>
      <dgm:t>
        <a:bodyPr/>
        <a:lstStyle/>
        <a:p>
          <a:endParaRPr lang="en-US"/>
        </a:p>
      </dgm:t>
    </dgm:pt>
    <dgm:pt modelId="{46B658E8-6DD8-4208-838B-16960104C4A2}" type="sibTrans" cxnId="{20F4A6C0-9FB1-41FC-9474-F62B8E86BD97}">
      <dgm:prSet/>
      <dgm:spPr/>
      <dgm:t>
        <a:bodyPr/>
        <a:lstStyle/>
        <a:p>
          <a:endParaRPr lang="en-US"/>
        </a:p>
      </dgm:t>
    </dgm:pt>
    <dgm:pt modelId="{A6FF0136-BA33-4BD2-A733-1FC82DBF384B}">
      <dgm:prSet/>
      <dgm:spPr/>
      <dgm:t>
        <a:bodyPr/>
        <a:lstStyle/>
        <a:p>
          <a:r>
            <a:rPr lang="en-US"/>
            <a:t>10. **Charles Phan** – Known for his modern take on Vietnamese cuisine at the acclaimed restaurant Slanted  </a:t>
          </a:r>
        </a:p>
      </dgm:t>
    </dgm:pt>
    <dgm:pt modelId="{0D31AD9E-C648-4E06-BE46-1BBF08C4AE29}" type="parTrans" cxnId="{212B5932-E6FA-48F2-AE24-A444DCE9F9D7}">
      <dgm:prSet/>
      <dgm:spPr/>
      <dgm:t>
        <a:bodyPr/>
        <a:lstStyle/>
        <a:p>
          <a:endParaRPr lang="en-US"/>
        </a:p>
      </dgm:t>
    </dgm:pt>
    <dgm:pt modelId="{4AB25D13-262D-42C8-96CE-A528487DD1B3}" type="sibTrans" cxnId="{212B5932-E6FA-48F2-AE24-A444DCE9F9D7}">
      <dgm:prSet/>
      <dgm:spPr/>
      <dgm:t>
        <a:bodyPr/>
        <a:lstStyle/>
        <a:p>
          <a:endParaRPr lang="en-US"/>
        </a:p>
      </dgm:t>
    </dgm:pt>
    <dgm:pt modelId="{526D4D7D-21A4-4DC2-8B9C-DC1617375CE5}">
      <dgm:prSet/>
      <dgm:spPr/>
      <dgm:t>
        <a:bodyPr/>
        <a:lstStyle/>
        <a:p>
          <a:r>
            <a:rPr lang="en-US"/>
            <a:t>These chefs have made significant contributions to the culinary world by mastering and innovating Asian cuisines</a:t>
          </a:r>
        </a:p>
      </dgm:t>
    </dgm:pt>
    <dgm:pt modelId="{03C55FB8-87D0-4557-B16A-3137BF9A7747}" type="parTrans" cxnId="{565C0E2A-6A90-454F-A212-1CFA14AB4E69}">
      <dgm:prSet/>
      <dgm:spPr/>
      <dgm:t>
        <a:bodyPr/>
        <a:lstStyle/>
        <a:p>
          <a:endParaRPr lang="en-US"/>
        </a:p>
      </dgm:t>
    </dgm:pt>
    <dgm:pt modelId="{B52B2138-C9AE-47FB-9697-60F18A451FB9}" type="sibTrans" cxnId="{565C0E2A-6A90-454F-A212-1CFA14AB4E69}">
      <dgm:prSet/>
      <dgm:spPr/>
      <dgm:t>
        <a:bodyPr/>
        <a:lstStyle/>
        <a:p>
          <a:endParaRPr lang="en-US"/>
        </a:p>
      </dgm:t>
    </dgm:pt>
    <dgm:pt modelId="{FB6F5D89-43CD-4FC0-AAEC-E5CE609ACFBE}" type="pres">
      <dgm:prSet presAssocID="{4B06D60C-F29F-4E66-B833-6CEA3CE5FE9E}" presName="vert0" presStyleCnt="0">
        <dgm:presLayoutVars>
          <dgm:dir/>
          <dgm:animOne val="branch"/>
          <dgm:animLvl val="lvl"/>
        </dgm:presLayoutVars>
      </dgm:prSet>
      <dgm:spPr/>
    </dgm:pt>
    <dgm:pt modelId="{E202F08E-D747-494D-89A1-699423A7047A}" type="pres">
      <dgm:prSet presAssocID="{5337C3BE-7EFB-4FAA-B6B2-6D712D9E2C2E}" presName="thickLine" presStyleLbl="alignNode1" presStyleIdx="0" presStyleCnt="12"/>
      <dgm:spPr/>
    </dgm:pt>
    <dgm:pt modelId="{5AD5792A-3D37-4CF5-AEC4-F9FE758EEEEE}" type="pres">
      <dgm:prSet presAssocID="{5337C3BE-7EFB-4FAA-B6B2-6D712D9E2C2E}" presName="horz1" presStyleCnt="0"/>
      <dgm:spPr/>
    </dgm:pt>
    <dgm:pt modelId="{0868588A-1D36-48AE-856D-E49E89A285F8}" type="pres">
      <dgm:prSet presAssocID="{5337C3BE-7EFB-4FAA-B6B2-6D712D9E2C2E}" presName="tx1" presStyleLbl="revTx" presStyleIdx="0" presStyleCnt="12"/>
      <dgm:spPr/>
    </dgm:pt>
    <dgm:pt modelId="{4E04EF1C-F504-4438-948B-C25F28057461}" type="pres">
      <dgm:prSet presAssocID="{5337C3BE-7EFB-4FAA-B6B2-6D712D9E2C2E}" presName="vert1" presStyleCnt="0"/>
      <dgm:spPr/>
    </dgm:pt>
    <dgm:pt modelId="{0D138C39-EDA6-422E-821C-B70A56E86EEB}" type="pres">
      <dgm:prSet presAssocID="{7877E300-8BDF-40FE-8A84-19A4E91B8ED2}" presName="thickLine" presStyleLbl="alignNode1" presStyleIdx="1" presStyleCnt="12"/>
      <dgm:spPr/>
    </dgm:pt>
    <dgm:pt modelId="{5E915457-0407-4522-8C1C-167FE53944B8}" type="pres">
      <dgm:prSet presAssocID="{7877E300-8BDF-40FE-8A84-19A4E91B8ED2}" presName="horz1" presStyleCnt="0"/>
      <dgm:spPr/>
    </dgm:pt>
    <dgm:pt modelId="{88B88680-5706-4E4A-B4C7-657F8AD2B958}" type="pres">
      <dgm:prSet presAssocID="{7877E300-8BDF-40FE-8A84-19A4E91B8ED2}" presName="tx1" presStyleLbl="revTx" presStyleIdx="1" presStyleCnt="12"/>
      <dgm:spPr/>
    </dgm:pt>
    <dgm:pt modelId="{FE6A58D7-C0FF-44A2-816D-7D61CBA929BF}" type="pres">
      <dgm:prSet presAssocID="{7877E300-8BDF-40FE-8A84-19A4E91B8ED2}" presName="vert1" presStyleCnt="0"/>
      <dgm:spPr/>
    </dgm:pt>
    <dgm:pt modelId="{42A53B60-87BE-4EA2-ABB4-D6FE34E6E11E}" type="pres">
      <dgm:prSet presAssocID="{9D8EAAE1-4C55-4B60-A162-6BCEF675C529}" presName="thickLine" presStyleLbl="alignNode1" presStyleIdx="2" presStyleCnt="12"/>
      <dgm:spPr/>
    </dgm:pt>
    <dgm:pt modelId="{33DA2A14-EC5C-4937-9E51-239C02B8306B}" type="pres">
      <dgm:prSet presAssocID="{9D8EAAE1-4C55-4B60-A162-6BCEF675C529}" presName="horz1" presStyleCnt="0"/>
      <dgm:spPr/>
    </dgm:pt>
    <dgm:pt modelId="{73D3DEC0-7635-4F4A-AC1F-99425EA777F8}" type="pres">
      <dgm:prSet presAssocID="{9D8EAAE1-4C55-4B60-A162-6BCEF675C529}" presName="tx1" presStyleLbl="revTx" presStyleIdx="2" presStyleCnt="12"/>
      <dgm:spPr/>
    </dgm:pt>
    <dgm:pt modelId="{55C5621E-09DE-4CF7-9CE2-AF1FA2FEC7A6}" type="pres">
      <dgm:prSet presAssocID="{9D8EAAE1-4C55-4B60-A162-6BCEF675C529}" presName="vert1" presStyleCnt="0"/>
      <dgm:spPr/>
    </dgm:pt>
    <dgm:pt modelId="{96BE7C8E-C84D-46BD-899A-B7E604CDEFF8}" type="pres">
      <dgm:prSet presAssocID="{02184D4C-C28F-4EE3-A8D7-66FE0B820682}" presName="thickLine" presStyleLbl="alignNode1" presStyleIdx="3" presStyleCnt="12"/>
      <dgm:spPr/>
    </dgm:pt>
    <dgm:pt modelId="{C4207B3F-CFE3-446B-A3EC-E122DED2CCBB}" type="pres">
      <dgm:prSet presAssocID="{02184D4C-C28F-4EE3-A8D7-66FE0B820682}" presName="horz1" presStyleCnt="0"/>
      <dgm:spPr/>
    </dgm:pt>
    <dgm:pt modelId="{F38DA5FE-B68F-49DA-8578-B133FB72F27B}" type="pres">
      <dgm:prSet presAssocID="{02184D4C-C28F-4EE3-A8D7-66FE0B820682}" presName="tx1" presStyleLbl="revTx" presStyleIdx="3" presStyleCnt="12"/>
      <dgm:spPr/>
    </dgm:pt>
    <dgm:pt modelId="{17AF6ECD-F137-4DD5-A66C-CC7F6146325B}" type="pres">
      <dgm:prSet presAssocID="{02184D4C-C28F-4EE3-A8D7-66FE0B820682}" presName="vert1" presStyleCnt="0"/>
      <dgm:spPr/>
    </dgm:pt>
    <dgm:pt modelId="{AA328258-1566-4AED-B601-04EF1D550295}" type="pres">
      <dgm:prSet presAssocID="{B630238A-93D8-451C-85CD-7F3030DA4D93}" presName="thickLine" presStyleLbl="alignNode1" presStyleIdx="4" presStyleCnt="12"/>
      <dgm:spPr/>
    </dgm:pt>
    <dgm:pt modelId="{53A6887A-7925-4A07-870E-F51954839AD5}" type="pres">
      <dgm:prSet presAssocID="{B630238A-93D8-451C-85CD-7F3030DA4D93}" presName="horz1" presStyleCnt="0"/>
      <dgm:spPr/>
    </dgm:pt>
    <dgm:pt modelId="{761A461C-277F-4480-A703-BA7875BC99FE}" type="pres">
      <dgm:prSet presAssocID="{B630238A-93D8-451C-85CD-7F3030DA4D93}" presName="tx1" presStyleLbl="revTx" presStyleIdx="4" presStyleCnt="12"/>
      <dgm:spPr/>
    </dgm:pt>
    <dgm:pt modelId="{FB9BDA7A-264C-4D38-B61B-25D13E0FEF00}" type="pres">
      <dgm:prSet presAssocID="{B630238A-93D8-451C-85CD-7F3030DA4D93}" presName="vert1" presStyleCnt="0"/>
      <dgm:spPr/>
    </dgm:pt>
    <dgm:pt modelId="{95EFA669-4D54-4262-9C8C-1DDC6DFBA8DA}" type="pres">
      <dgm:prSet presAssocID="{F2FB58D7-A96D-45D6-9884-F3A3CD60B60D}" presName="thickLine" presStyleLbl="alignNode1" presStyleIdx="5" presStyleCnt="12"/>
      <dgm:spPr/>
    </dgm:pt>
    <dgm:pt modelId="{3BB25A84-6BFB-4CDA-B7CB-DB6E78CC14BE}" type="pres">
      <dgm:prSet presAssocID="{F2FB58D7-A96D-45D6-9884-F3A3CD60B60D}" presName="horz1" presStyleCnt="0"/>
      <dgm:spPr/>
    </dgm:pt>
    <dgm:pt modelId="{DCB89020-B057-479C-A678-833D94041426}" type="pres">
      <dgm:prSet presAssocID="{F2FB58D7-A96D-45D6-9884-F3A3CD60B60D}" presName="tx1" presStyleLbl="revTx" presStyleIdx="5" presStyleCnt="12"/>
      <dgm:spPr/>
    </dgm:pt>
    <dgm:pt modelId="{64FF8F26-3D33-4C4D-A4C3-9EFB5CFB9568}" type="pres">
      <dgm:prSet presAssocID="{F2FB58D7-A96D-45D6-9884-F3A3CD60B60D}" presName="vert1" presStyleCnt="0"/>
      <dgm:spPr/>
    </dgm:pt>
    <dgm:pt modelId="{712AB693-62DA-4BBB-A5CC-8A060F3DE052}" type="pres">
      <dgm:prSet presAssocID="{04702DE2-BC62-46FE-B74D-BB61120F0BC2}" presName="thickLine" presStyleLbl="alignNode1" presStyleIdx="6" presStyleCnt="12"/>
      <dgm:spPr/>
    </dgm:pt>
    <dgm:pt modelId="{333590FB-C4CB-46B1-AEE5-041999D0A449}" type="pres">
      <dgm:prSet presAssocID="{04702DE2-BC62-46FE-B74D-BB61120F0BC2}" presName="horz1" presStyleCnt="0"/>
      <dgm:spPr/>
    </dgm:pt>
    <dgm:pt modelId="{9785618F-212A-4EEB-BDCE-B312FC86EADA}" type="pres">
      <dgm:prSet presAssocID="{04702DE2-BC62-46FE-B74D-BB61120F0BC2}" presName="tx1" presStyleLbl="revTx" presStyleIdx="6" presStyleCnt="12"/>
      <dgm:spPr/>
    </dgm:pt>
    <dgm:pt modelId="{65485759-558C-46BA-A5E6-F96D51E4FA90}" type="pres">
      <dgm:prSet presAssocID="{04702DE2-BC62-46FE-B74D-BB61120F0BC2}" presName="vert1" presStyleCnt="0"/>
      <dgm:spPr/>
    </dgm:pt>
    <dgm:pt modelId="{6945BB89-3B4B-4712-9764-18FF1A78DF0E}" type="pres">
      <dgm:prSet presAssocID="{F05D3352-3797-453A-B279-F927434605EA}" presName="thickLine" presStyleLbl="alignNode1" presStyleIdx="7" presStyleCnt="12"/>
      <dgm:spPr/>
    </dgm:pt>
    <dgm:pt modelId="{A8E11C85-FE5C-4429-8877-8D819EA3ACFD}" type="pres">
      <dgm:prSet presAssocID="{F05D3352-3797-453A-B279-F927434605EA}" presName="horz1" presStyleCnt="0"/>
      <dgm:spPr/>
    </dgm:pt>
    <dgm:pt modelId="{0640EC9B-0FB7-469F-9175-6C60D3EEC491}" type="pres">
      <dgm:prSet presAssocID="{F05D3352-3797-453A-B279-F927434605EA}" presName="tx1" presStyleLbl="revTx" presStyleIdx="7" presStyleCnt="12"/>
      <dgm:spPr/>
    </dgm:pt>
    <dgm:pt modelId="{1B6BA81F-DF6D-4192-9E49-74FAF2F959B5}" type="pres">
      <dgm:prSet presAssocID="{F05D3352-3797-453A-B279-F927434605EA}" presName="vert1" presStyleCnt="0"/>
      <dgm:spPr/>
    </dgm:pt>
    <dgm:pt modelId="{D3D1B212-059C-4E87-9106-B6991F00C714}" type="pres">
      <dgm:prSet presAssocID="{92E74F9E-AA01-49DD-99CC-BD83FFA10B05}" presName="thickLine" presStyleLbl="alignNode1" presStyleIdx="8" presStyleCnt="12"/>
      <dgm:spPr/>
    </dgm:pt>
    <dgm:pt modelId="{9F4A401F-5644-4CE0-AC84-B0D84B905AE3}" type="pres">
      <dgm:prSet presAssocID="{92E74F9E-AA01-49DD-99CC-BD83FFA10B05}" presName="horz1" presStyleCnt="0"/>
      <dgm:spPr/>
    </dgm:pt>
    <dgm:pt modelId="{35E17A22-2CF9-4F5F-BC23-B5BD24723DA0}" type="pres">
      <dgm:prSet presAssocID="{92E74F9E-AA01-49DD-99CC-BD83FFA10B05}" presName="tx1" presStyleLbl="revTx" presStyleIdx="8" presStyleCnt="12"/>
      <dgm:spPr/>
    </dgm:pt>
    <dgm:pt modelId="{A64A733C-2D41-416F-A23C-EF77D79AB970}" type="pres">
      <dgm:prSet presAssocID="{92E74F9E-AA01-49DD-99CC-BD83FFA10B05}" presName="vert1" presStyleCnt="0"/>
      <dgm:spPr/>
    </dgm:pt>
    <dgm:pt modelId="{A5E82D06-F75B-4118-A29A-4B51713AC408}" type="pres">
      <dgm:prSet presAssocID="{7A61D64B-EE12-4956-99CE-A0812EA81DB6}" presName="thickLine" presStyleLbl="alignNode1" presStyleIdx="9" presStyleCnt="12"/>
      <dgm:spPr/>
    </dgm:pt>
    <dgm:pt modelId="{3472618D-32F4-4954-86FE-828EE9EA2CB4}" type="pres">
      <dgm:prSet presAssocID="{7A61D64B-EE12-4956-99CE-A0812EA81DB6}" presName="horz1" presStyleCnt="0"/>
      <dgm:spPr/>
    </dgm:pt>
    <dgm:pt modelId="{2499B85D-5F56-403E-8C34-4A923B0F685A}" type="pres">
      <dgm:prSet presAssocID="{7A61D64B-EE12-4956-99CE-A0812EA81DB6}" presName="tx1" presStyleLbl="revTx" presStyleIdx="9" presStyleCnt="12"/>
      <dgm:spPr/>
    </dgm:pt>
    <dgm:pt modelId="{A42B8621-79EC-4EAA-BC6B-45196013781F}" type="pres">
      <dgm:prSet presAssocID="{7A61D64B-EE12-4956-99CE-A0812EA81DB6}" presName="vert1" presStyleCnt="0"/>
      <dgm:spPr/>
    </dgm:pt>
    <dgm:pt modelId="{242F39BC-D319-417F-91D8-DC31F7FCE498}" type="pres">
      <dgm:prSet presAssocID="{A6FF0136-BA33-4BD2-A733-1FC82DBF384B}" presName="thickLine" presStyleLbl="alignNode1" presStyleIdx="10" presStyleCnt="12"/>
      <dgm:spPr/>
    </dgm:pt>
    <dgm:pt modelId="{75F84845-E1D5-4D85-8780-C62648272D4B}" type="pres">
      <dgm:prSet presAssocID="{A6FF0136-BA33-4BD2-A733-1FC82DBF384B}" presName="horz1" presStyleCnt="0"/>
      <dgm:spPr/>
    </dgm:pt>
    <dgm:pt modelId="{C162AB02-3F05-4DA3-A1B5-9705D7741FD8}" type="pres">
      <dgm:prSet presAssocID="{A6FF0136-BA33-4BD2-A733-1FC82DBF384B}" presName="tx1" presStyleLbl="revTx" presStyleIdx="10" presStyleCnt="12"/>
      <dgm:spPr/>
    </dgm:pt>
    <dgm:pt modelId="{7CD093B4-5F4C-4155-831E-AA859C2E82E6}" type="pres">
      <dgm:prSet presAssocID="{A6FF0136-BA33-4BD2-A733-1FC82DBF384B}" presName="vert1" presStyleCnt="0"/>
      <dgm:spPr/>
    </dgm:pt>
    <dgm:pt modelId="{CB5C9166-B9E0-4417-A649-66AFEEAFF310}" type="pres">
      <dgm:prSet presAssocID="{526D4D7D-21A4-4DC2-8B9C-DC1617375CE5}" presName="thickLine" presStyleLbl="alignNode1" presStyleIdx="11" presStyleCnt="12"/>
      <dgm:spPr/>
    </dgm:pt>
    <dgm:pt modelId="{A2FFF8F4-9A0D-4C6F-BED4-CD307FD70896}" type="pres">
      <dgm:prSet presAssocID="{526D4D7D-21A4-4DC2-8B9C-DC1617375CE5}" presName="horz1" presStyleCnt="0"/>
      <dgm:spPr/>
    </dgm:pt>
    <dgm:pt modelId="{EAF1CD55-40D3-468D-9835-78291C85BA57}" type="pres">
      <dgm:prSet presAssocID="{526D4D7D-21A4-4DC2-8B9C-DC1617375CE5}" presName="tx1" presStyleLbl="revTx" presStyleIdx="11" presStyleCnt="12"/>
      <dgm:spPr/>
    </dgm:pt>
    <dgm:pt modelId="{1ED2AA00-F89E-462A-A846-3CDE63DECEAD}" type="pres">
      <dgm:prSet presAssocID="{526D4D7D-21A4-4DC2-8B9C-DC1617375CE5}" presName="vert1" presStyleCnt="0"/>
      <dgm:spPr/>
    </dgm:pt>
  </dgm:ptLst>
  <dgm:cxnLst>
    <dgm:cxn modelId="{1F80630A-339B-49A4-810D-6D27D85A7A98}" srcId="{4B06D60C-F29F-4E66-B833-6CEA3CE5FE9E}" destId="{92E74F9E-AA01-49DD-99CC-BD83FFA10B05}" srcOrd="8" destOrd="0" parTransId="{84922C57-F5F7-48CF-8C12-1ED83DBE13FB}" sibTransId="{C81864A9-11DF-471F-A80C-B56D15EB2976}"/>
    <dgm:cxn modelId="{9508B51A-18EA-47D9-9892-E185A5D5B967}" type="presOf" srcId="{F2FB58D7-A96D-45D6-9884-F3A3CD60B60D}" destId="{DCB89020-B057-479C-A678-833D94041426}" srcOrd="0" destOrd="0" presId="urn:microsoft.com/office/officeart/2008/layout/LinedList"/>
    <dgm:cxn modelId="{E8F8F01D-484E-44CE-9924-86BF17ECE4E9}" srcId="{4B06D60C-F29F-4E66-B833-6CEA3CE5FE9E}" destId="{04702DE2-BC62-46FE-B74D-BB61120F0BC2}" srcOrd="6" destOrd="0" parTransId="{5F04C40E-1DC3-4049-BCC7-31E0D784DC2C}" sibTransId="{2CAA8D14-41FC-4D70-8352-318EF0D66A10}"/>
    <dgm:cxn modelId="{BD9F3522-1AA7-4169-A493-77D6D5ACC992}" srcId="{4B06D60C-F29F-4E66-B833-6CEA3CE5FE9E}" destId="{F05D3352-3797-453A-B279-F927434605EA}" srcOrd="7" destOrd="0" parTransId="{33B9E7AD-33CC-4353-ABA4-871EAA327116}" sibTransId="{F7EA80D1-D585-436E-A17C-2B014D090BD1}"/>
    <dgm:cxn modelId="{2CE3DD24-95B4-46BE-9DD8-CD1B97D2933A}" type="presOf" srcId="{526D4D7D-21A4-4DC2-8B9C-DC1617375CE5}" destId="{EAF1CD55-40D3-468D-9835-78291C85BA57}" srcOrd="0" destOrd="0" presId="urn:microsoft.com/office/officeart/2008/layout/LinedList"/>
    <dgm:cxn modelId="{565C0E2A-6A90-454F-A212-1CFA14AB4E69}" srcId="{4B06D60C-F29F-4E66-B833-6CEA3CE5FE9E}" destId="{526D4D7D-21A4-4DC2-8B9C-DC1617375CE5}" srcOrd="11" destOrd="0" parTransId="{03C55FB8-87D0-4557-B16A-3137BF9A7747}" sibTransId="{B52B2138-C9AE-47FB-9697-60F18A451FB9}"/>
    <dgm:cxn modelId="{58D23030-6697-49EA-A478-01E661D41E98}" type="presOf" srcId="{5337C3BE-7EFB-4FAA-B6B2-6D712D9E2C2E}" destId="{0868588A-1D36-48AE-856D-E49E89A285F8}" srcOrd="0" destOrd="0" presId="urn:microsoft.com/office/officeart/2008/layout/LinedList"/>
    <dgm:cxn modelId="{212B5932-E6FA-48F2-AE24-A444DCE9F9D7}" srcId="{4B06D60C-F29F-4E66-B833-6CEA3CE5FE9E}" destId="{A6FF0136-BA33-4BD2-A733-1FC82DBF384B}" srcOrd="10" destOrd="0" parTransId="{0D31AD9E-C648-4E06-BE46-1BBF08C4AE29}" sibTransId="{4AB25D13-262D-42C8-96CE-A528487DD1B3}"/>
    <dgm:cxn modelId="{BCD00367-987D-4335-81AB-9E5CD9970070}" srcId="{4B06D60C-F29F-4E66-B833-6CEA3CE5FE9E}" destId="{9D8EAAE1-4C55-4B60-A162-6BCEF675C529}" srcOrd="2" destOrd="0" parTransId="{7DB6E9AF-33AC-4267-8B9E-03D04DBBE4DC}" sibTransId="{C377C61C-2670-485E-B3FE-1E452B6376AA}"/>
    <dgm:cxn modelId="{01ED7B4E-3B0E-468B-882A-0A06A0B7D9DE}" type="presOf" srcId="{4B06D60C-F29F-4E66-B833-6CEA3CE5FE9E}" destId="{FB6F5D89-43CD-4FC0-AAEC-E5CE609ACFBE}" srcOrd="0" destOrd="0" presId="urn:microsoft.com/office/officeart/2008/layout/LinedList"/>
    <dgm:cxn modelId="{C9801477-2238-4868-B385-48F24A453215}" srcId="{4B06D60C-F29F-4E66-B833-6CEA3CE5FE9E}" destId="{5337C3BE-7EFB-4FAA-B6B2-6D712D9E2C2E}" srcOrd="0" destOrd="0" parTransId="{7BA7122A-BAEC-43B3-A6B2-0B240A5D982F}" sibTransId="{D2825A52-BFEF-4AA1-9FAB-880E575CEDE6}"/>
    <dgm:cxn modelId="{D19E4F77-1DFC-4289-820B-CE6831021834}" type="presOf" srcId="{7877E300-8BDF-40FE-8A84-19A4E91B8ED2}" destId="{88B88680-5706-4E4A-B4C7-657F8AD2B958}" srcOrd="0" destOrd="0" presId="urn:microsoft.com/office/officeart/2008/layout/LinedList"/>
    <dgm:cxn modelId="{6B1A8078-EB1D-4F14-9E13-2BD60FC13E97}" type="presOf" srcId="{7A61D64B-EE12-4956-99CE-A0812EA81DB6}" destId="{2499B85D-5F56-403E-8C34-4A923B0F685A}" srcOrd="0" destOrd="0" presId="urn:microsoft.com/office/officeart/2008/layout/LinedList"/>
    <dgm:cxn modelId="{66773381-1476-4BF0-9B51-612AFEB14BB3}" srcId="{4B06D60C-F29F-4E66-B833-6CEA3CE5FE9E}" destId="{02184D4C-C28F-4EE3-A8D7-66FE0B820682}" srcOrd="3" destOrd="0" parTransId="{EBA50B4C-D04B-4044-A96A-1E4C5C8DDC50}" sibTransId="{ED83BF24-EE14-44E7-AC34-B40E249B1A3C}"/>
    <dgm:cxn modelId="{441DD884-EF1E-4CDD-8FFB-8F83A7907CAF}" type="presOf" srcId="{9D8EAAE1-4C55-4B60-A162-6BCEF675C529}" destId="{73D3DEC0-7635-4F4A-AC1F-99425EA777F8}" srcOrd="0" destOrd="0" presId="urn:microsoft.com/office/officeart/2008/layout/LinedList"/>
    <dgm:cxn modelId="{10B2548D-B48D-4600-9856-D8CA3ACDE188}" type="presOf" srcId="{02184D4C-C28F-4EE3-A8D7-66FE0B820682}" destId="{F38DA5FE-B68F-49DA-8578-B133FB72F27B}" srcOrd="0" destOrd="0" presId="urn:microsoft.com/office/officeart/2008/layout/LinedList"/>
    <dgm:cxn modelId="{B3F68A9B-14A4-413D-9B79-779E43DCD5C3}" srcId="{4B06D60C-F29F-4E66-B833-6CEA3CE5FE9E}" destId="{B630238A-93D8-451C-85CD-7F3030DA4D93}" srcOrd="4" destOrd="0" parTransId="{2B01FBC4-0BD1-44EB-B8A0-8D461C22019B}" sibTransId="{35D82913-9A4C-493D-9458-347770AC221C}"/>
    <dgm:cxn modelId="{4D9CD0A9-8F86-471A-A283-4E856529EFA4}" type="presOf" srcId="{B630238A-93D8-451C-85CD-7F3030DA4D93}" destId="{761A461C-277F-4480-A703-BA7875BC99FE}" srcOrd="0" destOrd="0" presId="urn:microsoft.com/office/officeart/2008/layout/LinedList"/>
    <dgm:cxn modelId="{20F4A6C0-9FB1-41FC-9474-F62B8E86BD97}" srcId="{4B06D60C-F29F-4E66-B833-6CEA3CE5FE9E}" destId="{7A61D64B-EE12-4956-99CE-A0812EA81DB6}" srcOrd="9" destOrd="0" parTransId="{6371E2EC-7E92-4463-A305-C544EC7B8423}" sibTransId="{46B658E8-6DD8-4208-838B-16960104C4A2}"/>
    <dgm:cxn modelId="{6EB89BD2-FBEE-41CE-BBC3-4DE606D213EA}" srcId="{4B06D60C-F29F-4E66-B833-6CEA3CE5FE9E}" destId="{F2FB58D7-A96D-45D6-9884-F3A3CD60B60D}" srcOrd="5" destOrd="0" parTransId="{98D4FD0E-E916-458A-AB39-5555E6BBBA33}" sibTransId="{1BF3BF8A-4D62-4646-AED8-B9B998BEC47D}"/>
    <dgm:cxn modelId="{82E63ED9-0723-4AAF-9EDD-B74FBD6EAB7C}" type="presOf" srcId="{04702DE2-BC62-46FE-B74D-BB61120F0BC2}" destId="{9785618F-212A-4EEB-BDCE-B312FC86EADA}" srcOrd="0" destOrd="0" presId="urn:microsoft.com/office/officeart/2008/layout/LinedList"/>
    <dgm:cxn modelId="{C22E52D9-3D53-47C7-84A3-948F9CB1D493}" type="presOf" srcId="{92E74F9E-AA01-49DD-99CC-BD83FFA10B05}" destId="{35E17A22-2CF9-4F5F-BC23-B5BD24723DA0}" srcOrd="0" destOrd="0" presId="urn:microsoft.com/office/officeart/2008/layout/LinedList"/>
    <dgm:cxn modelId="{25DA6EDB-2DD1-4C4A-B7FC-8DD0966FD155}" srcId="{4B06D60C-F29F-4E66-B833-6CEA3CE5FE9E}" destId="{7877E300-8BDF-40FE-8A84-19A4E91B8ED2}" srcOrd="1" destOrd="0" parTransId="{A3719E86-DADF-4BF3-801C-BE6BB3BF5C9E}" sibTransId="{D10C8C25-3683-4A6B-9627-2B01D1E3462D}"/>
    <dgm:cxn modelId="{D6C8A5E5-0766-48B9-970A-F15F6CC40DEA}" type="presOf" srcId="{A6FF0136-BA33-4BD2-A733-1FC82DBF384B}" destId="{C162AB02-3F05-4DA3-A1B5-9705D7741FD8}" srcOrd="0" destOrd="0" presId="urn:microsoft.com/office/officeart/2008/layout/LinedList"/>
    <dgm:cxn modelId="{FC3F80F6-467D-4AF4-89BD-25288824787C}" type="presOf" srcId="{F05D3352-3797-453A-B279-F927434605EA}" destId="{0640EC9B-0FB7-469F-9175-6C60D3EEC491}" srcOrd="0" destOrd="0" presId="urn:microsoft.com/office/officeart/2008/layout/LinedList"/>
    <dgm:cxn modelId="{10B93792-B148-4869-B7B4-A15098D90D6B}" type="presParOf" srcId="{FB6F5D89-43CD-4FC0-AAEC-E5CE609ACFBE}" destId="{E202F08E-D747-494D-89A1-699423A7047A}" srcOrd="0" destOrd="0" presId="urn:microsoft.com/office/officeart/2008/layout/LinedList"/>
    <dgm:cxn modelId="{BBDB259E-4B84-4692-8B4F-0F92584CBFAD}" type="presParOf" srcId="{FB6F5D89-43CD-4FC0-AAEC-E5CE609ACFBE}" destId="{5AD5792A-3D37-4CF5-AEC4-F9FE758EEEEE}" srcOrd="1" destOrd="0" presId="urn:microsoft.com/office/officeart/2008/layout/LinedList"/>
    <dgm:cxn modelId="{0FC28340-B1DE-448C-A1A6-E0FC90DF39A0}" type="presParOf" srcId="{5AD5792A-3D37-4CF5-AEC4-F9FE758EEEEE}" destId="{0868588A-1D36-48AE-856D-E49E89A285F8}" srcOrd="0" destOrd="0" presId="urn:microsoft.com/office/officeart/2008/layout/LinedList"/>
    <dgm:cxn modelId="{9148347C-FBA4-4202-9008-ADC25C6B7DC0}" type="presParOf" srcId="{5AD5792A-3D37-4CF5-AEC4-F9FE758EEEEE}" destId="{4E04EF1C-F504-4438-948B-C25F28057461}" srcOrd="1" destOrd="0" presId="urn:microsoft.com/office/officeart/2008/layout/LinedList"/>
    <dgm:cxn modelId="{A564F59B-9092-42FF-ACC8-6E06FEFEC2A1}" type="presParOf" srcId="{FB6F5D89-43CD-4FC0-AAEC-E5CE609ACFBE}" destId="{0D138C39-EDA6-422E-821C-B70A56E86EEB}" srcOrd="2" destOrd="0" presId="urn:microsoft.com/office/officeart/2008/layout/LinedList"/>
    <dgm:cxn modelId="{F0750D88-5350-40FF-B830-64D5862E4886}" type="presParOf" srcId="{FB6F5D89-43CD-4FC0-AAEC-E5CE609ACFBE}" destId="{5E915457-0407-4522-8C1C-167FE53944B8}" srcOrd="3" destOrd="0" presId="urn:microsoft.com/office/officeart/2008/layout/LinedList"/>
    <dgm:cxn modelId="{CA944AA7-5808-4A34-98C2-B4D32089D75E}" type="presParOf" srcId="{5E915457-0407-4522-8C1C-167FE53944B8}" destId="{88B88680-5706-4E4A-B4C7-657F8AD2B958}" srcOrd="0" destOrd="0" presId="urn:microsoft.com/office/officeart/2008/layout/LinedList"/>
    <dgm:cxn modelId="{376207ED-948A-4880-970E-46A21300F125}" type="presParOf" srcId="{5E915457-0407-4522-8C1C-167FE53944B8}" destId="{FE6A58D7-C0FF-44A2-816D-7D61CBA929BF}" srcOrd="1" destOrd="0" presId="urn:microsoft.com/office/officeart/2008/layout/LinedList"/>
    <dgm:cxn modelId="{AD736869-6452-4465-9E68-DEB4B052A249}" type="presParOf" srcId="{FB6F5D89-43CD-4FC0-AAEC-E5CE609ACFBE}" destId="{42A53B60-87BE-4EA2-ABB4-D6FE34E6E11E}" srcOrd="4" destOrd="0" presId="urn:microsoft.com/office/officeart/2008/layout/LinedList"/>
    <dgm:cxn modelId="{2C806FE1-C172-4541-952D-9DF4E11D6BA0}" type="presParOf" srcId="{FB6F5D89-43CD-4FC0-AAEC-E5CE609ACFBE}" destId="{33DA2A14-EC5C-4937-9E51-239C02B8306B}" srcOrd="5" destOrd="0" presId="urn:microsoft.com/office/officeart/2008/layout/LinedList"/>
    <dgm:cxn modelId="{466D2ED7-A7C1-4A87-8D08-B23FC3BA4D70}" type="presParOf" srcId="{33DA2A14-EC5C-4937-9E51-239C02B8306B}" destId="{73D3DEC0-7635-4F4A-AC1F-99425EA777F8}" srcOrd="0" destOrd="0" presId="urn:microsoft.com/office/officeart/2008/layout/LinedList"/>
    <dgm:cxn modelId="{97174217-C43C-48FA-BFDD-008F493624E9}" type="presParOf" srcId="{33DA2A14-EC5C-4937-9E51-239C02B8306B}" destId="{55C5621E-09DE-4CF7-9CE2-AF1FA2FEC7A6}" srcOrd="1" destOrd="0" presId="urn:microsoft.com/office/officeart/2008/layout/LinedList"/>
    <dgm:cxn modelId="{84520DE0-AED7-425E-A1BF-6C5584D3E8A7}" type="presParOf" srcId="{FB6F5D89-43CD-4FC0-AAEC-E5CE609ACFBE}" destId="{96BE7C8E-C84D-46BD-899A-B7E604CDEFF8}" srcOrd="6" destOrd="0" presId="urn:microsoft.com/office/officeart/2008/layout/LinedList"/>
    <dgm:cxn modelId="{10711466-A6C0-448E-8DD7-B3AC96DA6064}" type="presParOf" srcId="{FB6F5D89-43CD-4FC0-AAEC-E5CE609ACFBE}" destId="{C4207B3F-CFE3-446B-A3EC-E122DED2CCBB}" srcOrd="7" destOrd="0" presId="urn:microsoft.com/office/officeart/2008/layout/LinedList"/>
    <dgm:cxn modelId="{58F1AB67-50AC-44E5-B323-481497E79C53}" type="presParOf" srcId="{C4207B3F-CFE3-446B-A3EC-E122DED2CCBB}" destId="{F38DA5FE-B68F-49DA-8578-B133FB72F27B}" srcOrd="0" destOrd="0" presId="urn:microsoft.com/office/officeart/2008/layout/LinedList"/>
    <dgm:cxn modelId="{973E1696-6CC8-4BBC-BCE3-7D55F360A245}" type="presParOf" srcId="{C4207B3F-CFE3-446B-A3EC-E122DED2CCBB}" destId="{17AF6ECD-F137-4DD5-A66C-CC7F6146325B}" srcOrd="1" destOrd="0" presId="urn:microsoft.com/office/officeart/2008/layout/LinedList"/>
    <dgm:cxn modelId="{50A578EE-A0E1-4541-9C23-73CF3B98E401}" type="presParOf" srcId="{FB6F5D89-43CD-4FC0-AAEC-E5CE609ACFBE}" destId="{AA328258-1566-4AED-B601-04EF1D550295}" srcOrd="8" destOrd="0" presId="urn:microsoft.com/office/officeart/2008/layout/LinedList"/>
    <dgm:cxn modelId="{F3F027AF-A805-4230-B7B8-E02693145CBA}" type="presParOf" srcId="{FB6F5D89-43CD-4FC0-AAEC-E5CE609ACFBE}" destId="{53A6887A-7925-4A07-870E-F51954839AD5}" srcOrd="9" destOrd="0" presId="urn:microsoft.com/office/officeart/2008/layout/LinedList"/>
    <dgm:cxn modelId="{AB0E8654-4797-4B7E-A1C7-4428DB9B5AE9}" type="presParOf" srcId="{53A6887A-7925-4A07-870E-F51954839AD5}" destId="{761A461C-277F-4480-A703-BA7875BC99FE}" srcOrd="0" destOrd="0" presId="urn:microsoft.com/office/officeart/2008/layout/LinedList"/>
    <dgm:cxn modelId="{11549BA8-4B02-48CC-89BA-7F453ED54277}" type="presParOf" srcId="{53A6887A-7925-4A07-870E-F51954839AD5}" destId="{FB9BDA7A-264C-4D38-B61B-25D13E0FEF00}" srcOrd="1" destOrd="0" presId="urn:microsoft.com/office/officeart/2008/layout/LinedList"/>
    <dgm:cxn modelId="{2DF99BE6-53BF-4324-92D0-43B5E39C2B56}" type="presParOf" srcId="{FB6F5D89-43CD-4FC0-AAEC-E5CE609ACFBE}" destId="{95EFA669-4D54-4262-9C8C-1DDC6DFBA8DA}" srcOrd="10" destOrd="0" presId="urn:microsoft.com/office/officeart/2008/layout/LinedList"/>
    <dgm:cxn modelId="{CD5624A1-880D-4FEB-84EA-8E1175837361}" type="presParOf" srcId="{FB6F5D89-43CD-4FC0-AAEC-E5CE609ACFBE}" destId="{3BB25A84-6BFB-4CDA-B7CB-DB6E78CC14BE}" srcOrd="11" destOrd="0" presId="urn:microsoft.com/office/officeart/2008/layout/LinedList"/>
    <dgm:cxn modelId="{98CBF944-8F89-4280-9385-7EED7F9C6499}" type="presParOf" srcId="{3BB25A84-6BFB-4CDA-B7CB-DB6E78CC14BE}" destId="{DCB89020-B057-479C-A678-833D94041426}" srcOrd="0" destOrd="0" presId="urn:microsoft.com/office/officeart/2008/layout/LinedList"/>
    <dgm:cxn modelId="{4E49C02B-1222-4BBD-9356-91813C731240}" type="presParOf" srcId="{3BB25A84-6BFB-4CDA-B7CB-DB6E78CC14BE}" destId="{64FF8F26-3D33-4C4D-A4C3-9EFB5CFB9568}" srcOrd="1" destOrd="0" presId="urn:microsoft.com/office/officeart/2008/layout/LinedList"/>
    <dgm:cxn modelId="{CFC7EFCD-F645-4171-8CC7-56B913DE22F0}" type="presParOf" srcId="{FB6F5D89-43CD-4FC0-AAEC-E5CE609ACFBE}" destId="{712AB693-62DA-4BBB-A5CC-8A060F3DE052}" srcOrd="12" destOrd="0" presId="urn:microsoft.com/office/officeart/2008/layout/LinedList"/>
    <dgm:cxn modelId="{5BCD403A-B5E1-48F8-9A7C-7DFDBE8438E9}" type="presParOf" srcId="{FB6F5D89-43CD-4FC0-AAEC-E5CE609ACFBE}" destId="{333590FB-C4CB-46B1-AEE5-041999D0A449}" srcOrd="13" destOrd="0" presId="urn:microsoft.com/office/officeart/2008/layout/LinedList"/>
    <dgm:cxn modelId="{229FFC8D-D679-4658-A3A6-581D27E54052}" type="presParOf" srcId="{333590FB-C4CB-46B1-AEE5-041999D0A449}" destId="{9785618F-212A-4EEB-BDCE-B312FC86EADA}" srcOrd="0" destOrd="0" presId="urn:microsoft.com/office/officeart/2008/layout/LinedList"/>
    <dgm:cxn modelId="{B69C4FA5-9607-4261-9122-9A6DC674F3AC}" type="presParOf" srcId="{333590FB-C4CB-46B1-AEE5-041999D0A449}" destId="{65485759-558C-46BA-A5E6-F96D51E4FA90}" srcOrd="1" destOrd="0" presId="urn:microsoft.com/office/officeart/2008/layout/LinedList"/>
    <dgm:cxn modelId="{36C9E9C5-44B7-440F-B272-B8D2984CD082}" type="presParOf" srcId="{FB6F5D89-43CD-4FC0-AAEC-E5CE609ACFBE}" destId="{6945BB89-3B4B-4712-9764-18FF1A78DF0E}" srcOrd="14" destOrd="0" presId="urn:microsoft.com/office/officeart/2008/layout/LinedList"/>
    <dgm:cxn modelId="{3C70A47E-1302-434C-896A-131106327640}" type="presParOf" srcId="{FB6F5D89-43CD-4FC0-AAEC-E5CE609ACFBE}" destId="{A8E11C85-FE5C-4429-8877-8D819EA3ACFD}" srcOrd="15" destOrd="0" presId="urn:microsoft.com/office/officeart/2008/layout/LinedList"/>
    <dgm:cxn modelId="{CFE6C9E1-1814-4E07-B5FF-B5B366FE5A87}" type="presParOf" srcId="{A8E11C85-FE5C-4429-8877-8D819EA3ACFD}" destId="{0640EC9B-0FB7-469F-9175-6C60D3EEC491}" srcOrd="0" destOrd="0" presId="urn:microsoft.com/office/officeart/2008/layout/LinedList"/>
    <dgm:cxn modelId="{4C40B077-91B8-4FD9-9DFF-A35CED80FEC1}" type="presParOf" srcId="{A8E11C85-FE5C-4429-8877-8D819EA3ACFD}" destId="{1B6BA81F-DF6D-4192-9E49-74FAF2F959B5}" srcOrd="1" destOrd="0" presId="urn:microsoft.com/office/officeart/2008/layout/LinedList"/>
    <dgm:cxn modelId="{51F0F07F-F509-4EDA-8CD1-3765BA0667A1}" type="presParOf" srcId="{FB6F5D89-43CD-4FC0-AAEC-E5CE609ACFBE}" destId="{D3D1B212-059C-4E87-9106-B6991F00C714}" srcOrd="16" destOrd="0" presId="urn:microsoft.com/office/officeart/2008/layout/LinedList"/>
    <dgm:cxn modelId="{1612A54B-E98D-40DE-B2DA-DBD253D8B197}" type="presParOf" srcId="{FB6F5D89-43CD-4FC0-AAEC-E5CE609ACFBE}" destId="{9F4A401F-5644-4CE0-AC84-B0D84B905AE3}" srcOrd="17" destOrd="0" presId="urn:microsoft.com/office/officeart/2008/layout/LinedList"/>
    <dgm:cxn modelId="{E0186FF7-881E-461F-9B78-745D339304E8}" type="presParOf" srcId="{9F4A401F-5644-4CE0-AC84-B0D84B905AE3}" destId="{35E17A22-2CF9-4F5F-BC23-B5BD24723DA0}" srcOrd="0" destOrd="0" presId="urn:microsoft.com/office/officeart/2008/layout/LinedList"/>
    <dgm:cxn modelId="{6E2D5F63-F9E8-4D1B-BF1D-0B6620160FA5}" type="presParOf" srcId="{9F4A401F-5644-4CE0-AC84-B0D84B905AE3}" destId="{A64A733C-2D41-416F-A23C-EF77D79AB970}" srcOrd="1" destOrd="0" presId="urn:microsoft.com/office/officeart/2008/layout/LinedList"/>
    <dgm:cxn modelId="{71211257-2702-4A60-AFCA-3B09DB595571}" type="presParOf" srcId="{FB6F5D89-43CD-4FC0-AAEC-E5CE609ACFBE}" destId="{A5E82D06-F75B-4118-A29A-4B51713AC408}" srcOrd="18" destOrd="0" presId="urn:microsoft.com/office/officeart/2008/layout/LinedList"/>
    <dgm:cxn modelId="{3A5E73D6-3529-437B-AF5A-6BF3F124E571}" type="presParOf" srcId="{FB6F5D89-43CD-4FC0-AAEC-E5CE609ACFBE}" destId="{3472618D-32F4-4954-86FE-828EE9EA2CB4}" srcOrd="19" destOrd="0" presId="urn:microsoft.com/office/officeart/2008/layout/LinedList"/>
    <dgm:cxn modelId="{D273F061-D695-4450-B8FD-DD82D18770BE}" type="presParOf" srcId="{3472618D-32F4-4954-86FE-828EE9EA2CB4}" destId="{2499B85D-5F56-403E-8C34-4A923B0F685A}" srcOrd="0" destOrd="0" presId="urn:microsoft.com/office/officeart/2008/layout/LinedList"/>
    <dgm:cxn modelId="{D662BD62-24FB-4032-A3AC-90F246DBAF65}" type="presParOf" srcId="{3472618D-32F4-4954-86FE-828EE9EA2CB4}" destId="{A42B8621-79EC-4EAA-BC6B-45196013781F}" srcOrd="1" destOrd="0" presId="urn:microsoft.com/office/officeart/2008/layout/LinedList"/>
    <dgm:cxn modelId="{35AD76A2-2B46-4ED8-B9F3-8AD01A659371}" type="presParOf" srcId="{FB6F5D89-43CD-4FC0-AAEC-E5CE609ACFBE}" destId="{242F39BC-D319-417F-91D8-DC31F7FCE498}" srcOrd="20" destOrd="0" presId="urn:microsoft.com/office/officeart/2008/layout/LinedList"/>
    <dgm:cxn modelId="{71A67842-1903-4F94-A273-721C7EBB16DD}" type="presParOf" srcId="{FB6F5D89-43CD-4FC0-AAEC-E5CE609ACFBE}" destId="{75F84845-E1D5-4D85-8780-C62648272D4B}" srcOrd="21" destOrd="0" presId="urn:microsoft.com/office/officeart/2008/layout/LinedList"/>
    <dgm:cxn modelId="{152B1983-A70A-4D44-8A93-F186DE2412D2}" type="presParOf" srcId="{75F84845-E1D5-4D85-8780-C62648272D4B}" destId="{C162AB02-3F05-4DA3-A1B5-9705D7741FD8}" srcOrd="0" destOrd="0" presId="urn:microsoft.com/office/officeart/2008/layout/LinedList"/>
    <dgm:cxn modelId="{11C10C43-0FC2-4FA9-BAE5-745F75819256}" type="presParOf" srcId="{75F84845-E1D5-4D85-8780-C62648272D4B}" destId="{7CD093B4-5F4C-4155-831E-AA859C2E82E6}" srcOrd="1" destOrd="0" presId="urn:microsoft.com/office/officeart/2008/layout/LinedList"/>
    <dgm:cxn modelId="{21BADAF8-1E63-4314-9649-863BC97F7B97}" type="presParOf" srcId="{FB6F5D89-43CD-4FC0-AAEC-E5CE609ACFBE}" destId="{CB5C9166-B9E0-4417-A649-66AFEEAFF310}" srcOrd="22" destOrd="0" presId="urn:microsoft.com/office/officeart/2008/layout/LinedList"/>
    <dgm:cxn modelId="{53A6E400-0764-4AD0-B6D8-50CB42565AF1}" type="presParOf" srcId="{FB6F5D89-43CD-4FC0-AAEC-E5CE609ACFBE}" destId="{A2FFF8F4-9A0D-4C6F-BED4-CD307FD70896}" srcOrd="23" destOrd="0" presId="urn:microsoft.com/office/officeart/2008/layout/LinedList"/>
    <dgm:cxn modelId="{C49A95FB-0B3C-4C52-AAA2-225C146B0F41}" type="presParOf" srcId="{A2FFF8F4-9A0D-4C6F-BED4-CD307FD70896}" destId="{EAF1CD55-40D3-468D-9835-78291C85BA57}" srcOrd="0" destOrd="0" presId="urn:microsoft.com/office/officeart/2008/layout/LinedList"/>
    <dgm:cxn modelId="{063C9AF3-A20B-42B0-8B83-D63960A01214}" type="presParOf" srcId="{A2FFF8F4-9A0D-4C6F-BED4-CD307FD70896}" destId="{1ED2AA00-F89E-462A-A846-3CDE63DECEA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12A3A5-1ED7-4D93-B57A-216803620E6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4572AE5-A738-48C6-B889-73B2C7D509B0}">
      <dgm:prSet/>
      <dgm:spPr/>
      <dgm:t>
        <a:bodyPr/>
        <a:lstStyle/>
        <a:p>
          <a:r>
            <a:rPr lang="en-US" dirty="0"/>
            <a:t>Assume You are Bringing in a Fully Vetted Top Candidate You Desperately Want To Close For Serious Discussion with the tribe’s Assistant Chief and Key Team members</a:t>
          </a:r>
        </a:p>
      </dgm:t>
    </dgm:pt>
    <dgm:pt modelId="{0791D802-C487-4273-96F7-783ED0C1CE62}" type="parTrans" cxnId="{2B14FD37-00A6-4280-AFAC-989F7D4C88DD}">
      <dgm:prSet/>
      <dgm:spPr/>
      <dgm:t>
        <a:bodyPr/>
        <a:lstStyle/>
        <a:p>
          <a:endParaRPr lang="en-US"/>
        </a:p>
      </dgm:t>
    </dgm:pt>
    <dgm:pt modelId="{E0BCC738-FB02-4148-8DD7-D8E07153E02F}" type="sibTrans" cxnId="{2B14FD37-00A6-4280-AFAC-989F7D4C88DD}">
      <dgm:prSet/>
      <dgm:spPr/>
      <dgm:t>
        <a:bodyPr/>
        <a:lstStyle/>
        <a:p>
          <a:endParaRPr lang="en-US"/>
        </a:p>
      </dgm:t>
    </dgm:pt>
    <dgm:pt modelId="{404A7CD9-3BEF-474D-9162-4A98499C87A3}">
      <dgm:prSet/>
      <dgm:spPr/>
      <dgm:t>
        <a:bodyPr/>
        <a:lstStyle/>
        <a:p>
          <a:r>
            <a:rPr lang="en-US" dirty="0"/>
            <a:t>List the top 5-10 things that you could do [poorly] to ensure that the Candidate will </a:t>
          </a:r>
          <a:r>
            <a:rPr lang="en-US" u="sng" dirty="0"/>
            <a:t>never</a:t>
          </a:r>
          <a:r>
            <a:rPr lang="en-US" dirty="0"/>
            <a:t> return or consider a position with your organization again.</a:t>
          </a:r>
        </a:p>
      </dgm:t>
    </dgm:pt>
    <dgm:pt modelId="{22376997-A2D4-407E-A8D9-736972C37642}" type="parTrans" cxnId="{58C22038-ED6F-4DA7-B529-8766BEA63C51}">
      <dgm:prSet/>
      <dgm:spPr/>
      <dgm:t>
        <a:bodyPr/>
        <a:lstStyle/>
        <a:p>
          <a:endParaRPr lang="en-US"/>
        </a:p>
      </dgm:t>
    </dgm:pt>
    <dgm:pt modelId="{C43DCE32-4DCE-49C6-A368-15EBAF278D92}" type="sibTrans" cxnId="{58C22038-ED6F-4DA7-B529-8766BEA63C51}">
      <dgm:prSet/>
      <dgm:spPr/>
      <dgm:t>
        <a:bodyPr/>
        <a:lstStyle/>
        <a:p>
          <a:endParaRPr lang="en-US"/>
        </a:p>
      </dgm:t>
    </dgm:pt>
    <dgm:pt modelId="{2251CA14-1F83-41E2-8C29-C42A78EFC772}" type="pres">
      <dgm:prSet presAssocID="{6B12A3A5-1ED7-4D93-B57A-216803620E61}" presName="root" presStyleCnt="0">
        <dgm:presLayoutVars>
          <dgm:dir/>
          <dgm:resizeHandles val="exact"/>
        </dgm:presLayoutVars>
      </dgm:prSet>
      <dgm:spPr/>
    </dgm:pt>
    <dgm:pt modelId="{56C90CD3-058C-496D-8B1C-1B7157B7A988}" type="pres">
      <dgm:prSet presAssocID="{54572AE5-A738-48C6-B889-73B2C7D509B0}" presName="compNode" presStyleCnt="0"/>
      <dgm:spPr/>
    </dgm:pt>
    <dgm:pt modelId="{242AA6D1-9A18-4D30-A750-E48EF13365B3}" type="pres">
      <dgm:prSet presAssocID="{54572AE5-A738-48C6-B889-73B2C7D509B0}" presName="bgRect" presStyleLbl="bgShp" presStyleIdx="0" presStyleCnt="2"/>
      <dgm:spPr/>
    </dgm:pt>
    <dgm:pt modelId="{FA53E6F0-FC23-45D8-BF4C-4C016596BAF0}" type="pres">
      <dgm:prSet presAssocID="{54572AE5-A738-48C6-B889-73B2C7D509B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ard Room"/>
        </a:ext>
      </dgm:extLst>
    </dgm:pt>
    <dgm:pt modelId="{3468CD34-5A88-4247-B501-A6EBB4182BEE}" type="pres">
      <dgm:prSet presAssocID="{54572AE5-A738-48C6-B889-73B2C7D509B0}" presName="spaceRect" presStyleCnt="0"/>
      <dgm:spPr/>
    </dgm:pt>
    <dgm:pt modelId="{59787A63-F926-4413-8E5B-BA4618FA3C93}" type="pres">
      <dgm:prSet presAssocID="{54572AE5-A738-48C6-B889-73B2C7D509B0}" presName="parTx" presStyleLbl="revTx" presStyleIdx="0" presStyleCnt="2">
        <dgm:presLayoutVars>
          <dgm:chMax val="0"/>
          <dgm:chPref val="0"/>
        </dgm:presLayoutVars>
      </dgm:prSet>
      <dgm:spPr/>
    </dgm:pt>
    <dgm:pt modelId="{C7D8A0D1-0A08-489D-A4AA-87D20A8A557D}" type="pres">
      <dgm:prSet presAssocID="{E0BCC738-FB02-4148-8DD7-D8E07153E02F}" presName="sibTrans" presStyleCnt="0"/>
      <dgm:spPr/>
    </dgm:pt>
    <dgm:pt modelId="{995238EB-8C6C-477D-A57E-17DC8F039320}" type="pres">
      <dgm:prSet presAssocID="{404A7CD9-3BEF-474D-9162-4A98499C87A3}" presName="compNode" presStyleCnt="0"/>
      <dgm:spPr/>
    </dgm:pt>
    <dgm:pt modelId="{11BF08AF-0280-493A-B4E3-74F8F585BA98}" type="pres">
      <dgm:prSet presAssocID="{404A7CD9-3BEF-474D-9162-4A98499C87A3}" presName="bgRect" presStyleLbl="bgShp" presStyleIdx="1" presStyleCnt="2"/>
      <dgm:spPr/>
    </dgm:pt>
    <dgm:pt modelId="{48518A80-5911-435A-A91B-040A2290BAA9}" type="pres">
      <dgm:prSet presAssocID="{404A7CD9-3BEF-474D-9162-4A98499C87A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A46D88E1-2DB8-4470-BC98-FFAA1034D79D}" type="pres">
      <dgm:prSet presAssocID="{404A7CD9-3BEF-474D-9162-4A98499C87A3}" presName="spaceRect" presStyleCnt="0"/>
      <dgm:spPr/>
    </dgm:pt>
    <dgm:pt modelId="{61DFD9AF-E433-46C7-9D48-0A45D3567247}" type="pres">
      <dgm:prSet presAssocID="{404A7CD9-3BEF-474D-9162-4A98499C87A3}" presName="parTx" presStyleLbl="revTx" presStyleIdx="1" presStyleCnt="2">
        <dgm:presLayoutVars>
          <dgm:chMax val="0"/>
          <dgm:chPref val="0"/>
        </dgm:presLayoutVars>
      </dgm:prSet>
      <dgm:spPr/>
    </dgm:pt>
  </dgm:ptLst>
  <dgm:cxnLst>
    <dgm:cxn modelId="{43358F25-262F-4B26-BD22-6D62FC2C42A6}" type="presOf" srcId="{6B12A3A5-1ED7-4D93-B57A-216803620E61}" destId="{2251CA14-1F83-41E2-8C29-C42A78EFC772}" srcOrd="0" destOrd="0" presId="urn:microsoft.com/office/officeart/2018/2/layout/IconVerticalSolidList"/>
    <dgm:cxn modelId="{2B14FD37-00A6-4280-AFAC-989F7D4C88DD}" srcId="{6B12A3A5-1ED7-4D93-B57A-216803620E61}" destId="{54572AE5-A738-48C6-B889-73B2C7D509B0}" srcOrd="0" destOrd="0" parTransId="{0791D802-C487-4273-96F7-783ED0C1CE62}" sibTransId="{E0BCC738-FB02-4148-8DD7-D8E07153E02F}"/>
    <dgm:cxn modelId="{58C22038-ED6F-4DA7-B529-8766BEA63C51}" srcId="{6B12A3A5-1ED7-4D93-B57A-216803620E61}" destId="{404A7CD9-3BEF-474D-9162-4A98499C87A3}" srcOrd="1" destOrd="0" parTransId="{22376997-A2D4-407E-A8D9-736972C37642}" sibTransId="{C43DCE32-4DCE-49C6-A368-15EBAF278D92}"/>
    <dgm:cxn modelId="{92452ED6-E9C7-43C3-B5D1-27ED68C68B19}" type="presOf" srcId="{54572AE5-A738-48C6-B889-73B2C7D509B0}" destId="{59787A63-F926-4413-8E5B-BA4618FA3C93}" srcOrd="0" destOrd="0" presId="urn:microsoft.com/office/officeart/2018/2/layout/IconVerticalSolidList"/>
    <dgm:cxn modelId="{F44B13DB-6CFA-466C-9F13-90D39E4C9039}" type="presOf" srcId="{404A7CD9-3BEF-474D-9162-4A98499C87A3}" destId="{61DFD9AF-E433-46C7-9D48-0A45D3567247}" srcOrd="0" destOrd="0" presId="urn:microsoft.com/office/officeart/2018/2/layout/IconVerticalSolidList"/>
    <dgm:cxn modelId="{96B4B934-6C15-469B-9418-FA8F620EB6D5}" type="presParOf" srcId="{2251CA14-1F83-41E2-8C29-C42A78EFC772}" destId="{56C90CD3-058C-496D-8B1C-1B7157B7A988}" srcOrd="0" destOrd="0" presId="urn:microsoft.com/office/officeart/2018/2/layout/IconVerticalSolidList"/>
    <dgm:cxn modelId="{162F18D8-0DAB-4B6C-9DDB-AA13899FFC67}" type="presParOf" srcId="{56C90CD3-058C-496D-8B1C-1B7157B7A988}" destId="{242AA6D1-9A18-4D30-A750-E48EF13365B3}" srcOrd="0" destOrd="0" presId="urn:microsoft.com/office/officeart/2018/2/layout/IconVerticalSolidList"/>
    <dgm:cxn modelId="{F94F3982-6FF0-4F63-9A07-F08AD8AF8377}" type="presParOf" srcId="{56C90CD3-058C-496D-8B1C-1B7157B7A988}" destId="{FA53E6F0-FC23-45D8-BF4C-4C016596BAF0}" srcOrd="1" destOrd="0" presId="urn:microsoft.com/office/officeart/2018/2/layout/IconVerticalSolidList"/>
    <dgm:cxn modelId="{F181397A-9242-49DE-B46A-F57376067F29}" type="presParOf" srcId="{56C90CD3-058C-496D-8B1C-1B7157B7A988}" destId="{3468CD34-5A88-4247-B501-A6EBB4182BEE}" srcOrd="2" destOrd="0" presId="urn:microsoft.com/office/officeart/2018/2/layout/IconVerticalSolidList"/>
    <dgm:cxn modelId="{F2741EBC-05CF-4618-9A88-D83CD72E138A}" type="presParOf" srcId="{56C90CD3-058C-496D-8B1C-1B7157B7A988}" destId="{59787A63-F926-4413-8E5B-BA4618FA3C93}" srcOrd="3" destOrd="0" presId="urn:microsoft.com/office/officeart/2018/2/layout/IconVerticalSolidList"/>
    <dgm:cxn modelId="{C094648B-39B7-40D0-BCC7-15AAB9F8B8D4}" type="presParOf" srcId="{2251CA14-1F83-41E2-8C29-C42A78EFC772}" destId="{C7D8A0D1-0A08-489D-A4AA-87D20A8A557D}" srcOrd="1" destOrd="0" presId="urn:microsoft.com/office/officeart/2018/2/layout/IconVerticalSolidList"/>
    <dgm:cxn modelId="{CDFD0D24-99EB-47E7-BC46-BC27C7AC0CF6}" type="presParOf" srcId="{2251CA14-1F83-41E2-8C29-C42A78EFC772}" destId="{995238EB-8C6C-477D-A57E-17DC8F039320}" srcOrd="2" destOrd="0" presId="urn:microsoft.com/office/officeart/2018/2/layout/IconVerticalSolidList"/>
    <dgm:cxn modelId="{720A3E94-0C6F-47C4-BCB3-0E29515883EF}" type="presParOf" srcId="{995238EB-8C6C-477D-A57E-17DC8F039320}" destId="{11BF08AF-0280-493A-B4E3-74F8F585BA98}" srcOrd="0" destOrd="0" presId="urn:microsoft.com/office/officeart/2018/2/layout/IconVerticalSolidList"/>
    <dgm:cxn modelId="{8257CBE6-4FBC-42F1-8D7F-445FBAA4460F}" type="presParOf" srcId="{995238EB-8C6C-477D-A57E-17DC8F039320}" destId="{48518A80-5911-435A-A91B-040A2290BAA9}" srcOrd="1" destOrd="0" presId="urn:microsoft.com/office/officeart/2018/2/layout/IconVerticalSolidList"/>
    <dgm:cxn modelId="{204D2F37-7179-4B86-A6E4-D2C6EC9BCFED}" type="presParOf" srcId="{995238EB-8C6C-477D-A57E-17DC8F039320}" destId="{A46D88E1-2DB8-4470-BC98-FFAA1034D79D}" srcOrd="2" destOrd="0" presId="urn:microsoft.com/office/officeart/2018/2/layout/IconVerticalSolidList"/>
    <dgm:cxn modelId="{07B26CC9-E55A-4181-8B8D-8EC2D30C1A80}" type="presParOf" srcId="{995238EB-8C6C-477D-A57E-17DC8F039320}" destId="{61DFD9AF-E433-46C7-9D48-0A45D356724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2F08E-D747-494D-89A1-699423A7047A}">
      <dsp:nvSpPr>
        <dsp:cNvPr id="0" name=""/>
        <dsp:cNvSpPr/>
      </dsp:nvSpPr>
      <dsp:spPr>
        <a:xfrm>
          <a:off x="0" y="2379"/>
          <a:ext cx="61721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868588A-1D36-48AE-856D-E49E89A285F8}">
      <dsp:nvSpPr>
        <dsp:cNvPr id="0" name=""/>
        <dsp:cNvSpPr/>
      </dsp:nvSpPr>
      <dsp:spPr>
        <a:xfrm>
          <a:off x="0" y="2379"/>
          <a:ext cx="6172199" cy="40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Here’s a list of some of the top chefs in the U.S. who specialize in Asian cuisine, including both traditional and fusion approaches:</a:t>
          </a:r>
        </a:p>
      </dsp:txBody>
      <dsp:txXfrm>
        <a:off x="0" y="2379"/>
        <a:ext cx="6172199" cy="405738"/>
      </dsp:txXfrm>
    </dsp:sp>
    <dsp:sp modelId="{0D138C39-EDA6-422E-821C-B70A56E86EEB}">
      <dsp:nvSpPr>
        <dsp:cNvPr id="0" name=""/>
        <dsp:cNvSpPr/>
      </dsp:nvSpPr>
      <dsp:spPr>
        <a:xfrm>
          <a:off x="0" y="408118"/>
          <a:ext cx="61721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8B88680-5706-4E4A-B4C7-657F8AD2B958}">
      <dsp:nvSpPr>
        <dsp:cNvPr id="0" name=""/>
        <dsp:cNvSpPr/>
      </dsp:nvSpPr>
      <dsp:spPr>
        <a:xfrm>
          <a:off x="0" y="408118"/>
          <a:ext cx="6172199" cy="40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1. **David Chang** – Known for his innovative take on Asian cuisine and founder of the Momofuku restaurant group.</a:t>
          </a:r>
        </a:p>
      </dsp:txBody>
      <dsp:txXfrm>
        <a:off x="0" y="408118"/>
        <a:ext cx="6172199" cy="405738"/>
      </dsp:txXfrm>
    </dsp:sp>
    <dsp:sp modelId="{42A53B60-87BE-4EA2-ABB4-D6FE34E6E11E}">
      <dsp:nvSpPr>
        <dsp:cNvPr id="0" name=""/>
        <dsp:cNvSpPr/>
      </dsp:nvSpPr>
      <dsp:spPr>
        <a:xfrm>
          <a:off x="0" y="813857"/>
          <a:ext cx="61721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3D3DEC0-7635-4F4A-AC1F-99425EA777F8}">
      <dsp:nvSpPr>
        <dsp:cNvPr id="0" name=""/>
        <dsp:cNvSpPr/>
      </dsp:nvSpPr>
      <dsp:spPr>
        <a:xfrm>
          <a:off x="0" y="813857"/>
          <a:ext cx="6172199" cy="40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2. **Roy Choi** – Pioneer of Korean-Mexican fusion food and founder of the Kogi BBQ food truck.</a:t>
          </a:r>
        </a:p>
      </dsp:txBody>
      <dsp:txXfrm>
        <a:off x="0" y="813857"/>
        <a:ext cx="6172199" cy="405738"/>
      </dsp:txXfrm>
    </dsp:sp>
    <dsp:sp modelId="{96BE7C8E-C84D-46BD-899A-B7E604CDEFF8}">
      <dsp:nvSpPr>
        <dsp:cNvPr id="0" name=""/>
        <dsp:cNvSpPr/>
      </dsp:nvSpPr>
      <dsp:spPr>
        <a:xfrm>
          <a:off x="0" y="1219596"/>
          <a:ext cx="61721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38DA5FE-B68F-49DA-8578-B133FB72F27B}">
      <dsp:nvSpPr>
        <dsp:cNvPr id="0" name=""/>
        <dsp:cNvSpPr/>
      </dsp:nvSpPr>
      <dsp:spPr>
        <a:xfrm>
          <a:off x="0" y="1219596"/>
          <a:ext cx="6172199" cy="40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3. **Ming Tsai** – A celebrity chef specializing in East-West fusion cuisine and host of the show *Simply Ming*.</a:t>
          </a:r>
        </a:p>
      </dsp:txBody>
      <dsp:txXfrm>
        <a:off x="0" y="1219596"/>
        <a:ext cx="6172199" cy="405738"/>
      </dsp:txXfrm>
    </dsp:sp>
    <dsp:sp modelId="{AA328258-1566-4AED-B601-04EF1D550295}">
      <dsp:nvSpPr>
        <dsp:cNvPr id="0" name=""/>
        <dsp:cNvSpPr/>
      </dsp:nvSpPr>
      <dsp:spPr>
        <a:xfrm>
          <a:off x="0" y="1625334"/>
          <a:ext cx="61721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61A461C-277F-4480-A703-BA7875BC99FE}">
      <dsp:nvSpPr>
        <dsp:cNvPr id="0" name=""/>
        <dsp:cNvSpPr/>
      </dsp:nvSpPr>
      <dsp:spPr>
        <a:xfrm>
          <a:off x="0" y="1625334"/>
          <a:ext cx="6172199" cy="40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4. **Masaharu Morimoto** – A renowned Japanese chef, known for his work on *Iron Chef* and his restaurant Morimoto.</a:t>
          </a:r>
        </a:p>
      </dsp:txBody>
      <dsp:txXfrm>
        <a:off x="0" y="1625334"/>
        <a:ext cx="6172199" cy="405738"/>
      </dsp:txXfrm>
    </dsp:sp>
    <dsp:sp modelId="{95EFA669-4D54-4262-9C8C-1DDC6DFBA8DA}">
      <dsp:nvSpPr>
        <dsp:cNvPr id="0" name=""/>
        <dsp:cNvSpPr/>
      </dsp:nvSpPr>
      <dsp:spPr>
        <a:xfrm>
          <a:off x="0" y="2031073"/>
          <a:ext cx="61721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CB89020-B057-479C-A678-833D94041426}">
      <dsp:nvSpPr>
        <dsp:cNvPr id="0" name=""/>
        <dsp:cNvSpPr/>
      </dsp:nvSpPr>
      <dsp:spPr>
        <a:xfrm>
          <a:off x="0" y="2031073"/>
          <a:ext cx="6172199" cy="40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5. **Nobu Matsuhisa** – Famous for his Japanese-Peruvian fusion cuisine, particularly through his Nobu restaurants.</a:t>
          </a:r>
        </a:p>
      </dsp:txBody>
      <dsp:txXfrm>
        <a:off x="0" y="2031073"/>
        <a:ext cx="6172199" cy="405738"/>
      </dsp:txXfrm>
    </dsp:sp>
    <dsp:sp modelId="{712AB693-62DA-4BBB-A5CC-8A060F3DE052}">
      <dsp:nvSpPr>
        <dsp:cNvPr id="0" name=""/>
        <dsp:cNvSpPr/>
      </dsp:nvSpPr>
      <dsp:spPr>
        <a:xfrm>
          <a:off x="0" y="2436812"/>
          <a:ext cx="61721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785618F-212A-4EEB-BDCE-B312FC86EADA}">
      <dsp:nvSpPr>
        <dsp:cNvPr id="0" name=""/>
        <dsp:cNvSpPr/>
      </dsp:nvSpPr>
      <dsp:spPr>
        <a:xfrm>
          <a:off x="0" y="2436812"/>
          <a:ext cx="6172199" cy="40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6. **Dale Talde** – A Filipino-American chef known for his creative takes on Filipino and Asian cuisine, with several restaurants in the U.S.</a:t>
          </a:r>
        </a:p>
      </dsp:txBody>
      <dsp:txXfrm>
        <a:off x="0" y="2436812"/>
        <a:ext cx="6172199" cy="405738"/>
      </dsp:txXfrm>
    </dsp:sp>
    <dsp:sp modelId="{6945BB89-3B4B-4712-9764-18FF1A78DF0E}">
      <dsp:nvSpPr>
        <dsp:cNvPr id="0" name=""/>
        <dsp:cNvSpPr/>
      </dsp:nvSpPr>
      <dsp:spPr>
        <a:xfrm>
          <a:off x="0" y="2842551"/>
          <a:ext cx="61721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640EC9B-0FB7-469F-9175-6C60D3EEC491}">
      <dsp:nvSpPr>
        <dsp:cNvPr id="0" name=""/>
        <dsp:cNvSpPr/>
      </dsp:nvSpPr>
      <dsp:spPr>
        <a:xfrm>
          <a:off x="0" y="2842551"/>
          <a:ext cx="6172199" cy="40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7. **Takashi Yagihashi** – Renowned for blending Japanese and French cuisine, with restaurants like Slurping Turtle.</a:t>
          </a:r>
        </a:p>
      </dsp:txBody>
      <dsp:txXfrm>
        <a:off x="0" y="2842551"/>
        <a:ext cx="6172199" cy="405738"/>
      </dsp:txXfrm>
    </dsp:sp>
    <dsp:sp modelId="{D3D1B212-059C-4E87-9106-B6991F00C714}">
      <dsp:nvSpPr>
        <dsp:cNvPr id="0" name=""/>
        <dsp:cNvSpPr/>
      </dsp:nvSpPr>
      <dsp:spPr>
        <a:xfrm>
          <a:off x="0" y="3248290"/>
          <a:ext cx="61721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5E17A22-2CF9-4F5F-BC23-B5BD24723DA0}">
      <dsp:nvSpPr>
        <dsp:cNvPr id="0" name=""/>
        <dsp:cNvSpPr/>
      </dsp:nvSpPr>
      <dsp:spPr>
        <a:xfrm>
          <a:off x="0" y="3248290"/>
          <a:ext cx="6172199" cy="40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8. **Kristen Kish** – *Top Chef* winner and known for her elevated approach to Asian flavors.</a:t>
          </a:r>
        </a:p>
      </dsp:txBody>
      <dsp:txXfrm>
        <a:off x="0" y="3248290"/>
        <a:ext cx="6172199" cy="405738"/>
      </dsp:txXfrm>
    </dsp:sp>
    <dsp:sp modelId="{A5E82D06-F75B-4118-A29A-4B51713AC408}">
      <dsp:nvSpPr>
        <dsp:cNvPr id="0" name=""/>
        <dsp:cNvSpPr/>
      </dsp:nvSpPr>
      <dsp:spPr>
        <a:xfrm>
          <a:off x="0" y="3654028"/>
          <a:ext cx="61721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499B85D-5F56-403E-8C34-4A923B0F685A}">
      <dsp:nvSpPr>
        <dsp:cNvPr id="0" name=""/>
        <dsp:cNvSpPr/>
      </dsp:nvSpPr>
      <dsp:spPr>
        <a:xfrm>
          <a:off x="0" y="3654028"/>
          <a:ext cx="6172199" cy="40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9. **Jet Tila** – A chef specializing in Thai and Southeast Asian cuisine, and a prominent culinary personality.</a:t>
          </a:r>
        </a:p>
      </dsp:txBody>
      <dsp:txXfrm>
        <a:off x="0" y="3654028"/>
        <a:ext cx="6172199" cy="405738"/>
      </dsp:txXfrm>
    </dsp:sp>
    <dsp:sp modelId="{242F39BC-D319-417F-91D8-DC31F7FCE498}">
      <dsp:nvSpPr>
        <dsp:cNvPr id="0" name=""/>
        <dsp:cNvSpPr/>
      </dsp:nvSpPr>
      <dsp:spPr>
        <a:xfrm>
          <a:off x="0" y="4059767"/>
          <a:ext cx="61721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162AB02-3F05-4DA3-A1B5-9705D7741FD8}">
      <dsp:nvSpPr>
        <dsp:cNvPr id="0" name=""/>
        <dsp:cNvSpPr/>
      </dsp:nvSpPr>
      <dsp:spPr>
        <a:xfrm>
          <a:off x="0" y="4059767"/>
          <a:ext cx="6172199" cy="40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10. **Charles Phan** – Known for his modern take on Vietnamese cuisine at the acclaimed restaurant Slanted  </a:t>
          </a:r>
        </a:p>
      </dsp:txBody>
      <dsp:txXfrm>
        <a:off x="0" y="4059767"/>
        <a:ext cx="6172199" cy="405738"/>
      </dsp:txXfrm>
    </dsp:sp>
    <dsp:sp modelId="{CB5C9166-B9E0-4417-A649-66AFEEAFF310}">
      <dsp:nvSpPr>
        <dsp:cNvPr id="0" name=""/>
        <dsp:cNvSpPr/>
      </dsp:nvSpPr>
      <dsp:spPr>
        <a:xfrm>
          <a:off x="0" y="4465506"/>
          <a:ext cx="61721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AF1CD55-40D3-468D-9835-78291C85BA57}">
      <dsp:nvSpPr>
        <dsp:cNvPr id="0" name=""/>
        <dsp:cNvSpPr/>
      </dsp:nvSpPr>
      <dsp:spPr>
        <a:xfrm>
          <a:off x="0" y="4465506"/>
          <a:ext cx="6172199" cy="40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These chefs have made significant contributions to the culinary world by mastering and innovating Asian cuisines</a:t>
          </a:r>
        </a:p>
      </dsp:txBody>
      <dsp:txXfrm>
        <a:off x="0" y="4465506"/>
        <a:ext cx="6172199" cy="4057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AA6D1-9A18-4D30-A750-E48EF13365B3}">
      <dsp:nvSpPr>
        <dsp:cNvPr id="0" name=""/>
        <dsp:cNvSpPr/>
      </dsp:nvSpPr>
      <dsp:spPr>
        <a:xfrm>
          <a:off x="0" y="707092"/>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53E6F0-FC23-45D8-BF4C-4C016596BAF0}">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787A63-F926-4413-8E5B-BA4618FA3C93}">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en-US" sz="2500" kern="1200" dirty="0"/>
            <a:t>Assume You are Bringing in a Fully Vetted Top Candidate You Desperately Want To Close For Serious Discussion with the tribe’s Assistant Chief and Key Team members</a:t>
          </a:r>
        </a:p>
      </dsp:txBody>
      <dsp:txXfrm>
        <a:off x="1507738" y="707092"/>
        <a:ext cx="9007861" cy="1305401"/>
      </dsp:txXfrm>
    </dsp:sp>
    <dsp:sp modelId="{11BF08AF-0280-493A-B4E3-74F8F585BA98}">
      <dsp:nvSpPr>
        <dsp:cNvPr id="0" name=""/>
        <dsp:cNvSpPr/>
      </dsp:nvSpPr>
      <dsp:spPr>
        <a:xfrm>
          <a:off x="0" y="2338844"/>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518A80-5911-435A-A91B-040A2290BAA9}">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DFD9AF-E433-46C7-9D48-0A45D3567247}">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en-US" sz="2500" kern="1200" dirty="0"/>
            <a:t>List the top 5-10 things that you could do [poorly] to ensure that the Candidate will </a:t>
          </a:r>
          <a:r>
            <a:rPr lang="en-US" sz="2500" u="sng" kern="1200" dirty="0"/>
            <a:t>never</a:t>
          </a:r>
          <a:r>
            <a:rPr lang="en-US" sz="2500" kern="1200" dirty="0"/>
            <a:t> return or consider a position with your organization again.</a:t>
          </a:r>
        </a:p>
      </dsp:txBody>
      <dsp:txXfrm>
        <a:off x="1507738" y="2338844"/>
        <a:ext cx="9007861" cy="13054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8T17:41:58.454"/>
    </inkml:context>
    <inkml:brush xml:id="br0">
      <inkml:brushProperty name="width" value="0.05" units="cm"/>
      <inkml:brushProperty name="height" value="0.05" units="cm"/>
      <inkml:brushProperty name="color" value="#E71224"/>
    </inkml:brush>
  </inkml:definitions>
  <inkml:trace contextRef="#ctx0" brushRef="#br0">11458 2 24575,'-1182'25'-58,"228"-1"-788,-636 3 699,1504-26 238,-291 18 869,-369 118-960,678-125 0,0-4 0,0-3 0,-1-2 0,-71-7 0,10 1 0,-2808 1 0,1490 4 0,1335 2 0,-157 28 0,236-27 0,-134 6 0,125-11 0,0 2 0,0 2 0,-62 13 0,46-5 0,-1-2 0,-115 2 0,35-3 0,87-6 0,32-2 0,-1 0 0,-40 9 0,55-8 0,1 0 0,-1 0 0,1 1 0,0-1 0,-1 2 0,1-1 0,1 1 0,-1 0 0,0 0 0,1 0 0,0 1 0,0 0 0,-5 6 0,-2 4 0,2 0 0,-1 1 0,2 0 0,0 0 0,1 1 0,1 0 0,1 1 0,0 0 0,1 0 0,1 0 0,0 0 0,2 1 0,0-1 0,1 21 0,4 650 0,3-598 0,3 0 0,5-1 0,28 99 0,-22-99 0,-13-65 0,0 0 0,2 0 0,1 0 0,1-1 0,1-1 0,1 0 0,1-1 0,18 23 0,21 18 0,77 72 0,-104-110 0,106 97 0,222 160 0,173 72 0,-372-253 0,484 293 0,-523-332 0,3-5 0,2-5 0,213 60 0,-272-98 0,1-4 0,0-1 0,80-1 0,192-18 0,794-109 0,-999 102 0,-54 6 0,-1-3 0,0-4 0,-1-3 0,106-46 0,-47 16 0,2 5 0,228-46 0,291-9 0,-290 67 0,370 14 0,-483 22-12,1277 43-117,-1361-32 55,1635 85-556,-1171-109 876,-466-2-17,293-61 0,35-66-191,-7-31-232,474-137-163,-687 251 357,493-41 0,-375 43 502,-215 25-350,-40 8-152,17-5 0,1 7 0,210 0 0,-319 20 0,0-2 0,1-3 0,73-16 0,129-52 0,-197 52 0,-1-2 0,86-54 0,-25 13 0,112-71 0,-17 9 0,-100 76 0,-75 37 0,-1-1 0,-1-1 0,46-31 0,-54 30 0,-1-1 0,-1 0 0,0-1 0,-1-2 0,21-27 0,-32 35 0,1 0 0,-2 0 0,1-1 0,-2 0 0,0 0 0,0 0 0,-1-1 0,-1 0 0,0 1 0,-1-1 0,0-25 0,-2 35 0,-3-420 0,1 411 0,0 0 0,-1 1 0,-1-1 0,0 1 0,0 0 0,-1 0 0,-1 1 0,0-1 0,0 1 0,-1 1 0,-1-1 0,0 1 0,-17-17 0,-10-7 0,-1 1 0,-50-33 0,52 43 0,-1 2 0,0 1 0,-2 1 0,-43-14 0,-160-44 0,11 5 0,-297-163 0,499 223 0,0 0 0,-1 1 0,0 2 0,-1 1 0,-48-7 0,-154-5 0,115 13 0,-1149-46 0,1167 59 0,1 5 0,0 3 0,-120 35 0,172-39 0,0-2 0,-89 4 0,-97-14 0,94-2 0,-8 4 0,-406-15 0,402 2 0,-329-31 0,319 19 0,95 13 0,-127-7 0,104 18 0,-287-12 0,324 10 0,-98 9 0,65-1 0,59-6 0,0-1 0,1-1 0,-1-1 0,1-1 0,-43-15 0,40 11 0,-2 1 0,1 2 0,-51-6 0,26 11-1365,30 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8T17:47:42.254"/>
    </inkml:context>
    <inkml:brush xml:id="br0">
      <inkml:brushProperty name="width" value="0.05" units="cm"/>
      <inkml:brushProperty name="height" value="0.05" units="cm"/>
      <inkml:brushProperty name="color" value="#E71224"/>
    </inkml:brush>
  </inkml:definitions>
  <inkml:trace contextRef="#ctx0" brushRef="#br0">1 901 24575,'1'-1'0,"0"0"0,-1 0 0,1 0 0,0 0 0,0 0 0,0 0 0,0 0 0,1 0 0,-1 0 0,0 0 0,0 1 0,0-1 0,1 1 0,-1-1 0,0 1 0,1-1 0,-1 1 0,1-1 0,-1 1 0,0 0 0,1 0 0,-1 0 0,3 0 0,2-1 0,520-65 0,-235 37 0,105-20-422,1692-251-3936,-111 14 932,-1101 193 2942,1375 31 1,-1179 145 1674,-18 81-777,-432-26 3095,-517-107-2494,-1 5 0,-3 4 0,170 93-1,-73-6-1014,-39-23 0,-40-36 0,-57-35 0,77 56 0,-127-78 0,0 0 0,-1 1 0,0 0 0,-1 0 0,-1 1 0,0 1 0,0 0 0,7 16 0,49 128 0,-51-122 0,140 447 0,-30 10 0,-19-73 0,43 17 0,37-17 0,-167-378 0,-3 0 0,-1 1 0,15 82 0,2 139 0,-18-80 0,-19 297 0,-3-374 0,-6 0 0,-4-1 0,-4-1 0,-44 120 0,34-138 0,-4-1 0,-4-2 0,-4-2 0,-2-2 0,-5-2 0,-3-2 0,-110 117 0,16-46 0,-5-8 0,-175 121 0,-366 199 0,543-369 0,-247 106 0,307-159 0,-2-4 0,-1-4 0,-1-4 0,-124 15 0,-105 4 0,-316 30 0,-217-47 0,-7-31 0,212-1 0,-696 55-733,636 30 733,379-40 0,286-35 268,-77 0-1,105-6-238,-1-1-1,1-1 0,0-1 0,0 0 1,0-2-1,-30-13 0,-340-164-28,19 7 0,-524-171 0,430 227 0,-37-12 0,400 97 0,2-4 0,2-4 0,-108-65 0,185 92 0,-1-1 0,2 0 0,-28-31 0,-19-16 0,-303-259 0,127 109 0,206 181 0,1-1 0,-58-71 0,81 89 0,2-2 0,0 1 0,0-2 0,2 1 0,0-1 0,2-1 0,0 1 0,1-1 0,-5-31 0,1-45 0,5-1 0,8-99 0,-1 92 0,0-1935 0,1 1930 0,5 0 0,5 1 0,5 0 0,4 1 0,5 1 0,5 1 0,83-185 0,-105 268 0,131-302 0,-116 258 0,-4-1 0,-2 0 0,10-72 0,-22 26 0,-6 80 0,1 1 0,10-51 0,48-113-1365,-41 149-5461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8T17:47:57.024"/>
    </inkml:context>
    <inkml:brush xml:id="br0">
      <inkml:brushProperty name="width" value="0.05" units="cm"/>
      <inkml:brushProperty name="height" value="0.05" units="cm"/>
      <inkml:brushProperty name="color" value="#E71224"/>
    </inkml:brush>
  </inkml:definitions>
  <inkml:trace contextRef="#ctx0" brushRef="#br0">4308 3 24575,'-199'-2'0,"-207"5"0,258 8 0,-143 4 0,-2227-16 0,2179 26 0,334-25 0,-74 10 0,-125 7 0,196-17-105,1-1 0,-1 2 0,0-1 0,1 1 0,-1 0 0,1 1 0,-1 0 0,1 0 0,0 0 0,-1 1 0,1 0 0,-8 5 0,2 2-6721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8T17:48:57.256"/>
    </inkml:context>
    <inkml:brush xml:id="br0">
      <inkml:brushProperty name="width" value="0.05" units="cm"/>
      <inkml:brushProperty name="height" value="0.05" units="cm"/>
      <inkml:brushProperty name="color" value="#E71224"/>
    </inkml:brush>
  </inkml:definitions>
  <inkml:trace contextRef="#ctx0" brushRef="#br0">1734 1705 24575,'-73'-4'0,"1"-3"0,-85-20 0,30 5 0,-664-73 0,681 83 0,-160-39 0,262 49 0,0 0 0,1 0 0,0 0 0,-1-1 0,1 0 0,0-1 0,0 1 0,1-1 0,-1-1 0,1 1 0,0-1 0,-11-11 0,13 11 0,0-1 0,1 0 0,-1 0 0,1 0 0,0 0 0,1-1 0,0 1 0,0-1 0,0 0 0,1 0 0,0 1 0,0-1 0,1 0 0,0-12 0,0 11 0,0-41 0,9-56 0,-7 88 0,2 1 0,0 0 0,1-1 0,0 2 0,1-1 0,1 1 0,11-19 0,31-41 0,34-60 0,-75 120 0,-1 0 0,-1-1 0,-1 0 0,0 0 0,0 0 0,-2 0 0,2-22 0,-1 14 0,1 0 0,1 0 0,0 0 0,2 1 0,1 0 0,1 0 0,23-38 0,-10 17 0,-10 21 0,1 1 0,0 1 0,2 0 0,1 1 0,0 1 0,1 0 0,23-17 0,12-6 0,89-52 0,-127 86 0,0 0 0,0 1 0,1 1 0,0 1 0,1 0 0,29-5 0,105-3 0,-124 12 0,738-7 0,-576 10 0,-175-2 0,3 0 0,-1 0 0,1 1 0,0 1 0,23 5 0,-37-6 0,1 0 0,-1 0 0,0 0 0,1 0 0,-1 1 0,0 0 0,0-1 0,0 1 0,0 0 0,0 1 0,-1-1 0,1 0 0,-1 1 0,1-1 0,-1 1 0,0 0 0,0 0 0,0 0 0,0 0 0,-1 0 0,1 0 0,-1 0 0,0 1 0,0-1 0,0 1 0,1 6 0,2 57 0,-6 106 0,-2-49 0,1-78 0,-3 0 0,-1 0 0,-2 0 0,-26 75 0,4-13 0,25-78 0,-4 54 0,7-53 0,-11 50 0,-1-17 0,8-29 0,-2-1 0,-1 0 0,-1-1 0,-25 50 0,-156 256 0,185-328 0,0 0 0,-1 0 0,0-1 0,-1-1 0,0 1 0,0-2 0,-1 1 0,-12 7 0,21-15 0,0 0 0,-1-1 0,0 1 0,1 0 0,-1-1 0,1 1 0,-1-1 0,0 0 0,1 0 0,-1 1 0,0-1 0,1 0 0,-1 0 0,0-1 0,1 1 0,-1 0 0,1 0 0,-1-1 0,0 1 0,1-1 0,-1 0 0,1 1 0,-1-1 0,1 0 0,-1 0 0,1 0 0,0 0 0,-1 0 0,1 0 0,-1-2 0,-5-4 0,0 0 0,1-1 0,-11-16 0,10 13 0,-18-26-273,-1 1 0,-2 1 0,-1 2 0,-35-31 0,37 42-6553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8T17:49:42.052"/>
    </inkml:context>
    <inkml:brush xml:id="br0">
      <inkml:brushProperty name="width" value="0.05" units="cm"/>
      <inkml:brushProperty name="height" value="0.05" units="cm"/>
      <inkml:brushProperty name="color" value="#E71224"/>
    </inkml:brush>
  </inkml:definitions>
  <inkml:trace contextRef="#ctx0" brushRef="#br0">6906 152 24575,'-1'-1'0,"1"0"0,-1 0 0,1 1 0,-1-1 0,1 0 0,-1 0 0,0 0 0,1 0 0,-1 1 0,0-1 0,0 0 0,0 1 0,0-1 0,0 0 0,1 1 0,-1-1 0,0 1 0,0 0 0,0-1 0,0 1 0,0 0 0,-1-1 0,1 1 0,0 0 0,-2 0 0,-35-4 0,32 3 0,-294-7 0,80 4 0,-553-52 0,-20-1 0,-144 50 0,904 10 0,0 2 0,1 1 0,-55 16 0,-90 45 0,135-51 0,-105 49 0,98-40 0,-2-3 0,-1-1 0,-94 22 0,133-40 0,-608 101 0,513-97 0,-125-8 0,87-1 0,79 2 0,1 4 0,-97 16 0,60-6 0,0-4 0,-156-7 0,232 0 0,0 0 0,0 1 0,0 2 0,0 1 0,1 1 0,0 1 0,-30 15 0,-48 16 0,-133 20 0,156-42 0,2 2 0,-99 40 0,167-54 0,1 0 0,-1 1 0,1 0 0,1 1 0,-1 0 0,2 0 0,-1 1 0,1 0 0,0 0 0,1 1 0,0 0 0,0 1 0,1-1 0,1 1 0,-8 21 0,9-21 0,-1 1 0,2 0 0,0 0 0,0 0 0,1 0 0,1 0 0,0 0 0,1 1 0,0-1 0,1 0 0,0 0 0,1 1 0,0-1 0,1 0 0,7 19 0,-2-17 0,1-1 0,0 0 0,1-1 0,0 0 0,1 0 0,16 12 0,28 33 0,23 37 0,121 114 0,-157-170 0,0-2 0,3-3 0,1-1 0,1-2 0,70 31 0,-86-50 0,1-1 0,0-2 0,1-1 0,0-1 0,0-2 0,47-1 0,-10 2 0,-68-5 0,855 103 0,-764-79 0,133 53 0,-133-42 0,112 26 0,-54-32 0,310 17 0,160-42 0,-383-7 0,-73 2 0,471 4 0,-3 36 0,-493-29 0,208-12 0,-312 0 0,1-1 0,-2-2 0,1-1 0,41-13 0,-60 13 0,1-1 0,-1 0 0,0-1 0,0-1 0,-1 0 0,0-2 0,-1 1 0,0-2 0,25-25 0,-14 11 0,41-31 0,9-8 0,-36 31 0,1 2 0,1 1 0,47-24 0,35-26 0,-89 58 0,-18 12 0,1-1 0,-1 0 0,-1-1 0,-1-1 0,0-1 0,20-23 0,-31 28 0,1 0 0,-1-1 0,-1 1 0,0-1 0,0 0 0,-1 0 0,-1 0 0,0 0 0,0-18 0,3-23 0,1 18 0,1 1 0,1-1 0,2 1 0,2 1 0,1-1 0,1 2 0,29-50 0,-33 63 0,-1-1 0,0-1 0,-1 1 0,-1-1 0,4-31 0,4-7 0,-4 9 0,-2 0 0,3-68 0,-4 24 0,-2 58 0,-2 21 0,-1 0 0,0 0 0,-1 1 0,-1-1 0,0 0 0,0 0 0,-2 0 0,-4-24 0,2 34 0,1 0 0,0 1 0,-1-1 0,0 1 0,0-1 0,0 1 0,0 0 0,-1 0 0,1 1 0,-1 0 0,1-1 0,-1 1 0,0 1 0,0-1 0,-6-1 0,-31-14 0,-53-33 0,75 42 0,0-2 0,0 0 0,1-2 0,1 0 0,-30-25 0,-61-88-883,101 116 401,-6-9-6344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B0866-9E05-4F16-BFA8-A6ED5A7D9E7D}" type="datetimeFigureOut">
              <a:rPr lang="en-US" smtClean="0"/>
              <a:t>9/24/2024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C1070-53BB-4614-8509-AFC8A04B6FA1}" type="slidenum">
              <a:rPr lang="en-US" smtClean="0"/>
              <a:t>‹#›</a:t>
            </a:fld>
            <a:endParaRPr lang="en-US" dirty="0"/>
          </a:p>
        </p:txBody>
      </p:sp>
    </p:spTree>
    <p:extLst>
      <p:ext uri="{BB962C8B-B14F-4D97-AF65-F5344CB8AC3E}">
        <p14:creationId xmlns:p14="http://schemas.microsoft.com/office/powerpoint/2010/main" val="385762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ere.net/tags/onboardin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I stopped using traditional job descriptions when taking an assignment from a hiring manager</a:t>
            </a:r>
            <a:r>
              <a:rPr lang="en-US" dirty="0"/>
              <a:t>. Instead I now find out what the person needs to do to ace the performance review. These are the same performance objectives we provide to our new hires during the </a:t>
            </a:r>
            <a:r>
              <a:rPr lang="en-US" dirty="0" err="1">
                <a:hlinkClick r:id="rId3"/>
              </a:rPr>
              <a:t>onboarding</a:t>
            </a:r>
            <a:r>
              <a:rPr lang="en-US" dirty="0"/>
              <a:t> process, so it made sense to use the same approach when defining the new job. Also, by clarifying job objectives up- </a:t>
            </a:r>
            <a:r>
              <a:rPr lang="en-US" dirty="0" err="1"/>
              <a:t>ront</a:t>
            </a:r>
            <a:r>
              <a:rPr lang="en-US" dirty="0"/>
              <a:t> we get buy-in from the hiring manager, the interviewing team, and the candidates before the person is hired. This list of performance objectives is called a performance profile.</a:t>
            </a:r>
          </a:p>
        </p:txBody>
      </p:sp>
      <p:sp>
        <p:nvSpPr>
          <p:cNvPr id="4" name="Date Placeholder 3"/>
          <p:cNvSpPr>
            <a:spLocks noGrp="1"/>
          </p:cNvSpPr>
          <p:nvPr>
            <p:ph type="dt" idx="10"/>
          </p:nvPr>
        </p:nvSpPr>
        <p:spPr/>
        <p:txBody>
          <a:bodyPr/>
          <a:lstStyle/>
          <a:p>
            <a:pPr>
              <a:defRPr/>
            </a:pPr>
            <a:fld id="{48CF8A0A-F899-4435-B980-56FD6B6E48D3}" type="datetime1">
              <a:rPr lang="en-US" smtClean="0"/>
              <a:pPr>
                <a:defRPr/>
              </a:pPr>
              <a:t>9/24/2024</a:t>
            </a:fld>
            <a:endParaRPr lang="en-US"/>
          </a:p>
        </p:txBody>
      </p:sp>
      <p:sp>
        <p:nvSpPr>
          <p:cNvPr id="5" name="Slide Number Placeholder 4"/>
          <p:cNvSpPr>
            <a:spLocks noGrp="1"/>
          </p:cNvSpPr>
          <p:nvPr>
            <p:ph type="sldNum" sz="quarter" idx="11"/>
          </p:nvPr>
        </p:nvSpPr>
        <p:spPr/>
        <p:txBody>
          <a:bodyPr/>
          <a:lstStyle/>
          <a:p>
            <a:pPr>
              <a:defRPr/>
            </a:pPr>
            <a:fld id="{FDE053ED-2625-47F1-9F37-06EC5AC351EC}" type="slidenum">
              <a:rPr lang="en-US" smtClean="0"/>
              <a:pPr>
                <a:defRPr/>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a:p>
            <a:r>
              <a:rPr lang="en-US" dirty="0"/>
              <a:t>It’s pretty hard to say no to this. To ensure a 99% “yes” response to this opening pitch, never mention the title of the job or the location. It’s always better to say, “I’m conducting a search for a senior-level position in marketing (for example), and your name came to my attention as someone I should connect with.” </a:t>
            </a:r>
          </a:p>
          <a:p>
            <a:endParaRPr lang="en-US" dirty="0"/>
          </a:p>
          <a:p>
            <a:r>
              <a:rPr lang="en-US" dirty="0"/>
              <a:t>The key to success at the initial contact phase is to first gain candidate interest by being vague, and then straight away ask the candidate to give you a quick profile of his or her background. Under no circumstances should you tell the candidate anything about the job at this point. This will only give the candidate a chance to say no. Recruiters must stay in control and make the decision if the candidate is qualified for the job, not the other way around. At this initial point, a strong candidate is only trying to get you off the phone?? and they’ll use superficial data to make any excuse to get rid of you. You can’t let them do this. You must decide if the candidate is worthy. If not, then you can either network with this candidate, or move on. If you let the candidate make the decision to proceed, you lose a potential current or future candidate, plus an immediate networking opportunity. To prevent this from happening, immediately after the initial “yes” say, “Great. Let me just ask you a few questions about your background, and then I’ll give you quick overview of the job.” Despite the best openings, you’ll still encounter plenty of objections.</a:t>
            </a:r>
          </a:p>
        </p:txBody>
      </p:sp>
      <p:sp>
        <p:nvSpPr>
          <p:cNvPr id="4" name="Date Placeholder 3"/>
          <p:cNvSpPr>
            <a:spLocks noGrp="1"/>
          </p:cNvSpPr>
          <p:nvPr>
            <p:ph type="dt" idx="10"/>
          </p:nvPr>
        </p:nvSpPr>
        <p:spPr/>
        <p:txBody>
          <a:bodyPr/>
          <a:lstStyle/>
          <a:p>
            <a:pPr>
              <a:defRPr/>
            </a:pPr>
            <a:fld id="{48CF8A0A-F899-4435-B980-56FD6B6E48D3}" type="datetime1">
              <a:rPr lang="en-US" smtClean="0"/>
              <a:pPr>
                <a:defRPr/>
              </a:pPr>
              <a:t>9/24/2024</a:t>
            </a:fld>
            <a:endParaRPr lang="en-US"/>
          </a:p>
        </p:txBody>
      </p:sp>
      <p:sp>
        <p:nvSpPr>
          <p:cNvPr id="5" name="Slide Number Placeholder 4"/>
          <p:cNvSpPr>
            <a:spLocks noGrp="1"/>
          </p:cNvSpPr>
          <p:nvPr>
            <p:ph type="sldNum" sz="quarter" idx="11"/>
          </p:nvPr>
        </p:nvSpPr>
        <p:spPr/>
        <p:txBody>
          <a:bodyPr/>
          <a:lstStyle/>
          <a:p>
            <a:pPr>
              <a:defRPr/>
            </a:pPr>
            <a:fld id="{FDE053ED-2625-47F1-9F37-06EC5AC351EC}" type="slidenum">
              <a:rPr lang="en-US" smtClean="0"/>
              <a:pPr>
                <a:defRPr/>
              </a:pPr>
              <a:t>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Appear to accept this as fact; you can ask why or change the subject. Most of the time, this is just a ploy to get you off the phone. To overcome this objection, you’re going to need to first engage the candidate by talking about something else, like networking, and then through this process indirectly convince the person that your position is really more attractive. While you can try to obtain the candidate’s profile right away, you don’t want to put the candidate’s defensives up, so changing the subject is a good idea. There are many techniques you can use at this point. </a:t>
            </a:r>
          </a:p>
          <a:p>
            <a:endParaRPr lang="en-US" dirty="0"/>
          </a:p>
          <a:p>
            <a:r>
              <a:rPr lang="en-US" dirty="0"/>
              <a:t>If the candidate answers yes, prepare the profile and then try to recruit the person again for your current opening. Alternatively, you can try an end-around approach. In this case, you’ll first explain the position to the candidate, network, and then attempt to convince the candidate to explore it him or herself. To use this technique, you’ll need to prepare a compelling two-minute profile of the job ahead of time. While vague, this profile describes the compelling nature of the job, some of the big challenges, and the impact these initiatives will have on the company’s success. Before you describe the profile to a reluctant candidate, you need to position your remarks. For candidates who are happy in their job, use the profile as a means to network with the candidate. </a:t>
            </a:r>
          </a:p>
          <a:p>
            <a:endParaRPr lang="en-US" dirty="0"/>
          </a:p>
          <a:p>
            <a:r>
              <a:rPr lang="en-US" dirty="0"/>
              <a:t>Then go on with your job profile. At the end, you can either network with the candidate, or ask the candidate if this job would be of interest now that they know a little about it. If the answer is yes, obtain the candidate’s profile before you start networking. If the answer is no, you can still obtain it by asking if the person would like to hear about future opportunities. The key is to keep the candidate talking. This way, you’ll be able to obtain some good referrals, and possibly even get the candidate to reconsider. </a:t>
            </a:r>
          </a:p>
        </p:txBody>
      </p:sp>
      <p:sp>
        <p:nvSpPr>
          <p:cNvPr id="4" name="Date Placeholder 3"/>
          <p:cNvSpPr>
            <a:spLocks noGrp="1"/>
          </p:cNvSpPr>
          <p:nvPr>
            <p:ph type="dt" idx="10"/>
          </p:nvPr>
        </p:nvSpPr>
        <p:spPr/>
        <p:txBody>
          <a:bodyPr/>
          <a:lstStyle/>
          <a:p>
            <a:pPr>
              <a:defRPr/>
            </a:pPr>
            <a:fld id="{48CF8A0A-F899-4435-B980-56FD6B6E48D3}" type="datetime1">
              <a:rPr lang="en-US" smtClean="0"/>
              <a:pPr>
                <a:defRPr/>
              </a:pPr>
              <a:t>9/24/2024</a:t>
            </a:fld>
            <a:endParaRPr lang="en-US"/>
          </a:p>
        </p:txBody>
      </p:sp>
      <p:sp>
        <p:nvSpPr>
          <p:cNvPr id="5" name="Slide Number Placeholder 4"/>
          <p:cNvSpPr>
            <a:spLocks noGrp="1"/>
          </p:cNvSpPr>
          <p:nvPr>
            <p:ph type="sldNum" sz="quarter" idx="11"/>
          </p:nvPr>
        </p:nvSpPr>
        <p:spPr/>
        <p:txBody>
          <a:bodyPr/>
          <a:lstStyle/>
          <a:p>
            <a:pPr>
              <a:defRPr/>
            </a:pPr>
            <a:fld id="{FDE053ED-2625-47F1-9F37-06EC5AC351EC}" type="slidenum">
              <a:rPr lang="en-US" smtClean="0"/>
              <a:pPr>
                <a:defRPr/>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b="1" dirty="0"/>
          </a:p>
          <a:p>
            <a:endParaRPr lang="en-US" b="1" dirty="0"/>
          </a:p>
          <a:p>
            <a:r>
              <a:rPr lang="en-US" b="1" dirty="0"/>
              <a:t>“I’m too busy to talk.”</a:t>
            </a:r>
            <a:r>
              <a:rPr lang="en-US" dirty="0"/>
              <a:t> Just say “fine” and ask for two minutes for the overview, and two minutes to explain the job. Everyone will give you four minutes. You could try to schedule another call, but it’s best to profile the person once you have them on the phone. First, get the candidate’s quick profile, then quickly describe the job in compelling fashion. Even if the candidate seems good, express a slight concern that the candidate might not be strong enough in a certain area (you need to create job stretch), but that you’d like to explore this in more depth in a subsequent phone conversation. If the job really isn’t big enough, you’ll never close the candidate, so it’s important to look for these points during the first discussion. The “I’m too busy” objection is normally an “I’m not interested” objection, so it’s best to persist. If it’s a question of confidentiality and the person can’t talk, then just schedule a more convenient time to talk. You must then get the candidate’s home number at this point. This is critical. If you can’t get the home number, then you’re not doing your job as a recruiter. </a:t>
            </a:r>
          </a:p>
          <a:p>
            <a:endParaRPr lang="en-US" dirty="0"/>
          </a:p>
          <a:p>
            <a:r>
              <a:rPr lang="en-US" dirty="0"/>
              <a:t>Another technique that works well here is if they're too busy to talk and they ask you to call back to schedule the appointment, suggest that you </a:t>
            </a:r>
            <a:r>
              <a:rPr lang="en-US" b="1" dirty="0"/>
              <a:t>tentatively</a:t>
            </a:r>
            <a:r>
              <a:rPr lang="en-US" dirty="0"/>
              <a:t> schedule an appointment now and that you'll call back to confirm.</a:t>
            </a:r>
            <a:br>
              <a:rPr lang="en-US" dirty="0"/>
            </a:br>
            <a:br>
              <a:rPr lang="en-US" dirty="0"/>
            </a:br>
            <a:r>
              <a:rPr lang="en-US" dirty="0"/>
              <a:t>Microsoft conducted a study that showed there is a 70 percent greater chance an activity will happen if it's scheduled in the </a:t>
            </a:r>
            <a:r>
              <a:rPr lang="en-US" dirty="0" err="1"/>
              <a:t>calender</a:t>
            </a:r>
            <a:r>
              <a:rPr lang="en-US" dirty="0"/>
              <a:t>. So, in our scenario, there is a 70 percent greater likelihood the prospect will honor the appointment and meet with you if you can get him or her to put it in their calendar. </a:t>
            </a:r>
            <a:br>
              <a:rPr lang="en-US" dirty="0"/>
            </a:b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Date Placeholder 3"/>
          <p:cNvSpPr>
            <a:spLocks noGrp="1"/>
          </p:cNvSpPr>
          <p:nvPr>
            <p:ph type="dt" idx="10"/>
          </p:nvPr>
        </p:nvSpPr>
        <p:spPr/>
        <p:txBody>
          <a:bodyPr/>
          <a:lstStyle/>
          <a:p>
            <a:pPr>
              <a:defRPr/>
            </a:pPr>
            <a:fld id="{48CF8A0A-F899-4435-B980-56FD6B6E48D3}" type="datetime1">
              <a:rPr lang="en-US" smtClean="0"/>
              <a:pPr>
                <a:defRPr/>
              </a:pPr>
              <a:t>9/24/2024</a:t>
            </a:fld>
            <a:endParaRPr lang="en-US"/>
          </a:p>
        </p:txBody>
      </p:sp>
      <p:sp>
        <p:nvSpPr>
          <p:cNvPr id="5" name="Slide Number Placeholder 4"/>
          <p:cNvSpPr>
            <a:spLocks noGrp="1"/>
          </p:cNvSpPr>
          <p:nvPr>
            <p:ph type="sldNum" sz="quarter" idx="11"/>
          </p:nvPr>
        </p:nvSpPr>
        <p:spPr/>
        <p:txBody>
          <a:bodyPr/>
          <a:lstStyle/>
          <a:p>
            <a:pPr>
              <a:defRPr/>
            </a:pPr>
            <a:fld id="{FDE053ED-2625-47F1-9F37-06EC5AC351EC}" type="slidenum">
              <a:rPr lang="en-US" smtClean="0"/>
              <a:pPr>
                <a:defRPr/>
              </a:pPr>
              <a:t>45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b="1" dirty="0"/>
          </a:p>
          <a:p>
            <a:endParaRPr lang="en-US" b="1" dirty="0"/>
          </a:p>
          <a:p>
            <a:r>
              <a:rPr lang="en-US" b="1" dirty="0"/>
              <a:t>“I’m too busy to talk.”</a:t>
            </a:r>
            <a:r>
              <a:rPr lang="en-US" dirty="0"/>
              <a:t> Just say “fine” and ask for two minutes for the overview, and two minutes to explain the job. Everyone will give you four minutes. You could try to schedule another call, but it’s best to profile the person once you have them on the phone. First, get the candidate’s quick profile, then quickly describe the job in compelling fashion. Even if the candidate seems good, express a slight concern that the candidate might not be strong enough in a certain area (you need to create job stretch), but that you’d like to explore this in more depth in a subsequent phone conversation. If the job really isn’t big enough, you’ll never close the candidate, so it’s important to look for these points during the first discussion. The “I’m too busy” objection is normally an “I’m not interested” objection, so it’s best to persist. If it’s a question of confidentiality and the person can’t talk, then just schedule a more convenient time to talk. You must then get the candidate’s home number at this point. This is critical. If you can’t get the home number, then you’re not doing your job as a recruiter. </a:t>
            </a:r>
          </a:p>
          <a:p>
            <a:endParaRPr lang="en-US" dirty="0"/>
          </a:p>
          <a:p>
            <a:r>
              <a:rPr lang="en-US" dirty="0"/>
              <a:t>Another technique that works well here is if they're too busy to talk and they ask you to call back to schedule the appointment, suggest that you </a:t>
            </a:r>
            <a:r>
              <a:rPr lang="en-US" b="1" dirty="0"/>
              <a:t>tentatively</a:t>
            </a:r>
            <a:r>
              <a:rPr lang="en-US" dirty="0"/>
              <a:t> schedule an appointment now and that you'll call back to confirm.</a:t>
            </a:r>
            <a:br>
              <a:rPr lang="en-US" dirty="0"/>
            </a:br>
            <a:br>
              <a:rPr lang="en-US" dirty="0"/>
            </a:br>
            <a:r>
              <a:rPr lang="en-US" dirty="0"/>
              <a:t>Microsoft conducted a study that showed there is a 70 percent greater chance an activity will happen if it's scheduled in the </a:t>
            </a:r>
            <a:r>
              <a:rPr lang="en-US" dirty="0" err="1"/>
              <a:t>calender</a:t>
            </a:r>
            <a:r>
              <a:rPr lang="en-US" dirty="0"/>
              <a:t>. So, in our scenario, there is a 70 percent greater likelihood the prospect will honor the appointment and meet with you if you can get him or her to put it in their calendar. </a:t>
            </a:r>
            <a:br>
              <a:rPr lang="en-US" dirty="0"/>
            </a:b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Date Placeholder 3"/>
          <p:cNvSpPr>
            <a:spLocks noGrp="1"/>
          </p:cNvSpPr>
          <p:nvPr>
            <p:ph type="dt" idx="10"/>
          </p:nvPr>
        </p:nvSpPr>
        <p:spPr/>
        <p:txBody>
          <a:bodyPr/>
          <a:lstStyle/>
          <a:p>
            <a:pPr>
              <a:defRPr/>
            </a:pPr>
            <a:fld id="{48CF8A0A-F899-4435-B980-56FD6B6E48D3}" type="datetime1">
              <a:rPr lang="en-US" smtClean="0"/>
              <a:pPr>
                <a:defRPr/>
              </a:pPr>
              <a:t>9/24/2024</a:t>
            </a:fld>
            <a:endParaRPr lang="en-US"/>
          </a:p>
        </p:txBody>
      </p:sp>
      <p:sp>
        <p:nvSpPr>
          <p:cNvPr id="5" name="Slide Number Placeholder 4"/>
          <p:cNvSpPr>
            <a:spLocks noGrp="1"/>
          </p:cNvSpPr>
          <p:nvPr>
            <p:ph type="sldNum" sz="quarter" idx="11"/>
          </p:nvPr>
        </p:nvSpPr>
        <p:spPr/>
        <p:txBody>
          <a:bodyPr/>
          <a:lstStyle/>
          <a:p>
            <a:pPr>
              <a:defRPr/>
            </a:pPr>
            <a:fld id="{FDE053ED-2625-47F1-9F37-06EC5AC351EC}" type="slidenum">
              <a:rPr lang="en-US" smtClean="0"/>
              <a:pPr>
                <a:defRPr/>
              </a:pPr>
              <a:t>46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I don't like the company.</a:t>
            </a:r>
            <a:r>
              <a:rPr lang="en-US" dirty="0"/>
              <a:t> If your company is struggling, or has received some bad press, you'll need to conduct some preventative PR to offset the recruiting damage. One way is to describe the impact the person could have in restoring the company's image. It's also possible the company reputation is based on old information, and a turn-around has begun. In this case, make sure you have some real evidence you can use to offset the negative beliefs. As you begin these damage control efforts, make sure you understand the candidate's concern and then ask, "If we can demonstrate that your concerns, while true in the past, have been rectified, would you be open to explore an opportunity with our company?" Of course, then you have to prove your case, but at least you're moving the process forward. (FYI: this is an example of the classic "close upon a concern" close.) </a:t>
            </a:r>
            <a:endParaRPr lang="en-US" b="1" dirty="0"/>
          </a:p>
        </p:txBody>
      </p:sp>
      <p:sp>
        <p:nvSpPr>
          <p:cNvPr id="4" name="Date Placeholder 3"/>
          <p:cNvSpPr>
            <a:spLocks noGrp="1"/>
          </p:cNvSpPr>
          <p:nvPr>
            <p:ph type="dt" idx="10"/>
          </p:nvPr>
        </p:nvSpPr>
        <p:spPr/>
        <p:txBody>
          <a:bodyPr/>
          <a:lstStyle/>
          <a:p>
            <a:pPr>
              <a:defRPr/>
            </a:pPr>
            <a:fld id="{48CF8A0A-F899-4435-B980-56FD6B6E48D3}" type="datetime1">
              <a:rPr lang="en-US" smtClean="0"/>
              <a:pPr>
                <a:defRPr/>
              </a:pPr>
              <a:t>9/24/2024</a:t>
            </a:fld>
            <a:endParaRPr lang="en-US"/>
          </a:p>
        </p:txBody>
      </p:sp>
      <p:sp>
        <p:nvSpPr>
          <p:cNvPr id="5" name="Slide Number Placeholder 4"/>
          <p:cNvSpPr>
            <a:spLocks noGrp="1"/>
          </p:cNvSpPr>
          <p:nvPr>
            <p:ph type="sldNum" sz="quarter" idx="11"/>
          </p:nvPr>
        </p:nvSpPr>
        <p:spPr/>
        <p:txBody>
          <a:bodyPr/>
          <a:lstStyle/>
          <a:p>
            <a:pPr>
              <a:defRPr/>
            </a:pPr>
            <a:fld id="{FDE053ED-2625-47F1-9F37-06EC5AC351EC}" type="slidenum">
              <a:rPr lang="en-US" smtClean="0"/>
              <a:pPr>
                <a:defRPr/>
              </a:pPr>
              <a:t>47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The job isn't big enough.</a:t>
            </a:r>
            <a:r>
              <a:rPr lang="en-US" dirty="0"/>
              <a:t> Maybe it is, maybe it isn't, but if you've withheld some vital information at the beginning of your conversation this is an easy concern to address. Anticipating a concern and handling it before it's brought up is much better than handling it afterwards. But if you gave too much away up-front and the candidate believes it to be true, one recourse you have is to ask the candidate, "If it turns out the job is bigger than imagined, or if it can be made bigger, would you at least be open to discuss it further?" If possible, ask something like this to get the candidate to give you a little more information about his background: "Is </a:t>
            </a:r>
            <a:r>
              <a:rPr lang="en-US" dirty="0" err="1"/>
              <a:t>is</a:t>
            </a:r>
            <a:r>
              <a:rPr lang="en-US" dirty="0"/>
              <a:t> okay if I ask you a few questions about your background to better understand the scope, span of control, and complexity of the jobs you've held?" Then go on to look for possible gaps in the candidate's background such as team size, job impact made, challenges faced, etc., to see if the job you're representing is actually bigger than what the candidate believes. If not, talk to your hiring manager to see if it can be made bigger. </a:t>
            </a:r>
            <a:endParaRPr lang="en-US" b="1" dirty="0"/>
          </a:p>
        </p:txBody>
      </p:sp>
      <p:sp>
        <p:nvSpPr>
          <p:cNvPr id="4" name="Date Placeholder 3"/>
          <p:cNvSpPr>
            <a:spLocks noGrp="1"/>
          </p:cNvSpPr>
          <p:nvPr>
            <p:ph type="dt" idx="10"/>
          </p:nvPr>
        </p:nvSpPr>
        <p:spPr/>
        <p:txBody>
          <a:bodyPr/>
          <a:lstStyle/>
          <a:p>
            <a:pPr>
              <a:defRPr/>
            </a:pPr>
            <a:fld id="{48CF8A0A-F899-4435-B980-56FD6B6E48D3}" type="datetime1">
              <a:rPr lang="en-US" smtClean="0"/>
              <a:pPr>
                <a:defRPr/>
              </a:pPr>
              <a:t>9/24/2024</a:t>
            </a:fld>
            <a:endParaRPr lang="en-US"/>
          </a:p>
        </p:txBody>
      </p:sp>
      <p:sp>
        <p:nvSpPr>
          <p:cNvPr id="5" name="Slide Number Placeholder 4"/>
          <p:cNvSpPr>
            <a:spLocks noGrp="1"/>
          </p:cNvSpPr>
          <p:nvPr>
            <p:ph type="sldNum" sz="quarter" idx="11"/>
          </p:nvPr>
        </p:nvSpPr>
        <p:spPr/>
        <p:txBody>
          <a:bodyPr/>
          <a:lstStyle/>
          <a:p>
            <a:pPr>
              <a:defRPr/>
            </a:pPr>
            <a:fld id="{FDE053ED-2625-47F1-9F37-06EC5AC351EC}" type="slidenum">
              <a:rPr lang="en-US" smtClean="0"/>
              <a:pPr>
                <a:defRPr/>
              </a:pPr>
              <a:t>48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I don't like the company.</a:t>
            </a:r>
            <a:r>
              <a:rPr lang="en-US" dirty="0"/>
              <a:t> If your company is struggling, or has received some bad press, you'll need to conduct some preventative PR to offset the recruiting damage. One way is to describe the impact the person could have in restoring the company's image. It's also possible the company reputation is based on old information, and a turn-around has begun. In this case, make sure you have some real evidence you can use to offset the negative beliefs. As you begin these damage control efforts, make sure you understand the candidate's concern and then ask, "If we can demonstrate that your concerns, while true in the past, have been rectified, would you be open to explore an opportunity with our company?" Of course, then you have to prove your case, but at least you're moving the process forward. (FYI: this is an example of the classic "close upon a concern" close.) </a:t>
            </a:r>
            <a:endParaRPr lang="en-US" b="1" dirty="0"/>
          </a:p>
        </p:txBody>
      </p:sp>
      <p:sp>
        <p:nvSpPr>
          <p:cNvPr id="4" name="Date Placeholder 3"/>
          <p:cNvSpPr>
            <a:spLocks noGrp="1"/>
          </p:cNvSpPr>
          <p:nvPr>
            <p:ph type="dt" idx="10"/>
          </p:nvPr>
        </p:nvSpPr>
        <p:spPr/>
        <p:txBody>
          <a:bodyPr/>
          <a:lstStyle/>
          <a:p>
            <a:pPr>
              <a:defRPr/>
            </a:pPr>
            <a:fld id="{48CF8A0A-F899-4435-B980-56FD6B6E48D3}" type="datetime1">
              <a:rPr lang="en-US" smtClean="0"/>
              <a:pPr>
                <a:defRPr/>
              </a:pPr>
              <a:t>9/24/2024</a:t>
            </a:fld>
            <a:endParaRPr lang="en-US"/>
          </a:p>
        </p:txBody>
      </p:sp>
      <p:sp>
        <p:nvSpPr>
          <p:cNvPr id="5" name="Slide Number Placeholder 4"/>
          <p:cNvSpPr>
            <a:spLocks noGrp="1"/>
          </p:cNvSpPr>
          <p:nvPr>
            <p:ph type="sldNum" sz="quarter" idx="11"/>
          </p:nvPr>
        </p:nvSpPr>
        <p:spPr/>
        <p:txBody>
          <a:bodyPr/>
          <a:lstStyle/>
          <a:p>
            <a:pPr>
              <a:defRPr/>
            </a:pPr>
            <a:fld id="{FDE053ED-2625-47F1-9F37-06EC5AC351EC}" type="slidenum">
              <a:rPr lang="en-US" smtClean="0"/>
              <a:pPr>
                <a:defRPr/>
              </a:pPr>
              <a:t>49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8131B-DB01-AE4D-8A4F-DBB4C5D4F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8171D5-9271-8E44-810A-502F8F29F3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C78D-1B98-F044-A55A-CB216E5364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A69D1-3D4C-2E41-AAD2-6A8A060B62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2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3FBCE-228F-714E-9A46-DF4EA5CFE2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B185B9-5B39-374D-AA8D-9A6E4E43B9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07859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ED87F-CF8C-7C4B-8C3E-D225EAED5C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043BE-0F46-3A4D-AF41-2F1C3EC83C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E98CD1-FBE7-6F48-B47B-CDA9042597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250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E3CF-72FE-2744-A972-D989FCD74D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A550-E043-1B47-95F4-17CB1AE0CD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3B19D4-33C3-8449-8021-615433FA842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806893-B709-1D41-BF08-CB681326E1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BD7FF9-D319-694A-BB63-2F8604605E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1813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D7E6-60F8-634E-8261-3EAEE077005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1684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592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072CC-7ED2-9746-8E20-C97A5D695E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BA3D17-6D42-F24C-A49F-D572CC0825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8A431E-6862-6A44-B10D-5EC299B920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2262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BBF4-0BE4-F045-859B-0272ABB67F64}"/>
              </a:ext>
            </a:extLst>
          </p:cNvPr>
          <p:cNvSpPr>
            <a:spLocks noGrp="1"/>
          </p:cNvSpPr>
          <p:nvPr>
            <p:ph type="title"/>
          </p:nvPr>
        </p:nvSpPr>
        <p:spPr>
          <a:xfrm>
            <a:off x="839788" y="651804"/>
            <a:ext cx="3932237" cy="140559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558C97-A426-AA49-8038-8127931C41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6059982-961F-AB4C-83BA-573882766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84896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C9C36-6255-6B4D-80DE-D433338C77F6}"/>
              </a:ext>
            </a:extLst>
          </p:cNvPr>
          <p:cNvSpPr>
            <a:spLocks noGrp="1"/>
          </p:cNvSpPr>
          <p:nvPr>
            <p:ph type="title"/>
          </p:nvPr>
        </p:nvSpPr>
        <p:spPr>
          <a:xfrm>
            <a:off x="838200" y="640567"/>
            <a:ext cx="10515600" cy="10501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0CEE26-20BF-9C46-9DB9-C35ED27BB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CNO_Powerpoint_IntegratedServices_.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4891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3200" kern="1200">
          <a:solidFill>
            <a:schemeClr val="tx1"/>
          </a:solidFill>
          <a:latin typeface="Arial"/>
          <a:ea typeface="+mj-ea"/>
          <a:cs typeface="Arial"/>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customXml" Target="../ink/ink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customXml" Target="../ink/ink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1.jpe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choctawnation.com/about/government/mcgirt-vs-oklahoma/" TargetMode="External"/><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2" Type="http://schemas.openxmlformats.org/officeDocument/2006/relationships/hyperlink" Target="mailto:rdromgoole@choctawnation.co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5DCB14-721D-46D0-9169-3937A7A14A30}"/>
              </a:ext>
            </a:extLst>
          </p:cNvPr>
          <p:cNvSpPr txBox="1"/>
          <p:nvPr/>
        </p:nvSpPr>
        <p:spPr>
          <a:xfrm>
            <a:off x="2247119" y="4059936"/>
            <a:ext cx="8149609" cy="18184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kern="1200" dirty="0">
                <a:solidFill>
                  <a:schemeClr val="tx2"/>
                </a:solidFill>
                <a:latin typeface="+mj-lt"/>
                <a:ea typeface="+mj-ea"/>
                <a:cs typeface="+mj-cs"/>
              </a:rPr>
              <a:t>Recruiting At Scale:   </a:t>
            </a:r>
          </a:p>
          <a:p>
            <a:pPr algn="ctr">
              <a:lnSpc>
                <a:spcPct val="90000"/>
              </a:lnSpc>
              <a:spcBef>
                <a:spcPct val="0"/>
              </a:spcBef>
              <a:spcAft>
                <a:spcPts val="600"/>
              </a:spcAft>
            </a:pPr>
            <a:r>
              <a:rPr lang="en-US" sz="3200" b="1" i="1" kern="1200" dirty="0">
                <a:solidFill>
                  <a:schemeClr val="tx2"/>
                </a:solidFill>
                <a:latin typeface="+mj-lt"/>
                <a:ea typeface="+mj-ea"/>
                <a:cs typeface="+mj-cs"/>
              </a:rPr>
              <a:t>Intro to High Volume Hiring &amp; Specialized Recruiting</a:t>
            </a:r>
          </a:p>
        </p:txBody>
      </p:sp>
      <p:pic>
        <p:nvPicPr>
          <p:cNvPr id="8" name="Picture 7" descr="CNO_Powerpoint_Covers_IntegratedServices_.png"/>
          <p:cNvPicPr>
            <a:picLocks noChangeAspect="1"/>
          </p:cNvPicPr>
          <p:nvPr/>
        </p:nvPicPr>
        <p:blipFill rotWithShape="1">
          <a:blip r:embed="rId2">
            <a:extLst>
              <a:ext uri="{28A0092B-C50C-407E-A947-70E740481C1C}">
                <a14:useLocalDpi xmlns:a14="http://schemas.microsoft.com/office/drawing/2010/main" val="0"/>
              </a:ext>
            </a:extLst>
          </a:blip>
          <a:srcRect l="8013" r="3848" b="-2"/>
          <a:stretch/>
        </p:blipFill>
        <p:spPr>
          <a:xfrm>
            <a:off x="20" y="10"/>
            <a:ext cx="6095980" cy="3890557"/>
          </a:xfrm>
          <a:prstGeom prst="rect">
            <a:avLst/>
          </a:prstGeom>
        </p:spPr>
      </p:pic>
      <p:pic>
        <p:nvPicPr>
          <p:cNvPr id="5" name="Picture 4" descr="A silhouette of a sculpture with a sunset in the background&#10;&#10;Description automatically generated">
            <a:extLst>
              <a:ext uri="{FF2B5EF4-FFF2-40B4-BE49-F238E27FC236}">
                <a16:creationId xmlns:a16="http://schemas.microsoft.com/office/drawing/2014/main" id="{4AF8D9C4-317C-07EC-799D-F9BDD0B1C41B}"/>
              </a:ext>
            </a:extLst>
          </p:cNvPr>
          <p:cNvPicPr>
            <a:picLocks noChangeAspect="1"/>
          </p:cNvPicPr>
          <p:nvPr/>
        </p:nvPicPr>
        <p:blipFill rotWithShape="1">
          <a:blip r:embed="rId3"/>
          <a:srcRect t="13163" b="2025"/>
          <a:stretch/>
        </p:blipFill>
        <p:spPr>
          <a:xfrm>
            <a:off x="6092195" y="10"/>
            <a:ext cx="6096000" cy="3890557"/>
          </a:xfrm>
          <a:prstGeom prst="rect">
            <a:avLst/>
          </a:prstGeom>
        </p:spPr>
      </p:pic>
      <p:grpSp>
        <p:nvGrpSpPr>
          <p:cNvPr id="13" name="Group 12">
            <a:extLst>
              <a:ext uri="{FF2B5EF4-FFF2-40B4-BE49-F238E27FC236}">
                <a16:creationId xmlns:a16="http://schemas.microsoft.com/office/drawing/2014/main" id="{E3907B4F-3498-8E1E-0FDD-A068668742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14978" y="5272450"/>
            <a:ext cx="1127866" cy="1622520"/>
            <a:chOff x="469942" y="5272450"/>
            <a:chExt cx="1127866" cy="1622520"/>
          </a:xfrm>
        </p:grpSpPr>
        <p:sp>
          <p:nvSpPr>
            <p:cNvPr id="14" name="Freeform: Shape 13">
              <a:extLst>
                <a:ext uri="{FF2B5EF4-FFF2-40B4-BE49-F238E27FC236}">
                  <a16:creationId xmlns:a16="http://schemas.microsoft.com/office/drawing/2014/main" id="{ABD1F7DD-A00E-3FD4-3979-3B1A49069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516067" flipH="1">
              <a:off x="469942" y="5272450"/>
              <a:ext cx="1127866" cy="1622520"/>
            </a:xfrm>
            <a:custGeom>
              <a:avLst/>
              <a:gdLst>
                <a:gd name="connsiteX0" fmla="*/ 855248 w 1127866"/>
                <a:gd name="connsiteY0" fmla="*/ 402898 h 1622520"/>
                <a:gd name="connsiteX1" fmla="*/ 848081 w 1127866"/>
                <a:gd name="connsiteY1" fmla="*/ 398865 h 1622520"/>
                <a:gd name="connsiteX2" fmla="*/ 568035 w 1127866"/>
                <a:gd name="connsiteY2" fmla="*/ 462614 h 1622520"/>
                <a:gd name="connsiteX3" fmla="*/ 329880 w 1127866"/>
                <a:gd name="connsiteY3" fmla="*/ 597097 h 1622520"/>
                <a:gd name="connsiteX4" fmla="*/ 328473 w 1127866"/>
                <a:gd name="connsiteY4" fmla="*/ 572035 h 1622520"/>
                <a:gd name="connsiteX5" fmla="*/ 429199 w 1127866"/>
                <a:gd name="connsiteY5" fmla="*/ 385656 h 1622520"/>
                <a:gd name="connsiteX6" fmla="*/ 433245 w 1127866"/>
                <a:gd name="connsiteY6" fmla="*/ 188854 h 1622520"/>
                <a:gd name="connsiteX7" fmla="*/ 365438 w 1127866"/>
                <a:gd name="connsiteY7" fmla="*/ 0 h 1622520"/>
                <a:gd name="connsiteX8" fmla="*/ 269406 w 1127866"/>
                <a:gd name="connsiteY8" fmla="*/ 98117 h 1622520"/>
                <a:gd name="connsiteX9" fmla="*/ 175275 w 1127866"/>
                <a:gd name="connsiteY9" fmla="*/ 246350 h 1622520"/>
                <a:gd name="connsiteX10" fmla="*/ 68276 w 1127866"/>
                <a:gd name="connsiteY10" fmla="*/ 516424 h 1622520"/>
                <a:gd name="connsiteX11" fmla="*/ 114 w 1127866"/>
                <a:gd name="connsiteY11" fmla="*/ 961504 h 1622520"/>
                <a:gd name="connsiteX12" fmla="*/ 36005 w 1127866"/>
                <a:gd name="connsiteY12" fmla="*/ 1344303 h 1622520"/>
                <a:gd name="connsiteX13" fmla="*/ 46838 w 1127866"/>
                <a:gd name="connsiteY13" fmla="*/ 1387574 h 1622520"/>
                <a:gd name="connsiteX14" fmla="*/ 308373 w 1127866"/>
                <a:gd name="connsiteY14" fmla="*/ 1622520 h 1622520"/>
                <a:gd name="connsiteX15" fmla="*/ 289552 w 1127866"/>
                <a:gd name="connsiteY15" fmla="*/ 1571009 h 1622520"/>
                <a:gd name="connsiteX16" fmla="*/ 225711 w 1127866"/>
                <a:gd name="connsiteY16" fmla="*/ 1336088 h 1622520"/>
                <a:gd name="connsiteX17" fmla="*/ 195024 w 1127866"/>
                <a:gd name="connsiteY17" fmla="*/ 1136312 h 1622520"/>
                <a:gd name="connsiteX18" fmla="*/ 200055 w 1127866"/>
                <a:gd name="connsiteY18" fmla="*/ 1108788 h 1622520"/>
                <a:gd name="connsiteX19" fmla="*/ 346105 w 1127866"/>
                <a:gd name="connsiteY19" fmla="*/ 1188197 h 1622520"/>
                <a:gd name="connsiteX20" fmla="*/ 549199 w 1127866"/>
                <a:gd name="connsiteY20" fmla="*/ 1248533 h 1622520"/>
                <a:gd name="connsiteX21" fmla="*/ 729669 w 1127866"/>
                <a:gd name="connsiteY21" fmla="*/ 1255844 h 1622520"/>
                <a:gd name="connsiteX22" fmla="*/ 957219 w 1127866"/>
                <a:gd name="connsiteY22" fmla="*/ 1197923 h 1622520"/>
                <a:gd name="connsiteX23" fmla="*/ 1101104 w 1127866"/>
                <a:gd name="connsiteY23" fmla="*/ 1105615 h 1622520"/>
                <a:gd name="connsiteX24" fmla="*/ 1115963 w 1127866"/>
                <a:gd name="connsiteY24" fmla="*/ 1061393 h 1622520"/>
                <a:gd name="connsiteX25" fmla="*/ 969631 w 1127866"/>
                <a:gd name="connsiteY25" fmla="*/ 995196 h 1622520"/>
                <a:gd name="connsiteX26" fmla="*/ 742082 w 1127866"/>
                <a:gd name="connsiteY26" fmla="*/ 941412 h 1622520"/>
                <a:gd name="connsiteX27" fmla="*/ 436317 w 1127866"/>
                <a:gd name="connsiteY27" fmla="*/ 940372 h 1622520"/>
                <a:gd name="connsiteX28" fmla="*/ 339433 w 1127866"/>
                <a:gd name="connsiteY28" fmla="*/ 928328 h 1622520"/>
                <a:gd name="connsiteX29" fmla="*/ 534092 w 1127866"/>
                <a:gd name="connsiteY29" fmla="*/ 825005 h 1622520"/>
                <a:gd name="connsiteX30" fmla="*/ 693841 w 1127866"/>
                <a:gd name="connsiteY30" fmla="*/ 689959 h 1622520"/>
                <a:gd name="connsiteX31" fmla="*/ 819649 w 1127866"/>
                <a:gd name="connsiteY31" fmla="*/ 523137 h 1622520"/>
                <a:gd name="connsiteX32" fmla="*/ 855248 w 1127866"/>
                <a:gd name="connsiteY32" fmla="*/ 402898 h 162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7866" h="1622520">
                  <a:moveTo>
                    <a:pt x="855248" y="402898"/>
                  </a:moveTo>
                  <a:cubicBezTo>
                    <a:pt x="853627" y="400570"/>
                    <a:pt x="851274" y="399163"/>
                    <a:pt x="848081" y="398865"/>
                  </a:cubicBezTo>
                  <a:cubicBezTo>
                    <a:pt x="822532" y="396491"/>
                    <a:pt x="654401" y="429576"/>
                    <a:pt x="568035" y="462614"/>
                  </a:cubicBezTo>
                  <a:cubicBezTo>
                    <a:pt x="481668" y="495653"/>
                    <a:pt x="369807" y="578860"/>
                    <a:pt x="329880" y="597097"/>
                  </a:cubicBezTo>
                  <a:cubicBezTo>
                    <a:pt x="289954" y="615333"/>
                    <a:pt x="311920" y="607275"/>
                    <a:pt x="328473" y="572035"/>
                  </a:cubicBezTo>
                  <a:cubicBezTo>
                    <a:pt x="345026" y="536794"/>
                    <a:pt x="413759" y="461222"/>
                    <a:pt x="429199" y="385656"/>
                  </a:cubicBezTo>
                  <a:cubicBezTo>
                    <a:pt x="444345" y="311528"/>
                    <a:pt x="444173" y="271797"/>
                    <a:pt x="433245" y="188854"/>
                  </a:cubicBezTo>
                  <a:cubicBezTo>
                    <a:pt x="419727" y="119473"/>
                    <a:pt x="403555" y="65606"/>
                    <a:pt x="365438" y="0"/>
                  </a:cubicBezTo>
                  <a:cubicBezTo>
                    <a:pt x="338466" y="10015"/>
                    <a:pt x="298699" y="61964"/>
                    <a:pt x="269406" y="98117"/>
                  </a:cubicBezTo>
                  <a:cubicBezTo>
                    <a:pt x="235927" y="139435"/>
                    <a:pt x="208796" y="176632"/>
                    <a:pt x="175275" y="246350"/>
                  </a:cubicBezTo>
                  <a:cubicBezTo>
                    <a:pt x="141753" y="316067"/>
                    <a:pt x="97470" y="397232"/>
                    <a:pt x="68276" y="516424"/>
                  </a:cubicBezTo>
                  <a:cubicBezTo>
                    <a:pt x="39082" y="635617"/>
                    <a:pt x="1626" y="825623"/>
                    <a:pt x="114" y="961504"/>
                  </a:cubicBezTo>
                  <a:cubicBezTo>
                    <a:pt x="-1400" y="1097384"/>
                    <a:pt x="12273" y="1220987"/>
                    <a:pt x="36005" y="1344303"/>
                  </a:cubicBezTo>
                  <a:lnTo>
                    <a:pt x="46838" y="1387574"/>
                  </a:lnTo>
                  <a:lnTo>
                    <a:pt x="308373" y="1622520"/>
                  </a:lnTo>
                  <a:lnTo>
                    <a:pt x="289552" y="1571009"/>
                  </a:lnTo>
                  <a:cubicBezTo>
                    <a:pt x="266021" y="1501473"/>
                    <a:pt x="241466" y="1408537"/>
                    <a:pt x="225711" y="1336088"/>
                  </a:cubicBezTo>
                  <a:cubicBezTo>
                    <a:pt x="209956" y="1263639"/>
                    <a:pt x="199300" y="1174196"/>
                    <a:pt x="195024" y="1136312"/>
                  </a:cubicBezTo>
                  <a:cubicBezTo>
                    <a:pt x="190748" y="1098429"/>
                    <a:pt x="190263" y="1101976"/>
                    <a:pt x="200055" y="1108788"/>
                  </a:cubicBezTo>
                  <a:cubicBezTo>
                    <a:pt x="209848" y="1115600"/>
                    <a:pt x="287915" y="1164907"/>
                    <a:pt x="346105" y="1188197"/>
                  </a:cubicBezTo>
                  <a:cubicBezTo>
                    <a:pt x="404295" y="1211488"/>
                    <a:pt x="485271" y="1237259"/>
                    <a:pt x="549199" y="1248533"/>
                  </a:cubicBezTo>
                  <a:cubicBezTo>
                    <a:pt x="613126" y="1259808"/>
                    <a:pt x="661666" y="1264279"/>
                    <a:pt x="729669" y="1255844"/>
                  </a:cubicBezTo>
                  <a:cubicBezTo>
                    <a:pt x="797673" y="1247409"/>
                    <a:pt x="895314" y="1222960"/>
                    <a:pt x="957219" y="1197923"/>
                  </a:cubicBezTo>
                  <a:cubicBezTo>
                    <a:pt x="1019125" y="1172884"/>
                    <a:pt x="1074646" y="1128370"/>
                    <a:pt x="1101104" y="1105615"/>
                  </a:cubicBezTo>
                  <a:cubicBezTo>
                    <a:pt x="1127561" y="1082859"/>
                    <a:pt x="1137875" y="1079796"/>
                    <a:pt x="1115963" y="1061393"/>
                  </a:cubicBezTo>
                  <a:cubicBezTo>
                    <a:pt x="1094051" y="1042990"/>
                    <a:pt x="1031944" y="1015193"/>
                    <a:pt x="969631" y="995196"/>
                  </a:cubicBezTo>
                  <a:cubicBezTo>
                    <a:pt x="907317" y="975200"/>
                    <a:pt x="830967" y="950549"/>
                    <a:pt x="742082" y="941412"/>
                  </a:cubicBezTo>
                  <a:cubicBezTo>
                    <a:pt x="653196" y="932274"/>
                    <a:pt x="503426" y="942552"/>
                    <a:pt x="436317" y="940372"/>
                  </a:cubicBezTo>
                  <a:cubicBezTo>
                    <a:pt x="369209" y="938191"/>
                    <a:pt x="334012" y="934899"/>
                    <a:pt x="339433" y="928328"/>
                  </a:cubicBezTo>
                  <a:cubicBezTo>
                    <a:pt x="344854" y="921757"/>
                    <a:pt x="475024" y="864733"/>
                    <a:pt x="534092" y="825005"/>
                  </a:cubicBezTo>
                  <a:cubicBezTo>
                    <a:pt x="593160" y="785276"/>
                    <a:pt x="646248" y="740270"/>
                    <a:pt x="693841" y="689959"/>
                  </a:cubicBezTo>
                  <a:cubicBezTo>
                    <a:pt x="741434" y="639648"/>
                    <a:pt x="793942" y="571653"/>
                    <a:pt x="819649" y="523137"/>
                  </a:cubicBezTo>
                  <a:cubicBezTo>
                    <a:pt x="842142" y="480686"/>
                    <a:pt x="866601" y="419198"/>
                    <a:pt x="855248" y="402898"/>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37308147-731A-F6C7-AEB8-C3F46E514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516067" flipH="1">
              <a:off x="469942" y="5272450"/>
              <a:ext cx="1127866" cy="1622520"/>
            </a:xfrm>
            <a:custGeom>
              <a:avLst/>
              <a:gdLst>
                <a:gd name="connsiteX0" fmla="*/ 855248 w 1127866"/>
                <a:gd name="connsiteY0" fmla="*/ 402898 h 1622520"/>
                <a:gd name="connsiteX1" fmla="*/ 848081 w 1127866"/>
                <a:gd name="connsiteY1" fmla="*/ 398865 h 1622520"/>
                <a:gd name="connsiteX2" fmla="*/ 568035 w 1127866"/>
                <a:gd name="connsiteY2" fmla="*/ 462614 h 1622520"/>
                <a:gd name="connsiteX3" fmla="*/ 329880 w 1127866"/>
                <a:gd name="connsiteY3" fmla="*/ 597097 h 1622520"/>
                <a:gd name="connsiteX4" fmla="*/ 328473 w 1127866"/>
                <a:gd name="connsiteY4" fmla="*/ 572035 h 1622520"/>
                <a:gd name="connsiteX5" fmla="*/ 429199 w 1127866"/>
                <a:gd name="connsiteY5" fmla="*/ 385656 h 1622520"/>
                <a:gd name="connsiteX6" fmla="*/ 433245 w 1127866"/>
                <a:gd name="connsiteY6" fmla="*/ 188854 h 1622520"/>
                <a:gd name="connsiteX7" fmla="*/ 365438 w 1127866"/>
                <a:gd name="connsiteY7" fmla="*/ 0 h 1622520"/>
                <a:gd name="connsiteX8" fmla="*/ 269406 w 1127866"/>
                <a:gd name="connsiteY8" fmla="*/ 98117 h 1622520"/>
                <a:gd name="connsiteX9" fmla="*/ 175275 w 1127866"/>
                <a:gd name="connsiteY9" fmla="*/ 246350 h 1622520"/>
                <a:gd name="connsiteX10" fmla="*/ 68276 w 1127866"/>
                <a:gd name="connsiteY10" fmla="*/ 516424 h 1622520"/>
                <a:gd name="connsiteX11" fmla="*/ 114 w 1127866"/>
                <a:gd name="connsiteY11" fmla="*/ 961504 h 1622520"/>
                <a:gd name="connsiteX12" fmla="*/ 36005 w 1127866"/>
                <a:gd name="connsiteY12" fmla="*/ 1344303 h 1622520"/>
                <a:gd name="connsiteX13" fmla="*/ 46838 w 1127866"/>
                <a:gd name="connsiteY13" fmla="*/ 1387574 h 1622520"/>
                <a:gd name="connsiteX14" fmla="*/ 308373 w 1127866"/>
                <a:gd name="connsiteY14" fmla="*/ 1622520 h 1622520"/>
                <a:gd name="connsiteX15" fmla="*/ 289552 w 1127866"/>
                <a:gd name="connsiteY15" fmla="*/ 1571009 h 1622520"/>
                <a:gd name="connsiteX16" fmla="*/ 225711 w 1127866"/>
                <a:gd name="connsiteY16" fmla="*/ 1336088 h 1622520"/>
                <a:gd name="connsiteX17" fmla="*/ 195024 w 1127866"/>
                <a:gd name="connsiteY17" fmla="*/ 1136312 h 1622520"/>
                <a:gd name="connsiteX18" fmla="*/ 200055 w 1127866"/>
                <a:gd name="connsiteY18" fmla="*/ 1108788 h 1622520"/>
                <a:gd name="connsiteX19" fmla="*/ 346105 w 1127866"/>
                <a:gd name="connsiteY19" fmla="*/ 1188197 h 1622520"/>
                <a:gd name="connsiteX20" fmla="*/ 549199 w 1127866"/>
                <a:gd name="connsiteY20" fmla="*/ 1248533 h 1622520"/>
                <a:gd name="connsiteX21" fmla="*/ 729669 w 1127866"/>
                <a:gd name="connsiteY21" fmla="*/ 1255844 h 1622520"/>
                <a:gd name="connsiteX22" fmla="*/ 957219 w 1127866"/>
                <a:gd name="connsiteY22" fmla="*/ 1197923 h 1622520"/>
                <a:gd name="connsiteX23" fmla="*/ 1101104 w 1127866"/>
                <a:gd name="connsiteY23" fmla="*/ 1105615 h 1622520"/>
                <a:gd name="connsiteX24" fmla="*/ 1115963 w 1127866"/>
                <a:gd name="connsiteY24" fmla="*/ 1061393 h 1622520"/>
                <a:gd name="connsiteX25" fmla="*/ 969631 w 1127866"/>
                <a:gd name="connsiteY25" fmla="*/ 995196 h 1622520"/>
                <a:gd name="connsiteX26" fmla="*/ 742082 w 1127866"/>
                <a:gd name="connsiteY26" fmla="*/ 941412 h 1622520"/>
                <a:gd name="connsiteX27" fmla="*/ 436317 w 1127866"/>
                <a:gd name="connsiteY27" fmla="*/ 940372 h 1622520"/>
                <a:gd name="connsiteX28" fmla="*/ 339433 w 1127866"/>
                <a:gd name="connsiteY28" fmla="*/ 928328 h 1622520"/>
                <a:gd name="connsiteX29" fmla="*/ 534092 w 1127866"/>
                <a:gd name="connsiteY29" fmla="*/ 825005 h 1622520"/>
                <a:gd name="connsiteX30" fmla="*/ 693841 w 1127866"/>
                <a:gd name="connsiteY30" fmla="*/ 689959 h 1622520"/>
                <a:gd name="connsiteX31" fmla="*/ 819649 w 1127866"/>
                <a:gd name="connsiteY31" fmla="*/ 523137 h 1622520"/>
                <a:gd name="connsiteX32" fmla="*/ 855248 w 1127866"/>
                <a:gd name="connsiteY32" fmla="*/ 402898 h 162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7866" h="1622520">
                  <a:moveTo>
                    <a:pt x="855248" y="402898"/>
                  </a:moveTo>
                  <a:cubicBezTo>
                    <a:pt x="853627" y="400570"/>
                    <a:pt x="851274" y="399163"/>
                    <a:pt x="848081" y="398865"/>
                  </a:cubicBezTo>
                  <a:cubicBezTo>
                    <a:pt x="822532" y="396491"/>
                    <a:pt x="654401" y="429576"/>
                    <a:pt x="568035" y="462614"/>
                  </a:cubicBezTo>
                  <a:cubicBezTo>
                    <a:pt x="481668" y="495653"/>
                    <a:pt x="369807" y="578860"/>
                    <a:pt x="329880" y="597097"/>
                  </a:cubicBezTo>
                  <a:cubicBezTo>
                    <a:pt x="289954" y="615333"/>
                    <a:pt x="311920" y="607275"/>
                    <a:pt x="328473" y="572035"/>
                  </a:cubicBezTo>
                  <a:cubicBezTo>
                    <a:pt x="345026" y="536794"/>
                    <a:pt x="413759" y="461222"/>
                    <a:pt x="429199" y="385656"/>
                  </a:cubicBezTo>
                  <a:cubicBezTo>
                    <a:pt x="444345" y="311528"/>
                    <a:pt x="444173" y="271797"/>
                    <a:pt x="433245" y="188854"/>
                  </a:cubicBezTo>
                  <a:cubicBezTo>
                    <a:pt x="419727" y="119473"/>
                    <a:pt x="403555" y="65606"/>
                    <a:pt x="365438" y="0"/>
                  </a:cubicBezTo>
                  <a:cubicBezTo>
                    <a:pt x="338466" y="10015"/>
                    <a:pt x="298699" y="61964"/>
                    <a:pt x="269406" y="98117"/>
                  </a:cubicBezTo>
                  <a:cubicBezTo>
                    <a:pt x="235927" y="139435"/>
                    <a:pt x="208796" y="176632"/>
                    <a:pt x="175275" y="246350"/>
                  </a:cubicBezTo>
                  <a:cubicBezTo>
                    <a:pt x="141753" y="316067"/>
                    <a:pt x="97470" y="397232"/>
                    <a:pt x="68276" y="516424"/>
                  </a:cubicBezTo>
                  <a:cubicBezTo>
                    <a:pt x="39082" y="635617"/>
                    <a:pt x="1626" y="825623"/>
                    <a:pt x="114" y="961504"/>
                  </a:cubicBezTo>
                  <a:cubicBezTo>
                    <a:pt x="-1400" y="1097384"/>
                    <a:pt x="12273" y="1220987"/>
                    <a:pt x="36005" y="1344303"/>
                  </a:cubicBezTo>
                  <a:lnTo>
                    <a:pt x="46838" y="1387574"/>
                  </a:lnTo>
                  <a:lnTo>
                    <a:pt x="308373" y="1622520"/>
                  </a:lnTo>
                  <a:lnTo>
                    <a:pt x="289552" y="1571009"/>
                  </a:lnTo>
                  <a:cubicBezTo>
                    <a:pt x="266021" y="1501473"/>
                    <a:pt x="241466" y="1408537"/>
                    <a:pt x="225711" y="1336088"/>
                  </a:cubicBezTo>
                  <a:cubicBezTo>
                    <a:pt x="209956" y="1263639"/>
                    <a:pt x="199300" y="1174196"/>
                    <a:pt x="195024" y="1136312"/>
                  </a:cubicBezTo>
                  <a:cubicBezTo>
                    <a:pt x="190748" y="1098429"/>
                    <a:pt x="190263" y="1101976"/>
                    <a:pt x="200055" y="1108788"/>
                  </a:cubicBezTo>
                  <a:cubicBezTo>
                    <a:pt x="209848" y="1115600"/>
                    <a:pt x="287915" y="1164907"/>
                    <a:pt x="346105" y="1188197"/>
                  </a:cubicBezTo>
                  <a:cubicBezTo>
                    <a:pt x="404295" y="1211488"/>
                    <a:pt x="485271" y="1237259"/>
                    <a:pt x="549199" y="1248533"/>
                  </a:cubicBezTo>
                  <a:cubicBezTo>
                    <a:pt x="613126" y="1259808"/>
                    <a:pt x="661666" y="1264279"/>
                    <a:pt x="729669" y="1255844"/>
                  </a:cubicBezTo>
                  <a:cubicBezTo>
                    <a:pt x="797673" y="1247409"/>
                    <a:pt x="895314" y="1222960"/>
                    <a:pt x="957219" y="1197923"/>
                  </a:cubicBezTo>
                  <a:cubicBezTo>
                    <a:pt x="1019125" y="1172884"/>
                    <a:pt x="1074646" y="1128370"/>
                    <a:pt x="1101104" y="1105615"/>
                  </a:cubicBezTo>
                  <a:cubicBezTo>
                    <a:pt x="1127561" y="1082859"/>
                    <a:pt x="1137875" y="1079796"/>
                    <a:pt x="1115963" y="1061393"/>
                  </a:cubicBezTo>
                  <a:cubicBezTo>
                    <a:pt x="1094051" y="1042990"/>
                    <a:pt x="1031944" y="1015193"/>
                    <a:pt x="969631" y="995196"/>
                  </a:cubicBezTo>
                  <a:cubicBezTo>
                    <a:pt x="907317" y="975200"/>
                    <a:pt x="830967" y="950549"/>
                    <a:pt x="742082" y="941412"/>
                  </a:cubicBezTo>
                  <a:cubicBezTo>
                    <a:pt x="653196" y="932274"/>
                    <a:pt x="503426" y="942552"/>
                    <a:pt x="436317" y="940372"/>
                  </a:cubicBezTo>
                  <a:cubicBezTo>
                    <a:pt x="369209" y="938191"/>
                    <a:pt x="334012" y="934899"/>
                    <a:pt x="339433" y="928328"/>
                  </a:cubicBezTo>
                  <a:cubicBezTo>
                    <a:pt x="344854" y="921757"/>
                    <a:pt x="475024" y="864733"/>
                    <a:pt x="534092" y="825005"/>
                  </a:cubicBezTo>
                  <a:cubicBezTo>
                    <a:pt x="593160" y="785276"/>
                    <a:pt x="646248" y="740270"/>
                    <a:pt x="693841" y="689959"/>
                  </a:cubicBezTo>
                  <a:cubicBezTo>
                    <a:pt x="741434" y="639648"/>
                    <a:pt x="793942" y="571653"/>
                    <a:pt x="819649" y="523137"/>
                  </a:cubicBezTo>
                  <a:cubicBezTo>
                    <a:pt x="842142" y="480686"/>
                    <a:pt x="866601" y="419198"/>
                    <a:pt x="855248" y="402898"/>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Shape 16">
            <a:extLst>
              <a:ext uri="{FF2B5EF4-FFF2-40B4-BE49-F238E27FC236}">
                <a16:creationId xmlns:a16="http://schemas.microsoft.com/office/drawing/2014/main" id="{73844404-E04B-F587-0397-04D02020A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703623" flipH="1" flipV="1">
            <a:off x="10488744" y="4592449"/>
            <a:ext cx="920129" cy="1040596"/>
          </a:xfrm>
          <a:custGeom>
            <a:avLst/>
            <a:gdLst>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793072 w 2813738"/>
              <a:gd name="connsiteY9" fmla="*/ 1800696 h 3214044"/>
              <a:gd name="connsiteX10" fmla="*/ 2813681 w 2813738"/>
              <a:gd name="connsiteY10" fmla="*/ 2045662 h 3214044"/>
              <a:gd name="connsiteX11" fmla="*/ 2749358 w 2813738"/>
              <a:gd name="connsiteY11" fmla="*/ 2417869 h 3214044"/>
              <a:gd name="connsiteX12" fmla="*/ 2299096 w 2813738"/>
              <a:gd name="connsiteY12" fmla="*/ 3038713 h 3214044"/>
              <a:gd name="connsiteX13" fmla="*/ 1929645 w 2813738"/>
              <a:gd name="connsiteY13"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813681 w 2813738"/>
              <a:gd name="connsiteY9" fmla="*/ 2045662 h 3214044"/>
              <a:gd name="connsiteX10" fmla="*/ 2749358 w 2813738"/>
              <a:gd name="connsiteY10" fmla="*/ 2417869 h 3214044"/>
              <a:gd name="connsiteX11" fmla="*/ 2299096 w 2813738"/>
              <a:gd name="connsiteY11" fmla="*/ 3038713 h 3214044"/>
              <a:gd name="connsiteX12" fmla="*/ 1929645 w 2813738"/>
              <a:gd name="connsiteY12"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813681 w 2813738"/>
              <a:gd name="connsiteY8" fmla="*/ 2045662 h 3214044"/>
              <a:gd name="connsiteX9" fmla="*/ 2749358 w 2813738"/>
              <a:gd name="connsiteY9" fmla="*/ 2417869 h 3214044"/>
              <a:gd name="connsiteX10" fmla="*/ 2299096 w 2813738"/>
              <a:gd name="connsiteY10" fmla="*/ 3038713 h 3214044"/>
              <a:gd name="connsiteX11" fmla="*/ 1929645 w 2813738"/>
              <a:gd name="connsiteY11" fmla="*/ 3173450 h 3214044"/>
              <a:gd name="connsiteX0" fmla="*/ 2041023 w 2925116"/>
              <a:gd name="connsiteY0" fmla="*/ 3173450 h 3214044"/>
              <a:gd name="connsiteX1" fmla="*/ 1693151 w 2925116"/>
              <a:gd name="connsiteY1" fmla="*/ 3212054 h 3214044"/>
              <a:gd name="connsiteX2" fmla="*/ 657537 w 2925116"/>
              <a:gd name="connsiteY2" fmla="*/ 2756430 h 3214044"/>
              <a:gd name="connsiteX3" fmla="*/ 447435 w 2925116"/>
              <a:gd name="connsiteY3" fmla="*/ 2229184 h 3214044"/>
              <a:gd name="connsiteX4" fmla="*/ 111378 w 2925116"/>
              <a:gd name="connsiteY4" fmla="*/ 481954 h 3214044"/>
              <a:gd name="connsiteX5" fmla="*/ 2579243 w 2925116"/>
              <a:gd name="connsiteY5" fmla="*/ 0 h 3214044"/>
              <a:gd name="connsiteX6" fmla="*/ 2920808 w 2925116"/>
              <a:gd name="connsiteY6" fmla="*/ 1748995 h 3214044"/>
              <a:gd name="connsiteX7" fmla="*/ 2925059 w 2925116"/>
              <a:gd name="connsiteY7" fmla="*/ 2045662 h 3214044"/>
              <a:gd name="connsiteX8" fmla="*/ 2860736 w 2925116"/>
              <a:gd name="connsiteY8" fmla="*/ 2417869 h 3214044"/>
              <a:gd name="connsiteX9" fmla="*/ 2410474 w 2925116"/>
              <a:gd name="connsiteY9" fmla="*/ 3038713 h 3214044"/>
              <a:gd name="connsiteX10" fmla="*/ 2041023 w 2925116"/>
              <a:gd name="connsiteY10"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0 w 2813738"/>
              <a:gd name="connsiteY4" fmla="*/ 481954 h 3214044"/>
              <a:gd name="connsiteX5" fmla="*/ 2467865 w 2813738"/>
              <a:gd name="connsiteY5" fmla="*/ 0 h 3214044"/>
              <a:gd name="connsiteX6" fmla="*/ 2809430 w 2813738"/>
              <a:gd name="connsiteY6" fmla="*/ 1748995 h 3214044"/>
              <a:gd name="connsiteX7" fmla="*/ 2813681 w 2813738"/>
              <a:gd name="connsiteY7" fmla="*/ 2045662 h 3214044"/>
              <a:gd name="connsiteX8" fmla="*/ 2749358 w 2813738"/>
              <a:gd name="connsiteY8" fmla="*/ 2417869 h 3214044"/>
              <a:gd name="connsiteX9" fmla="*/ 2299096 w 2813738"/>
              <a:gd name="connsiteY9" fmla="*/ 3038713 h 3214044"/>
              <a:gd name="connsiteX10" fmla="*/ 1929645 w 2813738"/>
              <a:gd name="connsiteY10" fmla="*/ 3173450 h 3214044"/>
              <a:gd name="connsiteX0" fmla="*/ 1929645 w 2813738"/>
              <a:gd name="connsiteY0" fmla="*/ 3173450 h 3222394"/>
              <a:gd name="connsiteX1" fmla="*/ 1581773 w 2813738"/>
              <a:gd name="connsiteY1" fmla="*/ 3212054 h 3222394"/>
              <a:gd name="connsiteX2" fmla="*/ 634750 w 2813738"/>
              <a:gd name="connsiteY2" fmla="*/ 2993222 h 3222394"/>
              <a:gd name="connsiteX3" fmla="*/ 336057 w 2813738"/>
              <a:gd name="connsiteY3" fmla="*/ 2229184 h 3222394"/>
              <a:gd name="connsiteX4" fmla="*/ 0 w 2813738"/>
              <a:gd name="connsiteY4" fmla="*/ 481954 h 3222394"/>
              <a:gd name="connsiteX5" fmla="*/ 2467865 w 2813738"/>
              <a:gd name="connsiteY5" fmla="*/ 0 h 3222394"/>
              <a:gd name="connsiteX6" fmla="*/ 2809430 w 2813738"/>
              <a:gd name="connsiteY6" fmla="*/ 1748995 h 3222394"/>
              <a:gd name="connsiteX7" fmla="*/ 2813681 w 2813738"/>
              <a:gd name="connsiteY7" fmla="*/ 2045662 h 3222394"/>
              <a:gd name="connsiteX8" fmla="*/ 2749358 w 2813738"/>
              <a:gd name="connsiteY8" fmla="*/ 2417869 h 3222394"/>
              <a:gd name="connsiteX9" fmla="*/ 2299096 w 2813738"/>
              <a:gd name="connsiteY9" fmla="*/ 3038713 h 3222394"/>
              <a:gd name="connsiteX10" fmla="*/ 1929645 w 2813738"/>
              <a:gd name="connsiteY10" fmla="*/ 3173450 h 3222394"/>
              <a:gd name="connsiteX0" fmla="*/ 1929645 w 2813738"/>
              <a:gd name="connsiteY0" fmla="*/ 3173450 h 3259726"/>
              <a:gd name="connsiteX1" fmla="*/ 1581773 w 2813738"/>
              <a:gd name="connsiteY1" fmla="*/ 3212054 h 3259726"/>
              <a:gd name="connsiteX2" fmla="*/ 634750 w 2813738"/>
              <a:gd name="connsiteY2" fmla="*/ 2993222 h 3259726"/>
              <a:gd name="connsiteX3" fmla="*/ 336057 w 2813738"/>
              <a:gd name="connsiteY3" fmla="*/ 2229184 h 3259726"/>
              <a:gd name="connsiteX4" fmla="*/ 0 w 2813738"/>
              <a:gd name="connsiteY4" fmla="*/ 481954 h 3259726"/>
              <a:gd name="connsiteX5" fmla="*/ 2467865 w 2813738"/>
              <a:gd name="connsiteY5" fmla="*/ 0 h 3259726"/>
              <a:gd name="connsiteX6" fmla="*/ 2809430 w 2813738"/>
              <a:gd name="connsiteY6" fmla="*/ 1748995 h 3259726"/>
              <a:gd name="connsiteX7" fmla="*/ 2813681 w 2813738"/>
              <a:gd name="connsiteY7" fmla="*/ 2045662 h 3259726"/>
              <a:gd name="connsiteX8" fmla="*/ 2749358 w 2813738"/>
              <a:gd name="connsiteY8" fmla="*/ 2417869 h 3259726"/>
              <a:gd name="connsiteX9" fmla="*/ 2299096 w 2813738"/>
              <a:gd name="connsiteY9" fmla="*/ 3038713 h 3259726"/>
              <a:gd name="connsiteX10" fmla="*/ 1929645 w 2813738"/>
              <a:gd name="connsiteY10" fmla="*/ 3173450 h 3259726"/>
              <a:gd name="connsiteX0" fmla="*/ 1929645 w 2813738"/>
              <a:gd name="connsiteY0" fmla="*/ 3173450 h 3173450"/>
              <a:gd name="connsiteX1" fmla="*/ 634750 w 2813738"/>
              <a:gd name="connsiteY1" fmla="*/ 2993222 h 3173450"/>
              <a:gd name="connsiteX2" fmla="*/ 336057 w 2813738"/>
              <a:gd name="connsiteY2" fmla="*/ 2229184 h 3173450"/>
              <a:gd name="connsiteX3" fmla="*/ 0 w 2813738"/>
              <a:gd name="connsiteY3" fmla="*/ 481954 h 3173450"/>
              <a:gd name="connsiteX4" fmla="*/ 2467865 w 2813738"/>
              <a:gd name="connsiteY4" fmla="*/ 0 h 3173450"/>
              <a:gd name="connsiteX5" fmla="*/ 2809430 w 2813738"/>
              <a:gd name="connsiteY5" fmla="*/ 1748995 h 3173450"/>
              <a:gd name="connsiteX6" fmla="*/ 2813681 w 2813738"/>
              <a:gd name="connsiteY6" fmla="*/ 2045662 h 3173450"/>
              <a:gd name="connsiteX7" fmla="*/ 2749358 w 2813738"/>
              <a:gd name="connsiteY7" fmla="*/ 2417869 h 3173450"/>
              <a:gd name="connsiteX8" fmla="*/ 2299096 w 2813738"/>
              <a:gd name="connsiteY8" fmla="*/ 3038713 h 3173450"/>
              <a:gd name="connsiteX9" fmla="*/ 1929645 w 2813738"/>
              <a:gd name="connsiteY9" fmla="*/ 3173450 h 3173450"/>
              <a:gd name="connsiteX0" fmla="*/ 1929645 w 2813738"/>
              <a:gd name="connsiteY0" fmla="*/ 3173450 h 3248537"/>
              <a:gd name="connsiteX1" fmla="*/ 796962 w 2813738"/>
              <a:gd name="connsiteY1" fmla="*/ 3173288 h 3248537"/>
              <a:gd name="connsiteX2" fmla="*/ 336057 w 2813738"/>
              <a:gd name="connsiteY2" fmla="*/ 2229184 h 3248537"/>
              <a:gd name="connsiteX3" fmla="*/ 0 w 2813738"/>
              <a:gd name="connsiteY3" fmla="*/ 481954 h 3248537"/>
              <a:gd name="connsiteX4" fmla="*/ 2467865 w 2813738"/>
              <a:gd name="connsiteY4" fmla="*/ 0 h 3248537"/>
              <a:gd name="connsiteX5" fmla="*/ 2809430 w 2813738"/>
              <a:gd name="connsiteY5" fmla="*/ 1748995 h 3248537"/>
              <a:gd name="connsiteX6" fmla="*/ 2813681 w 2813738"/>
              <a:gd name="connsiteY6" fmla="*/ 2045662 h 3248537"/>
              <a:gd name="connsiteX7" fmla="*/ 2749358 w 2813738"/>
              <a:gd name="connsiteY7" fmla="*/ 2417869 h 3248537"/>
              <a:gd name="connsiteX8" fmla="*/ 2299096 w 2813738"/>
              <a:gd name="connsiteY8" fmla="*/ 3038713 h 3248537"/>
              <a:gd name="connsiteX9" fmla="*/ 1929645 w 2813738"/>
              <a:gd name="connsiteY9" fmla="*/ 3173450 h 3248537"/>
              <a:gd name="connsiteX0" fmla="*/ 1929645 w 2813681"/>
              <a:gd name="connsiteY0" fmla="*/ 3173450 h 3248537"/>
              <a:gd name="connsiteX1" fmla="*/ 796962 w 2813681"/>
              <a:gd name="connsiteY1" fmla="*/ 3173288 h 3248537"/>
              <a:gd name="connsiteX2" fmla="*/ 336057 w 2813681"/>
              <a:gd name="connsiteY2" fmla="*/ 2229184 h 3248537"/>
              <a:gd name="connsiteX3" fmla="*/ 0 w 2813681"/>
              <a:gd name="connsiteY3" fmla="*/ 481954 h 3248537"/>
              <a:gd name="connsiteX4" fmla="*/ 2467865 w 2813681"/>
              <a:gd name="connsiteY4" fmla="*/ 0 h 3248537"/>
              <a:gd name="connsiteX5" fmla="*/ 2809430 w 2813681"/>
              <a:gd name="connsiteY5" fmla="*/ 1748995 h 3248537"/>
              <a:gd name="connsiteX6" fmla="*/ 2813681 w 2813681"/>
              <a:gd name="connsiteY6" fmla="*/ 2045662 h 3248537"/>
              <a:gd name="connsiteX7" fmla="*/ 2299096 w 2813681"/>
              <a:gd name="connsiteY7" fmla="*/ 3038713 h 3248537"/>
              <a:gd name="connsiteX8" fmla="*/ 1929645 w 2813681"/>
              <a:gd name="connsiteY8" fmla="*/ 3173450 h 3248537"/>
              <a:gd name="connsiteX0" fmla="*/ 1929645 w 2816936"/>
              <a:gd name="connsiteY0" fmla="*/ 3173450 h 3248537"/>
              <a:gd name="connsiteX1" fmla="*/ 796962 w 2816936"/>
              <a:gd name="connsiteY1" fmla="*/ 3173288 h 3248537"/>
              <a:gd name="connsiteX2" fmla="*/ 336057 w 2816936"/>
              <a:gd name="connsiteY2" fmla="*/ 2229184 h 3248537"/>
              <a:gd name="connsiteX3" fmla="*/ 0 w 2816936"/>
              <a:gd name="connsiteY3" fmla="*/ 481954 h 3248537"/>
              <a:gd name="connsiteX4" fmla="*/ 2467865 w 2816936"/>
              <a:gd name="connsiteY4" fmla="*/ 0 h 3248537"/>
              <a:gd name="connsiteX5" fmla="*/ 2809430 w 2816936"/>
              <a:gd name="connsiteY5" fmla="*/ 1748995 h 3248537"/>
              <a:gd name="connsiteX6" fmla="*/ 2813681 w 2816936"/>
              <a:gd name="connsiteY6" fmla="*/ 2045662 h 3248537"/>
              <a:gd name="connsiteX7" fmla="*/ 2299096 w 2816936"/>
              <a:gd name="connsiteY7" fmla="*/ 3038713 h 3248537"/>
              <a:gd name="connsiteX8" fmla="*/ 1929645 w 2816936"/>
              <a:gd name="connsiteY8" fmla="*/ 3173450 h 3248537"/>
              <a:gd name="connsiteX0" fmla="*/ 1929645 w 2817968"/>
              <a:gd name="connsiteY0" fmla="*/ 3173450 h 3248537"/>
              <a:gd name="connsiteX1" fmla="*/ 796962 w 2817968"/>
              <a:gd name="connsiteY1" fmla="*/ 3173288 h 3248537"/>
              <a:gd name="connsiteX2" fmla="*/ 336057 w 2817968"/>
              <a:gd name="connsiteY2" fmla="*/ 2229184 h 3248537"/>
              <a:gd name="connsiteX3" fmla="*/ 0 w 2817968"/>
              <a:gd name="connsiteY3" fmla="*/ 481954 h 3248537"/>
              <a:gd name="connsiteX4" fmla="*/ 2467865 w 2817968"/>
              <a:gd name="connsiteY4" fmla="*/ 0 h 3248537"/>
              <a:gd name="connsiteX5" fmla="*/ 2809430 w 2817968"/>
              <a:gd name="connsiteY5" fmla="*/ 1748995 h 3248537"/>
              <a:gd name="connsiteX6" fmla="*/ 2813681 w 2817968"/>
              <a:gd name="connsiteY6" fmla="*/ 2045662 h 3248537"/>
              <a:gd name="connsiteX7" fmla="*/ 2299096 w 2817968"/>
              <a:gd name="connsiteY7" fmla="*/ 3038713 h 3248537"/>
              <a:gd name="connsiteX8" fmla="*/ 1929645 w 2817968"/>
              <a:gd name="connsiteY8" fmla="*/ 3173450 h 3248537"/>
              <a:gd name="connsiteX0" fmla="*/ 1929645 w 2818220"/>
              <a:gd name="connsiteY0" fmla="*/ 3173450 h 3248983"/>
              <a:gd name="connsiteX1" fmla="*/ 796962 w 2818220"/>
              <a:gd name="connsiteY1" fmla="*/ 3173288 h 3248983"/>
              <a:gd name="connsiteX2" fmla="*/ 336057 w 2818220"/>
              <a:gd name="connsiteY2" fmla="*/ 2229184 h 3248983"/>
              <a:gd name="connsiteX3" fmla="*/ 0 w 2818220"/>
              <a:gd name="connsiteY3" fmla="*/ 481954 h 3248983"/>
              <a:gd name="connsiteX4" fmla="*/ 2467865 w 2818220"/>
              <a:gd name="connsiteY4" fmla="*/ 0 h 3248983"/>
              <a:gd name="connsiteX5" fmla="*/ 2809430 w 2818220"/>
              <a:gd name="connsiteY5" fmla="*/ 1748995 h 3248983"/>
              <a:gd name="connsiteX6" fmla="*/ 2813681 w 2818220"/>
              <a:gd name="connsiteY6" fmla="*/ 2045662 h 3248983"/>
              <a:gd name="connsiteX7" fmla="*/ 2318165 w 2818220"/>
              <a:gd name="connsiteY7" fmla="*/ 3027931 h 3248983"/>
              <a:gd name="connsiteX8" fmla="*/ 1929645 w 2818220"/>
              <a:gd name="connsiteY8" fmla="*/ 3173450 h 3248983"/>
              <a:gd name="connsiteX0" fmla="*/ 1872966 w 2818220"/>
              <a:gd name="connsiteY0" fmla="*/ 3389204 h 3395069"/>
              <a:gd name="connsiteX1" fmla="*/ 796962 w 2818220"/>
              <a:gd name="connsiteY1" fmla="*/ 3173288 h 3395069"/>
              <a:gd name="connsiteX2" fmla="*/ 336057 w 2818220"/>
              <a:gd name="connsiteY2" fmla="*/ 2229184 h 3395069"/>
              <a:gd name="connsiteX3" fmla="*/ 0 w 2818220"/>
              <a:gd name="connsiteY3" fmla="*/ 481954 h 3395069"/>
              <a:gd name="connsiteX4" fmla="*/ 2467865 w 2818220"/>
              <a:gd name="connsiteY4" fmla="*/ 0 h 3395069"/>
              <a:gd name="connsiteX5" fmla="*/ 2809430 w 2818220"/>
              <a:gd name="connsiteY5" fmla="*/ 1748995 h 3395069"/>
              <a:gd name="connsiteX6" fmla="*/ 2813681 w 2818220"/>
              <a:gd name="connsiteY6" fmla="*/ 2045662 h 3395069"/>
              <a:gd name="connsiteX7" fmla="*/ 2318165 w 2818220"/>
              <a:gd name="connsiteY7" fmla="*/ 3027931 h 3395069"/>
              <a:gd name="connsiteX8" fmla="*/ 1872966 w 2818220"/>
              <a:gd name="connsiteY8" fmla="*/ 3389204 h 3395069"/>
              <a:gd name="connsiteX0" fmla="*/ 1861016 w 2818220"/>
              <a:gd name="connsiteY0" fmla="*/ 3328014 h 3339978"/>
              <a:gd name="connsiteX1" fmla="*/ 796962 w 2818220"/>
              <a:gd name="connsiteY1" fmla="*/ 3173288 h 3339978"/>
              <a:gd name="connsiteX2" fmla="*/ 336057 w 2818220"/>
              <a:gd name="connsiteY2" fmla="*/ 2229184 h 3339978"/>
              <a:gd name="connsiteX3" fmla="*/ 0 w 2818220"/>
              <a:gd name="connsiteY3" fmla="*/ 481954 h 3339978"/>
              <a:gd name="connsiteX4" fmla="*/ 2467865 w 2818220"/>
              <a:gd name="connsiteY4" fmla="*/ 0 h 3339978"/>
              <a:gd name="connsiteX5" fmla="*/ 2809430 w 2818220"/>
              <a:gd name="connsiteY5" fmla="*/ 1748995 h 3339978"/>
              <a:gd name="connsiteX6" fmla="*/ 2813681 w 2818220"/>
              <a:gd name="connsiteY6" fmla="*/ 2045662 h 3339978"/>
              <a:gd name="connsiteX7" fmla="*/ 2318165 w 2818220"/>
              <a:gd name="connsiteY7" fmla="*/ 3027931 h 3339978"/>
              <a:gd name="connsiteX8" fmla="*/ 1861016 w 2818220"/>
              <a:gd name="connsiteY8" fmla="*/ 3328014 h 3339978"/>
              <a:gd name="connsiteX0" fmla="*/ 1861016 w 2820003"/>
              <a:gd name="connsiteY0" fmla="*/ 3328014 h 3339751"/>
              <a:gd name="connsiteX1" fmla="*/ 796962 w 2820003"/>
              <a:gd name="connsiteY1" fmla="*/ 3173288 h 3339751"/>
              <a:gd name="connsiteX2" fmla="*/ 336057 w 2820003"/>
              <a:gd name="connsiteY2" fmla="*/ 2229184 h 3339751"/>
              <a:gd name="connsiteX3" fmla="*/ 0 w 2820003"/>
              <a:gd name="connsiteY3" fmla="*/ 481954 h 3339751"/>
              <a:gd name="connsiteX4" fmla="*/ 2467865 w 2820003"/>
              <a:gd name="connsiteY4" fmla="*/ 0 h 3339751"/>
              <a:gd name="connsiteX5" fmla="*/ 2809430 w 2820003"/>
              <a:gd name="connsiteY5" fmla="*/ 1748995 h 3339751"/>
              <a:gd name="connsiteX6" fmla="*/ 2813681 w 2820003"/>
              <a:gd name="connsiteY6" fmla="*/ 2045662 h 3339751"/>
              <a:gd name="connsiteX7" fmla="*/ 2410534 w 2820003"/>
              <a:gd name="connsiteY7" fmla="*/ 3031066 h 3339751"/>
              <a:gd name="connsiteX8" fmla="*/ 1861016 w 2820003"/>
              <a:gd name="connsiteY8" fmla="*/ 3328014 h 3339751"/>
              <a:gd name="connsiteX0" fmla="*/ 1861016 w 2819648"/>
              <a:gd name="connsiteY0" fmla="*/ 3328014 h 3339751"/>
              <a:gd name="connsiteX1" fmla="*/ 796962 w 2819648"/>
              <a:gd name="connsiteY1" fmla="*/ 3173288 h 3339751"/>
              <a:gd name="connsiteX2" fmla="*/ 336057 w 2819648"/>
              <a:gd name="connsiteY2" fmla="*/ 2229184 h 3339751"/>
              <a:gd name="connsiteX3" fmla="*/ 0 w 2819648"/>
              <a:gd name="connsiteY3" fmla="*/ 481954 h 3339751"/>
              <a:gd name="connsiteX4" fmla="*/ 2467865 w 2819648"/>
              <a:gd name="connsiteY4" fmla="*/ 0 h 3339751"/>
              <a:gd name="connsiteX5" fmla="*/ 2809430 w 2819648"/>
              <a:gd name="connsiteY5" fmla="*/ 1748995 h 3339751"/>
              <a:gd name="connsiteX6" fmla="*/ 2813681 w 2819648"/>
              <a:gd name="connsiteY6" fmla="*/ 2045662 h 3339751"/>
              <a:gd name="connsiteX7" fmla="*/ 2410534 w 2819648"/>
              <a:gd name="connsiteY7" fmla="*/ 3031066 h 3339751"/>
              <a:gd name="connsiteX8" fmla="*/ 1861016 w 2819648"/>
              <a:gd name="connsiteY8" fmla="*/ 3328014 h 3339751"/>
              <a:gd name="connsiteX0" fmla="*/ 1861016 w 2820851"/>
              <a:gd name="connsiteY0" fmla="*/ 3328014 h 3341130"/>
              <a:gd name="connsiteX1" fmla="*/ 796962 w 2820851"/>
              <a:gd name="connsiteY1" fmla="*/ 3173288 h 3341130"/>
              <a:gd name="connsiteX2" fmla="*/ 336057 w 2820851"/>
              <a:gd name="connsiteY2" fmla="*/ 2229184 h 3341130"/>
              <a:gd name="connsiteX3" fmla="*/ 0 w 2820851"/>
              <a:gd name="connsiteY3" fmla="*/ 481954 h 3341130"/>
              <a:gd name="connsiteX4" fmla="*/ 2467865 w 2820851"/>
              <a:gd name="connsiteY4" fmla="*/ 0 h 3341130"/>
              <a:gd name="connsiteX5" fmla="*/ 2809430 w 2820851"/>
              <a:gd name="connsiteY5" fmla="*/ 1748995 h 3341130"/>
              <a:gd name="connsiteX6" fmla="*/ 2813681 w 2820851"/>
              <a:gd name="connsiteY6" fmla="*/ 2045662 h 3341130"/>
              <a:gd name="connsiteX7" fmla="*/ 2452877 w 2820851"/>
              <a:gd name="connsiteY7" fmla="*/ 3012062 h 3341130"/>
              <a:gd name="connsiteX8" fmla="*/ 1861016 w 282085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3530 w 2835461"/>
              <a:gd name="connsiteY5" fmla="*/ 1718331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29919"/>
              <a:gd name="connsiteY0" fmla="*/ 3328014 h 3341130"/>
              <a:gd name="connsiteX1" fmla="*/ 796962 w 2829919"/>
              <a:gd name="connsiteY1" fmla="*/ 3173288 h 3341130"/>
              <a:gd name="connsiteX2" fmla="*/ 336057 w 2829919"/>
              <a:gd name="connsiteY2" fmla="*/ 2229184 h 3341130"/>
              <a:gd name="connsiteX3" fmla="*/ 0 w 2829919"/>
              <a:gd name="connsiteY3" fmla="*/ 481954 h 3341130"/>
              <a:gd name="connsiteX4" fmla="*/ 2467865 w 2829919"/>
              <a:gd name="connsiteY4" fmla="*/ 0 h 3341130"/>
              <a:gd name="connsiteX5" fmla="*/ 2803530 w 2829919"/>
              <a:gd name="connsiteY5" fmla="*/ 1718331 h 3341130"/>
              <a:gd name="connsiteX6" fmla="*/ 2828769 w 2829919"/>
              <a:gd name="connsiteY6" fmla="*/ 2091483 h 3341130"/>
              <a:gd name="connsiteX7" fmla="*/ 2452877 w 2829919"/>
              <a:gd name="connsiteY7" fmla="*/ 3012062 h 3341130"/>
              <a:gd name="connsiteX8" fmla="*/ 1861016 w 2829919"/>
              <a:gd name="connsiteY8" fmla="*/ 3328014 h 3341130"/>
              <a:gd name="connsiteX0" fmla="*/ 1861016 w 2829919"/>
              <a:gd name="connsiteY0" fmla="*/ 3328014 h 3346886"/>
              <a:gd name="connsiteX1" fmla="*/ 796962 w 2829919"/>
              <a:gd name="connsiteY1" fmla="*/ 3173288 h 3346886"/>
              <a:gd name="connsiteX2" fmla="*/ 336057 w 2829919"/>
              <a:gd name="connsiteY2" fmla="*/ 2229184 h 3346886"/>
              <a:gd name="connsiteX3" fmla="*/ 0 w 2829919"/>
              <a:gd name="connsiteY3" fmla="*/ 481954 h 3346886"/>
              <a:gd name="connsiteX4" fmla="*/ 2467865 w 2829919"/>
              <a:gd name="connsiteY4" fmla="*/ 0 h 3346886"/>
              <a:gd name="connsiteX5" fmla="*/ 2803530 w 2829919"/>
              <a:gd name="connsiteY5" fmla="*/ 1718331 h 3346886"/>
              <a:gd name="connsiteX6" fmla="*/ 2828769 w 2829919"/>
              <a:gd name="connsiteY6" fmla="*/ 2091483 h 3346886"/>
              <a:gd name="connsiteX7" fmla="*/ 2452877 w 2829919"/>
              <a:gd name="connsiteY7" fmla="*/ 3012062 h 3346886"/>
              <a:gd name="connsiteX8" fmla="*/ 1861016 w 2829919"/>
              <a:gd name="connsiteY8" fmla="*/ 3328014 h 334688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49572 w 2829919"/>
              <a:gd name="connsiteY4" fmla="*/ 2189943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9247"/>
              <a:gd name="connsiteX1" fmla="*/ 796962 w 2829919"/>
              <a:gd name="connsiteY1" fmla="*/ 3173288 h 3359247"/>
              <a:gd name="connsiteX2" fmla="*/ 336057 w 2829919"/>
              <a:gd name="connsiteY2" fmla="*/ 2229184 h 3359247"/>
              <a:gd name="connsiteX3" fmla="*/ 0 w 2829919"/>
              <a:gd name="connsiteY3" fmla="*/ 481954 h 3359247"/>
              <a:gd name="connsiteX4" fmla="*/ 1649572 w 2829919"/>
              <a:gd name="connsiteY4" fmla="*/ 2189943 h 3359247"/>
              <a:gd name="connsiteX5" fmla="*/ 2467865 w 2829919"/>
              <a:gd name="connsiteY5" fmla="*/ 0 h 3359247"/>
              <a:gd name="connsiteX6" fmla="*/ 2803530 w 2829919"/>
              <a:gd name="connsiteY6" fmla="*/ 1718331 h 3359247"/>
              <a:gd name="connsiteX7" fmla="*/ 2828769 w 2829919"/>
              <a:gd name="connsiteY7" fmla="*/ 2091483 h 3359247"/>
              <a:gd name="connsiteX8" fmla="*/ 2452877 w 2829919"/>
              <a:gd name="connsiteY8" fmla="*/ 3012062 h 3359247"/>
              <a:gd name="connsiteX9" fmla="*/ 1861016 w 2829919"/>
              <a:gd name="connsiteY9" fmla="*/ 3328014 h 3359247"/>
              <a:gd name="connsiteX0" fmla="*/ 1861016 w 2830596"/>
              <a:gd name="connsiteY0" fmla="*/ 3328014 h 3342040"/>
              <a:gd name="connsiteX1" fmla="*/ 796962 w 2830596"/>
              <a:gd name="connsiteY1" fmla="*/ 3173288 h 3342040"/>
              <a:gd name="connsiteX2" fmla="*/ 336057 w 2830596"/>
              <a:gd name="connsiteY2" fmla="*/ 2229184 h 3342040"/>
              <a:gd name="connsiteX3" fmla="*/ 0 w 2830596"/>
              <a:gd name="connsiteY3" fmla="*/ 481954 h 3342040"/>
              <a:gd name="connsiteX4" fmla="*/ 1649572 w 2830596"/>
              <a:gd name="connsiteY4" fmla="*/ 2189943 h 3342040"/>
              <a:gd name="connsiteX5" fmla="*/ 2467865 w 2830596"/>
              <a:gd name="connsiteY5" fmla="*/ 0 h 3342040"/>
              <a:gd name="connsiteX6" fmla="*/ 2803530 w 2830596"/>
              <a:gd name="connsiteY6" fmla="*/ 1718331 h 3342040"/>
              <a:gd name="connsiteX7" fmla="*/ 2828769 w 2830596"/>
              <a:gd name="connsiteY7" fmla="*/ 2091483 h 3342040"/>
              <a:gd name="connsiteX8" fmla="*/ 2516033 w 2830596"/>
              <a:gd name="connsiteY8" fmla="*/ 2999544 h 3342040"/>
              <a:gd name="connsiteX9" fmla="*/ 1861016 w 2830596"/>
              <a:gd name="connsiteY9" fmla="*/ 3328014 h 3342040"/>
              <a:gd name="connsiteX0" fmla="*/ 1861016 w 2830709"/>
              <a:gd name="connsiteY0" fmla="*/ 3328014 h 3344557"/>
              <a:gd name="connsiteX1" fmla="*/ 796962 w 2830709"/>
              <a:gd name="connsiteY1" fmla="*/ 3173288 h 3344557"/>
              <a:gd name="connsiteX2" fmla="*/ 336057 w 2830709"/>
              <a:gd name="connsiteY2" fmla="*/ 2229184 h 3344557"/>
              <a:gd name="connsiteX3" fmla="*/ 0 w 2830709"/>
              <a:gd name="connsiteY3" fmla="*/ 481954 h 3344557"/>
              <a:gd name="connsiteX4" fmla="*/ 1649572 w 2830709"/>
              <a:gd name="connsiteY4" fmla="*/ 2189943 h 3344557"/>
              <a:gd name="connsiteX5" fmla="*/ 2467865 w 2830709"/>
              <a:gd name="connsiteY5" fmla="*/ 0 h 3344557"/>
              <a:gd name="connsiteX6" fmla="*/ 2803530 w 2830709"/>
              <a:gd name="connsiteY6" fmla="*/ 1718331 h 3344557"/>
              <a:gd name="connsiteX7" fmla="*/ 2828769 w 2830709"/>
              <a:gd name="connsiteY7" fmla="*/ 2091483 h 3344557"/>
              <a:gd name="connsiteX8" fmla="*/ 2522497 w 2830709"/>
              <a:gd name="connsiteY8" fmla="*/ 2964989 h 3344557"/>
              <a:gd name="connsiteX9" fmla="*/ 1861016 w 2830709"/>
              <a:gd name="connsiteY9" fmla="*/ 3328014 h 3344557"/>
              <a:gd name="connsiteX0" fmla="*/ 1861016 w 2830709"/>
              <a:gd name="connsiteY0" fmla="*/ 3328014 h 3359688"/>
              <a:gd name="connsiteX1" fmla="*/ 796962 w 2830709"/>
              <a:gd name="connsiteY1" fmla="*/ 3173288 h 3359688"/>
              <a:gd name="connsiteX2" fmla="*/ 336057 w 2830709"/>
              <a:gd name="connsiteY2" fmla="*/ 2229184 h 3359688"/>
              <a:gd name="connsiteX3" fmla="*/ 0 w 2830709"/>
              <a:gd name="connsiteY3" fmla="*/ 481954 h 3359688"/>
              <a:gd name="connsiteX4" fmla="*/ 1649572 w 2830709"/>
              <a:gd name="connsiteY4" fmla="*/ 2189943 h 3359688"/>
              <a:gd name="connsiteX5" fmla="*/ 2467865 w 2830709"/>
              <a:gd name="connsiteY5" fmla="*/ 0 h 3359688"/>
              <a:gd name="connsiteX6" fmla="*/ 2803530 w 2830709"/>
              <a:gd name="connsiteY6" fmla="*/ 1718331 h 3359688"/>
              <a:gd name="connsiteX7" fmla="*/ 2828769 w 2830709"/>
              <a:gd name="connsiteY7" fmla="*/ 2091483 h 3359688"/>
              <a:gd name="connsiteX8" fmla="*/ 2522497 w 2830709"/>
              <a:gd name="connsiteY8" fmla="*/ 2964989 h 3359688"/>
              <a:gd name="connsiteX9" fmla="*/ 1861016 w 2830709"/>
              <a:gd name="connsiteY9" fmla="*/ 3328014 h 3359688"/>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9262 w 2830709"/>
              <a:gd name="connsiteY6" fmla="*/ 1436277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4478 w 2830709"/>
              <a:gd name="connsiteY6" fmla="*/ 1377332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620462 w 2828818"/>
              <a:gd name="connsiteY4" fmla="*/ 2209024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589645 w 2828818"/>
              <a:gd name="connsiteY4" fmla="*/ 2018827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721722 w 2689524"/>
              <a:gd name="connsiteY0" fmla="*/ 3328014 h 3360929"/>
              <a:gd name="connsiteX1" fmla="*/ 692798 w 2689524"/>
              <a:gd name="connsiteY1" fmla="*/ 3219563 h 3360929"/>
              <a:gd name="connsiteX2" fmla="*/ 196763 w 2689524"/>
              <a:gd name="connsiteY2" fmla="*/ 2229184 h 3360929"/>
              <a:gd name="connsiteX3" fmla="*/ 0 w 2689524"/>
              <a:gd name="connsiteY3" fmla="*/ 731729 h 3360929"/>
              <a:gd name="connsiteX4" fmla="*/ 1450351 w 2689524"/>
              <a:gd name="connsiteY4" fmla="*/ 2018827 h 3360929"/>
              <a:gd name="connsiteX5" fmla="*/ 2328571 w 2689524"/>
              <a:gd name="connsiteY5" fmla="*/ 0 h 3360929"/>
              <a:gd name="connsiteX6" fmla="*/ 2605184 w 2689524"/>
              <a:gd name="connsiteY6" fmla="*/ 1377332 h 3360929"/>
              <a:gd name="connsiteX7" fmla="*/ 2689475 w 2689524"/>
              <a:gd name="connsiteY7" fmla="*/ 2091483 h 3360929"/>
              <a:gd name="connsiteX8" fmla="*/ 2383203 w 2689524"/>
              <a:gd name="connsiteY8" fmla="*/ 2964989 h 3360929"/>
              <a:gd name="connsiteX9" fmla="*/ 1721722 w 2689524"/>
              <a:gd name="connsiteY9" fmla="*/ 3328014 h 3360929"/>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105307"/>
              <a:gd name="connsiteX1" fmla="*/ 633527 w 2689524"/>
              <a:gd name="connsiteY1" fmla="*/ 2986647 h 3105307"/>
              <a:gd name="connsiteX2" fmla="*/ 196763 w 2689524"/>
              <a:gd name="connsiteY2" fmla="*/ 1950140 h 3105307"/>
              <a:gd name="connsiteX3" fmla="*/ 0 w 2689524"/>
              <a:gd name="connsiteY3" fmla="*/ 452685 h 3105307"/>
              <a:gd name="connsiteX4" fmla="*/ 1434392 w 2689524"/>
              <a:gd name="connsiteY4" fmla="*/ 1601965 h 3105307"/>
              <a:gd name="connsiteX5" fmla="*/ 2300667 w 2689524"/>
              <a:gd name="connsiteY5" fmla="*/ 0 h 3105307"/>
              <a:gd name="connsiteX6" fmla="*/ 2605184 w 2689524"/>
              <a:gd name="connsiteY6" fmla="*/ 1098288 h 3105307"/>
              <a:gd name="connsiteX7" fmla="*/ 2689475 w 2689524"/>
              <a:gd name="connsiteY7" fmla="*/ 1812439 h 3105307"/>
              <a:gd name="connsiteX8" fmla="*/ 2383203 w 2689524"/>
              <a:gd name="connsiteY8" fmla="*/ 2685945 h 3105307"/>
              <a:gd name="connsiteX9" fmla="*/ 1721722 w 2689524"/>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05184 w 2753276"/>
              <a:gd name="connsiteY6" fmla="*/ 1098288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81366 w 2753276"/>
              <a:gd name="connsiteY6" fmla="*/ 1170525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81366 w 2753276"/>
              <a:gd name="connsiteY6" fmla="*/ 1170525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88"/>
              <a:gd name="connsiteY0" fmla="*/ 3048970 h 3104766"/>
              <a:gd name="connsiteX1" fmla="*/ 633527 w 2753288"/>
              <a:gd name="connsiteY1" fmla="*/ 2986647 h 3104766"/>
              <a:gd name="connsiteX2" fmla="*/ 196763 w 2753288"/>
              <a:gd name="connsiteY2" fmla="*/ 1950140 h 3104766"/>
              <a:gd name="connsiteX3" fmla="*/ 0 w 2753288"/>
              <a:gd name="connsiteY3" fmla="*/ 452685 h 3104766"/>
              <a:gd name="connsiteX4" fmla="*/ 1434392 w 2753288"/>
              <a:gd name="connsiteY4" fmla="*/ 1601965 h 3104766"/>
              <a:gd name="connsiteX5" fmla="*/ 2300667 w 2753288"/>
              <a:gd name="connsiteY5" fmla="*/ 0 h 3104766"/>
              <a:gd name="connsiteX6" fmla="*/ 2681366 w 2753288"/>
              <a:gd name="connsiteY6" fmla="*/ 1170525 h 3104766"/>
              <a:gd name="connsiteX7" fmla="*/ 2753251 w 2753288"/>
              <a:gd name="connsiteY7" fmla="*/ 1836106 h 3104766"/>
              <a:gd name="connsiteX8" fmla="*/ 2423950 w 2753288"/>
              <a:gd name="connsiteY8" fmla="*/ 2694786 h 3104766"/>
              <a:gd name="connsiteX9" fmla="*/ 1721722 w 2753288"/>
              <a:gd name="connsiteY9" fmla="*/ 3048970 h 3104766"/>
              <a:gd name="connsiteX0" fmla="*/ 1721722 w 2753288"/>
              <a:gd name="connsiteY0" fmla="*/ 3048970 h 3104764"/>
              <a:gd name="connsiteX1" fmla="*/ 633527 w 2753288"/>
              <a:gd name="connsiteY1" fmla="*/ 2986647 h 3104764"/>
              <a:gd name="connsiteX2" fmla="*/ 196763 w 2753288"/>
              <a:gd name="connsiteY2" fmla="*/ 1950140 h 3104764"/>
              <a:gd name="connsiteX3" fmla="*/ 0 w 2753288"/>
              <a:gd name="connsiteY3" fmla="*/ 452685 h 3104764"/>
              <a:gd name="connsiteX4" fmla="*/ 1434392 w 2753288"/>
              <a:gd name="connsiteY4" fmla="*/ 1601965 h 3104764"/>
              <a:gd name="connsiteX5" fmla="*/ 2300667 w 2753288"/>
              <a:gd name="connsiteY5" fmla="*/ 0 h 3104764"/>
              <a:gd name="connsiteX6" fmla="*/ 2681366 w 2753288"/>
              <a:gd name="connsiteY6" fmla="*/ 1170525 h 3104764"/>
              <a:gd name="connsiteX7" fmla="*/ 2753251 w 2753288"/>
              <a:gd name="connsiteY7" fmla="*/ 1836106 h 3104764"/>
              <a:gd name="connsiteX8" fmla="*/ 2423950 w 2753288"/>
              <a:gd name="connsiteY8" fmla="*/ 2694786 h 3104764"/>
              <a:gd name="connsiteX9" fmla="*/ 1721722 w 2753288"/>
              <a:gd name="connsiteY9" fmla="*/ 3048970 h 3104764"/>
              <a:gd name="connsiteX0" fmla="*/ 1832144 w 2863710"/>
              <a:gd name="connsiteY0" fmla="*/ 3048970 h 3104766"/>
              <a:gd name="connsiteX1" fmla="*/ 743949 w 2863710"/>
              <a:gd name="connsiteY1" fmla="*/ 2986647 h 3104766"/>
              <a:gd name="connsiteX2" fmla="*/ 307185 w 2863710"/>
              <a:gd name="connsiteY2" fmla="*/ 1950140 h 3104766"/>
              <a:gd name="connsiteX3" fmla="*/ 121564 w 2863710"/>
              <a:gd name="connsiteY3" fmla="*/ 662147 h 3104766"/>
              <a:gd name="connsiteX4" fmla="*/ 110422 w 2863710"/>
              <a:gd name="connsiteY4" fmla="*/ 452685 h 3104766"/>
              <a:gd name="connsiteX5" fmla="*/ 1544814 w 2863710"/>
              <a:gd name="connsiteY5" fmla="*/ 1601965 h 3104766"/>
              <a:gd name="connsiteX6" fmla="*/ 2411089 w 2863710"/>
              <a:gd name="connsiteY6" fmla="*/ 0 h 3104766"/>
              <a:gd name="connsiteX7" fmla="*/ 2791788 w 2863710"/>
              <a:gd name="connsiteY7" fmla="*/ 1170525 h 3104766"/>
              <a:gd name="connsiteX8" fmla="*/ 2863673 w 2863710"/>
              <a:gd name="connsiteY8" fmla="*/ 1836106 h 3104766"/>
              <a:gd name="connsiteX9" fmla="*/ 2534372 w 2863710"/>
              <a:gd name="connsiteY9" fmla="*/ 2694786 h 3104766"/>
              <a:gd name="connsiteX10" fmla="*/ 1832144 w 2863710"/>
              <a:gd name="connsiteY10" fmla="*/ 3048970 h 3104766"/>
              <a:gd name="connsiteX0" fmla="*/ 1723370 w 2754936"/>
              <a:gd name="connsiteY0" fmla="*/ 3048970 h 3104764"/>
              <a:gd name="connsiteX1" fmla="*/ 635175 w 2754936"/>
              <a:gd name="connsiteY1" fmla="*/ 2986647 h 3104764"/>
              <a:gd name="connsiteX2" fmla="*/ 198411 w 2754936"/>
              <a:gd name="connsiteY2" fmla="*/ 1950140 h 3104764"/>
              <a:gd name="connsiteX3" fmla="*/ 12790 w 2754936"/>
              <a:gd name="connsiteY3" fmla="*/ 662147 h 3104764"/>
              <a:gd name="connsiteX4" fmla="*/ 234272 w 2754936"/>
              <a:gd name="connsiteY4" fmla="*/ 575239 h 3104764"/>
              <a:gd name="connsiteX5" fmla="*/ 1436040 w 2754936"/>
              <a:gd name="connsiteY5" fmla="*/ 1601965 h 3104764"/>
              <a:gd name="connsiteX6" fmla="*/ 2302315 w 2754936"/>
              <a:gd name="connsiteY6" fmla="*/ 0 h 3104764"/>
              <a:gd name="connsiteX7" fmla="*/ 2683014 w 2754936"/>
              <a:gd name="connsiteY7" fmla="*/ 1170525 h 3104764"/>
              <a:gd name="connsiteX8" fmla="*/ 2754899 w 2754936"/>
              <a:gd name="connsiteY8" fmla="*/ 1836106 h 3104764"/>
              <a:gd name="connsiteX9" fmla="*/ 2425598 w 2754936"/>
              <a:gd name="connsiteY9" fmla="*/ 2694786 h 3104764"/>
              <a:gd name="connsiteX10" fmla="*/ 1723370 w 2754936"/>
              <a:gd name="connsiteY10" fmla="*/ 3048970 h 3104764"/>
              <a:gd name="connsiteX0" fmla="*/ 1723813 w 2755379"/>
              <a:gd name="connsiteY0" fmla="*/ 3048970 h 3104766"/>
              <a:gd name="connsiteX1" fmla="*/ 635618 w 2755379"/>
              <a:gd name="connsiteY1" fmla="*/ 2986647 h 3104766"/>
              <a:gd name="connsiteX2" fmla="*/ 198854 w 2755379"/>
              <a:gd name="connsiteY2" fmla="*/ 1950140 h 3104766"/>
              <a:gd name="connsiteX3" fmla="*/ 13233 w 2755379"/>
              <a:gd name="connsiteY3" fmla="*/ 662147 h 3104766"/>
              <a:gd name="connsiteX4" fmla="*/ 234715 w 2755379"/>
              <a:gd name="connsiteY4" fmla="*/ 575239 h 3104766"/>
              <a:gd name="connsiteX5" fmla="*/ 1436483 w 2755379"/>
              <a:gd name="connsiteY5" fmla="*/ 1601965 h 3104766"/>
              <a:gd name="connsiteX6" fmla="*/ 2302758 w 2755379"/>
              <a:gd name="connsiteY6" fmla="*/ 0 h 3104766"/>
              <a:gd name="connsiteX7" fmla="*/ 2683457 w 2755379"/>
              <a:gd name="connsiteY7" fmla="*/ 1170525 h 3104766"/>
              <a:gd name="connsiteX8" fmla="*/ 2755342 w 2755379"/>
              <a:gd name="connsiteY8" fmla="*/ 1836106 h 3104766"/>
              <a:gd name="connsiteX9" fmla="*/ 2426041 w 2755379"/>
              <a:gd name="connsiteY9" fmla="*/ 2694786 h 3104766"/>
              <a:gd name="connsiteX10" fmla="*/ 1723813 w 2755379"/>
              <a:gd name="connsiteY10" fmla="*/ 3048970 h 3104766"/>
              <a:gd name="connsiteX0" fmla="*/ 1723813 w 2755379"/>
              <a:gd name="connsiteY0" fmla="*/ 3048970 h 3104764"/>
              <a:gd name="connsiteX1" fmla="*/ 635618 w 2755379"/>
              <a:gd name="connsiteY1" fmla="*/ 2986647 h 3104764"/>
              <a:gd name="connsiteX2" fmla="*/ 198854 w 2755379"/>
              <a:gd name="connsiteY2" fmla="*/ 1950140 h 3104764"/>
              <a:gd name="connsiteX3" fmla="*/ 13233 w 2755379"/>
              <a:gd name="connsiteY3" fmla="*/ 662147 h 3104764"/>
              <a:gd name="connsiteX4" fmla="*/ 234715 w 2755379"/>
              <a:gd name="connsiteY4" fmla="*/ 575239 h 3104764"/>
              <a:gd name="connsiteX5" fmla="*/ 1436483 w 2755379"/>
              <a:gd name="connsiteY5" fmla="*/ 1601965 h 3104764"/>
              <a:gd name="connsiteX6" fmla="*/ 2302758 w 2755379"/>
              <a:gd name="connsiteY6" fmla="*/ 0 h 3104764"/>
              <a:gd name="connsiteX7" fmla="*/ 2683457 w 2755379"/>
              <a:gd name="connsiteY7" fmla="*/ 1170525 h 3104764"/>
              <a:gd name="connsiteX8" fmla="*/ 2755342 w 2755379"/>
              <a:gd name="connsiteY8" fmla="*/ 1836106 h 3104764"/>
              <a:gd name="connsiteX9" fmla="*/ 2426041 w 2755379"/>
              <a:gd name="connsiteY9" fmla="*/ 2694786 h 3104764"/>
              <a:gd name="connsiteX10" fmla="*/ 1723813 w 2755379"/>
              <a:gd name="connsiteY10" fmla="*/ 3048970 h 3104764"/>
              <a:gd name="connsiteX0" fmla="*/ 1733901 w 2765467"/>
              <a:gd name="connsiteY0" fmla="*/ 3048970 h 3104766"/>
              <a:gd name="connsiteX1" fmla="*/ 645706 w 2765467"/>
              <a:gd name="connsiteY1" fmla="*/ 2986647 h 3104766"/>
              <a:gd name="connsiteX2" fmla="*/ 208942 w 2765467"/>
              <a:gd name="connsiteY2" fmla="*/ 1950140 h 3104766"/>
              <a:gd name="connsiteX3" fmla="*/ 23321 w 2765467"/>
              <a:gd name="connsiteY3" fmla="*/ 662147 h 3104766"/>
              <a:gd name="connsiteX4" fmla="*/ 197107 w 2765467"/>
              <a:gd name="connsiteY4" fmla="*/ 568171 h 3104766"/>
              <a:gd name="connsiteX5" fmla="*/ 1446571 w 2765467"/>
              <a:gd name="connsiteY5" fmla="*/ 1601965 h 3104766"/>
              <a:gd name="connsiteX6" fmla="*/ 2312846 w 2765467"/>
              <a:gd name="connsiteY6" fmla="*/ 0 h 3104766"/>
              <a:gd name="connsiteX7" fmla="*/ 2693545 w 2765467"/>
              <a:gd name="connsiteY7" fmla="*/ 1170525 h 3104766"/>
              <a:gd name="connsiteX8" fmla="*/ 2765430 w 2765467"/>
              <a:gd name="connsiteY8" fmla="*/ 1836106 h 3104766"/>
              <a:gd name="connsiteX9" fmla="*/ 2436129 w 2765467"/>
              <a:gd name="connsiteY9" fmla="*/ 2694786 h 3104766"/>
              <a:gd name="connsiteX10" fmla="*/ 1733901 w 2765467"/>
              <a:gd name="connsiteY10" fmla="*/ 3048970 h 3104766"/>
              <a:gd name="connsiteX0" fmla="*/ 1724485 w 2756051"/>
              <a:gd name="connsiteY0" fmla="*/ 3048970 h 3104764"/>
              <a:gd name="connsiteX1" fmla="*/ 636290 w 2756051"/>
              <a:gd name="connsiteY1" fmla="*/ 2986647 h 3104764"/>
              <a:gd name="connsiteX2" fmla="*/ 199526 w 2756051"/>
              <a:gd name="connsiteY2" fmla="*/ 1950140 h 3104764"/>
              <a:gd name="connsiteX3" fmla="*/ 13905 w 2756051"/>
              <a:gd name="connsiteY3" fmla="*/ 662147 h 3104764"/>
              <a:gd name="connsiteX4" fmla="*/ 187691 w 2756051"/>
              <a:gd name="connsiteY4" fmla="*/ 568171 h 3104764"/>
              <a:gd name="connsiteX5" fmla="*/ 1437155 w 2756051"/>
              <a:gd name="connsiteY5" fmla="*/ 1601965 h 3104764"/>
              <a:gd name="connsiteX6" fmla="*/ 2303430 w 2756051"/>
              <a:gd name="connsiteY6" fmla="*/ 0 h 3104764"/>
              <a:gd name="connsiteX7" fmla="*/ 2684129 w 2756051"/>
              <a:gd name="connsiteY7" fmla="*/ 1170525 h 3104764"/>
              <a:gd name="connsiteX8" fmla="*/ 2756014 w 2756051"/>
              <a:gd name="connsiteY8" fmla="*/ 1836106 h 3104764"/>
              <a:gd name="connsiteX9" fmla="*/ 2426713 w 2756051"/>
              <a:gd name="connsiteY9" fmla="*/ 2694786 h 3104764"/>
              <a:gd name="connsiteX10" fmla="*/ 1724485 w 2756051"/>
              <a:gd name="connsiteY10" fmla="*/ 3048970 h 3104764"/>
              <a:gd name="connsiteX0" fmla="*/ 1724485 w 2756051"/>
              <a:gd name="connsiteY0" fmla="*/ 3048970 h 3104764"/>
              <a:gd name="connsiteX1" fmla="*/ 636290 w 2756051"/>
              <a:gd name="connsiteY1" fmla="*/ 2986647 h 3104764"/>
              <a:gd name="connsiteX2" fmla="*/ 199526 w 2756051"/>
              <a:gd name="connsiteY2" fmla="*/ 1950140 h 3104764"/>
              <a:gd name="connsiteX3" fmla="*/ 13905 w 2756051"/>
              <a:gd name="connsiteY3" fmla="*/ 662147 h 3104764"/>
              <a:gd name="connsiteX4" fmla="*/ 187691 w 2756051"/>
              <a:gd name="connsiteY4" fmla="*/ 568171 h 3104764"/>
              <a:gd name="connsiteX5" fmla="*/ 1466857 w 2756051"/>
              <a:gd name="connsiteY5" fmla="*/ 1895688 h 3104764"/>
              <a:gd name="connsiteX6" fmla="*/ 2303430 w 2756051"/>
              <a:gd name="connsiteY6" fmla="*/ 0 h 3104764"/>
              <a:gd name="connsiteX7" fmla="*/ 2684129 w 2756051"/>
              <a:gd name="connsiteY7" fmla="*/ 1170525 h 3104764"/>
              <a:gd name="connsiteX8" fmla="*/ 2756014 w 2756051"/>
              <a:gd name="connsiteY8" fmla="*/ 1836106 h 3104764"/>
              <a:gd name="connsiteX9" fmla="*/ 2426713 w 2756051"/>
              <a:gd name="connsiteY9" fmla="*/ 2694786 h 3104764"/>
              <a:gd name="connsiteX10" fmla="*/ 1724485 w 2756051"/>
              <a:gd name="connsiteY10" fmla="*/ 3048970 h 310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6051" h="3104764">
                <a:moveTo>
                  <a:pt x="1724485" y="3048970"/>
                </a:moveTo>
                <a:cubicBezTo>
                  <a:pt x="1426081" y="3097614"/>
                  <a:pt x="890450" y="3169785"/>
                  <a:pt x="636290" y="2986647"/>
                </a:cubicBezTo>
                <a:cubicBezTo>
                  <a:pt x="382130" y="2803509"/>
                  <a:pt x="304348" y="2347624"/>
                  <a:pt x="199526" y="1950140"/>
                </a:cubicBezTo>
                <a:cubicBezTo>
                  <a:pt x="94704" y="1552656"/>
                  <a:pt x="46699" y="911723"/>
                  <a:pt x="13905" y="662147"/>
                </a:cubicBezTo>
                <a:cubicBezTo>
                  <a:pt x="-18889" y="412571"/>
                  <a:pt x="-5767" y="466901"/>
                  <a:pt x="187691" y="568171"/>
                </a:cubicBezTo>
                <a:cubicBezTo>
                  <a:pt x="426385" y="718543"/>
                  <a:pt x="966028" y="1274493"/>
                  <a:pt x="1466857" y="1895688"/>
                </a:cubicBezTo>
                <a:cubicBezTo>
                  <a:pt x="1695003" y="1589952"/>
                  <a:pt x="2238101" y="85449"/>
                  <a:pt x="2303430" y="0"/>
                </a:cubicBezTo>
                <a:cubicBezTo>
                  <a:pt x="2464274" y="367081"/>
                  <a:pt x="2638530" y="907149"/>
                  <a:pt x="2684129" y="1170525"/>
                </a:cubicBezTo>
                <a:lnTo>
                  <a:pt x="2756014" y="1836106"/>
                </a:lnTo>
                <a:cubicBezTo>
                  <a:pt x="2758138" y="2311745"/>
                  <a:pt x="2669555" y="2417589"/>
                  <a:pt x="2426713" y="2694786"/>
                </a:cubicBezTo>
                <a:cubicBezTo>
                  <a:pt x="2254164" y="2847789"/>
                  <a:pt x="2022889" y="3000327"/>
                  <a:pt x="1724485" y="3048970"/>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0163E122-6CD4-84BF-401F-51DF984E1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703623" flipH="1" flipV="1">
            <a:off x="10488744" y="4592449"/>
            <a:ext cx="920129" cy="1040596"/>
          </a:xfrm>
          <a:custGeom>
            <a:avLst/>
            <a:gdLst>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793072 w 2813738"/>
              <a:gd name="connsiteY9" fmla="*/ 1800696 h 3214044"/>
              <a:gd name="connsiteX10" fmla="*/ 2813681 w 2813738"/>
              <a:gd name="connsiteY10" fmla="*/ 2045662 h 3214044"/>
              <a:gd name="connsiteX11" fmla="*/ 2749358 w 2813738"/>
              <a:gd name="connsiteY11" fmla="*/ 2417869 h 3214044"/>
              <a:gd name="connsiteX12" fmla="*/ 2299096 w 2813738"/>
              <a:gd name="connsiteY12" fmla="*/ 3038713 h 3214044"/>
              <a:gd name="connsiteX13" fmla="*/ 1929645 w 2813738"/>
              <a:gd name="connsiteY13"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813681 w 2813738"/>
              <a:gd name="connsiteY9" fmla="*/ 2045662 h 3214044"/>
              <a:gd name="connsiteX10" fmla="*/ 2749358 w 2813738"/>
              <a:gd name="connsiteY10" fmla="*/ 2417869 h 3214044"/>
              <a:gd name="connsiteX11" fmla="*/ 2299096 w 2813738"/>
              <a:gd name="connsiteY11" fmla="*/ 3038713 h 3214044"/>
              <a:gd name="connsiteX12" fmla="*/ 1929645 w 2813738"/>
              <a:gd name="connsiteY12"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813681 w 2813738"/>
              <a:gd name="connsiteY8" fmla="*/ 2045662 h 3214044"/>
              <a:gd name="connsiteX9" fmla="*/ 2749358 w 2813738"/>
              <a:gd name="connsiteY9" fmla="*/ 2417869 h 3214044"/>
              <a:gd name="connsiteX10" fmla="*/ 2299096 w 2813738"/>
              <a:gd name="connsiteY10" fmla="*/ 3038713 h 3214044"/>
              <a:gd name="connsiteX11" fmla="*/ 1929645 w 2813738"/>
              <a:gd name="connsiteY11" fmla="*/ 3173450 h 3214044"/>
              <a:gd name="connsiteX0" fmla="*/ 2041023 w 2925116"/>
              <a:gd name="connsiteY0" fmla="*/ 3173450 h 3214044"/>
              <a:gd name="connsiteX1" fmla="*/ 1693151 w 2925116"/>
              <a:gd name="connsiteY1" fmla="*/ 3212054 h 3214044"/>
              <a:gd name="connsiteX2" fmla="*/ 657537 w 2925116"/>
              <a:gd name="connsiteY2" fmla="*/ 2756430 h 3214044"/>
              <a:gd name="connsiteX3" fmla="*/ 447435 w 2925116"/>
              <a:gd name="connsiteY3" fmla="*/ 2229184 h 3214044"/>
              <a:gd name="connsiteX4" fmla="*/ 111378 w 2925116"/>
              <a:gd name="connsiteY4" fmla="*/ 481954 h 3214044"/>
              <a:gd name="connsiteX5" fmla="*/ 2579243 w 2925116"/>
              <a:gd name="connsiteY5" fmla="*/ 0 h 3214044"/>
              <a:gd name="connsiteX6" fmla="*/ 2920808 w 2925116"/>
              <a:gd name="connsiteY6" fmla="*/ 1748995 h 3214044"/>
              <a:gd name="connsiteX7" fmla="*/ 2925059 w 2925116"/>
              <a:gd name="connsiteY7" fmla="*/ 2045662 h 3214044"/>
              <a:gd name="connsiteX8" fmla="*/ 2860736 w 2925116"/>
              <a:gd name="connsiteY8" fmla="*/ 2417869 h 3214044"/>
              <a:gd name="connsiteX9" fmla="*/ 2410474 w 2925116"/>
              <a:gd name="connsiteY9" fmla="*/ 3038713 h 3214044"/>
              <a:gd name="connsiteX10" fmla="*/ 2041023 w 2925116"/>
              <a:gd name="connsiteY10"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0 w 2813738"/>
              <a:gd name="connsiteY4" fmla="*/ 481954 h 3214044"/>
              <a:gd name="connsiteX5" fmla="*/ 2467865 w 2813738"/>
              <a:gd name="connsiteY5" fmla="*/ 0 h 3214044"/>
              <a:gd name="connsiteX6" fmla="*/ 2809430 w 2813738"/>
              <a:gd name="connsiteY6" fmla="*/ 1748995 h 3214044"/>
              <a:gd name="connsiteX7" fmla="*/ 2813681 w 2813738"/>
              <a:gd name="connsiteY7" fmla="*/ 2045662 h 3214044"/>
              <a:gd name="connsiteX8" fmla="*/ 2749358 w 2813738"/>
              <a:gd name="connsiteY8" fmla="*/ 2417869 h 3214044"/>
              <a:gd name="connsiteX9" fmla="*/ 2299096 w 2813738"/>
              <a:gd name="connsiteY9" fmla="*/ 3038713 h 3214044"/>
              <a:gd name="connsiteX10" fmla="*/ 1929645 w 2813738"/>
              <a:gd name="connsiteY10" fmla="*/ 3173450 h 3214044"/>
              <a:gd name="connsiteX0" fmla="*/ 1929645 w 2813738"/>
              <a:gd name="connsiteY0" fmla="*/ 3173450 h 3222394"/>
              <a:gd name="connsiteX1" fmla="*/ 1581773 w 2813738"/>
              <a:gd name="connsiteY1" fmla="*/ 3212054 h 3222394"/>
              <a:gd name="connsiteX2" fmla="*/ 634750 w 2813738"/>
              <a:gd name="connsiteY2" fmla="*/ 2993222 h 3222394"/>
              <a:gd name="connsiteX3" fmla="*/ 336057 w 2813738"/>
              <a:gd name="connsiteY3" fmla="*/ 2229184 h 3222394"/>
              <a:gd name="connsiteX4" fmla="*/ 0 w 2813738"/>
              <a:gd name="connsiteY4" fmla="*/ 481954 h 3222394"/>
              <a:gd name="connsiteX5" fmla="*/ 2467865 w 2813738"/>
              <a:gd name="connsiteY5" fmla="*/ 0 h 3222394"/>
              <a:gd name="connsiteX6" fmla="*/ 2809430 w 2813738"/>
              <a:gd name="connsiteY6" fmla="*/ 1748995 h 3222394"/>
              <a:gd name="connsiteX7" fmla="*/ 2813681 w 2813738"/>
              <a:gd name="connsiteY7" fmla="*/ 2045662 h 3222394"/>
              <a:gd name="connsiteX8" fmla="*/ 2749358 w 2813738"/>
              <a:gd name="connsiteY8" fmla="*/ 2417869 h 3222394"/>
              <a:gd name="connsiteX9" fmla="*/ 2299096 w 2813738"/>
              <a:gd name="connsiteY9" fmla="*/ 3038713 h 3222394"/>
              <a:gd name="connsiteX10" fmla="*/ 1929645 w 2813738"/>
              <a:gd name="connsiteY10" fmla="*/ 3173450 h 3222394"/>
              <a:gd name="connsiteX0" fmla="*/ 1929645 w 2813738"/>
              <a:gd name="connsiteY0" fmla="*/ 3173450 h 3259726"/>
              <a:gd name="connsiteX1" fmla="*/ 1581773 w 2813738"/>
              <a:gd name="connsiteY1" fmla="*/ 3212054 h 3259726"/>
              <a:gd name="connsiteX2" fmla="*/ 634750 w 2813738"/>
              <a:gd name="connsiteY2" fmla="*/ 2993222 h 3259726"/>
              <a:gd name="connsiteX3" fmla="*/ 336057 w 2813738"/>
              <a:gd name="connsiteY3" fmla="*/ 2229184 h 3259726"/>
              <a:gd name="connsiteX4" fmla="*/ 0 w 2813738"/>
              <a:gd name="connsiteY4" fmla="*/ 481954 h 3259726"/>
              <a:gd name="connsiteX5" fmla="*/ 2467865 w 2813738"/>
              <a:gd name="connsiteY5" fmla="*/ 0 h 3259726"/>
              <a:gd name="connsiteX6" fmla="*/ 2809430 w 2813738"/>
              <a:gd name="connsiteY6" fmla="*/ 1748995 h 3259726"/>
              <a:gd name="connsiteX7" fmla="*/ 2813681 w 2813738"/>
              <a:gd name="connsiteY7" fmla="*/ 2045662 h 3259726"/>
              <a:gd name="connsiteX8" fmla="*/ 2749358 w 2813738"/>
              <a:gd name="connsiteY8" fmla="*/ 2417869 h 3259726"/>
              <a:gd name="connsiteX9" fmla="*/ 2299096 w 2813738"/>
              <a:gd name="connsiteY9" fmla="*/ 3038713 h 3259726"/>
              <a:gd name="connsiteX10" fmla="*/ 1929645 w 2813738"/>
              <a:gd name="connsiteY10" fmla="*/ 3173450 h 3259726"/>
              <a:gd name="connsiteX0" fmla="*/ 1929645 w 2813738"/>
              <a:gd name="connsiteY0" fmla="*/ 3173450 h 3173450"/>
              <a:gd name="connsiteX1" fmla="*/ 634750 w 2813738"/>
              <a:gd name="connsiteY1" fmla="*/ 2993222 h 3173450"/>
              <a:gd name="connsiteX2" fmla="*/ 336057 w 2813738"/>
              <a:gd name="connsiteY2" fmla="*/ 2229184 h 3173450"/>
              <a:gd name="connsiteX3" fmla="*/ 0 w 2813738"/>
              <a:gd name="connsiteY3" fmla="*/ 481954 h 3173450"/>
              <a:gd name="connsiteX4" fmla="*/ 2467865 w 2813738"/>
              <a:gd name="connsiteY4" fmla="*/ 0 h 3173450"/>
              <a:gd name="connsiteX5" fmla="*/ 2809430 w 2813738"/>
              <a:gd name="connsiteY5" fmla="*/ 1748995 h 3173450"/>
              <a:gd name="connsiteX6" fmla="*/ 2813681 w 2813738"/>
              <a:gd name="connsiteY6" fmla="*/ 2045662 h 3173450"/>
              <a:gd name="connsiteX7" fmla="*/ 2749358 w 2813738"/>
              <a:gd name="connsiteY7" fmla="*/ 2417869 h 3173450"/>
              <a:gd name="connsiteX8" fmla="*/ 2299096 w 2813738"/>
              <a:gd name="connsiteY8" fmla="*/ 3038713 h 3173450"/>
              <a:gd name="connsiteX9" fmla="*/ 1929645 w 2813738"/>
              <a:gd name="connsiteY9" fmla="*/ 3173450 h 3173450"/>
              <a:gd name="connsiteX0" fmla="*/ 1929645 w 2813738"/>
              <a:gd name="connsiteY0" fmla="*/ 3173450 h 3248537"/>
              <a:gd name="connsiteX1" fmla="*/ 796962 w 2813738"/>
              <a:gd name="connsiteY1" fmla="*/ 3173288 h 3248537"/>
              <a:gd name="connsiteX2" fmla="*/ 336057 w 2813738"/>
              <a:gd name="connsiteY2" fmla="*/ 2229184 h 3248537"/>
              <a:gd name="connsiteX3" fmla="*/ 0 w 2813738"/>
              <a:gd name="connsiteY3" fmla="*/ 481954 h 3248537"/>
              <a:gd name="connsiteX4" fmla="*/ 2467865 w 2813738"/>
              <a:gd name="connsiteY4" fmla="*/ 0 h 3248537"/>
              <a:gd name="connsiteX5" fmla="*/ 2809430 w 2813738"/>
              <a:gd name="connsiteY5" fmla="*/ 1748995 h 3248537"/>
              <a:gd name="connsiteX6" fmla="*/ 2813681 w 2813738"/>
              <a:gd name="connsiteY6" fmla="*/ 2045662 h 3248537"/>
              <a:gd name="connsiteX7" fmla="*/ 2749358 w 2813738"/>
              <a:gd name="connsiteY7" fmla="*/ 2417869 h 3248537"/>
              <a:gd name="connsiteX8" fmla="*/ 2299096 w 2813738"/>
              <a:gd name="connsiteY8" fmla="*/ 3038713 h 3248537"/>
              <a:gd name="connsiteX9" fmla="*/ 1929645 w 2813738"/>
              <a:gd name="connsiteY9" fmla="*/ 3173450 h 3248537"/>
              <a:gd name="connsiteX0" fmla="*/ 1929645 w 2813681"/>
              <a:gd name="connsiteY0" fmla="*/ 3173450 h 3248537"/>
              <a:gd name="connsiteX1" fmla="*/ 796962 w 2813681"/>
              <a:gd name="connsiteY1" fmla="*/ 3173288 h 3248537"/>
              <a:gd name="connsiteX2" fmla="*/ 336057 w 2813681"/>
              <a:gd name="connsiteY2" fmla="*/ 2229184 h 3248537"/>
              <a:gd name="connsiteX3" fmla="*/ 0 w 2813681"/>
              <a:gd name="connsiteY3" fmla="*/ 481954 h 3248537"/>
              <a:gd name="connsiteX4" fmla="*/ 2467865 w 2813681"/>
              <a:gd name="connsiteY4" fmla="*/ 0 h 3248537"/>
              <a:gd name="connsiteX5" fmla="*/ 2809430 w 2813681"/>
              <a:gd name="connsiteY5" fmla="*/ 1748995 h 3248537"/>
              <a:gd name="connsiteX6" fmla="*/ 2813681 w 2813681"/>
              <a:gd name="connsiteY6" fmla="*/ 2045662 h 3248537"/>
              <a:gd name="connsiteX7" fmla="*/ 2299096 w 2813681"/>
              <a:gd name="connsiteY7" fmla="*/ 3038713 h 3248537"/>
              <a:gd name="connsiteX8" fmla="*/ 1929645 w 2813681"/>
              <a:gd name="connsiteY8" fmla="*/ 3173450 h 3248537"/>
              <a:gd name="connsiteX0" fmla="*/ 1929645 w 2816936"/>
              <a:gd name="connsiteY0" fmla="*/ 3173450 h 3248537"/>
              <a:gd name="connsiteX1" fmla="*/ 796962 w 2816936"/>
              <a:gd name="connsiteY1" fmla="*/ 3173288 h 3248537"/>
              <a:gd name="connsiteX2" fmla="*/ 336057 w 2816936"/>
              <a:gd name="connsiteY2" fmla="*/ 2229184 h 3248537"/>
              <a:gd name="connsiteX3" fmla="*/ 0 w 2816936"/>
              <a:gd name="connsiteY3" fmla="*/ 481954 h 3248537"/>
              <a:gd name="connsiteX4" fmla="*/ 2467865 w 2816936"/>
              <a:gd name="connsiteY4" fmla="*/ 0 h 3248537"/>
              <a:gd name="connsiteX5" fmla="*/ 2809430 w 2816936"/>
              <a:gd name="connsiteY5" fmla="*/ 1748995 h 3248537"/>
              <a:gd name="connsiteX6" fmla="*/ 2813681 w 2816936"/>
              <a:gd name="connsiteY6" fmla="*/ 2045662 h 3248537"/>
              <a:gd name="connsiteX7" fmla="*/ 2299096 w 2816936"/>
              <a:gd name="connsiteY7" fmla="*/ 3038713 h 3248537"/>
              <a:gd name="connsiteX8" fmla="*/ 1929645 w 2816936"/>
              <a:gd name="connsiteY8" fmla="*/ 3173450 h 3248537"/>
              <a:gd name="connsiteX0" fmla="*/ 1929645 w 2817968"/>
              <a:gd name="connsiteY0" fmla="*/ 3173450 h 3248537"/>
              <a:gd name="connsiteX1" fmla="*/ 796962 w 2817968"/>
              <a:gd name="connsiteY1" fmla="*/ 3173288 h 3248537"/>
              <a:gd name="connsiteX2" fmla="*/ 336057 w 2817968"/>
              <a:gd name="connsiteY2" fmla="*/ 2229184 h 3248537"/>
              <a:gd name="connsiteX3" fmla="*/ 0 w 2817968"/>
              <a:gd name="connsiteY3" fmla="*/ 481954 h 3248537"/>
              <a:gd name="connsiteX4" fmla="*/ 2467865 w 2817968"/>
              <a:gd name="connsiteY4" fmla="*/ 0 h 3248537"/>
              <a:gd name="connsiteX5" fmla="*/ 2809430 w 2817968"/>
              <a:gd name="connsiteY5" fmla="*/ 1748995 h 3248537"/>
              <a:gd name="connsiteX6" fmla="*/ 2813681 w 2817968"/>
              <a:gd name="connsiteY6" fmla="*/ 2045662 h 3248537"/>
              <a:gd name="connsiteX7" fmla="*/ 2299096 w 2817968"/>
              <a:gd name="connsiteY7" fmla="*/ 3038713 h 3248537"/>
              <a:gd name="connsiteX8" fmla="*/ 1929645 w 2817968"/>
              <a:gd name="connsiteY8" fmla="*/ 3173450 h 3248537"/>
              <a:gd name="connsiteX0" fmla="*/ 1929645 w 2818220"/>
              <a:gd name="connsiteY0" fmla="*/ 3173450 h 3248983"/>
              <a:gd name="connsiteX1" fmla="*/ 796962 w 2818220"/>
              <a:gd name="connsiteY1" fmla="*/ 3173288 h 3248983"/>
              <a:gd name="connsiteX2" fmla="*/ 336057 w 2818220"/>
              <a:gd name="connsiteY2" fmla="*/ 2229184 h 3248983"/>
              <a:gd name="connsiteX3" fmla="*/ 0 w 2818220"/>
              <a:gd name="connsiteY3" fmla="*/ 481954 h 3248983"/>
              <a:gd name="connsiteX4" fmla="*/ 2467865 w 2818220"/>
              <a:gd name="connsiteY4" fmla="*/ 0 h 3248983"/>
              <a:gd name="connsiteX5" fmla="*/ 2809430 w 2818220"/>
              <a:gd name="connsiteY5" fmla="*/ 1748995 h 3248983"/>
              <a:gd name="connsiteX6" fmla="*/ 2813681 w 2818220"/>
              <a:gd name="connsiteY6" fmla="*/ 2045662 h 3248983"/>
              <a:gd name="connsiteX7" fmla="*/ 2318165 w 2818220"/>
              <a:gd name="connsiteY7" fmla="*/ 3027931 h 3248983"/>
              <a:gd name="connsiteX8" fmla="*/ 1929645 w 2818220"/>
              <a:gd name="connsiteY8" fmla="*/ 3173450 h 3248983"/>
              <a:gd name="connsiteX0" fmla="*/ 1872966 w 2818220"/>
              <a:gd name="connsiteY0" fmla="*/ 3389204 h 3395069"/>
              <a:gd name="connsiteX1" fmla="*/ 796962 w 2818220"/>
              <a:gd name="connsiteY1" fmla="*/ 3173288 h 3395069"/>
              <a:gd name="connsiteX2" fmla="*/ 336057 w 2818220"/>
              <a:gd name="connsiteY2" fmla="*/ 2229184 h 3395069"/>
              <a:gd name="connsiteX3" fmla="*/ 0 w 2818220"/>
              <a:gd name="connsiteY3" fmla="*/ 481954 h 3395069"/>
              <a:gd name="connsiteX4" fmla="*/ 2467865 w 2818220"/>
              <a:gd name="connsiteY4" fmla="*/ 0 h 3395069"/>
              <a:gd name="connsiteX5" fmla="*/ 2809430 w 2818220"/>
              <a:gd name="connsiteY5" fmla="*/ 1748995 h 3395069"/>
              <a:gd name="connsiteX6" fmla="*/ 2813681 w 2818220"/>
              <a:gd name="connsiteY6" fmla="*/ 2045662 h 3395069"/>
              <a:gd name="connsiteX7" fmla="*/ 2318165 w 2818220"/>
              <a:gd name="connsiteY7" fmla="*/ 3027931 h 3395069"/>
              <a:gd name="connsiteX8" fmla="*/ 1872966 w 2818220"/>
              <a:gd name="connsiteY8" fmla="*/ 3389204 h 3395069"/>
              <a:gd name="connsiteX0" fmla="*/ 1861016 w 2818220"/>
              <a:gd name="connsiteY0" fmla="*/ 3328014 h 3339978"/>
              <a:gd name="connsiteX1" fmla="*/ 796962 w 2818220"/>
              <a:gd name="connsiteY1" fmla="*/ 3173288 h 3339978"/>
              <a:gd name="connsiteX2" fmla="*/ 336057 w 2818220"/>
              <a:gd name="connsiteY2" fmla="*/ 2229184 h 3339978"/>
              <a:gd name="connsiteX3" fmla="*/ 0 w 2818220"/>
              <a:gd name="connsiteY3" fmla="*/ 481954 h 3339978"/>
              <a:gd name="connsiteX4" fmla="*/ 2467865 w 2818220"/>
              <a:gd name="connsiteY4" fmla="*/ 0 h 3339978"/>
              <a:gd name="connsiteX5" fmla="*/ 2809430 w 2818220"/>
              <a:gd name="connsiteY5" fmla="*/ 1748995 h 3339978"/>
              <a:gd name="connsiteX6" fmla="*/ 2813681 w 2818220"/>
              <a:gd name="connsiteY6" fmla="*/ 2045662 h 3339978"/>
              <a:gd name="connsiteX7" fmla="*/ 2318165 w 2818220"/>
              <a:gd name="connsiteY7" fmla="*/ 3027931 h 3339978"/>
              <a:gd name="connsiteX8" fmla="*/ 1861016 w 2818220"/>
              <a:gd name="connsiteY8" fmla="*/ 3328014 h 3339978"/>
              <a:gd name="connsiteX0" fmla="*/ 1861016 w 2820003"/>
              <a:gd name="connsiteY0" fmla="*/ 3328014 h 3339751"/>
              <a:gd name="connsiteX1" fmla="*/ 796962 w 2820003"/>
              <a:gd name="connsiteY1" fmla="*/ 3173288 h 3339751"/>
              <a:gd name="connsiteX2" fmla="*/ 336057 w 2820003"/>
              <a:gd name="connsiteY2" fmla="*/ 2229184 h 3339751"/>
              <a:gd name="connsiteX3" fmla="*/ 0 w 2820003"/>
              <a:gd name="connsiteY3" fmla="*/ 481954 h 3339751"/>
              <a:gd name="connsiteX4" fmla="*/ 2467865 w 2820003"/>
              <a:gd name="connsiteY4" fmla="*/ 0 h 3339751"/>
              <a:gd name="connsiteX5" fmla="*/ 2809430 w 2820003"/>
              <a:gd name="connsiteY5" fmla="*/ 1748995 h 3339751"/>
              <a:gd name="connsiteX6" fmla="*/ 2813681 w 2820003"/>
              <a:gd name="connsiteY6" fmla="*/ 2045662 h 3339751"/>
              <a:gd name="connsiteX7" fmla="*/ 2410534 w 2820003"/>
              <a:gd name="connsiteY7" fmla="*/ 3031066 h 3339751"/>
              <a:gd name="connsiteX8" fmla="*/ 1861016 w 2820003"/>
              <a:gd name="connsiteY8" fmla="*/ 3328014 h 3339751"/>
              <a:gd name="connsiteX0" fmla="*/ 1861016 w 2819648"/>
              <a:gd name="connsiteY0" fmla="*/ 3328014 h 3339751"/>
              <a:gd name="connsiteX1" fmla="*/ 796962 w 2819648"/>
              <a:gd name="connsiteY1" fmla="*/ 3173288 h 3339751"/>
              <a:gd name="connsiteX2" fmla="*/ 336057 w 2819648"/>
              <a:gd name="connsiteY2" fmla="*/ 2229184 h 3339751"/>
              <a:gd name="connsiteX3" fmla="*/ 0 w 2819648"/>
              <a:gd name="connsiteY3" fmla="*/ 481954 h 3339751"/>
              <a:gd name="connsiteX4" fmla="*/ 2467865 w 2819648"/>
              <a:gd name="connsiteY4" fmla="*/ 0 h 3339751"/>
              <a:gd name="connsiteX5" fmla="*/ 2809430 w 2819648"/>
              <a:gd name="connsiteY5" fmla="*/ 1748995 h 3339751"/>
              <a:gd name="connsiteX6" fmla="*/ 2813681 w 2819648"/>
              <a:gd name="connsiteY6" fmla="*/ 2045662 h 3339751"/>
              <a:gd name="connsiteX7" fmla="*/ 2410534 w 2819648"/>
              <a:gd name="connsiteY7" fmla="*/ 3031066 h 3339751"/>
              <a:gd name="connsiteX8" fmla="*/ 1861016 w 2819648"/>
              <a:gd name="connsiteY8" fmla="*/ 3328014 h 3339751"/>
              <a:gd name="connsiteX0" fmla="*/ 1861016 w 2820851"/>
              <a:gd name="connsiteY0" fmla="*/ 3328014 h 3341130"/>
              <a:gd name="connsiteX1" fmla="*/ 796962 w 2820851"/>
              <a:gd name="connsiteY1" fmla="*/ 3173288 h 3341130"/>
              <a:gd name="connsiteX2" fmla="*/ 336057 w 2820851"/>
              <a:gd name="connsiteY2" fmla="*/ 2229184 h 3341130"/>
              <a:gd name="connsiteX3" fmla="*/ 0 w 2820851"/>
              <a:gd name="connsiteY3" fmla="*/ 481954 h 3341130"/>
              <a:gd name="connsiteX4" fmla="*/ 2467865 w 2820851"/>
              <a:gd name="connsiteY4" fmla="*/ 0 h 3341130"/>
              <a:gd name="connsiteX5" fmla="*/ 2809430 w 2820851"/>
              <a:gd name="connsiteY5" fmla="*/ 1748995 h 3341130"/>
              <a:gd name="connsiteX6" fmla="*/ 2813681 w 2820851"/>
              <a:gd name="connsiteY6" fmla="*/ 2045662 h 3341130"/>
              <a:gd name="connsiteX7" fmla="*/ 2452877 w 2820851"/>
              <a:gd name="connsiteY7" fmla="*/ 3012062 h 3341130"/>
              <a:gd name="connsiteX8" fmla="*/ 1861016 w 282085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3530 w 2835461"/>
              <a:gd name="connsiteY5" fmla="*/ 1718331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29919"/>
              <a:gd name="connsiteY0" fmla="*/ 3328014 h 3341130"/>
              <a:gd name="connsiteX1" fmla="*/ 796962 w 2829919"/>
              <a:gd name="connsiteY1" fmla="*/ 3173288 h 3341130"/>
              <a:gd name="connsiteX2" fmla="*/ 336057 w 2829919"/>
              <a:gd name="connsiteY2" fmla="*/ 2229184 h 3341130"/>
              <a:gd name="connsiteX3" fmla="*/ 0 w 2829919"/>
              <a:gd name="connsiteY3" fmla="*/ 481954 h 3341130"/>
              <a:gd name="connsiteX4" fmla="*/ 2467865 w 2829919"/>
              <a:gd name="connsiteY4" fmla="*/ 0 h 3341130"/>
              <a:gd name="connsiteX5" fmla="*/ 2803530 w 2829919"/>
              <a:gd name="connsiteY5" fmla="*/ 1718331 h 3341130"/>
              <a:gd name="connsiteX6" fmla="*/ 2828769 w 2829919"/>
              <a:gd name="connsiteY6" fmla="*/ 2091483 h 3341130"/>
              <a:gd name="connsiteX7" fmla="*/ 2452877 w 2829919"/>
              <a:gd name="connsiteY7" fmla="*/ 3012062 h 3341130"/>
              <a:gd name="connsiteX8" fmla="*/ 1861016 w 2829919"/>
              <a:gd name="connsiteY8" fmla="*/ 3328014 h 3341130"/>
              <a:gd name="connsiteX0" fmla="*/ 1861016 w 2829919"/>
              <a:gd name="connsiteY0" fmla="*/ 3328014 h 3346886"/>
              <a:gd name="connsiteX1" fmla="*/ 796962 w 2829919"/>
              <a:gd name="connsiteY1" fmla="*/ 3173288 h 3346886"/>
              <a:gd name="connsiteX2" fmla="*/ 336057 w 2829919"/>
              <a:gd name="connsiteY2" fmla="*/ 2229184 h 3346886"/>
              <a:gd name="connsiteX3" fmla="*/ 0 w 2829919"/>
              <a:gd name="connsiteY3" fmla="*/ 481954 h 3346886"/>
              <a:gd name="connsiteX4" fmla="*/ 2467865 w 2829919"/>
              <a:gd name="connsiteY4" fmla="*/ 0 h 3346886"/>
              <a:gd name="connsiteX5" fmla="*/ 2803530 w 2829919"/>
              <a:gd name="connsiteY5" fmla="*/ 1718331 h 3346886"/>
              <a:gd name="connsiteX6" fmla="*/ 2828769 w 2829919"/>
              <a:gd name="connsiteY6" fmla="*/ 2091483 h 3346886"/>
              <a:gd name="connsiteX7" fmla="*/ 2452877 w 2829919"/>
              <a:gd name="connsiteY7" fmla="*/ 3012062 h 3346886"/>
              <a:gd name="connsiteX8" fmla="*/ 1861016 w 2829919"/>
              <a:gd name="connsiteY8" fmla="*/ 3328014 h 334688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49572 w 2829919"/>
              <a:gd name="connsiteY4" fmla="*/ 2189943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9247"/>
              <a:gd name="connsiteX1" fmla="*/ 796962 w 2829919"/>
              <a:gd name="connsiteY1" fmla="*/ 3173288 h 3359247"/>
              <a:gd name="connsiteX2" fmla="*/ 336057 w 2829919"/>
              <a:gd name="connsiteY2" fmla="*/ 2229184 h 3359247"/>
              <a:gd name="connsiteX3" fmla="*/ 0 w 2829919"/>
              <a:gd name="connsiteY3" fmla="*/ 481954 h 3359247"/>
              <a:gd name="connsiteX4" fmla="*/ 1649572 w 2829919"/>
              <a:gd name="connsiteY4" fmla="*/ 2189943 h 3359247"/>
              <a:gd name="connsiteX5" fmla="*/ 2467865 w 2829919"/>
              <a:gd name="connsiteY5" fmla="*/ 0 h 3359247"/>
              <a:gd name="connsiteX6" fmla="*/ 2803530 w 2829919"/>
              <a:gd name="connsiteY6" fmla="*/ 1718331 h 3359247"/>
              <a:gd name="connsiteX7" fmla="*/ 2828769 w 2829919"/>
              <a:gd name="connsiteY7" fmla="*/ 2091483 h 3359247"/>
              <a:gd name="connsiteX8" fmla="*/ 2452877 w 2829919"/>
              <a:gd name="connsiteY8" fmla="*/ 3012062 h 3359247"/>
              <a:gd name="connsiteX9" fmla="*/ 1861016 w 2829919"/>
              <a:gd name="connsiteY9" fmla="*/ 3328014 h 3359247"/>
              <a:gd name="connsiteX0" fmla="*/ 1861016 w 2830596"/>
              <a:gd name="connsiteY0" fmla="*/ 3328014 h 3342040"/>
              <a:gd name="connsiteX1" fmla="*/ 796962 w 2830596"/>
              <a:gd name="connsiteY1" fmla="*/ 3173288 h 3342040"/>
              <a:gd name="connsiteX2" fmla="*/ 336057 w 2830596"/>
              <a:gd name="connsiteY2" fmla="*/ 2229184 h 3342040"/>
              <a:gd name="connsiteX3" fmla="*/ 0 w 2830596"/>
              <a:gd name="connsiteY3" fmla="*/ 481954 h 3342040"/>
              <a:gd name="connsiteX4" fmla="*/ 1649572 w 2830596"/>
              <a:gd name="connsiteY4" fmla="*/ 2189943 h 3342040"/>
              <a:gd name="connsiteX5" fmla="*/ 2467865 w 2830596"/>
              <a:gd name="connsiteY5" fmla="*/ 0 h 3342040"/>
              <a:gd name="connsiteX6" fmla="*/ 2803530 w 2830596"/>
              <a:gd name="connsiteY6" fmla="*/ 1718331 h 3342040"/>
              <a:gd name="connsiteX7" fmla="*/ 2828769 w 2830596"/>
              <a:gd name="connsiteY7" fmla="*/ 2091483 h 3342040"/>
              <a:gd name="connsiteX8" fmla="*/ 2516033 w 2830596"/>
              <a:gd name="connsiteY8" fmla="*/ 2999544 h 3342040"/>
              <a:gd name="connsiteX9" fmla="*/ 1861016 w 2830596"/>
              <a:gd name="connsiteY9" fmla="*/ 3328014 h 3342040"/>
              <a:gd name="connsiteX0" fmla="*/ 1861016 w 2830709"/>
              <a:gd name="connsiteY0" fmla="*/ 3328014 h 3344557"/>
              <a:gd name="connsiteX1" fmla="*/ 796962 w 2830709"/>
              <a:gd name="connsiteY1" fmla="*/ 3173288 h 3344557"/>
              <a:gd name="connsiteX2" fmla="*/ 336057 w 2830709"/>
              <a:gd name="connsiteY2" fmla="*/ 2229184 h 3344557"/>
              <a:gd name="connsiteX3" fmla="*/ 0 w 2830709"/>
              <a:gd name="connsiteY3" fmla="*/ 481954 h 3344557"/>
              <a:gd name="connsiteX4" fmla="*/ 1649572 w 2830709"/>
              <a:gd name="connsiteY4" fmla="*/ 2189943 h 3344557"/>
              <a:gd name="connsiteX5" fmla="*/ 2467865 w 2830709"/>
              <a:gd name="connsiteY5" fmla="*/ 0 h 3344557"/>
              <a:gd name="connsiteX6" fmla="*/ 2803530 w 2830709"/>
              <a:gd name="connsiteY6" fmla="*/ 1718331 h 3344557"/>
              <a:gd name="connsiteX7" fmla="*/ 2828769 w 2830709"/>
              <a:gd name="connsiteY7" fmla="*/ 2091483 h 3344557"/>
              <a:gd name="connsiteX8" fmla="*/ 2522497 w 2830709"/>
              <a:gd name="connsiteY8" fmla="*/ 2964989 h 3344557"/>
              <a:gd name="connsiteX9" fmla="*/ 1861016 w 2830709"/>
              <a:gd name="connsiteY9" fmla="*/ 3328014 h 3344557"/>
              <a:gd name="connsiteX0" fmla="*/ 1861016 w 2830709"/>
              <a:gd name="connsiteY0" fmla="*/ 3328014 h 3359688"/>
              <a:gd name="connsiteX1" fmla="*/ 796962 w 2830709"/>
              <a:gd name="connsiteY1" fmla="*/ 3173288 h 3359688"/>
              <a:gd name="connsiteX2" fmla="*/ 336057 w 2830709"/>
              <a:gd name="connsiteY2" fmla="*/ 2229184 h 3359688"/>
              <a:gd name="connsiteX3" fmla="*/ 0 w 2830709"/>
              <a:gd name="connsiteY3" fmla="*/ 481954 h 3359688"/>
              <a:gd name="connsiteX4" fmla="*/ 1649572 w 2830709"/>
              <a:gd name="connsiteY4" fmla="*/ 2189943 h 3359688"/>
              <a:gd name="connsiteX5" fmla="*/ 2467865 w 2830709"/>
              <a:gd name="connsiteY5" fmla="*/ 0 h 3359688"/>
              <a:gd name="connsiteX6" fmla="*/ 2803530 w 2830709"/>
              <a:gd name="connsiteY6" fmla="*/ 1718331 h 3359688"/>
              <a:gd name="connsiteX7" fmla="*/ 2828769 w 2830709"/>
              <a:gd name="connsiteY7" fmla="*/ 2091483 h 3359688"/>
              <a:gd name="connsiteX8" fmla="*/ 2522497 w 2830709"/>
              <a:gd name="connsiteY8" fmla="*/ 2964989 h 3359688"/>
              <a:gd name="connsiteX9" fmla="*/ 1861016 w 2830709"/>
              <a:gd name="connsiteY9" fmla="*/ 3328014 h 3359688"/>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9262 w 2830709"/>
              <a:gd name="connsiteY6" fmla="*/ 1436277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4478 w 2830709"/>
              <a:gd name="connsiteY6" fmla="*/ 1377332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620462 w 2828818"/>
              <a:gd name="connsiteY4" fmla="*/ 2209024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589645 w 2828818"/>
              <a:gd name="connsiteY4" fmla="*/ 2018827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721722 w 2689524"/>
              <a:gd name="connsiteY0" fmla="*/ 3328014 h 3360929"/>
              <a:gd name="connsiteX1" fmla="*/ 692798 w 2689524"/>
              <a:gd name="connsiteY1" fmla="*/ 3219563 h 3360929"/>
              <a:gd name="connsiteX2" fmla="*/ 196763 w 2689524"/>
              <a:gd name="connsiteY2" fmla="*/ 2229184 h 3360929"/>
              <a:gd name="connsiteX3" fmla="*/ 0 w 2689524"/>
              <a:gd name="connsiteY3" fmla="*/ 731729 h 3360929"/>
              <a:gd name="connsiteX4" fmla="*/ 1450351 w 2689524"/>
              <a:gd name="connsiteY4" fmla="*/ 2018827 h 3360929"/>
              <a:gd name="connsiteX5" fmla="*/ 2328571 w 2689524"/>
              <a:gd name="connsiteY5" fmla="*/ 0 h 3360929"/>
              <a:gd name="connsiteX6" fmla="*/ 2605184 w 2689524"/>
              <a:gd name="connsiteY6" fmla="*/ 1377332 h 3360929"/>
              <a:gd name="connsiteX7" fmla="*/ 2689475 w 2689524"/>
              <a:gd name="connsiteY7" fmla="*/ 2091483 h 3360929"/>
              <a:gd name="connsiteX8" fmla="*/ 2383203 w 2689524"/>
              <a:gd name="connsiteY8" fmla="*/ 2964989 h 3360929"/>
              <a:gd name="connsiteX9" fmla="*/ 1721722 w 2689524"/>
              <a:gd name="connsiteY9" fmla="*/ 3328014 h 3360929"/>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105307"/>
              <a:gd name="connsiteX1" fmla="*/ 633527 w 2689524"/>
              <a:gd name="connsiteY1" fmla="*/ 2986647 h 3105307"/>
              <a:gd name="connsiteX2" fmla="*/ 196763 w 2689524"/>
              <a:gd name="connsiteY2" fmla="*/ 1950140 h 3105307"/>
              <a:gd name="connsiteX3" fmla="*/ 0 w 2689524"/>
              <a:gd name="connsiteY3" fmla="*/ 452685 h 3105307"/>
              <a:gd name="connsiteX4" fmla="*/ 1434392 w 2689524"/>
              <a:gd name="connsiteY4" fmla="*/ 1601965 h 3105307"/>
              <a:gd name="connsiteX5" fmla="*/ 2300667 w 2689524"/>
              <a:gd name="connsiteY5" fmla="*/ 0 h 3105307"/>
              <a:gd name="connsiteX6" fmla="*/ 2605184 w 2689524"/>
              <a:gd name="connsiteY6" fmla="*/ 1098288 h 3105307"/>
              <a:gd name="connsiteX7" fmla="*/ 2689475 w 2689524"/>
              <a:gd name="connsiteY7" fmla="*/ 1812439 h 3105307"/>
              <a:gd name="connsiteX8" fmla="*/ 2383203 w 2689524"/>
              <a:gd name="connsiteY8" fmla="*/ 2685945 h 3105307"/>
              <a:gd name="connsiteX9" fmla="*/ 1721722 w 2689524"/>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05184 w 2753276"/>
              <a:gd name="connsiteY6" fmla="*/ 1098288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81366 w 2753276"/>
              <a:gd name="connsiteY6" fmla="*/ 1170525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81366 w 2753276"/>
              <a:gd name="connsiteY6" fmla="*/ 1170525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88"/>
              <a:gd name="connsiteY0" fmla="*/ 3048970 h 3104766"/>
              <a:gd name="connsiteX1" fmla="*/ 633527 w 2753288"/>
              <a:gd name="connsiteY1" fmla="*/ 2986647 h 3104766"/>
              <a:gd name="connsiteX2" fmla="*/ 196763 w 2753288"/>
              <a:gd name="connsiteY2" fmla="*/ 1950140 h 3104766"/>
              <a:gd name="connsiteX3" fmla="*/ 0 w 2753288"/>
              <a:gd name="connsiteY3" fmla="*/ 452685 h 3104766"/>
              <a:gd name="connsiteX4" fmla="*/ 1434392 w 2753288"/>
              <a:gd name="connsiteY4" fmla="*/ 1601965 h 3104766"/>
              <a:gd name="connsiteX5" fmla="*/ 2300667 w 2753288"/>
              <a:gd name="connsiteY5" fmla="*/ 0 h 3104766"/>
              <a:gd name="connsiteX6" fmla="*/ 2681366 w 2753288"/>
              <a:gd name="connsiteY6" fmla="*/ 1170525 h 3104766"/>
              <a:gd name="connsiteX7" fmla="*/ 2753251 w 2753288"/>
              <a:gd name="connsiteY7" fmla="*/ 1836106 h 3104766"/>
              <a:gd name="connsiteX8" fmla="*/ 2423950 w 2753288"/>
              <a:gd name="connsiteY8" fmla="*/ 2694786 h 3104766"/>
              <a:gd name="connsiteX9" fmla="*/ 1721722 w 2753288"/>
              <a:gd name="connsiteY9" fmla="*/ 3048970 h 3104766"/>
              <a:gd name="connsiteX0" fmla="*/ 1721722 w 2753288"/>
              <a:gd name="connsiteY0" fmla="*/ 3048970 h 3104764"/>
              <a:gd name="connsiteX1" fmla="*/ 633527 w 2753288"/>
              <a:gd name="connsiteY1" fmla="*/ 2986647 h 3104764"/>
              <a:gd name="connsiteX2" fmla="*/ 196763 w 2753288"/>
              <a:gd name="connsiteY2" fmla="*/ 1950140 h 3104764"/>
              <a:gd name="connsiteX3" fmla="*/ 0 w 2753288"/>
              <a:gd name="connsiteY3" fmla="*/ 452685 h 3104764"/>
              <a:gd name="connsiteX4" fmla="*/ 1434392 w 2753288"/>
              <a:gd name="connsiteY4" fmla="*/ 1601965 h 3104764"/>
              <a:gd name="connsiteX5" fmla="*/ 2300667 w 2753288"/>
              <a:gd name="connsiteY5" fmla="*/ 0 h 3104764"/>
              <a:gd name="connsiteX6" fmla="*/ 2681366 w 2753288"/>
              <a:gd name="connsiteY6" fmla="*/ 1170525 h 3104764"/>
              <a:gd name="connsiteX7" fmla="*/ 2753251 w 2753288"/>
              <a:gd name="connsiteY7" fmla="*/ 1836106 h 3104764"/>
              <a:gd name="connsiteX8" fmla="*/ 2423950 w 2753288"/>
              <a:gd name="connsiteY8" fmla="*/ 2694786 h 3104764"/>
              <a:gd name="connsiteX9" fmla="*/ 1721722 w 2753288"/>
              <a:gd name="connsiteY9" fmla="*/ 3048970 h 3104764"/>
              <a:gd name="connsiteX0" fmla="*/ 1832144 w 2863710"/>
              <a:gd name="connsiteY0" fmla="*/ 3048970 h 3104766"/>
              <a:gd name="connsiteX1" fmla="*/ 743949 w 2863710"/>
              <a:gd name="connsiteY1" fmla="*/ 2986647 h 3104766"/>
              <a:gd name="connsiteX2" fmla="*/ 307185 w 2863710"/>
              <a:gd name="connsiteY2" fmla="*/ 1950140 h 3104766"/>
              <a:gd name="connsiteX3" fmla="*/ 121564 w 2863710"/>
              <a:gd name="connsiteY3" fmla="*/ 662147 h 3104766"/>
              <a:gd name="connsiteX4" fmla="*/ 110422 w 2863710"/>
              <a:gd name="connsiteY4" fmla="*/ 452685 h 3104766"/>
              <a:gd name="connsiteX5" fmla="*/ 1544814 w 2863710"/>
              <a:gd name="connsiteY5" fmla="*/ 1601965 h 3104766"/>
              <a:gd name="connsiteX6" fmla="*/ 2411089 w 2863710"/>
              <a:gd name="connsiteY6" fmla="*/ 0 h 3104766"/>
              <a:gd name="connsiteX7" fmla="*/ 2791788 w 2863710"/>
              <a:gd name="connsiteY7" fmla="*/ 1170525 h 3104766"/>
              <a:gd name="connsiteX8" fmla="*/ 2863673 w 2863710"/>
              <a:gd name="connsiteY8" fmla="*/ 1836106 h 3104766"/>
              <a:gd name="connsiteX9" fmla="*/ 2534372 w 2863710"/>
              <a:gd name="connsiteY9" fmla="*/ 2694786 h 3104766"/>
              <a:gd name="connsiteX10" fmla="*/ 1832144 w 2863710"/>
              <a:gd name="connsiteY10" fmla="*/ 3048970 h 3104766"/>
              <a:gd name="connsiteX0" fmla="*/ 1723370 w 2754936"/>
              <a:gd name="connsiteY0" fmla="*/ 3048970 h 3104764"/>
              <a:gd name="connsiteX1" fmla="*/ 635175 w 2754936"/>
              <a:gd name="connsiteY1" fmla="*/ 2986647 h 3104764"/>
              <a:gd name="connsiteX2" fmla="*/ 198411 w 2754936"/>
              <a:gd name="connsiteY2" fmla="*/ 1950140 h 3104764"/>
              <a:gd name="connsiteX3" fmla="*/ 12790 w 2754936"/>
              <a:gd name="connsiteY3" fmla="*/ 662147 h 3104764"/>
              <a:gd name="connsiteX4" fmla="*/ 234272 w 2754936"/>
              <a:gd name="connsiteY4" fmla="*/ 575239 h 3104764"/>
              <a:gd name="connsiteX5" fmla="*/ 1436040 w 2754936"/>
              <a:gd name="connsiteY5" fmla="*/ 1601965 h 3104764"/>
              <a:gd name="connsiteX6" fmla="*/ 2302315 w 2754936"/>
              <a:gd name="connsiteY6" fmla="*/ 0 h 3104764"/>
              <a:gd name="connsiteX7" fmla="*/ 2683014 w 2754936"/>
              <a:gd name="connsiteY7" fmla="*/ 1170525 h 3104764"/>
              <a:gd name="connsiteX8" fmla="*/ 2754899 w 2754936"/>
              <a:gd name="connsiteY8" fmla="*/ 1836106 h 3104764"/>
              <a:gd name="connsiteX9" fmla="*/ 2425598 w 2754936"/>
              <a:gd name="connsiteY9" fmla="*/ 2694786 h 3104764"/>
              <a:gd name="connsiteX10" fmla="*/ 1723370 w 2754936"/>
              <a:gd name="connsiteY10" fmla="*/ 3048970 h 3104764"/>
              <a:gd name="connsiteX0" fmla="*/ 1723813 w 2755379"/>
              <a:gd name="connsiteY0" fmla="*/ 3048970 h 3104766"/>
              <a:gd name="connsiteX1" fmla="*/ 635618 w 2755379"/>
              <a:gd name="connsiteY1" fmla="*/ 2986647 h 3104766"/>
              <a:gd name="connsiteX2" fmla="*/ 198854 w 2755379"/>
              <a:gd name="connsiteY2" fmla="*/ 1950140 h 3104766"/>
              <a:gd name="connsiteX3" fmla="*/ 13233 w 2755379"/>
              <a:gd name="connsiteY3" fmla="*/ 662147 h 3104766"/>
              <a:gd name="connsiteX4" fmla="*/ 234715 w 2755379"/>
              <a:gd name="connsiteY4" fmla="*/ 575239 h 3104766"/>
              <a:gd name="connsiteX5" fmla="*/ 1436483 w 2755379"/>
              <a:gd name="connsiteY5" fmla="*/ 1601965 h 3104766"/>
              <a:gd name="connsiteX6" fmla="*/ 2302758 w 2755379"/>
              <a:gd name="connsiteY6" fmla="*/ 0 h 3104766"/>
              <a:gd name="connsiteX7" fmla="*/ 2683457 w 2755379"/>
              <a:gd name="connsiteY7" fmla="*/ 1170525 h 3104766"/>
              <a:gd name="connsiteX8" fmla="*/ 2755342 w 2755379"/>
              <a:gd name="connsiteY8" fmla="*/ 1836106 h 3104766"/>
              <a:gd name="connsiteX9" fmla="*/ 2426041 w 2755379"/>
              <a:gd name="connsiteY9" fmla="*/ 2694786 h 3104766"/>
              <a:gd name="connsiteX10" fmla="*/ 1723813 w 2755379"/>
              <a:gd name="connsiteY10" fmla="*/ 3048970 h 3104766"/>
              <a:gd name="connsiteX0" fmla="*/ 1723813 w 2755379"/>
              <a:gd name="connsiteY0" fmla="*/ 3048970 h 3104764"/>
              <a:gd name="connsiteX1" fmla="*/ 635618 w 2755379"/>
              <a:gd name="connsiteY1" fmla="*/ 2986647 h 3104764"/>
              <a:gd name="connsiteX2" fmla="*/ 198854 w 2755379"/>
              <a:gd name="connsiteY2" fmla="*/ 1950140 h 3104764"/>
              <a:gd name="connsiteX3" fmla="*/ 13233 w 2755379"/>
              <a:gd name="connsiteY3" fmla="*/ 662147 h 3104764"/>
              <a:gd name="connsiteX4" fmla="*/ 234715 w 2755379"/>
              <a:gd name="connsiteY4" fmla="*/ 575239 h 3104764"/>
              <a:gd name="connsiteX5" fmla="*/ 1436483 w 2755379"/>
              <a:gd name="connsiteY5" fmla="*/ 1601965 h 3104764"/>
              <a:gd name="connsiteX6" fmla="*/ 2302758 w 2755379"/>
              <a:gd name="connsiteY6" fmla="*/ 0 h 3104764"/>
              <a:gd name="connsiteX7" fmla="*/ 2683457 w 2755379"/>
              <a:gd name="connsiteY7" fmla="*/ 1170525 h 3104764"/>
              <a:gd name="connsiteX8" fmla="*/ 2755342 w 2755379"/>
              <a:gd name="connsiteY8" fmla="*/ 1836106 h 3104764"/>
              <a:gd name="connsiteX9" fmla="*/ 2426041 w 2755379"/>
              <a:gd name="connsiteY9" fmla="*/ 2694786 h 3104764"/>
              <a:gd name="connsiteX10" fmla="*/ 1723813 w 2755379"/>
              <a:gd name="connsiteY10" fmla="*/ 3048970 h 3104764"/>
              <a:gd name="connsiteX0" fmla="*/ 1733901 w 2765467"/>
              <a:gd name="connsiteY0" fmla="*/ 3048970 h 3104766"/>
              <a:gd name="connsiteX1" fmla="*/ 645706 w 2765467"/>
              <a:gd name="connsiteY1" fmla="*/ 2986647 h 3104766"/>
              <a:gd name="connsiteX2" fmla="*/ 208942 w 2765467"/>
              <a:gd name="connsiteY2" fmla="*/ 1950140 h 3104766"/>
              <a:gd name="connsiteX3" fmla="*/ 23321 w 2765467"/>
              <a:gd name="connsiteY3" fmla="*/ 662147 h 3104766"/>
              <a:gd name="connsiteX4" fmla="*/ 197107 w 2765467"/>
              <a:gd name="connsiteY4" fmla="*/ 568171 h 3104766"/>
              <a:gd name="connsiteX5" fmla="*/ 1446571 w 2765467"/>
              <a:gd name="connsiteY5" fmla="*/ 1601965 h 3104766"/>
              <a:gd name="connsiteX6" fmla="*/ 2312846 w 2765467"/>
              <a:gd name="connsiteY6" fmla="*/ 0 h 3104766"/>
              <a:gd name="connsiteX7" fmla="*/ 2693545 w 2765467"/>
              <a:gd name="connsiteY7" fmla="*/ 1170525 h 3104766"/>
              <a:gd name="connsiteX8" fmla="*/ 2765430 w 2765467"/>
              <a:gd name="connsiteY8" fmla="*/ 1836106 h 3104766"/>
              <a:gd name="connsiteX9" fmla="*/ 2436129 w 2765467"/>
              <a:gd name="connsiteY9" fmla="*/ 2694786 h 3104766"/>
              <a:gd name="connsiteX10" fmla="*/ 1733901 w 2765467"/>
              <a:gd name="connsiteY10" fmla="*/ 3048970 h 3104766"/>
              <a:gd name="connsiteX0" fmla="*/ 1724485 w 2756051"/>
              <a:gd name="connsiteY0" fmla="*/ 3048970 h 3104764"/>
              <a:gd name="connsiteX1" fmla="*/ 636290 w 2756051"/>
              <a:gd name="connsiteY1" fmla="*/ 2986647 h 3104764"/>
              <a:gd name="connsiteX2" fmla="*/ 199526 w 2756051"/>
              <a:gd name="connsiteY2" fmla="*/ 1950140 h 3104764"/>
              <a:gd name="connsiteX3" fmla="*/ 13905 w 2756051"/>
              <a:gd name="connsiteY3" fmla="*/ 662147 h 3104764"/>
              <a:gd name="connsiteX4" fmla="*/ 187691 w 2756051"/>
              <a:gd name="connsiteY4" fmla="*/ 568171 h 3104764"/>
              <a:gd name="connsiteX5" fmla="*/ 1437155 w 2756051"/>
              <a:gd name="connsiteY5" fmla="*/ 1601965 h 3104764"/>
              <a:gd name="connsiteX6" fmla="*/ 2303430 w 2756051"/>
              <a:gd name="connsiteY6" fmla="*/ 0 h 3104764"/>
              <a:gd name="connsiteX7" fmla="*/ 2684129 w 2756051"/>
              <a:gd name="connsiteY7" fmla="*/ 1170525 h 3104764"/>
              <a:gd name="connsiteX8" fmla="*/ 2756014 w 2756051"/>
              <a:gd name="connsiteY8" fmla="*/ 1836106 h 3104764"/>
              <a:gd name="connsiteX9" fmla="*/ 2426713 w 2756051"/>
              <a:gd name="connsiteY9" fmla="*/ 2694786 h 3104764"/>
              <a:gd name="connsiteX10" fmla="*/ 1724485 w 2756051"/>
              <a:gd name="connsiteY10" fmla="*/ 3048970 h 3104764"/>
              <a:gd name="connsiteX0" fmla="*/ 1724485 w 2756051"/>
              <a:gd name="connsiteY0" fmla="*/ 3048970 h 3104764"/>
              <a:gd name="connsiteX1" fmla="*/ 636290 w 2756051"/>
              <a:gd name="connsiteY1" fmla="*/ 2986647 h 3104764"/>
              <a:gd name="connsiteX2" fmla="*/ 199526 w 2756051"/>
              <a:gd name="connsiteY2" fmla="*/ 1950140 h 3104764"/>
              <a:gd name="connsiteX3" fmla="*/ 13905 w 2756051"/>
              <a:gd name="connsiteY3" fmla="*/ 662147 h 3104764"/>
              <a:gd name="connsiteX4" fmla="*/ 187691 w 2756051"/>
              <a:gd name="connsiteY4" fmla="*/ 568171 h 3104764"/>
              <a:gd name="connsiteX5" fmla="*/ 1466857 w 2756051"/>
              <a:gd name="connsiteY5" fmla="*/ 1895688 h 3104764"/>
              <a:gd name="connsiteX6" fmla="*/ 2303430 w 2756051"/>
              <a:gd name="connsiteY6" fmla="*/ 0 h 3104764"/>
              <a:gd name="connsiteX7" fmla="*/ 2684129 w 2756051"/>
              <a:gd name="connsiteY7" fmla="*/ 1170525 h 3104764"/>
              <a:gd name="connsiteX8" fmla="*/ 2756014 w 2756051"/>
              <a:gd name="connsiteY8" fmla="*/ 1836106 h 3104764"/>
              <a:gd name="connsiteX9" fmla="*/ 2426713 w 2756051"/>
              <a:gd name="connsiteY9" fmla="*/ 2694786 h 3104764"/>
              <a:gd name="connsiteX10" fmla="*/ 1724485 w 2756051"/>
              <a:gd name="connsiteY10" fmla="*/ 3048970 h 310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6051" h="3104764">
                <a:moveTo>
                  <a:pt x="1724485" y="3048970"/>
                </a:moveTo>
                <a:cubicBezTo>
                  <a:pt x="1426081" y="3097614"/>
                  <a:pt x="890450" y="3169785"/>
                  <a:pt x="636290" y="2986647"/>
                </a:cubicBezTo>
                <a:cubicBezTo>
                  <a:pt x="382130" y="2803509"/>
                  <a:pt x="304348" y="2347624"/>
                  <a:pt x="199526" y="1950140"/>
                </a:cubicBezTo>
                <a:cubicBezTo>
                  <a:pt x="94704" y="1552656"/>
                  <a:pt x="46699" y="911723"/>
                  <a:pt x="13905" y="662147"/>
                </a:cubicBezTo>
                <a:cubicBezTo>
                  <a:pt x="-18889" y="412571"/>
                  <a:pt x="-5767" y="466901"/>
                  <a:pt x="187691" y="568171"/>
                </a:cubicBezTo>
                <a:cubicBezTo>
                  <a:pt x="426385" y="718543"/>
                  <a:pt x="966028" y="1274493"/>
                  <a:pt x="1466857" y="1895688"/>
                </a:cubicBezTo>
                <a:cubicBezTo>
                  <a:pt x="1695003" y="1589952"/>
                  <a:pt x="2238101" y="85449"/>
                  <a:pt x="2303430" y="0"/>
                </a:cubicBezTo>
                <a:cubicBezTo>
                  <a:pt x="2464274" y="367081"/>
                  <a:pt x="2638530" y="907149"/>
                  <a:pt x="2684129" y="1170525"/>
                </a:cubicBezTo>
                <a:lnTo>
                  <a:pt x="2756014" y="1836106"/>
                </a:lnTo>
                <a:cubicBezTo>
                  <a:pt x="2758138" y="2311745"/>
                  <a:pt x="2669555" y="2417589"/>
                  <a:pt x="2426713" y="2694786"/>
                </a:cubicBezTo>
                <a:cubicBezTo>
                  <a:pt x="2254164" y="2847789"/>
                  <a:pt x="2022889" y="3000327"/>
                  <a:pt x="1724485" y="3048970"/>
                </a:cubicBezTo>
                <a:close/>
              </a:path>
            </a:pathLst>
          </a:custGeom>
          <a:solidFill>
            <a:schemeClr val="accent3">
              <a:lumMod val="20000"/>
              <a:lumOff val="8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65EA55DA-978E-CF15-1103-467BC1F47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78977">
            <a:off x="11214870" y="5925276"/>
            <a:ext cx="351312" cy="35466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 name="connsiteX0" fmla="*/ 2289077 w 4369801"/>
              <a:gd name="connsiteY0" fmla="*/ -2 h 5893101"/>
              <a:gd name="connsiteX1" fmla="*/ 4246243 w 4369801"/>
              <a:gd name="connsiteY1" fmla="*/ 2234093 h 5893101"/>
              <a:gd name="connsiteX2" fmla="*/ 3961365 w 4369801"/>
              <a:gd name="connsiteY2" fmla="*/ 4137274 h 5893101"/>
              <a:gd name="connsiteX3" fmla="*/ 2577801 w 4369801"/>
              <a:gd name="connsiteY3" fmla="*/ 5819190 h 5893101"/>
              <a:gd name="connsiteX4" fmla="*/ 584870 w 4369801"/>
              <a:gd name="connsiteY4" fmla="*/ 4985423 h 5893101"/>
              <a:gd name="connsiteX5" fmla="*/ 102472 w 4369801"/>
              <a:gd name="connsiteY5" fmla="*/ 1134043 h 5893101"/>
              <a:gd name="connsiteX6" fmla="*/ 2289077 w 4369801"/>
              <a:gd name="connsiteY6" fmla="*/ -2 h 5893101"/>
              <a:gd name="connsiteX0" fmla="*/ 2352777 w 4433501"/>
              <a:gd name="connsiteY0" fmla="*/ -2 h 5854124"/>
              <a:gd name="connsiteX1" fmla="*/ 4309943 w 4433501"/>
              <a:gd name="connsiteY1" fmla="*/ 2234093 h 5854124"/>
              <a:gd name="connsiteX2" fmla="*/ 4025065 w 4433501"/>
              <a:gd name="connsiteY2" fmla="*/ 4137274 h 5854124"/>
              <a:gd name="connsiteX3" fmla="*/ 2641501 w 4433501"/>
              <a:gd name="connsiteY3" fmla="*/ 5819190 h 5854124"/>
              <a:gd name="connsiteX4" fmla="*/ 430809 w 4433501"/>
              <a:gd name="connsiteY4" fmla="*/ 4389642 h 5854124"/>
              <a:gd name="connsiteX5" fmla="*/ 166172 w 4433501"/>
              <a:gd name="connsiteY5" fmla="*/ 1134043 h 5854124"/>
              <a:gd name="connsiteX6" fmla="*/ 2352777 w 4433501"/>
              <a:gd name="connsiteY6" fmla="*/ -2 h 5854124"/>
              <a:gd name="connsiteX0" fmla="*/ 2193618 w 4274342"/>
              <a:gd name="connsiteY0" fmla="*/ -2 h 5850779"/>
              <a:gd name="connsiteX1" fmla="*/ 4150784 w 4274342"/>
              <a:gd name="connsiteY1" fmla="*/ 2234093 h 5850779"/>
              <a:gd name="connsiteX2" fmla="*/ 3865906 w 4274342"/>
              <a:gd name="connsiteY2" fmla="*/ 4137274 h 5850779"/>
              <a:gd name="connsiteX3" fmla="*/ 2482342 w 4274342"/>
              <a:gd name="connsiteY3" fmla="*/ 5819190 h 5850779"/>
              <a:gd name="connsiteX4" fmla="*/ 271650 w 4274342"/>
              <a:gd name="connsiteY4" fmla="*/ 4389642 h 5850779"/>
              <a:gd name="connsiteX5" fmla="*/ 247914 w 4274342"/>
              <a:gd name="connsiteY5" fmla="*/ 1846756 h 5850779"/>
              <a:gd name="connsiteX6" fmla="*/ 2193618 w 4274342"/>
              <a:gd name="connsiteY6" fmla="*/ -2 h 5850779"/>
              <a:gd name="connsiteX0" fmla="*/ 1967294 w 4267345"/>
              <a:gd name="connsiteY0" fmla="*/ -3 h 5416782"/>
              <a:gd name="connsiteX1" fmla="*/ 4137681 w 4267345"/>
              <a:gd name="connsiteY1" fmla="*/ 1800096 h 5416782"/>
              <a:gd name="connsiteX2" fmla="*/ 3852803 w 4267345"/>
              <a:gd name="connsiteY2" fmla="*/ 3703277 h 5416782"/>
              <a:gd name="connsiteX3" fmla="*/ 2469239 w 4267345"/>
              <a:gd name="connsiteY3" fmla="*/ 5385193 h 5416782"/>
              <a:gd name="connsiteX4" fmla="*/ 258547 w 4267345"/>
              <a:gd name="connsiteY4" fmla="*/ 3955645 h 5416782"/>
              <a:gd name="connsiteX5" fmla="*/ 234811 w 4267345"/>
              <a:gd name="connsiteY5" fmla="*/ 1412759 h 5416782"/>
              <a:gd name="connsiteX6" fmla="*/ 1967294 w 4267345"/>
              <a:gd name="connsiteY6" fmla="*/ -3 h 5416782"/>
              <a:gd name="connsiteX0" fmla="*/ 1967294 w 3964997"/>
              <a:gd name="connsiteY0" fmla="*/ -3 h 5416782"/>
              <a:gd name="connsiteX1" fmla="*/ 3668011 w 3964997"/>
              <a:gd name="connsiteY1" fmla="*/ 1478862 h 5416782"/>
              <a:gd name="connsiteX2" fmla="*/ 3852803 w 3964997"/>
              <a:gd name="connsiteY2" fmla="*/ 3703277 h 5416782"/>
              <a:gd name="connsiteX3" fmla="*/ 2469239 w 3964997"/>
              <a:gd name="connsiteY3" fmla="*/ 5385193 h 5416782"/>
              <a:gd name="connsiteX4" fmla="*/ 258547 w 3964997"/>
              <a:gd name="connsiteY4" fmla="*/ 3955645 h 5416782"/>
              <a:gd name="connsiteX5" fmla="*/ 234811 w 3964997"/>
              <a:gd name="connsiteY5" fmla="*/ 1412759 h 5416782"/>
              <a:gd name="connsiteX6" fmla="*/ 1967294 w 3964997"/>
              <a:gd name="connsiteY6" fmla="*/ -3 h 541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997" h="5416782">
                <a:moveTo>
                  <a:pt x="1967294" y="-3"/>
                </a:moveTo>
                <a:cubicBezTo>
                  <a:pt x="2657922" y="183339"/>
                  <a:pt x="3353760" y="861649"/>
                  <a:pt x="3668011" y="1478862"/>
                </a:cubicBezTo>
                <a:cubicBezTo>
                  <a:pt x="3982262" y="2096075"/>
                  <a:pt x="4052598" y="3052222"/>
                  <a:pt x="3852803" y="3703277"/>
                </a:cubicBezTo>
                <a:cubicBezTo>
                  <a:pt x="3653008" y="4354332"/>
                  <a:pt x="2782065" y="5270224"/>
                  <a:pt x="2469239" y="5385193"/>
                </a:cubicBezTo>
                <a:cubicBezTo>
                  <a:pt x="1758393" y="5606258"/>
                  <a:pt x="630952" y="4617717"/>
                  <a:pt x="258547" y="3955645"/>
                </a:cubicBezTo>
                <a:cubicBezTo>
                  <a:pt x="-113858" y="3293573"/>
                  <a:pt x="-49980" y="2072034"/>
                  <a:pt x="234811" y="1412759"/>
                </a:cubicBezTo>
                <a:cubicBezTo>
                  <a:pt x="519602" y="753484"/>
                  <a:pt x="1314621" y="30745"/>
                  <a:pt x="1967294" y="-3"/>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6917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AD74B-B528-3360-BF1E-68D29D5EA5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2A71F8-0797-2512-69E3-2194D03FB492}"/>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CCA07280-5E18-2242-EF94-510DCEF53DFC}"/>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7AFD5451-249E-08FA-C24C-D8BA7145C631}"/>
              </a:ext>
            </a:extLst>
          </p:cNvPr>
          <p:cNvPicPr>
            <a:picLocks noChangeAspect="1"/>
          </p:cNvPicPr>
          <p:nvPr/>
        </p:nvPicPr>
        <p:blipFill rotWithShape="1">
          <a:blip r:embed="rId2"/>
          <a:srcRect b="13847"/>
          <a:stretch/>
        </p:blipFill>
        <p:spPr>
          <a:xfrm>
            <a:off x="0" y="14497"/>
            <a:ext cx="12192000" cy="6162465"/>
          </a:xfrm>
          <a:prstGeom prst="rect">
            <a:avLst/>
          </a:prstGeom>
        </p:spPr>
      </p:pic>
    </p:spTree>
    <p:extLst>
      <p:ext uri="{BB962C8B-B14F-4D97-AF65-F5344CB8AC3E}">
        <p14:creationId xmlns:p14="http://schemas.microsoft.com/office/powerpoint/2010/main" val="2128573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F285-6BE1-AE7F-A3DF-AC3925BF984E}"/>
              </a:ext>
            </a:extLst>
          </p:cNvPr>
          <p:cNvSpPr>
            <a:spLocks noGrp="1"/>
          </p:cNvSpPr>
          <p:nvPr>
            <p:ph type="title"/>
          </p:nvPr>
        </p:nvSpPr>
        <p:spPr>
          <a:xfrm>
            <a:off x="839788" y="457200"/>
            <a:ext cx="3932237" cy="1600200"/>
          </a:xfrm>
        </p:spPr>
        <p:txBody>
          <a:bodyPr anchor="b">
            <a:normAutofit/>
          </a:bodyPr>
          <a:lstStyle/>
          <a:p>
            <a:r>
              <a:rPr lang="en-US" b="1" dirty="0"/>
              <a:t>Recruiting in Three parts</a:t>
            </a:r>
          </a:p>
        </p:txBody>
      </p:sp>
      <p:pic>
        <p:nvPicPr>
          <p:cNvPr id="6" name="Picture Placeholder 7">
            <a:extLst>
              <a:ext uri="{FF2B5EF4-FFF2-40B4-BE49-F238E27FC236}">
                <a16:creationId xmlns:a16="http://schemas.microsoft.com/office/drawing/2014/main" id="{C2FD7F01-FFC0-B260-3248-73B7188BB46D}"/>
              </a:ext>
            </a:extLst>
          </p:cNvPr>
          <p:cNvPicPr>
            <a:picLocks noChangeAspect="1"/>
          </p:cNvPicPr>
          <p:nvPr/>
        </p:nvPicPr>
        <p:blipFill>
          <a:blip r:embed="rId2">
            <a:extLst>
              <a:ext uri="{28A0092B-C50C-407E-A947-70E740481C1C}">
                <a14:useLocalDpi xmlns:a14="http://schemas.microsoft.com/office/drawing/2010/main" val="0"/>
              </a:ext>
            </a:extLst>
          </a:blip>
          <a:srcRect t="23745" r="1" b="23747"/>
          <a:stretch/>
        </p:blipFill>
        <p:spPr>
          <a:xfrm>
            <a:off x="5183188" y="987425"/>
            <a:ext cx="6172200" cy="4873625"/>
          </a:xfrm>
          <a:prstGeom prst="rect">
            <a:avLst/>
          </a:prstGeom>
          <a:noFill/>
        </p:spPr>
      </p:pic>
      <p:sp>
        <p:nvSpPr>
          <p:cNvPr id="11" name="Text Placeholder 3">
            <a:extLst>
              <a:ext uri="{FF2B5EF4-FFF2-40B4-BE49-F238E27FC236}">
                <a16:creationId xmlns:a16="http://schemas.microsoft.com/office/drawing/2014/main" id="{F68C9E7F-B0C5-22DF-5620-4B6961553B6F}"/>
              </a:ext>
            </a:extLst>
          </p:cNvPr>
          <p:cNvSpPr>
            <a:spLocks noGrp="1"/>
          </p:cNvSpPr>
          <p:nvPr>
            <p:ph type="body" sz="half" idx="2"/>
          </p:nvPr>
        </p:nvSpPr>
        <p:spPr>
          <a:xfrm>
            <a:off x="839788" y="2057400"/>
            <a:ext cx="3932237" cy="3811588"/>
          </a:xfrm>
        </p:spPr>
        <p:txBody>
          <a:bodyPr>
            <a:normAutofit/>
          </a:bodyPr>
          <a:lstStyle/>
          <a:p>
            <a:endParaRPr lang="en-US" sz="2000" dirty="0"/>
          </a:p>
          <a:p>
            <a:pPr marL="285750" indent="-285750">
              <a:buFontTx/>
              <a:buChar char="-"/>
            </a:pPr>
            <a:r>
              <a:rPr lang="en-US" sz="2000" dirty="0"/>
              <a:t>Temporary Job Placement (Job For the Day)</a:t>
            </a:r>
          </a:p>
          <a:p>
            <a:pPr marL="285750" indent="-285750">
              <a:buFontTx/>
              <a:buChar char="-"/>
            </a:pPr>
            <a:r>
              <a:rPr lang="en-US" sz="2000" dirty="0"/>
              <a:t>Tribal Advocacy</a:t>
            </a:r>
          </a:p>
          <a:p>
            <a:pPr marL="285750" indent="-285750">
              <a:buFontTx/>
              <a:buChar char="-"/>
            </a:pPr>
            <a:r>
              <a:rPr lang="en-US" sz="2000" dirty="0"/>
              <a:t>High Volume &amp; Targeted Recruiting</a:t>
            </a:r>
          </a:p>
          <a:p>
            <a:pPr marL="285750" indent="-285750">
              <a:buFontTx/>
              <a:buChar char="-"/>
            </a:pPr>
            <a:r>
              <a:rPr lang="en-US" sz="2000" dirty="0"/>
              <a:t>$5.5 million budget / 65 staff</a:t>
            </a:r>
          </a:p>
        </p:txBody>
      </p:sp>
    </p:spTree>
    <p:extLst>
      <p:ext uri="{BB962C8B-B14F-4D97-AF65-F5344CB8AC3E}">
        <p14:creationId xmlns:p14="http://schemas.microsoft.com/office/powerpoint/2010/main" val="497595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A5715-2B0D-B050-3AE3-49EFF3DD410B}"/>
              </a:ext>
            </a:extLst>
          </p:cNvPr>
          <p:cNvSpPr>
            <a:spLocks noGrp="1"/>
          </p:cNvSpPr>
          <p:nvPr>
            <p:ph type="title"/>
          </p:nvPr>
        </p:nvSpPr>
        <p:spPr>
          <a:xfrm>
            <a:off x="839788" y="651804"/>
            <a:ext cx="3932237" cy="1405595"/>
          </a:xfrm>
        </p:spPr>
        <p:txBody>
          <a:bodyPr anchor="b">
            <a:normAutofit/>
          </a:bodyPr>
          <a:lstStyle/>
          <a:p>
            <a:r>
              <a:rPr lang="en-US" sz="2200" b="1" dirty="0"/>
              <a:t>Temporary work placement for Tribal Members</a:t>
            </a:r>
            <a:br>
              <a:rPr lang="en-US" sz="2200" dirty="0"/>
            </a:br>
            <a:endParaRPr lang="en-US" sz="2200" dirty="0"/>
          </a:p>
        </p:txBody>
      </p:sp>
      <p:pic>
        <p:nvPicPr>
          <p:cNvPr id="4" name="Picture Placeholder 7" descr="A group of people in traditional dress&#10;&#10;Description automatically generated">
            <a:extLst>
              <a:ext uri="{FF2B5EF4-FFF2-40B4-BE49-F238E27FC236}">
                <a16:creationId xmlns:a16="http://schemas.microsoft.com/office/drawing/2014/main" id="{9CFEC009-FAAD-E64A-E561-C48CF0CD93A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r="15463" b="-2"/>
          <a:stretch/>
        </p:blipFill>
        <p:spPr>
          <a:xfrm>
            <a:off x="5183188" y="987425"/>
            <a:ext cx="6172200" cy="4873625"/>
          </a:xfrm>
          <a:noFill/>
        </p:spPr>
      </p:pic>
      <p:sp>
        <p:nvSpPr>
          <p:cNvPr id="3" name="Content Placeholder 2">
            <a:extLst>
              <a:ext uri="{FF2B5EF4-FFF2-40B4-BE49-F238E27FC236}">
                <a16:creationId xmlns:a16="http://schemas.microsoft.com/office/drawing/2014/main" id="{5615335D-C8C0-ECF9-B7E3-B81E77FC9018}"/>
              </a:ext>
            </a:extLst>
          </p:cNvPr>
          <p:cNvSpPr>
            <a:spLocks noGrp="1"/>
          </p:cNvSpPr>
          <p:nvPr>
            <p:ph type="body" sz="half" idx="2"/>
          </p:nvPr>
        </p:nvSpPr>
        <p:spPr>
          <a:xfrm>
            <a:off x="839788" y="2057400"/>
            <a:ext cx="3932237" cy="3811588"/>
          </a:xfrm>
        </p:spPr>
        <p:txBody>
          <a:bodyPr>
            <a:normAutofit/>
          </a:bodyPr>
          <a:lstStyle/>
          <a:p>
            <a:pPr marL="285750" indent="-285750">
              <a:buFont typeface="Arial" panose="020B0604020202020204" pitchFamily="34" charset="0"/>
              <a:buChar char="•"/>
            </a:pPr>
            <a:r>
              <a:rPr lang="en-US" sz="1500" dirty="0"/>
              <a:t>Terms:  8 Weeks/$13 an hour (all placements), up to 40 hours per week</a:t>
            </a:r>
          </a:p>
          <a:p>
            <a:pPr marL="285750" indent="-285750">
              <a:buFont typeface="Arial" panose="020B0604020202020204" pitchFamily="34" charset="0"/>
              <a:buChar char="•"/>
            </a:pPr>
            <a:r>
              <a:rPr lang="en-US" sz="1500" dirty="0"/>
              <a:t>Weekly pay for temporary associates</a:t>
            </a:r>
          </a:p>
          <a:p>
            <a:pPr marL="285750" indent="-285750">
              <a:buFont typeface="Arial" panose="020B0604020202020204" pitchFamily="34" charset="0"/>
              <a:buChar char="•"/>
            </a:pPr>
            <a:r>
              <a:rPr lang="en-US" sz="1500" dirty="0"/>
              <a:t>Work opportunities with CNO businesses and programs located on the Choctaw Nation Reservation</a:t>
            </a:r>
          </a:p>
          <a:p>
            <a:pPr marL="285750" indent="-285750">
              <a:buFont typeface="Arial" panose="020B0604020202020204" pitchFamily="34" charset="0"/>
              <a:buChar char="•"/>
            </a:pPr>
            <a:r>
              <a:rPr lang="en-US" sz="1500" dirty="0"/>
              <a:t>Can reapply for JFTD if work history was satisfactory</a:t>
            </a:r>
          </a:p>
          <a:p>
            <a:pPr marL="285750" indent="-285750">
              <a:buFont typeface="Arial" panose="020B0604020202020204" pitchFamily="34" charset="0"/>
              <a:buChar char="•"/>
            </a:pPr>
            <a:r>
              <a:rPr lang="en-US" sz="1500" dirty="0"/>
              <a:t>FY24: 902 total placements through July only</a:t>
            </a:r>
          </a:p>
          <a:p>
            <a:pPr marL="285750" indent="-285750">
              <a:buFont typeface="Arial" panose="020B0604020202020204" pitchFamily="34" charset="0"/>
              <a:buChar char="•"/>
            </a:pPr>
            <a:r>
              <a:rPr lang="en-US" sz="1500" dirty="0"/>
              <a:t>Over 5200 placements in its short history!</a:t>
            </a:r>
          </a:p>
          <a:p>
            <a:pPr lvl="1"/>
            <a:endParaRPr lang="en-US" sz="1500" dirty="0"/>
          </a:p>
        </p:txBody>
      </p:sp>
    </p:spTree>
    <p:extLst>
      <p:ext uri="{BB962C8B-B14F-4D97-AF65-F5344CB8AC3E}">
        <p14:creationId xmlns:p14="http://schemas.microsoft.com/office/powerpoint/2010/main" val="3787414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Placeholder 5">
            <a:extLst>
              <a:ext uri="{FF2B5EF4-FFF2-40B4-BE49-F238E27FC236}">
                <a16:creationId xmlns:a16="http://schemas.microsoft.com/office/drawing/2014/main" id="{E1A8F50E-DFA8-67C1-74ED-B97D80F76DE4}"/>
              </a:ext>
            </a:extLst>
          </p:cNvPr>
          <p:cNvPicPr>
            <a:picLocks noChangeAspect="1"/>
          </p:cNvPicPr>
          <p:nvPr/>
        </p:nvPicPr>
        <p:blipFill>
          <a:blip r:embed="rId2">
            <a:extLst>
              <a:ext uri="{28A0092B-C50C-407E-A947-70E740481C1C}">
                <a14:useLocalDpi xmlns:a14="http://schemas.microsoft.com/office/drawing/2010/main" val="0"/>
              </a:ext>
            </a:extLst>
          </a:blip>
          <a:srcRect r="1" b="5724"/>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p:spPr>
      </p:pic>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FAB24B-DA34-B685-03C2-3A3106649B21}"/>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sz="4400" b="1">
                <a:latin typeface="+mj-lt"/>
                <a:cs typeface="+mj-cs"/>
              </a:rPr>
              <a:t>Tribal Advocacy </a:t>
            </a:r>
          </a:p>
        </p:txBody>
      </p:sp>
      <p:sp>
        <p:nvSpPr>
          <p:cNvPr id="4" name="Text Placeholder 3">
            <a:extLst>
              <a:ext uri="{FF2B5EF4-FFF2-40B4-BE49-F238E27FC236}">
                <a16:creationId xmlns:a16="http://schemas.microsoft.com/office/drawing/2014/main" id="{050B32C3-FB21-7470-F29F-5EB4139DFA2B}"/>
              </a:ext>
            </a:extLst>
          </p:cNvPr>
          <p:cNvSpPr>
            <a:spLocks noGrp="1"/>
          </p:cNvSpPr>
          <p:nvPr>
            <p:ph sz="half" idx="1"/>
          </p:nvPr>
        </p:nvSpPr>
        <p:spPr>
          <a:xfrm>
            <a:off x="5827048" y="1868487"/>
            <a:ext cx="5721484" cy="4351338"/>
          </a:xfrm>
        </p:spPr>
        <p:txBody>
          <a:bodyPr vert="horz" lIns="91440" tIns="45720" rIns="91440" bIns="45720" rtlCol="0">
            <a:normAutofit/>
          </a:bodyPr>
          <a:lstStyle/>
          <a:p>
            <a:r>
              <a:rPr lang="en-US">
                <a:latin typeface="+mn-lt"/>
                <a:cs typeface="+mn-cs"/>
              </a:rPr>
              <a:t>Resume preparation</a:t>
            </a:r>
          </a:p>
          <a:p>
            <a:r>
              <a:rPr lang="en-US">
                <a:latin typeface="+mn-lt"/>
                <a:cs typeface="+mn-cs"/>
              </a:rPr>
              <a:t>Interview preparation</a:t>
            </a:r>
          </a:p>
          <a:p>
            <a:r>
              <a:rPr lang="en-US">
                <a:latin typeface="+mn-lt"/>
                <a:cs typeface="+mn-cs"/>
              </a:rPr>
              <a:t>Walk-ins</a:t>
            </a:r>
          </a:p>
          <a:p>
            <a:r>
              <a:rPr lang="en-US">
                <a:latin typeface="+mn-lt"/>
                <a:cs typeface="+mn-cs"/>
              </a:rPr>
              <a:t>Internship program / co-op</a:t>
            </a:r>
          </a:p>
          <a:p>
            <a:r>
              <a:rPr lang="en-US">
                <a:latin typeface="+mn-lt"/>
                <a:cs typeface="+mn-cs"/>
              </a:rPr>
              <a:t>Partner with recruiting team</a:t>
            </a:r>
          </a:p>
          <a:p>
            <a:endParaRPr lang="en-US">
              <a:latin typeface="+mn-lt"/>
              <a:cs typeface="+mn-cs"/>
            </a:endParaRPr>
          </a:p>
        </p:txBody>
      </p:sp>
    </p:spTree>
    <p:extLst>
      <p:ext uri="{BB962C8B-B14F-4D97-AF65-F5344CB8AC3E}">
        <p14:creationId xmlns:p14="http://schemas.microsoft.com/office/powerpoint/2010/main" val="1820139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3355C-9735-FA74-6F12-FA3E278169CD}"/>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Recruiting is about changing lives </a:t>
            </a:r>
          </a:p>
        </p:txBody>
      </p:sp>
      <p:sp>
        <p:nvSpPr>
          <p:cNvPr id="3" name="Content Placeholder 2">
            <a:extLst>
              <a:ext uri="{FF2B5EF4-FFF2-40B4-BE49-F238E27FC236}">
                <a16:creationId xmlns:a16="http://schemas.microsoft.com/office/drawing/2014/main" id="{441C0448-F851-421A-754B-8C043C61E209}"/>
              </a:ext>
            </a:extLst>
          </p:cNvPr>
          <p:cNvSpPr>
            <a:spLocks noGrp="1"/>
          </p:cNvSpPr>
          <p:nvPr>
            <p:ph sz="half" idx="1"/>
          </p:nvPr>
        </p:nvSpPr>
        <p:spPr>
          <a:xfrm>
            <a:off x="4380855" y="1412489"/>
            <a:ext cx="3427283" cy="4363844"/>
          </a:xfrm>
        </p:spPr>
        <p:txBody>
          <a:bodyPr>
            <a:normAutofit/>
          </a:bodyPr>
          <a:lstStyle/>
          <a:p>
            <a:r>
              <a:rPr lang="en-US" sz="2000" dirty="0"/>
              <a:t>David</a:t>
            </a:r>
          </a:p>
          <a:p>
            <a:pPr marL="0" indent="0">
              <a:buNone/>
            </a:pPr>
            <a:r>
              <a:rPr lang="en-US" sz="2000" dirty="0"/>
              <a:t>Recruiter met tribal member David while volunteering at a Senior lunch.   No ID.   No home.   No transportation.  No money.    </a:t>
            </a:r>
          </a:p>
          <a:p>
            <a:pPr marL="0" indent="0">
              <a:buNone/>
            </a:pPr>
            <a:endParaRPr lang="en-US" sz="2000" dirty="0"/>
          </a:p>
          <a:p>
            <a:pPr marL="0" indent="0">
              <a:buNone/>
            </a:pPr>
            <a:r>
              <a:rPr lang="en-US" sz="2000" dirty="0"/>
              <a:t>Recruiter helped secure new ID, shelter, clothing for interview, and ultimately a new role.</a:t>
            </a:r>
          </a:p>
        </p:txBody>
      </p:sp>
      <p:cxnSp>
        <p:nvCxnSpPr>
          <p:cNvPr id="21" name="Straight Connector 2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2096B49-5B16-0152-D0C6-C7E06B0B48CA}"/>
              </a:ext>
            </a:extLst>
          </p:cNvPr>
          <p:cNvSpPr>
            <a:spLocks noGrp="1"/>
          </p:cNvSpPr>
          <p:nvPr>
            <p:ph sz="half" idx="2"/>
          </p:nvPr>
        </p:nvSpPr>
        <p:spPr>
          <a:xfrm>
            <a:off x="8451604" y="1412489"/>
            <a:ext cx="3197701" cy="4363844"/>
          </a:xfrm>
        </p:spPr>
        <p:txBody>
          <a:bodyPr>
            <a:normAutofit/>
          </a:bodyPr>
          <a:lstStyle/>
          <a:p>
            <a:r>
              <a:rPr lang="en-US" sz="2000" dirty="0"/>
              <a:t>Kim</a:t>
            </a:r>
          </a:p>
          <a:p>
            <a:pPr marL="0" indent="0">
              <a:buNone/>
            </a:pPr>
            <a:r>
              <a:rPr lang="en-US" sz="2000" dirty="0"/>
              <a:t>Recruiter met tribal member at community center, she moved from California with no money or a place to live.   Enough money for hotel for a week.  She had a car.   Secured interview and offer in 1-week.  Secured housing.   We donated a bed, clothing.   </a:t>
            </a:r>
          </a:p>
        </p:txBody>
      </p:sp>
    </p:spTree>
    <p:extLst>
      <p:ext uri="{BB962C8B-B14F-4D97-AF65-F5344CB8AC3E}">
        <p14:creationId xmlns:p14="http://schemas.microsoft.com/office/powerpoint/2010/main" val="780575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46AB5-0DE4-E3BA-F5AC-9592320E6952}"/>
              </a:ext>
            </a:extLst>
          </p:cNvPr>
          <p:cNvSpPr>
            <a:spLocks noGrp="1"/>
          </p:cNvSpPr>
          <p:nvPr>
            <p:ph type="title"/>
          </p:nvPr>
        </p:nvSpPr>
        <p:spPr>
          <a:xfrm>
            <a:off x="294461" y="308979"/>
            <a:ext cx="10515600" cy="1050121"/>
          </a:xfrm>
        </p:spPr>
        <p:txBody>
          <a:bodyPr anchor="ctr">
            <a:normAutofit/>
          </a:bodyPr>
          <a:lstStyle/>
          <a:p>
            <a:r>
              <a:rPr lang="en-US" b="1" dirty="0"/>
              <a:t>Recruiting Team Structure</a:t>
            </a:r>
          </a:p>
        </p:txBody>
      </p:sp>
      <p:sp>
        <p:nvSpPr>
          <p:cNvPr id="11" name="Content Placeholder 2">
            <a:extLst>
              <a:ext uri="{FF2B5EF4-FFF2-40B4-BE49-F238E27FC236}">
                <a16:creationId xmlns:a16="http://schemas.microsoft.com/office/drawing/2014/main" id="{0962E31B-B60D-A42F-9C91-6ECC97CAAF76}"/>
              </a:ext>
            </a:extLst>
          </p:cNvPr>
          <p:cNvSpPr>
            <a:spLocks noGrp="1"/>
          </p:cNvSpPr>
          <p:nvPr>
            <p:ph idx="1"/>
          </p:nvPr>
        </p:nvSpPr>
        <p:spPr>
          <a:xfrm>
            <a:off x="173737" y="1069848"/>
            <a:ext cx="11648808" cy="5107115"/>
          </a:xfrm>
        </p:spPr>
        <p:txBody>
          <a:bodyPr>
            <a:normAutofit/>
          </a:bodyPr>
          <a:lstStyle/>
          <a:p>
            <a:r>
              <a:rPr lang="en-US" sz="2000" dirty="0"/>
              <a:t>Rob Dromgoole, Head of Recruiting</a:t>
            </a:r>
          </a:p>
          <a:p>
            <a:endParaRPr lang="en-US" sz="2000" dirty="0"/>
          </a:p>
          <a:p>
            <a:r>
              <a:rPr lang="en-US" sz="2000" dirty="0"/>
              <a:t>Tanya Impson, Director Recruiting Health &amp; Remote	</a:t>
            </a:r>
          </a:p>
          <a:p>
            <a:pPr marL="0" indent="0">
              <a:buNone/>
            </a:pPr>
            <a:r>
              <a:rPr lang="en-US" sz="2000" dirty="0"/>
              <a:t>	Health Manager:  Kristen Gardner    		 FY23: 1,261 hires</a:t>
            </a:r>
          </a:p>
          <a:p>
            <a:pPr marL="0" indent="0">
              <a:buNone/>
            </a:pPr>
            <a:r>
              <a:rPr lang="en-US" sz="2000" dirty="0"/>
              <a:t>	Remote Manager:  Jacie Payne        		 FY23: 1,769 hires</a:t>
            </a:r>
          </a:p>
          <a:p>
            <a:pPr marL="0" indent="0">
              <a:buNone/>
            </a:pPr>
            <a:endParaRPr lang="en-US" sz="2000" dirty="0"/>
          </a:p>
          <a:p>
            <a:r>
              <a:rPr lang="en-US" sz="2000" dirty="0"/>
              <a:t>Kacy Blankenship, Director Recruiting Durant Property &amp; Government</a:t>
            </a:r>
          </a:p>
          <a:p>
            <a:pPr marL="0" indent="0">
              <a:buNone/>
            </a:pPr>
            <a:r>
              <a:rPr lang="en-US" sz="2000" dirty="0"/>
              <a:t>	Government &amp; IT Manager:  Regan Williams   	FY23: 1,166 hires</a:t>
            </a:r>
          </a:p>
          <a:p>
            <a:pPr marL="0" indent="0">
              <a:buNone/>
            </a:pPr>
            <a:r>
              <a:rPr lang="en-US" sz="2000" dirty="0"/>
              <a:t>	F&amp;B Manager:  Lane </a:t>
            </a:r>
            <a:r>
              <a:rPr lang="en-US" sz="2000" dirty="0" err="1"/>
              <a:t>Mcintyre</a:t>
            </a:r>
            <a:r>
              <a:rPr lang="en-US" sz="2000" dirty="0"/>
              <a:t>        		FY23: 1,221 hires</a:t>
            </a:r>
          </a:p>
          <a:p>
            <a:pPr marL="0" indent="0">
              <a:buNone/>
            </a:pPr>
            <a:r>
              <a:rPr lang="en-US" sz="2000" dirty="0"/>
              <a:t>	Gaming Manager:  Jesse Carney   		FY23: 1,763 hires</a:t>
            </a:r>
          </a:p>
          <a:p>
            <a:pPr marL="0" indent="0">
              <a:buNone/>
            </a:pPr>
            <a:endParaRPr lang="en-US" sz="2000" dirty="0"/>
          </a:p>
          <a:p>
            <a:r>
              <a:rPr lang="en-US" sz="2000" dirty="0"/>
              <a:t>Mike Fryer, Director JFTD / Sharon Dodson, TA	FY23: 889 hires</a:t>
            </a:r>
          </a:p>
        </p:txBody>
      </p:sp>
      <p:sp>
        <p:nvSpPr>
          <p:cNvPr id="8" name="TextBox 7">
            <a:extLst>
              <a:ext uri="{FF2B5EF4-FFF2-40B4-BE49-F238E27FC236}">
                <a16:creationId xmlns:a16="http://schemas.microsoft.com/office/drawing/2014/main" id="{AC28C459-F296-232D-E8BB-B00D9A3DF011}"/>
              </a:ext>
            </a:extLst>
          </p:cNvPr>
          <p:cNvSpPr txBox="1"/>
          <p:nvPr/>
        </p:nvSpPr>
        <p:spPr>
          <a:xfrm>
            <a:off x="6568440" y="5801391"/>
            <a:ext cx="6096000" cy="461665"/>
          </a:xfrm>
          <a:prstGeom prst="rect">
            <a:avLst/>
          </a:prstGeom>
          <a:noFill/>
        </p:spPr>
        <p:txBody>
          <a:bodyPr wrap="square">
            <a:spAutoFit/>
          </a:bodyPr>
          <a:lstStyle/>
          <a:p>
            <a:r>
              <a:rPr lang="en-US" sz="2400" b="1" dirty="0"/>
              <a:t>FY23</a:t>
            </a:r>
            <a:r>
              <a:rPr lang="en-US" sz="1800" b="1" dirty="0"/>
              <a:t>:   </a:t>
            </a:r>
            <a:r>
              <a:rPr lang="en-US" sz="2400" b="1" dirty="0"/>
              <a:t>8,069 hires   </a:t>
            </a:r>
            <a:r>
              <a:rPr lang="en-US" sz="2000" b="1" dirty="0"/>
              <a:t>(230 per recruiter)</a:t>
            </a:r>
            <a:endParaRPr lang="en-US" sz="2000" dirty="0"/>
          </a:p>
        </p:txBody>
      </p:sp>
    </p:spTree>
    <p:extLst>
      <p:ext uri="{BB962C8B-B14F-4D97-AF65-F5344CB8AC3E}">
        <p14:creationId xmlns:p14="http://schemas.microsoft.com/office/powerpoint/2010/main" val="830592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818322-C638-E608-CA1C-C39B1D80484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kern="1200">
                <a:solidFill>
                  <a:schemeClr val="bg1"/>
                </a:solidFill>
                <a:latin typeface="+mj-lt"/>
                <a:ea typeface="+mj-ea"/>
                <a:cs typeface="+mj-cs"/>
              </a:rPr>
              <a:t>Hiring Transactions by quarter</a:t>
            </a:r>
          </a:p>
        </p:txBody>
      </p:sp>
      <p:graphicFrame>
        <p:nvGraphicFramePr>
          <p:cNvPr id="4" name="Chart 3">
            <a:extLst>
              <a:ext uri="{FF2B5EF4-FFF2-40B4-BE49-F238E27FC236}">
                <a16:creationId xmlns:a16="http://schemas.microsoft.com/office/drawing/2014/main" id="{5A1A826C-C750-6A49-13F0-6793EB16ADCD}"/>
              </a:ext>
            </a:extLst>
          </p:cNvPr>
          <p:cNvGraphicFramePr>
            <a:graphicFrameLocks/>
          </p:cNvGraphicFramePr>
          <p:nvPr>
            <p:extLst>
              <p:ext uri="{D42A27DB-BD31-4B8C-83A1-F6EECF244321}">
                <p14:modId xmlns:p14="http://schemas.microsoft.com/office/powerpoint/2010/main" val="1632535995"/>
              </p:ext>
            </p:extLst>
          </p:nvPr>
        </p:nvGraphicFramePr>
        <p:xfrm>
          <a:off x="643467" y="1675227"/>
          <a:ext cx="10905066" cy="43941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9856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37E750-21D8-AB91-C587-FD2BE49E7C0B}"/>
              </a:ext>
            </a:extLst>
          </p:cNvPr>
          <p:cNvSpPr>
            <a:spLocks noGrp="1"/>
          </p:cNvSpPr>
          <p:nvPr>
            <p:ph type="title"/>
          </p:nvPr>
        </p:nvSpPr>
        <p:spPr>
          <a:xfrm>
            <a:off x="640080" y="325369"/>
            <a:ext cx="4368602" cy="1956841"/>
          </a:xfrm>
        </p:spPr>
        <p:txBody>
          <a:bodyPr anchor="b">
            <a:normAutofit/>
          </a:bodyPr>
          <a:lstStyle/>
          <a:p>
            <a:r>
              <a:rPr lang="en-US" sz="5400" dirty="0"/>
              <a:t>High Volume Recruiting </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C60733-AB33-483E-8BC8-FB645D1DA36E}"/>
              </a:ext>
            </a:extLst>
          </p:cNvPr>
          <p:cNvSpPr>
            <a:spLocks noGrp="1"/>
          </p:cNvSpPr>
          <p:nvPr>
            <p:ph idx="1"/>
          </p:nvPr>
        </p:nvSpPr>
        <p:spPr>
          <a:xfrm>
            <a:off x="640080" y="2872899"/>
            <a:ext cx="4243589" cy="3320668"/>
          </a:xfrm>
        </p:spPr>
        <p:txBody>
          <a:bodyPr>
            <a:normAutofit/>
          </a:bodyPr>
          <a:lstStyle/>
          <a:p>
            <a:r>
              <a:rPr lang="en-US" sz="2200"/>
              <a:t>Evergreen Requisitions</a:t>
            </a:r>
          </a:p>
          <a:p>
            <a:r>
              <a:rPr lang="en-US" sz="2200"/>
              <a:t>Indeed Sponsored Jobs</a:t>
            </a:r>
          </a:p>
          <a:p>
            <a:r>
              <a:rPr lang="en-US" sz="2200"/>
              <a:t>Indeed resume finder outreach</a:t>
            </a:r>
          </a:p>
          <a:p>
            <a:r>
              <a:rPr lang="en-US" sz="2200"/>
              <a:t>In Person Job Fairs</a:t>
            </a:r>
          </a:p>
          <a:p>
            <a:r>
              <a:rPr lang="en-US" sz="2200"/>
              <a:t>Weekly Open Interview Events</a:t>
            </a:r>
          </a:p>
          <a:p>
            <a:r>
              <a:rPr lang="en-US" sz="2200"/>
              <a:t>Community Outreach</a:t>
            </a:r>
          </a:p>
        </p:txBody>
      </p:sp>
      <p:pic>
        <p:nvPicPr>
          <p:cNvPr id="6" name="Picture 5">
            <a:extLst>
              <a:ext uri="{FF2B5EF4-FFF2-40B4-BE49-F238E27FC236}">
                <a16:creationId xmlns:a16="http://schemas.microsoft.com/office/drawing/2014/main" id="{8B4CE2FF-30B6-B1E0-CD08-0D167F104784}"/>
              </a:ext>
            </a:extLst>
          </p:cNvPr>
          <p:cNvPicPr>
            <a:picLocks noChangeAspect="1"/>
          </p:cNvPicPr>
          <p:nvPr/>
        </p:nvPicPr>
        <p:blipFill>
          <a:blip r:embed="rId2"/>
          <a:srcRect t="5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AutoShape 2">
            <a:extLst>
              <a:ext uri="{FF2B5EF4-FFF2-40B4-BE49-F238E27FC236}">
                <a16:creationId xmlns:a16="http://schemas.microsoft.com/office/drawing/2014/main" id="{9AEA012F-3E9C-2FF5-BC29-D2A2E55371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53283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1D96845-570C-BED6-21CD-0C551D2B27EB}"/>
              </a:ext>
            </a:extLst>
          </p:cNvPr>
          <p:cNvSpPr>
            <a:spLocks noGrp="1"/>
          </p:cNvSpPr>
          <p:nvPr>
            <p:ph type="title"/>
          </p:nvPr>
        </p:nvSpPr>
        <p:spPr>
          <a:xfrm>
            <a:off x="838200" y="640567"/>
            <a:ext cx="10515600" cy="1050121"/>
          </a:xfrm>
        </p:spPr>
        <p:txBody>
          <a:bodyPr anchor="ctr">
            <a:normAutofit/>
          </a:bodyPr>
          <a:lstStyle/>
          <a:p>
            <a:r>
              <a:rPr lang="en-US" b="1" dirty="0"/>
              <a:t>Evergreen Requisition</a:t>
            </a:r>
          </a:p>
        </p:txBody>
      </p:sp>
      <p:sp>
        <p:nvSpPr>
          <p:cNvPr id="12" name="Text Placeholder 3">
            <a:extLst>
              <a:ext uri="{FF2B5EF4-FFF2-40B4-BE49-F238E27FC236}">
                <a16:creationId xmlns:a16="http://schemas.microsoft.com/office/drawing/2014/main" id="{DA712847-F277-84B4-7C92-31FAB3B80D5C}"/>
              </a:ext>
            </a:extLst>
          </p:cNvPr>
          <p:cNvSpPr>
            <a:spLocks noGrp="1"/>
          </p:cNvSpPr>
          <p:nvPr>
            <p:ph sz="half" idx="1"/>
          </p:nvPr>
        </p:nvSpPr>
        <p:spPr>
          <a:xfrm>
            <a:off x="411480" y="1825625"/>
            <a:ext cx="5870448" cy="4351338"/>
          </a:xfrm>
        </p:spPr>
        <p:txBody>
          <a:bodyPr>
            <a:normAutofit/>
          </a:bodyPr>
          <a:lstStyle/>
          <a:p>
            <a:endParaRPr lang="en-US" sz="2000" dirty="0"/>
          </a:p>
          <a:p>
            <a:pPr marL="285750" indent="-285750">
              <a:buFontTx/>
              <a:buChar char="-"/>
            </a:pPr>
            <a:r>
              <a:rPr lang="en-US" sz="2000" dirty="0"/>
              <a:t>Perpetual posting for roles that are always open</a:t>
            </a:r>
          </a:p>
          <a:p>
            <a:pPr marL="285750" indent="-285750">
              <a:buFontTx/>
              <a:buChar char="-"/>
            </a:pPr>
            <a:r>
              <a:rPr lang="en-US" sz="2000" b="1" dirty="0">
                <a:solidFill>
                  <a:srgbClr val="FF0000"/>
                </a:solidFill>
              </a:rPr>
              <a:t>Sponsor</a:t>
            </a:r>
            <a:r>
              <a:rPr lang="en-US" sz="2000" dirty="0"/>
              <a:t> Indeed postings, not just scrape</a:t>
            </a:r>
          </a:p>
          <a:p>
            <a:pPr marL="285750" indent="-285750">
              <a:buFontTx/>
              <a:buChar char="-"/>
            </a:pPr>
            <a:r>
              <a:rPr lang="en-US" sz="2000" dirty="0"/>
              <a:t>Refresh position every 30 days in your HRIS</a:t>
            </a:r>
          </a:p>
          <a:p>
            <a:pPr marL="285750" indent="-285750">
              <a:buFontTx/>
              <a:buChar char="-"/>
            </a:pPr>
            <a:r>
              <a:rPr lang="en-US" sz="2000" dirty="0"/>
              <a:t>Disposition people who apply </a:t>
            </a:r>
          </a:p>
          <a:p>
            <a:pPr marL="285750" indent="-285750">
              <a:buFontTx/>
              <a:buChar char="-"/>
            </a:pPr>
            <a:r>
              <a:rPr lang="en-US" sz="2000" dirty="0"/>
              <a:t>Respond to candidates withing 24-48 hours of application </a:t>
            </a:r>
          </a:p>
          <a:p>
            <a:pPr marL="285750" indent="-285750">
              <a:buFontTx/>
              <a:buChar char="-"/>
            </a:pPr>
            <a:r>
              <a:rPr lang="en-US" sz="2000" dirty="0"/>
              <a:t>Contact candidates via phone &amp; </a:t>
            </a:r>
            <a:r>
              <a:rPr lang="en-US" sz="2000" b="1" dirty="0" err="1">
                <a:solidFill>
                  <a:srgbClr val="FF0000"/>
                </a:solidFill>
              </a:rPr>
              <a:t>EZtext</a:t>
            </a:r>
            <a:r>
              <a:rPr lang="en-US" sz="2000" dirty="0"/>
              <a:t>, send </a:t>
            </a:r>
            <a:r>
              <a:rPr lang="en-US" sz="2000" b="1" dirty="0">
                <a:solidFill>
                  <a:srgbClr val="FF0000"/>
                </a:solidFill>
              </a:rPr>
              <a:t>Calendly</a:t>
            </a:r>
            <a:r>
              <a:rPr lang="en-US" sz="2000" dirty="0"/>
              <a:t> link for interview times</a:t>
            </a:r>
          </a:p>
        </p:txBody>
      </p:sp>
      <p:pic>
        <p:nvPicPr>
          <p:cNvPr id="5" name="Picture 4">
            <a:extLst>
              <a:ext uri="{FF2B5EF4-FFF2-40B4-BE49-F238E27FC236}">
                <a16:creationId xmlns:a16="http://schemas.microsoft.com/office/drawing/2014/main" id="{669B75E1-9B47-1474-3A41-06AA8C30C6B3}"/>
              </a:ext>
            </a:extLst>
          </p:cNvPr>
          <p:cNvPicPr>
            <a:picLocks noChangeAspect="1"/>
          </p:cNvPicPr>
          <p:nvPr/>
        </p:nvPicPr>
        <p:blipFill>
          <a:blip r:embed="rId2"/>
          <a:stretch>
            <a:fillRect/>
          </a:stretch>
        </p:blipFill>
        <p:spPr>
          <a:xfrm>
            <a:off x="6531544" y="1825625"/>
            <a:ext cx="4462911" cy="4351338"/>
          </a:xfrm>
          <a:prstGeom prst="rect">
            <a:avLst/>
          </a:prstGeom>
          <a:noFill/>
        </p:spPr>
      </p:pic>
    </p:spTree>
    <p:extLst>
      <p:ext uri="{BB962C8B-B14F-4D97-AF65-F5344CB8AC3E}">
        <p14:creationId xmlns:p14="http://schemas.microsoft.com/office/powerpoint/2010/main" val="633996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758E7D-F21F-A359-EB86-4D240CA76303}"/>
              </a:ext>
            </a:extLst>
          </p:cNvPr>
          <p:cNvSpPr>
            <a:spLocks noGrp="1"/>
          </p:cNvSpPr>
          <p:nvPr>
            <p:ph type="title"/>
          </p:nvPr>
        </p:nvSpPr>
        <p:spPr>
          <a:xfrm>
            <a:off x="838200" y="556337"/>
            <a:ext cx="6797405" cy="1651404"/>
          </a:xfrm>
        </p:spPr>
        <p:txBody>
          <a:bodyPr vert="horz" lIns="91440" tIns="45720" rIns="91440" bIns="45720" rtlCol="0" anchor="ctr">
            <a:normAutofit/>
          </a:bodyPr>
          <a:lstStyle/>
          <a:p>
            <a:r>
              <a:rPr lang="en-US" sz="4000" b="1" dirty="0">
                <a:latin typeface="+mj-lt"/>
                <a:cs typeface="+mj-cs"/>
              </a:rPr>
              <a:t>2 types of Indeed  </a:t>
            </a:r>
          </a:p>
        </p:txBody>
      </p:sp>
      <p:sp>
        <p:nvSpPr>
          <p:cNvPr id="4" name="Text Placeholder 3">
            <a:extLst>
              <a:ext uri="{FF2B5EF4-FFF2-40B4-BE49-F238E27FC236}">
                <a16:creationId xmlns:a16="http://schemas.microsoft.com/office/drawing/2014/main" id="{E4913FD2-892F-DA05-A18A-37A80C75CCB9}"/>
              </a:ext>
            </a:extLst>
          </p:cNvPr>
          <p:cNvSpPr>
            <a:spLocks noGrp="1"/>
          </p:cNvSpPr>
          <p:nvPr>
            <p:ph type="body" sz="half" idx="2"/>
          </p:nvPr>
        </p:nvSpPr>
        <p:spPr>
          <a:xfrm>
            <a:off x="434667" y="2325677"/>
            <a:ext cx="6797405" cy="3719384"/>
          </a:xfrm>
        </p:spPr>
        <p:txBody>
          <a:bodyPr vert="horz" lIns="91440" tIns="45720" rIns="91440" bIns="45720" rtlCol="0">
            <a:normAutofit fontScale="92500" lnSpcReduction="20000"/>
          </a:bodyPr>
          <a:lstStyle/>
          <a:p>
            <a:r>
              <a:rPr lang="en-US" sz="2600" b="1" dirty="0">
                <a:latin typeface="+mn-lt"/>
                <a:cs typeface="+mn-cs"/>
              </a:rPr>
              <a:t>Free Indeed:    </a:t>
            </a:r>
          </a:p>
          <a:p>
            <a:r>
              <a:rPr lang="en-US" sz="2000" dirty="0">
                <a:latin typeface="+mn-lt"/>
                <a:cs typeface="+mn-cs"/>
              </a:rPr>
              <a:t>Internet job search free for all.   Worse, you’re pushed below companies that pay.    It’s the leftovers path.   Leftovers can work in job sparse areas.   If you’re only job in area, maybe okay.   Lose people when going to ATS</a:t>
            </a:r>
          </a:p>
          <a:p>
            <a:pPr indent="-228600">
              <a:buFont typeface="Arial" panose="020B0604020202020204" pitchFamily="34" charset="0"/>
              <a:buChar char="•"/>
            </a:pPr>
            <a:endParaRPr lang="en-US" sz="2000" dirty="0">
              <a:latin typeface="+mn-lt"/>
              <a:cs typeface="+mn-cs"/>
            </a:endParaRPr>
          </a:p>
          <a:p>
            <a:r>
              <a:rPr lang="en-US" sz="2600" b="1" dirty="0">
                <a:latin typeface="+mn-lt"/>
                <a:cs typeface="+mn-cs"/>
              </a:rPr>
              <a:t>Sponsor Indeed:    </a:t>
            </a:r>
          </a:p>
          <a:p>
            <a:r>
              <a:rPr lang="en-US" sz="2000" dirty="0">
                <a:latin typeface="+mn-lt"/>
                <a:cs typeface="+mn-cs"/>
              </a:rPr>
              <a:t>Top of fold strategy.   It’ll also push/recommend your position.   For some remote areas may not be needed.   If you use this option, monitor it to ensure costs are managed.  Sponsor offers your secret weapon.   Candidate experience.</a:t>
            </a:r>
          </a:p>
          <a:p>
            <a:endParaRPr lang="en-US" sz="2000" dirty="0">
              <a:latin typeface="+mn-lt"/>
              <a:cs typeface="+mn-cs"/>
            </a:endParaRPr>
          </a:p>
          <a:p>
            <a:r>
              <a:rPr lang="en-US" sz="2000" b="1" dirty="0">
                <a:solidFill>
                  <a:srgbClr val="FF0000"/>
                </a:solidFill>
                <a:latin typeface="+mn-lt"/>
                <a:cs typeface="+mn-cs"/>
              </a:rPr>
              <a:t>EZ Apply:    No resume needed, phone #, name, email</a:t>
            </a:r>
          </a:p>
        </p:txBody>
      </p:sp>
      <p:pic>
        <p:nvPicPr>
          <p:cNvPr id="5" name="Picture 4">
            <a:extLst>
              <a:ext uri="{FF2B5EF4-FFF2-40B4-BE49-F238E27FC236}">
                <a16:creationId xmlns:a16="http://schemas.microsoft.com/office/drawing/2014/main" id="{B3CEBCEA-366B-9FE7-2F6A-11BE0C05604A}"/>
              </a:ext>
            </a:extLst>
          </p:cNvPr>
          <p:cNvPicPr>
            <a:picLocks noChangeAspect="1"/>
          </p:cNvPicPr>
          <p:nvPr/>
        </p:nvPicPr>
        <p:blipFill rotWithShape="1">
          <a:blip r:embed="rId2"/>
          <a:srcRect l="2191" r="1560" b="-2"/>
          <a:stretch/>
        </p:blipFill>
        <p:spPr>
          <a:xfrm>
            <a:off x="7712366" y="0"/>
            <a:ext cx="3995623" cy="2137982"/>
          </a:xfrm>
          <a:prstGeom prst="rect">
            <a:avLst/>
          </a:prstGeom>
        </p:spPr>
      </p:pic>
      <p:graphicFrame>
        <p:nvGraphicFramePr>
          <p:cNvPr id="3" name="Chart 2">
            <a:extLst>
              <a:ext uri="{FF2B5EF4-FFF2-40B4-BE49-F238E27FC236}">
                <a16:creationId xmlns:a16="http://schemas.microsoft.com/office/drawing/2014/main" id="{D7B58AA4-2D11-9C8F-7722-183BD2829797}"/>
              </a:ext>
            </a:extLst>
          </p:cNvPr>
          <p:cNvGraphicFramePr>
            <a:graphicFrameLocks/>
          </p:cNvGraphicFramePr>
          <p:nvPr>
            <p:extLst>
              <p:ext uri="{D42A27DB-BD31-4B8C-83A1-F6EECF244321}">
                <p14:modId xmlns:p14="http://schemas.microsoft.com/office/powerpoint/2010/main" val="1025655972"/>
              </p:ext>
            </p:extLst>
          </p:nvPr>
        </p:nvGraphicFramePr>
        <p:xfrm>
          <a:off x="6838084" y="2229098"/>
          <a:ext cx="5480050" cy="4233862"/>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74107D11-CB8E-5028-C306-4D1BDA6D2F11}"/>
                  </a:ext>
                </a:extLst>
              </p14:cNvPr>
              <p14:cNvContentPartPr/>
              <p14:nvPr/>
            </p14:nvContentPartPr>
            <p14:xfrm>
              <a:off x="154512" y="5220576"/>
              <a:ext cx="6768720" cy="1440000"/>
            </p14:xfrm>
          </p:contentPart>
        </mc:Choice>
        <mc:Fallback xmlns="">
          <p:pic>
            <p:nvPicPr>
              <p:cNvPr id="7" name="Ink 6">
                <a:extLst>
                  <a:ext uri="{FF2B5EF4-FFF2-40B4-BE49-F238E27FC236}">
                    <a16:creationId xmlns:a16="http://schemas.microsoft.com/office/drawing/2014/main" id="{74107D11-CB8E-5028-C306-4D1BDA6D2F11}"/>
                  </a:ext>
                </a:extLst>
              </p:cNvPr>
              <p:cNvPicPr/>
              <p:nvPr/>
            </p:nvPicPr>
            <p:blipFill>
              <a:blip r:embed="rId5"/>
              <a:stretch>
                <a:fillRect/>
              </a:stretch>
            </p:blipFill>
            <p:spPr>
              <a:xfrm>
                <a:off x="145512" y="5211576"/>
                <a:ext cx="6786360" cy="1457640"/>
              </a:xfrm>
              <a:prstGeom prst="rect">
                <a:avLst/>
              </a:prstGeom>
            </p:spPr>
          </p:pic>
        </mc:Fallback>
      </mc:AlternateContent>
    </p:spTree>
    <p:extLst>
      <p:ext uri="{BB962C8B-B14F-4D97-AF65-F5344CB8AC3E}">
        <p14:creationId xmlns:p14="http://schemas.microsoft.com/office/powerpoint/2010/main" val="1585492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F34F8-C6DE-4982-B829-FC0E8C7E96F4}"/>
              </a:ext>
            </a:extLst>
          </p:cNvPr>
          <p:cNvSpPr>
            <a:spLocks noGrp="1"/>
          </p:cNvSpPr>
          <p:nvPr>
            <p:ph type="title"/>
          </p:nvPr>
        </p:nvSpPr>
        <p:spPr>
          <a:xfrm>
            <a:off x="655320" y="365125"/>
            <a:ext cx="5120114" cy="1692794"/>
          </a:xfrm>
        </p:spPr>
        <p:txBody>
          <a:bodyPr>
            <a:normAutofit/>
          </a:bodyPr>
          <a:lstStyle/>
          <a:p>
            <a:r>
              <a:rPr lang="en-US" b="1" dirty="0"/>
              <a:t>Agenda</a:t>
            </a:r>
          </a:p>
        </p:txBody>
      </p:sp>
      <p:sp>
        <p:nvSpPr>
          <p:cNvPr id="3" name="Content Placeholder 2">
            <a:extLst>
              <a:ext uri="{FF2B5EF4-FFF2-40B4-BE49-F238E27FC236}">
                <a16:creationId xmlns:a16="http://schemas.microsoft.com/office/drawing/2014/main" id="{1B102971-F2AD-419A-B998-C31BB4890E5A}"/>
              </a:ext>
            </a:extLst>
          </p:cNvPr>
          <p:cNvSpPr>
            <a:spLocks noGrp="1"/>
          </p:cNvSpPr>
          <p:nvPr>
            <p:ph idx="1"/>
          </p:nvPr>
        </p:nvSpPr>
        <p:spPr>
          <a:xfrm>
            <a:off x="551905" y="1834370"/>
            <a:ext cx="6068351" cy="3462228"/>
          </a:xfrm>
        </p:spPr>
        <p:txBody>
          <a:bodyPr>
            <a:normAutofit/>
          </a:bodyPr>
          <a:lstStyle/>
          <a:p>
            <a:pPr lvl="0"/>
            <a:r>
              <a:rPr lang="en-US" sz="1500" dirty="0"/>
              <a:t>Choctaw Nation History</a:t>
            </a:r>
          </a:p>
          <a:p>
            <a:pPr lvl="0"/>
            <a:r>
              <a:rPr lang="en-US" sz="1500" dirty="0"/>
              <a:t>Choctaw Nation by the numbers</a:t>
            </a:r>
          </a:p>
          <a:p>
            <a:pPr lvl="0"/>
            <a:r>
              <a:rPr lang="en-US" sz="1500" dirty="0"/>
              <a:t>Mission, vision, values</a:t>
            </a:r>
          </a:p>
          <a:p>
            <a:pPr lvl="0"/>
            <a:r>
              <a:rPr lang="en-US" sz="1500" dirty="0"/>
              <a:t>Job For the Day temporary jobs program</a:t>
            </a:r>
          </a:p>
          <a:p>
            <a:pPr lvl="0"/>
            <a:r>
              <a:rPr lang="en-US" sz="1500" dirty="0"/>
              <a:t>Tribal Advocacy</a:t>
            </a:r>
          </a:p>
          <a:p>
            <a:pPr lvl="0"/>
            <a:r>
              <a:rPr lang="en-US" sz="1500" b="1" dirty="0"/>
              <a:t>High Volume Recruiting   </a:t>
            </a:r>
            <a:r>
              <a:rPr lang="en-US" sz="1500" i="1" dirty="0"/>
              <a:t>(Job Fairs / Open Interviews)</a:t>
            </a:r>
          </a:p>
          <a:p>
            <a:pPr lvl="0"/>
            <a:r>
              <a:rPr lang="en-US" sz="1500" b="1" dirty="0"/>
              <a:t>Targeted Recruiting     </a:t>
            </a:r>
            <a:r>
              <a:rPr lang="en-US" sz="1500" i="1" dirty="0"/>
              <a:t>(Hard to find / Basic techniques)</a:t>
            </a:r>
          </a:p>
          <a:p>
            <a:pPr lvl="0"/>
            <a:r>
              <a:rPr lang="en-US" sz="1500" dirty="0"/>
              <a:t>Budget, Tools &amp; Technologies</a:t>
            </a:r>
          </a:p>
          <a:p>
            <a:r>
              <a:rPr lang="en-US" sz="1500" dirty="0"/>
              <a:t>Q &amp; A    </a:t>
            </a:r>
            <a:r>
              <a:rPr lang="en-US" sz="1500" i="1" dirty="0"/>
              <a:t>(Challenge, interrupt, cheer/jeer let’s talk about it if you don’t understand or are skeptical)</a:t>
            </a:r>
          </a:p>
          <a:p>
            <a:pPr marL="0" indent="0">
              <a:buNone/>
            </a:pPr>
            <a:endParaRPr lang="en-US" sz="1500" dirty="0"/>
          </a:p>
          <a:p>
            <a:pPr marL="0" indent="0">
              <a:buNone/>
            </a:pPr>
            <a:endParaRPr lang="en-US" sz="1500" dirty="0"/>
          </a:p>
          <a:p>
            <a:pPr marL="0" indent="0">
              <a:buNone/>
            </a:pPr>
            <a:endParaRPr lang="en-US" sz="1500" dirty="0"/>
          </a:p>
          <a:p>
            <a:endParaRPr lang="en-US" sz="1500" dirty="0"/>
          </a:p>
        </p:txBody>
      </p:sp>
      <p:pic>
        <p:nvPicPr>
          <p:cNvPr id="5" name="Picture 4" descr="A tree next to a body of water&#10;&#10;Description automatically generated">
            <a:extLst>
              <a:ext uri="{FF2B5EF4-FFF2-40B4-BE49-F238E27FC236}">
                <a16:creationId xmlns:a16="http://schemas.microsoft.com/office/drawing/2014/main" id="{C0CDDBBA-6F07-4CB2-89D9-9C04F1BF7A9D}"/>
              </a:ext>
            </a:extLst>
          </p:cNvPr>
          <p:cNvPicPr>
            <a:picLocks noChangeAspect="1"/>
          </p:cNvPicPr>
          <p:nvPr/>
        </p:nvPicPr>
        <p:blipFill rotWithShape="1">
          <a:blip r:embed="rId2"/>
          <a:srcRect l="22346" r="2380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669988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37AE0-A259-6814-010F-BFC110C9CA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F03489-3604-1A63-A54A-222092732B67}"/>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8CA78A34-6D04-4B6C-7181-2AD0BE08ABEC}"/>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FA224E02-A933-4791-803D-1C6C3E7D84C9}"/>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053334E0-4946-18B7-8040-0EB75A52808B}"/>
                  </a:ext>
                </a:extLst>
              </p14:cNvPr>
              <p14:cNvContentPartPr/>
              <p14:nvPr/>
            </p14:nvContentPartPr>
            <p14:xfrm>
              <a:off x="5001552" y="1888416"/>
              <a:ext cx="4846680" cy="2876760"/>
            </p14:xfrm>
          </p:contentPart>
        </mc:Choice>
        <mc:Fallback xmlns="">
          <p:pic>
            <p:nvPicPr>
              <p:cNvPr id="5" name="Ink 4">
                <a:extLst>
                  <a:ext uri="{FF2B5EF4-FFF2-40B4-BE49-F238E27FC236}">
                    <a16:creationId xmlns:a16="http://schemas.microsoft.com/office/drawing/2014/main" id="{053334E0-4946-18B7-8040-0EB75A52808B}"/>
                  </a:ext>
                </a:extLst>
              </p:cNvPr>
              <p:cNvPicPr/>
              <p:nvPr/>
            </p:nvPicPr>
            <p:blipFill>
              <a:blip r:embed="rId4"/>
              <a:stretch>
                <a:fillRect/>
              </a:stretch>
            </p:blipFill>
            <p:spPr>
              <a:xfrm>
                <a:off x="4992912" y="1879416"/>
                <a:ext cx="4864320" cy="289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F2E244D-B966-789E-3E1E-33635CCEBED9}"/>
                  </a:ext>
                </a:extLst>
              </p14:cNvPr>
              <p14:cNvContentPartPr/>
              <p14:nvPr/>
            </p14:nvContentPartPr>
            <p14:xfrm>
              <a:off x="5654592" y="3674736"/>
              <a:ext cx="1550880" cy="41400"/>
            </p14:xfrm>
          </p:contentPart>
        </mc:Choice>
        <mc:Fallback xmlns="">
          <p:pic>
            <p:nvPicPr>
              <p:cNvPr id="7" name="Ink 6">
                <a:extLst>
                  <a:ext uri="{FF2B5EF4-FFF2-40B4-BE49-F238E27FC236}">
                    <a16:creationId xmlns:a16="http://schemas.microsoft.com/office/drawing/2014/main" id="{BF2E244D-B966-789E-3E1E-33635CCEBED9}"/>
                  </a:ext>
                </a:extLst>
              </p:cNvPr>
              <p:cNvPicPr/>
              <p:nvPr/>
            </p:nvPicPr>
            <p:blipFill>
              <a:blip r:embed="rId6"/>
              <a:stretch>
                <a:fillRect/>
              </a:stretch>
            </p:blipFill>
            <p:spPr>
              <a:xfrm>
                <a:off x="5645952" y="3666096"/>
                <a:ext cx="1568520" cy="59040"/>
              </a:xfrm>
              <a:prstGeom prst="rect">
                <a:avLst/>
              </a:prstGeom>
            </p:spPr>
          </p:pic>
        </mc:Fallback>
      </mc:AlternateContent>
    </p:spTree>
    <p:extLst>
      <p:ext uri="{BB962C8B-B14F-4D97-AF65-F5344CB8AC3E}">
        <p14:creationId xmlns:p14="http://schemas.microsoft.com/office/powerpoint/2010/main" val="3993630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80203B-8B49-9F19-67EC-029E56FCC829}"/>
              </a:ext>
            </a:extLst>
          </p:cNvPr>
          <p:cNvPicPr>
            <a:picLocks noChangeAspect="1"/>
          </p:cNvPicPr>
          <p:nvPr/>
        </p:nvPicPr>
        <p:blipFill rotWithShape="1">
          <a:blip r:embed="rId2"/>
          <a:srcRect r="10599" b="-2"/>
          <a:stretch/>
        </p:blipFill>
        <p:spPr>
          <a:xfrm>
            <a:off x="1417012" y="0"/>
            <a:ext cx="10774988" cy="6327648"/>
          </a:xfrm>
          <a:prstGeom prst="rect">
            <a:avLst/>
          </a:prstGeom>
        </p:spPr>
      </p:pic>
      <p:pic>
        <p:nvPicPr>
          <p:cNvPr id="12" name="Picture 11">
            <a:extLst>
              <a:ext uri="{FF2B5EF4-FFF2-40B4-BE49-F238E27FC236}">
                <a16:creationId xmlns:a16="http://schemas.microsoft.com/office/drawing/2014/main" id="{FA56B1D0-D3AE-51DF-A045-5BE800C53871}"/>
              </a:ext>
            </a:extLst>
          </p:cNvPr>
          <p:cNvPicPr>
            <a:picLocks noChangeAspect="1"/>
          </p:cNvPicPr>
          <p:nvPr/>
        </p:nvPicPr>
        <p:blipFill rotWithShape="1">
          <a:blip r:embed="rId3"/>
          <a:srcRect l="2191" r="1560" b="-2"/>
          <a:stretch/>
        </p:blipFill>
        <p:spPr>
          <a:xfrm>
            <a:off x="83396" y="174025"/>
            <a:ext cx="3134525" cy="1677225"/>
          </a:xfrm>
          <a:prstGeom prst="rect">
            <a:avLst/>
          </a:prstGeom>
        </p:spPr>
      </p:pic>
      <p:sp>
        <p:nvSpPr>
          <p:cNvPr id="6" name="AutoShape 2" descr="Indeed's logo and icon | Indeed Design">
            <a:extLst>
              <a:ext uri="{FF2B5EF4-FFF2-40B4-BE49-F238E27FC236}">
                <a16:creationId xmlns:a16="http://schemas.microsoft.com/office/drawing/2014/main" id="{3CDF1F89-41BD-1DDD-6D22-25D15E3316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Indeed's logo and icon | Indeed Design">
            <a:extLst>
              <a:ext uri="{FF2B5EF4-FFF2-40B4-BE49-F238E27FC236}">
                <a16:creationId xmlns:a16="http://schemas.microsoft.com/office/drawing/2014/main" id="{DF050B7C-752C-FA08-4E9D-DD40DA7D7C3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29EC080-3604-CAD8-46DE-288592CD559C}"/>
                  </a:ext>
                </a:extLst>
              </p14:cNvPr>
              <p14:cNvContentPartPr/>
              <p14:nvPr/>
            </p14:nvContentPartPr>
            <p14:xfrm>
              <a:off x="11473272" y="5330016"/>
              <a:ext cx="773280" cy="651600"/>
            </p14:xfrm>
          </p:contentPart>
        </mc:Choice>
        <mc:Fallback xmlns="">
          <p:pic>
            <p:nvPicPr>
              <p:cNvPr id="2" name="Ink 1">
                <a:extLst>
                  <a:ext uri="{FF2B5EF4-FFF2-40B4-BE49-F238E27FC236}">
                    <a16:creationId xmlns:a16="http://schemas.microsoft.com/office/drawing/2014/main" id="{329EC080-3604-CAD8-46DE-288592CD559C}"/>
                  </a:ext>
                </a:extLst>
              </p:cNvPr>
              <p:cNvPicPr/>
              <p:nvPr/>
            </p:nvPicPr>
            <p:blipFill>
              <a:blip r:embed="rId5"/>
              <a:stretch>
                <a:fillRect/>
              </a:stretch>
            </p:blipFill>
            <p:spPr>
              <a:xfrm>
                <a:off x="11464632" y="5321016"/>
                <a:ext cx="790920" cy="669240"/>
              </a:xfrm>
              <a:prstGeom prst="rect">
                <a:avLst/>
              </a:prstGeom>
            </p:spPr>
          </p:pic>
        </mc:Fallback>
      </mc:AlternateContent>
    </p:spTree>
    <p:extLst>
      <p:ext uri="{BB962C8B-B14F-4D97-AF65-F5344CB8AC3E}">
        <p14:creationId xmlns:p14="http://schemas.microsoft.com/office/powerpoint/2010/main" val="4052056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053080-81C0-FAA5-4315-34CBEA063758}"/>
              </a:ext>
            </a:extLst>
          </p:cNvPr>
          <p:cNvPicPr>
            <a:picLocks noChangeAspect="1"/>
          </p:cNvPicPr>
          <p:nvPr/>
        </p:nvPicPr>
        <p:blipFill rotWithShape="1">
          <a:blip r:embed="rId2"/>
          <a:srcRect l="871" r="1" b="1"/>
          <a:stretch/>
        </p:blipFill>
        <p:spPr>
          <a:xfrm>
            <a:off x="20" y="1282"/>
            <a:ext cx="12191980" cy="6856718"/>
          </a:xfrm>
          <a:prstGeom prst="rect">
            <a:avLst/>
          </a:prstGeom>
        </p:spPr>
      </p:pic>
    </p:spTree>
    <p:extLst>
      <p:ext uri="{BB962C8B-B14F-4D97-AF65-F5344CB8AC3E}">
        <p14:creationId xmlns:p14="http://schemas.microsoft.com/office/powerpoint/2010/main" val="1970427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7C59BCE-A6FD-8CA9-89F9-C672F039E382}"/>
              </a:ext>
            </a:extLst>
          </p:cNvPr>
          <p:cNvPicPr>
            <a:picLocks noChangeAspect="1"/>
          </p:cNvPicPr>
          <p:nvPr/>
        </p:nvPicPr>
        <p:blipFill>
          <a:blip r:embed="rId2"/>
          <a:srcRect b="24074"/>
          <a:stretch/>
        </p:blipFill>
        <p:spPr>
          <a:xfrm>
            <a:off x="0" y="73891"/>
            <a:ext cx="12115034" cy="5013181"/>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ACBB8A3-8E61-6344-7CEC-2052C7270155}"/>
                  </a:ext>
                </a:extLst>
              </p14:cNvPr>
              <p14:cNvContentPartPr/>
              <p14:nvPr/>
            </p14:nvContentPartPr>
            <p14:xfrm>
              <a:off x="37512" y="439056"/>
              <a:ext cx="2634480" cy="814680"/>
            </p14:xfrm>
          </p:contentPart>
        </mc:Choice>
        <mc:Fallback xmlns="">
          <p:pic>
            <p:nvPicPr>
              <p:cNvPr id="2" name="Ink 1">
                <a:extLst>
                  <a:ext uri="{FF2B5EF4-FFF2-40B4-BE49-F238E27FC236}">
                    <a16:creationId xmlns:a16="http://schemas.microsoft.com/office/drawing/2014/main" id="{9ACBB8A3-8E61-6344-7CEC-2052C7270155}"/>
                  </a:ext>
                </a:extLst>
              </p:cNvPr>
              <p:cNvPicPr/>
              <p:nvPr/>
            </p:nvPicPr>
            <p:blipFill>
              <a:blip r:embed="rId4"/>
              <a:stretch>
                <a:fillRect/>
              </a:stretch>
            </p:blipFill>
            <p:spPr>
              <a:xfrm>
                <a:off x="28872" y="430056"/>
                <a:ext cx="2652120" cy="832320"/>
              </a:xfrm>
              <a:prstGeom prst="rect">
                <a:avLst/>
              </a:prstGeom>
            </p:spPr>
          </p:pic>
        </mc:Fallback>
      </mc:AlternateContent>
    </p:spTree>
    <p:extLst>
      <p:ext uri="{BB962C8B-B14F-4D97-AF65-F5344CB8AC3E}">
        <p14:creationId xmlns:p14="http://schemas.microsoft.com/office/powerpoint/2010/main" val="3697032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0F251-F598-E8EA-9DA0-82AA0019B7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D837F3-A1EA-FE1E-62BE-26C70E5CD624}"/>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D33D3F86-CF3B-3B73-D86E-85D67BDC14E8}"/>
              </a:ext>
            </a:extLst>
          </p:cNvPr>
          <p:cNvPicPr>
            <a:picLocks noChangeAspect="1"/>
          </p:cNvPicPr>
          <p:nvPr/>
        </p:nvPicPr>
        <p:blipFill>
          <a:blip r:embed="rId2"/>
          <a:stretch>
            <a:fillRect/>
          </a:stretch>
        </p:blipFill>
        <p:spPr>
          <a:xfrm>
            <a:off x="-7298" y="28546"/>
            <a:ext cx="12199298" cy="6280814"/>
          </a:xfrm>
          <a:prstGeom prst="rect">
            <a:avLst/>
          </a:prstGeom>
        </p:spPr>
      </p:pic>
    </p:spTree>
    <p:extLst>
      <p:ext uri="{BB962C8B-B14F-4D97-AF65-F5344CB8AC3E}">
        <p14:creationId xmlns:p14="http://schemas.microsoft.com/office/powerpoint/2010/main" val="3497282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E3EB4BB-EAB8-024A-6E64-2F78781820D9}"/>
              </a:ext>
            </a:extLst>
          </p:cNvPr>
          <p:cNvPicPr>
            <a:picLocks noChangeAspect="1"/>
          </p:cNvPicPr>
          <p:nvPr/>
        </p:nvPicPr>
        <p:blipFill>
          <a:blip r:embed="rId2"/>
          <a:stretch>
            <a:fillRect/>
          </a:stretch>
        </p:blipFill>
        <p:spPr>
          <a:xfrm>
            <a:off x="641180" y="2049849"/>
            <a:ext cx="6410084" cy="2772361"/>
          </a:xfrm>
          <a:prstGeom prst="rect">
            <a:avLst/>
          </a:prstGeom>
        </p:spPr>
      </p:pic>
      <p:sp>
        <p:nvSpPr>
          <p:cNvPr id="18" name="Rectangle 17">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913DF34-4666-3A16-4C29-C987AC40D1CA}"/>
              </a:ext>
            </a:extLst>
          </p:cNvPr>
          <p:cNvPicPr>
            <a:picLocks noChangeAspect="1"/>
          </p:cNvPicPr>
          <p:nvPr/>
        </p:nvPicPr>
        <p:blipFill>
          <a:blip r:embed="rId3"/>
          <a:stretch>
            <a:fillRect/>
          </a:stretch>
        </p:blipFill>
        <p:spPr>
          <a:xfrm>
            <a:off x="7695873" y="1168129"/>
            <a:ext cx="3854945" cy="1426329"/>
          </a:xfrm>
          <a:prstGeom prst="rect">
            <a:avLst/>
          </a:prstGeom>
        </p:spPr>
      </p:pic>
      <p:sp>
        <p:nvSpPr>
          <p:cNvPr id="20" name="Rectangle 19">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AE2E30-12AC-2110-AF43-FA22177E3A71}"/>
              </a:ext>
            </a:extLst>
          </p:cNvPr>
          <p:cNvPicPr>
            <a:picLocks noChangeAspect="1"/>
          </p:cNvPicPr>
          <p:nvPr/>
        </p:nvPicPr>
        <p:blipFill>
          <a:blip r:embed="rId4"/>
          <a:stretch>
            <a:fillRect/>
          </a:stretch>
        </p:blipFill>
        <p:spPr>
          <a:xfrm>
            <a:off x="7695873" y="4385375"/>
            <a:ext cx="3854945" cy="1197269"/>
          </a:xfrm>
          <a:prstGeom prst="rect">
            <a:avLst/>
          </a:prstGeom>
        </p:spPr>
      </p:pic>
    </p:spTree>
    <p:extLst>
      <p:ext uri="{BB962C8B-B14F-4D97-AF65-F5344CB8AC3E}">
        <p14:creationId xmlns:p14="http://schemas.microsoft.com/office/powerpoint/2010/main" val="3920300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FEB81-C3C4-A8A1-BD5C-6D5632E25E3A}"/>
              </a:ext>
            </a:extLst>
          </p:cNvPr>
          <p:cNvSpPr>
            <a:spLocks noGrp="1"/>
          </p:cNvSpPr>
          <p:nvPr>
            <p:ph type="title"/>
          </p:nvPr>
        </p:nvSpPr>
        <p:spPr/>
        <p:txBody>
          <a:bodyPr/>
          <a:lstStyle/>
          <a:p>
            <a:r>
              <a:rPr lang="en-US" b="1" dirty="0"/>
              <a:t>In person job fairs</a:t>
            </a:r>
          </a:p>
        </p:txBody>
      </p:sp>
      <p:sp>
        <p:nvSpPr>
          <p:cNvPr id="3" name="Content Placeholder 2">
            <a:extLst>
              <a:ext uri="{FF2B5EF4-FFF2-40B4-BE49-F238E27FC236}">
                <a16:creationId xmlns:a16="http://schemas.microsoft.com/office/drawing/2014/main" id="{5B66BBBE-8D46-526F-C6E7-B1DC8F4C9699}"/>
              </a:ext>
            </a:extLst>
          </p:cNvPr>
          <p:cNvSpPr>
            <a:spLocks noGrp="1"/>
          </p:cNvSpPr>
          <p:nvPr>
            <p:ph idx="1"/>
          </p:nvPr>
        </p:nvSpPr>
        <p:spPr/>
        <p:txBody>
          <a:bodyPr/>
          <a:lstStyle/>
          <a:p>
            <a:r>
              <a:rPr lang="en-US" dirty="0"/>
              <a:t>Hiring managers on site</a:t>
            </a:r>
          </a:p>
          <a:p>
            <a:r>
              <a:rPr lang="en-US" dirty="0"/>
              <a:t>Offers on the spot</a:t>
            </a:r>
          </a:p>
          <a:p>
            <a:r>
              <a:rPr lang="en-US" dirty="0"/>
              <a:t>Drug testing on site</a:t>
            </a:r>
          </a:p>
          <a:p>
            <a:r>
              <a:rPr lang="en-US" dirty="0"/>
              <a:t>HR on site</a:t>
            </a:r>
          </a:p>
          <a:p>
            <a:r>
              <a:rPr lang="en-US" dirty="0"/>
              <a:t>Recruiters on site</a:t>
            </a:r>
          </a:p>
          <a:p>
            <a:r>
              <a:rPr lang="en-US" dirty="0"/>
              <a:t>Average 100-hires per event</a:t>
            </a:r>
          </a:p>
        </p:txBody>
      </p:sp>
      <p:pic>
        <p:nvPicPr>
          <p:cNvPr id="5" name="Picture 4">
            <a:extLst>
              <a:ext uri="{FF2B5EF4-FFF2-40B4-BE49-F238E27FC236}">
                <a16:creationId xmlns:a16="http://schemas.microsoft.com/office/drawing/2014/main" id="{6995ED8F-F5B9-9176-7895-DA249564F8D2}"/>
              </a:ext>
            </a:extLst>
          </p:cNvPr>
          <p:cNvPicPr>
            <a:picLocks noChangeAspect="1"/>
          </p:cNvPicPr>
          <p:nvPr/>
        </p:nvPicPr>
        <p:blipFill>
          <a:blip r:embed="rId2"/>
          <a:stretch>
            <a:fillRect/>
          </a:stretch>
        </p:blipFill>
        <p:spPr>
          <a:xfrm>
            <a:off x="6892267" y="0"/>
            <a:ext cx="5299733" cy="6858000"/>
          </a:xfrm>
          <a:prstGeom prst="rect">
            <a:avLst/>
          </a:prstGeom>
        </p:spPr>
      </p:pic>
    </p:spTree>
    <p:extLst>
      <p:ext uri="{BB962C8B-B14F-4D97-AF65-F5344CB8AC3E}">
        <p14:creationId xmlns:p14="http://schemas.microsoft.com/office/powerpoint/2010/main" val="3299040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37011-B2BB-3E0D-69FB-1C6F7C2ED319}"/>
              </a:ext>
            </a:extLst>
          </p:cNvPr>
          <p:cNvSpPr>
            <a:spLocks noGrp="1"/>
          </p:cNvSpPr>
          <p:nvPr>
            <p:ph type="title"/>
          </p:nvPr>
        </p:nvSpPr>
        <p:spPr>
          <a:xfrm>
            <a:off x="838200" y="640567"/>
            <a:ext cx="10515600" cy="1050121"/>
          </a:xfrm>
        </p:spPr>
        <p:txBody>
          <a:bodyPr anchor="ctr">
            <a:normAutofit/>
          </a:bodyPr>
          <a:lstStyle/>
          <a:p>
            <a:r>
              <a:rPr lang="en-US" b="1" dirty="0"/>
              <a:t>Job fair basics</a:t>
            </a:r>
          </a:p>
        </p:txBody>
      </p:sp>
      <p:sp>
        <p:nvSpPr>
          <p:cNvPr id="4" name="Text Placeholder 3">
            <a:extLst>
              <a:ext uri="{FF2B5EF4-FFF2-40B4-BE49-F238E27FC236}">
                <a16:creationId xmlns:a16="http://schemas.microsoft.com/office/drawing/2014/main" id="{D1032589-ABFF-8602-97D8-432921733153}"/>
              </a:ext>
            </a:extLst>
          </p:cNvPr>
          <p:cNvSpPr>
            <a:spLocks noGrp="1"/>
          </p:cNvSpPr>
          <p:nvPr>
            <p:ph sz="half" idx="1"/>
          </p:nvPr>
        </p:nvSpPr>
        <p:spPr>
          <a:xfrm>
            <a:off x="838200" y="1825625"/>
            <a:ext cx="5181600" cy="4351338"/>
          </a:xfrm>
        </p:spPr>
        <p:txBody>
          <a:bodyPr>
            <a:normAutofit/>
          </a:bodyPr>
          <a:lstStyle/>
          <a:p>
            <a:pPr marL="285750" indent="-285750">
              <a:buFontTx/>
              <a:buChar char="-"/>
            </a:pPr>
            <a:r>
              <a:rPr lang="en-US" sz="1500"/>
              <a:t>Market via Facebook, use employees, hiring managers, marketing department and your recruiters.</a:t>
            </a:r>
          </a:p>
          <a:p>
            <a:pPr marL="285750" indent="-285750">
              <a:buFontTx/>
              <a:buChar char="-"/>
            </a:pPr>
            <a:r>
              <a:rPr lang="en-US" sz="1500"/>
              <a:t>Guerilla market.   Community bulletin boards, churches, fliers on businesses, loan offices, apartments, everywhere.</a:t>
            </a:r>
          </a:p>
          <a:p>
            <a:pPr marL="285750" indent="-285750">
              <a:buFontTx/>
              <a:buChar char="-"/>
            </a:pPr>
            <a:r>
              <a:rPr lang="en-US" sz="1500"/>
              <a:t>Text previous/current candidates about event</a:t>
            </a:r>
          </a:p>
          <a:p>
            <a:pPr marL="285750" indent="-285750">
              <a:buFontTx/>
              <a:buChar char="-"/>
            </a:pPr>
            <a:r>
              <a:rPr lang="en-US" sz="1500"/>
              <a:t>Advertise your jobs via </a:t>
            </a:r>
            <a:r>
              <a:rPr lang="en-US" sz="1500" b="1"/>
              <a:t>sponsored </a:t>
            </a:r>
            <a:r>
              <a:rPr lang="en-US" sz="1500"/>
              <a:t>Indeed, call/text and schedule interview day of job fair</a:t>
            </a:r>
          </a:p>
          <a:p>
            <a:pPr marL="285750" indent="-285750">
              <a:buFontTx/>
              <a:buChar char="-"/>
            </a:pPr>
            <a:r>
              <a:rPr lang="en-US" sz="1500"/>
              <a:t>Get your local news involved, they love positive stories</a:t>
            </a:r>
          </a:p>
          <a:p>
            <a:pPr marL="285750" indent="-285750">
              <a:buFontTx/>
              <a:buChar char="-"/>
            </a:pPr>
            <a:r>
              <a:rPr lang="en-US" sz="1500"/>
              <a:t>Aim for 3:1 interview to hire ratio</a:t>
            </a:r>
          </a:p>
          <a:p>
            <a:pPr marL="285750" indent="-285750">
              <a:buFontTx/>
              <a:buChar char="-"/>
            </a:pPr>
            <a:r>
              <a:rPr lang="en-US" sz="1500"/>
              <a:t>Train managers on how to interview first.  15 minutes, yes or no then, no decide later.   </a:t>
            </a:r>
          </a:p>
          <a:p>
            <a:pPr marL="285750" indent="-285750">
              <a:buFontTx/>
              <a:buChar char="-"/>
            </a:pPr>
            <a:r>
              <a:rPr lang="en-US" sz="1500"/>
              <a:t>Job Fair Flow Matters   </a:t>
            </a:r>
            <a:r>
              <a:rPr lang="en-US" sz="1500" i="1"/>
              <a:t>(Corral/circle, recruiter sign in, interest forms, HR eligibility check, interview, offer, no one leaves without talking to someone)</a:t>
            </a:r>
          </a:p>
        </p:txBody>
      </p:sp>
      <p:pic>
        <p:nvPicPr>
          <p:cNvPr id="3074" name="Picture 2" descr="No alternative text description for this image">
            <a:extLst>
              <a:ext uri="{FF2B5EF4-FFF2-40B4-BE49-F238E27FC236}">
                <a16:creationId xmlns:a16="http://schemas.microsoft.com/office/drawing/2014/main" id="{09BA6539-A9B0-D3C5-7C1D-C69018AA99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53005" y="1825625"/>
            <a:ext cx="3219990" cy="4351338"/>
          </a:xfrm>
          <a:prstGeom prst="rect">
            <a:avLst/>
          </a:prstGeom>
          <a:noFill/>
        </p:spPr>
      </p:pic>
    </p:spTree>
    <p:extLst>
      <p:ext uri="{BB962C8B-B14F-4D97-AF65-F5344CB8AC3E}">
        <p14:creationId xmlns:p14="http://schemas.microsoft.com/office/powerpoint/2010/main" val="25946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97A2A-868D-73E8-F4C8-D757230AE63D}"/>
              </a:ext>
            </a:extLst>
          </p:cNvPr>
          <p:cNvSpPr>
            <a:spLocks noGrp="1"/>
          </p:cNvSpPr>
          <p:nvPr>
            <p:ph type="title"/>
          </p:nvPr>
        </p:nvSpPr>
        <p:spPr>
          <a:xfrm>
            <a:off x="839788" y="514644"/>
            <a:ext cx="3932237" cy="1405595"/>
          </a:xfrm>
        </p:spPr>
        <p:txBody>
          <a:bodyPr anchor="b">
            <a:normAutofit/>
          </a:bodyPr>
          <a:lstStyle/>
          <a:p>
            <a:r>
              <a:rPr lang="en-US" b="1" dirty="0"/>
              <a:t>Open Interviews</a:t>
            </a:r>
          </a:p>
        </p:txBody>
      </p:sp>
      <p:pic>
        <p:nvPicPr>
          <p:cNvPr id="4098" name="Picture 2" descr="No alternative text description for this image">
            <a:extLst>
              <a:ext uri="{FF2B5EF4-FFF2-40B4-BE49-F238E27FC236}">
                <a16:creationId xmlns:a16="http://schemas.microsoft.com/office/drawing/2014/main" id="{310C9805-59F5-1012-28B2-F2984CF2F0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41679" y="987425"/>
            <a:ext cx="3655218" cy="4873625"/>
          </a:xfrm>
          <a:prstGeom prst="rect">
            <a:avLst/>
          </a:prstGeom>
          <a:solidFill>
            <a:srgbClr val="FFFFFF"/>
          </a:solidFill>
        </p:spPr>
      </p:pic>
      <p:sp>
        <p:nvSpPr>
          <p:cNvPr id="3" name="Content Placeholder 2">
            <a:extLst>
              <a:ext uri="{FF2B5EF4-FFF2-40B4-BE49-F238E27FC236}">
                <a16:creationId xmlns:a16="http://schemas.microsoft.com/office/drawing/2014/main" id="{0723A69F-63DE-579E-D7E8-65A9ECAF59EB}"/>
              </a:ext>
            </a:extLst>
          </p:cNvPr>
          <p:cNvSpPr>
            <a:spLocks noGrp="1"/>
          </p:cNvSpPr>
          <p:nvPr>
            <p:ph type="body" sz="half" idx="2"/>
          </p:nvPr>
        </p:nvSpPr>
        <p:spPr>
          <a:xfrm>
            <a:off x="839788" y="2057400"/>
            <a:ext cx="3932237" cy="3811588"/>
          </a:xfrm>
        </p:spPr>
        <p:txBody>
          <a:bodyPr>
            <a:normAutofit/>
          </a:bodyPr>
          <a:lstStyle/>
          <a:p>
            <a:r>
              <a:rPr lang="en-US"/>
              <a:t>Set time every week</a:t>
            </a:r>
          </a:p>
          <a:p>
            <a:r>
              <a:rPr lang="en-US"/>
              <a:t>Hiring managers on site</a:t>
            </a:r>
          </a:p>
          <a:p>
            <a:r>
              <a:rPr lang="en-US"/>
              <a:t>Offers on the spot</a:t>
            </a:r>
          </a:p>
          <a:p>
            <a:r>
              <a:rPr lang="en-US"/>
              <a:t>Rejected candidates recycled</a:t>
            </a:r>
          </a:p>
          <a:p>
            <a:r>
              <a:rPr lang="en-US"/>
              <a:t>Flow matters (Pre-screen form/past work history, tribal status passed to manager)  </a:t>
            </a:r>
          </a:p>
          <a:p>
            <a:r>
              <a:rPr lang="en-US"/>
              <a:t>Aim for 3:1 interview to hire ratio    </a:t>
            </a:r>
          </a:p>
          <a:p>
            <a:r>
              <a:rPr lang="en-US"/>
              <a:t>Consistent in everything, and buy in from hiring managers</a:t>
            </a:r>
            <a:endParaRPr lang="en-US" dirty="0"/>
          </a:p>
        </p:txBody>
      </p:sp>
    </p:spTree>
    <p:extLst>
      <p:ext uri="{BB962C8B-B14F-4D97-AF65-F5344CB8AC3E}">
        <p14:creationId xmlns:p14="http://schemas.microsoft.com/office/powerpoint/2010/main" val="2665403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B7F70-843A-6B56-E1C5-5382C5B8766E}"/>
              </a:ext>
            </a:extLst>
          </p:cNvPr>
          <p:cNvSpPr>
            <a:spLocks noGrp="1"/>
          </p:cNvSpPr>
          <p:nvPr>
            <p:ph type="title"/>
          </p:nvPr>
        </p:nvSpPr>
        <p:spPr>
          <a:xfrm>
            <a:off x="731520" y="578652"/>
            <a:ext cx="4361688" cy="1405595"/>
          </a:xfrm>
        </p:spPr>
        <p:txBody>
          <a:bodyPr anchor="b">
            <a:normAutofit/>
          </a:bodyPr>
          <a:lstStyle/>
          <a:p>
            <a:r>
              <a:rPr lang="en-US" b="1" dirty="0"/>
              <a:t>Community Outreach</a:t>
            </a:r>
          </a:p>
        </p:txBody>
      </p:sp>
      <p:pic>
        <p:nvPicPr>
          <p:cNvPr id="5122" name="Picture 2" descr="No alternative text description for this image">
            <a:extLst>
              <a:ext uri="{FF2B5EF4-FFF2-40B4-BE49-F238E27FC236}">
                <a16:creationId xmlns:a16="http://schemas.microsoft.com/office/drawing/2014/main" id="{2C164ACC-DEF2-2B6A-7125-92269123B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58" r="308" b="-2"/>
          <a:stretch/>
        </p:blipFill>
        <p:spPr bwMode="auto">
          <a:xfrm>
            <a:off x="5183188" y="987425"/>
            <a:ext cx="6172200" cy="4873625"/>
          </a:xfrm>
          <a:prstGeom prst="rect">
            <a:avLst/>
          </a:prstGeom>
          <a:solidFill>
            <a:srgbClr val="FFFFFF"/>
          </a:solidFill>
        </p:spPr>
      </p:pic>
      <p:sp>
        <p:nvSpPr>
          <p:cNvPr id="4" name="Text Placeholder 3">
            <a:extLst>
              <a:ext uri="{FF2B5EF4-FFF2-40B4-BE49-F238E27FC236}">
                <a16:creationId xmlns:a16="http://schemas.microsoft.com/office/drawing/2014/main" id="{7F25333D-D016-9BA1-5EE6-192D00AF12D6}"/>
              </a:ext>
            </a:extLst>
          </p:cNvPr>
          <p:cNvSpPr>
            <a:spLocks noGrp="1"/>
          </p:cNvSpPr>
          <p:nvPr>
            <p:ph type="body" sz="half" idx="2"/>
          </p:nvPr>
        </p:nvSpPr>
        <p:spPr>
          <a:xfrm>
            <a:off x="839788" y="2057400"/>
            <a:ext cx="3932237" cy="3811588"/>
          </a:xfrm>
        </p:spPr>
        <p:txBody>
          <a:bodyPr>
            <a:normAutofit/>
          </a:bodyPr>
          <a:lstStyle/>
          <a:p>
            <a:pPr marL="285750" indent="-285750">
              <a:buFontTx/>
              <a:buChar char="-"/>
            </a:pPr>
            <a:r>
              <a:rPr lang="en-US" dirty="0"/>
              <a:t>Serving elders  (giving back, also promote hiring events)</a:t>
            </a:r>
          </a:p>
          <a:p>
            <a:pPr marL="285750" indent="-285750">
              <a:buFontTx/>
              <a:buChar char="-"/>
            </a:pPr>
            <a:r>
              <a:rPr lang="en-US" dirty="0"/>
              <a:t>Local unemployment offices</a:t>
            </a:r>
          </a:p>
          <a:p>
            <a:pPr marL="285750" indent="-285750">
              <a:buFontTx/>
              <a:buChar char="-"/>
            </a:pPr>
            <a:r>
              <a:rPr lang="en-US" dirty="0"/>
              <a:t>Visiting high schools</a:t>
            </a:r>
          </a:p>
          <a:p>
            <a:pPr marL="285750" indent="-285750">
              <a:buFontTx/>
              <a:buChar char="-"/>
            </a:pPr>
            <a:r>
              <a:rPr lang="en-US" dirty="0"/>
              <a:t>Visiting colleges</a:t>
            </a:r>
          </a:p>
          <a:p>
            <a:pPr marL="285750" indent="-285750">
              <a:buFontTx/>
              <a:buChar char="-"/>
            </a:pPr>
            <a:r>
              <a:rPr lang="en-US" dirty="0"/>
              <a:t>PR whenever possible about fact you are actively hiring</a:t>
            </a:r>
          </a:p>
          <a:p>
            <a:pPr marL="285750" indent="-285750">
              <a:buFontTx/>
              <a:buChar char="-"/>
            </a:pPr>
            <a:r>
              <a:rPr lang="en-US" dirty="0"/>
              <a:t>Participation in community events </a:t>
            </a:r>
          </a:p>
          <a:p>
            <a:pPr marL="285750" indent="-285750">
              <a:buFontTx/>
              <a:buChar char="-"/>
            </a:pPr>
            <a:r>
              <a:rPr lang="en-US" dirty="0"/>
              <a:t>Hands of Hope</a:t>
            </a:r>
          </a:p>
        </p:txBody>
      </p:sp>
    </p:spTree>
    <p:extLst>
      <p:ext uri="{BB962C8B-B14F-4D97-AF65-F5344CB8AC3E}">
        <p14:creationId xmlns:p14="http://schemas.microsoft.com/office/powerpoint/2010/main" val="3821953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6" name="Rectangle 1065">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raditional Dress">
            <a:extLst>
              <a:ext uri="{FF2B5EF4-FFF2-40B4-BE49-F238E27FC236}">
                <a16:creationId xmlns:a16="http://schemas.microsoft.com/office/drawing/2014/main" id="{C2EEBBE6-A7E7-2F74-A3CA-60539FED0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22" b="3"/>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octaw Stickball">
            <a:extLst>
              <a:ext uri="{FF2B5EF4-FFF2-40B4-BE49-F238E27FC236}">
                <a16:creationId xmlns:a16="http://schemas.microsoft.com/office/drawing/2014/main" id="{FD596966-14A3-A966-6E6D-12A0299F0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 r="2" b="2"/>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aditional Basketry">
            <a:extLst>
              <a:ext uri="{FF2B5EF4-FFF2-40B4-BE49-F238E27FC236}">
                <a16:creationId xmlns:a16="http://schemas.microsoft.com/office/drawing/2014/main" id="{3BA39EB0-43A5-76C5-00AF-FB8E1DFF93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 b="52"/>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ditional Dress">
            <a:extLst>
              <a:ext uri="{FF2B5EF4-FFF2-40B4-BE49-F238E27FC236}">
                <a16:creationId xmlns:a16="http://schemas.microsoft.com/office/drawing/2014/main" id="{5C5014FD-B464-2E3D-39E5-B3215E6841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 r="2" b="2"/>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04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7DC68-BDE7-C076-5277-1649C30F8057}"/>
              </a:ext>
            </a:extLst>
          </p:cNvPr>
          <p:cNvSpPr>
            <a:spLocks noGrp="1"/>
          </p:cNvSpPr>
          <p:nvPr>
            <p:ph type="title"/>
          </p:nvPr>
        </p:nvSpPr>
        <p:spPr>
          <a:xfrm>
            <a:off x="147781" y="708956"/>
            <a:ext cx="10515600" cy="1050121"/>
          </a:xfrm>
        </p:spPr>
        <p:txBody>
          <a:bodyPr anchor="ctr">
            <a:normAutofit/>
          </a:bodyPr>
          <a:lstStyle/>
          <a:p>
            <a:r>
              <a:rPr lang="en-US" b="1" dirty="0"/>
              <a:t>Career Site</a:t>
            </a:r>
          </a:p>
        </p:txBody>
      </p:sp>
      <p:sp>
        <p:nvSpPr>
          <p:cNvPr id="3" name="Content Placeholder 2">
            <a:extLst>
              <a:ext uri="{FF2B5EF4-FFF2-40B4-BE49-F238E27FC236}">
                <a16:creationId xmlns:a16="http://schemas.microsoft.com/office/drawing/2014/main" id="{80B86A22-570E-3DE6-29B5-DC9B57AF185F}"/>
              </a:ext>
            </a:extLst>
          </p:cNvPr>
          <p:cNvSpPr>
            <a:spLocks noGrp="1"/>
          </p:cNvSpPr>
          <p:nvPr>
            <p:ph sz="half" idx="1"/>
          </p:nvPr>
        </p:nvSpPr>
        <p:spPr>
          <a:xfrm>
            <a:off x="147781" y="1825625"/>
            <a:ext cx="5485273" cy="4351338"/>
          </a:xfrm>
        </p:spPr>
        <p:txBody>
          <a:bodyPr>
            <a:normAutofit/>
          </a:bodyPr>
          <a:lstStyle/>
          <a:p>
            <a:r>
              <a:rPr lang="en-US" sz="2400" dirty="0"/>
              <a:t>Average about 150 posted, 500 open</a:t>
            </a:r>
          </a:p>
          <a:p>
            <a:r>
              <a:rPr lang="en-US" sz="2400" dirty="0"/>
              <a:t>Average about 2,200 applicants per week  (114k per year)</a:t>
            </a:r>
          </a:p>
          <a:p>
            <a:r>
              <a:rPr lang="en-US" sz="2400" dirty="0"/>
              <a:t>Most traffic organic</a:t>
            </a:r>
          </a:p>
          <a:p>
            <a:r>
              <a:rPr lang="en-US" sz="2400" dirty="0"/>
              <a:t>We allow people to apply with no resume</a:t>
            </a:r>
          </a:p>
        </p:txBody>
      </p:sp>
      <p:pic>
        <p:nvPicPr>
          <p:cNvPr id="5" name="Picture 4">
            <a:extLst>
              <a:ext uri="{FF2B5EF4-FFF2-40B4-BE49-F238E27FC236}">
                <a16:creationId xmlns:a16="http://schemas.microsoft.com/office/drawing/2014/main" id="{21D4C452-B709-084E-823C-94A8621A2D26}"/>
              </a:ext>
            </a:extLst>
          </p:cNvPr>
          <p:cNvPicPr>
            <a:picLocks noChangeAspect="1"/>
          </p:cNvPicPr>
          <p:nvPr/>
        </p:nvPicPr>
        <p:blipFill>
          <a:blip r:embed="rId2"/>
          <a:stretch>
            <a:fillRect/>
          </a:stretch>
        </p:blipFill>
        <p:spPr>
          <a:xfrm>
            <a:off x="5633057" y="2807854"/>
            <a:ext cx="6558944" cy="4050147"/>
          </a:xfrm>
          <a:prstGeom prst="rect">
            <a:avLst/>
          </a:prstGeom>
          <a:noFill/>
        </p:spPr>
      </p:pic>
      <p:pic>
        <p:nvPicPr>
          <p:cNvPr id="7" name="Picture 6">
            <a:extLst>
              <a:ext uri="{FF2B5EF4-FFF2-40B4-BE49-F238E27FC236}">
                <a16:creationId xmlns:a16="http://schemas.microsoft.com/office/drawing/2014/main" id="{85207331-31A3-216F-4C06-BC413D4E5F0E}"/>
              </a:ext>
            </a:extLst>
          </p:cNvPr>
          <p:cNvPicPr>
            <a:picLocks noChangeAspect="1"/>
          </p:cNvPicPr>
          <p:nvPr/>
        </p:nvPicPr>
        <p:blipFill>
          <a:blip r:embed="rId3"/>
          <a:stretch>
            <a:fillRect/>
          </a:stretch>
        </p:blipFill>
        <p:spPr>
          <a:xfrm>
            <a:off x="5633056" y="-1"/>
            <a:ext cx="6558944" cy="2807855"/>
          </a:xfrm>
          <a:prstGeom prst="rect">
            <a:avLst/>
          </a:prstGeom>
        </p:spPr>
      </p:pic>
    </p:spTree>
    <p:extLst>
      <p:ext uri="{BB962C8B-B14F-4D97-AF65-F5344CB8AC3E}">
        <p14:creationId xmlns:p14="http://schemas.microsoft.com/office/powerpoint/2010/main" val="3530951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BBB285B4-2123-A36A-2FC1-E4B2D8A28334}"/>
              </a:ext>
            </a:extLst>
          </p:cNvPr>
          <p:cNvPicPr>
            <a:picLocks noGrp="1" noChangeAspect="1"/>
          </p:cNvPicPr>
          <p:nvPr>
            <p:ph idx="1"/>
          </p:nvPr>
        </p:nvPicPr>
        <p:blipFill>
          <a:blip r:embed="rId2"/>
          <a:stretch>
            <a:fillRect/>
          </a:stretch>
        </p:blipFill>
        <p:spPr>
          <a:xfrm>
            <a:off x="927652" y="457200"/>
            <a:ext cx="10336695" cy="5943600"/>
          </a:xfrm>
          <a:prstGeom prst="rect">
            <a:avLst/>
          </a:prstGeom>
        </p:spPr>
      </p:pic>
      <p:sp>
        <p:nvSpPr>
          <p:cNvPr id="2" name="Circle: Hollow 1">
            <a:extLst>
              <a:ext uri="{FF2B5EF4-FFF2-40B4-BE49-F238E27FC236}">
                <a16:creationId xmlns:a16="http://schemas.microsoft.com/office/drawing/2014/main" id="{8CBBDA0B-C5D2-B9F6-B44B-FC9D39ACA573}"/>
              </a:ext>
            </a:extLst>
          </p:cNvPr>
          <p:cNvSpPr/>
          <p:nvPr/>
        </p:nvSpPr>
        <p:spPr>
          <a:xfrm>
            <a:off x="8442664" y="932155"/>
            <a:ext cx="1651247" cy="1322773"/>
          </a:xfrm>
          <a:prstGeom prst="donut">
            <a:avLst>
              <a:gd name="adj" fmla="val 342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ircle: Hollow 2">
            <a:extLst>
              <a:ext uri="{FF2B5EF4-FFF2-40B4-BE49-F238E27FC236}">
                <a16:creationId xmlns:a16="http://schemas.microsoft.com/office/drawing/2014/main" id="{5610932B-273F-E371-9DCD-65955312B03A}"/>
              </a:ext>
            </a:extLst>
          </p:cNvPr>
          <p:cNvSpPr/>
          <p:nvPr/>
        </p:nvSpPr>
        <p:spPr>
          <a:xfrm>
            <a:off x="9724722" y="932155"/>
            <a:ext cx="1651247" cy="1322773"/>
          </a:xfrm>
          <a:prstGeom prst="donut">
            <a:avLst>
              <a:gd name="adj" fmla="val 342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22510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384F7C-4C3B-F1CF-0C07-8F1971B32D62}"/>
              </a:ext>
            </a:extLst>
          </p:cNvPr>
          <p:cNvPicPr>
            <a:picLocks noGrp="1" noChangeAspect="1"/>
          </p:cNvPicPr>
          <p:nvPr>
            <p:ph idx="1"/>
          </p:nvPr>
        </p:nvPicPr>
        <p:blipFill>
          <a:blip r:embed="rId2"/>
          <a:stretch>
            <a:fillRect/>
          </a:stretch>
        </p:blipFill>
        <p:spPr>
          <a:xfrm>
            <a:off x="836176" y="457200"/>
            <a:ext cx="10519648" cy="5943600"/>
          </a:xfrm>
          <a:prstGeom prst="rect">
            <a:avLst/>
          </a:prstGeom>
        </p:spPr>
      </p:pic>
    </p:spTree>
    <p:extLst>
      <p:ext uri="{BB962C8B-B14F-4D97-AF65-F5344CB8AC3E}">
        <p14:creationId xmlns:p14="http://schemas.microsoft.com/office/powerpoint/2010/main" val="1304208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64124399-B8AD-6A50-222B-F5003D6C2BAD}"/>
              </a:ext>
            </a:extLst>
          </p:cNvPr>
          <p:cNvPicPr>
            <a:picLocks noGrp="1" noChangeAspect="1"/>
          </p:cNvPicPr>
          <p:nvPr>
            <p:ph idx="1"/>
          </p:nvPr>
        </p:nvPicPr>
        <p:blipFill>
          <a:blip r:embed="rId2"/>
          <a:srcRect l="12873" r="-1" b="-1"/>
          <a:stretch/>
        </p:blipFill>
        <p:spPr>
          <a:xfrm>
            <a:off x="20" y="1282"/>
            <a:ext cx="12191980" cy="6856718"/>
          </a:xfrm>
          <a:prstGeom prst="rect">
            <a:avLst/>
          </a:prstGeom>
        </p:spPr>
      </p:pic>
    </p:spTree>
    <p:extLst>
      <p:ext uri="{BB962C8B-B14F-4D97-AF65-F5344CB8AC3E}">
        <p14:creationId xmlns:p14="http://schemas.microsoft.com/office/powerpoint/2010/main" val="2576453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084F-F6C2-F5B8-1F2B-25CEE4403671}"/>
              </a:ext>
            </a:extLst>
          </p:cNvPr>
          <p:cNvSpPr>
            <a:spLocks noGrp="1"/>
          </p:cNvSpPr>
          <p:nvPr>
            <p:ph type="title"/>
          </p:nvPr>
        </p:nvSpPr>
        <p:spPr>
          <a:xfrm>
            <a:off x="336868" y="187325"/>
            <a:ext cx="4710620" cy="1600200"/>
          </a:xfrm>
        </p:spPr>
        <p:txBody>
          <a:bodyPr anchor="b">
            <a:normAutofit/>
          </a:bodyPr>
          <a:lstStyle/>
          <a:p>
            <a:r>
              <a:rPr lang="en-US" b="1" dirty="0"/>
              <a:t>Specialized Recruiting</a:t>
            </a:r>
          </a:p>
        </p:txBody>
      </p:sp>
      <p:pic>
        <p:nvPicPr>
          <p:cNvPr id="6" name="Picture 5">
            <a:extLst>
              <a:ext uri="{FF2B5EF4-FFF2-40B4-BE49-F238E27FC236}">
                <a16:creationId xmlns:a16="http://schemas.microsoft.com/office/drawing/2014/main" id="{A48CCF9E-BA51-96F2-AA53-C55C2F29BF23}"/>
              </a:ext>
            </a:extLst>
          </p:cNvPr>
          <p:cNvPicPr>
            <a:picLocks noChangeAspect="1"/>
          </p:cNvPicPr>
          <p:nvPr/>
        </p:nvPicPr>
        <p:blipFill>
          <a:blip r:embed="rId2"/>
          <a:srcRect t="18196" r="3" b="2449"/>
          <a:stretch/>
        </p:blipFill>
        <p:spPr>
          <a:xfrm>
            <a:off x="5183188" y="987425"/>
            <a:ext cx="6172200" cy="4873625"/>
          </a:xfrm>
          <a:prstGeom prst="rect">
            <a:avLst/>
          </a:prstGeom>
          <a:noFill/>
        </p:spPr>
      </p:pic>
      <p:sp>
        <p:nvSpPr>
          <p:cNvPr id="11" name="Text Placeholder 3">
            <a:extLst>
              <a:ext uri="{FF2B5EF4-FFF2-40B4-BE49-F238E27FC236}">
                <a16:creationId xmlns:a16="http://schemas.microsoft.com/office/drawing/2014/main" id="{75AC36ED-08CD-F0BC-8F18-EA8BCFDBE376}"/>
              </a:ext>
            </a:extLst>
          </p:cNvPr>
          <p:cNvSpPr>
            <a:spLocks noGrp="1"/>
          </p:cNvSpPr>
          <p:nvPr>
            <p:ph type="body" sz="half" idx="2"/>
          </p:nvPr>
        </p:nvSpPr>
        <p:spPr>
          <a:xfrm>
            <a:off x="428308" y="1901952"/>
            <a:ext cx="3932237" cy="3811588"/>
          </a:xfrm>
        </p:spPr>
        <p:txBody>
          <a:bodyPr>
            <a:normAutofit/>
          </a:bodyPr>
          <a:lstStyle/>
          <a:p>
            <a:endParaRPr lang="en-US" dirty="0"/>
          </a:p>
          <a:p>
            <a:pPr marL="285750" indent="-285750">
              <a:buFontTx/>
              <a:buChar char="-"/>
            </a:pPr>
            <a:r>
              <a:rPr lang="en-US" dirty="0"/>
              <a:t>Know the role, do an intake</a:t>
            </a:r>
          </a:p>
          <a:p>
            <a:pPr marL="285750" indent="-285750">
              <a:buFontTx/>
              <a:buChar char="-"/>
            </a:pPr>
            <a:r>
              <a:rPr lang="en-US" dirty="0"/>
              <a:t>Performance Profile versus Position Description </a:t>
            </a:r>
            <a:r>
              <a:rPr lang="en-US" b="1" dirty="0">
                <a:solidFill>
                  <a:srgbClr val="FF0000"/>
                </a:solidFill>
              </a:rPr>
              <a:t>(this matters)</a:t>
            </a:r>
            <a:endParaRPr lang="en-US" b="1" dirty="0"/>
          </a:p>
          <a:p>
            <a:pPr marL="285750" indent="-285750">
              <a:buFontTx/>
              <a:buChar char="-"/>
            </a:pPr>
            <a:r>
              <a:rPr lang="en-US" dirty="0"/>
              <a:t>When you re-post, LinkedIn will push role to targeted talent</a:t>
            </a:r>
          </a:p>
          <a:p>
            <a:pPr marL="285750" indent="-285750">
              <a:buFontTx/>
              <a:buChar char="-"/>
            </a:pPr>
            <a:r>
              <a:rPr lang="en-US" dirty="0"/>
              <a:t>Know your EVP</a:t>
            </a:r>
          </a:p>
          <a:p>
            <a:pPr marL="285750" indent="-285750">
              <a:buFontTx/>
              <a:buChar char="-"/>
            </a:pPr>
            <a:r>
              <a:rPr lang="en-US" dirty="0"/>
              <a:t>Find them  (LI, AI, Google)</a:t>
            </a:r>
          </a:p>
          <a:p>
            <a:pPr marL="285750" indent="-285750">
              <a:buFontTx/>
              <a:buChar char="-"/>
            </a:pPr>
            <a:r>
              <a:rPr lang="en-US" dirty="0"/>
              <a:t>Contact them  (you’ve become sales)</a:t>
            </a:r>
          </a:p>
          <a:p>
            <a:pPr marL="285750" indent="-285750">
              <a:buFontTx/>
              <a:buChar char="-"/>
            </a:pPr>
            <a:endParaRPr lang="en-US" dirty="0"/>
          </a:p>
        </p:txBody>
      </p:sp>
      <p:sp>
        <p:nvSpPr>
          <p:cNvPr id="4" name="AutoShape 2">
            <a:extLst>
              <a:ext uri="{FF2B5EF4-FFF2-40B4-BE49-F238E27FC236}">
                <a16:creationId xmlns:a16="http://schemas.microsoft.com/office/drawing/2014/main" id="{E33A9D1B-68B3-CCED-375B-D92D12EBC0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80801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9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 LinkedIn Recruiter Flaw You Should Know About | Boolean Strings">
            <a:extLst>
              <a:ext uri="{FF2B5EF4-FFF2-40B4-BE49-F238E27FC236}">
                <a16:creationId xmlns:a16="http://schemas.microsoft.com/office/drawing/2014/main" id="{5A5ECC62-0D90-E671-C243-93EFF04964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50014" y="643467"/>
            <a:ext cx="6691971"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386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57C065-49FB-407D-E0AE-6FFC28C4E839}"/>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Performance Profile</a:t>
            </a:r>
          </a:p>
        </p:txBody>
      </p:sp>
      <p:sp>
        <p:nvSpPr>
          <p:cNvPr id="3" name="Content Placeholder 2">
            <a:extLst>
              <a:ext uri="{FF2B5EF4-FFF2-40B4-BE49-F238E27FC236}">
                <a16:creationId xmlns:a16="http://schemas.microsoft.com/office/drawing/2014/main" id="{A525056A-CF30-E485-071D-53551C503302}"/>
              </a:ext>
            </a:extLst>
          </p:cNvPr>
          <p:cNvSpPr>
            <a:spLocks noGrp="1"/>
          </p:cNvSpPr>
          <p:nvPr>
            <p:ph idx="1"/>
          </p:nvPr>
        </p:nvSpPr>
        <p:spPr>
          <a:xfrm>
            <a:off x="4810259" y="649480"/>
            <a:ext cx="6555347" cy="5546047"/>
          </a:xfrm>
        </p:spPr>
        <p:txBody>
          <a:bodyPr anchor="ctr">
            <a:normAutofit/>
          </a:bodyPr>
          <a:lstStyle/>
          <a:p>
            <a:pPr fontAlgn="base"/>
            <a:r>
              <a:rPr lang="en-US" sz="1600" b="0" i="0" dirty="0">
                <a:effectLst/>
                <a:latin typeface="Lato" panose="020F0502020204030203" pitchFamily="34" charset="0"/>
              </a:rPr>
              <a:t>95% of All Job Descriptions Prevent Companies from Hiring the Best Talent</a:t>
            </a:r>
          </a:p>
          <a:p>
            <a:pPr fontAlgn="base"/>
            <a:r>
              <a:rPr lang="en-US" sz="1600" b="1" i="0" dirty="0">
                <a:effectLst/>
                <a:latin typeface="Lato" panose="020F0502020204030203" pitchFamily="34" charset="0"/>
              </a:rPr>
              <a:t>Here is a story about the other 5%...</a:t>
            </a:r>
          </a:p>
          <a:p>
            <a:pPr fontAlgn="base"/>
            <a:r>
              <a:rPr lang="en-US" sz="1600" b="0" i="0" dirty="0">
                <a:effectLst/>
                <a:latin typeface="Roboto" panose="02000000000000000000" pitchFamily="2" charset="0"/>
              </a:rPr>
              <a:t>Rather than asking the standard questions we often hear from most when they take a new assignment – “What are you looking for?” he instead asked her the following five questions:</a:t>
            </a:r>
          </a:p>
          <a:p>
            <a:pPr fontAlgn="base">
              <a:buFont typeface="+mj-lt"/>
              <a:buAutoNum type="arabicPeriod"/>
            </a:pPr>
            <a:r>
              <a:rPr lang="en-US" sz="1600" b="1" i="0" dirty="0">
                <a:effectLst/>
                <a:latin typeface="Roboto" panose="02000000000000000000" pitchFamily="2" charset="0"/>
              </a:rPr>
              <a:t>What does the person need to do to be considered successful in this role and how will you measure it?</a:t>
            </a:r>
            <a:endParaRPr lang="en-US" sz="1600" b="0" i="0" dirty="0">
              <a:effectLst/>
              <a:latin typeface="Roboto" panose="02000000000000000000" pitchFamily="2" charset="0"/>
            </a:endParaRPr>
          </a:p>
          <a:p>
            <a:pPr fontAlgn="base">
              <a:buFont typeface="+mj-lt"/>
              <a:buAutoNum type="arabicPeriod"/>
            </a:pPr>
            <a:r>
              <a:rPr lang="en-US" sz="1600" b="1" i="0" dirty="0">
                <a:effectLst/>
                <a:latin typeface="Roboto" panose="02000000000000000000" pitchFamily="2" charset="0"/>
              </a:rPr>
              <a:t>What’s the major objective or biggest challenge?</a:t>
            </a:r>
            <a:endParaRPr lang="en-US" sz="1600" b="0" i="0" dirty="0">
              <a:effectLst/>
              <a:latin typeface="Roboto" panose="02000000000000000000" pitchFamily="2" charset="0"/>
            </a:endParaRPr>
          </a:p>
          <a:p>
            <a:pPr fontAlgn="base">
              <a:buFont typeface="+mj-lt"/>
              <a:buAutoNum type="arabicPeriod"/>
            </a:pPr>
            <a:r>
              <a:rPr lang="en-US" sz="1600" b="1" i="0" dirty="0">
                <a:effectLst/>
                <a:latin typeface="Roboto" panose="02000000000000000000" pitchFamily="2" charset="0"/>
              </a:rPr>
              <a:t>What do the best people do differently than average people in this role?</a:t>
            </a:r>
            <a:endParaRPr lang="en-US" sz="1600" b="0" i="0" dirty="0">
              <a:effectLst/>
              <a:latin typeface="Roboto" panose="02000000000000000000" pitchFamily="2" charset="0"/>
            </a:endParaRPr>
          </a:p>
          <a:p>
            <a:pPr fontAlgn="base">
              <a:buFont typeface="+mj-lt"/>
              <a:buAutoNum type="arabicPeriod"/>
            </a:pPr>
            <a:r>
              <a:rPr lang="en-US" sz="1600" b="1" i="0" dirty="0">
                <a:effectLst/>
                <a:latin typeface="Roboto" panose="02000000000000000000" pitchFamily="2" charset="0"/>
              </a:rPr>
              <a:t>Are there any team or managerial issues that need to be addressed?</a:t>
            </a:r>
            <a:endParaRPr lang="en-US" sz="1600" b="0" i="0" dirty="0">
              <a:effectLst/>
              <a:latin typeface="Roboto" panose="02000000000000000000" pitchFamily="2" charset="0"/>
            </a:endParaRPr>
          </a:p>
          <a:p>
            <a:pPr fontAlgn="base">
              <a:buFont typeface="+mj-lt"/>
              <a:buAutoNum type="arabicPeriod"/>
            </a:pPr>
            <a:r>
              <a:rPr lang="en-US" sz="1600" b="1" i="0" dirty="0">
                <a:effectLst/>
                <a:latin typeface="Roboto" panose="02000000000000000000" pitchFamily="2" charset="0"/>
              </a:rPr>
              <a:t>How would you describe the environment that this person will be working in?</a:t>
            </a:r>
            <a:endParaRPr lang="en-US" sz="1600" b="0" i="0" dirty="0">
              <a:effectLst/>
              <a:latin typeface="Roboto" panose="02000000000000000000" pitchFamily="2" charset="0"/>
            </a:endParaRPr>
          </a:p>
        </p:txBody>
      </p:sp>
    </p:spTree>
    <p:extLst>
      <p:ext uri="{BB962C8B-B14F-4D97-AF65-F5344CB8AC3E}">
        <p14:creationId xmlns:p14="http://schemas.microsoft.com/office/powerpoint/2010/main" val="2647481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59813E9-5935-9EF2-79AD-F611CB8F6271}"/>
              </a:ext>
            </a:extLst>
          </p:cNvPr>
          <p:cNvSpPr>
            <a:spLocks noGrp="1"/>
          </p:cNvSpPr>
          <p:nvPr>
            <p:ph type="title"/>
          </p:nvPr>
        </p:nvSpPr>
        <p:spPr>
          <a:xfrm>
            <a:off x="1383146" y="-36116"/>
            <a:ext cx="10515600" cy="1325563"/>
          </a:xfrm>
        </p:spPr>
        <p:txBody>
          <a:bodyPr>
            <a:normAutofit/>
          </a:bodyPr>
          <a:lstStyle/>
          <a:p>
            <a:r>
              <a:rPr lang="en-US" b="1" dirty="0"/>
              <a:t>How Performance Profiles Work</a:t>
            </a:r>
          </a:p>
        </p:txBody>
      </p:sp>
      <p:sp>
        <p:nvSpPr>
          <p:cNvPr id="35" name="Arc 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72C18A1-0794-93F4-FD46-840444DE0543}"/>
              </a:ext>
            </a:extLst>
          </p:cNvPr>
          <p:cNvSpPr>
            <a:spLocks noGrp="1"/>
          </p:cNvSpPr>
          <p:nvPr>
            <p:ph idx="1"/>
          </p:nvPr>
        </p:nvSpPr>
        <p:spPr>
          <a:xfrm>
            <a:off x="1470152" y="1253331"/>
            <a:ext cx="10515600" cy="4351338"/>
          </a:xfrm>
        </p:spPr>
        <p:txBody>
          <a:bodyPr>
            <a:normAutofit/>
          </a:bodyPr>
          <a:lstStyle/>
          <a:p>
            <a:pPr marL="0" indent="0">
              <a:buNone/>
            </a:pPr>
            <a:r>
              <a:rPr lang="en-US" sz="1800" b="0" i="0" dirty="0">
                <a:effectLst/>
                <a:latin typeface="+mj-lt"/>
              </a:rPr>
              <a:t>Job descriptions that are skill-based traditionally emphasize the job itself and the essential skills necessary for its execution. For instance, when seeking to hire a sales employee, a job description might read:</a:t>
            </a:r>
          </a:p>
          <a:p>
            <a:pPr>
              <a:buFontTx/>
              <a:buChar char="-"/>
            </a:pPr>
            <a:r>
              <a:rPr lang="en-US" sz="1800" dirty="0">
                <a:latin typeface="+mj-lt"/>
              </a:rPr>
              <a:t>Bachelor’s degree   / 3-5 years sales experience required  / </a:t>
            </a:r>
            <a:r>
              <a:rPr lang="en-US" sz="1800" b="0" i="0" dirty="0">
                <a:effectLst/>
                <a:latin typeface="+mj-lt"/>
              </a:rPr>
              <a:t>Strong interpersonal abilities are important / Willingness to acquire product knowledge expected /  Attention to detail is essential</a:t>
            </a:r>
          </a:p>
          <a:p>
            <a:pPr marL="0" indent="0">
              <a:buNone/>
            </a:pPr>
            <a:r>
              <a:rPr lang="en-US" sz="1800" dirty="0">
                <a:latin typeface="+mj-lt"/>
              </a:rPr>
              <a:t>V</a:t>
            </a:r>
            <a:r>
              <a:rPr lang="en-US" sz="1800" b="0" i="0" dirty="0">
                <a:effectLst/>
                <a:latin typeface="+mj-lt"/>
              </a:rPr>
              <a:t>alid, but </a:t>
            </a:r>
            <a:r>
              <a:rPr lang="en-US" sz="1800" dirty="0">
                <a:latin typeface="+mj-lt"/>
              </a:rPr>
              <a:t>does not offer</a:t>
            </a:r>
            <a:r>
              <a:rPr lang="en-US" sz="1800" b="0" i="0" dirty="0">
                <a:effectLst/>
                <a:latin typeface="+mj-lt"/>
              </a:rPr>
              <a:t> clarity on what the person in this role is </a:t>
            </a:r>
            <a:r>
              <a:rPr lang="en-US" sz="1800" b="1" i="0" dirty="0">
                <a:solidFill>
                  <a:srgbClr val="FF0000"/>
                </a:solidFill>
                <a:effectLst/>
                <a:latin typeface="+mj-lt"/>
              </a:rPr>
              <a:t>actually expected to do</a:t>
            </a:r>
            <a:r>
              <a:rPr lang="en-US" sz="1800" b="0" i="0" dirty="0">
                <a:effectLst/>
                <a:latin typeface="+mj-lt"/>
              </a:rPr>
              <a:t>. </a:t>
            </a:r>
            <a:r>
              <a:rPr lang="en-US" sz="1800" dirty="0">
                <a:latin typeface="+mj-lt"/>
              </a:rPr>
              <a:t>S</a:t>
            </a:r>
            <a:r>
              <a:rPr lang="en-US" sz="1800" b="0" i="0" dirty="0">
                <a:effectLst/>
                <a:latin typeface="+mj-lt"/>
              </a:rPr>
              <a:t>kills-based job descriptions concentrate on desired qualities of </a:t>
            </a:r>
            <a:r>
              <a:rPr lang="en-US" sz="1800" dirty="0">
                <a:latin typeface="+mj-lt"/>
              </a:rPr>
              <a:t>a</a:t>
            </a:r>
            <a:r>
              <a:rPr lang="en-US" sz="1800" b="0" i="0" dirty="0">
                <a:effectLst/>
                <a:latin typeface="+mj-lt"/>
              </a:rPr>
              <a:t> candidate, disregarding factors such as ideal results and performance.  </a:t>
            </a:r>
            <a:r>
              <a:rPr lang="en-US" sz="1800" dirty="0">
                <a:latin typeface="+mj-lt"/>
              </a:rPr>
              <a:t>P</a:t>
            </a:r>
            <a:r>
              <a:rPr lang="en-US" sz="1800" b="0" i="0" dirty="0">
                <a:effectLst/>
                <a:latin typeface="+mj-lt"/>
              </a:rPr>
              <a:t>erformance-based profile centers on the </a:t>
            </a:r>
            <a:r>
              <a:rPr lang="en-US" sz="1800" b="1" i="0" dirty="0">
                <a:solidFill>
                  <a:srgbClr val="FF0000"/>
                </a:solidFill>
                <a:effectLst/>
                <a:latin typeface="+mj-lt"/>
              </a:rPr>
              <a:t>specific outcomes that must be accomplished</a:t>
            </a:r>
            <a:r>
              <a:rPr lang="en-US" sz="1800" b="0" i="0" dirty="0">
                <a:effectLst/>
                <a:latin typeface="+mj-lt"/>
              </a:rPr>
              <a:t>. It offers more comprehensive insights into preferred work styles and daily responsibilities that define success in the position. Here’s what an effective performance profile for the above role might look like:</a:t>
            </a:r>
          </a:p>
          <a:p>
            <a:pPr marL="0" indent="0">
              <a:buNone/>
            </a:pPr>
            <a:r>
              <a:rPr lang="en-US" sz="1800" b="0" i="0" dirty="0">
                <a:effectLst/>
                <a:latin typeface="+mj-lt"/>
              </a:rPr>
              <a:t>- Attain a monthly target of 20 new customer acquisitions / Efficiently handle multiple projects within a high-pressure work environment / Arrange and submit sales forms and payment transactions to accounting  / Successfully meet a quarterly sales quota of $20,000  / Analyze performance patterns to enhance the rate of successful customer acquisitions</a:t>
            </a:r>
          </a:p>
        </p:txBody>
      </p:sp>
      <p:cxnSp>
        <p:nvCxnSpPr>
          <p:cNvPr id="7" name="Straight Arrow Connector 6">
            <a:extLst>
              <a:ext uri="{FF2B5EF4-FFF2-40B4-BE49-F238E27FC236}">
                <a16:creationId xmlns:a16="http://schemas.microsoft.com/office/drawing/2014/main" id="{DDC4B425-F456-6B80-DA1E-0F54B1205755}"/>
              </a:ext>
            </a:extLst>
          </p:cNvPr>
          <p:cNvCxnSpPr/>
          <p:nvPr/>
        </p:nvCxnSpPr>
        <p:spPr>
          <a:xfrm flipH="1" flipV="1">
            <a:off x="6285063" y="5472890"/>
            <a:ext cx="1115568" cy="822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86F6541-150F-A740-9481-0CF4FB969E35}"/>
              </a:ext>
            </a:extLst>
          </p:cNvPr>
          <p:cNvSpPr txBox="1"/>
          <p:nvPr/>
        </p:nvSpPr>
        <p:spPr>
          <a:xfrm>
            <a:off x="5833872" y="6251940"/>
            <a:ext cx="3929281" cy="369332"/>
          </a:xfrm>
          <a:prstGeom prst="rect">
            <a:avLst/>
          </a:prstGeom>
          <a:noFill/>
        </p:spPr>
        <p:txBody>
          <a:bodyPr wrap="none" rtlCol="0">
            <a:spAutoFit/>
          </a:bodyPr>
          <a:lstStyle/>
          <a:p>
            <a:r>
              <a:rPr lang="en-US" b="1" dirty="0"/>
              <a:t>Easier to assess/interview against</a:t>
            </a:r>
          </a:p>
        </p:txBody>
      </p:sp>
    </p:spTree>
    <p:extLst>
      <p:ext uri="{BB962C8B-B14F-4D97-AF65-F5344CB8AC3E}">
        <p14:creationId xmlns:p14="http://schemas.microsoft.com/office/powerpoint/2010/main" val="76167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06" y="655691"/>
            <a:ext cx="10515600" cy="1050121"/>
          </a:xfrm>
        </p:spPr>
        <p:txBody>
          <a:bodyPr/>
          <a:lstStyle/>
          <a:p>
            <a:r>
              <a:rPr lang="en-US" b="1" dirty="0"/>
              <a:t>Build a Performance Profile       </a:t>
            </a:r>
          </a:p>
        </p:txBody>
      </p:sp>
      <p:sp>
        <p:nvSpPr>
          <p:cNvPr id="3" name="Content Placeholder 2"/>
          <p:cNvSpPr>
            <a:spLocks noGrp="1"/>
          </p:cNvSpPr>
          <p:nvPr>
            <p:ph idx="1"/>
          </p:nvPr>
        </p:nvSpPr>
        <p:spPr>
          <a:xfrm>
            <a:off x="2348753" y="1165627"/>
            <a:ext cx="8186738" cy="4046105"/>
          </a:xfrm>
        </p:spPr>
        <p:txBody>
          <a:bodyPr/>
          <a:lstStyle/>
          <a:p>
            <a:pPr>
              <a:buNone/>
            </a:pPr>
            <a:endParaRPr lang="en-US" dirty="0"/>
          </a:p>
          <a:p>
            <a:pPr>
              <a:buNone/>
            </a:pPr>
            <a:endParaRPr lang="en-US" dirty="0"/>
          </a:p>
          <a:p>
            <a:pPr>
              <a:buNone/>
            </a:pPr>
            <a:endParaRPr lang="en-US" dirty="0"/>
          </a:p>
        </p:txBody>
      </p:sp>
      <p:sp>
        <p:nvSpPr>
          <p:cNvPr id="4" name="Slide Number Placeholder 3"/>
          <p:cNvSpPr>
            <a:spLocks noGrp="1"/>
          </p:cNvSpPr>
          <p:nvPr>
            <p:ph type="sldNum" sz="quarter" idx="10"/>
          </p:nvPr>
        </p:nvSpPr>
        <p:spPr>
          <a:xfrm>
            <a:off x="112713" y="6483350"/>
            <a:ext cx="509587"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900" kern="1200" smtClean="0">
                <a:solidFill>
                  <a:schemeClr val="tx1"/>
                </a:solidFill>
                <a:latin typeface="Arial" charset="0"/>
                <a:ea typeface="ＭＳ Ｐゴシック" pitchFamily="-109"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a:defRPr/>
            </a:pPr>
            <a:fld id="{C97917A9-5CC9-433B-94F2-E6CE104E7C3D}" type="slidenum">
              <a:rPr lang="en-US" smtClean="0"/>
              <a:pPr>
                <a:defRPr/>
              </a:pPr>
              <a:t>38</a:t>
            </a:fld>
            <a:endParaRPr lang="en-US"/>
          </a:p>
        </p:txBody>
      </p:sp>
      <p:sp>
        <p:nvSpPr>
          <p:cNvPr id="5" name="TextBox 4"/>
          <p:cNvSpPr txBox="1"/>
          <p:nvPr/>
        </p:nvSpPr>
        <p:spPr>
          <a:xfrm>
            <a:off x="2348753" y="2097741"/>
            <a:ext cx="2994212" cy="2893100"/>
          </a:xfrm>
          <a:prstGeom prst="rect">
            <a:avLst/>
          </a:prstGeom>
          <a:noFill/>
        </p:spPr>
        <p:txBody>
          <a:bodyPr wrap="square" rtlCol="0">
            <a:spAutoFit/>
          </a:bodyPr>
          <a:lstStyle/>
          <a:p>
            <a:pPr algn="ctr"/>
            <a:r>
              <a:rPr lang="en-US" sz="2000" b="1" dirty="0"/>
              <a:t>Traditional</a:t>
            </a:r>
          </a:p>
          <a:p>
            <a:pPr algn="ctr"/>
            <a:endParaRPr lang="en-US" dirty="0"/>
          </a:p>
          <a:p>
            <a:r>
              <a:rPr lang="en-US" dirty="0"/>
              <a:t>- Ph.D. Physics</a:t>
            </a:r>
          </a:p>
          <a:p>
            <a:pPr>
              <a:buFontTx/>
              <a:buChar char="-"/>
            </a:pPr>
            <a:r>
              <a:rPr lang="en-US" dirty="0"/>
              <a:t>5-7 Years experience</a:t>
            </a:r>
          </a:p>
          <a:p>
            <a:pPr>
              <a:buFontTx/>
              <a:buChar char="-"/>
            </a:pPr>
            <a:r>
              <a:rPr lang="en-US" dirty="0"/>
              <a:t> Industry knowledge</a:t>
            </a:r>
          </a:p>
          <a:p>
            <a:pPr>
              <a:buFontTx/>
              <a:buChar char="-"/>
            </a:pPr>
            <a:r>
              <a:rPr lang="en-US" dirty="0"/>
              <a:t>Strong interpersonal skills</a:t>
            </a:r>
          </a:p>
          <a:p>
            <a:pPr>
              <a:buFontTx/>
              <a:buChar char="-"/>
            </a:pPr>
            <a:r>
              <a:rPr lang="en-US" dirty="0"/>
              <a:t> </a:t>
            </a:r>
            <a:r>
              <a:rPr lang="en-US" dirty="0" err="1"/>
              <a:t>HpGE</a:t>
            </a:r>
            <a:r>
              <a:rPr lang="en-US" dirty="0"/>
              <a:t> experience</a:t>
            </a:r>
          </a:p>
          <a:p>
            <a:endParaRPr lang="en-US" dirty="0"/>
          </a:p>
          <a:p>
            <a:endParaRPr lang="en-US" dirty="0"/>
          </a:p>
          <a:p>
            <a:endParaRPr lang="en-US" dirty="0"/>
          </a:p>
        </p:txBody>
      </p:sp>
      <p:sp>
        <p:nvSpPr>
          <p:cNvPr id="6" name="TextBox 5"/>
          <p:cNvSpPr txBox="1"/>
          <p:nvPr/>
        </p:nvSpPr>
        <p:spPr>
          <a:xfrm>
            <a:off x="6248401" y="2097742"/>
            <a:ext cx="3983735" cy="3724096"/>
          </a:xfrm>
          <a:prstGeom prst="rect">
            <a:avLst/>
          </a:prstGeom>
          <a:noFill/>
        </p:spPr>
        <p:txBody>
          <a:bodyPr wrap="square" rtlCol="0">
            <a:spAutoFit/>
          </a:bodyPr>
          <a:lstStyle/>
          <a:p>
            <a:pPr algn="ctr"/>
            <a:r>
              <a:rPr lang="en-US" sz="2000" b="1" dirty="0"/>
              <a:t>Performance Profile</a:t>
            </a:r>
          </a:p>
          <a:p>
            <a:pPr algn="ctr"/>
            <a:endParaRPr lang="en-US" dirty="0"/>
          </a:p>
          <a:p>
            <a:r>
              <a:rPr lang="en-US" dirty="0"/>
              <a:t>- Advanced research in radiation detection</a:t>
            </a:r>
          </a:p>
          <a:p>
            <a:pPr>
              <a:buFontTx/>
              <a:buChar char="-"/>
            </a:pPr>
            <a:r>
              <a:rPr lang="en-US" dirty="0"/>
              <a:t> Increase funding with DOE NE client base</a:t>
            </a:r>
          </a:p>
          <a:p>
            <a:pPr>
              <a:buFontTx/>
              <a:buChar char="-"/>
            </a:pPr>
            <a:r>
              <a:rPr lang="en-US" dirty="0"/>
              <a:t> Actively publish in leading physics journals</a:t>
            </a:r>
          </a:p>
          <a:p>
            <a:pPr>
              <a:buFontTx/>
              <a:buChar char="-"/>
            </a:pPr>
            <a:r>
              <a:rPr lang="en-US" dirty="0"/>
              <a:t> Increase performance of </a:t>
            </a:r>
            <a:r>
              <a:rPr lang="en-US" dirty="0" err="1"/>
              <a:t>HpGE</a:t>
            </a:r>
            <a:r>
              <a:rPr lang="en-US" dirty="0"/>
              <a:t> equipment</a:t>
            </a:r>
          </a:p>
          <a:p>
            <a:endParaRPr lang="en-US" dirty="0"/>
          </a:p>
          <a:p>
            <a:endParaRPr lang="en-US" dirty="0"/>
          </a:p>
          <a:p>
            <a:endParaRPr lang="en-US" dirty="0"/>
          </a:p>
        </p:txBody>
      </p:sp>
      <p:sp>
        <p:nvSpPr>
          <p:cNvPr id="8" name="Rectangle 7"/>
          <p:cNvSpPr/>
          <p:nvPr/>
        </p:nvSpPr>
        <p:spPr>
          <a:xfrm>
            <a:off x="8630574" y="642634"/>
            <a:ext cx="1838517" cy="276999"/>
          </a:xfrm>
          <a:prstGeom prst="rect">
            <a:avLst/>
          </a:prstGeom>
        </p:spPr>
        <p:txBody>
          <a:bodyPr wrap="none">
            <a:spAutoFit/>
          </a:bodyPr>
          <a:lstStyle/>
          <a:p>
            <a:r>
              <a:rPr lang="en-US" sz="1200" u="sng" dirty="0">
                <a:solidFill>
                  <a:schemeClr val="bg1"/>
                </a:solidFill>
              </a:rPr>
              <a:t>www.adlerconcepts.com</a:t>
            </a:r>
            <a:endParaRPr lang="en-US" sz="1200"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BFBC7F75-31B3-BA9F-773C-2923CEF81ECC}"/>
              </a:ext>
            </a:extLst>
          </p:cNvPr>
          <p:cNvPicPr>
            <a:picLocks noChangeAspect="1"/>
          </p:cNvPicPr>
          <p:nvPr/>
        </p:nvPicPr>
        <p:blipFill>
          <a:blip r:embed="rId2" cstate="print"/>
          <a:stretch>
            <a:fillRect/>
          </a:stretch>
        </p:blipFill>
        <p:spPr bwMode="auto">
          <a:xfrm>
            <a:off x="194571" y="2636178"/>
            <a:ext cx="3546155" cy="3509526"/>
          </a:xfrm>
          <a:prstGeom prst="rect">
            <a:avLst/>
          </a:prstGeom>
          <a:noFill/>
          <a:ln w="9525">
            <a:noFill/>
            <a:miter lim="800000"/>
            <a:headEnd/>
            <a:tailEnd/>
          </a:ln>
        </p:spPr>
      </p:pic>
      <p:sp>
        <p:nvSpPr>
          <p:cNvPr id="11" name="Title 1">
            <a:extLst>
              <a:ext uri="{FF2B5EF4-FFF2-40B4-BE49-F238E27FC236}">
                <a16:creationId xmlns:a16="http://schemas.microsoft.com/office/drawing/2014/main" id="{A6E83430-1867-4ECC-F953-88297ADEF278}"/>
              </a:ext>
            </a:extLst>
          </p:cNvPr>
          <p:cNvSpPr>
            <a:spLocks noGrp="1"/>
          </p:cNvSpPr>
          <p:nvPr>
            <p:ph type="title"/>
          </p:nvPr>
        </p:nvSpPr>
        <p:spPr>
          <a:xfrm>
            <a:off x="433388" y="933248"/>
            <a:ext cx="3932237" cy="718127"/>
          </a:xfrm>
        </p:spPr>
        <p:txBody>
          <a:bodyPr/>
          <a:lstStyle/>
          <a:p>
            <a:r>
              <a:rPr lang="en-US" dirty="0"/>
              <a:t>Find them </a:t>
            </a:r>
          </a:p>
        </p:txBody>
      </p:sp>
      <p:sp>
        <p:nvSpPr>
          <p:cNvPr id="13" name="Text Placeholder 3">
            <a:extLst>
              <a:ext uri="{FF2B5EF4-FFF2-40B4-BE49-F238E27FC236}">
                <a16:creationId xmlns:a16="http://schemas.microsoft.com/office/drawing/2014/main" id="{DD863B79-9BE8-91FD-C876-3FAE6ECD4C73}"/>
              </a:ext>
            </a:extLst>
          </p:cNvPr>
          <p:cNvSpPr>
            <a:spLocks noGrp="1"/>
          </p:cNvSpPr>
          <p:nvPr>
            <p:ph type="body" sz="half" idx="2"/>
          </p:nvPr>
        </p:nvSpPr>
        <p:spPr>
          <a:xfrm>
            <a:off x="554790" y="1761836"/>
            <a:ext cx="3932237" cy="3811588"/>
          </a:xfrm>
        </p:spPr>
        <p:txBody>
          <a:bodyPr/>
          <a:lstStyle/>
          <a:p>
            <a:r>
              <a:rPr lang="en-US" dirty="0"/>
              <a:t>Used Chat GPT to generate list</a:t>
            </a:r>
          </a:p>
          <a:p>
            <a:r>
              <a:rPr lang="en-US" dirty="0"/>
              <a:t>Use LinkedIn</a:t>
            </a:r>
          </a:p>
          <a:p>
            <a:r>
              <a:rPr lang="en-US" dirty="0"/>
              <a:t>Use Google</a:t>
            </a:r>
          </a:p>
          <a:p>
            <a:r>
              <a:rPr lang="en-US" dirty="0"/>
              <a:t>Find phone number -</a:t>
            </a:r>
          </a:p>
        </p:txBody>
      </p:sp>
      <p:graphicFrame>
        <p:nvGraphicFramePr>
          <p:cNvPr id="7" name="TextBox 4">
            <a:extLst>
              <a:ext uri="{FF2B5EF4-FFF2-40B4-BE49-F238E27FC236}">
                <a16:creationId xmlns:a16="http://schemas.microsoft.com/office/drawing/2014/main" id="{93999490-02C7-8EC3-6B05-D56499863204}"/>
              </a:ext>
            </a:extLst>
          </p:cNvPr>
          <p:cNvGraphicFramePr/>
          <p:nvPr>
            <p:extLst>
              <p:ext uri="{D42A27DB-BD31-4B8C-83A1-F6EECF244321}">
                <p14:modId xmlns:p14="http://schemas.microsoft.com/office/powerpoint/2010/main" val="811020664"/>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3701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301E7BE-5E10-8F36-1857-929A508DB933}"/>
              </a:ext>
            </a:extLst>
          </p:cNvPr>
          <p:cNvSpPr>
            <a:spLocks noGrp="1"/>
          </p:cNvSpPr>
          <p:nvPr>
            <p:ph type="title"/>
          </p:nvPr>
        </p:nvSpPr>
        <p:spPr>
          <a:xfrm>
            <a:off x="839788" y="812799"/>
            <a:ext cx="4500308" cy="1068388"/>
          </a:xfrm>
        </p:spPr>
        <p:txBody>
          <a:bodyPr anchor="b">
            <a:normAutofit/>
          </a:bodyPr>
          <a:lstStyle/>
          <a:p>
            <a:r>
              <a:rPr lang="en-US" b="1" dirty="0"/>
              <a:t>Choctaw Nation Facts</a:t>
            </a:r>
          </a:p>
        </p:txBody>
      </p:sp>
      <p:pic>
        <p:nvPicPr>
          <p:cNvPr id="5" name="Picture 4">
            <a:extLst>
              <a:ext uri="{FF2B5EF4-FFF2-40B4-BE49-F238E27FC236}">
                <a16:creationId xmlns:a16="http://schemas.microsoft.com/office/drawing/2014/main" id="{16D5EE77-83AE-C825-1EF8-AC7D22AD02E6}"/>
              </a:ext>
            </a:extLst>
          </p:cNvPr>
          <p:cNvPicPr>
            <a:picLocks noChangeAspect="1"/>
          </p:cNvPicPr>
          <p:nvPr/>
        </p:nvPicPr>
        <p:blipFill>
          <a:blip r:embed="rId2"/>
          <a:stretch>
            <a:fillRect/>
          </a:stretch>
        </p:blipFill>
        <p:spPr>
          <a:xfrm>
            <a:off x="5183188" y="1881187"/>
            <a:ext cx="6172200" cy="3086100"/>
          </a:xfrm>
          <a:prstGeom prst="rect">
            <a:avLst/>
          </a:prstGeom>
          <a:noFill/>
        </p:spPr>
      </p:pic>
      <p:sp>
        <p:nvSpPr>
          <p:cNvPr id="10" name="Text Placeholder 3">
            <a:extLst>
              <a:ext uri="{FF2B5EF4-FFF2-40B4-BE49-F238E27FC236}">
                <a16:creationId xmlns:a16="http://schemas.microsoft.com/office/drawing/2014/main" id="{7A556698-D768-BDD1-A18D-C28CA05B4B98}"/>
              </a:ext>
            </a:extLst>
          </p:cNvPr>
          <p:cNvSpPr>
            <a:spLocks noGrp="1"/>
          </p:cNvSpPr>
          <p:nvPr>
            <p:ph type="body" sz="half" idx="2"/>
          </p:nvPr>
        </p:nvSpPr>
        <p:spPr>
          <a:xfrm>
            <a:off x="839788" y="2057400"/>
            <a:ext cx="3932237" cy="3811588"/>
          </a:xfrm>
        </p:spPr>
        <p:txBody>
          <a:bodyPr>
            <a:normAutofit/>
          </a:bodyPr>
          <a:lstStyle/>
          <a:p>
            <a:pPr marL="285750" indent="-285750">
              <a:buFont typeface="Arial" panose="020B0604020202020204" pitchFamily="34" charset="0"/>
              <a:buChar char="•"/>
            </a:pPr>
            <a:r>
              <a:rPr lang="en-US" sz="1400" dirty="0">
                <a:highlight>
                  <a:srgbClr val="FFFFFF"/>
                </a:highlight>
              </a:rPr>
              <a:t>Third largest tribe </a:t>
            </a:r>
            <a:r>
              <a:rPr lang="en-US" sz="1400" b="0" i="0" dirty="0">
                <a:effectLst/>
                <a:highlight>
                  <a:srgbClr val="FFFFFF"/>
                </a:highlight>
              </a:rPr>
              <a:t>in the United States. In August of 2020, the Supreme Court ruled in </a:t>
            </a:r>
            <a:r>
              <a:rPr lang="en-US" sz="1400" b="0" i="1" u="none" strike="noStrike" dirty="0">
                <a:effectLst/>
                <a:highlight>
                  <a:srgbClr val="FFFFFF"/>
                </a:highlight>
                <a:hlinkClick r:id="rId3"/>
              </a:rPr>
              <a:t>McGirt v. Oklahoma</a:t>
            </a:r>
            <a:r>
              <a:rPr lang="en-US" sz="1400" b="0" i="0" dirty="0">
                <a:effectLst/>
                <a:highlight>
                  <a:srgbClr val="FFFFFF"/>
                </a:highlight>
              </a:rPr>
              <a:t> that the federal government never officially dissolved the Muskogee Creek reservation, a decision that extends to the Choctaw Nation as well.</a:t>
            </a:r>
          </a:p>
          <a:p>
            <a:pPr marL="285750" indent="-285750">
              <a:buFont typeface="Arial" panose="020B0604020202020204" pitchFamily="34" charset="0"/>
              <a:buChar char="•"/>
            </a:pPr>
            <a:r>
              <a:rPr lang="en-US" sz="1400" b="0" i="0" dirty="0">
                <a:effectLst/>
                <a:highlight>
                  <a:srgbClr val="FFFFFF"/>
                </a:highlight>
              </a:rPr>
              <a:t>The Choctaw Nation’s reservation covers nearly 11,000 square miles in southeastern Oklahoma. The region’s topography includes mountains, rivers, lakes and woodlands.   (8 states can fit within reservation)</a:t>
            </a:r>
          </a:p>
          <a:p>
            <a:pPr marL="285750" indent="-285750">
              <a:buFont typeface="Arial" panose="020B0604020202020204" pitchFamily="34" charset="0"/>
              <a:buChar char="•"/>
            </a:pPr>
            <a:r>
              <a:rPr lang="en-US" sz="1400" dirty="0">
                <a:highlight>
                  <a:srgbClr val="FFFFFF"/>
                </a:highlight>
              </a:rPr>
              <a:t>255,000 Tribal members worldwide</a:t>
            </a:r>
          </a:p>
          <a:p>
            <a:pPr marL="285750" indent="-285750">
              <a:buFont typeface="Arial" panose="020B0604020202020204" pitchFamily="34" charset="0"/>
              <a:buChar char="•"/>
            </a:pPr>
            <a:r>
              <a:rPr lang="en-US" sz="1400" b="0" i="0" dirty="0">
                <a:effectLst/>
                <a:highlight>
                  <a:srgbClr val="FFFFFF"/>
                </a:highlight>
              </a:rPr>
              <a:t>Economic impact of $3.2 billion to region</a:t>
            </a:r>
          </a:p>
          <a:p>
            <a:pPr marL="285750" indent="-285750">
              <a:buFont typeface="Arial" panose="020B0604020202020204" pitchFamily="34" charset="0"/>
              <a:buChar char="•"/>
            </a:pPr>
            <a:r>
              <a:rPr lang="en-US" sz="1400" b="0" i="0" dirty="0">
                <a:effectLst/>
                <a:highlight>
                  <a:srgbClr val="FFFFFF"/>
                </a:highlight>
              </a:rPr>
              <a:t>13,000 Associates</a:t>
            </a:r>
          </a:p>
          <a:p>
            <a:pPr marL="285750" indent="-285750">
              <a:buFont typeface="Arial" panose="020B0604020202020204" pitchFamily="34" charset="0"/>
              <a:buChar char="•"/>
            </a:pPr>
            <a:endParaRPr lang="en-US" sz="1400" b="0" i="0" dirty="0">
              <a:effectLst/>
              <a:highlight>
                <a:srgbClr val="FFFFFF"/>
              </a:highlight>
            </a:endParaRPr>
          </a:p>
          <a:p>
            <a:pPr marL="285750" indent="-285750">
              <a:buFont typeface="Arial" panose="020B0604020202020204" pitchFamily="34" charset="0"/>
              <a:buChar char="•"/>
            </a:pPr>
            <a:endParaRPr lang="en-US" sz="1400" b="0" i="0" dirty="0">
              <a:effectLst/>
              <a:highlight>
                <a:srgbClr val="FFFFFF"/>
              </a:highlight>
            </a:endParaRPr>
          </a:p>
          <a:p>
            <a:endParaRPr lang="en-US" sz="1400" dirty="0"/>
          </a:p>
        </p:txBody>
      </p:sp>
    </p:spTree>
    <p:extLst>
      <p:ext uri="{BB962C8B-B14F-4D97-AF65-F5344CB8AC3E}">
        <p14:creationId xmlns:p14="http://schemas.microsoft.com/office/powerpoint/2010/main" val="2917402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7C8951-F402-2102-3372-D7557A5A164D}"/>
              </a:ext>
            </a:extLst>
          </p:cNvPr>
          <p:cNvSpPr txBox="1"/>
          <p:nvPr/>
        </p:nvSpPr>
        <p:spPr>
          <a:xfrm>
            <a:off x="299365" y="1004270"/>
            <a:ext cx="11354354" cy="5262979"/>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1. **</a:t>
            </a:r>
            <a:r>
              <a:rPr lang="en-US" sz="1400" b="1" kern="100" dirty="0">
                <a:effectLst/>
                <a:latin typeface="Calibri" panose="020F0502020204030204" pitchFamily="34" charset="0"/>
                <a:ea typeface="Times New Roman" panose="02020603050405020304" pitchFamily="18" charset="0"/>
                <a:cs typeface="Times New Roman" panose="02020603050405020304" pitchFamily="18" charset="0"/>
              </a:rPr>
              <a:t>Foxwoods Resort Casino** </a:t>
            </a: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Ledyard, Connecticut</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 Operated by the Mashantucket Pequot Tribal Nation, Foxwoods is one of the largest casinos in the world with over 340,000 square feet of gaming space.</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2. </a:t>
            </a:r>
            <a:r>
              <a:rPr lang="en-US" sz="1400" b="1" kern="100" dirty="0">
                <a:effectLst/>
                <a:latin typeface="Calibri" panose="020F0502020204030204" pitchFamily="34" charset="0"/>
                <a:ea typeface="Times New Roman" panose="02020603050405020304" pitchFamily="18" charset="0"/>
                <a:cs typeface="Times New Roman" panose="02020603050405020304" pitchFamily="18" charset="0"/>
              </a:rPr>
              <a:t>**Mohegan Sun** </a:t>
            </a: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Uncasville, Connecticut</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 Owned by the Mohegan Tribe, Mohegan Sun offers over 300,000 square feet of gaming, plus luxury hotels, entertainment, and dining.</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3. </a:t>
            </a:r>
            <a:r>
              <a:rPr lang="en-US" sz="1400" b="1" kern="1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1400" b="1" kern="100" dirty="0" err="1">
                <a:effectLst/>
                <a:latin typeface="Calibri" panose="020F0502020204030204" pitchFamily="34" charset="0"/>
                <a:ea typeface="Times New Roman" panose="02020603050405020304" pitchFamily="18" charset="0"/>
                <a:cs typeface="Times New Roman" panose="02020603050405020304" pitchFamily="18" charset="0"/>
              </a:rPr>
              <a:t>WinStar</a:t>
            </a:r>
            <a:r>
              <a:rPr lang="en-US" sz="1400" b="1" kern="100" dirty="0">
                <a:effectLst/>
                <a:latin typeface="Calibri" panose="020F0502020204030204" pitchFamily="34" charset="0"/>
                <a:ea typeface="Times New Roman" panose="02020603050405020304" pitchFamily="18" charset="0"/>
                <a:cs typeface="Times New Roman" panose="02020603050405020304" pitchFamily="18" charset="0"/>
              </a:rPr>
              <a:t> World Casino** </a:t>
            </a: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Thackerville, Oklahoma</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 Operated by the Chickasaw Nation, </a:t>
            </a:r>
            <a:r>
              <a:rPr lang="en-US" sz="1400" kern="100" dirty="0" err="1">
                <a:effectLst/>
                <a:latin typeface="Calibri" panose="020F0502020204030204" pitchFamily="34" charset="0"/>
                <a:ea typeface="Times New Roman" panose="02020603050405020304" pitchFamily="18" charset="0"/>
                <a:cs typeface="Times New Roman" panose="02020603050405020304" pitchFamily="18" charset="0"/>
              </a:rPr>
              <a:t>WinStar</a:t>
            </a: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is the largest casino in the U.S. with 370,000 square feet of gaming space and a wide range of amenities.</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4. </a:t>
            </a:r>
            <a:r>
              <a:rPr lang="en-US" sz="1400" b="1" kern="100" dirty="0">
                <a:effectLst/>
                <a:latin typeface="Calibri" panose="020F0502020204030204" pitchFamily="34" charset="0"/>
                <a:ea typeface="Times New Roman" panose="02020603050405020304" pitchFamily="18" charset="0"/>
                <a:cs typeface="Times New Roman" panose="02020603050405020304" pitchFamily="18" charset="0"/>
              </a:rPr>
              <a:t>**Seminole Hard Rock Hotel &amp; Casino** </a:t>
            </a: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Hollywood, Florida</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 Run by the Seminole Tribe of Florida, this casino is famous for its iconic guitar-shaped hotel and expansive gaming floor.</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5. </a:t>
            </a:r>
            <a:r>
              <a:rPr lang="en-US" sz="1400" b="1" kern="100" dirty="0">
                <a:effectLst/>
                <a:latin typeface="Calibri" panose="020F0502020204030204" pitchFamily="34" charset="0"/>
                <a:ea typeface="Times New Roman" panose="02020603050405020304" pitchFamily="18" charset="0"/>
                <a:cs typeface="Times New Roman" panose="02020603050405020304" pitchFamily="18" charset="0"/>
              </a:rPr>
              <a:t>**Pechanga Resort &amp; Casino**</a:t>
            </a: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 Temecula, California</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 Owned by the Pechanga Band of Luiseño Indians, Pechanga is the largest casino in California with a gaming floor of over 200,000 square feet.</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6. </a:t>
            </a:r>
            <a:r>
              <a:rPr lang="en-US" sz="1400" b="1" kern="100" dirty="0">
                <a:effectLst/>
                <a:latin typeface="Calibri" panose="020F0502020204030204" pitchFamily="34" charset="0"/>
                <a:ea typeface="Times New Roman" panose="02020603050405020304" pitchFamily="18" charset="0"/>
                <a:cs typeface="Times New Roman" panose="02020603050405020304" pitchFamily="18" charset="0"/>
              </a:rPr>
              <a:t>**Choctaw Casino &amp; Resort** </a:t>
            </a: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Durant, Oklahoma</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 Managed by the Choctaw Nation of Oklahoma, this casino offers a wide range of gaming, dining, and entertainment options.</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7. </a:t>
            </a:r>
            <a:r>
              <a:rPr lang="en-US" sz="1400" b="1" kern="100" dirty="0">
                <a:effectLst/>
                <a:latin typeface="Calibri" panose="020F0502020204030204" pitchFamily="34" charset="0"/>
                <a:ea typeface="Times New Roman" panose="02020603050405020304" pitchFamily="18" charset="0"/>
                <a:cs typeface="Times New Roman" panose="02020603050405020304" pitchFamily="18" charset="0"/>
              </a:rPr>
              <a:t>**San Manuel Casino (</a:t>
            </a:r>
            <a:r>
              <a:rPr lang="en-US" sz="1400" b="1" kern="100" dirty="0" err="1">
                <a:effectLst/>
                <a:latin typeface="Calibri" panose="020F0502020204030204" pitchFamily="34" charset="0"/>
                <a:ea typeface="Times New Roman" panose="02020603050405020304" pitchFamily="18" charset="0"/>
                <a:cs typeface="Times New Roman" panose="02020603050405020304" pitchFamily="18" charset="0"/>
              </a:rPr>
              <a:t>Yaamava</a:t>
            </a:r>
            <a:r>
              <a:rPr lang="en-US" sz="1400" b="1" kern="100" dirty="0">
                <a:effectLst/>
                <a:latin typeface="Calibri" panose="020F0502020204030204" pitchFamily="34" charset="0"/>
                <a:ea typeface="Times New Roman" panose="02020603050405020304" pitchFamily="18" charset="0"/>
                <a:cs typeface="Times New Roman" panose="02020603050405020304" pitchFamily="18" charset="0"/>
              </a:rPr>
              <a:t>' Resort &amp; Casino)** </a:t>
            </a: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Highland, California</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 Run by the San Manuel Band of Mission Indians, it boasts a large gaming area and upscale amenities.</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8. </a:t>
            </a:r>
            <a:r>
              <a:rPr lang="en-US" sz="1400" b="1" kern="100" dirty="0">
                <a:effectLst/>
                <a:latin typeface="Calibri" panose="020F0502020204030204" pitchFamily="34" charset="0"/>
                <a:ea typeface="Times New Roman" panose="02020603050405020304" pitchFamily="18" charset="0"/>
                <a:cs typeface="Times New Roman" panose="02020603050405020304" pitchFamily="18" charset="0"/>
              </a:rPr>
              <a:t>**Harrah’s Cherokee Casino Resort** </a:t>
            </a: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Cherokee, North Carolina</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 Owned by the Eastern Band of Cherokee Indians, this casino offers over 150,000 square feet of gaming space and is one of the premier casinos in the southeastern U.S.</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9. </a:t>
            </a:r>
            <a:r>
              <a:rPr lang="en-US" sz="1400" b="1" kern="100" dirty="0">
                <a:effectLst/>
                <a:latin typeface="Calibri" panose="020F0502020204030204" pitchFamily="34" charset="0"/>
                <a:ea typeface="Times New Roman" panose="02020603050405020304" pitchFamily="18" charset="0"/>
                <a:cs typeface="Times New Roman" panose="02020603050405020304" pitchFamily="18" charset="0"/>
              </a:rPr>
              <a:t>**Morongo Casino Resort &amp; Spa** </a:t>
            </a: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Cabazon, California</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 Operated by the Morongo Band of Mission Indians, this casino is known for its large gaming space and luxurious resort accommodations.</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10. </a:t>
            </a:r>
            <a:r>
              <a:rPr lang="en-US" sz="1400" b="1" kern="100" dirty="0">
                <a:effectLst/>
                <a:latin typeface="Calibri" panose="020F0502020204030204" pitchFamily="34" charset="0"/>
                <a:ea typeface="Times New Roman" panose="02020603050405020304" pitchFamily="18" charset="0"/>
                <a:cs typeface="Times New Roman" panose="02020603050405020304" pitchFamily="18" charset="0"/>
              </a:rPr>
              <a:t>**Talking Stick Resort &amp; Casino** </a:t>
            </a: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Scottsdale, Arizona</a:t>
            </a:r>
          </a:p>
          <a:p>
            <a:pPr marL="0" marR="0">
              <a:spcBef>
                <a:spcPts val="0"/>
              </a:spcBef>
              <a:spcAft>
                <a:spcPts val="0"/>
              </a:spcAft>
            </a:pPr>
            <a:r>
              <a:rPr lang="en-US" sz="1400" kern="100" dirty="0">
                <a:effectLst/>
                <a:latin typeface="Calibri" panose="020F0502020204030204" pitchFamily="34" charset="0"/>
                <a:ea typeface="Times New Roman" panose="02020603050405020304" pitchFamily="18" charset="0"/>
                <a:cs typeface="Times New Roman" panose="02020603050405020304" pitchFamily="18" charset="0"/>
              </a:rPr>
              <a:t>   - Managed by the Salt River Pima-Maricopa Indian Community, this casino features over 240,000 square feet of gaming and a wide array of entertainment and dining options.  </a:t>
            </a:r>
          </a:p>
        </p:txBody>
      </p:sp>
      <p:pic>
        <p:nvPicPr>
          <p:cNvPr id="7" name="Content Placeholder 4">
            <a:extLst>
              <a:ext uri="{FF2B5EF4-FFF2-40B4-BE49-F238E27FC236}">
                <a16:creationId xmlns:a16="http://schemas.microsoft.com/office/drawing/2014/main" id="{D95F41D3-D649-4B7F-BBC6-054EFD99FA1D}"/>
              </a:ext>
            </a:extLst>
          </p:cNvPr>
          <p:cNvPicPr>
            <a:picLocks noChangeAspect="1"/>
          </p:cNvPicPr>
          <p:nvPr/>
        </p:nvPicPr>
        <p:blipFill>
          <a:blip r:embed="rId2" cstate="print"/>
          <a:stretch>
            <a:fillRect/>
          </a:stretch>
        </p:blipFill>
        <p:spPr bwMode="auto">
          <a:xfrm>
            <a:off x="10613510" y="0"/>
            <a:ext cx="1578490" cy="1562185"/>
          </a:xfrm>
          <a:prstGeom prst="rect">
            <a:avLst/>
          </a:prstGeom>
          <a:noFill/>
          <a:ln w="9525">
            <a:noFill/>
            <a:miter lim="800000"/>
            <a:headEnd/>
            <a:tailEnd/>
          </a:ln>
        </p:spPr>
      </p:pic>
      <p:sp>
        <p:nvSpPr>
          <p:cNvPr id="8" name="TextBox 7">
            <a:extLst>
              <a:ext uri="{FF2B5EF4-FFF2-40B4-BE49-F238E27FC236}">
                <a16:creationId xmlns:a16="http://schemas.microsoft.com/office/drawing/2014/main" id="{002DBDE7-CD6C-54D7-8E8B-81FF64068B9F}"/>
              </a:ext>
            </a:extLst>
          </p:cNvPr>
          <p:cNvSpPr txBox="1"/>
          <p:nvPr/>
        </p:nvSpPr>
        <p:spPr>
          <a:xfrm>
            <a:off x="299365" y="634938"/>
            <a:ext cx="6570260" cy="461665"/>
          </a:xfrm>
          <a:prstGeom prst="rect">
            <a:avLst/>
          </a:prstGeom>
          <a:noFill/>
        </p:spPr>
        <p:txBody>
          <a:bodyPr wrap="none" rtlCol="0">
            <a:spAutoFit/>
          </a:bodyPr>
          <a:lstStyle/>
          <a:p>
            <a:r>
              <a:rPr lang="en-US" sz="2400" b="1" dirty="0"/>
              <a:t>Top 10 Native American Casinos in America</a:t>
            </a:r>
          </a:p>
        </p:txBody>
      </p:sp>
    </p:spTree>
    <p:extLst>
      <p:ext uri="{BB962C8B-B14F-4D97-AF65-F5344CB8AC3E}">
        <p14:creationId xmlns:p14="http://schemas.microsoft.com/office/powerpoint/2010/main" val="3283524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640567"/>
            <a:ext cx="10515600" cy="1050121"/>
          </a:xfrm>
        </p:spPr>
        <p:txBody>
          <a:bodyPr anchor="ctr">
            <a:normAutofit/>
          </a:bodyPr>
          <a:lstStyle/>
          <a:p>
            <a:r>
              <a:rPr lang="en-US"/>
              <a:t>Special Team Exercise </a:t>
            </a:r>
          </a:p>
        </p:txBody>
      </p:sp>
      <p:sp>
        <p:nvSpPr>
          <p:cNvPr id="4" name="Slide Number Placeholder 3" hidden="1"/>
          <p:cNvSpPr>
            <a:spLocks noGrp="1"/>
          </p:cNvSpPr>
          <p:nvPr>
            <p:ph type="sldNum" sz="quarter" idx="10"/>
          </p:nvPr>
        </p:nvSpPr>
        <p:spPr>
          <a:xfrm>
            <a:off x="112713" y="6483350"/>
            <a:ext cx="509587"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900" kern="1200" smtClean="0">
                <a:solidFill>
                  <a:schemeClr val="tx1"/>
                </a:solidFill>
                <a:latin typeface="Arial" charset="0"/>
                <a:ea typeface="ＭＳ Ｐゴシック" pitchFamily="-109"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a:spcAft>
                <a:spcPts val="600"/>
              </a:spcAft>
              <a:defRPr/>
            </a:pPr>
            <a:fld id="{C97917A9-5CC9-433B-94F2-E6CE104E7C3D}" type="slidenum">
              <a:rPr lang="en-US" smtClean="0"/>
              <a:pPr>
                <a:spcAft>
                  <a:spcPts val="600"/>
                </a:spcAft>
                <a:defRPr/>
              </a:pPr>
              <a:t>41</a:t>
            </a:fld>
            <a:endParaRPr lang="en-US"/>
          </a:p>
        </p:txBody>
      </p:sp>
      <p:graphicFrame>
        <p:nvGraphicFramePr>
          <p:cNvPr id="8" name="Content Placeholder 2">
            <a:extLst>
              <a:ext uri="{FF2B5EF4-FFF2-40B4-BE49-F238E27FC236}">
                <a16:creationId xmlns:a16="http://schemas.microsoft.com/office/drawing/2014/main" id="{E276EDF5-5884-35BB-B125-983372696046}"/>
              </a:ext>
            </a:extLst>
          </p:cNvPr>
          <p:cNvGraphicFramePr>
            <a:graphicFrameLocks noGrp="1"/>
          </p:cNvGraphicFramePr>
          <p:nvPr>
            <p:ph idx="1"/>
            <p:extLst>
              <p:ext uri="{D42A27DB-BD31-4B8C-83A1-F6EECF244321}">
                <p14:modId xmlns:p14="http://schemas.microsoft.com/office/powerpoint/2010/main" val="3787367250"/>
              </p:ext>
            </p:extLst>
          </p:nvPr>
        </p:nvGraphicFramePr>
        <p:xfrm>
          <a:off x="838200" y="117159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CA309-F63F-C055-8E38-B282F653C126}"/>
              </a:ext>
            </a:extLst>
          </p:cNvPr>
          <p:cNvSpPr>
            <a:spLocks noGrp="1"/>
          </p:cNvSpPr>
          <p:nvPr>
            <p:ph type="title"/>
          </p:nvPr>
        </p:nvSpPr>
        <p:spPr>
          <a:xfrm>
            <a:off x="686834" y="1153572"/>
            <a:ext cx="3200400" cy="4461163"/>
          </a:xfrm>
        </p:spPr>
        <p:txBody>
          <a:bodyPr>
            <a:normAutofit/>
          </a:bodyPr>
          <a:lstStyle/>
          <a:p>
            <a:r>
              <a:rPr lang="en-US">
                <a:solidFill>
                  <a:srgbClr val="FFFFFF"/>
                </a:solidFill>
              </a:rPr>
              <a:t>Want a copy, just let us know:</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5F13EFB-2139-60D9-0255-800AD3E51F0C}"/>
              </a:ext>
            </a:extLst>
          </p:cNvPr>
          <p:cNvSpPr>
            <a:spLocks noGrp="1"/>
          </p:cNvSpPr>
          <p:nvPr>
            <p:ph idx="1"/>
          </p:nvPr>
        </p:nvSpPr>
        <p:spPr>
          <a:xfrm>
            <a:off x="4447308" y="591344"/>
            <a:ext cx="6906491" cy="5585619"/>
          </a:xfrm>
        </p:spPr>
        <p:txBody>
          <a:bodyPr anchor="ctr">
            <a:normAutofit/>
          </a:bodyPr>
          <a:lstStyle/>
          <a:p>
            <a:pPr marL="0" indent="0">
              <a:buNone/>
            </a:pPr>
            <a:r>
              <a:rPr lang="en-US" dirty="0"/>
              <a:t>Rob Dromgoole</a:t>
            </a:r>
          </a:p>
          <a:p>
            <a:pPr marL="0" indent="0">
              <a:buNone/>
            </a:pPr>
            <a:r>
              <a:rPr lang="en-US" dirty="0"/>
              <a:t>509-740-4222</a:t>
            </a:r>
          </a:p>
          <a:p>
            <a:pPr marL="0" indent="0">
              <a:buNone/>
            </a:pPr>
            <a:r>
              <a:rPr lang="en-US" dirty="0">
                <a:hlinkClick r:id="rId2"/>
              </a:rPr>
              <a:t>rdromgoole@choctawnation.com</a:t>
            </a:r>
            <a:endParaRPr lang="en-US" dirty="0"/>
          </a:p>
          <a:p>
            <a:pPr marL="0" indent="0">
              <a:buNone/>
            </a:pPr>
            <a:endParaRPr lang="en-US" dirty="0"/>
          </a:p>
        </p:txBody>
      </p:sp>
    </p:spTree>
    <p:extLst>
      <p:ext uri="{BB962C8B-B14F-4D97-AF65-F5344CB8AC3E}">
        <p14:creationId xmlns:p14="http://schemas.microsoft.com/office/powerpoint/2010/main" val="2076689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prospect answers!!!! </a:t>
            </a:r>
          </a:p>
        </p:txBody>
      </p:sp>
      <p:sp>
        <p:nvSpPr>
          <p:cNvPr id="4" name="Slide Number Placeholder 3"/>
          <p:cNvSpPr>
            <a:spLocks noGrp="1"/>
          </p:cNvSpPr>
          <p:nvPr>
            <p:ph type="sldNum" sz="quarter" idx="10"/>
          </p:nvPr>
        </p:nvSpPr>
        <p:spPr>
          <a:xfrm>
            <a:off x="112713" y="6483350"/>
            <a:ext cx="509587"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900" kern="1200" smtClean="0">
                <a:solidFill>
                  <a:schemeClr val="tx1"/>
                </a:solidFill>
                <a:latin typeface="Arial" charset="0"/>
                <a:ea typeface="ＭＳ Ｐゴシック" pitchFamily="-109"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a:defRPr/>
            </a:pPr>
            <a:fld id="{C97917A9-5CC9-433B-94F2-E6CE104E7C3D}" type="slidenum">
              <a:rPr lang="en-US" smtClean="0"/>
              <a:pPr>
                <a:defRPr/>
              </a:pPr>
              <a:t>43</a:t>
            </a:fld>
            <a:endParaRPr lang="en-US"/>
          </a:p>
        </p:txBody>
      </p:sp>
      <p:sp>
        <p:nvSpPr>
          <p:cNvPr id="8" name="Content Placeholder 2"/>
          <p:cNvSpPr txBox="1">
            <a:spLocks/>
          </p:cNvSpPr>
          <p:nvPr/>
        </p:nvSpPr>
        <p:spPr bwMode="auto">
          <a:xfrm>
            <a:off x="2669689" y="654423"/>
            <a:ext cx="8356134" cy="8068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indent="-342900" eaLnBrk="0" fontAlgn="base" hangingPunct="0">
              <a:lnSpc>
                <a:spcPct val="85000"/>
              </a:lnSpc>
              <a:spcBef>
                <a:spcPct val="30000"/>
              </a:spcBef>
              <a:spcAft>
                <a:spcPct val="0"/>
              </a:spcAft>
              <a:buClr>
                <a:schemeClr val="folHlink"/>
              </a:buClr>
              <a:defRPr/>
            </a:pPr>
            <a:endParaRPr lang="en-US" sz="2400" kern="0" dirty="0"/>
          </a:p>
          <a:p>
            <a:pPr eaLnBrk="0" fontAlgn="base" hangingPunct="0">
              <a:lnSpc>
                <a:spcPct val="85000"/>
              </a:lnSpc>
              <a:spcBef>
                <a:spcPct val="30000"/>
              </a:spcBef>
              <a:spcAft>
                <a:spcPct val="0"/>
              </a:spcAft>
              <a:buClr>
                <a:schemeClr val="folHlink"/>
              </a:buClr>
              <a:defRPr/>
            </a:pPr>
            <a:endParaRPr lang="en-US" sz="2400" kern="0" dirty="0">
              <a:ea typeface="ＭＳ Ｐゴシック" pitchFamily="-109" charset="-128"/>
            </a:endParaRPr>
          </a:p>
          <a:p>
            <a:pPr marL="342900" indent="-342900" eaLnBrk="0" fontAlgn="base" hangingPunct="0">
              <a:lnSpc>
                <a:spcPct val="85000"/>
              </a:lnSpc>
              <a:spcBef>
                <a:spcPct val="30000"/>
              </a:spcBef>
              <a:spcAft>
                <a:spcPct val="0"/>
              </a:spcAft>
              <a:buClr>
                <a:schemeClr val="folHlink"/>
              </a:buClr>
              <a:defRPr/>
            </a:pPr>
            <a:endParaRPr lang="en-US" sz="2400" kern="0" dirty="0">
              <a:ea typeface="ＭＳ Ｐゴシック" pitchFamily="-109" charset="-128"/>
            </a:endParaRPr>
          </a:p>
        </p:txBody>
      </p:sp>
      <p:sp>
        <p:nvSpPr>
          <p:cNvPr id="10" name="TextBox 9"/>
          <p:cNvSpPr txBox="1"/>
          <p:nvPr/>
        </p:nvSpPr>
        <p:spPr>
          <a:xfrm>
            <a:off x="1601687" y="1690688"/>
            <a:ext cx="8520494" cy="1477328"/>
          </a:xfrm>
          <a:prstGeom prst="rect">
            <a:avLst/>
          </a:prstGeom>
          <a:noFill/>
        </p:spPr>
        <p:txBody>
          <a:bodyPr wrap="square" rtlCol="0">
            <a:spAutoFit/>
          </a:bodyPr>
          <a:lstStyle/>
          <a:p>
            <a:pPr lvl="0"/>
            <a:r>
              <a:rPr lang="en-US" i="1" kern="0" dirty="0"/>
              <a:t>“Hi, my name is ____ with ____.  Your name has been mentioned to me on a confidential basis, as someone I should contact on a search effort I am leading for a top ____.  Would you be open to exploring a new career opportunity if it was clearly superior to what you are doing today?”</a:t>
            </a:r>
          </a:p>
          <a:p>
            <a:endParaRPr lang="en-US" i="1" dirty="0"/>
          </a:p>
        </p:txBody>
      </p:sp>
      <p:sp>
        <p:nvSpPr>
          <p:cNvPr id="12" name="TextBox 11"/>
          <p:cNvSpPr txBox="1"/>
          <p:nvPr/>
        </p:nvSpPr>
        <p:spPr>
          <a:xfrm>
            <a:off x="1601687" y="3152042"/>
            <a:ext cx="8520494" cy="646331"/>
          </a:xfrm>
          <a:prstGeom prst="rect">
            <a:avLst/>
          </a:prstGeom>
          <a:noFill/>
        </p:spPr>
        <p:txBody>
          <a:bodyPr wrap="square" rtlCol="0">
            <a:spAutoFit/>
          </a:bodyPr>
          <a:lstStyle/>
          <a:p>
            <a:r>
              <a:rPr lang="en-US" i="1" dirty="0"/>
              <a:t>“Great. Let me just ask you a few questions about your background, and then I’ll give you quick overview of the opportunity.” </a:t>
            </a:r>
          </a:p>
        </p:txBody>
      </p:sp>
      <p:sp>
        <p:nvSpPr>
          <p:cNvPr id="14" name="Content Placeholder 2"/>
          <p:cNvSpPr txBox="1">
            <a:spLocks/>
          </p:cNvSpPr>
          <p:nvPr/>
        </p:nvSpPr>
        <p:spPr bwMode="auto">
          <a:xfrm>
            <a:off x="1766047" y="4205582"/>
            <a:ext cx="8356134" cy="203389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Have a script and be confident (you are an expert)</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Be vague at first</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Get them to provide a quick profile</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Stay in control of the conversation</a:t>
            </a:r>
          </a:p>
          <a:p>
            <a:pPr marL="342900" indent="-342900" eaLnBrk="0" fontAlgn="base" hangingPunct="0">
              <a:lnSpc>
                <a:spcPct val="85000"/>
              </a:lnSpc>
              <a:spcBef>
                <a:spcPct val="30000"/>
              </a:spcBef>
              <a:spcAft>
                <a:spcPct val="0"/>
              </a:spcAft>
              <a:buClr>
                <a:schemeClr val="folHlink"/>
              </a:buClr>
              <a:buBlip>
                <a:blip r:embed="rId3"/>
              </a:buBlip>
              <a:defRPr/>
            </a:pPr>
            <a:endParaRPr lang="en-US" sz="2400" kern="0" dirty="0">
              <a:ea typeface="ＭＳ Ｐゴシック" pitchFamily="-109" charset="-128"/>
            </a:endParaRPr>
          </a:p>
          <a:p>
            <a:pPr marL="342900" indent="-342900" eaLnBrk="0" fontAlgn="base" hangingPunct="0">
              <a:lnSpc>
                <a:spcPct val="85000"/>
              </a:lnSpc>
              <a:spcBef>
                <a:spcPct val="30000"/>
              </a:spcBef>
              <a:spcAft>
                <a:spcPct val="0"/>
              </a:spcAft>
              <a:buClr>
                <a:schemeClr val="folHlink"/>
              </a:buClr>
              <a:defRPr/>
            </a:pPr>
            <a:endParaRPr lang="en-US" sz="2400" kern="0" dirty="0"/>
          </a:p>
          <a:p>
            <a:pPr eaLnBrk="0" fontAlgn="base" hangingPunct="0">
              <a:lnSpc>
                <a:spcPct val="85000"/>
              </a:lnSpc>
              <a:spcBef>
                <a:spcPct val="30000"/>
              </a:spcBef>
              <a:spcAft>
                <a:spcPct val="0"/>
              </a:spcAft>
              <a:buClr>
                <a:schemeClr val="folHlink"/>
              </a:buClr>
              <a:defRPr/>
            </a:pPr>
            <a:endParaRPr lang="en-US" sz="2400" kern="0" dirty="0">
              <a:ea typeface="ＭＳ Ｐゴシック" pitchFamily="-109" charset="-128"/>
            </a:endParaRPr>
          </a:p>
          <a:p>
            <a:pPr marL="342900" indent="-342900" eaLnBrk="0" fontAlgn="base" hangingPunct="0">
              <a:lnSpc>
                <a:spcPct val="85000"/>
              </a:lnSpc>
              <a:spcBef>
                <a:spcPct val="30000"/>
              </a:spcBef>
              <a:spcAft>
                <a:spcPct val="0"/>
              </a:spcAft>
              <a:buClr>
                <a:schemeClr val="folHlink"/>
              </a:buClr>
              <a:defRPr/>
            </a:pPr>
            <a:endParaRPr lang="en-US" sz="2400" kern="0" dirty="0">
              <a:ea typeface="ＭＳ Ｐゴシック" pitchFamily="-109" charset="-128"/>
            </a:endParaRPr>
          </a:p>
        </p:txBody>
      </p:sp>
      <p:sp>
        <p:nvSpPr>
          <p:cNvPr id="15" name="Rectangle 14"/>
          <p:cNvSpPr/>
          <p:nvPr/>
        </p:nvSpPr>
        <p:spPr>
          <a:xfrm>
            <a:off x="8630574" y="642634"/>
            <a:ext cx="1838517" cy="276999"/>
          </a:xfrm>
          <a:prstGeom prst="rect">
            <a:avLst/>
          </a:prstGeom>
        </p:spPr>
        <p:txBody>
          <a:bodyPr wrap="none">
            <a:spAutoFit/>
          </a:bodyPr>
          <a:lstStyle/>
          <a:p>
            <a:r>
              <a:rPr lang="en-US" sz="1200" u="sng" dirty="0">
                <a:solidFill>
                  <a:schemeClr val="bg1"/>
                </a:solidFill>
              </a:rPr>
              <a:t>www.adlerconcepts.com</a:t>
            </a:r>
            <a:endParaRPr lang="en-US" sz="1200"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300" y="342024"/>
            <a:ext cx="10515600" cy="1050121"/>
          </a:xfrm>
        </p:spPr>
        <p:txBody>
          <a:bodyPr/>
          <a:lstStyle/>
          <a:p>
            <a:r>
              <a:rPr lang="en-US" dirty="0"/>
              <a:t>Common objections </a:t>
            </a:r>
          </a:p>
        </p:txBody>
      </p:sp>
      <p:sp>
        <p:nvSpPr>
          <p:cNvPr id="3" name="Content Placeholder 2"/>
          <p:cNvSpPr>
            <a:spLocks noGrp="1"/>
          </p:cNvSpPr>
          <p:nvPr>
            <p:ph idx="1"/>
          </p:nvPr>
        </p:nvSpPr>
        <p:spPr>
          <a:xfrm>
            <a:off x="1757083" y="1111624"/>
            <a:ext cx="8445781" cy="519952"/>
          </a:xfrm>
        </p:spPr>
        <p:txBody>
          <a:bodyPr/>
          <a:lstStyle/>
          <a:p>
            <a:r>
              <a:rPr lang="en-US" b="1" dirty="0"/>
              <a:t>I’m happy where I’m at ….</a:t>
            </a:r>
          </a:p>
        </p:txBody>
      </p:sp>
      <p:sp>
        <p:nvSpPr>
          <p:cNvPr id="4" name="Slide Number Placeholder 3"/>
          <p:cNvSpPr>
            <a:spLocks noGrp="1"/>
          </p:cNvSpPr>
          <p:nvPr>
            <p:ph type="sldNum" sz="quarter" idx="10"/>
          </p:nvPr>
        </p:nvSpPr>
        <p:spPr>
          <a:xfrm>
            <a:off x="112713" y="6483350"/>
            <a:ext cx="509587"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900" kern="1200" smtClean="0">
                <a:solidFill>
                  <a:schemeClr val="tx1"/>
                </a:solidFill>
                <a:latin typeface="Arial" charset="0"/>
                <a:ea typeface="ＭＳ Ｐゴシック" pitchFamily="-109"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a:defRPr/>
            </a:pPr>
            <a:fld id="{C97917A9-5CC9-433B-94F2-E6CE104E7C3D}" type="slidenum">
              <a:rPr lang="en-US" smtClean="0"/>
              <a:pPr>
                <a:defRPr/>
              </a:pPr>
              <a:t>44</a:t>
            </a:fld>
            <a:endParaRPr lang="en-US"/>
          </a:p>
        </p:txBody>
      </p:sp>
      <p:sp>
        <p:nvSpPr>
          <p:cNvPr id="7" name="TextBox 6"/>
          <p:cNvSpPr txBox="1"/>
          <p:nvPr/>
        </p:nvSpPr>
        <p:spPr>
          <a:xfrm>
            <a:off x="1675231" y="1584916"/>
            <a:ext cx="8409738" cy="923330"/>
          </a:xfrm>
          <a:prstGeom prst="rect">
            <a:avLst/>
          </a:prstGeom>
          <a:noFill/>
        </p:spPr>
        <p:txBody>
          <a:bodyPr wrap="square" rtlCol="0">
            <a:spAutoFit/>
          </a:bodyPr>
          <a:lstStyle/>
          <a:p>
            <a:r>
              <a:rPr lang="en-US" i="1" dirty="0"/>
              <a:t>“Understand, however, 95% of people who I contact like this are at least open to </a:t>
            </a:r>
          </a:p>
          <a:p>
            <a:r>
              <a:rPr lang="en-US" i="1" dirty="0"/>
              <a:t>exploring a situation.  What about your role is so compelling that you would</a:t>
            </a:r>
          </a:p>
          <a:p>
            <a:r>
              <a:rPr lang="en-US" i="1" dirty="0"/>
              <a:t>not even consider evaluating something different?”</a:t>
            </a:r>
          </a:p>
        </p:txBody>
      </p:sp>
      <p:sp>
        <p:nvSpPr>
          <p:cNvPr id="8" name="TextBox 7"/>
          <p:cNvSpPr txBox="1"/>
          <p:nvPr/>
        </p:nvSpPr>
        <p:spPr>
          <a:xfrm>
            <a:off x="1757082" y="2623185"/>
            <a:ext cx="8862615" cy="1200329"/>
          </a:xfrm>
          <a:prstGeom prst="rect">
            <a:avLst/>
          </a:prstGeom>
          <a:noFill/>
        </p:spPr>
        <p:txBody>
          <a:bodyPr wrap="square" rtlCol="0">
            <a:spAutoFit/>
          </a:bodyPr>
          <a:lstStyle/>
          <a:p>
            <a:r>
              <a:rPr lang="en-US" i="1" dirty="0"/>
              <a:t>“Your background is interesting.  I would like to consider you for this role, or perhaps</a:t>
            </a:r>
          </a:p>
          <a:p>
            <a:r>
              <a:rPr lang="en-US" i="1" dirty="0"/>
              <a:t>something like it in the future?  I’m consistently involved in searching for top</a:t>
            </a:r>
          </a:p>
          <a:p>
            <a:r>
              <a:rPr lang="en-US" i="1" dirty="0"/>
              <a:t>talent in ____, I would like to be in a position to call you about something over </a:t>
            </a:r>
          </a:p>
          <a:p>
            <a:r>
              <a:rPr lang="en-US" i="1" dirty="0"/>
              <a:t>the next 6 – 9 months.  Would you be open to that? </a:t>
            </a:r>
          </a:p>
        </p:txBody>
      </p:sp>
      <p:sp>
        <p:nvSpPr>
          <p:cNvPr id="9" name="TextBox 8"/>
          <p:cNvSpPr txBox="1"/>
          <p:nvPr/>
        </p:nvSpPr>
        <p:spPr>
          <a:xfrm>
            <a:off x="1757083" y="4003245"/>
            <a:ext cx="8862615" cy="1200329"/>
          </a:xfrm>
          <a:prstGeom prst="rect">
            <a:avLst/>
          </a:prstGeom>
          <a:noFill/>
        </p:spPr>
        <p:txBody>
          <a:bodyPr wrap="square" rtlCol="0">
            <a:spAutoFit/>
          </a:bodyPr>
          <a:lstStyle/>
          <a:p>
            <a:r>
              <a:rPr lang="en-US" i="1" dirty="0"/>
              <a:t>“Since you’re not interested in the opportunity, let me tell you a little about it anyway.</a:t>
            </a:r>
          </a:p>
          <a:p>
            <a:r>
              <a:rPr lang="en-US" i="1" dirty="0"/>
              <a:t>This is a high-impact role with a great organization, and someone you know might find this job a good match.”</a:t>
            </a:r>
          </a:p>
          <a:p>
            <a:endParaRPr lang="en-US" i="1" dirty="0"/>
          </a:p>
        </p:txBody>
      </p:sp>
      <p:sp>
        <p:nvSpPr>
          <p:cNvPr id="10" name="Content Placeholder 2"/>
          <p:cNvSpPr txBox="1">
            <a:spLocks/>
          </p:cNvSpPr>
          <p:nvPr/>
        </p:nvSpPr>
        <p:spPr bwMode="auto">
          <a:xfrm>
            <a:off x="1775012" y="5383305"/>
            <a:ext cx="8445781" cy="72614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ea typeface="ＭＳ Ｐゴシック" pitchFamily="-109" charset="-128"/>
              </a:rPr>
              <a:t>Keep them talking … at least get referrals</a:t>
            </a:r>
          </a:p>
        </p:txBody>
      </p:sp>
      <p:sp>
        <p:nvSpPr>
          <p:cNvPr id="14" name="Rectangle 13"/>
          <p:cNvSpPr/>
          <p:nvPr/>
        </p:nvSpPr>
        <p:spPr>
          <a:xfrm>
            <a:off x="8630574" y="642634"/>
            <a:ext cx="1838517" cy="276999"/>
          </a:xfrm>
          <a:prstGeom prst="rect">
            <a:avLst/>
          </a:prstGeom>
        </p:spPr>
        <p:txBody>
          <a:bodyPr wrap="none">
            <a:spAutoFit/>
          </a:bodyPr>
          <a:lstStyle/>
          <a:p>
            <a:r>
              <a:rPr lang="en-US" sz="1200" u="sng" dirty="0">
                <a:solidFill>
                  <a:schemeClr val="bg1"/>
                </a:solidFill>
              </a:rPr>
              <a:t>www.adlerconcepts.com</a:t>
            </a:r>
            <a:endParaRPr lang="en-US" sz="1200" dirty="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5232"/>
            <a:ext cx="10515600" cy="1050121"/>
          </a:xfrm>
        </p:spPr>
        <p:txBody>
          <a:bodyPr/>
          <a:lstStyle/>
          <a:p>
            <a:r>
              <a:rPr lang="en-US" dirty="0"/>
              <a:t>Common objections</a:t>
            </a:r>
          </a:p>
        </p:txBody>
      </p:sp>
      <p:sp>
        <p:nvSpPr>
          <p:cNvPr id="3" name="Content Placeholder 2"/>
          <p:cNvSpPr>
            <a:spLocks noGrp="1"/>
          </p:cNvSpPr>
          <p:nvPr>
            <p:ph idx="1"/>
          </p:nvPr>
        </p:nvSpPr>
        <p:spPr>
          <a:xfrm>
            <a:off x="1757083" y="1111624"/>
            <a:ext cx="8445781" cy="519952"/>
          </a:xfrm>
        </p:spPr>
        <p:txBody>
          <a:bodyPr/>
          <a:lstStyle/>
          <a:p>
            <a:r>
              <a:rPr lang="en-US" b="1" dirty="0"/>
              <a:t>I’m too busy to talk ….</a:t>
            </a:r>
          </a:p>
        </p:txBody>
      </p:sp>
      <p:sp>
        <p:nvSpPr>
          <p:cNvPr id="4" name="Slide Number Placeholder 3"/>
          <p:cNvSpPr>
            <a:spLocks noGrp="1"/>
          </p:cNvSpPr>
          <p:nvPr>
            <p:ph type="sldNum" sz="quarter" idx="10"/>
          </p:nvPr>
        </p:nvSpPr>
        <p:spPr>
          <a:xfrm>
            <a:off x="112713" y="6483350"/>
            <a:ext cx="509587"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900" kern="1200" smtClean="0">
                <a:solidFill>
                  <a:schemeClr val="tx1"/>
                </a:solidFill>
                <a:latin typeface="Arial" charset="0"/>
                <a:ea typeface="ＭＳ Ｐゴシック" pitchFamily="-109"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a:defRPr/>
            </a:pPr>
            <a:fld id="{C97917A9-5CC9-433B-94F2-E6CE104E7C3D}" type="slidenum">
              <a:rPr lang="en-US" smtClean="0"/>
              <a:pPr>
                <a:defRPr/>
              </a:pPr>
              <a:t>45</a:t>
            </a:fld>
            <a:endParaRPr lang="en-US"/>
          </a:p>
        </p:txBody>
      </p:sp>
      <p:sp>
        <p:nvSpPr>
          <p:cNvPr id="7" name="TextBox 6"/>
          <p:cNvSpPr txBox="1"/>
          <p:nvPr/>
        </p:nvSpPr>
        <p:spPr>
          <a:xfrm>
            <a:off x="1805386" y="1811073"/>
            <a:ext cx="8409738" cy="646331"/>
          </a:xfrm>
          <a:prstGeom prst="rect">
            <a:avLst/>
          </a:prstGeom>
          <a:noFill/>
        </p:spPr>
        <p:txBody>
          <a:bodyPr wrap="square" rtlCol="0">
            <a:spAutoFit/>
          </a:bodyPr>
          <a:lstStyle/>
          <a:p>
            <a:r>
              <a:rPr lang="en-US" i="1" dirty="0"/>
              <a:t>“Understand, can I have just 2 minutes to provide an overview and 2 minutes to explain the job?</a:t>
            </a:r>
          </a:p>
        </p:txBody>
      </p:sp>
      <p:sp>
        <p:nvSpPr>
          <p:cNvPr id="9" name="TextBox 8"/>
          <p:cNvSpPr txBox="1"/>
          <p:nvPr/>
        </p:nvSpPr>
        <p:spPr>
          <a:xfrm>
            <a:off x="1805386" y="2603559"/>
            <a:ext cx="8468168" cy="1200329"/>
          </a:xfrm>
          <a:prstGeom prst="rect">
            <a:avLst/>
          </a:prstGeom>
          <a:noFill/>
        </p:spPr>
        <p:txBody>
          <a:bodyPr wrap="square" rtlCol="0">
            <a:spAutoFit/>
          </a:bodyPr>
          <a:lstStyle/>
          <a:p>
            <a:r>
              <a:rPr lang="en-US" i="1" dirty="0"/>
              <a:t>“Would you have time later today to discuss the opportunity on an exploratory basis only?”</a:t>
            </a:r>
          </a:p>
          <a:p>
            <a:endParaRPr lang="en-US" i="1" dirty="0"/>
          </a:p>
          <a:p>
            <a:endParaRPr lang="en-US" i="1" dirty="0"/>
          </a:p>
        </p:txBody>
      </p:sp>
      <p:sp>
        <p:nvSpPr>
          <p:cNvPr id="11" name="Content Placeholder 2"/>
          <p:cNvSpPr txBox="1">
            <a:spLocks/>
          </p:cNvSpPr>
          <p:nvPr/>
        </p:nvSpPr>
        <p:spPr bwMode="auto">
          <a:xfrm>
            <a:off x="1729601" y="3706621"/>
            <a:ext cx="8445781" cy="20338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ea typeface="ＭＳ Ｐゴシック" pitchFamily="-109" charset="-128"/>
              </a:rPr>
              <a:t>Schedule appointment = 70% increase in honoring time</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ea typeface="ＭＳ Ｐゴシック" pitchFamily="-109" charset="-128"/>
              </a:rPr>
              <a:t>If you ‘close upon a concern’ and they still won’t talk, it’s something else</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Create a job stretch</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ea typeface="ＭＳ Ｐゴシック" pitchFamily="-109" charset="-128"/>
              </a:rPr>
              <a:t>Persist, usually it’s a ‘not interested’ objection</a:t>
            </a:r>
          </a:p>
          <a:p>
            <a:pPr marL="342900" indent="-342900" eaLnBrk="0" fontAlgn="base" hangingPunct="0">
              <a:lnSpc>
                <a:spcPct val="85000"/>
              </a:lnSpc>
              <a:spcBef>
                <a:spcPct val="30000"/>
              </a:spcBef>
              <a:spcAft>
                <a:spcPct val="0"/>
              </a:spcAft>
              <a:buClr>
                <a:schemeClr val="folHlink"/>
              </a:buClr>
              <a:defRPr/>
            </a:pPr>
            <a:endParaRPr lang="en-US" sz="2400" kern="0" dirty="0">
              <a:ea typeface="ＭＳ Ｐゴシック" pitchFamily="-109" charset="-128"/>
            </a:endParaRPr>
          </a:p>
        </p:txBody>
      </p:sp>
      <p:sp>
        <p:nvSpPr>
          <p:cNvPr id="13" name="Rectangle 12"/>
          <p:cNvSpPr/>
          <p:nvPr/>
        </p:nvSpPr>
        <p:spPr>
          <a:xfrm>
            <a:off x="8630574" y="642634"/>
            <a:ext cx="1838517" cy="276999"/>
          </a:xfrm>
          <a:prstGeom prst="rect">
            <a:avLst/>
          </a:prstGeom>
        </p:spPr>
        <p:txBody>
          <a:bodyPr wrap="none">
            <a:spAutoFit/>
          </a:bodyPr>
          <a:lstStyle/>
          <a:p>
            <a:r>
              <a:rPr lang="en-US" sz="1200" u="sng" dirty="0">
                <a:solidFill>
                  <a:schemeClr val="bg1"/>
                </a:solidFill>
              </a:rPr>
              <a:t>www.adlerconcepts.com</a:t>
            </a:r>
            <a:endParaRPr lang="en-US" sz="1200" dirty="0">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315" y="475901"/>
            <a:ext cx="10515600" cy="1050121"/>
          </a:xfrm>
        </p:spPr>
        <p:txBody>
          <a:bodyPr/>
          <a:lstStyle/>
          <a:p>
            <a:r>
              <a:rPr lang="en-US" dirty="0"/>
              <a:t>Common objections</a:t>
            </a:r>
          </a:p>
        </p:txBody>
      </p:sp>
      <p:sp>
        <p:nvSpPr>
          <p:cNvPr id="3" name="Content Placeholder 2"/>
          <p:cNvSpPr>
            <a:spLocks noGrp="1"/>
          </p:cNvSpPr>
          <p:nvPr>
            <p:ph idx="1"/>
          </p:nvPr>
        </p:nvSpPr>
        <p:spPr>
          <a:xfrm>
            <a:off x="1327315" y="1429832"/>
            <a:ext cx="8445781" cy="519952"/>
          </a:xfrm>
        </p:spPr>
        <p:txBody>
          <a:bodyPr/>
          <a:lstStyle/>
          <a:p>
            <a:r>
              <a:rPr lang="en-US" b="1" dirty="0"/>
              <a:t>What’s the compensation?</a:t>
            </a:r>
          </a:p>
        </p:txBody>
      </p:sp>
      <p:sp>
        <p:nvSpPr>
          <p:cNvPr id="4" name="Slide Number Placeholder 3"/>
          <p:cNvSpPr>
            <a:spLocks noGrp="1"/>
          </p:cNvSpPr>
          <p:nvPr>
            <p:ph type="sldNum" sz="quarter" idx="10"/>
          </p:nvPr>
        </p:nvSpPr>
        <p:spPr>
          <a:xfrm>
            <a:off x="112713" y="6483350"/>
            <a:ext cx="509587"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900" kern="1200" smtClean="0">
                <a:solidFill>
                  <a:schemeClr val="tx1"/>
                </a:solidFill>
                <a:latin typeface="Arial" charset="0"/>
                <a:ea typeface="ＭＳ Ｐゴシック" pitchFamily="-109"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a:defRPr/>
            </a:pPr>
            <a:fld id="{C97917A9-5CC9-433B-94F2-E6CE104E7C3D}" type="slidenum">
              <a:rPr lang="en-US" smtClean="0"/>
              <a:pPr>
                <a:defRPr/>
              </a:pPr>
              <a:t>46</a:t>
            </a:fld>
            <a:endParaRPr lang="en-US"/>
          </a:p>
        </p:txBody>
      </p:sp>
      <p:sp>
        <p:nvSpPr>
          <p:cNvPr id="7" name="TextBox 6"/>
          <p:cNvSpPr txBox="1"/>
          <p:nvPr/>
        </p:nvSpPr>
        <p:spPr>
          <a:xfrm>
            <a:off x="1500692" y="2065263"/>
            <a:ext cx="8409738" cy="3416320"/>
          </a:xfrm>
          <a:prstGeom prst="rect">
            <a:avLst/>
          </a:prstGeom>
          <a:noFill/>
        </p:spPr>
        <p:txBody>
          <a:bodyPr wrap="square" rtlCol="0">
            <a:spAutoFit/>
          </a:bodyPr>
          <a:lstStyle/>
          <a:p>
            <a:r>
              <a:rPr lang="en-US" i="1" dirty="0"/>
              <a:t>“Before I address that, I would like you to think about the best jobs you have ever held, those that gave you the most personal satisfaction.  Were the reasons they were the best jobs due to the money you were earning or due to the impact you were having at your organization?”</a:t>
            </a:r>
          </a:p>
          <a:p>
            <a:endParaRPr lang="en-US" i="1" dirty="0"/>
          </a:p>
          <a:p>
            <a:r>
              <a:rPr lang="en-US" i="1" dirty="0"/>
              <a:t>“If the opportunity I am contacting you about offered you a chance to maximize your impact and person satisfaction, plus offered competitive compensation, wouldn’t it make sense to at least discuss it for 5-10 minutes?” </a:t>
            </a:r>
          </a:p>
          <a:p>
            <a:endParaRPr lang="en-US" i="1" dirty="0"/>
          </a:p>
          <a:p>
            <a:endParaRPr lang="en-US" i="1" dirty="0"/>
          </a:p>
          <a:p>
            <a:endParaRPr lang="en-US" i="1" dirty="0"/>
          </a:p>
          <a:p>
            <a:endParaRPr lang="en-US" i="1" dirty="0"/>
          </a:p>
        </p:txBody>
      </p:sp>
      <p:sp>
        <p:nvSpPr>
          <p:cNvPr id="11" name="Content Placeholder 2"/>
          <p:cNvSpPr txBox="1">
            <a:spLocks/>
          </p:cNvSpPr>
          <p:nvPr/>
        </p:nvSpPr>
        <p:spPr bwMode="auto">
          <a:xfrm>
            <a:off x="1665593" y="4792737"/>
            <a:ext cx="8445781" cy="10643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ea typeface="ＭＳ Ｐゴシック" pitchFamily="-109" charset="-128"/>
              </a:rPr>
              <a:t>Do not provide an immediate answer</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Most people leave for other reasons (usually a boss)</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ea typeface="ＭＳ Ｐゴシック" pitchFamily="-109" charset="-128"/>
              </a:rPr>
              <a:t>If you buy someone, there’s always another headhunter call</a:t>
            </a:r>
          </a:p>
        </p:txBody>
      </p:sp>
      <p:sp>
        <p:nvSpPr>
          <p:cNvPr id="13" name="Rectangle 12"/>
          <p:cNvSpPr/>
          <p:nvPr/>
        </p:nvSpPr>
        <p:spPr>
          <a:xfrm>
            <a:off x="8630574" y="642634"/>
            <a:ext cx="1838517" cy="276999"/>
          </a:xfrm>
          <a:prstGeom prst="rect">
            <a:avLst/>
          </a:prstGeom>
        </p:spPr>
        <p:txBody>
          <a:bodyPr wrap="none">
            <a:spAutoFit/>
          </a:bodyPr>
          <a:lstStyle/>
          <a:p>
            <a:r>
              <a:rPr lang="en-US" sz="1200" u="sng" dirty="0">
                <a:solidFill>
                  <a:schemeClr val="bg1"/>
                </a:solidFill>
              </a:rPr>
              <a:t>www.adlerconcepts.com</a:t>
            </a:r>
            <a:endParaRPr lang="en-US" sz="1200"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504" y="364847"/>
            <a:ext cx="10515600" cy="1050121"/>
          </a:xfrm>
        </p:spPr>
        <p:txBody>
          <a:bodyPr/>
          <a:lstStyle/>
          <a:p>
            <a:r>
              <a:rPr lang="en-US" dirty="0"/>
              <a:t>Common objections</a:t>
            </a:r>
          </a:p>
        </p:txBody>
      </p:sp>
      <p:sp>
        <p:nvSpPr>
          <p:cNvPr id="3" name="Content Placeholder 2"/>
          <p:cNvSpPr>
            <a:spLocks noGrp="1"/>
          </p:cNvSpPr>
          <p:nvPr>
            <p:ph idx="1"/>
          </p:nvPr>
        </p:nvSpPr>
        <p:spPr>
          <a:xfrm>
            <a:off x="1729600" y="1486177"/>
            <a:ext cx="8445781" cy="398520"/>
          </a:xfrm>
        </p:spPr>
        <p:txBody>
          <a:bodyPr>
            <a:normAutofit fontScale="77500" lnSpcReduction="20000"/>
          </a:bodyPr>
          <a:lstStyle/>
          <a:p>
            <a:r>
              <a:rPr lang="en-US" b="1" dirty="0"/>
              <a:t>I’m pretty far down the path with a few other companies.</a:t>
            </a:r>
          </a:p>
        </p:txBody>
      </p:sp>
      <p:sp>
        <p:nvSpPr>
          <p:cNvPr id="4" name="Slide Number Placeholder 3"/>
          <p:cNvSpPr>
            <a:spLocks noGrp="1"/>
          </p:cNvSpPr>
          <p:nvPr>
            <p:ph type="sldNum" sz="quarter" idx="10"/>
          </p:nvPr>
        </p:nvSpPr>
        <p:spPr>
          <a:xfrm>
            <a:off x="112713" y="6483350"/>
            <a:ext cx="509587"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900" kern="1200" smtClean="0">
                <a:solidFill>
                  <a:schemeClr val="tx1"/>
                </a:solidFill>
                <a:latin typeface="Arial" charset="0"/>
                <a:ea typeface="ＭＳ Ｐゴシック" pitchFamily="-109"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a:defRPr/>
            </a:pPr>
            <a:fld id="{C97917A9-5CC9-433B-94F2-E6CE104E7C3D}" type="slidenum">
              <a:rPr lang="en-US" smtClean="0"/>
              <a:pPr>
                <a:defRPr/>
              </a:pPr>
              <a:t>47</a:t>
            </a:fld>
            <a:endParaRPr lang="en-US"/>
          </a:p>
        </p:txBody>
      </p:sp>
      <p:sp>
        <p:nvSpPr>
          <p:cNvPr id="11" name="Content Placeholder 2"/>
          <p:cNvSpPr txBox="1">
            <a:spLocks/>
          </p:cNvSpPr>
          <p:nvPr/>
        </p:nvSpPr>
        <p:spPr bwMode="auto">
          <a:xfrm>
            <a:off x="1729601" y="4062334"/>
            <a:ext cx="8445781" cy="7345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indent="-342900" eaLnBrk="0" fontAlgn="base" hangingPunct="0">
              <a:lnSpc>
                <a:spcPct val="85000"/>
              </a:lnSpc>
              <a:spcBef>
                <a:spcPct val="30000"/>
              </a:spcBef>
              <a:spcAft>
                <a:spcPct val="0"/>
              </a:spcAft>
              <a:buClr>
                <a:schemeClr val="folHlink"/>
              </a:buClr>
              <a:buBlip>
                <a:blip r:embed="rId3"/>
              </a:buBlip>
              <a:defRPr/>
            </a:pPr>
            <a:endParaRPr lang="en-US" sz="2400" kern="0" dirty="0">
              <a:ea typeface="ＭＳ Ｐゴシック" pitchFamily="-109" charset="-128"/>
            </a:endParaRPr>
          </a:p>
        </p:txBody>
      </p:sp>
      <p:sp>
        <p:nvSpPr>
          <p:cNvPr id="9" name="TextBox 8"/>
          <p:cNvSpPr txBox="1"/>
          <p:nvPr/>
        </p:nvSpPr>
        <p:spPr>
          <a:xfrm>
            <a:off x="1793126" y="2283177"/>
            <a:ext cx="8409738" cy="923330"/>
          </a:xfrm>
          <a:prstGeom prst="rect">
            <a:avLst/>
          </a:prstGeom>
          <a:noFill/>
        </p:spPr>
        <p:txBody>
          <a:bodyPr wrap="square" rtlCol="0">
            <a:spAutoFit/>
          </a:bodyPr>
          <a:lstStyle/>
          <a:p>
            <a:r>
              <a:rPr lang="en-US" i="1" dirty="0"/>
              <a:t>“Great, but let me ask you this: if the opportunity I’m representing is better than what you are now considering, wouldn’t it make sense to at least compare the two?</a:t>
            </a:r>
          </a:p>
        </p:txBody>
      </p:sp>
      <p:sp>
        <p:nvSpPr>
          <p:cNvPr id="12" name="Content Placeholder 2"/>
          <p:cNvSpPr txBox="1">
            <a:spLocks/>
          </p:cNvSpPr>
          <p:nvPr/>
        </p:nvSpPr>
        <p:spPr bwMode="auto">
          <a:xfrm>
            <a:off x="1882001" y="3870344"/>
            <a:ext cx="8445781" cy="146744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If they have offers in this market—they’re good, don’t let them get away.</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Position your role as the one with more ‘stretch’</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Get information about deadlines etc.</a:t>
            </a:r>
          </a:p>
          <a:p>
            <a:pPr marL="342900" indent="-342900" eaLnBrk="0" fontAlgn="base" hangingPunct="0">
              <a:lnSpc>
                <a:spcPct val="85000"/>
              </a:lnSpc>
              <a:spcBef>
                <a:spcPct val="30000"/>
              </a:spcBef>
              <a:spcAft>
                <a:spcPct val="0"/>
              </a:spcAft>
              <a:buClr>
                <a:schemeClr val="folHlink"/>
              </a:buClr>
              <a:defRPr/>
            </a:pPr>
            <a:endParaRPr lang="en-US" sz="2400" kern="0" dirty="0"/>
          </a:p>
        </p:txBody>
      </p:sp>
      <p:sp>
        <p:nvSpPr>
          <p:cNvPr id="14" name="Rectangle 13"/>
          <p:cNvSpPr/>
          <p:nvPr/>
        </p:nvSpPr>
        <p:spPr>
          <a:xfrm>
            <a:off x="8630574" y="642634"/>
            <a:ext cx="1838517" cy="276999"/>
          </a:xfrm>
          <a:prstGeom prst="rect">
            <a:avLst/>
          </a:prstGeom>
        </p:spPr>
        <p:txBody>
          <a:bodyPr wrap="none">
            <a:spAutoFit/>
          </a:bodyPr>
          <a:lstStyle/>
          <a:p>
            <a:r>
              <a:rPr lang="en-US" sz="1200" u="sng" dirty="0">
                <a:solidFill>
                  <a:schemeClr val="bg1"/>
                </a:solidFill>
              </a:rPr>
              <a:t>www.adlerconcepts.com</a:t>
            </a:r>
            <a:endParaRPr lang="en-US" sz="1200"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124" y="477864"/>
            <a:ext cx="10515600" cy="1050121"/>
          </a:xfrm>
        </p:spPr>
        <p:txBody>
          <a:bodyPr/>
          <a:lstStyle/>
          <a:p>
            <a:r>
              <a:rPr lang="en-US" dirty="0"/>
              <a:t>Common objections</a:t>
            </a:r>
          </a:p>
        </p:txBody>
      </p:sp>
      <p:sp>
        <p:nvSpPr>
          <p:cNvPr id="3" name="Content Placeholder 2"/>
          <p:cNvSpPr>
            <a:spLocks noGrp="1"/>
          </p:cNvSpPr>
          <p:nvPr>
            <p:ph idx="1"/>
          </p:nvPr>
        </p:nvSpPr>
        <p:spPr>
          <a:xfrm>
            <a:off x="1427899" y="1430712"/>
            <a:ext cx="8445781" cy="519952"/>
          </a:xfrm>
        </p:spPr>
        <p:txBody>
          <a:bodyPr/>
          <a:lstStyle/>
          <a:p>
            <a:r>
              <a:rPr lang="en-US" b="1" dirty="0"/>
              <a:t>The role isn’t big enough.</a:t>
            </a:r>
          </a:p>
        </p:txBody>
      </p:sp>
      <p:sp>
        <p:nvSpPr>
          <p:cNvPr id="4" name="Slide Number Placeholder 3"/>
          <p:cNvSpPr>
            <a:spLocks noGrp="1"/>
          </p:cNvSpPr>
          <p:nvPr>
            <p:ph type="sldNum" sz="quarter" idx="10"/>
          </p:nvPr>
        </p:nvSpPr>
        <p:spPr>
          <a:xfrm>
            <a:off x="112713" y="6483350"/>
            <a:ext cx="509587"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900" kern="1200" smtClean="0">
                <a:solidFill>
                  <a:schemeClr val="tx1"/>
                </a:solidFill>
                <a:latin typeface="Arial" charset="0"/>
                <a:ea typeface="ＭＳ Ｐゴシック" pitchFamily="-109"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a:defRPr/>
            </a:pPr>
            <a:fld id="{C97917A9-5CC9-433B-94F2-E6CE104E7C3D}" type="slidenum">
              <a:rPr lang="en-US" smtClean="0"/>
              <a:pPr>
                <a:defRPr/>
              </a:pPr>
              <a:t>48</a:t>
            </a:fld>
            <a:endParaRPr lang="en-US"/>
          </a:p>
        </p:txBody>
      </p:sp>
      <p:sp>
        <p:nvSpPr>
          <p:cNvPr id="7" name="TextBox 6"/>
          <p:cNvSpPr txBox="1"/>
          <p:nvPr/>
        </p:nvSpPr>
        <p:spPr>
          <a:xfrm>
            <a:off x="1528124" y="2136338"/>
            <a:ext cx="8409738" cy="2585323"/>
          </a:xfrm>
          <a:prstGeom prst="rect">
            <a:avLst/>
          </a:prstGeom>
          <a:noFill/>
        </p:spPr>
        <p:txBody>
          <a:bodyPr wrap="square" rtlCol="0">
            <a:spAutoFit/>
          </a:bodyPr>
          <a:lstStyle/>
          <a:p>
            <a:r>
              <a:rPr lang="en-US" i="1" dirty="0"/>
              <a:t>“If it turns out the job is bigger than imagined, or if it can be made bigger, would you at least be open to discuss it further?”</a:t>
            </a:r>
          </a:p>
          <a:p>
            <a:endParaRPr lang="en-US" i="1" dirty="0"/>
          </a:p>
          <a:p>
            <a:r>
              <a:rPr lang="en-US" i="1" dirty="0"/>
              <a:t>“Is it okay if I ask you a few questions about your background to better understand the scope, span of control, and complexity of the positions you have held?”</a:t>
            </a:r>
          </a:p>
          <a:p>
            <a:endParaRPr lang="en-US" i="1" dirty="0"/>
          </a:p>
          <a:p>
            <a:endParaRPr lang="en-US" i="1" dirty="0"/>
          </a:p>
          <a:p>
            <a:endParaRPr lang="en-US" i="1" dirty="0"/>
          </a:p>
        </p:txBody>
      </p:sp>
      <p:sp>
        <p:nvSpPr>
          <p:cNvPr id="11" name="Content Placeholder 2"/>
          <p:cNvSpPr txBox="1">
            <a:spLocks/>
          </p:cNvSpPr>
          <p:nvPr/>
        </p:nvSpPr>
        <p:spPr bwMode="auto">
          <a:xfrm>
            <a:off x="1729601" y="4397262"/>
            <a:ext cx="8445781" cy="13491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Try to dig into prospect’s background</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ea typeface="ＭＳ Ｐゴシック" pitchFamily="-109" charset="-128"/>
              </a:rPr>
              <a:t>Determine if opportunity is larger than what prospect thinks</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Perhaps the role can be expanded?</a:t>
            </a:r>
            <a:endParaRPr lang="en-US" sz="2400" kern="0" dirty="0">
              <a:ea typeface="ＭＳ Ｐゴシック" pitchFamily="-109" charset="-128"/>
            </a:endParaRPr>
          </a:p>
        </p:txBody>
      </p:sp>
      <p:sp>
        <p:nvSpPr>
          <p:cNvPr id="12" name="Rectangle 11"/>
          <p:cNvSpPr/>
          <p:nvPr/>
        </p:nvSpPr>
        <p:spPr>
          <a:xfrm>
            <a:off x="8630574" y="642634"/>
            <a:ext cx="1838517" cy="276999"/>
          </a:xfrm>
          <a:prstGeom prst="rect">
            <a:avLst/>
          </a:prstGeom>
        </p:spPr>
        <p:txBody>
          <a:bodyPr wrap="none">
            <a:spAutoFit/>
          </a:bodyPr>
          <a:lstStyle/>
          <a:p>
            <a:r>
              <a:rPr lang="en-US" sz="1200" u="sng" dirty="0">
                <a:solidFill>
                  <a:schemeClr val="bg1"/>
                </a:solidFill>
              </a:rPr>
              <a:t>www.adlerconcepts.com</a:t>
            </a:r>
            <a:endParaRPr lang="en-US" sz="120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088" y="504923"/>
            <a:ext cx="10515600" cy="1050121"/>
          </a:xfrm>
        </p:spPr>
        <p:txBody>
          <a:bodyPr/>
          <a:lstStyle/>
          <a:p>
            <a:r>
              <a:rPr lang="en-US" dirty="0"/>
              <a:t>Common objections</a:t>
            </a:r>
          </a:p>
        </p:txBody>
      </p:sp>
      <p:sp>
        <p:nvSpPr>
          <p:cNvPr id="3" name="Content Placeholder 2"/>
          <p:cNvSpPr>
            <a:spLocks noGrp="1"/>
          </p:cNvSpPr>
          <p:nvPr>
            <p:ph idx="1"/>
          </p:nvPr>
        </p:nvSpPr>
        <p:spPr>
          <a:xfrm>
            <a:off x="1619923" y="1417431"/>
            <a:ext cx="8445781" cy="519952"/>
          </a:xfrm>
        </p:spPr>
        <p:txBody>
          <a:bodyPr/>
          <a:lstStyle/>
          <a:p>
            <a:r>
              <a:rPr lang="en-US" b="1" dirty="0"/>
              <a:t>I can’t relocate ….</a:t>
            </a:r>
          </a:p>
        </p:txBody>
      </p:sp>
      <p:sp>
        <p:nvSpPr>
          <p:cNvPr id="4" name="Slide Number Placeholder 3"/>
          <p:cNvSpPr>
            <a:spLocks noGrp="1"/>
          </p:cNvSpPr>
          <p:nvPr>
            <p:ph type="sldNum" sz="quarter" idx="10"/>
          </p:nvPr>
        </p:nvSpPr>
        <p:spPr>
          <a:xfrm>
            <a:off x="112713" y="6483350"/>
            <a:ext cx="509587"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900" kern="1200" smtClean="0">
                <a:solidFill>
                  <a:schemeClr val="tx1"/>
                </a:solidFill>
                <a:latin typeface="Arial" charset="0"/>
                <a:ea typeface="ＭＳ Ｐゴシック" pitchFamily="-109"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a:lstStyle>
          <a:p>
            <a:pPr>
              <a:defRPr/>
            </a:pPr>
            <a:fld id="{C97917A9-5CC9-433B-94F2-E6CE104E7C3D}" type="slidenum">
              <a:rPr lang="en-US" smtClean="0"/>
              <a:pPr>
                <a:defRPr/>
              </a:pPr>
              <a:t>49</a:t>
            </a:fld>
            <a:endParaRPr lang="en-US"/>
          </a:p>
        </p:txBody>
      </p:sp>
      <p:sp>
        <p:nvSpPr>
          <p:cNvPr id="11" name="Content Placeholder 2"/>
          <p:cNvSpPr txBox="1">
            <a:spLocks/>
          </p:cNvSpPr>
          <p:nvPr/>
        </p:nvSpPr>
        <p:spPr bwMode="auto">
          <a:xfrm>
            <a:off x="1729601" y="4062334"/>
            <a:ext cx="8445781" cy="7345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indent="-342900" eaLnBrk="0" fontAlgn="base" hangingPunct="0">
              <a:lnSpc>
                <a:spcPct val="85000"/>
              </a:lnSpc>
              <a:spcBef>
                <a:spcPct val="30000"/>
              </a:spcBef>
              <a:spcAft>
                <a:spcPct val="0"/>
              </a:spcAft>
              <a:buClr>
                <a:schemeClr val="folHlink"/>
              </a:buClr>
              <a:buBlip>
                <a:blip r:embed="rId3"/>
              </a:buBlip>
              <a:defRPr/>
            </a:pPr>
            <a:endParaRPr lang="en-US" sz="2400" kern="0" dirty="0">
              <a:ea typeface="ＭＳ Ｐゴシック" pitchFamily="-109" charset="-128"/>
            </a:endParaRPr>
          </a:p>
        </p:txBody>
      </p:sp>
      <p:sp>
        <p:nvSpPr>
          <p:cNvPr id="9" name="TextBox 8"/>
          <p:cNvSpPr txBox="1"/>
          <p:nvPr/>
        </p:nvSpPr>
        <p:spPr>
          <a:xfrm>
            <a:off x="1729601" y="1999348"/>
            <a:ext cx="8409738" cy="1754326"/>
          </a:xfrm>
          <a:prstGeom prst="rect">
            <a:avLst/>
          </a:prstGeom>
          <a:noFill/>
        </p:spPr>
        <p:txBody>
          <a:bodyPr wrap="square" rtlCol="0">
            <a:spAutoFit/>
          </a:bodyPr>
          <a:lstStyle/>
          <a:p>
            <a:r>
              <a:rPr lang="en-US" i="1" dirty="0"/>
              <a:t>“For a great career opportunity would you ever consider relocation?”</a:t>
            </a:r>
          </a:p>
          <a:p>
            <a:endParaRPr lang="en-US" i="1" dirty="0"/>
          </a:p>
          <a:p>
            <a:r>
              <a:rPr lang="en-US" i="1" dirty="0"/>
              <a:t>“If the job were local, would you have a potential interest?”</a:t>
            </a:r>
          </a:p>
          <a:p>
            <a:endParaRPr lang="en-US" i="1" dirty="0"/>
          </a:p>
          <a:p>
            <a:endParaRPr lang="en-US" i="1" dirty="0"/>
          </a:p>
          <a:p>
            <a:endParaRPr lang="en-US" i="1" dirty="0"/>
          </a:p>
        </p:txBody>
      </p:sp>
      <p:sp>
        <p:nvSpPr>
          <p:cNvPr id="12" name="Content Placeholder 2"/>
          <p:cNvSpPr txBox="1">
            <a:spLocks/>
          </p:cNvSpPr>
          <p:nvPr/>
        </p:nvSpPr>
        <p:spPr bwMode="auto">
          <a:xfrm>
            <a:off x="1882001" y="3287438"/>
            <a:ext cx="8445781" cy="208613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Accept as fact but engage anyway</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You cannot overcome this in 1 call, could take months</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Imply job might be bigger for right candidate</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Network and develop rapport</a:t>
            </a:r>
          </a:p>
          <a:p>
            <a:pPr marL="342900" indent="-342900" eaLnBrk="0" fontAlgn="base" hangingPunct="0">
              <a:lnSpc>
                <a:spcPct val="85000"/>
              </a:lnSpc>
              <a:spcBef>
                <a:spcPct val="30000"/>
              </a:spcBef>
              <a:spcAft>
                <a:spcPct val="0"/>
              </a:spcAft>
              <a:buClr>
                <a:schemeClr val="folHlink"/>
              </a:buClr>
              <a:buBlip>
                <a:blip r:embed="rId3"/>
              </a:buBlip>
              <a:defRPr/>
            </a:pPr>
            <a:r>
              <a:rPr lang="en-US" sz="2400" kern="0" dirty="0"/>
              <a:t>Call later and say a key leader wants to ‘just talk’ about role</a:t>
            </a:r>
          </a:p>
          <a:p>
            <a:pPr marL="342900" indent="-342900" eaLnBrk="0" fontAlgn="base" hangingPunct="0">
              <a:lnSpc>
                <a:spcPct val="85000"/>
              </a:lnSpc>
              <a:spcBef>
                <a:spcPct val="30000"/>
              </a:spcBef>
              <a:spcAft>
                <a:spcPct val="0"/>
              </a:spcAft>
              <a:buClr>
                <a:schemeClr val="folHlink"/>
              </a:buClr>
              <a:buBlip>
                <a:blip r:embed="rId3"/>
              </a:buBlip>
              <a:defRPr/>
            </a:pPr>
            <a:endParaRPr lang="en-US" sz="2400" kern="0" dirty="0"/>
          </a:p>
        </p:txBody>
      </p:sp>
      <p:sp>
        <p:nvSpPr>
          <p:cNvPr id="15" name="Rectangle 14"/>
          <p:cNvSpPr/>
          <p:nvPr/>
        </p:nvSpPr>
        <p:spPr>
          <a:xfrm>
            <a:off x="8630574" y="642634"/>
            <a:ext cx="1838517" cy="276999"/>
          </a:xfrm>
          <a:prstGeom prst="rect">
            <a:avLst/>
          </a:prstGeom>
        </p:spPr>
        <p:txBody>
          <a:bodyPr wrap="none">
            <a:spAutoFit/>
          </a:bodyPr>
          <a:lstStyle/>
          <a:p>
            <a:r>
              <a:rPr lang="en-US" sz="1200" u="sng" dirty="0">
                <a:solidFill>
                  <a:schemeClr val="bg1"/>
                </a:solidFill>
              </a:rPr>
              <a:t>www.adlerconcepts.com</a:t>
            </a:r>
            <a:endParaRPr lang="en-US" sz="12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tatue of a person holding a sword in front of a building&#10;&#10;Description automatically generated">
            <a:extLst>
              <a:ext uri="{FF2B5EF4-FFF2-40B4-BE49-F238E27FC236}">
                <a16:creationId xmlns:a16="http://schemas.microsoft.com/office/drawing/2014/main" id="{FCD45EEC-A387-7ABC-449C-E1C48BAF3AFE}"/>
              </a:ext>
            </a:extLst>
          </p:cNvPr>
          <p:cNvPicPr>
            <a:picLocks noChangeAspect="1"/>
          </p:cNvPicPr>
          <p:nvPr/>
        </p:nvPicPr>
        <p:blipFill rotWithShape="1">
          <a:blip r:embed="rId2"/>
          <a:srcRect l="8585" r="12103"/>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2D90774-B2F0-6F83-9804-BECADE594AB4}"/>
              </a:ext>
            </a:extLst>
          </p:cNvPr>
          <p:cNvSpPr txBox="1"/>
          <p:nvPr/>
        </p:nvSpPr>
        <p:spPr>
          <a:xfrm>
            <a:off x="7531610" y="2434201"/>
            <a:ext cx="3822189" cy="3742762"/>
          </a:xfrm>
          <a:prstGeom prst="rect">
            <a:avLst/>
          </a:prstGeom>
        </p:spPr>
        <p:txBody>
          <a:bodyPr vert="horz" lIns="91440" tIns="45720" rIns="91440" bIns="45720" rtlCol="0">
            <a:normAutofit/>
          </a:bodyPr>
          <a:lstStyle/>
          <a:p>
            <a:pPr>
              <a:lnSpc>
                <a:spcPct val="90000"/>
              </a:lnSpc>
              <a:spcAft>
                <a:spcPts val="600"/>
              </a:spcAft>
            </a:pPr>
            <a:r>
              <a:rPr lang="en-US" sz="2000" b="1" dirty="0"/>
              <a:t>MISSION:   </a:t>
            </a:r>
            <a:r>
              <a:rPr lang="en-US" sz="2000" b="1" i="1" dirty="0"/>
              <a:t>To the Choctaw proud, ours is the sovereign nation offering opportunities</a:t>
            </a:r>
          </a:p>
          <a:p>
            <a:pPr>
              <a:lnSpc>
                <a:spcPct val="90000"/>
              </a:lnSpc>
              <a:spcAft>
                <a:spcPts val="600"/>
              </a:spcAft>
            </a:pPr>
            <a:r>
              <a:rPr lang="en-US" sz="2000" b="1" i="1" dirty="0"/>
              <a:t>for growth and prosperity.</a:t>
            </a:r>
          </a:p>
        </p:txBody>
      </p:sp>
    </p:spTree>
    <p:extLst>
      <p:ext uri="{BB962C8B-B14F-4D97-AF65-F5344CB8AC3E}">
        <p14:creationId xmlns:p14="http://schemas.microsoft.com/office/powerpoint/2010/main" val="1699504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urtle statue in a room&#10;&#10;Description automatically generated">
            <a:extLst>
              <a:ext uri="{FF2B5EF4-FFF2-40B4-BE49-F238E27FC236}">
                <a16:creationId xmlns:a16="http://schemas.microsoft.com/office/drawing/2014/main" id="{EF064A16-E9AD-A968-B2F4-8FA9CDA6E84B}"/>
              </a:ext>
            </a:extLst>
          </p:cNvPr>
          <p:cNvPicPr>
            <a:picLocks noChangeAspect="1"/>
          </p:cNvPicPr>
          <p:nvPr/>
        </p:nvPicPr>
        <p:blipFill rotWithShape="1">
          <a:blip r:embed="rId2"/>
          <a:srcRect l="7437" r="1325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B9B0F17-C152-973E-BEC3-3D142D444D3E}"/>
              </a:ext>
            </a:extLst>
          </p:cNvPr>
          <p:cNvSpPr txBox="1"/>
          <p:nvPr/>
        </p:nvSpPr>
        <p:spPr>
          <a:xfrm>
            <a:off x="7993249" y="2567366"/>
            <a:ext cx="3822189" cy="3742762"/>
          </a:xfrm>
          <a:prstGeom prst="rect">
            <a:avLst/>
          </a:prstGeom>
        </p:spPr>
        <p:txBody>
          <a:bodyPr vert="horz" lIns="91440" tIns="45720" rIns="91440" bIns="45720" rtlCol="0">
            <a:normAutofit/>
          </a:bodyPr>
          <a:lstStyle/>
          <a:p>
            <a:pPr>
              <a:lnSpc>
                <a:spcPct val="90000"/>
              </a:lnSpc>
              <a:spcAft>
                <a:spcPts val="600"/>
              </a:spcAft>
            </a:pPr>
            <a:r>
              <a:rPr lang="en-US" sz="2000" b="1" dirty="0"/>
              <a:t>VISION:   </a:t>
            </a:r>
            <a:r>
              <a:rPr lang="en-US" sz="2000" b="1" i="1" dirty="0"/>
              <a:t>Living out the </a:t>
            </a:r>
            <a:r>
              <a:rPr lang="en-US" sz="2000" b="1" i="1" dirty="0" err="1"/>
              <a:t>Chahta</a:t>
            </a:r>
            <a:r>
              <a:rPr lang="en-US" sz="2000" b="1" i="1" dirty="0"/>
              <a:t> spirit of faith, family and culture.</a:t>
            </a:r>
          </a:p>
        </p:txBody>
      </p:sp>
    </p:spTree>
    <p:extLst>
      <p:ext uri="{BB962C8B-B14F-4D97-AF65-F5344CB8AC3E}">
        <p14:creationId xmlns:p14="http://schemas.microsoft.com/office/powerpoint/2010/main" val="268068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49057A-04D3-B0DC-FE72-E5F8DFFACF8A}"/>
              </a:ext>
            </a:extLst>
          </p:cNvPr>
          <p:cNvPicPr>
            <a:picLocks noChangeAspect="1"/>
          </p:cNvPicPr>
          <p:nvPr/>
        </p:nvPicPr>
        <p:blipFill>
          <a:blip r:embed="rId2"/>
          <a:stretch>
            <a:fillRect/>
          </a:stretch>
        </p:blipFill>
        <p:spPr>
          <a:xfrm>
            <a:off x="0" y="73891"/>
            <a:ext cx="12191999" cy="6086340"/>
          </a:xfrm>
          <a:prstGeom prst="rect">
            <a:avLst/>
          </a:prstGeom>
        </p:spPr>
      </p:pic>
    </p:spTree>
    <p:extLst>
      <p:ext uri="{BB962C8B-B14F-4D97-AF65-F5344CB8AC3E}">
        <p14:creationId xmlns:p14="http://schemas.microsoft.com/office/powerpoint/2010/main" val="2729208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26E9-0938-8A33-3130-C1F6BDEE1DBA}"/>
              </a:ext>
            </a:extLst>
          </p:cNvPr>
          <p:cNvSpPr>
            <a:spLocks noGrp="1"/>
          </p:cNvSpPr>
          <p:nvPr>
            <p:ph type="title"/>
          </p:nvPr>
        </p:nvSpPr>
        <p:spPr>
          <a:xfrm>
            <a:off x="242380" y="640080"/>
            <a:ext cx="5853620" cy="713232"/>
          </a:xfrm>
        </p:spPr>
        <p:txBody>
          <a:bodyPr>
            <a:normAutofit fontScale="90000"/>
          </a:bodyPr>
          <a:lstStyle/>
          <a:p>
            <a:r>
              <a:rPr lang="en-US" b="1" dirty="0"/>
              <a:t>Leadership model similar to US </a:t>
            </a:r>
          </a:p>
        </p:txBody>
      </p:sp>
      <p:sp>
        <p:nvSpPr>
          <p:cNvPr id="4" name="Text Placeholder 3">
            <a:extLst>
              <a:ext uri="{FF2B5EF4-FFF2-40B4-BE49-F238E27FC236}">
                <a16:creationId xmlns:a16="http://schemas.microsoft.com/office/drawing/2014/main" id="{AAB2C752-6FFB-112D-0BB3-7438FEBD8CED}"/>
              </a:ext>
            </a:extLst>
          </p:cNvPr>
          <p:cNvSpPr>
            <a:spLocks noGrp="1"/>
          </p:cNvSpPr>
          <p:nvPr>
            <p:ph type="body" sz="half" idx="2"/>
          </p:nvPr>
        </p:nvSpPr>
        <p:spPr>
          <a:xfrm>
            <a:off x="318580" y="1496028"/>
            <a:ext cx="3932237" cy="3811588"/>
          </a:xfrm>
        </p:spPr>
        <p:txBody>
          <a:bodyPr/>
          <a:lstStyle/>
          <a:p>
            <a:r>
              <a:rPr lang="en-US"/>
              <a:t>Executive Branch:  Chief / Assistant Chief</a:t>
            </a:r>
          </a:p>
          <a:p>
            <a:r>
              <a:rPr lang="en-US"/>
              <a:t>Legislative Branch:   Councilman for each district</a:t>
            </a:r>
          </a:p>
          <a:p>
            <a:r>
              <a:rPr lang="en-US"/>
              <a:t>Judicial Branch</a:t>
            </a:r>
            <a:endParaRPr lang="en-US" dirty="0"/>
          </a:p>
        </p:txBody>
      </p:sp>
      <p:pic>
        <p:nvPicPr>
          <p:cNvPr id="6" name="Picture 5">
            <a:extLst>
              <a:ext uri="{FF2B5EF4-FFF2-40B4-BE49-F238E27FC236}">
                <a16:creationId xmlns:a16="http://schemas.microsoft.com/office/drawing/2014/main" id="{E3298F09-D068-D83B-3566-D43CF6626EFF}"/>
              </a:ext>
            </a:extLst>
          </p:cNvPr>
          <p:cNvPicPr>
            <a:picLocks noChangeAspect="1"/>
          </p:cNvPicPr>
          <p:nvPr/>
        </p:nvPicPr>
        <p:blipFill>
          <a:blip r:embed="rId2"/>
          <a:stretch>
            <a:fillRect/>
          </a:stretch>
        </p:blipFill>
        <p:spPr>
          <a:xfrm>
            <a:off x="242380" y="2948940"/>
            <a:ext cx="4662074" cy="3268980"/>
          </a:xfrm>
          <a:prstGeom prst="rect">
            <a:avLst/>
          </a:prstGeom>
        </p:spPr>
      </p:pic>
      <p:pic>
        <p:nvPicPr>
          <p:cNvPr id="7183" name="Picture 15" descr="CNO Reservation">
            <a:extLst>
              <a:ext uri="{FF2B5EF4-FFF2-40B4-BE49-F238E27FC236}">
                <a16:creationId xmlns:a16="http://schemas.microsoft.com/office/drawing/2014/main" id="{E1B820F2-B1C3-2817-4A51-9CBE361BD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845" y="-49054"/>
            <a:ext cx="6075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062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octaw Casino &amp; Resort Expansion | JCJ Architecture">
            <a:extLst>
              <a:ext uri="{FF2B5EF4-FFF2-40B4-BE49-F238E27FC236}">
                <a16:creationId xmlns:a16="http://schemas.microsoft.com/office/drawing/2014/main" id="{4BD9E94E-026C-2767-5827-3B0D055AD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4751"/>
            <a:ext cx="5678424" cy="37832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octaw Landing Opening Spring 2024 - Choctaw Casinos">
            <a:extLst>
              <a:ext uri="{FF2B5EF4-FFF2-40B4-BE49-F238E27FC236}">
                <a16:creationId xmlns:a16="http://schemas.microsoft.com/office/drawing/2014/main" id="{BF7BD1E1-521B-80DF-BA33-1ED63FB3D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182" y="1245936"/>
            <a:ext cx="1888108" cy="88578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hoctaw Nation Hospital in Talihina Receives Five-Star Rating">
            <a:extLst>
              <a:ext uri="{FF2B5EF4-FFF2-40B4-BE49-F238E27FC236}">
                <a16:creationId xmlns:a16="http://schemas.microsoft.com/office/drawing/2014/main" id="{4F0E573A-972F-16B4-E260-D1837CAA0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9205" y="-1"/>
            <a:ext cx="6722795" cy="378157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hoctaw Nation | Tribal Complex - Manhattan Construction Company">
            <a:extLst>
              <a:ext uri="{FF2B5EF4-FFF2-40B4-BE49-F238E27FC236}">
                <a16:creationId xmlns:a16="http://schemas.microsoft.com/office/drawing/2014/main" id="{87D48FC9-0D66-3555-2D19-3FE65D0A5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205" y="3065860"/>
            <a:ext cx="6722795" cy="37921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hoctaw Ranches Cattle and Herders Header">
            <a:extLst>
              <a:ext uri="{FF2B5EF4-FFF2-40B4-BE49-F238E27FC236}">
                <a16:creationId xmlns:a16="http://schemas.microsoft.com/office/drawing/2014/main" id="{2D2861D6-526A-AED4-8BE0-A36F0AE7EA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211089" cy="3076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612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4B9479D3D715429539108252A18E92" ma:contentTypeVersion="2" ma:contentTypeDescription="Create a new document." ma:contentTypeScope="" ma:versionID="c3a71baabe78e1f0b3a48b96860bd81a">
  <xsd:schema xmlns:xsd="http://www.w3.org/2001/XMLSchema" xmlns:xs="http://www.w3.org/2001/XMLSchema" xmlns:p="http://schemas.microsoft.com/office/2006/metadata/properties" xmlns:ns3="22d073d4-affe-4509-8cf0-9127c43467b4" targetNamespace="http://schemas.microsoft.com/office/2006/metadata/properties" ma:root="true" ma:fieldsID="4129a24863e539ae3ee89006314e3ed0" ns3:_="">
    <xsd:import namespace="22d073d4-affe-4509-8cf0-9127c43467b4"/>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d073d4-affe-4509-8cf0-9127c4346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D6520F-EAC5-496E-B457-9A8FA3D724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d073d4-affe-4509-8cf0-9127c43467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78A69D-D062-4F02-A39C-A3D566D44483}">
  <ds:schemaRefs>
    <ds:schemaRef ds:uri="http://purl.org/dc/dcmitype/"/>
    <ds:schemaRef ds:uri="http://schemas.openxmlformats.org/package/2006/metadata/core-properties"/>
    <ds:schemaRef ds:uri="22d073d4-affe-4509-8cf0-9127c43467b4"/>
    <ds:schemaRef ds:uri="http://purl.org/dc/elements/1.1/"/>
    <ds:schemaRef ds:uri="http://purl.org/dc/terms/"/>
    <ds:schemaRef ds:uri="http://www.w3.org/XML/1998/namespace"/>
    <ds:schemaRef ds:uri="http://schemas.microsoft.com/office/2006/metadata/properties"/>
    <ds:schemaRef ds:uri="http://schemas.microsoft.com/office/2006/documentManagement/types"/>
    <ds:schemaRef ds:uri="http://schemas.microsoft.com/office/infopath/2007/PartnerControls"/>
  </ds:schemaRefs>
</ds:datastoreItem>
</file>

<file path=customXml/itemProps3.xml><?xml version="1.0" encoding="utf-8"?>
<ds:datastoreItem xmlns:ds="http://schemas.openxmlformats.org/officeDocument/2006/customXml" ds:itemID="{EE8E1136-CEA5-4C02-8BC9-DD0D53E07A5B}">
  <ds:schemaRefs>
    <ds:schemaRef ds:uri="http://schemas.microsoft.com/sharepoint/v3/contenttype/forms"/>
  </ds:schemaRefs>
</ds:datastoreItem>
</file>

<file path=docMetadata/LabelInfo.xml><?xml version="1.0" encoding="utf-8"?>
<clbl:labelList xmlns:clbl="http://schemas.microsoft.com/office/2020/mipLabelMetadata">
  <clbl:label id="{d1a9a4d6-00e6-49c5-9f41-e04627c5b36b}" enabled="1" method="Standard" siteId="{47179c27-f1cb-43d2-b074-77f138da7144}" removed="0"/>
</clbl:labelList>
</file>

<file path=docProps/app.xml><?xml version="1.0" encoding="utf-8"?>
<Properties xmlns="http://schemas.openxmlformats.org/officeDocument/2006/extended-properties" xmlns:vt="http://schemas.openxmlformats.org/officeDocument/2006/docPropsVTypes">
  <Template>Office 2013 - 2022 Theme</Template>
  <TotalTime>25624</TotalTime>
  <Words>5086</Words>
  <Application>Microsoft Office PowerPoint</Application>
  <PresentationFormat>Widescreen</PresentationFormat>
  <Paragraphs>350</Paragraphs>
  <Slides>49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ＭＳ Ｐゴシック</vt:lpstr>
      <vt:lpstr>Lato</vt:lpstr>
      <vt:lpstr>Arial</vt:lpstr>
      <vt:lpstr>Calibri</vt:lpstr>
      <vt:lpstr>Roboto</vt:lpstr>
      <vt:lpstr>Office Theme</vt:lpstr>
      <vt:lpstr>PowerPoint Presentation</vt:lpstr>
      <vt:lpstr>Agenda</vt:lpstr>
      <vt:lpstr>PowerPoint Presentation</vt:lpstr>
      <vt:lpstr>Choctaw Nation Facts</vt:lpstr>
      <vt:lpstr>PowerPoint Presentation</vt:lpstr>
      <vt:lpstr>PowerPoint Presentation</vt:lpstr>
      <vt:lpstr>PowerPoint Presentation</vt:lpstr>
      <vt:lpstr>Leadership model similar to US </vt:lpstr>
      <vt:lpstr>PowerPoint Presentation</vt:lpstr>
      <vt:lpstr>PowerPoint Presentation</vt:lpstr>
      <vt:lpstr>Recruiting in Three parts</vt:lpstr>
      <vt:lpstr>Temporary work placement for Tribal Members </vt:lpstr>
      <vt:lpstr>Tribal Advocacy </vt:lpstr>
      <vt:lpstr>Recruiting is about changing lives </vt:lpstr>
      <vt:lpstr>Recruiting Team Structure</vt:lpstr>
      <vt:lpstr>Hiring Transactions by quarter</vt:lpstr>
      <vt:lpstr>High Volume Recruiting </vt:lpstr>
      <vt:lpstr>Evergreen Requisition</vt:lpstr>
      <vt:lpstr>2 types of Indeed  </vt:lpstr>
      <vt:lpstr>PowerPoint Presentation</vt:lpstr>
      <vt:lpstr>PowerPoint Presentation</vt:lpstr>
      <vt:lpstr>PowerPoint Presentation</vt:lpstr>
      <vt:lpstr>PowerPoint Presentation</vt:lpstr>
      <vt:lpstr>PowerPoint Presentation</vt:lpstr>
      <vt:lpstr>PowerPoint Presentation</vt:lpstr>
      <vt:lpstr>In person job fairs</vt:lpstr>
      <vt:lpstr>Job fair basics</vt:lpstr>
      <vt:lpstr>Open Interviews</vt:lpstr>
      <vt:lpstr>Community Outreach</vt:lpstr>
      <vt:lpstr>Career Site</vt:lpstr>
      <vt:lpstr>PowerPoint Presentation</vt:lpstr>
      <vt:lpstr>PowerPoint Presentation</vt:lpstr>
      <vt:lpstr>PowerPoint Presentation</vt:lpstr>
      <vt:lpstr>Specialized Recruiting</vt:lpstr>
      <vt:lpstr>PowerPoint Presentation</vt:lpstr>
      <vt:lpstr>Performance Profile</vt:lpstr>
      <vt:lpstr>How Performance Profiles Work</vt:lpstr>
      <vt:lpstr>Build a Performance Profile       </vt:lpstr>
      <vt:lpstr>Find them </vt:lpstr>
      <vt:lpstr>PowerPoint Presentation</vt:lpstr>
      <vt:lpstr>Special Team Exercise </vt:lpstr>
      <vt:lpstr>Want a copy, just let us know:</vt:lpstr>
      <vt:lpstr>Your prospect answers!!!! </vt:lpstr>
      <vt:lpstr>Common objections </vt:lpstr>
      <vt:lpstr>Common objections</vt:lpstr>
      <vt:lpstr>Common objections</vt:lpstr>
      <vt:lpstr>Common objections</vt:lpstr>
      <vt:lpstr>Common objections</vt:lpstr>
      <vt:lpstr>Common objections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Dromgoole</dc:creator>
  <cp:lastModifiedBy>Rob Dromgoole</cp:lastModifiedBy>
  <cp:revision>283</cp:revision>
  <dcterms:created xsi:type="dcterms:W3CDTF">2020-04-15T20:52:08Z</dcterms:created>
  <dcterms:modified xsi:type="dcterms:W3CDTF">2024-09-24T18:18:33Z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1a9a4d6-00e6-49c5-9f41-e04627c5b36b_Enabled">
    <vt:lpwstr>true</vt:lpwstr>
  </property>
  <property fmtid="{D5CDD505-2E9C-101B-9397-08002B2CF9AE}" pid="3" name="MSIP_Label_d1a9a4d6-00e6-49c5-9f41-e04627c5b36b_SetDate">
    <vt:lpwstr>2021-10-18T15:03:28Z</vt:lpwstr>
  </property>
  <property fmtid="{D5CDD505-2E9C-101B-9397-08002B2CF9AE}" pid="4" name="MSIP_Label_d1a9a4d6-00e6-49c5-9f41-e04627c5b36b_Method">
    <vt:lpwstr>Standard</vt:lpwstr>
  </property>
  <property fmtid="{D5CDD505-2E9C-101B-9397-08002B2CF9AE}" pid="5" name="MSIP_Label_d1a9a4d6-00e6-49c5-9f41-e04627c5b36b_Name">
    <vt:lpwstr>d1a9a4d6-00e6-49c5-9f41-e04627c5b36b</vt:lpwstr>
  </property>
  <property fmtid="{D5CDD505-2E9C-101B-9397-08002B2CF9AE}" pid="6" name="MSIP_Label_d1a9a4d6-00e6-49c5-9f41-e04627c5b36b_SiteId">
    <vt:lpwstr>47179c27-f1cb-43d2-b074-77f138da7144</vt:lpwstr>
  </property>
  <property fmtid="{D5CDD505-2E9C-101B-9397-08002B2CF9AE}" pid="7" name="MSIP_Label_d1a9a4d6-00e6-49c5-9f41-e04627c5b36b_ContentBits">
    <vt:lpwstr>0</vt:lpwstr>
  </property>
  <property fmtid="{D5CDD505-2E9C-101B-9397-08002B2CF9AE}" pid="8" name="ContentTypeId">
    <vt:lpwstr>0x010100334B9479D3D715429539108252A18E92</vt:lpwstr>
  </property>
</Properties>
</file>