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Lst>
  <p:notesMasterIdLst>
    <p:notesMasterId r:id="rId19"/>
  </p:notesMasterIdLst>
  <p:sldIdLst>
    <p:sldId id="256" r:id="rId2"/>
    <p:sldId id="286" r:id="rId3"/>
    <p:sldId id="263" r:id="rId4"/>
    <p:sldId id="259" r:id="rId5"/>
    <p:sldId id="289" r:id="rId6"/>
    <p:sldId id="296" r:id="rId7"/>
    <p:sldId id="295" r:id="rId8"/>
    <p:sldId id="297" r:id="rId9"/>
    <p:sldId id="290" r:id="rId10"/>
    <p:sldId id="294" r:id="rId11"/>
    <p:sldId id="299" r:id="rId12"/>
    <p:sldId id="298" r:id="rId13"/>
    <p:sldId id="270" r:id="rId14"/>
    <p:sldId id="302" r:id="rId15"/>
    <p:sldId id="304" r:id="rId16"/>
    <p:sldId id="303" r:id="rId17"/>
    <p:sldId id="301" r:id="rId18"/>
  </p:sldIdLst>
  <p:sldSz cx="12192000" cy="6858000"/>
  <p:notesSz cx="7010400" cy="92964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FA352A-307E-5C86-BDE9-B5DCFF4ABE88}" name="Guest User" initials="GU" userId="S::urn:spo:anon#6c73d75003d836675156ff4020c4ba50f2ffcfebddcf6e96a7d598d71b17b7a5::" providerId="AD"/>
  <p188:author id="{F27AEBC7-76E7-9C4E-E5CF-3A49BE45A85D}" name="Guest User" initials="GU" userId="S::urn:spo:anon#6a779ca61cb965659d9c499ed027bf7c57e254073b87020df9f65797c7a2ca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9" autoAdjust="0"/>
    <p:restoredTop sz="94745"/>
  </p:normalViewPr>
  <p:slideViewPr>
    <p:cSldViewPr snapToGrid="0">
      <p:cViewPr varScale="1">
        <p:scale>
          <a:sx n="93" d="100"/>
          <a:sy n="93" d="100"/>
        </p:scale>
        <p:origin x="52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6692B0F-52E0-5144-A6B6-6D3F24A223EE}" type="datetimeFigureOut">
              <a:rPr lang="en-US" smtClean="0"/>
              <a:t>10/10/2024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9D02898-78BC-E342-9BDD-1113C00BAD4C}" type="slidenum">
              <a:rPr lang="en-US" smtClean="0"/>
              <a:t>‹#›</a:t>
            </a:fld>
            <a:endParaRPr lang="en-US"/>
          </a:p>
        </p:txBody>
      </p:sp>
    </p:spTree>
    <p:extLst>
      <p:ext uri="{BB962C8B-B14F-4D97-AF65-F5344CB8AC3E}">
        <p14:creationId xmlns:p14="http://schemas.microsoft.com/office/powerpoint/2010/main" val="143338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a:t>
            </a:fld>
            <a:endParaRPr lang="en-US"/>
          </a:p>
        </p:txBody>
      </p:sp>
    </p:spTree>
    <p:extLst>
      <p:ext uri="{BB962C8B-B14F-4D97-AF65-F5344CB8AC3E}">
        <p14:creationId xmlns:p14="http://schemas.microsoft.com/office/powerpoint/2010/main" val="200445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solidFill>
                  <a:schemeClr val="bg1"/>
                </a:solidFill>
              </a:rPr>
              <a:t>Note</a:t>
            </a:r>
            <a:r>
              <a:rPr lang="en-US" dirty="0" smtClean="0">
                <a:solidFill>
                  <a:schemeClr val="bg1"/>
                </a:solidFill>
              </a:rPr>
              <a:t>- GRRC History, after establishing 3 properties by 2009, the inception of the Pathways Program was created to ensure we meet our mission statement. </a:t>
            </a:r>
            <a:r>
              <a:rPr lang="en-US" b="1" dirty="0" smtClean="0">
                <a:solidFill>
                  <a:schemeClr val="bg1"/>
                </a:solidFill>
              </a:rPr>
              <a:t>(23,233 GRIC Members)</a:t>
            </a:r>
          </a:p>
          <a:p>
            <a:endParaRPr lang="en-US" b="1" dirty="0"/>
          </a:p>
        </p:txBody>
      </p:sp>
      <p:sp>
        <p:nvSpPr>
          <p:cNvPr id="4" name="Slide Number Placeholder 3"/>
          <p:cNvSpPr>
            <a:spLocks noGrp="1"/>
          </p:cNvSpPr>
          <p:nvPr>
            <p:ph type="sldNum" sz="quarter" idx="10"/>
          </p:nvPr>
        </p:nvSpPr>
        <p:spPr/>
        <p:txBody>
          <a:bodyPr/>
          <a:lstStyle/>
          <a:p>
            <a:fld id="{39D02898-78BC-E342-9BDD-1113C00BAD4C}" type="slidenum">
              <a:rPr lang="en-US" smtClean="0"/>
              <a:t>5</a:t>
            </a:fld>
            <a:endParaRPr lang="en-US"/>
          </a:p>
        </p:txBody>
      </p:sp>
    </p:spTree>
    <p:extLst>
      <p:ext uri="{BB962C8B-B14F-4D97-AF65-F5344CB8AC3E}">
        <p14:creationId xmlns:p14="http://schemas.microsoft.com/office/powerpoint/2010/main" val="345911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Program</a:t>
            </a:r>
            <a:r>
              <a:rPr lang="en-US" baseline="0" dirty="0" smtClean="0"/>
              <a:t> 1 is designed for GRIC members who show the potential and desire to achieve to be an Assistant Supervisor, Supervisor or Manager in a GRRC Department.</a:t>
            </a:r>
          </a:p>
          <a:p>
            <a:r>
              <a:rPr lang="en-US" baseline="0" dirty="0" smtClean="0"/>
              <a:t>Develop Activities consists of specific technical capabilities, skills/abilities necessary to be proficient in the stated competency areas. Activities and actions would help provide learning and practice opportunities like job shadowing, projects, presentations, tasks, and on-the-job training.</a:t>
            </a:r>
          </a:p>
          <a:p>
            <a:endParaRPr lang="en-US" baseline="0" dirty="0" smtClean="0"/>
          </a:p>
          <a:p>
            <a:r>
              <a:rPr lang="en-US" baseline="0" dirty="0" smtClean="0"/>
              <a:t>Development Work Plan specifies in detail the skills, abilities and knowledge an individual must possess to be considered “qualified” for a position as outlined in the position description. Based on the Mentee’s previous background, development tools and competency measurements are identified to determine the most appropriate means for which the Mentee will gain and demonstrate the necessary qualifications to be successful in the position for which the mentorship program is applied.</a:t>
            </a:r>
            <a:endParaRPr lang="en-US" dirty="0"/>
          </a:p>
        </p:txBody>
      </p:sp>
      <p:sp>
        <p:nvSpPr>
          <p:cNvPr id="4" name="Slide Number Placeholder 3"/>
          <p:cNvSpPr>
            <a:spLocks noGrp="1"/>
          </p:cNvSpPr>
          <p:nvPr>
            <p:ph type="sldNum" sz="quarter" idx="10"/>
          </p:nvPr>
        </p:nvSpPr>
        <p:spPr/>
        <p:txBody>
          <a:bodyPr/>
          <a:lstStyle/>
          <a:p>
            <a:fld id="{39D02898-78BC-E342-9BDD-1113C00BAD4C}" type="slidenum">
              <a:rPr lang="en-US" smtClean="0"/>
              <a:t>9</a:t>
            </a:fld>
            <a:endParaRPr lang="en-US"/>
          </a:p>
        </p:txBody>
      </p:sp>
    </p:spTree>
    <p:extLst>
      <p:ext uri="{BB962C8B-B14F-4D97-AF65-F5344CB8AC3E}">
        <p14:creationId xmlns:p14="http://schemas.microsoft.com/office/powerpoint/2010/main" val="2812750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Program 2 is designed for</a:t>
            </a:r>
            <a:r>
              <a:rPr lang="en-US" baseline="0" dirty="0" smtClean="0"/>
              <a:t> GRIC members who show the potential and desire to achieve to be an Assistant Director or above, and have some college education and/or previous experience in a leadership role. </a:t>
            </a:r>
          </a:p>
          <a:p>
            <a:endParaRPr lang="en-US" baseline="0" dirty="0" smtClean="0"/>
          </a:p>
          <a:p>
            <a:r>
              <a:rPr lang="en-US" baseline="0" dirty="0" smtClean="0"/>
              <a:t>Final Project- </a:t>
            </a:r>
          </a:p>
          <a:p>
            <a:r>
              <a:rPr lang="en-US" sz="1200" b="1" u="sng" kern="1200" dirty="0" smtClean="0">
                <a:solidFill>
                  <a:schemeClr val="tx1"/>
                </a:solidFill>
                <a:effectLst/>
                <a:latin typeface="+mn-lt"/>
                <a:ea typeface="+mn-ea"/>
                <a:cs typeface="+mn-cs"/>
              </a:rPr>
              <a:t>Project Objectives: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Uses tools &amp; resources</a:t>
            </a:r>
          </a:p>
          <a:p>
            <a:pPr lvl="0"/>
            <a:r>
              <a:rPr lang="en-US" sz="1200" kern="1200" dirty="0" smtClean="0">
                <a:solidFill>
                  <a:schemeClr val="tx1"/>
                </a:solidFill>
                <a:effectLst/>
                <a:latin typeface="+mn-lt"/>
                <a:ea typeface="+mn-ea"/>
                <a:cs typeface="+mn-cs"/>
              </a:rPr>
              <a:t>Create a strategic plan and execution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Choose Topic(s):</a:t>
            </a:r>
          </a:p>
          <a:p>
            <a:pPr lvl="0"/>
            <a:r>
              <a:rPr lang="en-US" sz="1200" kern="1200" dirty="0" smtClean="0">
                <a:solidFill>
                  <a:schemeClr val="tx1"/>
                </a:solidFill>
                <a:effectLst/>
                <a:latin typeface="+mn-lt"/>
                <a:ea typeface="+mn-ea"/>
                <a:cs typeface="+mn-cs"/>
              </a:rPr>
              <a:t>Improve operational efficiency</a:t>
            </a:r>
          </a:p>
          <a:p>
            <a:pPr lvl="0"/>
            <a:r>
              <a:rPr lang="en-US" sz="1200" kern="1200" dirty="0" smtClean="0">
                <a:solidFill>
                  <a:schemeClr val="tx1"/>
                </a:solidFill>
                <a:effectLst/>
                <a:latin typeface="+mn-lt"/>
                <a:ea typeface="+mn-ea"/>
                <a:cs typeface="+mn-cs"/>
              </a:rPr>
              <a:t>Generate revenue</a:t>
            </a:r>
          </a:p>
          <a:p>
            <a:pPr lvl="0"/>
            <a:r>
              <a:rPr lang="en-US" sz="1200" kern="1200" dirty="0" smtClean="0">
                <a:solidFill>
                  <a:schemeClr val="tx1"/>
                </a:solidFill>
                <a:effectLst/>
                <a:latin typeface="+mn-lt"/>
                <a:ea typeface="+mn-ea"/>
                <a:cs typeface="+mn-cs"/>
              </a:rPr>
              <a:t>Promote cost saving initiative</a:t>
            </a:r>
          </a:p>
          <a:p>
            <a:r>
              <a:rPr lang="en-US" sz="1200" kern="1200" dirty="0" smtClean="0">
                <a:solidFill>
                  <a:schemeClr val="tx1"/>
                </a:solidFill>
                <a:effectLst/>
                <a:latin typeface="+mn-lt"/>
                <a:ea typeface="+mn-ea"/>
                <a:cs typeface="+mn-cs"/>
              </a:rPr>
              <a:t> </a:t>
            </a:r>
          </a:p>
          <a:p>
            <a:endParaRPr lang="en-US" baseline="0" dirty="0" smtClean="0"/>
          </a:p>
          <a:p>
            <a:endParaRPr lang="en-US" baseline="0" dirty="0" smtClean="0"/>
          </a:p>
          <a:p>
            <a:r>
              <a:rPr lang="en-US" baseline="0" dirty="0" smtClean="0"/>
              <a:t>Casino Department Rotations- each rotation can be from a couple of days to 2-3 weeks to 1-2 months long depending on the Mentee’s previous knowledge of the departments. During the rotation the Mentee will observe, shadow and learn about each department. The Mentee would work with the leadership in the department and line level employees.</a:t>
            </a:r>
            <a:endParaRPr lang="en-US" dirty="0"/>
          </a:p>
        </p:txBody>
      </p:sp>
      <p:sp>
        <p:nvSpPr>
          <p:cNvPr id="4" name="Slide Number Placeholder 3"/>
          <p:cNvSpPr>
            <a:spLocks noGrp="1"/>
          </p:cNvSpPr>
          <p:nvPr>
            <p:ph type="sldNum" sz="quarter" idx="10"/>
          </p:nvPr>
        </p:nvSpPr>
        <p:spPr/>
        <p:txBody>
          <a:bodyPr/>
          <a:lstStyle/>
          <a:p>
            <a:fld id="{39D02898-78BC-E342-9BDD-1113C00BAD4C}" type="slidenum">
              <a:rPr lang="en-US" smtClean="0"/>
              <a:t>10</a:t>
            </a:fld>
            <a:endParaRPr lang="en-US"/>
          </a:p>
        </p:txBody>
      </p:sp>
    </p:spTree>
    <p:extLst>
      <p:ext uri="{BB962C8B-B14F-4D97-AF65-F5344CB8AC3E}">
        <p14:creationId xmlns:p14="http://schemas.microsoft.com/office/powerpoint/2010/main" val="2097298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EA54FDA2-F734-217B-3870-81889AD9BA6D}"/>
              </a:ext>
            </a:extLst>
          </p:cNvPr>
          <p:cNvSpPr>
            <a:spLocks noGrp="1" noRot="1" noChangeAspect="1" noChangeArrowheads="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BD3E83A-001F-8BB5-C1F2-69B86D8E39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D674A2EE-7FF0-5945-E2AF-57346B29B5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57066" indent="-291179">
              <a:defRPr>
                <a:solidFill>
                  <a:schemeClr val="tx1"/>
                </a:solidFill>
                <a:latin typeface="Franklin Gothic Medium" panose="020B0603020102020204" pitchFamily="34" charset="0"/>
              </a:defRPr>
            </a:lvl2pPr>
            <a:lvl3pPr marL="1164717" indent="-232943">
              <a:defRPr>
                <a:solidFill>
                  <a:schemeClr val="tx1"/>
                </a:solidFill>
                <a:latin typeface="Franklin Gothic Medium" panose="020B0603020102020204" pitchFamily="34" charset="0"/>
              </a:defRPr>
            </a:lvl3pPr>
            <a:lvl4pPr marL="1630604" indent="-232943">
              <a:defRPr>
                <a:solidFill>
                  <a:schemeClr val="tx1"/>
                </a:solidFill>
                <a:latin typeface="Franklin Gothic Medium" panose="020B0603020102020204" pitchFamily="34" charset="0"/>
              </a:defRPr>
            </a:lvl4pPr>
            <a:lvl5pPr marL="2096491" indent="-232943">
              <a:defRPr>
                <a:solidFill>
                  <a:schemeClr val="tx1"/>
                </a:solidFill>
                <a:latin typeface="Franklin Gothic Medium" panose="020B0603020102020204" pitchFamily="34" charset="0"/>
              </a:defRPr>
            </a:lvl5pPr>
            <a:lvl6pPr marL="2562377" indent="-232943" eaLnBrk="0" fontAlgn="base" hangingPunct="0">
              <a:spcBef>
                <a:spcPct val="0"/>
              </a:spcBef>
              <a:spcAft>
                <a:spcPct val="0"/>
              </a:spcAft>
              <a:defRPr>
                <a:solidFill>
                  <a:schemeClr val="tx1"/>
                </a:solidFill>
                <a:latin typeface="Franklin Gothic Medium" panose="020B0603020102020204" pitchFamily="34" charset="0"/>
              </a:defRPr>
            </a:lvl6pPr>
            <a:lvl7pPr marL="3028264" indent="-232943" eaLnBrk="0" fontAlgn="base" hangingPunct="0">
              <a:spcBef>
                <a:spcPct val="0"/>
              </a:spcBef>
              <a:spcAft>
                <a:spcPct val="0"/>
              </a:spcAft>
              <a:defRPr>
                <a:solidFill>
                  <a:schemeClr val="tx1"/>
                </a:solidFill>
                <a:latin typeface="Franklin Gothic Medium" panose="020B0603020102020204" pitchFamily="34" charset="0"/>
              </a:defRPr>
            </a:lvl7pPr>
            <a:lvl8pPr marL="3494151" indent="-232943" eaLnBrk="0" fontAlgn="base" hangingPunct="0">
              <a:spcBef>
                <a:spcPct val="0"/>
              </a:spcBef>
              <a:spcAft>
                <a:spcPct val="0"/>
              </a:spcAft>
              <a:defRPr>
                <a:solidFill>
                  <a:schemeClr val="tx1"/>
                </a:solidFill>
                <a:latin typeface="Franklin Gothic Medium" panose="020B0603020102020204" pitchFamily="34" charset="0"/>
              </a:defRPr>
            </a:lvl8pPr>
            <a:lvl9pPr marL="3960038" indent="-232943" eaLnBrk="0" fontAlgn="base" hangingPunct="0">
              <a:spcBef>
                <a:spcPct val="0"/>
              </a:spcBef>
              <a:spcAft>
                <a:spcPct val="0"/>
              </a:spcAft>
              <a:defRPr>
                <a:solidFill>
                  <a:schemeClr val="tx1"/>
                </a:solidFill>
                <a:latin typeface="Franklin Gothic Medium" panose="020B0603020102020204" pitchFamily="34" charset="0"/>
              </a:defRPr>
            </a:lvl9pPr>
          </a:lstStyle>
          <a:p>
            <a:pPr fontAlgn="base">
              <a:spcBef>
                <a:spcPct val="0"/>
              </a:spcBef>
              <a:spcAft>
                <a:spcPct val="0"/>
              </a:spcAft>
            </a:pPr>
            <a:fld id="{FEF1191D-E1B1-2A49-8F2C-14CF4191382E}" type="slidenum">
              <a:rPr lang="en-US" altLang="en-US" smtClean="0">
                <a:latin typeface="Calibri" panose="020F0502020204030204" pitchFamily="34" charset="0"/>
              </a:rPr>
              <a:pPr fontAlgn="base">
                <a:spcBef>
                  <a:spcPct val="0"/>
                </a:spcBef>
                <a:spcAft>
                  <a:spcPct val="0"/>
                </a:spcAft>
              </a:pPr>
              <a:t>13</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6" y="1447804"/>
            <a:ext cx="8825659"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6" y="4777380"/>
            <a:ext cx="8825659" cy="861420"/>
          </a:xfrm>
        </p:spPr>
        <p:txBody>
          <a:bodyPr anchor="t"/>
          <a:lstStyle>
            <a:lvl1pPr marL="0" indent="0" algn="l">
              <a:buNone/>
              <a:defRPr cap="all">
                <a:solidFill>
                  <a:schemeClr val="bg2">
                    <a:lumMod val="40000"/>
                    <a:lumOff val="6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6ABBAC-7486-4D45-A79F-A9577B4B4527}"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7747764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8"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6" y="685800"/>
            <a:ext cx="8825659"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212122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6" y="3657600"/>
            <a:ext cx="8825659" cy="2362200"/>
          </a:xfrm>
        </p:spPr>
        <p:txBody>
          <a:bodyPr anchor="ctr">
            <a:normAutofit/>
          </a:bodyP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433659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2"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6" y="4350657"/>
            <a:ext cx="8825659" cy="1676400"/>
          </a:xfrm>
        </p:spPr>
        <p:txBody>
          <a:bodyPr anchor="ctr">
            <a:normAutofit/>
          </a:bodyP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
        <p:nvSpPr>
          <p:cNvPr id="12" name="TextBox 11"/>
          <p:cNvSpPr txBox="1"/>
          <p:nvPr/>
        </p:nvSpPr>
        <p:spPr>
          <a:xfrm>
            <a:off x="898295" y="971254"/>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
        <p:nvSpPr>
          <p:cNvPr id="15" name="TextBox 14"/>
          <p:cNvSpPr txBox="1"/>
          <p:nvPr/>
        </p:nvSpPr>
        <p:spPr>
          <a:xfrm>
            <a:off x="9330491" y="2613788"/>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Tree>
    <p:extLst>
      <p:ext uri="{BB962C8B-B14F-4D97-AF65-F5344CB8AC3E}">
        <p14:creationId xmlns:p14="http://schemas.microsoft.com/office/powerpoint/2010/main" val="115138936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6" y="4777381"/>
            <a:ext cx="8825659" cy="860400"/>
          </a:xfrm>
        </p:spPr>
        <p:txBody>
          <a:bodyPr anchor="t"/>
          <a:lstStyle>
            <a:lvl1pPr marL="0" indent="0" algn="l">
              <a:buNone/>
              <a:defRPr sz="2000" cap="none">
                <a:solidFill>
                  <a:schemeClr val="bg2">
                    <a:lumMod val="40000"/>
                    <a:lumOff val="6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74518414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8" y="1981200"/>
            <a:ext cx="2946867"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5" y="2667000"/>
            <a:ext cx="2927351" cy="3589338"/>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62" y="1981200"/>
            <a:ext cx="2936241"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5" y="2667000"/>
            <a:ext cx="2946795" cy="3589338"/>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2" y="1981200"/>
            <a:ext cx="2932113"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2" y="2667000"/>
            <a:ext cx="2932113" cy="3589338"/>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10/10/2024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37656000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4" y="4250949"/>
            <a:ext cx="2940051"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4"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p>
        </p:txBody>
      </p:sp>
      <p:sp>
        <p:nvSpPr>
          <p:cNvPr id="22" name="Text Placeholder 3"/>
          <p:cNvSpPr>
            <a:spLocks noGrp="1"/>
          </p:cNvSpPr>
          <p:nvPr>
            <p:ph type="body" sz="half" idx="18"/>
          </p:nvPr>
        </p:nvSpPr>
        <p:spPr>
          <a:xfrm>
            <a:off x="652464" y="4827215"/>
            <a:ext cx="2940051" cy="65918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6"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p>
        </p:txBody>
      </p:sp>
      <p:sp>
        <p:nvSpPr>
          <p:cNvPr id="23" name="Text Placeholder 3"/>
          <p:cNvSpPr>
            <a:spLocks noGrp="1"/>
          </p:cNvSpPr>
          <p:nvPr>
            <p:ph type="body" sz="half" idx="19"/>
          </p:nvPr>
        </p:nvSpPr>
        <p:spPr>
          <a:xfrm>
            <a:off x="3888023" y="4827214"/>
            <a:ext cx="2934407" cy="65918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2" y="4250949"/>
            <a:ext cx="2932113"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702"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p>
        </p:txBody>
      </p:sp>
      <p:sp>
        <p:nvSpPr>
          <p:cNvPr id="24" name="Text Placeholder 3"/>
          <p:cNvSpPr>
            <a:spLocks noGrp="1"/>
          </p:cNvSpPr>
          <p:nvPr>
            <p:ph type="body" sz="half" idx="20"/>
          </p:nvPr>
        </p:nvSpPr>
        <p:spPr>
          <a:xfrm>
            <a:off x="7124576" y="4827212"/>
            <a:ext cx="2935997" cy="65918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cxnSp>
        <p:nvCxnSpPr>
          <p:cNvPr id="19" name="Straight Connector 18"/>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10/10/2024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1679358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9758836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4" y="430217"/>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403110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79973B2-908B-9456-142C-2334362733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90"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6213" y="731520"/>
            <a:ext cx="10616187" cy="1306222"/>
          </a:xfrm>
        </p:spPr>
        <p:txBody>
          <a:bodyPr>
            <a:noAutofit/>
          </a:bodyPr>
          <a:lstStyle>
            <a:lvl1pPr>
              <a:lnSpc>
                <a:spcPct val="101000"/>
              </a:lnSpc>
              <a:spcBef>
                <a:spcPts val="700"/>
              </a:spcBef>
              <a:spcAft>
                <a:spcPts val="700"/>
              </a:spcAft>
              <a:defRPr sz="5400"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p:cNvSpPr>
            <a:spLocks noGrp="1"/>
          </p:cNvSpPr>
          <p:nvPr>
            <p:ph idx="1"/>
          </p:nvPr>
        </p:nvSpPr>
        <p:spPr>
          <a:xfrm>
            <a:off x="960120" y="2587752"/>
            <a:ext cx="3694176" cy="3258102"/>
          </a:xfrm>
        </p:spPr>
        <p:txBody>
          <a:bodyPr/>
          <a:lstStyle>
            <a:lvl1pPr>
              <a:defRPr sz="36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a:p>
            <a:pPr lvl="1"/>
            <a:r>
              <a:rPr lang="en-US"/>
              <a:t>Second level</a:t>
            </a:r>
          </a:p>
        </p:txBody>
      </p:sp>
      <p:sp>
        <p:nvSpPr>
          <p:cNvPr id="14" name="Picture Placeholder 13"/>
          <p:cNvSpPr>
            <a:spLocks noGrp="1"/>
          </p:cNvSpPr>
          <p:nvPr>
            <p:ph type="pic" sz="quarter" idx="14"/>
          </p:nvPr>
        </p:nvSpPr>
        <p:spPr>
          <a:xfrm>
            <a:off x="5297766" y="2265367"/>
            <a:ext cx="3479524" cy="3951287"/>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16" name="Picture Placeholder 15"/>
          <p:cNvSpPr>
            <a:spLocks noGrp="1"/>
          </p:cNvSpPr>
          <p:nvPr>
            <p:ph type="pic" sz="quarter" idx="15"/>
          </p:nvPr>
        </p:nvSpPr>
        <p:spPr>
          <a:xfrm>
            <a:off x="8777288" y="2265367"/>
            <a:ext cx="3414712" cy="3951287"/>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965547365"/>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23" name="Picture Placeholder 22"/>
          <p:cNvSpPr>
            <a:spLocks noGrp="1"/>
          </p:cNvSpPr>
          <p:nvPr>
            <p:ph type="pic" sz="quarter" idx="13"/>
          </p:nvPr>
        </p:nvSpPr>
        <p:spPr>
          <a:xfrm>
            <a:off x="1066802"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4" name="Picture Placeholder 22"/>
          <p:cNvSpPr>
            <a:spLocks noGrp="1"/>
          </p:cNvSpPr>
          <p:nvPr>
            <p:ph type="pic" sz="quarter" idx="14"/>
          </p:nvPr>
        </p:nvSpPr>
        <p:spPr>
          <a:xfrm>
            <a:off x="3821763"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5" name="Picture Placeholder 22"/>
          <p:cNvSpPr>
            <a:spLocks noGrp="1"/>
          </p:cNvSpPr>
          <p:nvPr>
            <p:ph type="pic" sz="quarter" idx="15"/>
          </p:nvPr>
        </p:nvSpPr>
        <p:spPr>
          <a:xfrm>
            <a:off x="6576023"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2"/>
          <p:cNvSpPr>
            <a:spLocks noGrp="1"/>
          </p:cNvSpPr>
          <p:nvPr>
            <p:ph type="pic" sz="quarter" idx="16"/>
          </p:nvPr>
        </p:nvSpPr>
        <p:spPr>
          <a:xfrm>
            <a:off x="9334502"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8" name="Text Placeholder 27"/>
          <p:cNvSpPr>
            <a:spLocks noGrp="1"/>
          </p:cNvSpPr>
          <p:nvPr>
            <p:ph type="body" sz="quarter" idx="17"/>
          </p:nvPr>
        </p:nvSpPr>
        <p:spPr>
          <a:xfrm>
            <a:off x="106680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29" name="Text Placeholder 27"/>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0" name="Text Placeholder 27"/>
          <p:cNvSpPr>
            <a:spLocks noGrp="1"/>
          </p:cNvSpPr>
          <p:nvPr>
            <p:ph type="body" sz="quarter" idx="19"/>
          </p:nvPr>
        </p:nvSpPr>
        <p:spPr>
          <a:xfrm>
            <a:off x="3821763"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1" name="Text Placeholder 27"/>
          <p:cNvSpPr>
            <a:spLocks noGrp="1"/>
          </p:cNvSpPr>
          <p:nvPr>
            <p:ph type="body" sz="quarter" idx="20"/>
          </p:nvPr>
        </p:nvSpPr>
        <p:spPr>
          <a:xfrm>
            <a:off x="3817543"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2" name="Text Placeholder 27"/>
          <p:cNvSpPr>
            <a:spLocks noGrp="1"/>
          </p:cNvSpPr>
          <p:nvPr>
            <p:ph type="body" sz="quarter" idx="21"/>
          </p:nvPr>
        </p:nvSpPr>
        <p:spPr>
          <a:xfrm>
            <a:off x="6576023" y="5124103"/>
            <a:ext cx="1790700" cy="350292"/>
          </a:xfrm>
        </p:spPr>
        <p:txBody>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3" name="Text Placeholder 27"/>
          <p:cNvSpPr>
            <a:spLocks noGrp="1"/>
          </p:cNvSpPr>
          <p:nvPr>
            <p:ph type="body" sz="quarter" idx="22"/>
          </p:nvPr>
        </p:nvSpPr>
        <p:spPr>
          <a:xfrm>
            <a:off x="6576023"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4" name="Text Placeholder 27"/>
          <p:cNvSpPr>
            <a:spLocks noGrp="1"/>
          </p:cNvSpPr>
          <p:nvPr>
            <p:ph type="body" sz="quarter" idx="23"/>
          </p:nvPr>
        </p:nvSpPr>
        <p:spPr>
          <a:xfrm>
            <a:off x="933450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5" name="Text Placeholder 27"/>
          <p:cNvSpPr>
            <a:spLocks noGrp="1"/>
          </p:cNvSpPr>
          <p:nvPr>
            <p:ph type="body" sz="quarter" idx="24"/>
          </p:nvPr>
        </p:nvSpPr>
        <p:spPr>
          <a:xfrm>
            <a:off x="9334502"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55394012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DD6ABBAC-7486-4D45-A79F-A9577B4B4527}"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1722851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2" name="Title 1"/>
          <p:cNvSpPr>
            <a:spLocks noGrp="1"/>
          </p:cNvSpPr>
          <p:nvPr>
            <p:ph type="title"/>
          </p:nvPr>
        </p:nvSpPr>
        <p:spPr>
          <a:xfrm>
            <a:off x="776291" y="676279"/>
            <a:ext cx="4684887" cy="1736725"/>
          </a:xfrm>
        </p:spPr>
        <p:txBody>
          <a:bodyPr>
            <a:noAutofit/>
          </a:bodyPr>
          <a:lstStyle>
            <a:lvl1pPr>
              <a:defRPr sz="5400">
                <a:latin typeface="Decotura ICG" panose="00000400000000000000" pitchFamily="2" charset="0"/>
              </a:defRPr>
            </a:lvl1pPr>
          </a:lstStyle>
          <a:p>
            <a:r>
              <a:rPr lang="en-US"/>
              <a:t>Click to edit Master title style</a:t>
            </a:r>
          </a:p>
        </p:txBody>
      </p:sp>
      <p:sp>
        <p:nvSpPr>
          <p:cNvPr id="13" name="Content Placeholder 2"/>
          <p:cNvSpPr>
            <a:spLocks noGrp="1"/>
          </p:cNvSpPr>
          <p:nvPr>
            <p:ph idx="1"/>
          </p:nvPr>
        </p:nvSpPr>
        <p:spPr>
          <a:xfrm>
            <a:off x="960441" y="2587625"/>
            <a:ext cx="4500737" cy="3594100"/>
          </a:xfrm>
        </p:spPr>
        <p:txBody>
          <a:bodyPr anchor="ctr"/>
          <a:lstStyle>
            <a:lvl1pPr>
              <a:defRPr sz="2000">
                <a:solidFill>
                  <a:schemeClr val="tx1"/>
                </a:solidFill>
                <a:latin typeface="Decotura ICG" panose="00000400000000000000" pitchFamily="2" charset="0"/>
              </a:defRPr>
            </a:lvl1pPr>
          </a:lstStyle>
          <a:p>
            <a:pPr lvl="0"/>
            <a:r>
              <a:rPr lang="en-US"/>
              <a:t>Click to edit Master text styles</a:t>
            </a:r>
          </a:p>
        </p:txBody>
      </p:sp>
      <p:sp>
        <p:nvSpPr>
          <p:cNvPr id="3" name="Picture Placeholder 2"/>
          <p:cNvSpPr>
            <a:spLocks noGrp="1"/>
          </p:cNvSpPr>
          <p:nvPr>
            <p:ph type="pic" sz="quarter" idx="13"/>
          </p:nvPr>
        </p:nvSpPr>
        <p:spPr>
          <a:xfrm>
            <a:off x="6094477" y="4"/>
            <a:ext cx="3046351" cy="3428363"/>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8" name="Picture Placeholder 7"/>
          <p:cNvSpPr>
            <a:spLocks noGrp="1"/>
          </p:cNvSpPr>
          <p:nvPr>
            <p:ph type="pic" sz="quarter" idx="14"/>
          </p:nvPr>
        </p:nvSpPr>
        <p:spPr>
          <a:xfrm>
            <a:off x="9148763" y="0"/>
            <a:ext cx="3048000"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5"/>
          <p:cNvSpPr>
            <a:spLocks noGrp="1"/>
          </p:cNvSpPr>
          <p:nvPr>
            <p:ph type="pic" sz="quarter" idx="15"/>
          </p:nvPr>
        </p:nvSpPr>
        <p:spPr>
          <a:xfrm>
            <a:off x="6115051" y="3449227"/>
            <a:ext cx="6076951"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323173836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3F6A9124-A318-3DD2-30F6-222489F48E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90"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74037" y="635000"/>
            <a:ext cx="5171771" cy="2039374"/>
          </a:xfrm>
        </p:spPr>
        <p:txBody>
          <a:bodyPr anchor="b">
            <a:noAutofit/>
          </a:bodyPr>
          <a:lstStyle>
            <a:lvl1pPr>
              <a:lnSpc>
                <a:spcPct val="101000"/>
              </a:lnSpc>
              <a:spcBef>
                <a:spcPts val="700"/>
              </a:spcBef>
              <a:spcAft>
                <a:spcPts val="700"/>
              </a:spcAft>
              <a:defRPr sz="4800"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p:cNvSpPr>
            <a:spLocks noGrp="1"/>
          </p:cNvSpPr>
          <p:nvPr>
            <p:ph type="body" sz="quarter" idx="18"/>
          </p:nvPr>
        </p:nvSpPr>
        <p:spPr>
          <a:xfrm>
            <a:off x="762000" y="2911479"/>
            <a:ext cx="4500563" cy="3311525"/>
          </a:xfrm>
        </p:spPr>
        <p:txBody>
          <a:bodyPr/>
          <a:lstStyle>
            <a:lvl1pPr>
              <a:defRPr lang="en-US" sz="2200" kern="1200" spc="51"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14" name="Picture Placeholder 13"/>
          <p:cNvSpPr>
            <a:spLocks noGrp="1"/>
          </p:cNvSpPr>
          <p:nvPr>
            <p:ph type="pic" sz="quarter" idx="13"/>
          </p:nvPr>
        </p:nvSpPr>
        <p:spPr>
          <a:xfrm>
            <a:off x="6742115" y="639763"/>
            <a:ext cx="2198687" cy="254635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16" name="Picture Placeholder 15"/>
          <p:cNvSpPr>
            <a:spLocks noGrp="1"/>
          </p:cNvSpPr>
          <p:nvPr>
            <p:ph type="pic" sz="quarter" idx="14"/>
          </p:nvPr>
        </p:nvSpPr>
        <p:spPr>
          <a:xfrm>
            <a:off x="9337675" y="638175"/>
            <a:ext cx="2198688" cy="254635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18" name="Picture Placeholder 17"/>
          <p:cNvSpPr>
            <a:spLocks noGrp="1"/>
          </p:cNvSpPr>
          <p:nvPr>
            <p:ph type="pic" sz="quarter" idx="15"/>
          </p:nvPr>
        </p:nvSpPr>
        <p:spPr>
          <a:xfrm>
            <a:off x="6742115" y="3668717"/>
            <a:ext cx="2198687" cy="2554287"/>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0" name="Picture Placeholder 19"/>
          <p:cNvSpPr>
            <a:spLocks noGrp="1"/>
          </p:cNvSpPr>
          <p:nvPr>
            <p:ph type="pic" sz="quarter" idx="16"/>
          </p:nvPr>
        </p:nvSpPr>
        <p:spPr>
          <a:xfrm>
            <a:off x="9337675" y="3668713"/>
            <a:ext cx="2198688" cy="254635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42377991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8" y="2861736"/>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6" y="4777381"/>
            <a:ext cx="8825659" cy="860400"/>
          </a:xfrm>
        </p:spPr>
        <p:txBody>
          <a:bodyPr anchor="t"/>
          <a:lstStyle>
            <a:lvl1pPr marL="0" indent="0" algn="l">
              <a:buNone/>
              <a:defRPr sz="2000" cap="all">
                <a:solidFill>
                  <a:schemeClr val="bg2">
                    <a:lumMod val="40000"/>
                    <a:lumOff val="6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16725724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3" y="2060577"/>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5" y="2056093"/>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6ABBAC-7486-4D45-A79F-A9577B4B4527}"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40065793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3"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7" y="1905000"/>
            <a:ext cx="4396339" cy="576262"/>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7"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6ABBAC-7486-4D45-A79F-A9577B4B4527}" type="datetimeFigureOut">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07162294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DD6ABBAC-7486-4D45-A79F-A9577B4B4527}" type="datetimeFigureOut">
              <a:rPr lang="en-US" smtClean="0"/>
              <a:t>10/10/2024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1072637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D6ABBAC-7486-4D45-A79F-A9577B4B4527}" type="datetimeFigureOut">
              <a:rPr lang="en-US" smtClean="0"/>
              <a:t>10/10/2024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95781191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5" y="3129284"/>
            <a:ext cx="3401063" cy="2895599"/>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D6ABBAC-7486-4D45-A79F-A9577B4B4527}" type="datetimeFigureOut">
              <a:rPr lang="en-US" smtClean="0"/>
              <a:t>10/10/2024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806906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8" y="1854192"/>
            <a:ext cx="5092907"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p>
        </p:txBody>
      </p:sp>
      <p:sp>
        <p:nvSpPr>
          <p:cNvPr id="4" name="Text Placeholder 3"/>
          <p:cNvSpPr>
            <a:spLocks noGrp="1"/>
          </p:cNvSpPr>
          <p:nvPr>
            <p:ph type="body" sz="half" idx="2"/>
          </p:nvPr>
        </p:nvSpPr>
        <p:spPr>
          <a:xfrm>
            <a:off x="1154956" y="3657600"/>
            <a:ext cx="5084979" cy="1371600"/>
          </a:xfrm>
        </p:spPr>
        <p:txBody>
          <a:bodyPr>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2403460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3">
            <a:extLst>
              <a:ext uri="{28A0092B-C50C-407E-A947-70E740481C1C}">
                <a14:useLocalDpi xmlns:a14="http://schemas.microsoft.com/office/drawing/2010/main" val="0"/>
              </a:ext>
            </a:extLst>
          </a:blip>
          <a:srcRect l="3613"/>
          <a:stretch/>
        </p:blipFill>
        <p:spPr>
          <a:xfrm>
            <a:off x="2" y="2669689"/>
            <a:ext cx="4037012" cy="4188315"/>
          </a:xfrm>
          <a:prstGeom prst="rect">
            <a:avLst/>
          </a:prstGeom>
        </p:spPr>
      </p:pic>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l="35640"/>
          <a:stretch/>
        </p:blipFill>
        <p:spPr>
          <a:xfrm>
            <a:off x="2" y="2892351"/>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5">
            <a:extLst>
              <a:ext uri="{28A0092B-C50C-407E-A947-70E740481C1C}">
                <a14:useLocalDpi xmlns:a14="http://schemas.microsoft.com/office/drawing/2010/main" val="0"/>
              </a:ext>
            </a:extLst>
          </a:blip>
          <a:srcRect t="28813"/>
          <a:stretch/>
        </p:blipFill>
        <p:spPr>
          <a:xfrm>
            <a:off x="7999413" y="4"/>
            <a:ext cx="1603387" cy="1141407"/>
          </a:xfrm>
          <a:prstGeom prst="rect">
            <a:avLst/>
          </a:prstGeom>
        </p:spPr>
      </p:pic>
      <p:pic>
        <p:nvPicPr>
          <p:cNvPr id="10" name="Picture 9"/>
          <p:cNvPicPr>
            <a:picLocks noChangeAspect="1"/>
          </p:cNvPicPr>
          <p:nvPr/>
        </p:nvPicPr>
        <p:blipFill rotWithShape="1">
          <a:blip r:embed="rId26">
            <a:extLst>
              <a:ext uri="{28A0092B-C50C-407E-A947-70E740481C1C}">
                <a14:useLocalDpi xmlns:a14="http://schemas.microsoft.com/office/drawing/2010/main" val="0"/>
              </a:ext>
            </a:extLst>
          </a:blip>
          <a:srcRect b="23320"/>
          <a:stretch/>
        </p:blipFill>
        <p:spPr>
          <a:xfrm>
            <a:off x="8605879" y="6096000"/>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3"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22"/>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42"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D6ABBAC-7486-4D45-A79F-A9577B4B4527}" type="datetimeFigureOut">
              <a:rPr lang="en-US" smtClean="0"/>
              <a:t>10/10/2024</a:t>
            </a:fld>
            <a:endParaRPr lang="en-US"/>
          </a:p>
        </p:txBody>
      </p:sp>
      <p:sp>
        <p:nvSpPr>
          <p:cNvPr id="5" name="Footer Placeholder 4"/>
          <p:cNvSpPr>
            <a:spLocks noGrp="1"/>
          </p:cNvSpPr>
          <p:nvPr>
            <p:ph type="ftr" sz="quarter" idx="3"/>
          </p:nvPr>
        </p:nvSpPr>
        <p:spPr>
          <a:xfrm rot="5400000">
            <a:off x="8951576" y="3225301"/>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3" y="295733"/>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E42FCEF-9517-7142-B602-BAEFE73C0B6E}" type="slidenum">
              <a:rPr lang="en-US" smtClean="0"/>
              <a:t>‹#›</a:t>
            </a:fld>
            <a:endParaRPr lang="en-US"/>
          </a:p>
        </p:txBody>
      </p:sp>
    </p:spTree>
    <p:extLst>
      <p:ext uri="{BB962C8B-B14F-4D97-AF65-F5344CB8AC3E}">
        <p14:creationId xmlns:p14="http://schemas.microsoft.com/office/powerpoint/2010/main" val="3324371754"/>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9" r:id="rId21"/>
  </p:sldLayoutIdLst>
  <p:transition spd="slow">
    <p:fade/>
  </p:transition>
  <p:txStyles>
    <p:titleStyle>
      <a:lvl1pPr algn="l" defTabSz="457189"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32" indent="-28574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2971"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160"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349"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5937"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726"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8914"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103"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jpg"/><Relationship Id="rId7" Type="http://schemas.openxmlformats.org/officeDocument/2006/relationships/image" Target="../media/image25.png"/><Relationship Id="rId2" Type="http://schemas.openxmlformats.org/officeDocument/2006/relationships/slideLayout" Target="../slideLayouts/slideLayout20.xml"/><Relationship Id="rId1" Type="http://schemas.openxmlformats.org/officeDocument/2006/relationships/tags" Target="../tags/tag1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jpg"/><Relationship Id="rId7" Type="http://schemas.openxmlformats.org/officeDocument/2006/relationships/image" Target="../media/image31.png"/><Relationship Id="rId2" Type="http://schemas.openxmlformats.org/officeDocument/2006/relationships/slideLayout" Target="../slideLayouts/slideLayout20.xml"/><Relationship Id="rId1" Type="http://schemas.openxmlformats.org/officeDocument/2006/relationships/tags" Target="../tags/tag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1.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5.xml"/><Relationship Id="rId7" Type="http://schemas.openxmlformats.org/officeDocument/2006/relationships/image" Target="../media/image35.png"/><Relationship Id="rId2" Type="http://schemas.openxmlformats.org/officeDocument/2006/relationships/slideLayout" Target="../slideLayouts/slideLayout21.xml"/><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10.jp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9.xml"/><Relationship Id="rId1" Type="http://schemas.openxmlformats.org/officeDocument/2006/relationships/tags" Target="../tags/tag16.xml"/><Relationship Id="rId6" Type="http://schemas.openxmlformats.org/officeDocument/2006/relationships/image" Target="../media/image39.jpg"/><Relationship Id="rId5" Type="http://schemas.openxmlformats.org/officeDocument/2006/relationships/image" Target="../media/image13.pn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slideLayout" Target="../slideLayouts/slideLayout19.xml"/><Relationship Id="rId1" Type="http://schemas.openxmlformats.org/officeDocument/2006/relationships/tags" Target="../tags/tag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jp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43.png"/><Relationship Id="rId5" Type="http://schemas.openxmlformats.org/officeDocument/2006/relationships/image" Target="../media/image1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0.xml"/><Relationship Id="rId1" Type="http://schemas.openxmlformats.org/officeDocument/2006/relationships/tags" Target="../tags/tag3.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slideLayout" Target="../slideLayouts/slideLayout19.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0.jpg"/><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0.xml"/><Relationship Id="rId1" Type="http://schemas.openxmlformats.org/officeDocument/2006/relationships/tags" Target="../tags/tag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2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4">
            <a:alphaModFix amt="50000"/>
          </a:blip>
          <a:srcRect t="10650" b="5081"/>
          <a:stretch/>
        </p:blipFill>
        <p:spPr>
          <a:xfrm>
            <a:off x="0" y="0"/>
            <a:ext cx="12191980" cy="7586133"/>
          </a:xfrm>
          <a:prstGeom prst="rect">
            <a:avLst/>
          </a:prstGeom>
          <a:ln w="9525">
            <a:solidFill>
              <a:srgbClr val="002060"/>
            </a:solidFill>
          </a:ln>
          <a:effectLst>
            <a:outerShdw blurRad="50800" dist="38100" dir="18900000" algn="bl" rotWithShape="0">
              <a:prstClr val="black">
                <a:alpha val="40000"/>
              </a:prstClr>
            </a:outerShdw>
          </a:effectLst>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1375988" y="723186"/>
            <a:ext cx="9144000" cy="1828799"/>
          </a:xfrm>
        </p:spPr>
        <p:txBody>
          <a:bodyPr>
            <a:normAutofit fontScale="90000"/>
          </a:bodyPr>
          <a:lstStyle/>
          <a:p>
            <a:pPr algn="ctr"/>
            <a:r>
              <a:rPr lang="en-US" sz="6600" b="1" dirty="0">
                <a:solidFill>
                  <a:srgbClr val="FFFFFF"/>
                </a:solidFill>
                <a:latin typeface="AngsanaUPC" panose="020B0604020202020204" pitchFamily="34" charset="0"/>
                <a:cs typeface="AngsanaUPC" panose="020B0604020202020204" pitchFamily="34" charset="0"/>
              </a:rPr>
              <a:t> </a:t>
            </a:r>
            <a:r>
              <a:rPr lang="en-US" sz="4900" b="1" dirty="0" smtClean="0">
                <a:solidFill>
                  <a:srgbClr val="FFFFFF"/>
                </a:solidFill>
                <a:latin typeface="Baskerville Old Face" panose="02020602080505020303" pitchFamily="18" charset="0"/>
                <a:cs typeface="AngsanaUPC" panose="020B0604020202020204" pitchFamily="34" charset="0"/>
              </a:rPr>
              <a:t>Pathways Community </a:t>
            </a:r>
            <a:r>
              <a:rPr lang="en-US" sz="4900" b="1" dirty="0">
                <a:solidFill>
                  <a:srgbClr val="FFFFFF"/>
                </a:solidFill>
                <a:latin typeface="Baskerville Old Face" panose="02020602080505020303" pitchFamily="18" charset="0"/>
                <a:cs typeface="AngsanaUPC" panose="020B0604020202020204" pitchFamily="34" charset="0"/>
              </a:rPr>
              <a:t>Mentorship </a:t>
            </a:r>
            <a:br>
              <a:rPr lang="en-US" sz="4900" b="1" dirty="0">
                <a:solidFill>
                  <a:srgbClr val="FFFFFF"/>
                </a:solidFill>
                <a:latin typeface="Baskerville Old Face" panose="02020602080505020303" pitchFamily="18" charset="0"/>
                <a:cs typeface="AngsanaUPC" panose="020B0604020202020204" pitchFamily="34" charset="0"/>
              </a:rPr>
            </a:br>
            <a:r>
              <a:rPr lang="en-US" sz="4900" b="1" dirty="0">
                <a:solidFill>
                  <a:srgbClr val="FFFFFF"/>
                </a:solidFill>
                <a:latin typeface="Baskerville Old Face" panose="02020602080505020303" pitchFamily="18" charset="0"/>
                <a:cs typeface="AngsanaUPC" panose="020B0604020202020204" pitchFamily="34" charset="0"/>
              </a:rPr>
              <a:t>Development Program</a:t>
            </a: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4486334" y="5441896"/>
            <a:ext cx="2923309" cy="592705"/>
          </a:xfrm>
        </p:spPr>
        <p:txBody>
          <a:bodyPr>
            <a:normAutofit fontScale="55000" lnSpcReduction="20000"/>
          </a:bodyPr>
          <a:lstStyle/>
          <a:p>
            <a:r>
              <a:rPr lang="en-US" sz="3600" b="1" dirty="0">
                <a:solidFill>
                  <a:srgbClr val="FFFFFF"/>
                </a:solidFill>
                <a:latin typeface="Baskerville Old Face" panose="02020602080505020303" pitchFamily="18" charset="0"/>
                <a:cs typeface="AngsanaUPC" panose="02020603050405020304" pitchFamily="18" charset="-34"/>
              </a:rPr>
              <a:t>Durant</a:t>
            </a:r>
            <a:r>
              <a:rPr lang="en-US" dirty="0">
                <a:solidFill>
                  <a:srgbClr val="FFFFFF"/>
                </a:solidFill>
                <a:latin typeface="Baskerville Old Face" panose="02020602080505020303" pitchFamily="18" charset="0"/>
                <a:cs typeface="AngsanaUPC" panose="02020603050405020304" pitchFamily="18" charset="-34"/>
              </a:rPr>
              <a:t>, </a:t>
            </a:r>
            <a:r>
              <a:rPr lang="en-US" sz="3600" b="1" dirty="0">
                <a:solidFill>
                  <a:srgbClr val="FFFFFF"/>
                </a:solidFill>
                <a:latin typeface="Baskerville Old Face" panose="02020602080505020303" pitchFamily="18" charset="0"/>
                <a:cs typeface="AngsanaUPC" panose="02020603050405020304" pitchFamily="18" charset="-34"/>
              </a:rPr>
              <a:t>Oklahoma</a:t>
            </a:r>
            <a:endParaRPr lang="en-US" b="1" dirty="0">
              <a:solidFill>
                <a:srgbClr val="FFFFFF"/>
              </a:solidFill>
              <a:latin typeface="Baskerville Old Face" panose="02020602080505020303" pitchFamily="18" charset="0"/>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4010492" y="4557541"/>
            <a:ext cx="4437705" cy="584775"/>
          </a:xfrm>
          <a:prstGeom prst="rect">
            <a:avLst/>
          </a:prstGeom>
          <a:noFill/>
        </p:spPr>
        <p:txBody>
          <a:bodyPr wrap="square" rtlCol="0">
            <a:spAutoFit/>
          </a:bodyPr>
          <a:lstStyle/>
          <a:p>
            <a:r>
              <a:rPr lang="en-US" sz="3200" b="1" dirty="0">
                <a:latin typeface="Baskerville Old Face" panose="02020602080505020303" pitchFamily="18" charset="0"/>
                <a:cs typeface="AngsanaUPC" panose="02020603050405020304" pitchFamily="18" charset="-34"/>
              </a:rPr>
              <a:t>September </a:t>
            </a:r>
            <a:r>
              <a:rPr lang="en-US" sz="3200" b="1" dirty="0" smtClean="0">
                <a:latin typeface="Baskerville Old Face" panose="02020602080505020303" pitchFamily="18" charset="0"/>
                <a:cs typeface="AngsanaUPC" panose="02020603050405020304" pitchFamily="18" charset="-34"/>
              </a:rPr>
              <a:t>24</a:t>
            </a:r>
            <a:r>
              <a:rPr lang="en-US" sz="3200" b="1" baseline="30000" dirty="0" smtClean="0">
                <a:latin typeface="Baskerville Old Face" panose="02020602080505020303" pitchFamily="18" charset="0"/>
                <a:cs typeface="AngsanaUPC" panose="02020603050405020304" pitchFamily="18" charset="-34"/>
              </a:rPr>
              <a:t>th</a:t>
            </a:r>
            <a:r>
              <a:rPr lang="en-US" sz="3200" b="1" dirty="0" smtClean="0">
                <a:latin typeface="Baskerville Old Face" panose="02020602080505020303" pitchFamily="18" charset="0"/>
                <a:cs typeface="AngsanaUPC" panose="02020603050405020304" pitchFamily="18" charset="-34"/>
              </a:rPr>
              <a:t>, 2024</a:t>
            </a:r>
            <a:endParaRPr lang="en-US" sz="3200" b="1" dirty="0">
              <a:latin typeface="Baskerville Old Face" panose="02020602080505020303" pitchFamily="18" charset="0"/>
              <a:cs typeface="AngsanaUPC" panose="02020603050405020304" pitchFamily="18" charset="-34"/>
            </a:endParaRP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5"/>
          <a:stretch>
            <a:fillRect/>
          </a:stretch>
        </p:blipFill>
        <p:spPr>
          <a:xfrm>
            <a:off x="10815781" y="5690357"/>
            <a:ext cx="1059322" cy="962298"/>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aturation sat="80000"/>
                    </a14:imgEffect>
                    <a14:imgEffect>
                      <a14:brightnessContrast bright="17000"/>
                    </a14:imgEffect>
                  </a14:imgLayer>
                </a14:imgProps>
              </a:ext>
            </a:extLst>
          </a:blip>
          <a:stretch>
            <a:fillRect/>
          </a:stretch>
        </p:blipFill>
        <p:spPr>
          <a:xfrm>
            <a:off x="4376220" y="2851565"/>
            <a:ext cx="3143536" cy="1232939"/>
          </a:xfrm>
          <a:prstGeom prst="rect">
            <a:avLst/>
          </a:prstGeom>
          <a:solidFill>
            <a:srgbClr val="000000"/>
          </a:solidFill>
          <a:ln w="31750">
            <a:solidFill>
              <a:srgbClr val="002060"/>
            </a:solidFill>
          </a:ln>
          <a:effectLst>
            <a:glow>
              <a:srgbClr val="002060"/>
            </a:glow>
            <a:outerShdw blurRad="50800" dist="50800" dir="5400000" algn="ctr" rotWithShape="0">
              <a:srgbClr val="000000"/>
            </a:outerShdw>
            <a:reflection stA="12000" endPos="65000" dist="50800" dir="5400000" sy="-100000" algn="bl" rotWithShape="0"/>
          </a:effectLst>
        </p:spPr>
      </p:pic>
    </p:spTree>
    <p:custDataLst>
      <p:tags r:id="rId1"/>
    </p:custDataLst>
    <p:extLst>
      <p:ext uri="{BB962C8B-B14F-4D97-AF65-F5344CB8AC3E}">
        <p14:creationId xmlns:p14="http://schemas.microsoft.com/office/powerpoint/2010/main" val="238494463"/>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646112" y="297952"/>
            <a:ext cx="9404723" cy="657547"/>
          </a:xfrm>
        </p:spPr>
        <p:txBody>
          <a:bodyPr/>
          <a:lstStyle/>
          <a:p>
            <a:r>
              <a:rPr lang="en-US" sz="3200" u="sng" dirty="0">
                <a:solidFill>
                  <a:schemeClr val="bg1"/>
                </a:solidFill>
                <a:latin typeface="Baskerville Old Face" panose="02020602080505020303" pitchFamily="18" charset="0"/>
                <a:cs typeface="Arial" panose="020B0604020202020204" pitchFamily="34" charset="0"/>
              </a:rPr>
              <a:t>Pathways Level 2 Program</a:t>
            </a:r>
            <a:endParaRPr lang="en-US" sz="3200" dirty="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646113" y="1184098"/>
            <a:ext cx="10018681" cy="5292903"/>
          </a:xfrm>
        </p:spPr>
        <p:txBody>
          <a:bodyPr>
            <a:normAutofit fontScale="85000" lnSpcReduction="10000"/>
          </a:bodyPr>
          <a:lstStyle/>
          <a:p>
            <a:pPr marL="0" indent="0">
              <a:buNone/>
            </a:pPr>
            <a:r>
              <a:rPr lang="en-US" dirty="0">
                <a:solidFill>
                  <a:schemeClr val="bg1"/>
                </a:solidFill>
              </a:rPr>
              <a:t>Potential positions consist of an Assistant </a:t>
            </a:r>
            <a:r>
              <a:rPr lang="en-US" dirty="0" smtClean="0">
                <a:solidFill>
                  <a:schemeClr val="bg1"/>
                </a:solidFill>
              </a:rPr>
              <a:t>Director and above.</a:t>
            </a:r>
            <a:endParaRPr lang="en-US" dirty="0">
              <a:solidFill>
                <a:schemeClr val="bg1"/>
              </a:solidFill>
            </a:endParaRPr>
          </a:p>
          <a:p>
            <a:pPr marL="0" indent="0">
              <a:buNone/>
            </a:pPr>
            <a:endParaRPr lang="en-US" dirty="0">
              <a:solidFill>
                <a:schemeClr val="bg1"/>
              </a:solidFill>
            </a:endParaRPr>
          </a:p>
          <a:p>
            <a:pPr marL="0" indent="0">
              <a:buNone/>
            </a:pPr>
            <a:r>
              <a:rPr lang="en-US" dirty="0">
                <a:solidFill>
                  <a:schemeClr val="bg1"/>
                </a:solidFill>
              </a:rPr>
              <a:t>The Mentee would have a </a:t>
            </a:r>
            <a:r>
              <a:rPr lang="en-US" dirty="0" smtClean="0">
                <a:solidFill>
                  <a:schemeClr val="bg1"/>
                </a:solidFill>
              </a:rPr>
              <a:t>tailored </a:t>
            </a:r>
            <a:r>
              <a:rPr lang="en-US" b="1" i="1" dirty="0" smtClean="0">
                <a:solidFill>
                  <a:schemeClr val="bg1"/>
                </a:solidFill>
              </a:rPr>
              <a:t>Rotational</a:t>
            </a:r>
            <a:r>
              <a:rPr lang="en-US" dirty="0" smtClean="0">
                <a:solidFill>
                  <a:schemeClr val="bg1"/>
                </a:solidFill>
              </a:rPr>
              <a:t> Development </a:t>
            </a:r>
            <a:r>
              <a:rPr lang="en-US" dirty="0">
                <a:solidFill>
                  <a:schemeClr val="bg1"/>
                </a:solidFill>
              </a:rPr>
              <a:t>Work Plan that would include…</a:t>
            </a:r>
          </a:p>
          <a:p>
            <a:pPr>
              <a:buFont typeface="Wingdings" panose="05000000000000000000" pitchFamily="2" charset="2"/>
              <a:buChar char="§"/>
            </a:pPr>
            <a:r>
              <a:rPr lang="en-US" dirty="0">
                <a:solidFill>
                  <a:schemeClr val="bg1"/>
                </a:solidFill>
              </a:rPr>
              <a:t>Development </a:t>
            </a:r>
            <a:r>
              <a:rPr lang="en-US" dirty="0" smtClean="0">
                <a:solidFill>
                  <a:schemeClr val="bg1"/>
                </a:solidFill>
              </a:rPr>
              <a:t>Activities</a:t>
            </a:r>
          </a:p>
          <a:p>
            <a:pPr>
              <a:buFont typeface="Wingdings" panose="05000000000000000000" pitchFamily="2" charset="2"/>
              <a:buChar char="§"/>
            </a:pPr>
            <a:r>
              <a:rPr lang="en-US" dirty="0" smtClean="0">
                <a:solidFill>
                  <a:schemeClr val="bg1"/>
                </a:solidFill>
              </a:rPr>
              <a:t>Rotations throughout the Casino Departments</a:t>
            </a:r>
            <a:endParaRPr lang="en-US" dirty="0">
              <a:solidFill>
                <a:schemeClr val="bg1"/>
              </a:solidFill>
            </a:endParaRPr>
          </a:p>
          <a:p>
            <a:pPr>
              <a:buFont typeface="Wingdings" panose="05000000000000000000" pitchFamily="2" charset="2"/>
              <a:buChar char="§"/>
            </a:pPr>
            <a:r>
              <a:rPr lang="en-US" dirty="0">
                <a:solidFill>
                  <a:schemeClr val="bg1"/>
                </a:solidFill>
              </a:rPr>
              <a:t>Competency Measurements</a:t>
            </a:r>
          </a:p>
          <a:p>
            <a:pPr marL="0" indent="0">
              <a:buNone/>
            </a:pPr>
            <a:endParaRPr lang="en-US" dirty="0">
              <a:solidFill>
                <a:schemeClr val="bg1"/>
              </a:solidFill>
            </a:endParaRPr>
          </a:p>
          <a:p>
            <a:pPr marL="0" indent="0">
              <a:buNone/>
            </a:pPr>
            <a:r>
              <a:rPr lang="en-US" dirty="0">
                <a:solidFill>
                  <a:schemeClr val="bg1"/>
                </a:solidFill>
              </a:rPr>
              <a:t>Program Duration</a:t>
            </a:r>
          </a:p>
          <a:p>
            <a:pPr>
              <a:buFont typeface="Wingdings" panose="05000000000000000000" pitchFamily="2" charset="2"/>
              <a:buChar char="§"/>
            </a:pPr>
            <a:r>
              <a:rPr lang="en-US" dirty="0" smtClean="0">
                <a:solidFill>
                  <a:schemeClr val="bg1"/>
                </a:solidFill>
              </a:rPr>
              <a:t>Two (2) years</a:t>
            </a:r>
          </a:p>
          <a:p>
            <a:pPr lvl="1">
              <a:buFont typeface="Wingdings" panose="05000000000000000000" pitchFamily="2" charset="2"/>
              <a:buChar char="§"/>
            </a:pPr>
            <a:r>
              <a:rPr lang="en-US" dirty="0" smtClean="0">
                <a:solidFill>
                  <a:schemeClr val="bg1"/>
                </a:solidFill>
              </a:rPr>
              <a:t>Year 1, Rotational Development Work Plan and Final Project.</a:t>
            </a:r>
          </a:p>
          <a:p>
            <a:pPr lvl="1">
              <a:buFont typeface="Wingdings" panose="05000000000000000000" pitchFamily="2" charset="2"/>
              <a:buChar char="§"/>
            </a:pPr>
            <a:r>
              <a:rPr lang="en-US" dirty="0" smtClean="0">
                <a:solidFill>
                  <a:schemeClr val="bg1"/>
                </a:solidFill>
              </a:rPr>
              <a:t>Year 2, Work as the Assistant Director Mentee in the assigned Department selected by the CEO.</a:t>
            </a:r>
            <a:endParaRPr lang="en-US" dirty="0">
              <a:solidFill>
                <a:schemeClr val="bg1"/>
              </a:solidFill>
            </a:endParaRPr>
          </a:p>
          <a:p>
            <a:pPr>
              <a:buFont typeface="Wingdings" panose="05000000000000000000" pitchFamily="2" charset="2"/>
              <a:buChar char="§"/>
            </a:pPr>
            <a:r>
              <a:rPr lang="en-US" dirty="0">
                <a:solidFill>
                  <a:schemeClr val="bg1"/>
                </a:solidFill>
              </a:rPr>
              <a:t>Once the Mentee completes the </a:t>
            </a:r>
            <a:r>
              <a:rPr lang="en-US" dirty="0" smtClean="0">
                <a:solidFill>
                  <a:schemeClr val="bg1"/>
                </a:solidFill>
              </a:rPr>
              <a:t>2</a:t>
            </a:r>
            <a:r>
              <a:rPr lang="en-US" baseline="30000" dirty="0" smtClean="0">
                <a:solidFill>
                  <a:schemeClr val="bg1"/>
                </a:solidFill>
              </a:rPr>
              <a:t>nd</a:t>
            </a:r>
            <a:r>
              <a:rPr lang="en-US" dirty="0" smtClean="0">
                <a:solidFill>
                  <a:schemeClr val="bg1"/>
                </a:solidFill>
              </a:rPr>
              <a:t>  Year of the Program</a:t>
            </a:r>
            <a:r>
              <a:rPr lang="en-US" dirty="0">
                <a:solidFill>
                  <a:schemeClr val="bg1"/>
                </a:solidFill>
              </a:rPr>
              <a:t>, he/she will </a:t>
            </a:r>
            <a:r>
              <a:rPr lang="en-US" dirty="0" smtClean="0">
                <a:solidFill>
                  <a:schemeClr val="bg1"/>
                </a:solidFill>
              </a:rPr>
              <a:t>remain in the Assistant Director Position. He/she will become the successor to the next successor in the highest position (i.e. Assistant Director to Director) when the Director or above leaves the position.</a:t>
            </a:r>
            <a:endParaRPr lang="en-US" dirty="0">
              <a:solidFill>
                <a:schemeClr val="bg1"/>
              </a:solidFill>
            </a:endParaRPr>
          </a:p>
          <a:p>
            <a:pPr>
              <a:buFont typeface="Wingdings" panose="05000000000000000000" pitchFamily="2" charset="2"/>
              <a:buChar char="§"/>
            </a:pPr>
            <a:endParaRPr lang="en-US" dirty="0">
              <a:solidFill>
                <a:schemeClr val="bg1"/>
              </a:solidFill>
            </a:endParaRPr>
          </a:p>
          <a:p>
            <a:endParaRPr lang="en-US" dirty="0">
              <a:solidFill>
                <a:schemeClr val="bg1"/>
              </a:solidFill>
            </a:endParaRP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5"/>
          <a:stretch>
            <a:fillRect/>
          </a:stretch>
        </p:blipFill>
        <p:spPr>
          <a:xfrm>
            <a:off x="11189645" y="5870419"/>
            <a:ext cx="833992" cy="756838"/>
          </a:xfrm>
          <a:prstGeom prst="rect">
            <a:avLst/>
          </a:prstGeom>
        </p:spPr>
      </p:pic>
    </p:spTree>
    <p:custDataLst>
      <p:tags r:id="rId1"/>
    </p:custDataLst>
    <p:extLst>
      <p:ext uri="{BB962C8B-B14F-4D97-AF65-F5344CB8AC3E}">
        <p14:creationId xmlns:p14="http://schemas.microsoft.com/office/powerpoint/2010/main" val="26489038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animEffect transition="in" filter="fade">
                                      <p:cBhvr>
                                        <p:cTn id="7" dur="1000"/>
                                        <p:tgtEl>
                                          <p:spTgt spid="7">
                                            <p:txEl>
                                              <p:pRg st="9" end="9"/>
                                            </p:txEl>
                                          </p:spTgt>
                                        </p:tgtEl>
                                      </p:cBhvr>
                                    </p:animEffect>
                                    <p:anim calcmode="lin" valueType="num">
                                      <p:cBhvr>
                                        <p:cTn id="8"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10" end="10"/>
                                            </p:txEl>
                                          </p:spTgt>
                                        </p:tgtEl>
                                        <p:attrNameLst>
                                          <p:attrName>style.visibility</p:attrName>
                                        </p:attrNameLst>
                                      </p:cBhvr>
                                      <p:to>
                                        <p:strVal val="visible"/>
                                      </p:to>
                                    </p:set>
                                    <p:animEffect transition="in" filter="fade">
                                      <p:cBhvr>
                                        <p:cTn id="13" dur="1000"/>
                                        <p:tgtEl>
                                          <p:spTgt spid="7">
                                            <p:txEl>
                                              <p:pRg st="10" end="10"/>
                                            </p:txEl>
                                          </p:spTgt>
                                        </p:tgtEl>
                                      </p:cBhvr>
                                    </p:animEffect>
                                    <p:anim calcmode="lin" valueType="num">
                                      <p:cBhvr>
                                        <p:cTn id="14"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0" end="1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11" end="11"/>
                                            </p:txEl>
                                          </p:spTgt>
                                        </p:tgtEl>
                                        <p:attrNameLst>
                                          <p:attrName>style.visibility</p:attrName>
                                        </p:attrNameLst>
                                      </p:cBhvr>
                                      <p:to>
                                        <p:strVal val="visible"/>
                                      </p:to>
                                    </p:set>
                                    <p:animEffect transition="in" filter="fade">
                                      <p:cBhvr>
                                        <p:cTn id="19" dur="1000"/>
                                        <p:tgtEl>
                                          <p:spTgt spid="7">
                                            <p:txEl>
                                              <p:pRg st="11" end="11"/>
                                            </p:txEl>
                                          </p:spTgt>
                                        </p:tgtEl>
                                      </p:cBhvr>
                                    </p:animEffect>
                                    <p:anim calcmode="lin" valueType="num">
                                      <p:cBhvr>
                                        <p:cTn id="20" dur="1000" fill="hold"/>
                                        <p:tgtEl>
                                          <p:spTgt spid="7">
                                            <p:txEl>
                                              <p:pRg st="11" end="1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392775" y="142853"/>
            <a:ext cx="4789030" cy="434399"/>
          </a:xfrm>
        </p:spPr>
        <p:txBody>
          <a:bodyPr/>
          <a:lstStyle/>
          <a:p>
            <a:r>
              <a:rPr lang="en-US" sz="2400" u="sng" dirty="0">
                <a:solidFill>
                  <a:schemeClr val="bg1"/>
                </a:solidFill>
                <a:latin typeface="Baskerville Old Face" panose="02020602080505020303" pitchFamily="18" charset="0"/>
                <a:cs typeface="Arial" panose="020B0604020202020204" pitchFamily="34" charset="0"/>
              </a:rPr>
              <a:t>Norma’s Pathways Program Path</a:t>
            </a: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4"/>
          <a:stretch>
            <a:fillRect/>
          </a:stretch>
        </p:blipFill>
        <p:spPr>
          <a:xfrm>
            <a:off x="11137467" y="5747657"/>
            <a:ext cx="870461" cy="789935"/>
          </a:xfrm>
          <a:prstGeom prst="rect">
            <a:avLst/>
          </a:prstGeom>
        </p:spPr>
      </p:pic>
      <p:pic>
        <p:nvPicPr>
          <p:cNvPr id="7" name="Picture 6"/>
          <p:cNvPicPr>
            <a:picLocks noChangeAspect="1"/>
          </p:cNvPicPr>
          <p:nvPr/>
        </p:nvPicPr>
        <p:blipFill>
          <a:blip r:embed="rId5"/>
          <a:stretch>
            <a:fillRect/>
          </a:stretch>
        </p:blipFill>
        <p:spPr>
          <a:xfrm>
            <a:off x="6096000" y="142853"/>
            <a:ext cx="4858195" cy="6281377"/>
          </a:xfrm>
          <a:prstGeom prst="rect">
            <a:avLst/>
          </a:prstGeom>
          <a:ln>
            <a:solidFill>
              <a:schemeClr val="bg1"/>
            </a:solidFill>
          </a:ln>
        </p:spPr>
      </p:pic>
      <p:pic>
        <p:nvPicPr>
          <p:cNvPr id="10" name="Picture 9"/>
          <p:cNvPicPr/>
          <p:nvPr/>
        </p:nvPicPr>
        <p:blipFill>
          <a:blip r:embed="rId6"/>
          <a:stretch>
            <a:fillRect/>
          </a:stretch>
        </p:blipFill>
        <p:spPr>
          <a:xfrm>
            <a:off x="392775" y="944384"/>
            <a:ext cx="4130590" cy="2738369"/>
          </a:xfrm>
          <a:prstGeom prst="rect">
            <a:avLst/>
          </a:prstGeom>
          <a:ln>
            <a:solidFill>
              <a:schemeClr val="bg1"/>
            </a:solidFill>
          </a:ln>
        </p:spPr>
      </p:pic>
      <p:pic>
        <p:nvPicPr>
          <p:cNvPr id="6" name="Picture 5"/>
          <p:cNvPicPr>
            <a:picLocks noChangeAspect="1"/>
          </p:cNvPicPr>
          <p:nvPr/>
        </p:nvPicPr>
        <p:blipFill>
          <a:blip r:embed="rId7"/>
          <a:stretch>
            <a:fillRect/>
          </a:stretch>
        </p:blipFill>
        <p:spPr>
          <a:xfrm rot="20733166">
            <a:off x="751591" y="2836058"/>
            <a:ext cx="2854752" cy="3686276"/>
          </a:xfrm>
          <a:prstGeom prst="rect">
            <a:avLst/>
          </a:prstGeom>
          <a:ln>
            <a:solidFill>
              <a:schemeClr val="bg1"/>
            </a:solidFill>
          </a:ln>
        </p:spPr>
      </p:pic>
      <p:pic>
        <p:nvPicPr>
          <p:cNvPr id="8" name="Picture 7"/>
          <p:cNvPicPr>
            <a:picLocks noChangeAspect="1"/>
          </p:cNvPicPr>
          <p:nvPr/>
        </p:nvPicPr>
        <p:blipFill>
          <a:blip r:embed="rId8"/>
          <a:stretch>
            <a:fillRect/>
          </a:stretch>
        </p:blipFill>
        <p:spPr>
          <a:xfrm rot="522038">
            <a:off x="2359685" y="2686384"/>
            <a:ext cx="2737871" cy="3665215"/>
          </a:xfrm>
          <a:prstGeom prst="rect">
            <a:avLst/>
          </a:prstGeom>
          <a:ln>
            <a:solidFill>
              <a:schemeClr val="bg1"/>
            </a:solidFill>
          </a:ln>
        </p:spPr>
      </p:pic>
      <p:pic>
        <p:nvPicPr>
          <p:cNvPr id="9" name="Picture 8"/>
          <p:cNvPicPr>
            <a:picLocks noChangeAspect="1"/>
          </p:cNvPicPr>
          <p:nvPr/>
        </p:nvPicPr>
        <p:blipFill>
          <a:blip r:embed="rId9"/>
          <a:stretch>
            <a:fillRect/>
          </a:stretch>
        </p:blipFill>
        <p:spPr>
          <a:xfrm>
            <a:off x="5468518" y="3502851"/>
            <a:ext cx="2558211" cy="3151348"/>
          </a:xfrm>
          <a:prstGeom prst="rect">
            <a:avLst/>
          </a:prstGeom>
          <a:ln>
            <a:solidFill>
              <a:schemeClr val="bg1"/>
            </a:solidFill>
          </a:ln>
        </p:spPr>
      </p:pic>
      <p:pic>
        <p:nvPicPr>
          <p:cNvPr id="3" name="Picture 2"/>
          <p:cNvPicPr>
            <a:picLocks noChangeAspect="1"/>
          </p:cNvPicPr>
          <p:nvPr/>
        </p:nvPicPr>
        <p:blipFill>
          <a:blip r:embed="rId10"/>
          <a:stretch>
            <a:fillRect/>
          </a:stretch>
        </p:blipFill>
        <p:spPr>
          <a:xfrm>
            <a:off x="3127916" y="1015710"/>
            <a:ext cx="4476929" cy="1472432"/>
          </a:xfrm>
          <a:prstGeom prst="rect">
            <a:avLst/>
          </a:prstGeom>
          <a:ln>
            <a:solidFill>
              <a:schemeClr val="bg1"/>
            </a:solidFill>
          </a:ln>
        </p:spPr>
      </p:pic>
    </p:spTree>
    <p:custDataLst>
      <p:tags r:id="rId1"/>
    </p:custDataLst>
    <p:extLst>
      <p:ext uri="{BB962C8B-B14F-4D97-AF65-F5344CB8AC3E}">
        <p14:creationId xmlns:p14="http://schemas.microsoft.com/office/powerpoint/2010/main" val="142306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250"/>
                                        <p:tgtEl>
                                          <p:spTgt spid="10"/>
                                        </p:tgtEl>
                                      </p:cBhvr>
                                    </p:animEffect>
                                    <p:anim calcmode="lin" valueType="num">
                                      <p:cBhvr>
                                        <p:cTn id="15" dur="1250" fill="hold"/>
                                        <p:tgtEl>
                                          <p:spTgt spid="10"/>
                                        </p:tgtEl>
                                        <p:attrNameLst>
                                          <p:attrName>ppt_x</p:attrName>
                                        </p:attrNameLst>
                                      </p:cBhvr>
                                      <p:tavLst>
                                        <p:tav tm="0">
                                          <p:val>
                                            <p:strVal val="#ppt_x"/>
                                          </p:val>
                                        </p:tav>
                                        <p:tav tm="100000">
                                          <p:val>
                                            <p:strVal val="#ppt_x"/>
                                          </p:val>
                                        </p:tav>
                                      </p:tavLst>
                                    </p:anim>
                                    <p:anim calcmode="lin" valueType="num">
                                      <p:cBhvr>
                                        <p:cTn id="16"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250"/>
                                        <p:tgtEl>
                                          <p:spTgt spid="3"/>
                                        </p:tgtEl>
                                      </p:cBhvr>
                                    </p:animEffect>
                                    <p:anim calcmode="lin" valueType="num">
                                      <p:cBhvr>
                                        <p:cTn id="22" dur="1250" fill="hold"/>
                                        <p:tgtEl>
                                          <p:spTgt spid="3"/>
                                        </p:tgtEl>
                                        <p:attrNameLst>
                                          <p:attrName>ppt_x</p:attrName>
                                        </p:attrNameLst>
                                      </p:cBhvr>
                                      <p:tavLst>
                                        <p:tav tm="0">
                                          <p:val>
                                            <p:strVal val="#ppt_x"/>
                                          </p:val>
                                        </p:tav>
                                        <p:tav tm="100000">
                                          <p:val>
                                            <p:strVal val="#ppt_x"/>
                                          </p:val>
                                        </p:tav>
                                      </p:tavLst>
                                    </p:anim>
                                    <p:anim calcmode="lin" valueType="num">
                                      <p:cBhvr>
                                        <p:cTn id="23" dur="1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250"/>
                                        <p:tgtEl>
                                          <p:spTgt spid="6"/>
                                        </p:tgtEl>
                                      </p:cBhvr>
                                    </p:animEffect>
                                    <p:anim calcmode="lin" valueType="num">
                                      <p:cBhvr>
                                        <p:cTn id="29" dur="1250" fill="hold"/>
                                        <p:tgtEl>
                                          <p:spTgt spid="6"/>
                                        </p:tgtEl>
                                        <p:attrNameLst>
                                          <p:attrName>ppt_x</p:attrName>
                                        </p:attrNameLst>
                                      </p:cBhvr>
                                      <p:tavLst>
                                        <p:tav tm="0">
                                          <p:val>
                                            <p:strVal val="#ppt_x"/>
                                          </p:val>
                                        </p:tav>
                                        <p:tav tm="100000">
                                          <p:val>
                                            <p:strVal val="#ppt_x"/>
                                          </p:val>
                                        </p:tav>
                                      </p:tavLst>
                                    </p:anim>
                                    <p:anim calcmode="lin" valueType="num">
                                      <p:cBhvr>
                                        <p:cTn id="30" dur="125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250"/>
                                        <p:tgtEl>
                                          <p:spTgt spid="8"/>
                                        </p:tgtEl>
                                      </p:cBhvr>
                                    </p:animEffect>
                                    <p:anim calcmode="lin" valueType="num">
                                      <p:cBhvr>
                                        <p:cTn id="34" dur="1250" fill="hold"/>
                                        <p:tgtEl>
                                          <p:spTgt spid="8"/>
                                        </p:tgtEl>
                                        <p:attrNameLst>
                                          <p:attrName>ppt_x</p:attrName>
                                        </p:attrNameLst>
                                      </p:cBhvr>
                                      <p:tavLst>
                                        <p:tav tm="0">
                                          <p:val>
                                            <p:strVal val="#ppt_x"/>
                                          </p:val>
                                        </p:tav>
                                        <p:tav tm="100000">
                                          <p:val>
                                            <p:strVal val="#ppt_x"/>
                                          </p:val>
                                        </p:tav>
                                      </p:tavLst>
                                    </p:anim>
                                    <p:anim calcmode="lin" valueType="num">
                                      <p:cBhvr>
                                        <p:cTn id="35" dur="1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250"/>
                                        <p:tgtEl>
                                          <p:spTgt spid="9"/>
                                        </p:tgtEl>
                                      </p:cBhvr>
                                    </p:animEffect>
                                    <p:anim calcmode="lin" valueType="num">
                                      <p:cBhvr>
                                        <p:cTn id="41" dur="1250" fill="hold"/>
                                        <p:tgtEl>
                                          <p:spTgt spid="9"/>
                                        </p:tgtEl>
                                        <p:attrNameLst>
                                          <p:attrName>ppt_x</p:attrName>
                                        </p:attrNameLst>
                                      </p:cBhvr>
                                      <p:tavLst>
                                        <p:tav tm="0">
                                          <p:val>
                                            <p:strVal val="#ppt_x"/>
                                          </p:val>
                                        </p:tav>
                                        <p:tav tm="100000">
                                          <p:val>
                                            <p:strVal val="#ppt_x"/>
                                          </p:val>
                                        </p:tav>
                                      </p:tavLst>
                                    </p:anim>
                                    <p:anim calcmode="lin" valueType="num">
                                      <p:cBhvr>
                                        <p:cTn id="42"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397597" y="143163"/>
            <a:ext cx="4626985" cy="452581"/>
          </a:xfrm>
        </p:spPr>
        <p:txBody>
          <a:bodyPr/>
          <a:lstStyle/>
          <a:p>
            <a:r>
              <a:rPr lang="en-US" sz="2400" u="sng" dirty="0">
                <a:solidFill>
                  <a:schemeClr val="bg1"/>
                </a:solidFill>
                <a:latin typeface="Baskerville Old Face" panose="02020602080505020303" pitchFamily="18" charset="0"/>
                <a:cs typeface="Arial" panose="020B0604020202020204" pitchFamily="34" charset="0"/>
              </a:rPr>
              <a:t>Crystal’s Pathways Program Path</a:t>
            </a: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4"/>
          <a:stretch>
            <a:fillRect/>
          </a:stretch>
        </p:blipFill>
        <p:spPr>
          <a:xfrm>
            <a:off x="11262166" y="5916394"/>
            <a:ext cx="768500" cy="697405"/>
          </a:xfrm>
          <a:prstGeom prst="rect">
            <a:avLst/>
          </a:prstGeom>
        </p:spPr>
      </p:pic>
      <p:pic>
        <p:nvPicPr>
          <p:cNvPr id="7" name="Picture 6"/>
          <p:cNvPicPr>
            <a:picLocks noChangeAspect="1"/>
          </p:cNvPicPr>
          <p:nvPr/>
        </p:nvPicPr>
        <p:blipFill>
          <a:blip r:embed="rId5"/>
          <a:stretch>
            <a:fillRect/>
          </a:stretch>
        </p:blipFill>
        <p:spPr>
          <a:xfrm>
            <a:off x="397597" y="676785"/>
            <a:ext cx="6318877" cy="2924073"/>
          </a:xfrm>
          <a:prstGeom prst="rect">
            <a:avLst/>
          </a:prstGeom>
          <a:ln>
            <a:solidFill>
              <a:schemeClr val="bg1"/>
            </a:solidFill>
          </a:ln>
        </p:spPr>
      </p:pic>
      <p:pic>
        <p:nvPicPr>
          <p:cNvPr id="8" name="Picture 7"/>
          <p:cNvPicPr>
            <a:picLocks noChangeAspect="1"/>
          </p:cNvPicPr>
          <p:nvPr/>
        </p:nvPicPr>
        <p:blipFill>
          <a:blip r:embed="rId6"/>
          <a:stretch>
            <a:fillRect/>
          </a:stretch>
        </p:blipFill>
        <p:spPr>
          <a:xfrm>
            <a:off x="6985729" y="512243"/>
            <a:ext cx="4806646" cy="5627968"/>
          </a:xfrm>
          <a:prstGeom prst="rect">
            <a:avLst/>
          </a:prstGeom>
          <a:ln>
            <a:solidFill>
              <a:schemeClr val="bg1"/>
            </a:solidFill>
          </a:ln>
        </p:spPr>
      </p:pic>
      <p:pic>
        <p:nvPicPr>
          <p:cNvPr id="9" name="Picture 8"/>
          <p:cNvPicPr>
            <a:picLocks noChangeAspect="1"/>
          </p:cNvPicPr>
          <p:nvPr/>
        </p:nvPicPr>
        <p:blipFill>
          <a:blip r:embed="rId7"/>
          <a:stretch>
            <a:fillRect/>
          </a:stretch>
        </p:blipFill>
        <p:spPr>
          <a:xfrm rot="20915953">
            <a:off x="420552" y="2995753"/>
            <a:ext cx="2921209" cy="3492750"/>
          </a:xfrm>
          <a:prstGeom prst="rect">
            <a:avLst/>
          </a:prstGeom>
          <a:ln>
            <a:solidFill>
              <a:schemeClr val="bg1"/>
            </a:solidFill>
          </a:ln>
        </p:spPr>
      </p:pic>
      <p:pic>
        <p:nvPicPr>
          <p:cNvPr id="10" name="Picture 9"/>
          <p:cNvPicPr>
            <a:picLocks noChangeAspect="1"/>
          </p:cNvPicPr>
          <p:nvPr/>
        </p:nvPicPr>
        <p:blipFill>
          <a:blip r:embed="rId8"/>
          <a:stretch>
            <a:fillRect/>
          </a:stretch>
        </p:blipFill>
        <p:spPr>
          <a:xfrm>
            <a:off x="5870551" y="2977022"/>
            <a:ext cx="5841157" cy="3042778"/>
          </a:xfrm>
          <a:prstGeom prst="rect">
            <a:avLst/>
          </a:prstGeom>
          <a:ln>
            <a:solidFill>
              <a:schemeClr val="bg1"/>
            </a:solidFill>
          </a:ln>
        </p:spPr>
      </p:pic>
      <p:pic>
        <p:nvPicPr>
          <p:cNvPr id="11" name="Picture 10"/>
          <p:cNvPicPr>
            <a:picLocks noChangeAspect="1"/>
          </p:cNvPicPr>
          <p:nvPr/>
        </p:nvPicPr>
        <p:blipFill>
          <a:blip r:embed="rId9"/>
          <a:stretch>
            <a:fillRect/>
          </a:stretch>
        </p:blipFill>
        <p:spPr>
          <a:xfrm rot="479895">
            <a:off x="2849217" y="2575118"/>
            <a:ext cx="3038355" cy="3965552"/>
          </a:xfrm>
          <a:prstGeom prst="rect">
            <a:avLst/>
          </a:prstGeom>
          <a:ln>
            <a:solidFill>
              <a:schemeClr val="bg1"/>
            </a:solidFill>
          </a:ln>
        </p:spPr>
      </p:pic>
    </p:spTree>
    <p:custDataLst>
      <p:tags r:id="rId1"/>
    </p:custDataLst>
    <p:extLst>
      <p:ext uri="{BB962C8B-B14F-4D97-AF65-F5344CB8AC3E}">
        <p14:creationId xmlns:p14="http://schemas.microsoft.com/office/powerpoint/2010/main" val="26398620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250"/>
                                        <p:tgtEl>
                                          <p:spTgt spid="8"/>
                                        </p:tgtEl>
                                      </p:cBhvr>
                                    </p:animEffect>
                                    <p:anim calcmode="lin" valueType="num">
                                      <p:cBhvr>
                                        <p:cTn id="15" dur="1250" fill="hold"/>
                                        <p:tgtEl>
                                          <p:spTgt spid="8"/>
                                        </p:tgtEl>
                                        <p:attrNameLst>
                                          <p:attrName>ppt_x</p:attrName>
                                        </p:attrNameLst>
                                      </p:cBhvr>
                                      <p:tavLst>
                                        <p:tav tm="0">
                                          <p:val>
                                            <p:strVal val="#ppt_x"/>
                                          </p:val>
                                        </p:tav>
                                        <p:tav tm="100000">
                                          <p:val>
                                            <p:strVal val="#ppt_x"/>
                                          </p:val>
                                        </p:tav>
                                      </p:tavLst>
                                    </p:anim>
                                    <p:anim calcmode="lin" valueType="num">
                                      <p:cBhvr>
                                        <p:cTn id="16" dur="1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250"/>
                                        <p:tgtEl>
                                          <p:spTgt spid="10"/>
                                        </p:tgtEl>
                                      </p:cBhvr>
                                    </p:animEffect>
                                    <p:anim calcmode="lin" valueType="num">
                                      <p:cBhvr>
                                        <p:cTn id="22" dur="1250" fill="hold"/>
                                        <p:tgtEl>
                                          <p:spTgt spid="10"/>
                                        </p:tgtEl>
                                        <p:attrNameLst>
                                          <p:attrName>ppt_x</p:attrName>
                                        </p:attrNameLst>
                                      </p:cBhvr>
                                      <p:tavLst>
                                        <p:tav tm="0">
                                          <p:val>
                                            <p:strVal val="#ppt_x"/>
                                          </p:val>
                                        </p:tav>
                                        <p:tav tm="100000">
                                          <p:val>
                                            <p:strVal val="#ppt_x"/>
                                          </p:val>
                                        </p:tav>
                                      </p:tavLst>
                                    </p:anim>
                                    <p:anim calcmode="lin" valueType="num">
                                      <p:cBhvr>
                                        <p:cTn id="23"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250"/>
                                        <p:tgtEl>
                                          <p:spTgt spid="9"/>
                                        </p:tgtEl>
                                      </p:cBhvr>
                                    </p:animEffect>
                                    <p:anim calcmode="lin" valueType="num">
                                      <p:cBhvr>
                                        <p:cTn id="29" dur="1250" fill="hold"/>
                                        <p:tgtEl>
                                          <p:spTgt spid="9"/>
                                        </p:tgtEl>
                                        <p:attrNameLst>
                                          <p:attrName>ppt_x</p:attrName>
                                        </p:attrNameLst>
                                      </p:cBhvr>
                                      <p:tavLst>
                                        <p:tav tm="0">
                                          <p:val>
                                            <p:strVal val="#ppt_x"/>
                                          </p:val>
                                        </p:tav>
                                        <p:tav tm="100000">
                                          <p:val>
                                            <p:strVal val="#ppt_x"/>
                                          </p:val>
                                        </p:tav>
                                      </p:tavLst>
                                    </p:anim>
                                    <p:anim calcmode="lin" valueType="num">
                                      <p:cBhvr>
                                        <p:cTn id="30" dur="1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250"/>
                                        <p:tgtEl>
                                          <p:spTgt spid="11"/>
                                        </p:tgtEl>
                                      </p:cBhvr>
                                    </p:animEffect>
                                    <p:anim calcmode="lin" valueType="num">
                                      <p:cBhvr>
                                        <p:cTn id="36" dur="1250" fill="hold"/>
                                        <p:tgtEl>
                                          <p:spTgt spid="11"/>
                                        </p:tgtEl>
                                        <p:attrNameLst>
                                          <p:attrName>ppt_x</p:attrName>
                                        </p:attrNameLst>
                                      </p:cBhvr>
                                      <p:tavLst>
                                        <p:tav tm="0">
                                          <p:val>
                                            <p:strVal val="#ppt_x"/>
                                          </p:val>
                                        </p:tav>
                                        <p:tav tm="100000">
                                          <p:val>
                                            <p:strVal val="#ppt_x"/>
                                          </p:val>
                                        </p:tav>
                                      </p:tavLst>
                                    </p:anim>
                                    <p:anim calcmode="lin" valueType="num">
                                      <p:cBhvr>
                                        <p:cTn id="37"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yellow border&#10;&#10;Description automatically generated">
            <a:extLst>
              <a:ext uri="{FF2B5EF4-FFF2-40B4-BE49-F238E27FC236}">
                <a16:creationId xmlns:a16="http://schemas.microsoft.com/office/drawing/2014/main" id="{F89B4A2E-A490-FAA2-9CA8-015B9BB37211}"/>
              </a:ext>
            </a:extLst>
          </p:cNvPr>
          <p:cNvPicPr>
            <a:picLocks noChangeAspect="1"/>
          </p:cNvPicPr>
          <p:nvPr/>
        </p:nvPicPr>
        <p:blipFill>
          <a:blip r:embed="rId4"/>
          <a:stretch>
            <a:fillRect/>
          </a:stretch>
        </p:blipFill>
        <p:spPr>
          <a:xfrm>
            <a:off x="0" y="0"/>
            <a:ext cx="12192000" cy="6858000"/>
          </a:xfrm>
          <a:prstGeom prst="rect">
            <a:avLst/>
          </a:prstGeom>
        </p:spPr>
      </p:pic>
      <p:sp>
        <p:nvSpPr>
          <p:cNvPr id="46" name="Title 45">
            <a:extLst>
              <a:ext uri="{FF2B5EF4-FFF2-40B4-BE49-F238E27FC236}">
                <a16:creationId xmlns:a16="http://schemas.microsoft.com/office/drawing/2014/main" id="{EA3C5FB2-E153-491F-818B-C5C157FA2B9E}"/>
              </a:ext>
            </a:extLst>
          </p:cNvPr>
          <p:cNvSpPr>
            <a:spLocks noGrp="1"/>
          </p:cNvSpPr>
          <p:nvPr>
            <p:ph type="title"/>
          </p:nvPr>
        </p:nvSpPr>
        <p:spPr>
          <a:xfrm>
            <a:off x="620891" y="211138"/>
            <a:ext cx="5014384" cy="537008"/>
          </a:xfrm>
        </p:spPr>
        <p:txBody>
          <a:bodyPr>
            <a:normAutofit fontScale="90000"/>
          </a:bodyPr>
          <a:lstStyle/>
          <a:p>
            <a:pPr eaLnBrk="1" fontAlgn="auto" hangingPunct="1">
              <a:defRPr/>
            </a:pPr>
            <a:r>
              <a:rPr lang="en-US" sz="3200" u="sng" dirty="0" smtClean="0">
                <a:solidFill>
                  <a:schemeClr val="bg1"/>
                </a:solidFill>
                <a:latin typeface="Baskerville Old Face" panose="02020602080505020303" pitchFamily="18" charset="0"/>
              </a:rPr>
              <a:t>Additional Program </a:t>
            </a:r>
            <a:r>
              <a:rPr lang="en-US" sz="3200" u="sng" dirty="0">
                <a:solidFill>
                  <a:schemeClr val="bg1"/>
                </a:solidFill>
                <a:latin typeface="Baskerville Old Face" panose="02020602080505020303" pitchFamily="18" charset="0"/>
              </a:rPr>
              <a:t>Documents</a:t>
            </a:r>
          </a:p>
        </p:txBody>
      </p:sp>
      <p:pic>
        <p:nvPicPr>
          <p:cNvPr id="13" name="Picture 12"/>
          <p:cNvPicPr/>
          <p:nvPr/>
        </p:nvPicPr>
        <p:blipFill>
          <a:blip r:embed="rId5"/>
          <a:stretch>
            <a:fillRect/>
          </a:stretch>
        </p:blipFill>
        <p:spPr>
          <a:xfrm>
            <a:off x="7205227" y="487793"/>
            <a:ext cx="4801301" cy="3703281"/>
          </a:xfrm>
          <a:prstGeom prst="rect">
            <a:avLst/>
          </a:prstGeom>
          <a:ln>
            <a:solidFill>
              <a:schemeClr val="bg1"/>
            </a:solidFill>
          </a:ln>
        </p:spPr>
      </p:pic>
      <p:pic>
        <p:nvPicPr>
          <p:cNvPr id="4" name="Picture 3">
            <a:extLst>
              <a:ext uri="{FF2B5EF4-FFF2-40B4-BE49-F238E27FC236}">
                <a16:creationId xmlns:a16="http://schemas.microsoft.com/office/drawing/2014/main" id="{F8FC5034-D557-A3CC-F8C8-F321EE393073}"/>
              </a:ext>
            </a:extLst>
          </p:cNvPr>
          <p:cNvPicPr>
            <a:picLocks noChangeAspect="1"/>
          </p:cNvPicPr>
          <p:nvPr/>
        </p:nvPicPr>
        <p:blipFill>
          <a:blip r:embed="rId6"/>
          <a:stretch>
            <a:fillRect/>
          </a:stretch>
        </p:blipFill>
        <p:spPr>
          <a:xfrm>
            <a:off x="11425382" y="6122680"/>
            <a:ext cx="667598" cy="606453"/>
          </a:xfrm>
          <a:prstGeom prst="rect">
            <a:avLst/>
          </a:prstGeom>
        </p:spPr>
      </p:pic>
      <p:sp>
        <p:nvSpPr>
          <p:cNvPr id="7" name="Text Placeholder 6"/>
          <p:cNvSpPr>
            <a:spLocks noGrp="1"/>
          </p:cNvSpPr>
          <p:nvPr>
            <p:ph type="body" sz="quarter" idx="18"/>
          </p:nvPr>
        </p:nvSpPr>
        <p:spPr>
          <a:xfrm>
            <a:off x="187917" y="959284"/>
            <a:ext cx="2795428" cy="3311525"/>
          </a:xfrm>
        </p:spPr>
        <p:txBody>
          <a:bodyPr>
            <a:noAutofit/>
          </a:bodyPr>
          <a:lstStyle/>
          <a:p>
            <a:r>
              <a:rPr lang="en-US" sz="1600" dirty="0" smtClean="0">
                <a:solidFill>
                  <a:schemeClr val="bg1"/>
                </a:solidFill>
                <a:latin typeface="+mj-lt"/>
                <a:ea typeface="+mj-ea"/>
                <a:cs typeface="+mj-cs"/>
              </a:rPr>
              <a:t>Program Orientation Contract</a:t>
            </a:r>
          </a:p>
          <a:p>
            <a:r>
              <a:rPr lang="en-US" sz="1600" dirty="0" smtClean="0">
                <a:solidFill>
                  <a:schemeClr val="bg1"/>
                </a:solidFill>
                <a:latin typeface="+mj-lt"/>
                <a:ea typeface="+mj-ea"/>
                <a:cs typeface="+mj-cs"/>
              </a:rPr>
              <a:t>Learning Highlights</a:t>
            </a:r>
            <a:endParaRPr lang="en-US" sz="1600" dirty="0">
              <a:solidFill>
                <a:schemeClr val="bg1"/>
              </a:solidFill>
              <a:latin typeface="+mj-lt"/>
              <a:ea typeface="+mj-ea"/>
              <a:cs typeface="+mj-cs"/>
            </a:endParaRPr>
          </a:p>
          <a:p>
            <a:r>
              <a:rPr lang="en-US" sz="1600" dirty="0">
                <a:solidFill>
                  <a:schemeClr val="bg1"/>
                </a:solidFill>
                <a:latin typeface="+mj-lt"/>
                <a:ea typeface="+mj-ea"/>
                <a:cs typeface="+mj-cs"/>
              </a:rPr>
              <a:t>Department Assessment</a:t>
            </a:r>
          </a:p>
          <a:p>
            <a:r>
              <a:rPr lang="en-US" sz="1600" dirty="0">
                <a:solidFill>
                  <a:schemeClr val="bg1"/>
                </a:solidFill>
                <a:latin typeface="+mj-lt"/>
                <a:ea typeface="+mj-ea"/>
                <a:cs typeface="+mj-cs"/>
              </a:rPr>
              <a:t>PowerPoint Template</a:t>
            </a:r>
          </a:p>
          <a:p>
            <a:pPr lvl="1"/>
            <a:r>
              <a:rPr lang="en-US" sz="1600" dirty="0">
                <a:solidFill>
                  <a:schemeClr val="bg1"/>
                </a:solidFill>
              </a:rPr>
              <a:t>To capture what was learned</a:t>
            </a:r>
          </a:p>
          <a:p>
            <a:pPr lvl="1"/>
            <a:r>
              <a:rPr lang="en-US" sz="1600" dirty="0">
                <a:solidFill>
                  <a:schemeClr val="bg1"/>
                </a:solidFill>
              </a:rPr>
              <a:t>Things that the Department does well</a:t>
            </a:r>
          </a:p>
          <a:p>
            <a:pPr lvl="1"/>
            <a:r>
              <a:rPr lang="en-US" sz="1600" dirty="0">
                <a:solidFill>
                  <a:schemeClr val="bg1"/>
                </a:solidFill>
              </a:rPr>
              <a:t>Suggested areas of </a:t>
            </a:r>
            <a:r>
              <a:rPr lang="en-US" sz="1600" dirty="0" smtClean="0">
                <a:solidFill>
                  <a:schemeClr val="bg1"/>
                </a:solidFill>
              </a:rPr>
              <a:t>opportunities</a:t>
            </a:r>
          </a:p>
          <a:p>
            <a:pPr lvl="1"/>
            <a:r>
              <a:rPr lang="en-US" sz="1600" dirty="0" smtClean="0">
                <a:solidFill>
                  <a:schemeClr val="bg1"/>
                </a:solidFill>
              </a:rPr>
              <a:t>Department presentation after the completion of the rotation</a:t>
            </a:r>
            <a:endParaRPr lang="en-US" sz="1600" dirty="0">
              <a:solidFill>
                <a:schemeClr val="bg1"/>
              </a:solidFill>
            </a:endParaRPr>
          </a:p>
        </p:txBody>
      </p:sp>
      <p:pic>
        <p:nvPicPr>
          <p:cNvPr id="8" name="Picture 7"/>
          <p:cNvPicPr>
            <a:picLocks noChangeAspect="1"/>
          </p:cNvPicPr>
          <p:nvPr/>
        </p:nvPicPr>
        <p:blipFill>
          <a:blip r:embed="rId7"/>
          <a:stretch>
            <a:fillRect/>
          </a:stretch>
        </p:blipFill>
        <p:spPr>
          <a:xfrm>
            <a:off x="7317521" y="2114984"/>
            <a:ext cx="4732080" cy="3119055"/>
          </a:xfrm>
          <a:prstGeom prst="rect">
            <a:avLst/>
          </a:prstGeom>
          <a:ln>
            <a:solidFill>
              <a:schemeClr val="bg1"/>
            </a:solidFill>
          </a:ln>
        </p:spPr>
      </p:pic>
      <p:pic>
        <p:nvPicPr>
          <p:cNvPr id="6" name="Picture 5"/>
          <p:cNvPicPr>
            <a:picLocks noChangeAspect="1"/>
          </p:cNvPicPr>
          <p:nvPr/>
        </p:nvPicPr>
        <p:blipFill>
          <a:blip r:embed="rId8"/>
          <a:stretch>
            <a:fillRect/>
          </a:stretch>
        </p:blipFill>
        <p:spPr>
          <a:xfrm>
            <a:off x="7364104" y="2878774"/>
            <a:ext cx="4715153" cy="3167245"/>
          </a:xfrm>
          <a:prstGeom prst="rect">
            <a:avLst/>
          </a:prstGeom>
          <a:ln>
            <a:solidFill>
              <a:schemeClr val="bg1"/>
            </a:solidFill>
          </a:ln>
        </p:spPr>
      </p:pic>
      <p:pic>
        <p:nvPicPr>
          <p:cNvPr id="10" name="Picture 9"/>
          <p:cNvPicPr>
            <a:picLocks noChangeAspect="1"/>
          </p:cNvPicPr>
          <p:nvPr/>
        </p:nvPicPr>
        <p:blipFill>
          <a:blip r:embed="rId9"/>
          <a:stretch>
            <a:fillRect/>
          </a:stretch>
        </p:blipFill>
        <p:spPr>
          <a:xfrm>
            <a:off x="3597561" y="1300463"/>
            <a:ext cx="3339220" cy="4086669"/>
          </a:xfrm>
          <a:prstGeom prst="rect">
            <a:avLst/>
          </a:prstGeom>
          <a:ln>
            <a:solidFill>
              <a:schemeClr val="bg1"/>
            </a:solidFill>
          </a:ln>
        </p:spPr>
      </p:pic>
      <p:pic>
        <p:nvPicPr>
          <p:cNvPr id="9" name="Picture 8"/>
          <p:cNvPicPr>
            <a:picLocks noChangeAspect="1"/>
          </p:cNvPicPr>
          <p:nvPr/>
        </p:nvPicPr>
        <p:blipFill>
          <a:blip r:embed="rId10"/>
          <a:stretch>
            <a:fillRect/>
          </a:stretch>
        </p:blipFill>
        <p:spPr>
          <a:xfrm>
            <a:off x="3293827" y="2590761"/>
            <a:ext cx="3367820" cy="4037326"/>
          </a:xfrm>
          <a:prstGeom prst="rect">
            <a:avLst/>
          </a:prstGeom>
          <a:ln>
            <a:solidFill>
              <a:schemeClr val="bg1"/>
            </a:solidFill>
          </a:ln>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anim calcmode="lin" valueType="num">
                                      <p:cBhvr>
                                        <p:cTn id="14" dur="1250" fill="hold"/>
                                        <p:tgtEl>
                                          <p:spTgt spid="9"/>
                                        </p:tgtEl>
                                        <p:attrNameLst>
                                          <p:attrName>ppt_x</p:attrName>
                                        </p:attrNameLst>
                                      </p:cBhvr>
                                      <p:tavLst>
                                        <p:tav tm="0">
                                          <p:val>
                                            <p:strVal val="#ppt_x"/>
                                          </p:val>
                                        </p:tav>
                                        <p:tav tm="100000">
                                          <p:val>
                                            <p:strVal val="#ppt_x"/>
                                          </p:val>
                                        </p:tav>
                                      </p:tavLst>
                                    </p:anim>
                                    <p:anim calcmode="lin" valueType="num">
                                      <p:cBhvr>
                                        <p:cTn id="15" dur="125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250"/>
                                        <p:tgtEl>
                                          <p:spTgt spid="10"/>
                                        </p:tgtEl>
                                      </p:cBhvr>
                                    </p:animEffect>
                                    <p:anim calcmode="lin" valueType="num">
                                      <p:cBhvr>
                                        <p:cTn id="19" dur="1250" fill="hold"/>
                                        <p:tgtEl>
                                          <p:spTgt spid="10"/>
                                        </p:tgtEl>
                                        <p:attrNameLst>
                                          <p:attrName>ppt_x</p:attrName>
                                        </p:attrNameLst>
                                      </p:cBhvr>
                                      <p:tavLst>
                                        <p:tav tm="0">
                                          <p:val>
                                            <p:strVal val="#ppt_x"/>
                                          </p:val>
                                        </p:tav>
                                        <p:tav tm="100000">
                                          <p:val>
                                            <p:strVal val="#ppt_x"/>
                                          </p:val>
                                        </p:tav>
                                      </p:tavLst>
                                    </p:anim>
                                    <p:anim calcmode="lin" valueType="num">
                                      <p:cBhvr>
                                        <p:cTn id="20"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1000"/>
                                        <p:tgtEl>
                                          <p:spTgt spid="7">
                                            <p:txEl>
                                              <p:pRg st="1" end="1"/>
                                            </p:txEl>
                                          </p:spTgt>
                                        </p:tgtEl>
                                      </p:cBhvr>
                                    </p:animEffect>
                                    <p:anim calcmode="lin" valueType="num">
                                      <p:cBhvr>
                                        <p:cTn id="26"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500"/>
                                        <p:tgtEl>
                                          <p:spTgt spid="13"/>
                                        </p:tgtEl>
                                      </p:cBhvr>
                                    </p:animEffect>
                                    <p:anim calcmode="lin" valueType="num">
                                      <p:cBhvr>
                                        <p:cTn id="32" dur="1500" fill="hold"/>
                                        <p:tgtEl>
                                          <p:spTgt spid="13"/>
                                        </p:tgtEl>
                                        <p:attrNameLst>
                                          <p:attrName>ppt_x</p:attrName>
                                        </p:attrNameLst>
                                      </p:cBhvr>
                                      <p:tavLst>
                                        <p:tav tm="0">
                                          <p:val>
                                            <p:strVal val="#ppt_x"/>
                                          </p:val>
                                        </p:tav>
                                        <p:tav tm="100000">
                                          <p:val>
                                            <p:strVal val="#ppt_x"/>
                                          </p:val>
                                        </p:tav>
                                      </p:tavLst>
                                    </p:anim>
                                    <p:anim calcmode="lin" valueType="num">
                                      <p:cBhvr>
                                        <p:cTn id="33" dur="1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fade">
                                      <p:cBhvr>
                                        <p:cTn id="38" dur="750"/>
                                        <p:tgtEl>
                                          <p:spTgt spid="7">
                                            <p:txEl>
                                              <p:pRg st="2" end="2"/>
                                            </p:txEl>
                                          </p:spTgt>
                                        </p:tgtEl>
                                      </p:cBhvr>
                                    </p:animEffect>
                                    <p:anim calcmode="lin" valueType="num">
                                      <p:cBhvr>
                                        <p:cTn id="39" dur="75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0" dur="750" fill="hold"/>
                                        <p:tgtEl>
                                          <p:spTgt spid="7">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25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25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fade">
                                      <p:cBhvr>
                                        <p:cTn id="55" dur="1500"/>
                                        <p:tgtEl>
                                          <p:spTgt spid="7">
                                            <p:txEl>
                                              <p:pRg st="3" end="3"/>
                                            </p:txEl>
                                          </p:spTgt>
                                        </p:tgtEl>
                                      </p:cBhvr>
                                    </p:animEffect>
                                    <p:anim calcmode="lin" valueType="num">
                                      <p:cBhvr>
                                        <p:cTn id="56" dur="1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7" dur="1500" fill="hold"/>
                                        <p:tgtEl>
                                          <p:spTgt spid="7">
                                            <p:txEl>
                                              <p:pRg st="3" end="3"/>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7">
                                            <p:txEl>
                                              <p:pRg st="4" end="4"/>
                                            </p:txEl>
                                          </p:spTgt>
                                        </p:tgtEl>
                                        <p:attrNameLst>
                                          <p:attrName>style.visibility</p:attrName>
                                        </p:attrNameLst>
                                      </p:cBhvr>
                                      <p:to>
                                        <p:strVal val="visible"/>
                                      </p:to>
                                    </p:set>
                                    <p:animEffect transition="in" filter="fade">
                                      <p:cBhvr>
                                        <p:cTn id="60" dur="1500"/>
                                        <p:tgtEl>
                                          <p:spTgt spid="7">
                                            <p:txEl>
                                              <p:pRg st="4" end="4"/>
                                            </p:txEl>
                                          </p:spTgt>
                                        </p:tgtEl>
                                      </p:cBhvr>
                                    </p:animEffect>
                                    <p:anim calcmode="lin" valueType="num">
                                      <p:cBhvr>
                                        <p:cTn id="61" dur="1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62" dur="1500" fill="hold"/>
                                        <p:tgtEl>
                                          <p:spTgt spid="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7">
                                            <p:txEl>
                                              <p:pRg st="5" end="5"/>
                                            </p:txEl>
                                          </p:spTgt>
                                        </p:tgtEl>
                                        <p:attrNameLst>
                                          <p:attrName>style.visibility</p:attrName>
                                        </p:attrNameLst>
                                      </p:cBhvr>
                                      <p:to>
                                        <p:strVal val="visible"/>
                                      </p:to>
                                    </p:set>
                                    <p:animEffect transition="in" filter="fade">
                                      <p:cBhvr>
                                        <p:cTn id="65" dur="1500"/>
                                        <p:tgtEl>
                                          <p:spTgt spid="7">
                                            <p:txEl>
                                              <p:pRg st="5" end="5"/>
                                            </p:txEl>
                                          </p:spTgt>
                                        </p:tgtEl>
                                      </p:cBhvr>
                                    </p:animEffect>
                                    <p:anim calcmode="lin" valueType="num">
                                      <p:cBhvr>
                                        <p:cTn id="66" dur="1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67" dur="1500" fill="hold"/>
                                        <p:tgtEl>
                                          <p:spTgt spid="7">
                                            <p:txEl>
                                              <p:pRg st="5" end="5"/>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7">
                                            <p:txEl>
                                              <p:pRg st="6" end="6"/>
                                            </p:txEl>
                                          </p:spTgt>
                                        </p:tgtEl>
                                        <p:attrNameLst>
                                          <p:attrName>style.visibility</p:attrName>
                                        </p:attrNameLst>
                                      </p:cBhvr>
                                      <p:to>
                                        <p:strVal val="visible"/>
                                      </p:to>
                                    </p:set>
                                    <p:animEffect transition="in" filter="fade">
                                      <p:cBhvr>
                                        <p:cTn id="70" dur="1500"/>
                                        <p:tgtEl>
                                          <p:spTgt spid="7">
                                            <p:txEl>
                                              <p:pRg st="6" end="6"/>
                                            </p:txEl>
                                          </p:spTgt>
                                        </p:tgtEl>
                                      </p:cBhvr>
                                    </p:animEffect>
                                    <p:anim calcmode="lin" valueType="num">
                                      <p:cBhvr>
                                        <p:cTn id="71" dur="15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72" dur="1500" fill="hold"/>
                                        <p:tgtEl>
                                          <p:spTgt spid="7">
                                            <p:txEl>
                                              <p:pRg st="6" end="6"/>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7">
                                            <p:txEl>
                                              <p:pRg st="7" end="7"/>
                                            </p:txEl>
                                          </p:spTgt>
                                        </p:tgtEl>
                                        <p:attrNameLst>
                                          <p:attrName>style.visibility</p:attrName>
                                        </p:attrNameLst>
                                      </p:cBhvr>
                                      <p:to>
                                        <p:strVal val="visible"/>
                                      </p:to>
                                    </p:set>
                                    <p:animEffect transition="in" filter="fade">
                                      <p:cBhvr>
                                        <p:cTn id="75" dur="1500"/>
                                        <p:tgtEl>
                                          <p:spTgt spid="7">
                                            <p:txEl>
                                              <p:pRg st="7" end="7"/>
                                            </p:txEl>
                                          </p:spTgt>
                                        </p:tgtEl>
                                      </p:cBhvr>
                                    </p:animEffect>
                                    <p:anim calcmode="lin" valueType="num">
                                      <p:cBhvr>
                                        <p:cTn id="76" dur="15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77" dur="15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3000" r="-33000"/>
          </a:stretch>
        </a:blipFill>
        <a:effectLst/>
      </p:bgPr>
    </p:bg>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EE716773-5E1B-417F-0719-D9F5954FF849}"/>
              </a:ext>
            </a:extLst>
          </p:cNvPr>
          <p:cNvPicPr>
            <a:picLocks noChangeAspect="1"/>
          </p:cNvPicPr>
          <p:nvPr/>
        </p:nvPicPr>
        <p:blipFill>
          <a:blip r:embed="rId4"/>
          <a:stretch>
            <a:fillRect/>
          </a:stretch>
        </p:blipFill>
        <p:spPr>
          <a:xfrm>
            <a:off x="1" y="1"/>
            <a:ext cx="12192000" cy="6858000"/>
          </a:xfrm>
          <a:prstGeom prst="rect">
            <a:avLst/>
          </a:prstGeom>
        </p:spPr>
      </p:pic>
      <p:sp>
        <p:nvSpPr>
          <p:cNvPr id="2" name="Title 1">
            <a:extLst>
              <a:ext uri="{FF2B5EF4-FFF2-40B4-BE49-F238E27FC236}">
                <a16:creationId xmlns:a16="http://schemas.microsoft.com/office/drawing/2014/main" id="{B076638D-729D-CA12-563E-D578AD2BD039}"/>
              </a:ext>
            </a:extLst>
          </p:cNvPr>
          <p:cNvSpPr>
            <a:spLocks noGrp="1"/>
          </p:cNvSpPr>
          <p:nvPr>
            <p:ph type="title"/>
          </p:nvPr>
        </p:nvSpPr>
        <p:spPr/>
        <p:txBody>
          <a:bodyPr/>
          <a:lstStyle/>
          <a:p>
            <a:pPr algn="ctr">
              <a:defRPr/>
            </a:pPr>
            <a:r>
              <a:rPr lang="en-US" sz="6000" b="1" dirty="0" smtClean="0">
                <a:solidFill>
                  <a:schemeClr val="bg1"/>
                </a:solidFill>
                <a:latin typeface="Baskerville Old Face" panose="02020602080505020303" pitchFamily="18" charset="0"/>
              </a:rPr>
              <a:t/>
            </a:r>
            <a:br>
              <a:rPr lang="en-US" sz="6000" b="1" dirty="0" smtClean="0">
                <a:solidFill>
                  <a:schemeClr val="bg1"/>
                </a:solidFill>
                <a:latin typeface="Baskerville Old Face" panose="02020602080505020303" pitchFamily="18" charset="0"/>
              </a:rPr>
            </a:br>
            <a:r>
              <a:rPr lang="en-US" sz="7200" u="sng" dirty="0">
                <a:solidFill>
                  <a:schemeClr val="bg1"/>
                </a:solidFill>
                <a:latin typeface="Baskerville Old Face" panose="02020602080505020303" pitchFamily="18" charset="0"/>
              </a:rPr>
              <a:t/>
            </a:r>
            <a:br>
              <a:rPr lang="en-US" sz="7200" u="sng" dirty="0">
                <a:solidFill>
                  <a:schemeClr val="bg1"/>
                </a:solidFill>
                <a:latin typeface="Baskerville Old Face" panose="02020602080505020303" pitchFamily="18" charset="0"/>
              </a:rPr>
            </a:br>
            <a:endParaRPr lang="en-US" dirty="0">
              <a:solidFill>
                <a:schemeClr val="bg1"/>
              </a:solidFill>
              <a:latin typeface="Baskerville Old Face" panose="02020602080505020303" pitchFamily="18" charset="0"/>
            </a:endParaRPr>
          </a:p>
        </p:txBody>
      </p:sp>
      <p:sp>
        <p:nvSpPr>
          <p:cNvPr id="8" name="Content Placeholder 7"/>
          <p:cNvSpPr>
            <a:spLocks noGrp="1"/>
          </p:cNvSpPr>
          <p:nvPr>
            <p:ph idx="1"/>
          </p:nvPr>
        </p:nvSpPr>
        <p:spPr>
          <a:xfrm>
            <a:off x="1103312" y="1036974"/>
            <a:ext cx="8946541" cy="5332564"/>
          </a:xfrm>
        </p:spPr>
        <p:txBody>
          <a:bodyPr>
            <a:normAutofit fontScale="85000" lnSpcReduction="20000"/>
          </a:bodyPr>
          <a:lstStyle/>
          <a:p>
            <a:pPr>
              <a:buFont typeface="Wingdings" panose="05000000000000000000" pitchFamily="2" charset="2"/>
              <a:buChar char="q"/>
            </a:pPr>
            <a:r>
              <a:rPr lang="en-US" sz="2100" dirty="0" smtClean="0">
                <a:solidFill>
                  <a:schemeClr val="bg1"/>
                </a:solidFill>
              </a:rPr>
              <a:t>Determine if there is a true business need to have a Developmental Program.</a:t>
            </a:r>
          </a:p>
          <a:p>
            <a:pPr lvl="0">
              <a:buFont typeface="Wingdings" panose="05000000000000000000" pitchFamily="2" charset="2"/>
              <a:buChar char="q"/>
            </a:pPr>
            <a:r>
              <a:rPr lang="en-US" sz="2100" dirty="0">
                <a:solidFill>
                  <a:schemeClr val="bg1"/>
                </a:solidFill>
              </a:rPr>
              <a:t>Create a plan that would be most beneficial for your prospective Mentors, </a:t>
            </a:r>
            <a:r>
              <a:rPr lang="en-US" sz="2100" dirty="0" smtClean="0">
                <a:solidFill>
                  <a:schemeClr val="bg1"/>
                </a:solidFill>
              </a:rPr>
              <a:t>Interns, </a:t>
            </a:r>
            <a:r>
              <a:rPr lang="en-US" sz="2100" dirty="0">
                <a:solidFill>
                  <a:schemeClr val="bg1"/>
                </a:solidFill>
              </a:rPr>
              <a:t>and Mentees, (i.e. Apprenticeship, Internship, Rotational Development Plan (RDP), and 1:1 Mentoring).</a:t>
            </a:r>
          </a:p>
          <a:p>
            <a:pPr lvl="0">
              <a:buFont typeface="Wingdings" panose="05000000000000000000" pitchFamily="2" charset="2"/>
              <a:buChar char="q"/>
            </a:pPr>
            <a:r>
              <a:rPr lang="en-US" sz="2100" dirty="0">
                <a:solidFill>
                  <a:schemeClr val="bg1"/>
                </a:solidFill>
              </a:rPr>
              <a:t>Determine what the selection criteria would require, and how you would advertise and promote the opportunity within your organization.</a:t>
            </a:r>
          </a:p>
          <a:p>
            <a:pPr lvl="0">
              <a:buFont typeface="Wingdings" panose="05000000000000000000" pitchFamily="2" charset="2"/>
              <a:buChar char="q"/>
            </a:pPr>
            <a:r>
              <a:rPr lang="en-US" sz="2100" dirty="0">
                <a:solidFill>
                  <a:schemeClr val="bg1"/>
                </a:solidFill>
              </a:rPr>
              <a:t>Decide who the “Liaison” will be and what’s involved with overseeing and managing the program.</a:t>
            </a:r>
          </a:p>
          <a:p>
            <a:pPr lvl="0">
              <a:buFont typeface="Wingdings" panose="05000000000000000000" pitchFamily="2" charset="2"/>
              <a:buChar char="q"/>
            </a:pPr>
            <a:r>
              <a:rPr lang="en-US" sz="2100" dirty="0">
                <a:solidFill>
                  <a:schemeClr val="bg1"/>
                </a:solidFill>
              </a:rPr>
              <a:t>Gain the support and buy-in from Executive Management, Department Heads, and Tribal Council (if applicable).</a:t>
            </a:r>
          </a:p>
          <a:p>
            <a:pPr lvl="0">
              <a:buFont typeface="Wingdings" panose="05000000000000000000" pitchFamily="2" charset="2"/>
              <a:buChar char="q"/>
            </a:pPr>
            <a:r>
              <a:rPr lang="en-US" sz="2100" dirty="0">
                <a:solidFill>
                  <a:schemeClr val="bg1"/>
                </a:solidFill>
              </a:rPr>
              <a:t>Track and evaluate successes and areas of opportunities often and be flexible in making adjustments to meet the needs of your organization and the participants.</a:t>
            </a:r>
          </a:p>
          <a:p>
            <a:pPr lvl="0">
              <a:buFont typeface="Wingdings" panose="05000000000000000000" pitchFamily="2" charset="2"/>
              <a:buChar char="q"/>
            </a:pPr>
            <a:r>
              <a:rPr lang="en-US" sz="2100" dirty="0">
                <a:solidFill>
                  <a:schemeClr val="bg1"/>
                </a:solidFill>
              </a:rPr>
              <a:t>Having effective communication skills is essential for consistency and clarity.</a:t>
            </a:r>
          </a:p>
          <a:p>
            <a:pPr lvl="0">
              <a:buFont typeface="Wingdings" panose="05000000000000000000" pitchFamily="2" charset="2"/>
              <a:buChar char="q"/>
            </a:pPr>
            <a:r>
              <a:rPr lang="en-US" sz="2100" dirty="0">
                <a:solidFill>
                  <a:schemeClr val="bg1"/>
                </a:solidFill>
              </a:rPr>
              <a:t>Don’t be afraid to ask for feedback and be open to receiving feedback.</a:t>
            </a:r>
          </a:p>
          <a:p>
            <a:pPr lvl="0">
              <a:buFont typeface="Wingdings" panose="05000000000000000000" pitchFamily="2" charset="2"/>
              <a:buChar char="q"/>
            </a:pPr>
            <a:r>
              <a:rPr lang="en-US" sz="2100" dirty="0">
                <a:solidFill>
                  <a:schemeClr val="bg1"/>
                </a:solidFill>
              </a:rPr>
              <a:t>Don’t forget to have “FUN”. You’re helping to positively impact people’s lives in your organization by providing growth opportunities! </a:t>
            </a:r>
            <a:r>
              <a:rPr lang="en-US" sz="2100" dirty="0">
                <a:solidFill>
                  <a:schemeClr val="bg1"/>
                </a:solidFill>
                <a:sym typeface="Wingdings" panose="05000000000000000000" pitchFamily="2" charset="2"/>
              </a:rPr>
              <a:t></a:t>
            </a:r>
            <a:endParaRPr lang="en-US" sz="2100" dirty="0">
              <a:solidFill>
                <a:schemeClr val="bg1"/>
              </a:solidFill>
            </a:endParaRPr>
          </a:p>
          <a:p>
            <a:pPr>
              <a:buFont typeface="Wingdings" panose="05000000000000000000" pitchFamily="2" charset="2"/>
              <a:buChar char="q"/>
            </a:pPr>
            <a:endParaRPr lang="en-US" sz="1800" dirty="0">
              <a:solidFill>
                <a:schemeClr val="bg1"/>
              </a:solidFill>
            </a:endParaRPr>
          </a:p>
          <a:p>
            <a:pPr>
              <a:buFont typeface="Wingdings" panose="05000000000000000000" pitchFamily="2" charset="2"/>
              <a:buChar char="q"/>
            </a:pPr>
            <a:endParaRPr lang="en-US" sz="1800" dirty="0" smtClean="0">
              <a:solidFill>
                <a:schemeClr val="bg1"/>
              </a:solidFill>
            </a:endParaRPr>
          </a:p>
          <a:p>
            <a:pPr>
              <a:buFont typeface="Wingdings" panose="05000000000000000000" pitchFamily="2" charset="2"/>
              <a:buChar char="q"/>
            </a:pPr>
            <a:endParaRPr lang="en-US" sz="1800" dirty="0" smtClean="0">
              <a:solidFill>
                <a:schemeClr val="bg1"/>
              </a:solidFill>
            </a:endParaRPr>
          </a:p>
          <a:p>
            <a:pPr>
              <a:buFont typeface="Wingdings" panose="05000000000000000000" pitchFamily="2" charset="2"/>
              <a:buChar char="q"/>
            </a:pPr>
            <a:endParaRPr lang="en-US" sz="1800" dirty="0" smtClean="0">
              <a:solidFill>
                <a:schemeClr val="bg1"/>
              </a:solidFill>
            </a:endParaRPr>
          </a:p>
          <a:p>
            <a:pPr>
              <a:buFont typeface="Wingdings" panose="05000000000000000000" pitchFamily="2" charset="2"/>
              <a:buChar char="q"/>
            </a:pPr>
            <a:endParaRPr lang="en-US" sz="1800" dirty="0">
              <a:solidFill>
                <a:schemeClr val="bg1"/>
              </a:solidFill>
            </a:endParaRPr>
          </a:p>
        </p:txBody>
      </p:sp>
      <p:pic>
        <p:nvPicPr>
          <p:cNvPr id="4" name="Picture 3">
            <a:extLst>
              <a:ext uri="{FF2B5EF4-FFF2-40B4-BE49-F238E27FC236}">
                <a16:creationId xmlns:a16="http://schemas.microsoft.com/office/drawing/2014/main" id="{EA555FB3-01CD-69CB-07AE-E33C683D7A1A}"/>
              </a:ext>
            </a:extLst>
          </p:cNvPr>
          <p:cNvPicPr>
            <a:picLocks noChangeAspect="1"/>
          </p:cNvPicPr>
          <p:nvPr/>
        </p:nvPicPr>
        <p:blipFill>
          <a:blip r:embed="rId5"/>
          <a:stretch>
            <a:fillRect/>
          </a:stretch>
        </p:blipFill>
        <p:spPr>
          <a:xfrm>
            <a:off x="11212992" y="5929745"/>
            <a:ext cx="879987" cy="799388"/>
          </a:xfrm>
          <a:prstGeom prst="rect">
            <a:avLst/>
          </a:prstGeom>
        </p:spPr>
      </p:pic>
      <p:sp>
        <p:nvSpPr>
          <p:cNvPr id="6" name="Rectangle 2"/>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945661" y="320431"/>
            <a:ext cx="3677610" cy="531877"/>
          </a:xfrm>
          <a:prstGeom prst="rect">
            <a:avLst/>
          </a:prstGeom>
          <a:noFill/>
        </p:spPr>
        <p:txBody>
          <a:bodyPr wrap="none" rtlCol="0">
            <a:spAutoFit/>
          </a:bodyPr>
          <a:lstStyle/>
          <a:p>
            <a:pPr defTabSz="457189">
              <a:lnSpc>
                <a:spcPct val="101000"/>
              </a:lnSpc>
              <a:spcBef>
                <a:spcPts val="700"/>
              </a:spcBef>
              <a:spcAft>
                <a:spcPts val="700"/>
              </a:spcAft>
              <a:defRPr/>
            </a:pPr>
            <a:r>
              <a:rPr lang="en-US" sz="2900" u="sng" dirty="0">
                <a:solidFill>
                  <a:schemeClr val="bg1"/>
                </a:solidFill>
                <a:latin typeface="Baskerville Old Face" panose="02020602080505020303" pitchFamily="18" charset="0"/>
                <a:ea typeface="+mj-ea"/>
                <a:cs typeface="Arial" panose="020B0604020202020204" pitchFamily="34" charset="0"/>
              </a:rPr>
              <a:t>Best Practices Checklist</a:t>
            </a:r>
          </a:p>
        </p:txBody>
      </p:sp>
    </p:spTree>
    <p:custDataLst>
      <p:tags r:id="rId1"/>
    </p:custDataLst>
    <p:extLst>
      <p:ext uri="{BB962C8B-B14F-4D97-AF65-F5344CB8AC3E}">
        <p14:creationId xmlns:p14="http://schemas.microsoft.com/office/powerpoint/2010/main" val="3102242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250"/>
                                        <p:tgtEl>
                                          <p:spTgt spid="2"/>
                                        </p:tgtEl>
                                      </p:cBhvr>
                                    </p:animEffect>
                                    <p:anim calcmode="lin" valueType="num">
                                      <p:cBhvr>
                                        <p:cTn id="14" dur="1250" fill="hold"/>
                                        <p:tgtEl>
                                          <p:spTgt spid="2"/>
                                        </p:tgtEl>
                                        <p:attrNameLst>
                                          <p:attrName>ppt_x</p:attrName>
                                        </p:attrNameLst>
                                      </p:cBhvr>
                                      <p:tavLst>
                                        <p:tav tm="0">
                                          <p:val>
                                            <p:strVal val="#ppt_x"/>
                                          </p:val>
                                        </p:tav>
                                        <p:tav tm="100000">
                                          <p:val>
                                            <p:strVal val="#ppt_x"/>
                                          </p:val>
                                        </p:tav>
                                      </p:tavLst>
                                    </p:anim>
                                    <p:anim calcmode="lin" valueType="num">
                                      <p:cBhvr>
                                        <p:cTn id="15" dur="1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1000"/>
                                        <p:tgtEl>
                                          <p:spTgt spid="8">
                                            <p:txEl>
                                              <p:pRg st="2" end="2"/>
                                            </p:txEl>
                                          </p:spTgt>
                                        </p:tgtEl>
                                      </p:cBhvr>
                                    </p:animEffect>
                                    <p:anim calcmode="lin" valueType="num">
                                      <p:cBhvr>
                                        <p:cTn id="3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fade">
                                      <p:cBhvr>
                                        <p:cTn id="41" dur="1000"/>
                                        <p:tgtEl>
                                          <p:spTgt spid="8">
                                            <p:txEl>
                                              <p:pRg st="3" end="3"/>
                                            </p:txEl>
                                          </p:spTgt>
                                        </p:tgtEl>
                                      </p:cBhvr>
                                    </p:animEffect>
                                    <p:anim calcmode="lin" valueType="num">
                                      <p:cBhvr>
                                        <p:cTn id="4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xEl>
                                              <p:pRg st="4" end="4"/>
                                            </p:txEl>
                                          </p:spTgt>
                                        </p:tgtEl>
                                        <p:attrNameLst>
                                          <p:attrName>style.visibility</p:attrName>
                                        </p:attrNameLst>
                                      </p:cBhvr>
                                      <p:to>
                                        <p:strVal val="visible"/>
                                      </p:to>
                                    </p:set>
                                    <p:animEffect transition="in" filter="fade">
                                      <p:cBhvr>
                                        <p:cTn id="48" dur="1000"/>
                                        <p:tgtEl>
                                          <p:spTgt spid="8">
                                            <p:txEl>
                                              <p:pRg st="4" end="4"/>
                                            </p:txEl>
                                          </p:spTgt>
                                        </p:tgtEl>
                                      </p:cBhvr>
                                    </p:animEffect>
                                    <p:anim calcmode="lin" valueType="num">
                                      <p:cBhvr>
                                        <p:cTn id="4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xEl>
                                              <p:pRg st="5" end="5"/>
                                            </p:txEl>
                                          </p:spTgt>
                                        </p:tgtEl>
                                        <p:attrNameLst>
                                          <p:attrName>style.visibility</p:attrName>
                                        </p:attrNameLst>
                                      </p:cBhvr>
                                      <p:to>
                                        <p:strVal val="visible"/>
                                      </p:to>
                                    </p:set>
                                    <p:animEffect transition="in" filter="fade">
                                      <p:cBhvr>
                                        <p:cTn id="55" dur="1000"/>
                                        <p:tgtEl>
                                          <p:spTgt spid="8">
                                            <p:txEl>
                                              <p:pRg st="5" end="5"/>
                                            </p:txEl>
                                          </p:spTgt>
                                        </p:tgtEl>
                                      </p:cBhvr>
                                    </p:animEffect>
                                    <p:anim calcmode="lin" valueType="num">
                                      <p:cBhvr>
                                        <p:cTn id="56"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8">
                                            <p:txEl>
                                              <p:pRg st="6" end="6"/>
                                            </p:txEl>
                                          </p:spTgt>
                                        </p:tgtEl>
                                        <p:attrNameLst>
                                          <p:attrName>style.visibility</p:attrName>
                                        </p:attrNameLst>
                                      </p:cBhvr>
                                      <p:to>
                                        <p:strVal val="visible"/>
                                      </p:to>
                                    </p:set>
                                    <p:animEffect transition="in" filter="fade">
                                      <p:cBhvr>
                                        <p:cTn id="62" dur="1000"/>
                                        <p:tgtEl>
                                          <p:spTgt spid="8">
                                            <p:txEl>
                                              <p:pRg st="6" end="6"/>
                                            </p:txEl>
                                          </p:spTgt>
                                        </p:tgtEl>
                                      </p:cBhvr>
                                    </p:animEffect>
                                    <p:anim calcmode="lin" valueType="num">
                                      <p:cBhvr>
                                        <p:cTn id="6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8">
                                            <p:txEl>
                                              <p:pRg st="7" end="7"/>
                                            </p:txEl>
                                          </p:spTgt>
                                        </p:tgtEl>
                                        <p:attrNameLst>
                                          <p:attrName>style.visibility</p:attrName>
                                        </p:attrNameLst>
                                      </p:cBhvr>
                                      <p:to>
                                        <p:strVal val="visible"/>
                                      </p:to>
                                    </p:set>
                                    <p:animEffect transition="in" filter="fade">
                                      <p:cBhvr>
                                        <p:cTn id="69" dur="1000"/>
                                        <p:tgtEl>
                                          <p:spTgt spid="8">
                                            <p:txEl>
                                              <p:pRg st="7" end="7"/>
                                            </p:txEl>
                                          </p:spTgt>
                                        </p:tgtEl>
                                      </p:cBhvr>
                                    </p:animEffect>
                                    <p:anim calcmode="lin" valueType="num">
                                      <p:cBhvr>
                                        <p:cTn id="70"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71"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8">
                                            <p:txEl>
                                              <p:pRg st="8" end="8"/>
                                            </p:txEl>
                                          </p:spTgt>
                                        </p:tgtEl>
                                        <p:attrNameLst>
                                          <p:attrName>style.visibility</p:attrName>
                                        </p:attrNameLst>
                                      </p:cBhvr>
                                      <p:to>
                                        <p:strVal val="visible"/>
                                      </p:to>
                                    </p:set>
                                    <p:animEffect transition="in" filter="fade">
                                      <p:cBhvr>
                                        <p:cTn id="76" dur="1000"/>
                                        <p:tgtEl>
                                          <p:spTgt spid="8">
                                            <p:txEl>
                                              <p:pRg st="8" end="8"/>
                                            </p:txEl>
                                          </p:spTgt>
                                        </p:tgtEl>
                                      </p:cBhvr>
                                    </p:animEffect>
                                    <p:anim calcmode="lin" valueType="num">
                                      <p:cBhvr>
                                        <p:cTn id="77"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78"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3000" r="-33000"/>
          </a:stretch>
        </a:blipFill>
        <a:effectLst/>
      </p:bgPr>
    </p:bg>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EE716773-5E1B-417F-0719-D9F5954FF849}"/>
              </a:ext>
            </a:extLst>
          </p:cNvPr>
          <p:cNvPicPr>
            <a:picLocks noChangeAspect="1"/>
          </p:cNvPicPr>
          <p:nvPr/>
        </p:nvPicPr>
        <p:blipFill>
          <a:blip r:embed="rId4"/>
          <a:stretch>
            <a:fillRect/>
          </a:stretch>
        </p:blipFill>
        <p:spPr>
          <a:xfrm>
            <a:off x="1" y="1"/>
            <a:ext cx="12192000" cy="6858000"/>
          </a:xfrm>
          <a:prstGeom prst="rect">
            <a:avLst/>
          </a:prstGeom>
        </p:spPr>
      </p:pic>
      <p:sp>
        <p:nvSpPr>
          <p:cNvPr id="2" name="Title 1">
            <a:extLst>
              <a:ext uri="{FF2B5EF4-FFF2-40B4-BE49-F238E27FC236}">
                <a16:creationId xmlns:a16="http://schemas.microsoft.com/office/drawing/2014/main" id="{B076638D-729D-CA12-563E-D578AD2BD039}"/>
              </a:ext>
            </a:extLst>
          </p:cNvPr>
          <p:cNvSpPr>
            <a:spLocks noGrp="1"/>
          </p:cNvSpPr>
          <p:nvPr>
            <p:ph type="title"/>
          </p:nvPr>
        </p:nvSpPr>
        <p:spPr>
          <a:xfrm>
            <a:off x="936134" y="4913682"/>
            <a:ext cx="9830292" cy="1016063"/>
          </a:xfrm>
        </p:spPr>
        <p:txBody>
          <a:bodyPr/>
          <a:lstStyle/>
          <a:p>
            <a:pPr algn="ctr">
              <a:defRPr/>
            </a:pPr>
            <a:r>
              <a:rPr lang="en-US" sz="6000" b="1" dirty="0" smtClean="0">
                <a:solidFill>
                  <a:schemeClr val="bg1"/>
                </a:solidFill>
                <a:latin typeface="Baskerville Old Face" panose="02020602080505020303" pitchFamily="18" charset="0"/>
              </a:rPr>
              <a:t>Questions?</a:t>
            </a:r>
            <a:br>
              <a:rPr lang="en-US" sz="6000" b="1" dirty="0" smtClean="0">
                <a:solidFill>
                  <a:schemeClr val="bg1"/>
                </a:solidFill>
                <a:latin typeface="Baskerville Old Face" panose="02020602080505020303" pitchFamily="18" charset="0"/>
              </a:rPr>
            </a:br>
            <a:r>
              <a:rPr lang="en-US" sz="7200" u="sng" dirty="0">
                <a:solidFill>
                  <a:schemeClr val="bg1"/>
                </a:solidFill>
                <a:latin typeface="Baskerville Old Face" panose="02020602080505020303" pitchFamily="18" charset="0"/>
              </a:rPr>
              <a:t/>
            </a:r>
            <a:br>
              <a:rPr lang="en-US" sz="7200" u="sng" dirty="0">
                <a:solidFill>
                  <a:schemeClr val="bg1"/>
                </a:solidFill>
                <a:latin typeface="Baskerville Old Face" panose="02020602080505020303" pitchFamily="18" charset="0"/>
              </a:rPr>
            </a:br>
            <a:endParaRPr lang="en-US" dirty="0">
              <a:solidFill>
                <a:schemeClr val="bg1"/>
              </a:solidFill>
              <a:latin typeface="Baskerville Old Face" panose="02020602080505020303" pitchFamily="18" charset="0"/>
            </a:endParaRPr>
          </a:p>
        </p:txBody>
      </p:sp>
      <p:pic>
        <p:nvPicPr>
          <p:cNvPr id="4" name="Picture 3">
            <a:extLst>
              <a:ext uri="{FF2B5EF4-FFF2-40B4-BE49-F238E27FC236}">
                <a16:creationId xmlns:a16="http://schemas.microsoft.com/office/drawing/2014/main" id="{EA555FB3-01CD-69CB-07AE-E33C683D7A1A}"/>
              </a:ext>
            </a:extLst>
          </p:cNvPr>
          <p:cNvPicPr>
            <a:picLocks noChangeAspect="1"/>
          </p:cNvPicPr>
          <p:nvPr/>
        </p:nvPicPr>
        <p:blipFill>
          <a:blip r:embed="rId5"/>
          <a:stretch>
            <a:fillRect/>
          </a:stretch>
        </p:blipFill>
        <p:spPr>
          <a:xfrm>
            <a:off x="11212992" y="5929745"/>
            <a:ext cx="879987" cy="799388"/>
          </a:xfrm>
          <a:prstGeom prst="rect">
            <a:avLst/>
          </a:prstGeom>
        </p:spPr>
      </p:pic>
      <p:sp>
        <p:nvSpPr>
          <p:cNvPr id="6" name="Rectangle 2"/>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599" y="354435"/>
            <a:ext cx="6673363" cy="4302614"/>
          </a:xfrm>
          <a:prstGeom prst="rect">
            <a:avLst/>
          </a:prstGeom>
          <a:ln w="47625">
            <a:solidFill>
              <a:schemeClr val="accent3">
                <a:lumMod val="75000"/>
              </a:schemeClr>
            </a:solidFill>
          </a:ln>
        </p:spPr>
      </p:pic>
    </p:spTree>
    <p:custDataLst>
      <p:tags r:id="rId1"/>
    </p:custDataLst>
    <p:extLst>
      <p:ext uri="{BB962C8B-B14F-4D97-AF65-F5344CB8AC3E}">
        <p14:creationId xmlns:p14="http://schemas.microsoft.com/office/powerpoint/2010/main" val="497954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0"/>
                                        <p:tgtEl>
                                          <p:spTgt spid="11"/>
                                        </p:tgtEl>
                                      </p:cBhvr>
                                    </p:animEffect>
                                  </p:childTnLst>
                                </p:cTn>
                              </p:par>
                            </p:childTnLst>
                          </p:cTn>
                        </p:par>
                        <p:par>
                          <p:cTn id="8" fill="hold">
                            <p:stCondLst>
                              <p:cond delay="2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250"/>
                                        <p:tgtEl>
                                          <p:spTgt spid="2"/>
                                        </p:tgtEl>
                                      </p:cBhvr>
                                    </p:animEffect>
                                    <p:anim calcmode="lin" valueType="num">
                                      <p:cBhvr>
                                        <p:cTn id="12" dur="1250" fill="hold"/>
                                        <p:tgtEl>
                                          <p:spTgt spid="2"/>
                                        </p:tgtEl>
                                        <p:attrNameLst>
                                          <p:attrName>ppt_x</p:attrName>
                                        </p:attrNameLst>
                                      </p:cBhvr>
                                      <p:tavLst>
                                        <p:tav tm="0">
                                          <p:val>
                                            <p:strVal val="#ppt_x"/>
                                          </p:val>
                                        </p:tav>
                                        <p:tav tm="100000">
                                          <p:val>
                                            <p:strVal val="#ppt_x"/>
                                          </p:val>
                                        </p:tav>
                                      </p:tavLst>
                                    </p:anim>
                                    <p:anim calcmode="lin" valueType="num">
                                      <p:cBhvr>
                                        <p:cTn id="13" dur="1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3000" r="-33000"/>
          </a:stretch>
        </a:blipFill>
        <a:effectLst/>
      </p:bgPr>
    </p:bg>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EE716773-5E1B-417F-0719-D9F5954FF849}"/>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76638D-729D-CA12-563E-D578AD2BD039}"/>
              </a:ext>
            </a:extLst>
          </p:cNvPr>
          <p:cNvSpPr>
            <a:spLocks noGrp="1"/>
          </p:cNvSpPr>
          <p:nvPr>
            <p:ph type="title"/>
          </p:nvPr>
        </p:nvSpPr>
        <p:spPr>
          <a:xfrm>
            <a:off x="203290" y="341745"/>
            <a:ext cx="11379199" cy="819747"/>
          </a:xfrm>
        </p:spPr>
        <p:txBody>
          <a:bodyPr/>
          <a:lstStyle/>
          <a:p>
            <a:pPr algn="ctr">
              <a:defRPr/>
            </a:pPr>
            <a:r>
              <a:rPr lang="en-US" sz="2800" u="sng" dirty="0" smtClean="0">
                <a:solidFill>
                  <a:schemeClr val="bg1"/>
                </a:solidFill>
                <a:latin typeface="Baskerville Old Face" panose="02020602080505020303" pitchFamily="18" charset="0"/>
              </a:rPr>
              <a:t>Contact Us</a:t>
            </a:r>
            <a:endParaRPr lang="en-US" sz="2800" u="sng" dirty="0">
              <a:solidFill>
                <a:schemeClr val="bg1"/>
              </a:solidFill>
              <a:latin typeface="Baskerville Old Face" panose="02020602080505020303" pitchFamily="18" charset="0"/>
            </a:endParaRPr>
          </a:p>
        </p:txBody>
      </p:sp>
      <p:sp>
        <p:nvSpPr>
          <p:cNvPr id="28" name="Text Placeholder 27">
            <a:extLst>
              <a:ext uri="{FF2B5EF4-FFF2-40B4-BE49-F238E27FC236}">
                <a16:creationId xmlns:a16="http://schemas.microsoft.com/office/drawing/2014/main" id="{FAFBCD19-7A42-9AE7-AA6E-686A704ADC6F}"/>
              </a:ext>
            </a:extLst>
          </p:cNvPr>
          <p:cNvSpPr>
            <a:spLocks noGrp="1"/>
          </p:cNvSpPr>
          <p:nvPr>
            <p:ph type="body" sz="quarter" idx="17"/>
          </p:nvPr>
        </p:nvSpPr>
        <p:spPr>
          <a:xfrm>
            <a:off x="2073530" y="4263082"/>
            <a:ext cx="1790700" cy="350292"/>
          </a:xfrm>
        </p:spPr>
        <p:txBody>
          <a:bodyPr/>
          <a:lstStyle/>
          <a:p>
            <a:pPr marL="0" indent="0">
              <a:buNone/>
              <a:defRPr/>
            </a:pPr>
            <a:r>
              <a:rPr sz="1800" dirty="0">
                <a:solidFill>
                  <a:schemeClr val="bg1"/>
                </a:solidFill>
                <a:latin typeface="Baskerville Old Face" panose="02020602080505020303" pitchFamily="18" charset="0"/>
              </a:rPr>
              <a:t>Kamie Best</a:t>
            </a:r>
          </a:p>
        </p:txBody>
      </p:sp>
      <p:sp>
        <p:nvSpPr>
          <p:cNvPr id="29" name="Text Placeholder 28">
            <a:extLst>
              <a:ext uri="{FF2B5EF4-FFF2-40B4-BE49-F238E27FC236}">
                <a16:creationId xmlns:a16="http://schemas.microsoft.com/office/drawing/2014/main" id="{8F317D51-6879-168E-8766-033308FC89A9}"/>
              </a:ext>
            </a:extLst>
          </p:cNvPr>
          <p:cNvSpPr>
            <a:spLocks noGrp="1"/>
          </p:cNvSpPr>
          <p:nvPr>
            <p:ph type="body" sz="quarter" idx="18"/>
          </p:nvPr>
        </p:nvSpPr>
        <p:spPr>
          <a:xfrm>
            <a:off x="1249440" y="4707594"/>
            <a:ext cx="3544387" cy="350292"/>
          </a:xfrm>
        </p:spPr>
        <p:txBody>
          <a:bodyPr vert="horz" lIns="91440" tIns="45720" rIns="91440" bIns="45720" rtlCol="0" anchor="t">
            <a:noAutofit/>
          </a:bodyPr>
          <a:lstStyle/>
          <a:p>
            <a:pPr marL="0" indent="0">
              <a:buNone/>
              <a:defRPr/>
            </a:pPr>
            <a:r>
              <a:rPr lang="en-US" sz="1400" dirty="0">
                <a:solidFill>
                  <a:schemeClr val="bg1"/>
                </a:solidFill>
                <a:latin typeface="Baskerville Old Face" panose="02020602080505020303" pitchFamily="18" charset="0"/>
                <a:cs typeface="Arial"/>
              </a:rPr>
              <a:t>Learning &amp; Development </a:t>
            </a:r>
            <a:r>
              <a:rPr lang="en-US" sz="1400" dirty="0" smtClean="0">
                <a:solidFill>
                  <a:schemeClr val="bg1"/>
                </a:solidFill>
                <a:latin typeface="Baskerville Old Face" panose="02020602080505020303" pitchFamily="18" charset="0"/>
                <a:cs typeface="Arial"/>
              </a:rPr>
              <a:t>Manager</a:t>
            </a:r>
          </a:p>
          <a:p>
            <a:pPr marL="0" indent="0">
              <a:buNone/>
              <a:defRPr/>
            </a:pPr>
            <a:r>
              <a:rPr lang="en-US" sz="1400" dirty="0" smtClean="0">
                <a:solidFill>
                  <a:schemeClr val="bg1"/>
                </a:solidFill>
                <a:latin typeface="Baskerville Old Face" panose="02020602080505020303" pitchFamily="18" charset="0"/>
                <a:cs typeface="Arial"/>
              </a:rPr>
              <a:t>Kamie.Best@Gila.Casino</a:t>
            </a:r>
            <a:endParaRPr sz="1400" dirty="0">
              <a:solidFill>
                <a:schemeClr val="bg1"/>
              </a:solidFill>
              <a:latin typeface="Baskerville Old Face" panose="02020602080505020303" pitchFamily="18" charset="0"/>
              <a:cs typeface="Arial"/>
            </a:endParaRPr>
          </a:p>
        </p:txBody>
      </p:sp>
      <p:sp>
        <p:nvSpPr>
          <p:cNvPr id="32" name="Text Placeholder 31">
            <a:extLst>
              <a:ext uri="{FF2B5EF4-FFF2-40B4-BE49-F238E27FC236}">
                <a16:creationId xmlns:a16="http://schemas.microsoft.com/office/drawing/2014/main" id="{DA8E5C4B-477B-6145-C0EA-0E248411CE21}"/>
              </a:ext>
            </a:extLst>
          </p:cNvPr>
          <p:cNvSpPr>
            <a:spLocks noGrp="1"/>
          </p:cNvSpPr>
          <p:nvPr>
            <p:ph type="body" sz="quarter" idx="21"/>
          </p:nvPr>
        </p:nvSpPr>
        <p:spPr>
          <a:xfrm>
            <a:off x="8037688" y="4263082"/>
            <a:ext cx="1790700" cy="352180"/>
          </a:xfrm>
        </p:spPr>
        <p:txBody>
          <a:bodyPr>
            <a:noAutofit/>
          </a:bodyPr>
          <a:lstStyle/>
          <a:p>
            <a:pPr marL="0" indent="0">
              <a:buNone/>
              <a:defRPr/>
            </a:pPr>
            <a:r>
              <a:rPr sz="1800" dirty="0">
                <a:solidFill>
                  <a:schemeClr val="bg1"/>
                </a:solidFill>
                <a:latin typeface="Baskerville Old Face" panose="02020602080505020303" pitchFamily="18" charset="0"/>
              </a:rPr>
              <a:t>Davina Aleem</a:t>
            </a:r>
          </a:p>
        </p:txBody>
      </p:sp>
      <p:sp>
        <p:nvSpPr>
          <p:cNvPr id="33" name="Text Placeholder 32">
            <a:extLst>
              <a:ext uri="{FF2B5EF4-FFF2-40B4-BE49-F238E27FC236}">
                <a16:creationId xmlns:a16="http://schemas.microsoft.com/office/drawing/2014/main" id="{BDB86468-37C2-C4B7-B42C-FD0C9794F826}"/>
              </a:ext>
            </a:extLst>
          </p:cNvPr>
          <p:cNvSpPr>
            <a:spLocks noGrp="1"/>
          </p:cNvSpPr>
          <p:nvPr>
            <p:ph type="body" sz="quarter" idx="22"/>
          </p:nvPr>
        </p:nvSpPr>
        <p:spPr>
          <a:xfrm>
            <a:off x="6991347" y="4707594"/>
            <a:ext cx="3883383" cy="350292"/>
          </a:xfrm>
        </p:spPr>
        <p:txBody>
          <a:bodyPr/>
          <a:lstStyle/>
          <a:p>
            <a:pPr marL="0" indent="0">
              <a:buNone/>
              <a:defRPr/>
            </a:pPr>
            <a:r>
              <a:rPr lang="en-US" sz="1400" dirty="0">
                <a:solidFill>
                  <a:schemeClr val="bg1"/>
                </a:solidFill>
                <a:latin typeface="Baskerville Old Face" panose="02020602080505020303" pitchFamily="18" charset="0"/>
              </a:rPr>
              <a:t>Human Resource Program </a:t>
            </a:r>
            <a:r>
              <a:rPr lang="en-US" sz="1400" dirty="0" smtClean="0">
                <a:solidFill>
                  <a:schemeClr val="bg1"/>
                </a:solidFill>
                <a:latin typeface="Baskerville Old Face" panose="02020602080505020303" pitchFamily="18" charset="0"/>
              </a:rPr>
              <a:t>Coordinator</a:t>
            </a:r>
          </a:p>
          <a:p>
            <a:pPr marL="0" indent="0">
              <a:buNone/>
              <a:defRPr/>
            </a:pPr>
            <a:r>
              <a:rPr lang="en-US" sz="1400" dirty="0" smtClean="0">
                <a:solidFill>
                  <a:schemeClr val="bg1"/>
                </a:solidFill>
                <a:latin typeface="Baskerville Old Face" panose="02020602080505020303" pitchFamily="18" charset="0"/>
              </a:rPr>
              <a:t>Davina.Aleem@Gila.Casino</a:t>
            </a:r>
            <a:endParaRPr sz="1400" dirty="0">
              <a:solidFill>
                <a:schemeClr val="bg1"/>
              </a:solidFill>
              <a:latin typeface="Baskerville Old Face" panose="02020602080505020303" pitchFamily="18" charset="0"/>
            </a:endParaRPr>
          </a:p>
        </p:txBody>
      </p:sp>
      <p:pic>
        <p:nvPicPr>
          <p:cNvPr id="4" name="Picture 3">
            <a:extLst>
              <a:ext uri="{FF2B5EF4-FFF2-40B4-BE49-F238E27FC236}">
                <a16:creationId xmlns:a16="http://schemas.microsoft.com/office/drawing/2014/main" id="{EA555FB3-01CD-69CB-07AE-E33C683D7A1A}"/>
              </a:ext>
            </a:extLst>
          </p:cNvPr>
          <p:cNvPicPr>
            <a:picLocks noChangeAspect="1"/>
          </p:cNvPicPr>
          <p:nvPr/>
        </p:nvPicPr>
        <p:blipFill>
          <a:blip r:embed="rId5"/>
          <a:stretch>
            <a:fillRect/>
          </a:stretch>
        </p:blipFill>
        <p:spPr>
          <a:xfrm>
            <a:off x="11212992" y="5929745"/>
            <a:ext cx="879987" cy="799388"/>
          </a:xfrm>
          <a:prstGeom prst="rect">
            <a:avLst/>
          </a:prstGeom>
        </p:spPr>
      </p:pic>
      <p:sp>
        <p:nvSpPr>
          <p:cNvPr id="6" name="Rectangle 2"/>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a:blip r:embed="rId6"/>
          <a:stretch>
            <a:fillRect/>
          </a:stretch>
        </p:blipFill>
        <p:spPr>
          <a:xfrm>
            <a:off x="1945937" y="1325115"/>
            <a:ext cx="2045887" cy="2868194"/>
          </a:xfrm>
          <a:prstGeom prst="rect">
            <a:avLst/>
          </a:prstGeom>
          <a:ln w="41275">
            <a:solidFill>
              <a:schemeClr val="accent3"/>
            </a:solidFill>
          </a:ln>
        </p:spPr>
      </p:pic>
      <p:pic>
        <p:nvPicPr>
          <p:cNvPr id="12" name="Picture 11"/>
          <p:cNvPicPr>
            <a:picLocks noChangeAspect="1"/>
          </p:cNvPicPr>
          <p:nvPr/>
        </p:nvPicPr>
        <p:blipFill>
          <a:blip r:embed="rId7"/>
          <a:stretch>
            <a:fillRect/>
          </a:stretch>
        </p:blipFill>
        <p:spPr>
          <a:xfrm>
            <a:off x="7840759" y="1325114"/>
            <a:ext cx="2184563" cy="2792361"/>
          </a:xfrm>
          <a:prstGeom prst="rect">
            <a:avLst/>
          </a:prstGeom>
          <a:ln w="41275">
            <a:solidFill>
              <a:schemeClr val="accent3"/>
            </a:solidFill>
          </a:ln>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8784" y="5409363"/>
            <a:ext cx="1248507" cy="1248507"/>
          </a:xfrm>
          <a:prstGeom prst="rect">
            <a:avLst/>
          </a:prstGeom>
        </p:spPr>
      </p:pic>
      <p:pic>
        <p:nvPicPr>
          <p:cNvPr id="5" name="Picture 4"/>
          <p:cNvPicPr>
            <a:picLocks noChangeAspect="1"/>
          </p:cNvPicPr>
          <p:nvPr/>
        </p:nvPicPr>
        <p:blipFill>
          <a:blip r:embed="rId9"/>
          <a:stretch>
            <a:fillRect/>
          </a:stretch>
        </p:blipFill>
        <p:spPr>
          <a:xfrm>
            <a:off x="2406134" y="5409363"/>
            <a:ext cx="1230998" cy="1235157"/>
          </a:xfrm>
          <a:prstGeom prst="rect">
            <a:avLst/>
          </a:prstGeom>
        </p:spPr>
      </p:pic>
    </p:spTree>
    <p:custDataLst>
      <p:tags r:id="rId1"/>
    </p:custDataLst>
    <p:extLst>
      <p:ext uri="{BB962C8B-B14F-4D97-AF65-F5344CB8AC3E}">
        <p14:creationId xmlns:p14="http://schemas.microsoft.com/office/powerpoint/2010/main" val="2237336920"/>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7861"/>
                    </a14:imgEffect>
                  </a14:imgLayer>
                </a14:imgProps>
              </a:ext>
            </a:extLst>
          </a:blip>
          <a:stretch>
            <a:fillRect/>
          </a:stretch>
        </p:blipFill>
        <p:spPr>
          <a:xfrm>
            <a:off x="2013526" y="733068"/>
            <a:ext cx="9786701" cy="4129692"/>
          </a:xfrm>
          <a:prstGeom prst="rect">
            <a:avLst/>
          </a:prstGeom>
          <a:ln>
            <a:noFill/>
          </a:ln>
          <a:effectLst>
            <a:outerShdw blurRad="76200" dir="13500000" sy="23000" kx="1200000" algn="br" rotWithShape="0">
              <a:prstClr val="black">
                <a:alpha val="2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a:extLst>
              <a:ext uri="{FF2B5EF4-FFF2-40B4-BE49-F238E27FC236}">
                <a16:creationId xmlns:a16="http://schemas.microsoft.com/office/drawing/2014/main" id="{4BB019AE-4485-7EEB-3F3D-96C1FF5DC68F}"/>
              </a:ext>
            </a:extLst>
          </p:cNvPr>
          <p:cNvPicPr>
            <a:picLocks noChangeAspect="1"/>
          </p:cNvPicPr>
          <p:nvPr/>
        </p:nvPicPr>
        <p:blipFill>
          <a:blip r:embed="rId5"/>
          <a:stretch>
            <a:fillRect/>
          </a:stretch>
        </p:blipFill>
        <p:spPr>
          <a:xfrm>
            <a:off x="11286836" y="6086038"/>
            <a:ext cx="782372" cy="710714"/>
          </a:xfrm>
          <a:prstGeom prst="rect">
            <a:avLst/>
          </a:prstGeom>
        </p:spPr>
      </p:pic>
      <p:sp>
        <p:nvSpPr>
          <p:cNvPr id="6" name="TextBox 5"/>
          <p:cNvSpPr txBox="1"/>
          <p:nvPr/>
        </p:nvSpPr>
        <p:spPr>
          <a:xfrm>
            <a:off x="661455" y="6176885"/>
            <a:ext cx="2430328" cy="615553"/>
          </a:xfrm>
          <a:prstGeom prst="rect">
            <a:avLst/>
          </a:prstGeom>
          <a:noFill/>
        </p:spPr>
        <p:txBody>
          <a:bodyPr wrap="square" rtlCol="0">
            <a:spAutoFit/>
          </a:bodyPr>
          <a:lstStyle/>
          <a:p>
            <a:r>
              <a:rPr lang="en-US" sz="1600" b="1" dirty="0" smtClean="0">
                <a:solidFill>
                  <a:schemeClr val="bg1"/>
                </a:solidFill>
                <a:latin typeface="Articulate Extrabold" panose="02000503050000020004" pitchFamily="2" charset="0"/>
                <a:ea typeface="Roboto Medium" panose="02000000000000000000" pitchFamily="2" charset="0"/>
                <a:cs typeface="Roboto Medium" panose="02000000000000000000" pitchFamily="2" charset="0"/>
              </a:rPr>
              <a:t>www.playatgila.com</a:t>
            </a:r>
            <a:endParaRPr lang="en-US" sz="1600" b="1" dirty="0">
              <a:solidFill>
                <a:schemeClr val="bg1"/>
              </a:solidFill>
              <a:latin typeface="Articulate Extrabold" panose="02000503050000020004" pitchFamily="2" charset="0"/>
              <a:ea typeface="Roboto Medium" panose="02000000000000000000" pitchFamily="2" charset="0"/>
              <a:cs typeface="Roboto Medium" panose="02000000000000000000" pitchFamily="2" charset="0"/>
            </a:endParaRPr>
          </a:p>
          <a:p>
            <a:endParaRPr lang="en-US" dirty="0"/>
          </a:p>
        </p:txBody>
      </p:sp>
      <p:sp>
        <p:nvSpPr>
          <p:cNvPr id="9" name="Rectangle 8"/>
          <p:cNvSpPr/>
          <p:nvPr/>
        </p:nvSpPr>
        <p:spPr>
          <a:xfrm>
            <a:off x="3584891" y="5065280"/>
            <a:ext cx="8363187" cy="818237"/>
          </a:xfrm>
          <a:prstGeom prst="rect">
            <a:avLst/>
          </a:prstGeom>
        </p:spPr>
        <p:txBody>
          <a:bodyPr wrap="none">
            <a:spAutoFit/>
          </a:bodyPr>
          <a:lstStyle/>
          <a:p>
            <a:pPr algn="ctr">
              <a:lnSpc>
                <a:spcPct val="150000"/>
              </a:lnSpc>
              <a:defRPr/>
            </a:pPr>
            <a:r>
              <a:rPr lang="en-US" sz="3600" i="1" dirty="0" smtClean="0">
                <a:ln>
                  <a:solidFill>
                    <a:schemeClr val="bg2">
                      <a:lumMod val="75000"/>
                    </a:schemeClr>
                  </a:solidFill>
                </a:ln>
                <a:solidFill>
                  <a:schemeClr val="bg1"/>
                </a:solidFill>
                <a:effectLst>
                  <a:outerShdw blurRad="50800" dist="50800" dir="5400000" algn="ctr" rotWithShape="0">
                    <a:schemeClr val="tx1"/>
                  </a:outerShdw>
                </a:effectLst>
                <a:latin typeface="Lucida Bright" panose="02040602050505020304" pitchFamily="18" charset="0"/>
              </a:rPr>
              <a:t>Thank you for attending our Session!</a:t>
            </a:r>
            <a:endParaRPr lang="en-US" sz="3600" i="1" dirty="0">
              <a:ln>
                <a:solidFill>
                  <a:schemeClr val="bg2">
                    <a:lumMod val="75000"/>
                  </a:schemeClr>
                </a:solidFill>
              </a:ln>
              <a:solidFill>
                <a:schemeClr val="bg1"/>
              </a:solidFill>
              <a:effectLst>
                <a:outerShdw blurRad="50800" dist="50800" dir="5400000" algn="ctr" rotWithShape="0">
                  <a:schemeClr val="tx1"/>
                </a:outerShdw>
              </a:effectLst>
              <a:latin typeface="Lucida Bright" panose="02040602050505020304" pitchFamily="18" charset="0"/>
            </a:endParaRPr>
          </a:p>
        </p:txBody>
      </p:sp>
      <p:pic>
        <p:nvPicPr>
          <p:cNvPr id="8" name="Picture 7" descr="O:\Brand Toolbox\Gila River Resorts &amp; Casinos Logos &amp; Standards\1) Side by Side - Main Logo - Use These\Side x Side WITH Santan\GRRC-SBS-Santan-BLK.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556" y="5519025"/>
            <a:ext cx="2496227" cy="657860"/>
          </a:xfrm>
          <a:prstGeom prst="rect">
            <a:avLst/>
          </a:prstGeom>
          <a:noFill/>
          <a:ln>
            <a:noFill/>
          </a:ln>
        </p:spPr>
      </p:pic>
    </p:spTree>
    <p:custDataLst>
      <p:tags r:id="rId1"/>
    </p:custDataLst>
    <p:extLst>
      <p:ext uri="{BB962C8B-B14F-4D97-AF65-F5344CB8AC3E}">
        <p14:creationId xmlns:p14="http://schemas.microsoft.com/office/powerpoint/2010/main" val="271176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25">
                                          <p:stCondLst>
                                            <p:cond delay="0"/>
                                          </p:stCondLst>
                                        </p:cTn>
                                        <p:tgtEl>
                                          <p:spTgt spid="2"/>
                                        </p:tgtEl>
                                      </p:cBhvr>
                                    </p:animEffect>
                                    <p:anim calcmode="lin" valueType="num">
                                      <p:cBhvr>
                                        <p:cTn id="8" dur="2278"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830"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830" tmFilter="0, 0; 0.125,0.2665; 0.25,0.4; 0.375,0.465; 0.5,0.5;  0.625,0.535; 0.75,0.6; 0.875,0.7335; 1,1">
                                          <p:stCondLst>
                                            <p:cond delay="830"/>
                                          </p:stCondLst>
                                        </p:cTn>
                                        <p:tgtEl>
                                          <p:spTgt spid="2"/>
                                        </p:tgtEl>
                                        <p:attrNameLst>
                                          <p:attrName>ppt_y</p:attrName>
                                        </p:attrNameLst>
                                      </p:cBhvr>
                                      <p:tavLst>
                                        <p:tav tm="0" fmla="#ppt_y-sin(pi*$)/9">
                                          <p:val>
                                            <p:fltVal val="0"/>
                                          </p:val>
                                        </p:tav>
                                        <p:tav tm="100000">
                                          <p:val>
                                            <p:fltVal val="1"/>
                                          </p:val>
                                        </p:tav>
                                      </p:tavLst>
                                    </p:anim>
                                    <p:anim calcmode="lin" valueType="num">
                                      <p:cBhvr>
                                        <p:cTn id="11" dur="415" tmFilter="0, 0; 0.125,0.2665; 0.25,0.4; 0.375,0.465; 0.5,0.5;  0.625,0.535; 0.75,0.6; 0.875,0.7335; 1,1">
                                          <p:stCondLst>
                                            <p:cond delay="1655"/>
                                          </p:stCondLst>
                                        </p:cTn>
                                        <p:tgtEl>
                                          <p:spTgt spid="2"/>
                                        </p:tgtEl>
                                        <p:attrNameLst>
                                          <p:attrName>ppt_y</p:attrName>
                                        </p:attrNameLst>
                                      </p:cBhvr>
                                      <p:tavLst>
                                        <p:tav tm="0" fmla="#ppt_y-sin(pi*$)/27">
                                          <p:val>
                                            <p:fltVal val="0"/>
                                          </p:val>
                                        </p:tav>
                                        <p:tav tm="100000">
                                          <p:val>
                                            <p:fltVal val="1"/>
                                          </p:val>
                                        </p:tav>
                                      </p:tavLst>
                                    </p:anim>
                                    <p:anim calcmode="lin" valueType="num">
                                      <p:cBhvr>
                                        <p:cTn id="12" dur="205" tmFilter="0, 0; 0.125,0.2665; 0.25,0.4; 0.375,0.465; 0.5,0.5;  0.625,0.535; 0.75,0.6; 0.875,0.7335; 1,1">
                                          <p:stCondLst>
                                            <p:cond delay="2070"/>
                                          </p:stCondLst>
                                        </p:cTn>
                                        <p:tgtEl>
                                          <p:spTgt spid="2"/>
                                        </p:tgtEl>
                                        <p:attrNameLst>
                                          <p:attrName>ppt_y</p:attrName>
                                        </p:attrNameLst>
                                      </p:cBhvr>
                                      <p:tavLst>
                                        <p:tav tm="0" fmla="#ppt_y-sin(pi*$)/81">
                                          <p:val>
                                            <p:fltVal val="0"/>
                                          </p:val>
                                        </p:tav>
                                        <p:tav tm="100000">
                                          <p:val>
                                            <p:fltVal val="1"/>
                                          </p:val>
                                        </p:tav>
                                      </p:tavLst>
                                    </p:anim>
                                    <p:animScale>
                                      <p:cBhvr>
                                        <p:cTn id="13" dur="33">
                                          <p:stCondLst>
                                            <p:cond delay="812"/>
                                          </p:stCondLst>
                                        </p:cTn>
                                        <p:tgtEl>
                                          <p:spTgt spid="2"/>
                                        </p:tgtEl>
                                      </p:cBhvr>
                                      <p:to x="100000" y="60000"/>
                                    </p:animScale>
                                    <p:animScale>
                                      <p:cBhvr>
                                        <p:cTn id="14" dur="207" decel="50000">
                                          <p:stCondLst>
                                            <p:cond delay="845"/>
                                          </p:stCondLst>
                                        </p:cTn>
                                        <p:tgtEl>
                                          <p:spTgt spid="2"/>
                                        </p:tgtEl>
                                      </p:cBhvr>
                                      <p:to x="100000" y="100000"/>
                                    </p:animScale>
                                    <p:animScale>
                                      <p:cBhvr>
                                        <p:cTn id="15" dur="33">
                                          <p:stCondLst>
                                            <p:cond delay="1640"/>
                                          </p:stCondLst>
                                        </p:cTn>
                                        <p:tgtEl>
                                          <p:spTgt spid="2"/>
                                        </p:tgtEl>
                                      </p:cBhvr>
                                      <p:to x="100000" y="80000"/>
                                    </p:animScale>
                                    <p:animScale>
                                      <p:cBhvr>
                                        <p:cTn id="16" dur="207" decel="50000">
                                          <p:stCondLst>
                                            <p:cond delay="1673"/>
                                          </p:stCondLst>
                                        </p:cTn>
                                        <p:tgtEl>
                                          <p:spTgt spid="2"/>
                                        </p:tgtEl>
                                      </p:cBhvr>
                                      <p:to x="100000" y="100000"/>
                                    </p:animScale>
                                    <p:animScale>
                                      <p:cBhvr>
                                        <p:cTn id="17" dur="33">
                                          <p:stCondLst>
                                            <p:cond delay="2052"/>
                                          </p:stCondLst>
                                        </p:cTn>
                                        <p:tgtEl>
                                          <p:spTgt spid="2"/>
                                        </p:tgtEl>
                                      </p:cBhvr>
                                      <p:to x="100000" y="90000"/>
                                    </p:animScale>
                                    <p:animScale>
                                      <p:cBhvr>
                                        <p:cTn id="18" dur="207" decel="50000">
                                          <p:stCondLst>
                                            <p:cond delay="2085"/>
                                          </p:stCondLst>
                                        </p:cTn>
                                        <p:tgtEl>
                                          <p:spTgt spid="2"/>
                                        </p:tgtEl>
                                      </p:cBhvr>
                                      <p:to x="100000" y="100000"/>
                                    </p:animScale>
                                    <p:animScale>
                                      <p:cBhvr>
                                        <p:cTn id="19" dur="33">
                                          <p:stCondLst>
                                            <p:cond delay="2260"/>
                                          </p:stCondLst>
                                        </p:cTn>
                                        <p:tgtEl>
                                          <p:spTgt spid="2"/>
                                        </p:tgtEl>
                                      </p:cBhvr>
                                      <p:to x="100000" y="95000"/>
                                    </p:animScale>
                                    <p:animScale>
                                      <p:cBhvr>
                                        <p:cTn id="20" dur="207" decel="50000">
                                          <p:stCondLst>
                                            <p:cond delay="2293"/>
                                          </p:stCondLst>
                                        </p:cTn>
                                        <p:tgtEl>
                                          <p:spTgt spid="2"/>
                                        </p:tgtEl>
                                      </p:cBhvr>
                                      <p:to x="100000" y="100000"/>
                                    </p:animScale>
                                  </p:childTnLst>
                                </p:cTn>
                              </p:par>
                            </p:childTnLst>
                          </p:cTn>
                        </p:par>
                        <p:par>
                          <p:cTn id="21" fill="hold">
                            <p:stCondLst>
                              <p:cond delay="2500"/>
                            </p:stCondLst>
                            <p:childTnLst>
                              <p:par>
                                <p:cTn id="22" presetID="14" presetClass="entr" presetSubtype="10" fill="hold"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4" dur="1500"/>
                                        <p:tgtEl>
                                          <p:spTgt spid="9">
                                            <p:txEl>
                                              <p:pRg st="0" end="0"/>
                                            </p:txEl>
                                          </p:spTgt>
                                        </p:tgtEl>
                                      </p:cBhvr>
                                    </p:animEffect>
                                  </p:childTnLst>
                                </p:cTn>
                              </p:par>
                            </p:childTnLst>
                          </p:cTn>
                        </p:par>
                        <p:par>
                          <p:cTn id="25" fill="hold">
                            <p:stCondLst>
                              <p:cond delay="4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341745" y="584099"/>
            <a:ext cx="10778837" cy="752332"/>
          </a:xfrm>
        </p:spPr>
        <p:txBody>
          <a:bodyPr/>
          <a:lstStyle/>
          <a:p>
            <a:pPr algn="ctr"/>
            <a:r>
              <a:rPr lang="en-US" sz="3200" u="sng" dirty="0">
                <a:solidFill>
                  <a:schemeClr val="bg1"/>
                </a:solidFill>
                <a:latin typeface="Baskerville Old Face" panose="02020602080505020303" pitchFamily="18" charset="0"/>
              </a:rPr>
              <a:t>Agenda</a:t>
            </a:r>
            <a:endParaRPr lang="en-US" sz="32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4"/>
          <a:stretch>
            <a:fillRect/>
          </a:stretch>
        </p:blipFill>
        <p:spPr>
          <a:xfrm>
            <a:off x="11277600" y="5967977"/>
            <a:ext cx="842752" cy="764788"/>
          </a:xfrm>
          <a:prstGeom prst="rect">
            <a:avLst/>
          </a:prstGeom>
        </p:spPr>
      </p:pic>
      <p:sp>
        <p:nvSpPr>
          <p:cNvPr id="7" name="Content Placeholder 28">
            <a:extLst>
              <a:ext uri="{FF2B5EF4-FFF2-40B4-BE49-F238E27FC236}">
                <a16:creationId xmlns:a16="http://schemas.microsoft.com/office/drawing/2014/main" id="{6C053720-D240-48E2-48DB-4254409DC361}"/>
              </a:ext>
            </a:extLst>
          </p:cNvPr>
          <p:cNvSpPr>
            <a:spLocks noGrp="1"/>
          </p:cNvSpPr>
          <p:nvPr>
            <p:ph sz="half" idx="1"/>
          </p:nvPr>
        </p:nvSpPr>
        <p:spPr>
          <a:xfrm>
            <a:off x="968972" y="1336431"/>
            <a:ext cx="5326320" cy="4624755"/>
          </a:xfrm>
        </p:spPr>
        <p:txBody>
          <a:bodyPr anchor="ctr">
            <a:normAutofit fontScale="85000" lnSpcReduction="10000"/>
          </a:bodyPr>
          <a:lstStyle/>
          <a:p>
            <a:pPr>
              <a:lnSpc>
                <a:spcPct val="160000"/>
              </a:lnSpc>
              <a:defRPr/>
            </a:pPr>
            <a:r>
              <a:rPr lang="en-US" dirty="0" smtClean="0">
                <a:solidFill>
                  <a:schemeClr val="bg1"/>
                </a:solidFill>
                <a:latin typeface="Baskerville Old Face" panose="02020602080505020303" pitchFamily="18" charset="0"/>
              </a:rPr>
              <a:t>Understanding </a:t>
            </a:r>
            <a:r>
              <a:rPr lang="en-US" dirty="0">
                <a:solidFill>
                  <a:schemeClr val="bg1"/>
                </a:solidFill>
                <a:latin typeface="Baskerville Old Face" panose="02020602080505020303" pitchFamily="18" charset="0"/>
              </a:rPr>
              <a:t>the </a:t>
            </a:r>
            <a:r>
              <a:rPr lang="en-US" dirty="0" smtClean="0">
                <a:solidFill>
                  <a:schemeClr val="bg1"/>
                </a:solidFill>
                <a:latin typeface="Baskerville Old Face" panose="02020602080505020303" pitchFamily="18" charset="0"/>
              </a:rPr>
              <a:t>Purpose</a:t>
            </a:r>
          </a:p>
          <a:p>
            <a:pPr>
              <a:lnSpc>
                <a:spcPct val="160000"/>
              </a:lnSpc>
              <a:defRPr/>
            </a:pPr>
            <a:endParaRPr lang="en-US" dirty="0" smtClean="0">
              <a:solidFill>
                <a:schemeClr val="bg1"/>
              </a:solidFill>
              <a:latin typeface="Baskerville Old Face" panose="02020602080505020303" pitchFamily="18" charset="0"/>
            </a:endParaRPr>
          </a:p>
          <a:p>
            <a:pPr>
              <a:lnSpc>
                <a:spcPct val="160000"/>
              </a:lnSpc>
              <a:defRPr/>
            </a:pPr>
            <a:r>
              <a:rPr lang="en-US" dirty="0" smtClean="0">
                <a:solidFill>
                  <a:schemeClr val="bg1"/>
                </a:solidFill>
                <a:latin typeface="Baskerville Old Face" panose="02020602080505020303" pitchFamily="18" charset="0"/>
              </a:rPr>
              <a:t>History </a:t>
            </a:r>
            <a:r>
              <a:rPr lang="en-US" dirty="0">
                <a:solidFill>
                  <a:schemeClr val="bg1"/>
                </a:solidFill>
                <a:latin typeface="Baskerville Old Face" panose="02020602080505020303" pitchFamily="18" charset="0"/>
              </a:rPr>
              <a:t>of Pathways </a:t>
            </a:r>
            <a:endParaRPr lang="en-US" dirty="0" smtClean="0">
              <a:solidFill>
                <a:schemeClr val="bg1"/>
              </a:solidFill>
              <a:latin typeface="Baskerville Old Face" panose="02020602080505020303" pitchFamily="18" charset="0"/>
            </a:endParaRPr>
          </a:p>
          <a:p>
            <a:pPr>
              <a:lnSpc>
                <a:spcPct val="160000"/>
              </a:lnSpc>
              <a:defRPr/>
            </a:pPr>
            <a:endParaRPr lang="en-US" dirty="0">
              <a:solidFill>
                <a:schemeClr val="bg1"/>
              </a:solidFill>
              <a:latin typeface="Baskerville Old Face" panose="02020602080505020303" pitchFamily="18" charset="0"/>
            </a:endParaRPr>
          </a:p>
          <a:p>
            <a:pPr eaLnBrk="1" fontAlgn="auto" hangingPunct="1">
              <a:lnSpc>
                <a:spcPct val="160000"/>
              </a:lnSpc>
              <a:defRPr/>
            </a:pPr>
            <a:r>
              <a:rPr lang="en-US" dirty="0" smtClean="0">
                <a:solidFill>
                  <a:schemeClr val="bg1"/>
                </a:solidFill>
                <a:latin typeface="Baskerville Old Face" panose="02020602080505020303" pitchFamily="18" charset="0"/>
              </a:rPr>
              <a:t>Participant Impact </a:t>
            </a:r>
          </a:p>
          <a:p>
            <a:pPr eaLnBrk="1" fontAlgn="auto" hangingPunct="1">
              <a:lnSpc>
                <a:spcPct val="160000"/>
              </a:lnSpc>
              <a:defRPr/>
            </a:pPr>
            <a:endParaRPr lang="en-US" dirty="0">
              <a:solidFill>
                <a:schemeClr val="bg1"/>
              </a:solidFill>
              <a:latin typeface="Baskerville Old Face" panose="02020602080505020303" pitchFamily="18" charset="0"/>
            </a:endParaRPr>
          </a:p>
          <a:p>
            <a:pPr eaLnBrk="1" fontAlgn="auto" hangingPunct="1">
              <a:lnSpc>
                <a:spcPct val="160000"/>
              </a:lnSpc>
              <a:defRPr/>
            </a:pPr>
            <a:r>
              <a:rPr lang="en-US" dirty="0" smtClean="0">
                <a:solidFill>
                  <a:schemeClr val="bg1"/>
                </a:solidFill>
                <a:latin typeface="Baskerville Old Face" panose="02020602080505020303" pitchFamily="18" charset="0"/>
              </a:rPr>
              <a:t>Developing Your Program</a:t>
            </a:r>
          </a:p>
          <a:p>
            <a:pPr eaLnBrk="1" fontAlgn="auto" hangingPunct="1">
              <a:lnSpc>
                <a:spcPct val="160000"/>
              </a:lnSpc>
              <a:defRPr/>
            </a:pPr>
            <a:endParaRPr lang="en-US" dirty="0" smtClean="0">
              <a:solidFill>
                <a:schemeClr val="bg1"/>
              </a:solidFill>
              <a:latin typeface="Baskerville Old Face" panose="02020602080505020303" pitchFamily="18" charset="0"/>
            </a:endParaRPr>
          </a:p>
          <a:p>
            <a:pPr eaLnBrk="1" fontAlgn="auto" hangingPunct="1">
              <a:lnSpc>
                <a:spcPct val="160000"/>
              </a:lnSpc>
              <a:defRPr/>
            </a:pPr>
            <a:r>
              <a:rPr lang="en-US" dirty="0" smtClean="0">
                <a:solidFill>
                  <a:schemeClr val="bg1"/>
                </a:solidFill>
                <a:latin typeface="Baskerville Old Face" panose="02020602080505020303" pitchFamily="18" charset="0"/>
              </a:rPr>
              <a:t>Questions </a:t>
            </a:r>
            <a:endParaRPr lang="en-US" dirty="0">
              <a:solidFill>
                <a:schemeClr val="bg1"/>
              </a:solidFill>
              <a:latin typeface="Baskerville Old Face" panose="02020602080505020303" pitchFamily="18" charset="0"/>
            </a:endParaRPr>
          </a:p>
        </p:txBody>
      </p:sp>
    </p:spTree>
    <p:custDataLst>
      <p:tags r:id="rId1"/>
    </p:custDataLst>
    <p:extLst>
      <p:ext uri="{BB962C8B-B14F-4D97-AF65-F5344CB8AC3E}">
        <p14:creationId xmlns:p14="http://schemas.microsoft.com/office/powerpoint/2010/main" val="158079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500"/>
                                        <p:tgtEl>
                                          <p:spTgt spid="7">
                                            <p:txEl>
                                              <p:pRg st="0" end="0"/>
                                            </p:txEl>
                                          </p:spTgt>
                                        </p:tgtEl>
                                      </p:cBhvr>
                                    </p:animEffect>
                                    <p:anim calcmode="lin" valueType="num">
                                      <p:cBhvr>
                                        <p:cTn id="8" dur="1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500"/>
                                        <p:tgtEl>
                                          <p:spTgt spid="7">
                                            <p:txEl>
                                              <p:pRg st="2" end="2"/>
                                            </p:txEl>
                                          </p:spTgt>
                                        </p:tgtEl>
                                      </p:cBhvr>
                                    </p:animEffect>
                                    <p:anim calcmode="lin" valueType="num">
                                      <p:cBhvr>
                                        <p:cTn id="14" dur="1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1500"/>
                                        <p:tgtEl>
                                          <p:spTgt spid="7">
                                            <p:txEl>
                                              <p:pRg st="4" end="4"/>
                                            </p:txEl>
                                          </p:spTgt>
                                        </p:tgtEl>
                                      </p:cBhvr>
                                    </p:animEffect>
                                    <p:anim calcmode="lin" valueType="num">
                                      <p:cBhvr>
                                        <p:cTn id="20" dur="1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1" dur="15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nodeType="after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1500"/>
                                        <p:tgtEl>
                                          <p:spTgt spid="7">
                                            <p:txEl>
                                              <p:pRg st="6" end="6"/>
                                            </p:txEl>
                                          </p:spTgt>
                                        </p:tgtEl>
                                      </p:cBhvr>
                                    </p:animEffect>
                                    <p:anim calcmode="lin" valueType="num">
                                      <p:cBhvr>
                                        <p:cTn id="26" dur="15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7" dur="15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42" presetClass="entr" presetSubtype="0" fill="hold" nodeType="after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fade">
                                      <p:cBhvr>
                                        <p:cTn id="31" dur="1500"/>
                                        <p:tgtEl>
                                          <p:spTgt spid="7">
                                            <p:txEl>
                                              <p:pRg st="8" end="8"/>
                                            </p:txEl>
                                          </p:spTgt>
                                        </p:tgtEl>
                                      </p:cBhvr>
                                    </p:animEffect>
                                    <p:anim calcmode="lin" valueType="num">
                                      <p:cBhvr>
                                        <p:cTn id="32" dur="15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33" dur="15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3000" r="-33000"/>
          </a:stretch>
        </a:blipFill>
        <a:effectLst/>
      </p:bgPr>
    </p:bg>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EE716773-5E1B-417F-0719-D9F5954FF849}"/>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76638D-729D-CA12-563E-D578AD2BD039}"/>
              </a:ext>
            </a:extLst>
          </p:cNvPr>
          <p:cNvSpPr>
            <a:spLocks noGrp="1"/>
          </p:cNvSpPr>
          <p:nvPr>
            <p:ph type="title"/>
          </p:nvPr>
        </p:nvSpPr>
        <p:spPr>
          <a:xfrm>
            <a:off x="203290" y="341745"/>
            <a:ext cx="11379199" cy="819747"/>
          </a:xfrm>
        </p:spPr>
        <p:txBody>
          <a:bodyPr/>
          <a:lstStyle/>
          <a:p>
            <a:pPr algn="ctr">
              <a:defRPr/>
            </a:pPr>
            <a:r>
              <a:rPr lang="en-US" sz="2800" u="sng" dirty="0">
                <a:solidFill>
                  <a:schemeClr val="bg1"/>
                </a:solidFill>
                <a:latin typeface="Baskerville Old Face" panose="02020602080505020303" pitchFamily="18" charset="0"/>
              </a:rPr>
              <a:t>Meet the Development Team at Gila River Resorts &amp; Casinos </a:t>
            </a:r>
          </a:p>
        </p:txBody>
      </p:sp>
      <p:sp>
        <p:nvSpPr>
          <p:cNvPr id="28" name="Text Placeholder 27">
            <a:extLst>
              <a:ext uri="{FF2B5EF4-FFF2-40B4-BE49-F238E27FC236}">
                <a16:creationId xmlns:a16="http://schemas.microsoft.com/office/drawing/2014/main" id="{FAFBCD19-7A42-9AE7-AA6E-686A704ADC6F}"/>
              </a:ext>
            </a:extLst>
          </p:cNvPr>
          <p:cNvSpPr>
            <a:spLocks noGrp="1"/>
          </p:cNvSpPr>
          <p:nvPr>
            <p:ph type="body" sz="quarter" idx="17"/>
          </p:nvPr>
        </p:nvSpPr>
        <p:spPr>
          <a:xfrm>
            <a:off x="2073530" y="4263082"/>
            <a:ext cx="1790700" cy="350292"/>
          </a:xfrm>
        </p:spPr>
        <p:txBody>
          <a:bodyPr/>
          <a:lstStyle/>
          <a:p>
            <a:pPr marL="0" indent="0">
              <a:buNone/>
              <a:defRPr/>
            </a:pPr>
            <a:r>
              <a:rPr sz="2000" dirty="0">
                <a:solidFill>
                  <a:schemeClr val="bg1"/>
                </a:solidFill>
                <a:latin typeface="Baskerville Old Face" panose="02020602080505020303" pitchFamily="18" charset="0"/>
              </a:rPr>
              <a:t>Kamie Best</a:t>
            </a:r>
          </a:p>
        </p:txBody>
      </p:sp>
      <p:sp>
        <p:nvSpPr>
          <p:cNvPr id="29" name="Text Placeholder 28">
            <a:extLst>
              <a:ext uri="{FF2B5EF4-FFF2-40B4-BE49-F238E27FC236}">
                <a16:creationId xmlns:a16="http://schemas.microsoft.com/office/drawing/2014/main" id="{8F317D51-6879-168E-8766-033308FC89A9}"/>
              </a:ext>
            </a:extLst>
          </p:cNvPr>
          <p:cNvSpPr>
            <a:spLocks noGrp="1"/>
          </p:cNvSpPr>
          <p:nvPr>
            <p:ph type="body" sz="quarter" idx="18"/>
          </p:nvPr>
        </p:nvSpPr>
        <p:spPr>
          <a:xfrm>
            <a:off x="1064780" y="4613374"/>
            <a:ext cx="3808200" cy="350292"/>
          </a:xfrm>
        </p:spPr>
        <p:txBody>
          <a:bodyPr vert="horz" lIns="91440" tIns="45720" rIns="91440" bIns="45720" rtlCol="0" anchor="t">
            <a:noAutofit/>
          </a:bodyPr>
          <a:lstStyle/>
          <a:p>
            <a:pPr marL="0" indent="0">
              <a:buNone/>
              <a:defRPr/>
            </a:pPr>
            <a:r>
              <a:rPr lang="en-US" sz="2000" dirty="0">
                <a:solidFill>
                  <a:schemeClr val="bg1"/>
                </a:solidFill>
                <a:latin typeface="Baskerville Old Face" panose="02020602080505020303" pitchFamily="18" charset="0"/>
                <a:cs typeface="Arial"/>
              </a:rPr>
              <a:t>Learning &amp; Development </a:t>
            </a:r>
            <a:r>
              <a:rPr lang="en-US" sz="2000" dirty="0" smtClean="0">
                <a:solidFill>
                  <a:schemeClr val="bg1"/>
                </a:solidFill>
                <a:latin typeface="Baskerville Old Face" panose="02020602080505020303" pitchFamily="18" charset="0"/>
                <a:cs typeface="Arial"/>
              </a:rPr>
              <a:t>Manager</a:t>
            </a:r>
          </a:p>
        </p:txBody>
      </p:sp>
      <p:sp>
        <p:nvSpPr>
          <p:cNvPr id="32" name="Text Placeholder 31">
            <a:extLst>
              <a:ext uri="{FF2B5EF4-FFF2-40B4-BE49-F238E27FC236}">
                <a16:creationId xmlns:a16="http://schemas.microsoft.com/office/drawing/2014/main" id="{DA8E5C4B-477B-6145-C0EA-0E248411CE21}"/>
              </a:ext>
            </a:extLst>
          </p:cNvPr>
          <p:cNvSpPr>
            <a:spLocks noGrp="1"/>
          </p:cNvSpPr>
          <p:nvPr>
            <p:ph type="body" sz="quarter" idx="21"/>
          </p:nvPr>
        </p:nvSpPr>
        <p:spPr>
          <a:xfrm>
            <a:off x="8037688" y="4263082"/>
            <a:ext cx="1790700" cy="352180"/>
          </a:xfrm>
        </p:spPr>
        <p:txBody>
          <a:bodyPr>
            <a:noAutofit/>
          </a:bodyPr>
          <a:lstStyle/>
          <a:p>
            <a:pPr marL="0" indent="0">
              <a:buNone/>
              <a:defRPr/>
            </a:pPr>
            <a:r>
              <a:rPr sz="2000" dirty="0">
                <a:solidFill>
                  <a:schemeClr val="bg1"/>
                </a:solidFill>
                <a:latin typeface="Baskerville Old Face" panose="02020602080505020303" pitchFamily="18" charset="0"/>
              </a:rPr>
              <a:t>Davina Aleem</a:t>
            </a:r>
          </a:p>
        </p:txBody>
      </p:sp>
      <p:sp>
        <p:nvSpPr>
          <p:cNvPr id="33" name="Text Placeholder 32">
            <a:extLst>
              <a:ext uri="{FF2B5EF4-FFF2-40B4-BE49-F238E27FC236}">
                <a16:creationId xmlns:a16="http://schemas.microsoft.com/office/drawing/2014/main" id="{BDB86468-37C2-C4B7-B42C-FD0C9794F826}"/>
              </a:ext>
            </a:extLst>
          </p:cNvPr>
          <p:cNvSpPr>
            <a:spLocks noGrp="1"/>
          </p:cNvSpPr>
          <p:nvPr>
            <p:ph type="body" sz="quarter" idx="22"/>
          </p:nvPr>
        </p:nvSpPr>
        <p:spPr>
          <a:xfrm>
            <a:off x="6779600" y="4599058"/>
            <a:ext cx="4306875" cy="350292"/>
          </a:xfrm>
        </p:spPr>
        <p:txBody>
          <a:bodyPr/>
          <a:lstStyle/>
          <a:p>
            <a:pPr marL="0" indent="0">
              <a:buNone/>
              <a:defRPr/>
            </a:pPr>
            <a:r>
              <a:rPr lang="en-US" sz="2000" dirty="0">
                <a:solidFill>
                  <a:schemeClr val="bg1"/>
                </a:solidFill>
                <a:latin typeface="Baskerville Old Face" panose="02020602080505020303" pitchFamily="18" charset="0"/>
              </a:rPr>
              <a:t>Human Resource Program </a:t>
            </a:r>
            <a:r>
              <a:rPr lang="en-US" sz="2000" dirty="0" smtClean="0">
                <a:solidFill>
                  <a:schemeClr val="bg1"/>
                </a:solidFill>
                <a:latin typeface="Baskerville Old Face" panose="02020602080505020303" pitchFamily="18" charset="0"/>
              </a:rPr>
              <a:t>Coordinator</a:t>
            </a:r>
          </a:p>
        </p:txBody>
      </p:sp>
      <p:pic>
        <p:nvPicPr>
          <p:cNvPr id="4" name="Picture 3">
            <a:extLst>
              <a:ext uri="{FF2B5EF4-FFF2-40B4-BE49-F238E27FC236}">
                <a16:creationId xmlns:a16="http://schemas.microsoft.com/office/drawing/2014/main" id="{EA555FB3-01CD-69CB-07AE-E33C683D7A1A}"/>
              </a:ext>
            </a:extLst>
          </p:cNvPr>
          <p:cNvPicPr>
            <a:picLocks noChangeAspect="1"/>
          </p:cNvPicPr>
          <p:nvPr/>
        </p:nvPicPr>
        <p:blipFill>
          <a:blip r:embed="rId5"/>
          <a:stretch>
            <a:fillRect/>
          </a:stretch>
        </p:blipFill>
        <p:spPr>
          <a:xfrm>
            <a:off x="10982083" y="5740729"/>
            <a:ext cx="879987" cy="799388"/>
          </a:xfrm>
          <a:prstGeom prst="rect">
            <a:avLst/>
          </a:prstGeom>
        </p:spPr>
      </p:pic>
      <p:sp>
        <p:nvSpPr>
          <p:cNvPr id="6" name="Rectangle 2"/>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a:blip r:embed="rId6"/>
          <a:stretch>
            <a:fillRect/>
          </a:stretch>
        </p:blipFill>
        <p:spPr>
          <a:xfrm>
            <a:off x="1945937" y="1325115"/>
            <a:ext cx="2045887" cy="2868194"/>
          </a:xfrm>
          <a:prstGeom prst="rect">
            <a:avLst/>
          </a:prstGeom>
          <a:ln w="41275">
            <a:solidFill>
              <a:schemeClr val="accent3"/>
            </a:solidFill>
          </a:ln>
        </p:spPr>
      </p:pic>
      <p:pic>
        <p:nvPicPr>
          <p:cNvPr id="12" name="Picture 11"/>
          <p:cNvPicPr>
            <a:picLocks noChangeAspect="1"/>
          </p:cNvPicPr>
          <p:nvPr/>
        </p:nvPicPr>
        <p:blipFill>
          <a:blip r:embed="rId7"/>
          <a:stretch>
            <a:fillRect/>
          </a:stretch>
        </p:blipFill>
        <p:spPr>
          <a:xfrm>
            <a:off x="7840759" y="1325114"/>
            <a:ext cx="2184563" cy="2792361"/>
          </a:xfrm>
          <a:prstGeom prst="rect">
            <a:avLst/>
          </a:prstGeom>
          <a:ln w="41275">
            <a:solidFill>
              <a:schemeClr val="accent3"/>
            </a:solidFill>
          </a:ln>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250"/>
                                        <p:tgtEl>
                                          <p:spTgt spid="8"/>
                                        </p:tgtEl>
                                      </p:cBhvr>
                                    </p:animEffect>
                                    <p:anim calcmode="lin" valueType="num">
                                      <p:cBhvr>
                                        <p:cTn id="8" dur="2250" fill="hold"/>
                                        <p:tgtEl>
                                          <p:spTgt spid="8"/>
                                        </p:tgtEl>
                                        <p:attrNameLst>
                                          <p:attrName>ppt_x</p:attrName>
                                        </p:attrNameLst>
                                      </p:cBhvr>
                                      <p:tavLst>
                                        <p:tav tm="0">
                                          <p:val>
                                            <p:strVal val="#ppt_x"/>
                                          </p:val>
                                        </p:tav>
                                        <p:tav tm="100000">
                                          <p:val>
                                            <p:strVal val="#ppt_x"/>
                                          </p:val>
                                        </p:tav>
                                      </p:tavLst>
                                    </p:anim>
                                    <p:anim calcmode="lin" valueType="num">
                                      <p:cBhvr>
                                        <p:cTn id="9" dur="22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250"/>
                                        <p:tgtEl>
                                          <p:spTgt spid="12"/>
                                        </p:tgtEl>
                                      </p:cBhvr>
                                    </p:animEffect>
                                    <p:anim calcmode="lin" valueType="num">
                                      <p:cBhvr>
                                        <p:cTn id="13" dur="2250" fill="hold"/>
                                        <p:tgtEl>
                                          <p:spTgt spid="12"/>
                                        </p:tgtEl>
                                        <p:attrNameLst>
                                          <p:attrName>ppt_x</p:attrName>
                                        </p:attrNameLst>
                                      </p:cBhvr>
                                      <p:tavLst>
                                        <p:tav tm="0">
                                          <p:val>
                                            <p:strVal val="#ppt_x"/>
                                          </p:val>
                                        </p:tav>
                                        <p:tav tm="100000">
                                          <p:val>
                                            <p:strVal val="#ppt_x"/>
                                          </p:val>
                                        </p:tav>
                                      </p:tavLst>
                                    </p:anim>
                                    <p:anim calcmode="lin" valueType="num">
                                      <p:cBhvr>
                                        <p:cTn id="14" dur="225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2750"/>
                            </p:stCondLst>
                            <p:childTnLst>
                              <p:par>
                                <p:cTn id="16" presetID="42" presetClass="entr" presetSubtype="0" fill="hold" grpId="0" nodeType="afterEffect">
                                  <p:stCondLst>
                                    <p:cond delay="0"/>
                                  </p:stCondLst>
                                  <p:childTnLst>
                                    <p:set>
                                      <p:cBhvr>
                                        <p:cTn id="17" dur="1" fill="hold">
                                          <p:stCondLst>
                                            <p:cond delay="0"/>
                                          </p:stCondLst>
                                        </p:cTn>
                                        <p:tgtEl>
                                          <p:spTgt spid="28">
                                            <p:txEl>
                                              <p:pRg st="0" end="0"/>
                                            </p:txEl>
                                          </p:spTgt>
                                        </p:tgtEl>
                                        <p:attrNameLst>
                                          <p:attrName>style.visibility</p:attrName>
                                        </p:attrNameLst>
                                      </p:cBhvr>
                                      <p:to>
                                        <p:strVal val="visible"/>
                                      </p:to>
                                    </p:set>
                                    <p:animEffect transition="in" filter="fade">
                                      <p:cBhvr>
                                        <p:cTn id="18" dur="1000"/>
                                        <p:tgtEl>
                                          <p:spTgt spid="28">
                                            <p:txEl>
                                              <p:pRg st="0" end="0"/>
                                            </p:txEl>
                                          </p:spTgt>
                                        </p:tgtEl>
                                      </p:cBhvr>
                                    </p:animEffect>
                                    <p:anim calcmode="lin" valueType="num">
                                      <p:cBhvr>
                                        <p:cTn id="19"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1000"/>
                                        <p:tgtEl>
                                          <p:spTgt spid="32">
                                            <p:txEl>
                                              <p:pRg st="0" end="0"/>
                                            </p:txEl>
                                          </p:spTgt>
                                        </p:tgtEl>
                                      </p:cBhvr>
                                    </p:animEffect>
                                    <p:anim calcmode="lin" valueType="num">
                                      <p:cBhvr>
                                        <p:cTn id="24"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3750"/>
                            </p:stCondLst>
                            <p:childTnLst>
                              <p:par>
                                <p:cTn id="27" presetID="42" presetClass="entr" presetSubtype="0" fill="hold" grpId="0" nodeType="afterEffect">
                                  <p:stCondLst>
                                    <p:cond delay="0"/>
                                  </p:stCondLst>
                                  <p:childTnLst>
                                    <p:set>
                                      <p:cBhvr>
                                        <p:cTn id="28" dur="1" fill="hold">
                                          <p:stCondLst>
                                            <p:cond delay="0"/>
                                          </p:stCondLst>
                                        </p:cTn>
                                        <p:tgtEl>
                                          <p:spTgt spid="29">
                                            <p:txEl>
                                              <p:pRg st="0" end="0"/>
                                            </p:txEl>
                                          </p:spTgt>
                                        </p:tgtEl>
                                        <p:attrNameLst>
                                          <p:attrName>style.visibility</p:attrName>
                                        </p:attrNameLst>
                                      </p:cBhvr>
                                      <p:to>
                                        <p:strVal val="visible"/>
                                      </p:to>
                                    </p:set>
                                    <p:animEffect transition="in" filter="fade">
                                      <p:cBhvr>
                                        <p:cTn id="29" dur="2000"/>
                                        <p:tgtEl>
                                          <p:spTgt spid="29">
                                            <p:txEl>
                                              <p:pRg st="0" end="0"/>
                                            </p:txEl>
                                          </p:spTgt>
                                        </p:tgtEl>
                                      </p:cBhvr>
                                    </p:animEffect>
                                    <p:anim calcmode="lin" valueType="num">
                                      <p:cBhvr>
                                        <p:cTn id="30" dur="2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31" dur="2000" fill="hold"/>
                                        <p:tgtEl>
                                          <p:spTgt spid="29">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3">
                                            <p:txEl>
                                              <p:pRg st="0" end="0"/>
                                            </p:txEl>
                                          </p:spTgt>
                                        </p:tgtEl>
                                        <p:attrNameLst>
                                          <p:attrName>style.visibility</p:attrName>
                                        </p:attrNameLst>
                                      </p:cBhvr>
                                      <p:to>
                                        <p:strVal val="visible"/>
                                      </p:to>
                                    </p:set>
                                    <p:animEffect transition="in" filter="fade">
                                      <p:cBhvr>
                                        <p:cTn id="34" dur="2000"/>
                                        <p:tgtEl>
                                          <p:spTgt spid="33">
                                            <p:txEl>
                                              <p:pRg st="0" end="0"/>
                                            </p:txEl>
                                          </p:spTgt>
                                        </p:tgtEl>
                                      </p:cBhvr>
                                    </p:animEffect>
                                    <p:anim calcmode="lin" valueType="num">
                                      <p:cBhvr>
                                        <p:cTn id="35" dur="2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36" dur="2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29" grpId="0" build="p"/>
      <p:bldP spid="32" grpId="0" build="p"/>
      <p:bldP spid="3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165947" y="-1"/>
            <a:ext cx="12357947" cy="6951345"/>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443889" y="272648"/>
            <a:ext cx="9404723" cy="636435"/>
          </a:xfrm>
        </p:spPr>
        <p:txBody>
          <a:bodyPr/>
          <a:lstStyle/>
          <a:p>
            <a:pPr>
              <a:defRPr/>
            </a:pPr>
            <a:r>
              <a:rPr lang="en-US" sz="3200" u="sng" dirty="0">
                <a:solidFill>
                  <a:schemeClr val="bg1"/>
                </a:solidFill>
                <a:latin typeface="Baskerville Old Face" panose="02020602080505020303" pitchFamily="18" charset="0"/>
                <a:cs typeface="Arial" panose="020B0604020202020204" pitchFamily="34" charset="0"/>
              </a:rPr>
              <a:t>2023 Sam Henry Award Recipients</a:t>
            </a: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1222182" y="5916797"/>
            <a:ext cx="888544" cy="806344"/>
          </a:xfrm>
          <a:prstGeom prst="rect">
            <a:avLst/>
          </a:prstGeom>
        </p:spPr>
      </p:pic>
      <p:pic>
        <p:nvPicPr>
          <p:cNvPr id="1026" name="Picture 2" descr="No alternative text description for this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8959" y="1181731"/>
            <a:ext cx="4741460" cy="2485316"/>
          </a:xfrm>
          <a:prstGeom prst="rect">
            <a:avLst/>
          </a:prstGeom>
          <a:noFill/>
          <a:ln w="50800">
            <a:solidFill>
              <a:schemeClr val="accent3">
                <a:lumMod val="75000"/>
              </a:schemeClr>
            </a:solidFill>
          </a:ln>
          <a:extLst>
            <a:ext uri="{909E8E84-426E-40DD-AFC4-6F175D3DCCD1}">
              <a14:hiddenFill xmlns:a14="http://schemas.microsoft.com/office/drawing/2010/main">
                <a:solidFill>
                  <a:srgbClr val="FFFFFF"/>
                </a:solidFill>
              </a14:hiddenFill>
            </a:ext>
          </a:extLst>
        </p:spPr>
      </p:pic>
      <p:pic>
        <p:nvPicPr>
          <p:cNvPr id="1030" name="Picture 6" descr="No alternative text description for this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6109" y="3338536"/>
            <a:ext cx="3034575" cy="1590623"/>
          </a:xfrm>
          <a:prstGeom prst="rect">
            <a:avLst/>
          </a:prstGeom>
          <a:noFill/>
          <a:ln w="44450">
            <a:solidFill>
              <a:schemeClr val="accent3">
                <a:lumMod val="75000"/>
              </a:schemeClr>
            </a:solid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60937" y="1026215"/>
            <a:ext cx="6055079" cy="3301511"/>
          </a:xfrm>
          <a:prstGeom prst="rect">
            <a:avLst/>
          </a:prstGeom>
          <a:ln w="50800">
            <a:solidFill>
              <a:schemeClr val="accent3">
                <a:lumMod val="75000"/>
              </a:schemeClr>
            </a:solidFill>
          </a:ln>
        </p:spPr>
      </p:pic>
      <p:pic>
        <p:nvPicPr>
          <p:cNvPr id="13" name="Picture 12" descr="https://nnahra.org/wp-content/uploads/2024/06/NNAHRA-4301-1-scaled.jpg"/>
          <p:cNvPicPr/>
          <p:nvPr/>
        </p:nvPicPr>
        <p:blipFill>
          <a:blip r:embed="rId8">
            <a:extLst>
              <a:ext uri="{28A0092B-C50C-407E-A947-70E740481C1C}">
                <a14:useLocalDpi xmlns:a14="http://schemas.microsoft.com/office/drawing/2010/main" val="0"/>
              </a:ext>
            </a:extLst>
          </a:blip>
          <a:srcRect/>
          <a:stretch>
            <a:fillRect/>
          </a:stretch>
        </p:blipFill>
        <p:spPr bwMode="auto">
          <a:xfrm>
            <a:off x="5695605" y="4039707"/>
            <a:ext cx="3889271" cy="2434129"/>
          </a:xfrm>
          <a:prstGeom prst="rect">
            <a:avLst/>
          </a:prstGeom>
          <a:noFill/>
          <a:ln w="50800">
            <a:solidFill>
              <a:schemeClr val="accent3">
                <a:lumMod val="75000"/>
              </a:schemeClr>
            </a:solidFill>
          </a:ln>
        </p:spPr>
      </p:pic>
      <p:pic>
        <p:nvPicPr>
          <p:cNvPr id="14" name="Picture 13" descr="https://nnahra.org/wp-content/uploads/2024/06/NNAHRA-4293-scaled.jpg"/>
          <p:cNvPicPr/>
          <p:nvPr/>
        </p:nvPicPr>
        <p:blipFill>
          <a:blip r:embed="rId9">
            <a:extLst>
              <a:ext uri="{28A0092B-C50C-407E-A947-70E740481C1C}">
                <a14:useLocalDpi xmlns:a14="http://schemas.microsoft.com/office/drawing/2010/main" val="0"/>
              </a:ext>
            </a:extLst>
          </a:blip>
          <a:srcRect/>
          <a:stretch>
            <a:fillRect/>
          </a:stretch>
        </p:blipFill>
        <p:spPr bwMode="auto">
          <a:xfrm>
            <a:off x="2175908" y="4720987"/>
            <a:ext cx="3172567" cy="1922464"/>
          </a:xfrm>
          <a:prstGeom prst="rect">
            <a:avLst/>
          </a:prstGeom>
          <a:noFill/>
          <a:ln w="50800">
            <a:solidFill>
              <a:schemeClr val="accent3">
                <a:lumMod val="75000"/>
              </a:schemeClr>
            </a:solidFill>
          </a:ln>
        </p:spPr>
      </p:pic>
      <p:pic>
        <p:nvPicPr>
          <p:cNvPr id="9" name="Picture 8"/>
          <p:cNvPicPr>
            <a:picLocks noChangeAspect="1"/>
          </p:cNvPicPr>
          <p:nvPr/>
        </p:nvPicPr>
        <p:blipFill>
          <a:blip r:embed="rId10"/>
          <a:stretch>
            <a:fillRect/>
          </a:stretch>
        </p:blipFill>
        <p:spPr>
          <a:xfrm>
            <a:off x="219646" y="4199646"/>
            <a:ext cx="1782695" cy="2308591"/>
          </a:xfrm>
          <a:prstGeom prst="rect">
            <a:avLst/>
          </a:prstGeom>
          <a:ln w="47625">
            <a:solidFill>
              <a:schemeClr val="accent3">
                <a:lumMod val="75000"/>
              </a:schemeClr>
            </a:solidFill>
          </a:ln>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1000"/>
                                        <p:tgtEl>
                                          <p:spTgt spid="1030"/>
                                        </p:tgtEl>
                                      </p:cBhvr>
                                    </p:animEffect>
                                    <p:anim calcmode="lin" valueType="num">
                                      <p:cBhvr>
                                        <p:cTn id="20" dur="1000" fill="hold"/>
                                        <p:tgtEl>
                                          <p:spTgt spid="1030"/>
                                        </p:tgtEl>
                                        <p:attrNameLst>
                                          <p:attrName>ppt_x</p:attrName>
                                        </p:attrNameLst>
                                      </p:cBhvr>
                                      <p:tavLst>
                                        <p:tav tm="0">
                                          <p:val>
                                            <p:strVal val="#ppt_x"/>
                                          </p:val>
                                        </p:tav>
                                        <p:tav tm="100000">
                                          <p:val>
                                            <p:strVal val="#ppt_x"/>
                                          </p:val>
                                        </p:tav>
                                      </p:tavLst>
                                    </p:anim>
                                    <p:anim calcmode="lin" valueType="num">
                                      <p:cBhvr>
                                        <p:cTn id="21" dur="1000" fill="hold"/>
                                        <p:tgtEl>
                                          <p:spTgt spid="103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4"/>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646112" y="452719"/>
            <a:ext cx="9404723" cy="734244"/>
          </a:xfrm>
        </p:spPr>
        <p:txBody>
          <a:bodyPr/>
          <a:lstStyle/>
          <a:p>
            <a:r>
              <a:rPr lang="en-US" sz="3200" u="sng" dirty="0">
                <a:solidFill>
                  <a:schemeClr val="bg1"/>
                </a:solidFill>
                <a:latin typeface="Baskerville Old Face" panose="02020602080505020303" pitchFamily="18" charset="0"/>
                <a:cs typeface="Arial" panose="020B0604020202020204" pitchFamily="34" charset="0"/>
              </a:rPr>
              <a:t>Understanding the Purpose</a:t>
            </a:r>
          </a:p>
        </p:txBody>
      </p:sp>
      <p:sp>
        <p:nvSpPr>
          <p:cNvPr id="7" name="Content Placeholder 6"/>
          <p:cNvSpPr>
            <a:spLocks noGrp="1"/>
          </p:cNvSpPr>
          <p:nvPr>
            <p:ph idx="1"/>
          </p:nvPr>
        </p:nvSpPr>
        <p:spPr>
          <a:xfrm>
            <a:off x="750015" y="1397285"/>
            <a:ext cx="9299840" cy="4851115"/>
          </a:xfrm>
        </p:spPr>
        <p:txBody>
          <a:bodyPr>
            <a:normAutofit lnSpcReduction="10000"/>
          </a:bodyPr>
          <a:lstStyle/>
          <a:p>
            <a:pPr marL="0" indent="0">
              <a:lnSpc>
                <a:spcPct val="200000"/>
              </a:lnSpc>
              <a:buNone/>
            </a:pPr>
            <a:r>
              <a:rPr lang="en-US" dirty="0" smtClean="0">
                <a:solidFill>
                  <a:schemeClr val="bg1"/>
                </a:solidFill>
              </a:rPr>
              <a:t>Gila River Resorts &amp; Casinos (GRRC) </a:t>
            </a:r>
            <a:r>
              <a:rPr lang="en-US" dirty="0">
                <a:solidFill>
                  <a:schemeClr val="bg1"/>
                </a:solidFill>
              </a:rPr>
              <a:t>takes pride in the Pathways </a:t>
            </a:r>
            <a:r>
              <a:rPr lang="en-US" dirty="0" smtClean="0">
                <a:solidFill>
                  <a:schemeClr val="bg1"/>
                </a:solidFill>
              </a:rPr>
              <a:t>Community Mentorship </a:t>
            </a:r>
            <a:r>
              <a:rPr lang="en-US" dirty="0">
                <a:solidFill>
                  <a:schemeClr val="bg1"/>
                </a:solidFill>
              </a:rPr>
              <a:t>Program as it strengthens our goals as an organization and secures our </a:t>
            </a:r>
            <a:r>
              <a:rPr lang="en-US" dirty="0" smtClean="0">
                <a:solidFill>
                  <a:schemeClr val="bg1"/>
                </a:solidFill>
              </a:rPr>
              <a:t>mission statement:</a:t>
            </a:r>
            <a:endParaRPr lang="en-US" dirty="0">
              <a:solidFill>
                <a:schemeClr val="bg1"/>
              </a:solidFill>
            </a:endParaRPr>
          </a:p>
          <a:p>
            <a:pPr marL="0" indent="0">
              <a:buNone/>
            </a:pPr>
            <a:endParaRPr lang="en-US" dirty="0" smtClean="0">
              <a:solidFill>
                <a:srgbClr val="FFC000"/>
              </a:solidFill>
            </a:endParaRPr>
          </a:p>
          <a:p>
            <a:pPr marL="0" indent="0">
              <a:lnSpc>
                <a:spcPct val="200000"/>
              </a:lnSpc>
              <a:buNone/>
            </a:pPr>
            <a:r>
              <a:rPr lang="en-US" b="1" dirty="0" smtClean="0">
                <a:solidFill>
                  <a:schemeClr val="bg1"/>
                </a:solidFill>
              </a:rPr>
              <a:t>“The </a:t>
            </a:r>
            <a:r>
              <a:rPr lang="en-US" b="1" dirty="0">
                <a:solidFill>
                  <a:schemeClr val="bg1"/>
                </a:solidFill>
              </a:rPr>
              <a:t>mission of Gila River Resorts &amp; Casinos is to generate income for the Community, to provide employment opportunities for the </a:t>
            </a:r>
            <a:r>
              <a:rPr lang="en-US" b="1" dirty="0" smtClean="0">
                <a:solidFill>
                  <a:schemeClr val="bg1"/>
                </a:solidFill>
              </a:rPr>
              <a:t>Community, </a:t>
            </a:r>
            <a:r>
              <a:rPr lang="en-US" b="1" dirty="0">
                <a:solidFill>
                  <a:schemeClr val="bg1"/>
                </a:solidFill>
              </a:rPr>
              <a:t>and to participate in the economic growth of the Gila River Indian Community</a:t>
            </a:r>
            <a:r>
              <a:rPr lang="en-US" b="1" dirty="0" smtClean="0">
                <a:solidFill>
                  <a:schemeClr val="bg1"/>
                </a:solidFill>
              </a:rPr>
              <a:t>.”</a:t>
            </a:r>
          </a:p>
          <a:p>
            <a:pPr marL="0" indent="0">
              <a:buNone/>
            </a:pPr>
            <a:endParaRPr lang="en-US" b="1" dirty="0">
              <a:solidFill>
                <a:srgbClr val="FFC000"/>
              </a:solidFill>
            </a:endParaRP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5"/>
          <a:stretch>
            <a:fillRect/>
          </a:stretch>
        </p:blipFill>
        <p:spPr>
          <a:xfrm>
            <a:off x="11018981" y="5727994"/>
            <a:ext cx="944352" cy="856989"/>
          </a:xfrm>
          <a:prstGeom prst="rect">
            <a:avLst/>
          </a:prstGeom>
        </p:spPr>
      </p:pic>
    </p:spTree>
    <p:custDataLst>
      <p:tags r:id="rId1"/>
    </p:custDataLst>
    <p:extLst>
      <p:ext uri="{BB962C8B-B14F-4D97-AF65-F5344CB8AC3E}">
        <p14:creationId xmlns:p14="http://schemas.microsoft.com/office/powerpoint/2010/main" val="29305864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3"/>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646112" y="452719"/>
            <a:ext cx="9404723" cy="734244"/>
          </a:xfrm>
        </p:spPr>
        <p:txBody>
          <a:bodyPr/>
          <a:lstStyle/>
          <a:p>
            <a:r>
              <a:rPr lang="en-US" sz="3200" u="sng" dirty="0">
                <a:solidFill>
                  <a:schemeClr val="bg1"/>
                </a:solidFill>
                <a:latin typeface="Baskerville Old Face" panose="02020602080505020303" pitchFamily="18" charset="0"/>
                <a:cs typeface="Arial" panose="020B0604020202020204" pitchFamily="34" charset="0"/>
              </a:rPr>
              <a:t>Understanding the Purpose Con’t</a:t>
            </a:r>
          </a:p>
        </p:txBody>
      </p:sp>
      <p:sp>
        <p:nvSpPr>
          <p:cNvPr id="7" name="Content Placeholder 6"/>
          <p:cNvSpPr>
            <a:spLocks noGrp="1"/>
          </p:cNvSpPr>
          <p:nvPr>
            <p:ph idx="1"/>
          </p:nvPr>
        </p:nvSpPr>
        <p:spPr>
          <a:xfrm>
            <a:off x="750015" y="1397285"/>
            <a:ext cx="9299840" cy="4851115"/>
          </a:xfrm>
        </p:spPr>
        <p:txBody>
          <a:bodyPr/>
          <a:lstStyle/>
          <a:p>
            <a:pPr marL="0" indent="0">
              <a:buNone/>
            </a:pPr>
            <a:r>
              <a:rPr lang="en-US" dirty="0" smtClean="0">
                <a:solidFill>
                  <a:schemeClr val="bg1"/>
                </a:solidFill>
              </a:rPr>
              <a:t>The Gila River Resorts and Casino’s (GRRC) Pathways Mentorship Program’s goal is to provide Gila River Indian Community Members (GRIC) with sufficient training opportunities to ensure that they acquire the experience and skills necessary to assume management and leadership positions within GRRC.</a:t>
            </a:r>
          </a:p>
          <a:p>
            <a:pPr marL="0" indent="0">
              <a:buNone/>
            </a:pPr>
            <a:endParaRPr lang="en-US" dirty="0">
              <a:solidFill>
                <a:schemeClr val="bg1"/>
              </a:solidFill>
            </a:endParaRPr>
          </a:p>
          <a:p>
            <a:pPr marL="0" indent="0">
              <a:buNone/>
            </a:pPr>
            <a:r>
              <a:rPr lang="en-US" dirty="0" smtClean="0">
                <a:solidFill>
                  <a:schemeClr val="bg1"/>
                </a:solidFill>
              </a:rPr>
              <a:t>The Pathways Mentorship Program offers two (2) Development Programs:</a:t>
            </a:r>
          </a:p>
          <a:p>
            <a:pPr marL="0" indent="0">
              <a:buNone/>
            </a:pPr>
            <a:endParaRPr lang="en-US" dirty="0">
              <a:solidFill>
                <a:schemeClr val="bg1"/>
              </a:solidFill>
            </a:endParaRPr>
          </a:p>
          <a:p>
            <a:pPr>
              <a:lnSpc>
                <a:spcPct val="200000"/>
              </a:lnSpc>
              <a:buFont typeface="Wingdings" panose="05000000000000000000" pitchFamily="2" charset="2"/>
              <a:buChar char="§"/>
            </a:pPr>
            <a:r>
              <a:rPr lang="en-US" dirty="0" smtClean="0">
                <a:solidFill>
                  <a:schemeClr val="bg1"/>
                </a:solidFill>
              </a:rPr>
              <a:t>Level </a:t>
            </a:r>
            <a:r>
              <a:rPr lang="en-US" b="1" dirty="0" smtClean="0">
                <a:solidFill>
                  <a:schemeClr val="bg1"/>
                </a:solidFill>
              </a:rPr>
              <a:t>1</a:t>
            </a:r>
            <a:r>
              <a:rPr lang="en-US" dirty="0" smtClean="0">
                <a:solidFill>
                  <a:schemeClr val="bg1"/>
                </a:solidFill>
              </a:rPr>
              <a:t> Program- Assistant Supervisor, Supervisor or Manager positions</a:t>
            </a:r>
          </a:p>
          <a:p>
            <a:pPr>
              <a:lnSpc>
                <a:spcPct val="200000"/>
              </a:lnSpc>
              <a:buFont typeface="Wingdings" panose="05000000000000000000" pitchFamily="2" charset="2"/>
              <a:buChar char="§"/>
            </a:pPr>
            <a:r>
              <a:rPr lang="en-US" dirty="0" smtClean="0">
                <a:solidFill>
                  <a:schemeClr val="bg1"/>
                </a:solidFill>
              </a:rPr>
              <a:t>Level </a:t>
            </a:r>
            <a:r>
              <a:rPr lang="en-US" b="1" dirty="0" smtClean="0">
                <a:solidFill>
                  <a:schemeClr val="bg1"/>
                </a:solidFill>
              </a:rPr>
              <a:t>2</a:t>
            </a:r>
            <a:r>
              <a:rPr lang="en-US" dirty="0" smtClean="0">
                <a:solidFill>
                  <a:schemeClr val="bg1"/>
                </a:solidFill>
              </a:rPr>
              <a:t> Program- Assistant Director and above positions</a:t>
            </a:r>
            <a:endParaRPr lang="en-US" dirty="0">
              <a:solidFill>
                <a:schemeClr val="bg1"/>
              </a:solidFill>
            </a:endParaRP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4"/>
          <a:stretch>
            <a:fillRect/>
          </a:stretch>
        </p:blipFill>
        <p:spPr>
          <a:xfrm>
            <a:off x="11074400" y="5753994"/>
            <a:ext cx="925879" cy="840225"/>
          </a:xfrm>
          <a:prstGeom prst="rect">
            <a:avLst/>
          </a:prstGeom>
        </p:spPr>
      </p:pic>
    </p:spTree>
    <p:custDataLst>
      <p:tags r:id="rId1"/>
    </p:custDataLst>
    <p:extLst>
      <p:ext uri="{BB962C8B-B14F-4D97-AF65-F5344CB8AC3E}">
        <p14:creationId xmlns:p14="http://schemas.microsoft.com/office/powerpoint/2010/main" val="1891683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1000"/>
                                        <p:tgtEl>
                                          <p:spTgt spid="7">
                                            <p:txEl>
                                              <p:pRg st="4" end="4"/>
                                            </p:txEl>
                                          </p:spTgt>
                                        </p:tgtEl>
                                      </p:cBhvr>
                                    </p:animEffect>
                                    <p:anim calcmode="lin" valueType="num">
                                      <p:cBhvr>
                                        <p:cTn id="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fade">
                                      <p:cBhvr>
                                        <p:cTn id="13" dur="1000"/>
                                        <p:tgtEl>
                                          <p:spTgt spid="7">
                                            <p:txEl>
                                              <p:pRg st="5" end="5"/>
                                            </p:txEl>
                                          </p:spTgt>
                                        </p:tgtEl>
                                      </p:cBhvr>
                                    </p:animEffect>
                                    <p:anim calcmode="lin" valueType="num">
                                      <p:cBhvr>
                                        <p:cTn id="14"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776288" y="412508"/>
            <a:ext cx="9549240" cy="827209"/>
          </a:xfrm>
        </p:spPr>
        <p:txBody>
          <a:bodyPr/>
          <a:lstStyle/>
          <a:p>
            <a:r>
              <a:rPr lang="en-US" sz="3200" u="sng" dirty="0">
                <a:solidFill>
                  <a:schemeClr val="bg1"/>
                </a:solidFill>
                <a:latin typeface="Baskerville Old Face" panose="02020602080505020303" pitchFamily="18" charset="0"/>
                <a:cs typeface="Arial" panose="020B0604020202020204" pitchFamily="34" charset="0"/>
              </a:rPr>
              <a:t>Pathways Program Statistics</a:t>
            </a: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4"/>
          <a:stretch>
            <a:fillRect/>
          </a:stretch>
        </p:blipFill>
        <p:spPr>
          <a:xfrm>
            <a:off x="11105578" y="5758960"/>
            <a:ext cx="918058" cy="833127"/>
          </a:xfrm>
          <a:prstGeom prst="rect">
            <a:avLst/>
          </a:prstGeom>
        </p:spPr>
      </p:pic>
      <p:sp>
        <p:nvSpPr>
          <p:cNvPr id="6" name="Content Placeholder 5"/>
          <p:cNvSpPr>
            <a:spLocks noGrp="1"/>
          </p:cNvSpPr>
          <p:nvPr>
            <p:ph idx="1"/>
          </p:nvPr>
        </p:nvSpPr>
        <p:spPr>
          <a:xfrm>
            <a:off x="965772" y="1489754"/>
            <a:ext cx="9770669" cy="3987127"/>
          </a:xfrm>
        </p:spPr>
        <p:txBody>
          <a:bodyPr>
            <a:normAutofit/>
          </a:bodyPr>
          <a:lstStyle/>
          <a:p>
            <a:pPr marL="0" indent="0">
              <a:buNone/>
            </a:pPr>
            <a:r>
              <a:rPr lang="en-US" altLang="en-US" b="1" dirty="0">
                <a:solidFill>
                  <a:schemeClr val="bg1"/>
                </a:solidFill>
                <a:latin typeface="+mj-lt"/>
              </a:rPr>
              <a:t>52</a:t>
            </a:r>
            <a:r>
              <a:rPr lang="en-US" altLang="en-US" dirty="0">
                <a:solidFill>
                  <a:schemeClr val="bg1"/>
                </a:solidFill>
                <a:latin typeface="+mj-lt"/>
              </a:rPr>
              <a:t> Program Participants Overall</a:t>
            </a:r>
          </a:p>
          <a:p>
            <a:pPr lvl="1">
              <a:lnSpc>
                <a:spcPct val="200000"/>
              </a:lnSpc>
              <a:buFont typeface="Wingdings" panose="05000000000000000000" pitchFamily="2" charset="2"/>
              <a:buChar char="§"/>
            </a:pPr>
            <a:r>
              <a:rPr lang="en-US" altLang="en-US" sz="2000" dirty="0">
                <a:solidFill>
                  <a:schemeClr val="bg1"/>
                </a:solidFill>
              </a:rPr>
              <a:t>45 Successful Program Completions</a:t>
            </a:r>
          </a:p>
          <a:p>
            <a:pPr lvl="1">
              <a:lnSpc>
                <a:spcPct val="200000"/>
              </a:lnSpc>
              <a:buFont typeface="Wingdings" panose="05000000000000000000" pitchFamily="2" charset="2"/>
              <a:buChar char="§"/>
            </a:pPr>
            <a:r>
              <a:rPr lang="en-US" altLang="en-US" sz="2000" dirty="0">
                <a:solidFill>
                  <a:schemeClr val="bg1"/>
                </a:solidFill>
              </a:rPr>
              <a:t>3 Sr. Leadership Members are graduates of the program</a:t>
            </a:r>
          </a:p>
          <a:p>
            <a:pPr marL="457189" lvl="1" indent="0">
              <a:lnSpc>
                <a:spcPct val="200000"/>
              </a:lnSpc>
              <a:buNone/>
            </a:pPr>
            <a:r>
              <a:rPr lang="en-US" altLang="en-US" sz="2000" dirty="0">
                <a:solidFill>
                  <a:schemeClr val="bg1"/>
                </a:solidFill>
              </a:rPr>
              <a:t>Currently in Progress:</a:t>
            </a:r>
          </a:p>
          <a:p>
            <a:pPr lvl="2">
              <a:lnSpc>
                <a:spcPct val="200000"/>
              </a:lnSpc>
              <a:buFont typeface="Wingdings" panose="05000000000000000000" pitchFamily="2" charset="2"/>
              <a:buChar char="§"/>
            </a:pPr>
            <a:r>
              <a:rPr lang="en-US" altLang="en-US" sz="1800" dirty="0">
                <a:solidFill>
                  <a:schemeClr val="bg1"/>
                </a:solidFill>
              </a:rPr>
              <a:t>1 Previous Mentee in the </a:t>
            </a:r>
            <a:r>
              <a:rPr lang="en-US" altLang="en-US" sz="1800" b="1" i="1" dirty="0">
                <a:solidFill>
                  <a:schemeClr val="bg1"/>
                </a:solidFill>
              </a:rPr>
              <a:t>2</a:t>
            </a:r>
            <a:r>
              <a:rPr lang="en-US" altLang="en-US" sz="1800" b="1" i="1" baseline="30000" dirty="0">
                <a:solidFill>
                  <a:schemeClr val="bg1"/>
                </a:solidFill>
              </a:rPr>
              <a:t>nd</a:t>
            </a:r>
            <a:r>
              <a:rPr lang="en-US" altLang="en-US" sz="1800" b="1" i="1" dirty="0">
                <a:solidFill>
                  <a:schemeClr val="bg1"/>
                </a:solidFill>
              </a:rPr>
              <a:t> year </a:t>
            </a:r>
            <a:r>
              <a:rPr lang="en-US" altLang="en-US" sz="1800" dirty="0">
                <a:solidFill>
                  <a:schemeClr val="bg1"/>
                </a:solidFill>
              </a:rPr>
              <a:t>of the Level 2 Program </a:t>
            </a:r>
          </a:p>
          <a:p>
            <a:pPr lvl="2">
              <a:lnSpc>
                <a:spcPct val="200000"/>
              </a:lnSpc>
              <a:buFont typeface="Wingdings" panose="05000000000000000000" pitchFamily="2" charset="2"/>
              <a:buChar char="§"/>
            </a:pPr>
            <a:r>
              <a:rPr lang="en-US" altLang="en-US" sz="1800" dirty="0">
                <a:solidFill>
                  <a:schemeClr val="bg1"/>
                </a:solidFill>
              </a:rPr>
              <a:t>1 Current Mentee in the </a:t>
            </a:r>
            <a:r>
              <a:rPr lang="en-US" altLang="en-US" sz="1800" b="1" i="1" dirty="0">
                <a:solidFill>
                  <a:schemeClr val="bg1"/>
                </a:solidFill>
              </a:rPr>
              <a:t>1</a:t>
            </a:r>
            <a:r>
              <a:rPr lang="en-US" altLang="en-US" sz="1800" b="1" i="1" baseline="30000" dirty="0">
                <a:solidFill>
                  <a:schemeClr val="bg1"/>
                </a:solidFill>
              </a:rPr>
              <a:t>st</a:t>
            </a:r>
            <a:r>
              <a:rPr lang="en-US" altLang="en-US" sz="1800" b="1" i="1" dirty="0">
                <a:solidFill>
                  <a:schemeClr val="bg1"/>
                </a:solidFill>
              </a:rPr>
              <a:t> year </a:t>
            </a:r>
            <a:r>
              <a:rPr lang="en-US" altLang="en-US" sz="1800" dirty="0">
                <a:solidFill>
                  <a:schemeClr val="bg1"/>
                </a:solidFill>
              </a:rPr>
              <a:t>of the Level 2 Program</a:t>
            </a:r>
            <a:endParaRPr lang="en-US" sz="1800" dirty="0">
              <a:solidFill>
                <a:schemeClr val="bg1"/>
              </a:solidFill>
            </a:endParaRPr>
          </a:p>
        </p:txBody>
      </p:sp>
    </p:spTree>
    <p:custDataLst>
      <p:tags r:id="rId1"/>
    </p:custDataLst>
    <p:extLst>
      <p:ext uri="{BB962C8B-B14F-4D97-AF65-F5344CB8AC3E}">
        <p14:creationId xmlns:p14="http://schemas.microsoft.com/office/powerpoint/2010/main" val="8069164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anim calcmode="lin" valueType="num">
                                      <p:cBhvr>
                                        <p:cTn id="1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anim calcmode="lin" valueType="num">
                                      <p:cBhvr>
                                        <p:cTn id="2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fade">
                                      <p:cBhvr>
                                        <p:cTn id="25" dur="1000"/>
                                        <p:tgtEl>
                                          <p:spTgt spid="6">
                                            <p:txEl>
                                              <p:pRg st="5" end="5"/>
                                            </p:txEl>
                                          </p:spTgt>
                                        </p:tgtEl>
                                      </p:cBhvr>
                                    </p:animEffect>
                                    <p:anim calcmode="lin" valueType="num">
                                      <p:cBhvr>
                                        <p:cTn id="2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3"/>
          <a:stretch>
            <a:fillRect/>
          </a:stretch>
        </p:blipFill>
        <p:spPr>
          <a:xfrm>
            <a:off x="0" y="0"/>
            <a:ext cx="12192000" cy="6858000"/>
          </a:xfrm>
          <a:prstGeom prst="rect">
            <a:avLst/>
          </a:prstGeom>
          <a:ln w="3175">
            <a:solidFill>
              <a:schemeClr val="bg1"/>
            </a:solidFill>
          </a:ln>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p:txBody>
          <a:bodyPr/>
          <a:lstStyle/>
          <a:p>
            <a:r>
              <a:rPr lang="en-US" sz="3200" u="sng" dirty="0" smtClean="0">
                <a:solidFill>
                  <a:schemeClr val="bg1"/>
                </a:solidFill>
                <a:latin typeface="Baskerville Old Face" panose="02020602080505020303" pitchFamily="18" charset="0"/>
                <a:cs typeface="Arial" panose="020B0604020202020204" pitchFamily="34" charset="0"/>
              </a:rPr>
              <a:t>Qualifying Criteria and Attracting Prospective Candidates</a:t>
            </a:r>
            <a:endParaRPr lang="en-US" sz="3200" u="sng" dirty="0">
              <a:solidFill>
                <a:schemeClr val="bg1"/>
              </a:solidFill>
              <a:latin typeface="Baskerville Old Face" panose="02020602080505020303" pitchFamily="18" charset="0"/>
              <a:cs typeface="Arial" panose="020B0604020202020204" pitchFamily="34" charset="0"/>
            </a:endParaRPr>
          </a:p>
        </p:txBody>
      </p:sp>
      <p:sp>
        <p:nvSpPr>
          <p:cNvPr id="6" name="Content Placeholder 5"/>
          <p:cNvSpPr>
            <a:spLocks noGrp="1"/>
          </p:cNvSpPr>
          <p:nvPr>
            <p:ph sz="half" idx="2"/>
          </p:nvPr>
        </p:nvSpPr>
        <p:spPr>
          <a:xfrm>
            <a:off x="5090747" y="1072662"/>
            <a:ext cx="6673362" cy="5183677"/>
          </a:xfrm>
        </p:spPr>
        <p:txBody>
          <a:bodyPr>
            <a:noAutofit/>
          </a:bodyPr>
          <a:lstStyle/>
          <a:p>
            <a:r>
              <a:rPr lang="en-US" sz="1400" dirty="0">
                <a:solidFill>
                  <a:schemeClr val="bg1"/>
                </a:solidFill>
              </a:rPr>
              <a:t>High School Diploma or equivalent </a:t>
            </a:r>
            <a:r>
              <a:rPr lang="en-US" sz="1400" dirty="0" smtClean="0">
                <a:solidFill>
                  <a:schemeClr val="bg1"/>
                </a:solidFill>
              </a:rPr>
              <a:t>required.</a:t>
            </a:r>
            <a:endParaRPr lang="en-US" sz="1400" dirty="0">
              <a:solidFill>
                <a:schemeClr val="bg1"/>
              </a:solidFill>
            </a:endParaRPr>
          </a:p>
          <a:p>
            <a:r>
              <a:rPr lang="en-US" sz="1400" dirty="0" smtClean="0">
                <a:solidFill>
                  <a:schemeClr val="bg1"/>
                </a:solidFill>
              </a:rPr>
              <a:t>Must have a minimum </a:t>
            </a:r>
            <a:r>
              <a:rPr lang="en-US" sz="1400" dirty="0">
                <a:solidFill>
                  <a:schemeClr val="bg1"/>
                </a:solidFill>
              </a:rPr>
              <a:t>of three years of experience in the same or similar field.</a:t>
            </a:r>
          </a:p>
          <a:p>
            <a:r>
              <a:rPr lang="en-US" sz="1400" dirty="0" smtClean="0">
                <a:solidFill>
                  <a:schemeClr val="bg1"/>
                </a:solidFill>
              </a:rPr>
              <a:t>Must have a minimum </a:t>
            </a:r>
            <a:r>
              <a:rPr lang="en-US" sz="1400" dirty="0">
                <a:solidFill>
                  <a:schemeClr val="bg1"/>
                </a:solidFill>
              </a:rPr>
              <a:t>of three years of experience in a management position.</a:t>
            </a:r>
          </a:p>
          <a:p>
            <a:r>
              <a:rPr lang="en-US" sz="1400" dirty="0">
                <a:solidFill>
                  <a:schemeClr val="bg1"/>
                </a:solidFill>
              </a:rPr>
              <a:t>Must be a self-starter with the ability to work independently.</a:t>
            </a:r>
          </a:p>
          <a:p>
            <a:r>
              <a:rPr lang="en-US" sz="1400" dirty="0" smtClean="0">
                <a:solidFill>
                  <a:schemeClr val="bg1"/>
                </a:solidFill>
              </a:rPr>
              <a:t>Must be detail-oriented </a:t>
            </a:r>
            <a:r>
              <a:rPr lang="en-US" sz="1400" dirty="0">
                <a:solidFill>
                  <a:schemeClr val="bg1"/>
                </a:solidFill>
              </a:rPr>
              <a:t>with strong analytical skills.</a:t>
            </a:r>
          </a:p>
          <a:p>
            <a:r>
              <a:rPr lang="en-US" sz="1400" dirty="0" smtClean="0">
                <a:solidFill>
                  <a:schemeClr val="bg1"/>
                </a:solidFill>
              </a:rPr>
              <a:t>Must possess excellent </a:t>
            </a:r>
            <a:r>
              <a:rPr lang="en-US" sz="1400" dirty="0">
                <a:solidFill>
                  <a:schemeClr val="bg1"/>
                </a:solidFill>
              </a:rPr>
              <a:t>organizational skills with the ability to manage multiple activities.</a:t>
            </a:r>
          </a:p>
          <a:p>
            <a:r>
              <a:rPr lang="en-US" sz="1400" dirty="0" smtClean="0">
                <a:solidFill>
                  <a:schemeClr val="bg1"/>
                </a:solidFill>
              </a:rPr>
              <a:t>Must be capable </a:t>
            </a:r>
            <a:r>
              <a:rPr lang="en-US" sz="1400" dirty="0">
                <a:solidFill>
                  <a:schemeClr val="bg1"/>
                </a:solidFill>
              </a:rPr>
              <a:t>of working in a fast-paced environment with the ability to prioritize deadlines. </a:t>
            </a:r>
          </a:p>
          <a:p>
            <a:r>
              <a:rPr lang="en-US" sz="1400" dirty="0" smtClean="0">
                <a:solidFill>
                  <a:schemeClr val="bg1"/>
                </a:solidFill>
              </a:rPr>
              <a:t>Must have the ability </a:t>
            </a:r>
            <a:r>
              <a:rPr lang="en-US" sz="1400" dirty="0">
                <a:solidFill>
                  <a:schemeClr val="bg1"/>
                </a:solidFill>
              </a:rPr>
              <a:t>to establish and maintain effective working relationships as well as to gain the cooperation of guests and fellow team members.</a:t>
            </a:r>
          </a:p>
          <a:p>
            <a:r>
              <a:rPr lang="en-US" sz="1400" dirty="0" smtClean="0">
                <a:solidFill>
                  <a:schemeClr val="bg1"/>
                </a:solidFill>
              </a:rPr>
              <a:t>Must have strong </a:t>
            </a:r>
            <a:r>
              <a:rPr lang="en-US" sz="1400" dirty="0">
                <a:solidFill>
                  <a:schemeClr val="bg1"/>
                </a:solidFill>
              </a:rPr>
              <a:t>interpersonal and communication skills, both written and oral.</a:t>
            </a:r>
          </a:p>
          <a:p>
            <a:r>
              <a:rPr lang="en-US" sz="1400" dirty="0" smtClean="0">
                <a:solidFill>
                  <a:schemeClr val="bg1"/>
                </a:solidFill>
              </a:rPr>
              <a:t>In this </a:t>
            </a:r>
            <a:r>
              <a:rPr lang="en-US" sz="1400" dirty="0">
                <a:solidFill>
                  <a:schemeClr val="bg1"/>
                </a:solidFill>
              </a:rPr>
              <a:t>position </a:t>
            </a:r>
            <a:r>
              <a:rPr lang="en-US" sz="1400" dirty="0" smtClean="0">
                <a:solidFill>
                  <a:schemeClr val="bg1"/>
                </a:solidFill>
              </a:rPr>
              <a:t>the person must </a:t>
            </a:r>
            <a:r>
              <a:rPr lang="en-US" sz="1400" dirty="0">
                <a:solidFill>
                  <a:schemeClr val="bg1"/>
                </a:solidFill>
              </a:rPr>
              <a:t>have, or an ability to acquire within one year, an in-depth knowledge and thorough understanding of Enterprise Policies and Procedures, governmental regulations, and technical rules relevant to their responsibilities.</a:t>
            </a: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4"/>
          <a:stretch>
            <a:fillRect/>
          </a:stretch>
        </p:blipFill>
        <p:spPr>
          <a:xfrm>
            <a:off x="11333285" y="6021275"/>
            <a:ext cx="665843" cy="604246"/>
          </a:xfrm>
          <a:prstGeom prst="rect">
            <a:avLst/>
          </a:prstGeom>
        </p:spPr>
      </p:pic>
      <p:pic>
        <p:nvPicPr>
          <p:cNvPr id="11" name="Picture 10"/>
          <p:cNvPicPr>
            <a:picLocks noChangeAspect="1"/>
          </p:cNvPicPr>
          <p:nvPr/>
        </p:nvPicPr>
        <p:blipFill>
          <a:blip r:embed="rId5"/>
          <a:stretch>
            <a:fillRect/>
          </a:stretch>
        </p:blipFill>
        <p:spPr>
          <a:xfrm>
            <a:off x="783404" y="1213284"/>
            <a:ext cx="3941885" cy="5043054"/>
          </a:xfrm>
          <a:prstGeom prst="rect">
            <a:avLst/>
          </a:prstGeom>
          <a:ln>
            <a:solidFill>
              <a:schemeClr val="bg1"/>
            </a:solidFill>
          </a:ln>
        </p:spPr>
      </p:pic>
    </p:spTree>
    <p:custDataLst>
      <p:tags r:id="rId1"/>
    </p:custDataLst>
    <p:extLst>
      <p:ext uri="{BB962C8B-B14F-4D97-AF65-F5344CB8AC3E}">
        <p14:creationId xmlns:p14="http://schemas.microsoft.com/office/powerpoint/2010/main" val="35475491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750"/>
                                        <p:tgtEl>
                                          <p:spTgt spid="11"/>
                                        </p:tgtEl>
                                      </p:cBhvr>
                                    </p:animEffect>
                                    <p:anim calcmode="lin" valueType="num">
                                      <p:cBhvr>
                                        <p:cTn id="8" dur="1750" fill="hold"/>
                                        <p:tgtEl>
                                          <p:spTgt spid="11"/>
                                        </p:tgtEl>
                                        <p:attrNameLst>
                                          <p:attrName>ppt_x</p:attrName>
                                        </p:attrNameLst>
                                      </p:cBhvr>
                                      <p:tavLst>
                                        <p:tav tm="0">
                                          <p:val>
                                            <p:strVal val="#ppt_x"/>
                                          </p:val>
                                        </p:tav>
                                        <p:tav tm="100000">
                                          <p:val>
                                            <p:strVal val="#ppt_x"/>
                                          </p:val>
                                        </p:tav>
                                      </p:tavLst>
                                    </p:anim>
                                    <p:anim calcmode="lin" valueType="num">
                                      <p:cBhvr>
                                        <p:cTn id="9" dur="175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2" presetClass="entr" presetSubtype="2" fill="hold" nodeType="afterEffect">
                                  <p:stCondLst>
                                    <p:cond delay="100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225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4" dur="225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0"/>
                            </p:stCondLst>
                            <p:childTnLst>
                              <p:par>
                                <p:cTn id="16" presetID="2" presetClass="entr" presetSubtype="2" fill="hold" nodeType="afterEffect">
                                  <p:stCondLst>
                                    <p:cond delay="100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225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9" dur="225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8250"/>
                            </p:stCondLst>
                            <p:childTnLst>
                              <p:par>
                                <p:cTn id="21" presetID="2" presetClass="entr" presetSubtype="2" fill="hold" nodeType="afterEffect">
                                  <p:stCondLst>
                                    <p:cond delay="100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225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4" dur="225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par>
                          <p:cTn id="25" fill="hold">
                            <p:stCondLst>
                              <p:cond delay="11500"/>
                            </p:stCondLst>
                            <p:childTnLst>
                              <p:par>
                                <p:cTn id="26" presetID="2" presetClass="entr" presetSubtype="2" fill="hold" nodeType="afterEffect">
                                  <p:stCondLst>
                                    <p:cond delay="100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additive="base">
                                        <p:cTn id="28" dur="225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9" dur="225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14750"/>
                            </p:stCondLst>
                            <p:childTnLst>
                              <p:par>
                                <p:cTn id="31" presetID="2" presetClass="entr" presetSubtype="2" fill="hold" nodeType="afterEffect">
                                  <p:stCondLst>
                                    <p:cond delay="100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225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34" dur="225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par>
                          <p:cTn id="35" fill="hold">
                            <p:stCondLst>
                              <p:cond delay="18000"/>
                            </p:stCondLst>
                            <p:childTnLst>
                              <p:par>
                                <p:cTn id="36" presetID="2" presetClass="entr" presetSubtype="2" fill="hold" nodeType="afterEffect">
                                  <p:stCondLst>
                                    <p:cond delay="1000"/>
                                  </p:stCondLst>
                                  <p:childTnLst>
                                    <p:set>
                                      <p:cBhvr>
                                        <p:cTn id="37" dur="1" fill="hold">
                                          <p:stCondLst>
                                            <p:cond delay="0"/>
                                          </p:stCondLst>
                                        </p:cTn>
                                        <p:tgtEl>
                                          <p:spTgt spid="6">
                                            <p:txEl>
                                              <p:pRg st="5" end="5"/>
                                            </p:txEl>
                                          </p:spTgt>
                                        </p:tgtEl>
                                        <p:attrNameLst>
                                          <p:attrName>style.visibility</p:attrName>
                                        </p:attrNameLst>
                                      </p:cBhvr>
                                      <p:to>
                                        <p:strVal val="visible"/>
                                      </p:to>
                                    </p:set>
                                    <p:anim calcmode="lin" valueType="num">
                                      <p:cBhvr additive="base">
                                        <p:cTn id="38" dur="225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39" dur="225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21250"/>
                            </p:stCondLst>
                            <p:childTnLst>
                              <p:par>
                                <p:cTn id="41" presetID="2" presetClass="entr" presetSubtype="2" fill="hold" nodeType="afterEffect">
                                  <p:stCondLst>
                                    <p:cond delay="100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225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44" dur="225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par>
                          <p:cTn id="45" fill="hold">
                            <p:stCondLst>
                              <p:cond delay="24500"/>
                            </p:stCondLst>
                            <p:childTnLst>
                              <p:par>
                                <p:cTn id="46" presetID="2" presetClass="entr" presetSubtype="2" fill="hold" nodeType="afterEffect">
                                  <p:stCondLst>
                                    <p:cond delay="1000"/>
                                  </p:stCondLst>
                                  <p:childTnLst>
                                    <p:set>
                                      <p:cBhvr>
                                        <p:cTn id="47" dur="1" fill="hold">
                                          <p:stCondLst>
                                            <p:cond delay="0"/>
                                          </p:stCondLst>
                                        </p:cTn>
                                        <p:tgtEl>
                                          <p:spTgt spid="6">
                                            <p:txEl>
                                              <p:pRg st="7" end="7"/>
                                            </p:txEl>
                                          </p:spTgt>
                                        </p:tgtEl>
                                        <p:attrNameLst>
                                          <p:attrName>style.visibility</p:attrName>
                                        </p:attrNameLst>
                                      </p:cBhvr>
                                      <p:to>
                                        <p:strVal val="visible"/>
                                      </p:to>
                                    </p:set>
                                    <p:anim calcmode="lin" valueType="num">
                                      <p:cBhvr additive="base">
                                        <p:cTn id="48" dur="225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49" dur="225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par>
                          <p:cTn id="50" fill="hold">
                            <p:stCondLst>
                              <p:cond delay="27750"/>
                            </p:stCondLst>
                            <p:childTnLst>
                              <p:par>
                                <p:cTn id="51" presetID="2" presetClass="entr" presetSubtype="2" fill="hold" nodeType="afterEffect">
                                  <p:stCondLst>
                                    <p:cond delay="1000"/>
                                  </p:stCondLst>
                                  <p:childTnLst>
                                    <p:set>
                                      <p:cBhvr>
                                        <p:cTn id="52" dur="1" fill="hold">
                                          <p:stCondLst>
                                            <p:cond delay="0"/>
                                          </p:stCondLst>
                                        </p:cTn>
                                        <p:tgtEl>
                                          <p:spTgt spid="6">
                                            <p:txEl>
                                              <p:pRg st="8" end="8"/>
                                            </p:txEl>
                                          </p:spTgt>
                                        </p:tgtEl>
                                        <p:attrNameLst>
                                          <p:attrName>style.visibility</p:attrName>
                                        </p:attrNameLst>
                                      </p:cBhvr>
                                      <p:to>
                                        <p:strVal val="visible"/>
                                      </p:to>
                                    </p:set>
                                    <p:anim calcmode="lin" valueType="num">
                                      <p:cBhvr additive="base">
                                        <p:cTn id="53" dur="2250" fill="hold"/>
                                        <p:tgtEl>
                                          <p:spTgt spid="6">
                                            <p:txEl>
                                              <p:pRg st="8" end="8"/>
                                            </p:txEl>
                                          </p:spTgt>
                                        </p:tgtEl>
                                        <p:attrNameLst>
                                          <p:attrName>ppt_x</p:attrName>
                                        </p:attrNameLst>
                                      </p:cBhvr>
                                      <p:tavLst>
                                        <p:tav tm="0">
                                          <p:val>
                                            <p:strVal val="1+#ppt_w/2"/>
                                          </p:val>
                                        </p:tav>
                                        <p:tav tm="100000">
                                          <p:val>
                                            <p:strVal val="#ppt_x"/>
                                          </p:val>
                                        </p:tav>
                                      </p:tavLst>
                                    </p:anim>
                                    <p:anim calcmode="lin" valueType="num">
                                      <p:cBhvr additive="base">
                                        <p:cTn id="54" dur="225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par>
                          <p:cTn id="55" fill="hold">
                            <p:stCondLst>
                              <p:cond delay="31000"/>
                            </p:stCondLst>
                            <p:childTnLst>
                              <p:par>
                                <p:cTn id="56" presetID="2" presetClass="entr" presetSubtype="2" fill="hold" nodeType="afterEffect">
                                  <p:stCondLst>
                                    <p:cond delay="1000"/>
                                  </p:stCondLst>
                                  <p:childTnLst>
                                    <p:set>
                                      <p:cBhvr>
                                        <p:cTn id="57" dur="1" fill="hold">
                                          <p:stCondLst>
                                            <p:cond delay="0"/>
                                          </p:stCondLst>
                                        </p:cTn>
                                        <p:tgtEl>
                                          <p:spTgt spid="6">
                                            <p:txEl>
                                              <p:pRg st="9" end="9"/>
                                            </p:txEl>
                                          </p:spTgt>
                                        </p:tgtEl>
                                        <p:attrNameLst>
                                          <p:attrName>style.visibility</p:attrName>
                                        </p:attrNameLst>
                                      </p:cBhvr>
                                      <p:to>
                                        <p:strVal val="visible"/>
                                      </p:to>
                                    </p:set>
                                    <p:anim calcmode="lin" valueType="num">
                                      <p:cBhvr additive="base">
                                        <p:cTn id="58" dur="2250" fill="hold"/>
                                        <p:tgtEl>
                                          <p:spTgt spid="6">
                                            <p:txEl>
                                              <p:pRg st="9" end="9"/>
                                            </p:txEl>
                                          </p:spTgt>
                                        </p:tgtEl>
                                        <p:attrNameLst>
                                          <p:attrName>ppt_x</p:attrName>
                                        </p:attrNameLst>
                                      </p:cBhvr>
                                      <p:tavLst>
                                        <p:tav tm="0">
                                          <p:val>
                                            <p:strVal val="1+#ppt_w/2"/>
                                          </p:val>
                                        </p:tav>
                                        <p:tav tm="100000">
                                          <p:val>
                                            <p:strVal val="#ppt_x"/>
                                          </p:val>
                                        </p:tav>
                                      </p:tavLst>
                                    </p:anim>
                                    <p:anim calcmode="lin" valueType="num">
                                      <p:cBhvr additive="base">
                                        <p:cTn id="59" dur="2250" fill="hold"/>
                                        <p:tgtEl>
                                          <p:spTgt spid="6">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646112" y="325583"/>
            <a:ext cx="9404723" cy="554805"/>
          </a:xfrm>
        </p:spPr>
        <p:txBody>
          <a:bodyPr/>
          <a:lstStyle/>
          <a:p>
            <a:r>
              <a:rPr lang="en-US" sz="3200" u="sng" dirty="0">
                <a:solidFill>
                  <a:schemeClr val="bg1"/>
                </a:solidFill>
                <a:latin typeface="Baskerville Old Face" panose="02020602080505020303" pitchFamily="18" charset="0"/>
                <a:cs typeface="Arial" panose="020B0604020202020204" pitchFamily="34" charset="0"/>
              </a:rPr>
              <a:t>Pathways Level 1 Program</a:t>
            </a:r>
            <a:endParaRPr lang="en-US" sz="3200"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2712425-90C9-1C2A-9BE7-0643E37BFCEC}"/>
              </a:ext>
            </a:extLst>
          </p:cNvPr>
          <p:cNvSpPr>
            <a:spLocks noGrp="1"/>
          </p:cNvSpPr>
          <p:nvPr>
            <p:ph idx="1"/>
          </p:nvPr>
        </p:nvSpPr>
        <p:spPr>
          <a:xfrm>
            <a:off x="800170" y="1205970"/>
            <a:ext cx="9936271" cy="5044613"/>
          </a:xfrm>
        </p:spPr>
        <p:txBody>
          <a:bodyPr>
            <a:normAutofit/>
          </a:bodyPr>
          <a:lstStyle/>
          <a:p>
            <a:pPr marL="0" indent="0">
              <a:buNone/>
            </a:pPr>
            <a:r>
              <a:rPr lang="en-US" sz="1800" dirty="0">
                <a:solidFill>
                  <a:schemeClr val="bg1"/>
                </a:solidFill>
              </a:rPr>
              <a:t>Potential positions consist of an Assistant Supervisor role, a Supervisor role, or a Manager role.</a:t>
            </a:r>
          </a:p>
          <a:p>
            <a:pPr marL="0" indent="0">
              <a:buNone/>
            </a:pPr>
            <a:endParaRPr lang="en-US" sz="1800" dirty="0">
              <a:solidFill>
                <a:schemeClr val="bg1"/>
              </a:solidFill>
            </a:endParaRPr>
          </a:p>
          <a:p>
            <a:pPr marL="0" indent="0">
              <a:buNone/>
            </a:pPr>
            <a:r>
              <a:rPr lang="en-US" sz="1800" dirty="0">
                <a:solidFill>
                  <a:schemeClr val="bg1"/>
                </a:solidFill>
              </a:rPr>
              <a:t>The Mentee would have a personalized Development Work Plan that would include…</a:t>
            </a:r>
          </a:p>
          <a:p>
            <a:pPr>
              <a:buFont typeface="Wingdings" panose="05000000000000000000" pitchFamily="2" charset="2"/>
              <a:buChar char="§"/>
            </a:pPr>
            <a:r>
              <a:rPr lang="en-US" sz="1800" dirty="0">
                <a:solidFill>
                  <a:schemeClr val="bg1"/>
                </a:solidFill>
              </a:rPr>
              <a:t>Development Activities</a:t>
            </a:r>
          </a:p>
          <a:p>
            <a:pPr>
              <a:buFont typeface="Wingdings" panose="05000000000000000000" pitchFamily="2" charset="2"/>
              <a:buChar char="§"/>
            </a:pPr>
            <a:r>
              <a:rPr lang="en-US" sz="1800" dirty="0">
                <a:solidFill>
                  <a:schemeClr val="bg1"/>
                </a:solidFill>
              </a:rPr>
              <a:t>Competency Measurements</a:t>
            </a:r>
          </a:p>
          <a:p>
            <a:pPr marL="0" indent="0">
              <a:buNone/>
            </a:pPr>
            <a:endParaRPr lang="en-US" sz="1800" dirty="0">
              <a:solidFill>
                <a:schemeClr val="bg1"/>
              </a:solidFill>
            </a:endParaRPr>
          </a:p>
          <a:p>
            <a:pPr marL="0" indent="0">
              <a:buNone/>
            </a:pPr>
            <a:r>
              <a:rPr lang="en-US" sz="1800" dirty="0">
                <a:solidFill>
                  <a:schemeClr val="bg1"/>
                </a:solidFill>
              </a:rPr>
              <a:t>Program Duration</a:t>
            </a:r>
          </a:p>
          <a:p>
            <a:pPr>
              <a:buFont typeface="Wingdings" panose="05000000000000000000" pitchFamily="2" charset="2"/>
              <a:buChar char="§"/>
            </a:pPr>
            <a:r>
              <a:rPr lang="en-US" sz="1800" dirty="0">
                <a:solidFill>
                  <a:schemeClr val="bg1"/>
                </a:solidFill>
              </a:rPr>
              <a:t>Six (6) months for a Supervisory position up to One (1) year for a Managerial position, dependent on the Mentee’s previous work experience and knowledge.</a:t>
            </a:r>
          </a:p>
          <a:p>
            <a:pPr>
              <a:buFont typeface="Wingdings" panose="05000000000000000000" pitchFamily="2" charset="2"/>
              <a:buChar char="§"/>
            </a:pPr>
            <a:r>
              <a:rPr lang="en-US" sz="1800" dirty="0">
                <a:solidFill>
                  <a:schemeClr val="bg1"/>
                </a:solidFill>
              </a:rPr>
              <a:t>Once the Mentee completes the Program, he/she will assume the position.</a:t>
            </a:r>
          </a:p>
          <a:p>
            <a:pPr>
              <a:buFont typeface="Wingdings" panose="05000000000000000000" pitchFamily="2" charset="2"/>
              <a:buChar char="§"/>
            </a:pPr>
            <a:endParaRPr lang="en-US" dirty="0">
              <a:solidFill>
                <a:schemeClr val="bg1"/>
              </a:solidFill>
            </a:endParaRP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5"/>
          <a:stretch>
            <a:fillRect/>
          </a:stretch>
        </p:blipFill>
        <p:spPr>
          <a:xfrm>
            <a:off x="11198437" y="5872164"/>
            <a:ext cx="833991" cy="756838"/>
          </a:xfrm>
          <a:prstGeom prst="rect">
            <a:avLst/>
          </a:prstGeom>
        </p:spPr>
      </p:pic>
    </p:spTree>
    <p:custDataLst>
      <p:tags r:id="rId1"/>
    </p:custDataLst>
    <p:extLst>
      <p:ext uri="{BB962C8B-B14F-4D97-AF65-F5344CB8AC3E}">
        <p14:creationId xmlns:p14="http://schemas.microsoft.com/office/powerpoint/2010/main" val="5987521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50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1000"/>
                                        <p:tgtEl>
                                          <p:spTgt spid="3">
                                            <p:txEl>
                                              <p:pRg st="8" end="8"/>
                                            </p:txEl>
                                          </p:spTgt>
                                        </p:tgtEl>
                                      </p:cBhvr>
                                    </p:animEffect>
                                    <p:anim calcmode="lin" valueType="num">
                                      <p:cBhvr>
                                        <p:cTn id="1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ION" val="y76OW21s"/>
  <p:tag name="ARTICULATE_SLIDE_THUMBNAIL_REFRESH" val="1"/>
  <p:tag name="ARTICULATE_PROJECT_OPEN" val="0"/>
  <p:tag name="ARTICULATE_SLIDE_COUNT" val="1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33626</TotalTime>
  <Words>1200</Words>
  <Application>Microsoft Office PowerPoint</Application>
  <PresentationFormat>Widescreen</PresentationFormat>
  <Paragraphs>131</Paragraphs>
  <Slides>17</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AngsanaUPC</vt:lpstr>
      <vt:lpstr>Arial</vt:lpstr>
      <vt:lpstr>Articulate Extrabold</vt:lpstr>
      <vt:lpstr>Baskerville Old Face</vt:lpstr>
      <vt:lpstr>Calibri</vt:lpstr>
      <vt:lpstr>Century Gothic</vt:lpstr>
      <vt:lpstr>Decotura ICG</vt:lpstr>
      <vt:lpstr>Lucida Bright</vt:lpstr>
      <vt:lpstr>Roboto Medium</vt:lpstr>
      <vt:lpstr>Wingdings</vt:lpstr>
      <vt:lpstr>Wingdings 3</vt:lpstr>
      <vt:lpstr>Ion</vt:lpstr>
      <vt:lpstr> Pathways Community Mentorship  Development Program</vt:lpstr>
      <vt:lpstr>Agenda</vt:lpstr>
      <vt:lpstr>Meet the Development Team at Gila River Resorts &amp; Casinos </vt:lpstr>
      <vt:lpstr>2023 Sam Henry Award Recipients</vt:lpstr>
      <vt:lpstr>Understanding the Purpose</vt:lpstr>
      <vt:lpstr>Understanding the Purpose Con’t</vt:lpstr>
      <vt:lpstr>Pathways Program Statistics</vt:lpstr>
      <vt:lpstr>Qualifying Criteria and Attracting Prospective Candidates</vt:lpstr>
      <vt:lpstr>Pathways Level 1 Program</vt:lpstr>
      <vt:lpstr>Pathways Level 2 Program</vt:lpstr>
      <vt:lpstr>Norma’s Pathways Program Path</vt:lpstr>
      <vt:lpstr>Crystal’s Pathways Program Path</vt:lpstr>
      <vt:lpstr>Additional Program Documents</vt:lpstr>
      <vt:lpstr>  </vt:lpstr>
      <vt:lpstr>Questions?  </vt:lpstr>
      <vt:lpstr>Contact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28th Annual Conference</dc:title>
  <dc:creator>Kimberly Hernandez</dc:creator>
  <cp:lastModifiedBy>Davina Aleem</cp:lastModifiedBy>
  <cp:revision>165</cp:revision>
  <cp:lastPrinted>2024-08-14T14:57:52Z</cp:lastPrinted>
  <dcterms:created xsi:type="dcterms:W3CDTF">2024-05-10T21:27:17Z</dcterms:created>
  <dcterms:modified xsi:type="dcterms:W3CDTF">2024-10-11T20:23:11Z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62259405-8E01-4B01-B984-153CCBF21F77</vt:lpwstr>
  </property>
  <property fmtid="{D5CDD505-2E9C-101B-9397-08002B2CF9AE}" pid="3" name="ArticulatePath">
    <vt:lpwstr>Pathways Mentorship Program Presentation 28th NNAHRA Conference</vt:lpwstr>
  </property>
</Properties>
</file>