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 id="2147483751" r:id="rId2"/>
    <p:sldMasterId id="2147483763" r:id="rId3"/>
  </p:sldMasterIdLst>
  <p:notesMasterIdLst>
    <p:notesMasterId r:id="rId32"/>
  </p:notesMasterIdLst>
  <p:sldIdLst>
    <p:sldId id="256" r:id="rId4"/>
    <p:sldId id="408" r:id="rId5"/>
    <p:sldId id="409" r:id="rId6"/>
    <p:sldId id="293" r:id="rId7"/>
    <p:sldId id="295" r:id="rId8"/>
    <p:sldId id="296" r:id="rId9"/>
    <p:sldId id="297" r:id="rId10"/>
    <p:sldId id="298" r:id="rId11"/>
    <p:sldId id="300" r:id="rId12"/>
    <p:sldId id="374" r:id="rId13"/>
    <p:sldId id="391" r:id="rId14"/>
    <p:sldId id="392" r:id="rId15"/>
    <p:sldId id="393" r:id="rId16"/>
    <p:sldId id="394" r:id="rId17"/>
    <p:sldId id="396" r:id="rId18"/>
    <p:sldId id="397" r:id="rId19"/>
    <p:sldId id="398" r:id="rId20"/>
    <p:sldId id="399" r:id="rId21"/>
    <p:sldId id="400" r:id="rId22"/>
    <p:sldId id="401" r:id="rId23"/>
    <p:sldId id="402" r:id="rId24"/>
    <p:sldId id="404" r:id="rId25"/>
    <p:sldId id="406" r:id="rId26"/>
    <p:sldId id="407" r:id="rId27"/>
    <p:sldId id="412" r:id="rId28"/>
    <p:sldId id="413" r:id="rId29"/>
    <p:sldId id="411" r:id="rId30"/>
    <p:sldId id="410" r:id="rId31"/>
  </p:sldIdLst>
  <p:sldSz cx="12192000" cy="6858000"/>
  <p:notesSz cx="7004050" cy="9290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FA352A-307E-5C86-BDE9-B5DCFF4ABE88}" name="Guest User" initials="GU" userId="S::urn:spo:anon#6c73d75003d836675156ff4020c4ba50f2ffcfebddcf6e96a7d598d71b17b7a5::" providerId="AD"/>
  <p188:author id="{F27AEBC7-76E7-9C4E-E5CF-3A49BE45A85D}" name="Guest User" initials="GU" userId="S::urn:spo:anon#6a779ca61cb965659d9c499ed027bf7c57e254073b87020df9f65797c7a2ca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745"/>
  </p:normalViewPr>
  <p:slideViewPr>
    <p:cSldViewPr snapToGrid="0">
      <p:cViewPr varScale="1">
        <p:scale>
          <a:sx n="75" d="100"/>
          <a:sy n="75" d="100"/>
        </p:scale>
        <p:origin x="237"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F6692B0F-52E0-5144-A6B6-6D3F24A223EE}" type="datetimeFigureOut">
              <a:rPr lang="en-US" smtClean="0"/>
              <a:t>9/24/2024</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39D02898-78BC-E342-9BDD-1113C00BAD4C}" type="slidenum">
              <a:rPr lang="en-US" smtClean="0"/>
              <a:t>‹#›</a:t>
            </a:fld>
            <a:endParaRPr lang="en-US"/>
          </a:p>
        </p:txBody>
      </p:sp>
    </p:spTree>
    <p:extLst>
      <p:ext uri="{BB962C8B-B14F-4D97-AF65-F5344CB8AC3E}">
        <p14:creationId xmlns:p14="http://schemas.microsoft.com/office/powerpoint/2010/main" val="1433384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D02898-78BC-E342-9BDD-1113C00BAD4C}" type="slidenum">
              <a:rPr lang="en-US" smtClean="0"/>
              <a:t>1</a:t>
            </a:fld>
            <a:endParaRPr lang="en-US"/>
          </a:p>
        </p:txBody>
      </p:sp>
    </p:spTree>
    <p:extLst>
      <p:ext uri="{BB962C8B-B14F-4D97-AF65-F5344CB8AC3E}">
        <p14:creationId xmlns:p14="http://schemas.microsoft.com/office/powerpoint/2010/main" val="200445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xmlns="" id="{12C03A71-75C2-4F95-D24C-3AED52EAD0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xmlns="" id="{DEB01D64-3D3C-C58E-59AF-3217A5304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xmlns="" id="{E91B6D2C-095F-6866-2C65-62436EC43F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56472" indent="-290951">
              <a:defRPr>
                <a:solidFill>
                  <a:schemeClr val="tx1"/>
                </a:solidFill>
                <a:latin typeface="Franklin Gothic Medium" panose="020B0603020102020204" pitchFamily="34" charset="0"/>
              </a:defRPr>
            </a:lvl2pPr>
            <a:lvl3pPr marL="1163803" indent="-232761">
              <a:defRPr>
                <a:solidFill>
                  <a:schemeClr val="tx1"/>
                </a:solidFill>
                <a:latin typeface="Franklin Gothic Medium" panose="020B0603020102020204" pitchFamily="34" charset="0"/>
              </a:defRPr>
            </a:lvl3pPr>
            <a:lvl4pPr marL="1629324" indent="-232761">
              <a:defRPr>
                <a:solidFill>
                  <a:schemeClr val="tx1"/>
                </a:solidFill>
                <a:latin typeface="Franklin Gothic Medium" panose="020B0603020102020204" pitchFamily="34" charset="0"/>
              </a:defRPr>
            </a:lvl4pPr>
            <a:lvl5pPr marL="2094845" indent="-232761">
              <a:defRPr>
                <a:solidFill>
                  <a:schemeClr val="tx1"/>
                </a:solidFill>
                <a:latin typeface="Franklin Gothic Medium" panose="020B0603020102020204" pitchFamily="34" charset="0"/>
              </a:defRPr>
            </a:lvl5pPr>
            <a:lvl6pPr marL="2560366" indent="-232761" eaLnBrk="0" fontAlgn="base" hangingPunct="0">
              <a:spcBef>
                <a:spcPct val="0"/>
              </a:spcBef>
              <a:spcAft>
                <a:spcPct val="0"/>
              </a:spcAft>
              <a:defRPr>
                <a:solidFill>
                  <a:schemeClr val="tx1"/>
                </a:solidFill>
                <a:latin typeface="Franklin Gothic Medium" panose="020B0603020102020204" pitchFamily="34" charset="0"/>
              </a:defRPr>
            </a:lvl6pPr>
            <a:lvl7pPr marL="3025887" indent="-232761" eaLnBrk="0" fontAlgn="base" hangingPunct="0">
              <a:spcBef>
                <a:spcPct val="0"/>
              </a:spcBef>
              <a:spcAft>
                <a:spcPct val="0"/>
              </a:spcAft>
              <a:defRPr>
                <a:solidFill>
                  <a:schemeClr val="tx1"/>
                </a:solidFill>
                <a:latin typeface="Franklin Gothic Medium" panose="020B0603020102020204" pitchFamily="34" charset="0"/>
              </a:defRPr>
            </a:lvl7pPr>
            <a:lvl8pPr marL="3491408" indent="-232761" eaLnBrk="0" fontAlgn="base" hangingPunct="0">
              <a:spcBef>
                <a:spcPct val="0"/>
              </a:spcBef>
              <a:spcAft>
                <a:spcPct val="0"/>
              </a:spcAft>
              <a:defRPr>
                <a:solidFill>
                  <a:schemeClr val="tx1"/>
                </a:solidFill>
                <a:latin typeface="Franklin Gothic Medium" panose="020B0603020102020204" pitchFamily="34" charset="0"/>
              </a:defRPr>
            </a:lvl8pPr>
            <a:lvl9pPr marL="3956929" indent="-232761" eaLnBrk="0" fontAlgn="base" hangingPunct="0">
              <a:spcBef>
                <a:spcPct val="0"/>
              </a:spcBef>
              <a:spcAft>
                <a:spcPct val="0"/>
              </a:spcAft>
              <a:defRPr>
                <a:solidFill>
                  <a:schemeClr val="tx1"/>
                </a:solidFill>
                <a:latin typeface="Franklin Gothic Medium" panose="020B0603020102020204" pitchFamily="34" charset="0"/>
              </a:defRPr>
            </a:lvl9pPr>
          </a:lstStyle>
          <a:p>
            <a:pPr fontAlgn="base">
              <a:spcBef>
                <a:spcPct val="0"/>
              </a:spcBef>
              <a:spcAft>
                <a:spcPct val="0"/>
              </a:spcAft>
            </a:pPr>
            <a:fld id="{E3EFA357-8374-E14A-860E-6A6BBCE39030}" type="slidenum">
              <a:rPr lang="en-US" altLang="en-US" smtClean="0">
                <a:latin typeface="Calibri" panose="020F0502020204030204" pitchFamily="34" charset="0"/>
              </a:rPr>
              <a:pPr fontAlgn="base">
                <a:spcBef>
                  <a:spcPct val="0"/>
                </a:spcBef>
                <a:spcAft>
                  <a:spcPct val="0"/>
                </a:spcAft>
              </a:pPr>
              <a:t>28</a:t>
            </a:fld>
            <a:endParaRPr lang="en-US" altLang="en-US">
              <a:latin typeface="Calibri" panose="020F0502020204030204" pitchFamily="34" charset="0"/>
            </a:endParaRPr>
          </a:p>
        </p:txBody>
      </p:sp>
    </p:spTree>
    <p:extLst>
      <p:ext uri="{BB962C8B-B14F-4D97-AF65-F5344CB8AC3E}">
        <p14:creationId xmlns:p14="http://schemas.microsoft.com/office/powerpoint/2010/main" val="313694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327B33-A144-45A3-BF47-A27F9C1C820A}" type="datetime1">
              <a:rPr lang="en-US" smtClean="0"/>
              <a:t>9/24/2024</a:t>
            </a:fld>
            <a:endParaRPr lang="en-US"/>
          </a:p>
        </p:txBody>
      </p:sp>
      <p:sp>
        <p:nvSpPr>
          <p:cNvPr id="5"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2680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3F1BAD-EEC6-404D-8D8A-7A13EF08CE4F}" type="datetime1">
              <a:rPr lang="en-US" smtClean="0"/>
              <a:t>9/24/2024</a:t>
            </a:fld>
            <a:endParaRPr lang="en-US"/>
          </a:p>
        </p:txBody>
      </p:sp>
      <p:sp>
        <p:nvSpPr>
          <p:cNvPr id="6" name="Footer Placeholder 5"/>
          <p:cNvSpPr>
            <a:spLocks noGrp="1"/>
          </p:cNvSpPr>
          <p:nvPr>
            <p:ph type="ftr" sz="quarter" idx="11"/>
          </p:nvPr>
        </p:nvSpPr>
        <p:spPr/>
        <p:txBody>
          <a:bodyPr/>
          <a:lstStyle/>
          <a:p>
            <a:r>
              <a:rPr lang="en-US"/>
              <a:t>Yoder &amp; Langford ©</a:t>
            </a:r>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828746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E7D9902-FD20-438B-B866-94C1DEDA63C1}" type="datetime1">
              <a:rPr lang="en-US" smtClean="0"/>
              <a:t>9/24/2024</a:t>
            </a:fld>
            <a:endParaRPr lang="en-US"/>
          </a:p>
        </p:txBody>
      </p:sp>
      <p:sp>
        <p:nvSpPr>
          <p:cNvPr id="5"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754200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574063B-6F24-40E1-92AD-463274721F19}" type="datetime1">
              <a:rPr lang="en-US" smtClean="0"/>
              <a:t>9/24/2024</a:t>
            </a:fld>
            <a:endParaRPr lang="en-US"/>
          </a:p>
        </p:txBody>
      </p:sp>
      <p:sp>
        <p:nvSpPr>
          <p:cNvPr id="5"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767952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AE18E0-86C9-4E0D-AF2B-54C26C462CF4}" type="datetime1">
              <a:rPr lang="en-US" smtClean="0"/>
              <a:t>9/24/2024</a:t>
            </a:fld>
            <a:endParaRPr lang="en-US"/>
          </a:p>
        </p:txBody>
      </p:sp>
      <p:sp>
        <p:nvSpPr>
          <p:cNvPr id="5"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47654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AE0209-1D05-4CB2-AB4D-A7BFC0BA027E}" type="datetime1">
              <a:rPr lang="en-US" smtClean="0"/>
              <a:t>9/24/2024</a:t>
            </a:fld>
            <a:endParaRPr lang="en-US"/>
          </a:p>
        </p:txBody>
      </p:sp>
      <p:sp>
        <p:nvSpPr>
          <p:cNvPr id="4"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53662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F01D32-20FE-468F-900D-C4E2896979F1}" type="datetime1">
              <a:rPr lang="en-US" smtClean="0"/>
              <a:t>9/24/2024</a:t>
            </a:fld>
            <a:endParaRPr lang="en-US"/>
          </a:p>
        </p:txBody>
      </p:sp>
      <p:sp>
        <p:nvSpPr>
          <p:cNvPr id="4"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923894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9DBFA7-FE07-44FD-B064-454CDF86DD80}" type="datetime1">
              <a:rPr lang="en-US" smtClean="0"/>
              <a:t>9/24/2024</a:t>
            </a:fld>
            <a:endParaRPr lang="en-US"/>
          </a:p>
        </p:txBody>
      </p:sp>
      <p:sp>
        <p:nvSpPr>
          <p:cNvPr id="5"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656620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9BE0D-72A7-40DB-8F09-1CB49870AA95}" type="datetime1">
              <a:rPr lang="en-US" smtClean="0"/>
              <a:t>9/24/2024</a:t>
            </a:fld>
            <a:endParaRPr lang="en-US"/>
          </a:p>
        </p:txBody>
      </p:sp>
      <p:sp>
        <p:nvSpPr>
          <p:cNvPr id="5"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3937223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179973B2-908B-9456-142C-233436273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pic>
        <p:nvPicPr>
          <p:cNvPr id="3" name="Picture 7">
            <a:extLst>
              <a:ext uri="{FF2B5EF4-FFF2-40B4-BE49-F238E27FC236}">
                <a16:creationId xmlns:a16="http://schemas.microsoft.com/office/drawing/2014/main" xmlns="" id="{926F648C-2398-BC05-A640-E122BA7D53D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a:extLst>
              <a:ext uri="{FF2B5EF4-FFF2-40B4-BE49-F238E27FC236}">
                <a16:creationId xmlns:a16="http://schemas.microsoft.com/office/drawing/2014/main" xmlns="" id="{9EF701A7-3763-B85E-5673-4DE4CDC22298}"/>
              </a:ext>
            </a:extLst>
          </p:cNvPr>
          <p:cNvSpPr>
            <a:spLocks noGrp="1"/>
          </p:cNvSpPr>
          <p:nvPr>
            <p:ph type="dt" sz="half" idx="16"/>
          </p:nvPr>
        </p:nvSpPr>
        <p:spPr/>
        <p:txBody>
          <a:bodyPr/>
          <a:lstStyle/>
          <a:p>
            <a:fld id="{1A78B77F-F4AC-4A6E-99C8-B0AA37597F37}" type="datetime1">
              <a:rPr lang="en-US" smtClean="0"/>
              <a:t>9/24/2024</a:t>
            </a:fld>
            <a:endParaRPr lang="en-US"/>
          </a:p>
        </p:txBody>
      </p:sp>
      <p:sp>
        <p:nvSpPr>
          <p:cNvPr id="6" name="Footer Placeholder 5">
            <a:extLst>
              <a:ext uri="{FF2B5EF4-FFF2-40B4-BE49-F238E27FC236}">
                <a16:creationId xmlns:a16="http://schemas.microsoft.com/office/drawing/2014/main" xmlns="" id="{5D1DEA3D-316B-4D45-F13A-9B927FFADEEE}"/>
              </a:ext>
            </a:extLst>
          </p:cNvPr>
          <p:cNvSpPr>
            <a:spLocks noGrp="1"/>
          </p:cNvSpPr>
          <p:nvPr>
            <p:ph type="ftr" sz="quarter" idx="17"/>
          </p:nvPr>
        </p:nvSpPr>
        <p:spPr>
          <a:xfrm>
            <a:off x="5297764" y="6411119"/>
            <a:ext cx="3859795" cy="304801"/>
          </a:xfrm>
        </p:spPr>
        <p:txBody>
          <a:bodyPr/>
          <a:lstStyle>
            <a:lvl1pPr>
              <a:defRPr sz="1400" b="1">
                <a:solidFill>
                  <a:schemeClr val="bg1">
                    <a:alpha val="60000"/>
                  </a:schemeClr>
                </a:solidFill>
                <a:latin typeface="Times New Roman" panose="02020603050405020304" pitchFamily="18" charset="0"/>
                <a:cs typeface="Times New Roman" panose="02020603050405020304" pitchFamily="18" charset="0"/>
              </a:defRPr>
            </a:lvl1pPr>
          </a:lstStyle>
          <a:p>
            <a:r>
              <a:rPr lang="en-US" dirty="0"/>
              <a:t>Yoder &amp; Langford ©</a:t>
            </a:r>
          </a:p>
        </p:txBody>
      </p:sp>
      <p:sp>
        <p:nvSpPr>
          <p:cNvPr id="8" name="Slide Number Placeholder 7">
            <a:extLst>
              <a:ext uri="{FF2B5EF4-FFF2-40B4-BE49-F238E27FC236}">
                <a16:creationId xmlns:a16="http://schemas.microsoft.com/office/drawing/2014/main" xmlns="" id="{6F0BDA92-B421-6F46-C735-7AE7394B1241}"/>
              </a:ext>
            </a:extLst>
          </p:cNvPr>
          <p:cNvSpPr>
            <a:spLocks noGrp="1"/>
          </p:cNvSpPr>
          <p:nvPr>
            <p:ph type="sldNum" sz="quarter" idx="18"/>
          </p:nvPr>
        </p:nvSpPr>
        <p:spPr>
          <a:xfrm>
            <a:off x="960120" y="5969663"/>
            <a:ext cx="838199" cy="767687"/>
          </a:xfrm>
        </p:spPr>
        <p:txBody>
          <a:bodyPr/>
          <a:lstStyle>
            <a:lvl1pPr>
              <a:defRPr sz="2000">
                <a:solidFill>
                  <a:schemeClr val="bg1"/>
                </a:solidFill>
                <a:latin typeface="Times New Roman" panose="02020603050405020304" pitchFamily="18" charset="0"/>
                <a:cs typeface="Times New Roman" panose="02020603050405020304" pitchFamily="18" charset="0"/>
              </a:defRPr>
            </a:lvl1pPr>
          </a:lstStyle>
          <a:p>
            <a:fld id="{0E42FCEF-9517-7142-B602-BAEFE73C0B6E}" type="slidenum">
              <a:rPr lang="en-US" smtClean="0"/>
              <a:pPr/>
              <a:t>‹#›</a:t>
            </a:fld>
            <a:endParaRPr lang="en-US" dirty="0"/>
          </a:p>
        </p:txBody>
      </p:sp>
    </p:spTree>
    <p:extLst>
      <p:ext uri="{BB962C8B-B14F-4D97-AF65-F5344CB8AC3E}">
        <p14:creationId xmlns:p14="http://schemas.microsoft.com/office/powerpoint/2010/main" val="10745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884C01DA-BDE0-8BCD-6554-4B70596DAC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pic>
        <p:nvPicPr>
          <p:cNvPr id="3" name="Picture 7">
            <a:extLst>
              <a:ext uri="{FF2B5EF4-FFF2-40B4-BE49-F238E27FC236}">
                <a16:creationId xmlns:a16="http://schemas.microsoft.com/office/drawing/2014/main" xmlns="" id="{0989825C-58A7-91D8-7E31-E620E38C5A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08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B3F8145B-267F-4E43-925C-645FBF34C044}" type="datetime1">
              <a:rPr lang="en-US" smtClean="0"/>
              <a:t>9/24/2024</a:t>
            </a:fld>
            <a:endParaRPr lang="en-US"/>
          </a:p>
        </p:txBody>
      </p:sp>
      <p:sp>
        <p:nvSpPr>
          <p:cNvPr id="5"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dirty="0"/>
          </a:p>
        </p:txBody>
      </p:sp>
    </p:spTree>
    <p:extLst>
      <p:ext uri="{BB962C8B-B14F-4D97-AF65-F5344CB8AC3E}">
        <p14:creationId xmlns:p14="http://schemas.microsoft.com/office/powerpoint/2010/main" val="18714593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179973B2-908B-9456-142C-2334362733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6213" y="731520"/>
            <a:ext cx="10616187" cy="1306222"/>
          </a:xfrm>
        </p:spPr>
        <p:txBody>
          <a:bodyPr>
            <a:noAutofit/>
          </a:bodyPr>
          <a:lstStyle>
            <a:lvl1pPr>
              <a:lnSpc>
                <a:spcPct val="101000"/>
              </a:lnSpc>
              <a:spcBef>
                <a:spcPts val="700"/>
              </a:spcBef>
              <a:spcAft>
                <a:spcPts val="700"/>
              </a:spcAft>
              <a:defRPr sz="5400" baseline="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Content Placeholder 2"/>
          <p:cNvSpPr>
            <a:spLocks noGrp="1"/>
          </p:cNvSpPr>
          <p:nvPr>
            <p:ph idx="1"/>
          </p:nvPr>
        </p:nvSpPr>
        <p:spPr>
          <a:xfrm>
            <a:off x="960120" y="2587752"/>
            <a:ext cx="3694176" cy="3258102"/>
          </a:xfrm>
        </p:spPr>
        <p:txBody>
          <a:bodyPr/>
          <a:lstStyle>
            <a:lvl1pPr>
              <a:defRPr sz="36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p:txBody>
      </p:sp>
      <p:sp>
        <p:nvSpPr>
          <p:cNvPr id="14" name="Picture Placeholder 13"/>
          <p:cNvSpPr>
            <a:spLocks noGrp="1"/>
          </p:cNvSpPr>
          <p:nvPr>
            <p:ph type="pic" sz="quarter" idx="14"/>
          </p:nvPr>
        </p:nvSpPr>
        <p:spPr>
          <a:xfrm>
            <a:off x="5297764" y="2265363"/>
            <a:ext cx="3479524"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
        <p:nvSpPr>
          <p:cNvPr id="16" name="Picture Placeholder 15"/>
          <p:cNvSpPr>
            <a:spLocks noGrp="1"/>
          </p:cNvSpPr>
          <p:nvPr>
            <p:ph type="pic" sz="quarter" idx="15"/>
          </p:nvPr>
        </p:nvSpPr>
        <p:spPr>
          <a:xfrm>
            <a:off x="8777288" y="2265363"/>
            <a:ext cx="3414712" cy="3951287"/>
          </a:xfrm>
        </p:spPr>
        <p:txBody>
          <a:bodyPr/>
          <a:lstStyle>
            <a:lvl1pPr>
              <a:defRPr sz="1400">
                <a:latin typeface="Arial" panose="020B0604020202020204" pitchFamily="34" charset="0"/>
                <a:cs typeface="Arial" panose="020B0604020202020204" pitchFamily="34" charset="0"/>
              </a:defRPr>
            </a:lvl1pPr>
          </a:lstStyle>
          <a:p>
            <a:pPr lvl="0"/>
            <a:r>
              <a:rPr lang="en-US" noProof="0"/>
              <a:t>Click icon to add picture</a:t>
            </a:r>
          </a:p>
        </p:txBody>
      </p:sp>
    </p:spTree>
    <p:extLst>
      <p:ext uri="{BB962C8B-B14F-4D97-AF65-F5344CB8AC3E}">
        <p14:creationId xmlns:p14="http://schemas.microsoft.com/office/powerpoint/2010/main" val="965547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losing">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xmlns="" id="{884C01DA-BDE0-8BCD-6554-4B70596DAC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888" y="6084888"/>
            <a:ext cx="7191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351993" y="2501053"/>
            <a:ext cx="7136064" cy="1700784"/>
          </a:xfrm>
        </p:spPr>
        <p:txBody>
          <a:bodyPr>
            <a:noAutofit/>
          </a:bodyPr>
          <a:lstStyle>
            <a:lvl1pPr>
              <a:lnSpc>
                <a:spcPct val="101000"/>
              </a:lnSpc>
              <a:spcBef>
                <a:spcPts val="700"/>
              </a:spcBef>
              <a:spcAft>
                <a:spcPts val="700"/>
              </a:spcAft>
              <a:defRPr sz="5400" baseline="0">
                <a:latin typeface="Arial" panose="020B0604020202020204" pitchFamily="34" charset="0"/>
                <a:cs typeface="Arial" panose="020B0604020202020204" pitchFamily="34" charset="0"/>
              </a:defRPr>
            </a:lvl1pPr>
          </a:lstStyle>
          <a:p>
            <a:r>
              <a:rPr lang="en-US"/>
              <a:t>Click to edit Master title style</a:t>
            </a:r>
          </a:p>
        </p:txBody>
      </p:sp>
      <p:sp>
        <p:nvSpPr>
          <p:cNvPr id="16" name="Picture Placeholder 15"/>
          <p:cNvSpPr>
            <a:spLocks noGrp="1"/>
          </p:cNvSpPr>
          <p:nvPr>
            <p:ph type="pic" sz="quarter" idx="15"/>
          </p:nvPr>
        </p:nvSpPr>
        <p:spPr>
          <a:xfrm>
            <a:off x="703942" y="1225484"/>
            <a:ext cx="3343187" cy="3951807"/>
          </a:xfrm>
        </p:spPr>
        <p:txBody>
          <a:bodyPr/>
          <a:lstStyle>
            <a:lvl1pPr>
              <a:defRPr>
                <a:latin typeface="Arial" panose="020B0604020202020204" pitchFamily="34" charset="0"/>
                <a:cs typeface="Arial" panose="020B0604020202020204" pitchFamily="34" charset="0"/>
              </a:defRPr>
            </a:lvl1pPr>
          </a:lstStyle>
          <a:p>
            <a:pPr lvl="0"/>
            <a:r>
              <a:rPr lang="en-US" noProof="0"/>
              <a:t>Click icon to add picture</a:t>
            </a:r>
          </a:p>
        </p:txBody>
      </p:sp>
      <p:sp>
        <p:nvSpPr>
          <p:cNvPr id="7" name="Content Placeholder 2"/>
          <p:cNvSpPr>
            <a:spLocks noGrp="1"/>
          </p:cNvSpPr>
          <p:nvPr>
            <p:ph idx="1"/>
          </p:nvPr>
        </p:nvSpPr>
        <p:spPr>
          <a:xfrm>
            <a:off x="4547779"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Content Placeholder 2"/>
          <p:cNvSpPr>
            <a:spLocks noGrp="1"/>
          </p:cNvSpPr>
          <p:nvPr>
            <p:ph idx="16"/>
          </p:nvPr>
        </p:nvSpPr>
        <p:spPr>
          <a:xfrm>
            <a:off x="6984437"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Content Placeholder 2"/>
          <p:cNvSpPr>
            <a:spLocks noGrp="1"/>
          </p:cNvSpPr>
          <p:nvPr>
            <p:ph idx="17"/>
          </p:nvPr>
        </p:nvSpPr>
        <p:spPr>
          <a:xfrm>
            <a:off x="9421095" y="5355583"/>
            <a:ext cx="2270162" cy="577153"/>
          </a:xfrm>
        </p:spPr>
        <p:txBody>
          <a:bodyPr/>
          <a:lstStyle>
            <a:lvl1pPr>
              <a:defRPr sz="1400">
                <a:solidFill>
                  <a:schemeClr val="tx1"/>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367578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69084-A566-9CB4-46DC-80C24C4FBF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4C75F459-FCB8-12DE-F894-E3D663149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E6D63677-00AC-FB63-D0F8-4B99BA95AC83}"/>
              </a:ext>
            </a:extLst>
          </p:cNvPr>
          <p:cNvSpPr>
            <a:spLocks noGrp="1"/>
          </p:cNvSpPr>
          <p:nvPr>
            <p:ph type="dt" sz="half" idx="10"/>
          </p:nvPr>
        </p:nvSpPr>
        <p:spPr/>
        <p:txBody>
          <a:bodyPr/>
          <a:lstStyle/>
          <a:p>
            <a:fld id="{3F590D7D-E098-4DC6-B512-32BBC5B6C544}" type="datetime1">
              <a:rPr lang="en-US" smtClean="0"/>
              <a:t>9/24/2024</a:t>
            </a:fld>
            <a:endParaRPr lang="en-US"/>
          </a:p>
        </p:txBody>
      </p:sp>
      <p:sp>
        <p:nvSpPr>
          <p:cNvPr id="5" name="Footer Placeholder 4">
            <a:extLst>
              <a:ext uri="{FF2B5EF4-FFF2-40B4-BE49-F238E27FC236}">
                <a16:creationId xmlns:a16="http://schemas.microsoft.com/office/drawing/2014/main" xmlns="" id="{49E61353-803D-EFA6-9E49-21ECA8CDCF17}"/>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488C62EC-73C0-FCDB-7B40-6C8978FFFBCD}"/>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521576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CA9F85-77DB-F148-3558-29CCE4655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78817D5-48B5-7B82-FCA0-C136E0F00F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7B5A7A-0AFF-E187-EE1F-D8FA34BF60CC}"/>
              </a:ext>
            </a:extLst>
          </p:cNvPr>
          <p:cNvSpPr>
            <a:spLocks noGrp="1"/>
          </p:cNvSpPr>
          <p:nvPr>
            <p:ph type="dt" sz="half" idx="10"/>
          </p:nvPr>
        </p:nvSpPr>
        <p:spPr/>
        <p:txBody>
          <a:bodyPr/>
          <a:lstStyle/>
          <a:p>
            <a:fld id="{E408294E-CE03-431A-AE9C-A3DD0D9C756D}" type="datetime1">
              <a:rPr lang="en-US" smtClean="0"/>
              <a:t>9/24/2024</a:t>
            </a:fld>
            <a:endParaRPr lang="en-US"/>
          </a:p>
        </p:txBody>
      </p:sp>
      <p:sp>
        <p:nvSpPr>
          <p:cNvPr id="5" name="Footer Placeholder 4">
            <a:extLst>
              <a:ext uri="{FF2B5EF4-FFF2-40B4-BE49-F238E27FC236}">
                <a16:creationId xmlns:a16="http://schemas.microsoft.com/office/drawing/2014/main" xmlns="" id="{239AEB5E-FDF5-ADE2-C1B2-8955F1C8826F}"/>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D3AE167E-2B71-2E92-6A59-413B2BA98F6E}"/>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2231191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D37C0-B90D-4909-C3DE-889B1B8C5C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1906B2A-9565-F76B-5E60-B2814C2826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BD74AC6-9F07-AD7C-D902-83119A81A5D3}"/>
              </a:ext>
            </a:extLst>
          </p:cNvPr>
          <p:cNvSpPr>
            <a:spLocks noGrp="1"/>
          </p:cNvSpPr>
          <p:nvPr>
            <p:ph type="dt" sz="half" idx="10"/>
          </p:nvPr>
        </p:nvSpPr>
        <p:spPr/>
        <p:txBody>
          <a:bodyPr/>
          <a:lstStyle/>
          <a:p>
            <a:fld id="{E4DBA3DC-D029-4D7E-B162-E6A4B6253B0A}" type="datetime1">
              <a:rPr lang="en-US" smtClean="0"/>
              <a:t>9/24/2024</a:t>
            </a:fld>
            <a:endParaRPr lang="en-US"/>
          </a:p>
        </p:txBody>
      </p:sp>
      <p:sp>
        <p:nvSpPr>
          <p:cNvPr id="5" name="Footer Placeholder 4">
            <a:extLst>
              <a:ext uri="{FF2B5EF4-FFF2-40B4-BE49-F238E27FC236}">
                <a16:creationId xmlns:a16="http://schemas.microsoft.com/office/drawing/2014/main" xmlns="" id="{669E0068-DDB6-42DE-BDD5-63B95C71751E}"/>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DC098A93-7ED7-36F2-A1A8-934E9C8DE026}"/>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3754384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D499E-E862-32C5-2147-71BD454D0E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688E4C7-285A-F5DE-7547-7A9713FCF3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27765E4-7F23-A577-CC7A-400451065A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F769154-3B6D-A756-B93C-EC40C7CE82AC}"/>
              </a:ext>
            </a:extLst>
          </p:cNvPr>
          <p:cNvSpPr>
            <a:spLocks noGrp="1"/>
          </p:cNvSpPr>
          <p:nvPr>
            <p:ph type="dt" sz="half" idx="10"/>
          </p:nvPr>
        </p:nvSpPr>
        <p:spPr/>
        <p:txBody>
          <a:bodyPr/>
          <a:lstStyle/>
          <a:p>
            <a:fld id="{5C64A3B1-06A0-466C-937B-A36EBCAF7077}" type="datetime1">
              <a:rPr lang="en-US" smtClean="0"/>
              <a:t>9/24/2024</a:t>
            </a:fld>
            <a:endParaRPr lang="en-US"/>
          </a:p>
        </p:txBody>
      </p:sp>
      <p:sp>
        <p:nvSpPr>
          <p:cNvPr id="6" name="Footer Placeholder 5">
            <a:extLst>
              <a:ext uri="{FF2B5EF4-FFF2-40B4-BE49-F238E27FC236}">
                <a16:creationId xmlns:a16="http://schemas.microsoft.com/office/drawing/2014/main" xmlns="" id="{BDF87C9A-744D-692A-3BB6-B17620E1A667}"/>
              </a:ext>
            </a:extLst>
          </p:cNvPr>
          <p:cNvSpPr>
            <a:spLocks noGrp="1"/>
          </p:cNvSpPr>
          <p:nvPr>
            <p:ph type="ftr" sz="quarter" idx="11"/>
          </p:nvPr>
        </p:nvSpPr>
        <p:spPr/>
        <p:txBody>
          <a:bodyPr/>
          <a:lstStyle/>
          <a:p>
            <a:r>
              <a:rPr lang="en-US"/>
              <a:t>Yoder &amp; Langford ©</a:t>
            </a:r>
          </a:p>
        </p:txBody>
      </p:sp>
      <p:sp>
        <p:nvSpPr>
          <p:cNvPr id="7" name="Slide Number Placeholder 6">
            <a:extLst>
              <a:ext uri="{FF2B5EF4-FFF2-40B4-BE49-F238E27FC236}">
                <a16:creationId xmlns:a16="http://schemas.microsoft.com/office/drawing/2014/main" xmlns="" id="{77DB0B6A-C395-E1D2-13FF-384DED7A61DD}"/>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22893545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F6B9D2-241D-025B-A8B9-364F6C904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C319D2D-408A-6147-EF67-3437AD8523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5FE1053-0F2A-39A1-9F84-91F9F6204B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25CA70C-2DF3-5A62-0F5D-EC46DA3C9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61BD954-14DE-666C-260C-D1EA58FC10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DD64144-580C-7B3D-29B6-430A4E872111}"/>
              </a:ext>
            </a:extLst>
          </p:cNvPr>
          <p:cNvSpPr>
            <a:spLocks noGrp="1"/>
          </p:cNvSpPr>
          <p:nvPr>
            <p:ph type="dt" sz="half" idx="10"/>
          </p:nvPr>
        </p:nvSpPr>
        <p:spPr/>
        <p:txBody>
          <a:bodyPr/>
          <a:lstStyle/>
          <a:p>
            <a:fld id="{0F4444AA-EC8A-4899-A543-66688D21BF91}" type="datetime1">
              <a:rPr lang="en-US" smtClean="0"/>
              <a:t>9/24/2024</a:t>
            </a:fld>
            <a:endParaRPr lang="en-US"/>
          </a:p>
        </p:txBody>
      </p:sp>
      <p:sp>
        <p:nvSpPr>
          <p:cNvPr id="8" name="Footer Placeholder 7">
            <a:extLst>
              <a:ext uri="{FF2B5EF4-FFF2-40B4-BE49-F238E27FC236}">
                <a16:creationId xmlns:a16="http://schemas.microsoft.com/office/drawing/2014/main" xmlns="" id="{67E84D31-7B32-0A28-DF50-632618CCF451}"/>
              </a:ext>
            </a:extLst>
          </p:cNvPr>
          <p:cNvSpPr>
            <a:spLocks noGrp="1"/>
          </p:cNvSpPr>
          <p:nvPr>
            <p:ph type="ftr" sz="quarter" idx="11"/>
          </p:nvPr>
        </p:nvSpPr>
        <p:spPr/>
        <p:txBody>
          <a:bodyPr/>
          <a:lstStyle/>
          <a:p>
            <a:r>
              <a:rPr lang="en-US"/>
              <a:t>Yoder &amp; Langford ©</a:t>
            </a:r>
          </a:p>
        </p:txBody>
      </p:sp>
      <p:sp>
        <p:nvSpPr>
          <p:cNvPr id="9" name="Slide Number Placeholder 8">
            <a:extLst>
              <a:ext uri="{FF2B5EF4-FFF2-40B4-BE49-F238E27FC236}">
                <a16:creationId xmlns:a16="http://schemas.microsoft.com/office/drawing/2014/main" xmlns="" id="{8D3E6F30-2689-F9F3-7821-A45DFC3CCDE3}"/>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3785105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D922A-EB1D-7F69-4DEE-D9E29D9A5A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70F073A-9EE5-FBF2-ABC1-AF701CCD9502}"/>
              </a:ext>
            </a:extLst>
          </p:cNvPr>
          <p:cNvSpPr>
            <a:spLocks noGrp="1"/>
          </p:cNvSpPr>
          <p:nvPr>
            <p:ph type="dt" sz="half" idx="10"/>
          </p:nvPr>
        </p:nvSpPr>
        <p:spPr/>
        <p:txBody>
          <a:bodyPr/>
          <a:lstStyle/>
          <a:p>
            <a:fld id="{DD24ABC0-027D-452A-9514-EFDEC6CCECF0}" type="datetime1">
              <a:rPr lang="en-US" smtClean="0"/>
              <a:t>9/24/2024</a:t>
            </a:fld>
            <a:endParaRPr lang="en-US"/>
          </a:p>
        </p:txBody>
      </p:sp>
      <p:sp>
        <p:nvSpPr>
          <p:cNvPr id="4" name="Footer Placeholder 3">
            <a:extLst>
              <a:ext uri="{FF2B5EF4-FFF2-40B4-BE49-F238E27FC236}">
                <a16:creationId xmlns:a16="http://schemas.microsoft.com/office/drawing/2014/main" xmlns="" id="{B7BFCA60-3700-7EE9-35D1-F3D9EA0BA534}"/>
              </a:ext>
            </a:extLst>
          </p:cNvPr>
          <p:cNvSpPr>
            <a:spLocks noGrp="1"/>
          </p:cNvSpPr>
          <p:nvPr>
            <p:ph type="ftr" sz="quarter" idx="11"/>
          </p:nvPr>
        </p:nvSpPr>
        <p:spPr/>
        <p:txBody>
          <a:bodyPr/>
          <a:lstStyle/>
          <a:p>
            <a:r>
              <a:rPr lang="en-US"/>
              <a:t>Yoder &amp; Langford ©</a:t>
            </a:r>
          </a:p>
        </p:txBody>
      </p:sp>
      <p:sp>
        <p:nvSpPr>
          <p:cNvPr id="5" name="Slide Number Placeholder 4">
            <a:extLst>
              <a:ext uri="{FF2B5EF4-FFF2-40B4-BE49-F238E27FC236}">
                <a16:creationId xmlns:a16="http://schemas.microsoft.com/office/drawing/2014/main" xmlns="" id="{CE705C20-B99D-BBA8-FE77-4579F2F584F2}"/>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1510711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EBE840D-6077-9FE7-4E1E-628865574350}"/>
              </a:ext>
            </a:extLst>
          </p:cNvPr>
          <p:cNvSpPr>
            <a:spLocks noGrp="1"/>
          </p:cNvSpPr>
          <p:nvPr>
            <p:ph type="dt" sz="half" idx="10"/>
          </p:nvPr>
        </p:nvSpPr>
        <p:spPr/>
        <p:txBody>
          <a:bodyPr/>
          <a:lstStyle/>
          <a:p>
            <a:fld id="{7DF07005-2566-4E73-99E0-E90C07360106}" type="datetime1">
              <a:rPr lang="en-US" smtClean="0"/>
              <a:t>9/24/2024</a:t>
            </a:fld>
            <a:endParaRPr lang="en-US"/>
          </a:p>
        </p:txBody>
      </p:sp>
      <p:sp>
        <p:nvSpPr>
          <p:cNvPr id="3" name="Footer Placeholder 2">
            <a:extLst>
              <a:ext uri="{FF2B5EF4-FFF2-40B4-BE49-F238E27FC236}">
                <a16:creationId xmlns:a16="http://schemas.microsoft.com/office/drawing/2014/main" xmlns="" id="{29A491BE-465B-E68F-6852-6189E873AFA4}"/>
              </a:ext>
            </a:extLst>
          </p:cNvPr>
          <p:cNvSpPr>
            <a:spLocks noGrp="1"/>
          </p:cNvSpPr>
          <p:nvPr>
            <p:ph type="ftr" sz="quarter" idx="11"/>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711E1FE3-C5A1-350E-0329-6E45BD316166}"/>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935936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D14CE-1171-3DCD-146C-9FA2D2033D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69753CF2-E020-4053-4E5B-D57E220D3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10DB2F9-E3D0-58BC-C354-D692C28C36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AF4D5FE-F383-BEAE-D460-648758499ECA}"/>
              </a:ext>
            </a:extLst>
          </p:cNvPr>
          <p:cNvSpPr>
            <a:spLocks noGrp="1"/>
          </p:cNvSpPr>
          <p:nvPr>
            <p:ph type="dt" sz="half" idx="10"/>
          </p:nvPr>
        </p:nvSpPr>
        <p:spPr/>
        <p:txBody>
          <a:bodyPr/>
          <a:lstStyle/>
          <a:p>
            <a:fld id="{CF13F0DD-CF7D-4CCE-9358-C202FCFB36A5}" type="datetime1">
              <a:rPr lang="en-US" smtClean="0"/>
              <a:t>9/24/2024</a:t>
            </a:fld>
            <a:endParaRPr lang="en-US"/>
          </a:p>
        </p:txBody>
      </p:sp>
      <p:sp>
        <p:nvSpPr>
          <p:cNvPr id="6" name="Footer Placeholder 5">
            <a:extLst>
              <a:ext uri="{FF2B5EF4-FFF2-40B4-BE49-F238E27FC236}">
                <a16:creationId xmlns:a16="http://schemas.microsoft.com/office/drawing/2014/main" xmlns="" id="{0CCE393A-D240-01E2-0ECB-F2F67A6285B2}"/>
              </a:ext>
            </a:extLst>
          </p:cNvPr>
          <p:cNvSpPr>
            <a:spLocks noGrp="1"/>
          </p:cNvSpPr>
          <p:nvPr>
            <p:ph type="ftr" sz="quarter" idx="11"/>
          </p:nvPr>
        </p:nvSpPr>
        <p:spPr/>
        <p:txBody>
          <a:bodyPr/>
          <a:lstStyle/>
          <a:p>
            <a:r>
              <a:rPr lang="en-US"/>
              <a:t>Yoder &amp; Langford ©</a:t>
            </a:r>
          </a:p>
        </p:txBody>
      </p:sp>
      <p:sp>
        <p:nvSpPr>
          <p:cNvPr id="7" name="Slide Number Placeholder 6">
            <a:extLst>
              <a:ext uri="{FF2B5EF4-FFF2-40B4-BE49-F238E27FC236}">
                <a16:creationId xmlns:a16="http://schemas.microsoft.com/office/drawing/2014/main" xmlns="" id="{88060520-C37A-6918-6427-DB29740C3918}"/>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186555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9D642A-C72F-41E3-897D-382FDEC9255D}" type="datetime1">
              <a:rPr lang="en-US" smtClean="0"/>
              <a:t>9/24/2024</a:t>
            </a:fld>
            <a:endParaRPr lang="en-US"/>
          </a:p>
        </p:txBody>
      </p:sp>
      <p:sp>
        <p:nvSpPr>
          <p:cNvPr id="5" name="Footer Placeholder 4"/>
          <p:cNvSpPr>
            <a:spLocks noGrp="1"/>
          </p:cNvSpPr>
          <p:nvPr>
            <p:ph type="ftr" sz="quarter" idx="11"/>
          </p:nvPr>
        </p:nvSpPr>
        <p:spPr/>
        <p:txBody>
          <a:bodyPr/>
          <a:lstStyle/>
          <a:p>
            <a:r>
              <a:rPr lang="en-US"/>
              <a:t>Yoder &amp; Langford ©</a:t>
            </a:r>
          </a:p>
        </p:txBody>
      </p:sp>
      <p:sp>
        <p:nvSpPr>
          <p:cNvPr id="6" name="Slide Number Placeholder 5"/>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63210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92650D-0225-042B-9B0C-B0E7C72686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B073D82-3140-ECFF-23FE-7197A3682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7F06AE5-B1A6-C936-9100-FA96E7DE7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C0BD37A-25AF-7C63-EDEB-6C98BF3456DD}"/>
              </a:ext>
            </a:extLst>
          </p:cNvPr>
          <p:cNvSpPr>
            <a:spLocks noGrp="1"/>
          </p:cNvSpPr>
          <p:nvPr>
            <p:ph type="dt" sz="half" idx="10"/>
          </p:nvPr>
        </p:nvSpPr>
        <p:spPr/>
        <p:txBody>
          <a:bodyPr/>
          <a:lstStyle/>
          <a:p>
            <a:fld id="{BCD455A2-2439-4A4D-9DFB-FE82EC214A4D}" type="datetime1">
              <a:rPr lang="en-US" smtClean="0"/>
              <a:t>9/24/2024</a:t>
            </a:fld>
            <a:endParaRPr lang="en-US"/>
          </a:p>
        </p:txBody>
      </p:sp>
      <p:sp>
        <p:nvSpPr>
          <p:cNvPr id="6" name="Footer Placeholder 5">
            <a:extLst>
              <a:ext uri="{FF2B5EF4-FFF2-40B4-BE49-F238E27FC236}">
                <a16:creationId xmlns:a16="http://schemas.microsoft.com/office/drawing/2014/main" xmlns="" id="{F1428308-6907-05A0-C1F8-536FFDCE335C}"/>
              </a:ext>
            </a:extLst>
          </p:cNvPr>
          <p:cNvSpPr>
            <a:spLocks noGrp="1"/>
          </p:cNvSpPr>
          <p:nvPr>
            <p:ph type="ftr" sz="quarter" idx="11"/>
          </p:nvPr>
        </p:nvSpPr>
        <p:spPr/>
        <p:txBody>
          <a:bodyPr/>
          <a:lstStyle/>
          <a:p>
            <a:r>
              <a:rPr lang="en-US"/>
              <a:t>Yoder &amp; Langford ©</a:t>
            </a:r>
          </a:p>
        </p:txBody>
      </p:sp>
      <p:sp>
        <p:nvSpPr>
          <p:cNvPr id="7" name="Slide Number Placeholder 6">
            <a:extLst>
              <a:ext uri="{FF2B5EF4-FFF2-40B4-BE49-F238E27FC236}">
                <a16:creationId xmlns:a16="http://schemas.microsoft.com/office/drawing/2014/main" xmlns="" id="{27B9DC1D-C716-577B-3B29-8AFA8E99A5B1}"/>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3323245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A1F393-CA16-1AB5-C9C8-48EAB4E7D0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620E2D7-0A56-B73A-3055-5BD8A0B5A7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802C93D-C52F-DB92-820C-BA791ADB1FA5}"/>
              </a:ext>
            </a:extLst>
          </p:cNvPr>
          <p:cNvSpPr>
            <a:spLocks noGrp="1"/>
          </p:cNvSpPr>
          <p:nvPr>
            <p:ph type="dt" sz="half" idx="10"/>
          </p:nvPr>
        </p:nvSpPr>
        <p:spPr/>
        <p:txBody>
          <a:bodyPr/>
          <a:lstStyle/>
          <a:p>
            <a:fld id="{6892F73C-59EE-4DC1-9877-6F084DC18202}" type="datetime1">
              <a:rPr lang="en-US" smtClean="0"/>
              <a:t>9/24/2024</a:t>
            </a:fld>
            <a:endParaRPr lang="en-US"/>
          </a:p>
        </p:txBody>
      </p:sp>
      <p:sp>
        <p:nvSpPr>
          <p:cNvPr id="5" name="Footer Placeholder 4">
            <a:extLst>
              <a:ext uri="{FF2B5EF4-FFF2-40B4-BE49-F238E27FC236}">
                <a16:creationId xmlns:a16="http://schemas.microsoft.com/office/drawing/2014/main" xmlns="" id="{34F1D8E7-1B73-A156-5E6D-5E5EDE2D3C78}"/>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3E0A3DFD-FEB8-2C0E-6CEE-E6F63BDE79CC}"/>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191035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E9FB142-0079-CD16-335F-C710DA9AD4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DA0BFCC-9106-8F76-9AF6-D76DB3E20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0D0031-05E2-CD86-4857-7D5780781F99}"/>
              </a:ext>
            </a:extLst>
          </p:cNvPr>
          <p:cNvSpPr>
            <a:spLocks noGrp="1"/>
          </p:cNvSpPr>
          <p:nvPr>
            <p:ph type="dt" sz="half" idx="10"/>
          </p:nvPr>
        </p:nvSpPr>
        <p:spPr/>
        <p:txBody>
          <a:bodyPr/>
          <a:lstStyle/>
          <a:p>
            <a:fld id="{BF134575-4E1E-486E-B084-95C7AFCACD64}" type="datetime1">
              <a:rPr lang="en-US" smtClean="0"/>
              <a:t>9/24/2024</a:t>
            </a:fld>
            <a:endParaRPr lang="en-US"/>
          </a:p>
        </p:txBody>
      </p:sp>
      <p:sp>
        <p:nvSpPr>
          <p:cNvPr id="5" name="Footer Placeholder 4">
            <a:extLst>
              <a:ext uri="{FF2B5EF4-FFF2-40B4-BE49-F238E27FC236}">
                <a16:creationId xmlns:a16="http://schemas.microsoft.com/office/drawing/2014/main" xmlns="" id="{F1BFDB28-B9FC-7324-63F1-B9BAFA7317C0}"/>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ACDFDDFF-1AEF-7D6E-84EF-9A92A50D3F70}"/>
              </a:ext>
            </a:extLst>
          </p:cNvPr>
          <p:cNvSpPr>
            <a:spLocks noGrp="1"/>
          </p:cNvSpPr>
          <p:nvPr>
            <p:ph type="sldNum" sz="quarter" idx="12"/>
          </p:nvPr>
        </p:nvSpPr>
        <p:spPr/>
        <p:txBody>
          <a:bodyPr/>
          <a:lstStyle/>
          <a:p>
            <a:fld id="{0DFAA16F-03EC-4F5A-8C49-EEA8B1530D47}" type="slidenum">
              <a:rPr lang="en-US" smtClean="0"/>
              <a:t>‹#›</a:t>
            </a:fld>
            <a:endParaRPr lang="en-US"/>
          </a:p>
        </p:txBody>
      </p:sp>
    </p:spTree>
    <p:extLst>
      <p:ext uri="{BB962C8B-B14F-4D97-AF65-F5344CB8AC3E}">
        <p14:creationId xmlns:p14="http://schemas.microsoft.com/office/powerpoint/2010/main" val="3361212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7C9346-7FDE-59AE-58B5-AD02783FB3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CA5AB7-48D9-2B0C-08E6-15CC14EBB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842D6B2-65D0-671D-BE9C-4779E7747A30}"/>
              </a:ext>
            </a:extLst>
          </p:cNvPr>
          <p:cNvSpPr>
            <a:spLocks noGrp="1"/>
          </p:cNvSpPr>
          <p:nvPr>
            <p:ph type="dt" sz="half" idx="10"/>
          </p:nvPr>
        </p:nvSpPr>
        <p:spPr/>
        <p:txBody>
          <a:bodyPr/>
          <a:lstStyle/>
          <a:p>
            <a:fld id="{DF4BBBAB-39AC-46AB-B462-D916E364504C}" type="datetime1">
              <a:rPr lang="en-US" smtClean="0"/>
              <a:t>9/24/2024</a:t>
            </a:fld>
            <a:endParaRPr lang="en-US"/>
          </a:p>
        </p:txBody>
      </p:sp>
      <p:sp>
        <p:nvSpPr>
          <p:cNvPr id="5" name="Footer Placeholder 4">
            <a:extLst>
              <a:ext uri="{FF2B5EF4-FFF2-40B4-BE49-F238E27FC236}">
                <a16:creationId xmlns:a16="http://schemas.microsoft.com/office/drawing/2014/main" xmlns="" id="{AD1F0867-70AB-3AB0-FF81-A0C0EBB7CA3E}"/>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3F53DCEB-D7F4-7055-8917-A44F3B5EA230}"/>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37431768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79F37F-D902-95E2-32F6-FE1A37DF43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597F75D-D67C-4632-A2D6-6903476EE7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F549D5-486A-A491-7B75-BD55D16F94FF}"/>
              </a:ext>
            </a:extLst>
          </p:cNvPr>
          <p:cNvSpPr>
            <a:spLocks noGrp="1"/>
          </p:cNvSpPr>
          <p:nvPr>
            <p:ph type="dt" sz="half" idx="10"/>
          </p:nvPr>
        </p:nvSpPr>
        <p:spPr/>
        <p:txBody>
          <a:bodyPr/>
          <a:lstStyle/>
          <a:p>
            <a:fld id="{384F987C-F329-4F2C-85CC-0CE45BC95A84}" type="datetime1">
              <a:rPr lang="en-US" smtClean="0"/>
              <a:t>9/24/2024</a:t>
            </a:fld>
            <a:endParaRPr lang="en-US"/>
          </a:p>
        </p:txBody>
      </p:sp>
      <p:sp>
        <p:nvSpPr>
          <p:cNvPr id="5" name="Footer Placeholder 4">
            <a:extLst>
              <a:ext uri="{FF2B5EF4-FFF2-40B4-BE49-F238E27FC236}">
                <a16:creationId xmlns:a16="http://schemas.microsoft.com/office/drawing/2014/main" xmlns="" id="{4F394304-3C41-4870-97A2-92A350B751DE}"/>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C111FEAE-1933-C66A-615D-847E6A6076A1}"/>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2544228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A04AF3-7143-234F-3C9B-D6F37105B9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D5E843C-C2E2-7C0C-5F23-A4479B3751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3403274-46AF-3844-0180-A9CF29688422}"/>
              </a:ext>
            </a:extLst>
          </p:cNvPr>
          <p:cNvSpPr>
            <a:spLocks noGrp="1"/>
          </p:cNvSpPr>
          <p:nvPr>
            <p:ph type="dt" sz="half" idx="10"/>
          </p:nvPr>
        </p:nvSpPr>
        <p:spPr/>
        <p:txBody>
          <a:bodyPr/>
          <a:lstStyle/>
          <a:p>
            <a:fld id="{010D3C6C-7933-48EC-B185-2B6398E9EA83}" type="datetime1">
              <a:rPr lang="en-US" smtClean="0"/>
              <a:t>9/24/2024</a:t>
            </a:fld>
            <a:endParaRPr lang="en-US"/>
          </a:p>
        </p:txBody>
      </p:sp>
      <p:sp>
        <p:nvSpPr>
          <p:cNvPr id="5" name="Footer Placeholder 4">
            <a:extLst>
              <a:ext uri="{FF2B5EF4-FFF2-40B4-BE49-F238E27FC236}">
                <a16:creationId xmlns:a16="http://schemas.microsoft.com/office/drawing/2014/main" xmlns="" id="{9CFECB83-8157-1A39-A8BC-BE87F663A8FA}"/>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5E65BFBA-E186-C79B-7C17-3CB919F9F73C}"/>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11110777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9FBB7A-8408-5000-4D1B-E5BF6E2677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B310EB8-C19D-5DEC-C985-9FFD043D2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C55B2309-DB69-0621-2695-7FD74EA372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8970970-9C21-5C65-79EC-BD30E1351722}"/>
              </a:ext>
            </a:extLst>
          </p:cNvPr>
          <p:cNvSpPr>
            <a:spLocks noGrp="1"/>
          </p:cNvSpPr>
          <p:nvPr>
            <p:ph type="dt" sz="half" idx="10"/>
          </p:nvPr>
        </p:nvSpPr>
        <p:spPr/>
        <p:txBody>
          <a:bodyPr/>
          <a:lstStyle/>
          <a:p>
            <a:fld id="{A3EBEC45-C643-4AF0-9380-8F1DF7E2F16A}" type="datetime1">
              <a:rPr lang="en-US" smtClean="0"/>
              <a:t>9/24/2024</a:t>
            </a:fld>
            <a:endParaRPr lang="en-US"/>
          </a:p>
        </p:txBody>
      </p:sp>
      <p:sp>
        <p:nvSpPr>
          <p:cNvPr id="6" name="Footer Placeholder 5">
            <a:extLst>
              <a:ext uri="{FF2B5EF4-FFF2-40B4-BE49-F238E27FC236}">
                <a16:creationId xmlns:a16="http://schemas.microsoft.com/office/drawing/2014/main" xmlns="" id="{7CDA9913-7858-62C4-2244-60152F281803}"/>
              </a:ext>
            </a:extLst>
          </p:cNvPr>
          <p:cNvSpPr>
            <a:spLocks noGrp="1"/>
          </p:cNvSpPr>
          <p:nvPr>
            <p:ph type="ftr" sz="quarter" idx="11"/>
          </p:nvPr>
        </p:nvSpPr>
        <p:spPr/>
        <p:txBody>
          <a:bodyPr/>
          <a:lstStyle/>
          <a:p>
            <a:r>
              <a:rPr lang="en-US"/>
              <a:t>Yoder &amp; Langford ©</a:t>
            </a:r>
          </a:p>
        </p:txBody>
      </p:sp>
      <p:sp>
        <p:nvSpPr>
          <p:cNvPr id="7" name="Slide Number Placeholder 6">
            <a:extLst>
              <a:ext uri="{FF2B5EF4-FFF2-40B4-BE49-F238E27FC236}">
                <a16:creationId xmlns:a16="http://schemas.microsoft.com/office/drawing/2014/main" xmlns="" id="{B987186C-0AC4-1869-E250-01F60DD74652}"/>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29864815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536F68-C309-33BF-C849-11AD89F1A8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CD10F51-D054-BE45-98D9-1DCD2EA3E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D12CE85-B659-985A-4F1B-FAD8539A09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82F63DB-996D-7D52-3F9F-386F7B8DDD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9CD4784-6DA8-3816-F6AE-1FCB8FE24C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1C719BE-D0AB-DC8D-4943-65B3C3CBAB48}"/>
              </a:ext>
            </a:extLst>
          </p:cNvPr>
          <p:cNvSpPr>
            <a:spLocks noGrp="1"/>
          </p:cNvSpPr>
          <p:nvPr>
            <p:ph type="dt" sz="half" idx="10"/>
          </p:nvPr>
        </p:nvSpPr>
        <p:spPr/>
        <p:txBody>
          <a:bodyPr/>
          <a:lstStyle/>
          <a:p>
            <a:fld id="{FDDE2DDF-3C9E-42E7-A201-18FEA2C23B3F}" type="datetime1">
              <a:rPr lang="en-US" smtClean="0"/>
              <a:t>9/24/2024</a:t>
            </a:fld>
            <a:endParaRPr lang="en-US"/>
          </a:p>
        </p:txBody>
      </p:sp>
      <p:sp>
        <p:nvSpPr>
          <p:cNvPr id="8" name="Footer Placeholder 7">
            <a:extLst>
              <a:ext uri="{FF2B5EF4-FFF2-40B4-BE49-F238E27FC236}">
                <a16:creationId xmlns:a16="http://schemas.microsoft.com/office/drawing/2014/main" xmlns="" id="{8356FD5D-7422-CBE7-3C0A-77F2993842F9}"/>
              </a:ext>
            </a:extLst>
          </p:cNvPr>
          <p:cNvSpPr>
            <a:spLocks noGrp="1"/>
          </p:cNvSpPr>
          <p:nvPr>
            <p:ph type="ftr" sz="quarter" idx="11"/>
          </p:nvPr>
        </p:nvSpPr>
        <p:spPr/>
        <p:txBody>
          <a:bodyPr/>
          <a:lstStyle/>
          <a:p>
            <a:r>
              <a:rPr lang="en-US"/>
              <a:t>Yoder &amp; Langford ©</a:t>
            </a:r>
          </a:p>
        </p:txBody>
      </p:sp>
      <p:sp>
        <p:nvSpPr>
          <p:cNvPr id="9" name="Slide Number Placeholder 8">
            <a:extLst>
              <a:ext uri="{FF2B5EF4-FFF2-40B4-BE49-F238E27FC236}">
                <a16:creationId xmlns:a16="http://schemas.microsoft.com/office/drawing/2014/main" xmlns="" id="{03662307-1376-27AD-F00B-3DB50FB4B3F9}"/>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16646462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1F3731-6C88-3D7E-8598-BC16E7E1C4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77F2158-2BB8-EC6F-4927-D63604AACE9F}"/>
              </a:ext>
            </a:extLst>
          </p:cNvPr>
          <p:cNvSpPr>
            <a:spLocks noGrp="1"/>
          </p:cNvSpPr>
          <p:nvPr>
            <p:ph type="dt" sz="half" idx="10"/>
          </p:nvPr>
        </p:nvSpPr>
        <p:spPr/>
        <p:txBody>
          <a:bodyPr/>
          <a:lstStyle/>
          <a:p>
            <a:fld id="{35717B71-23F3-4E84-BF2D-5706FEEDD88B}" type="datetime1">
              <a:rPr lang="en-US" smtClean="0"/>
              <a:t>9/24/2024</a:t>
            </a:fld>
            <a:endParaRPr lang="en-US"/>
          </a:p>
        </p:txBody>
      </p:sp>
      <p:sp>
        <p:nvSpPr>
          <p:cNvPr id="4" name="Footer Placeholder 3">
            <a:extLst>
              <a:ext uri="{FF2B5EF4-FFF2-40B4-BE49-F238E27FC236}">
                <a16:creationId xmlns:a16="http://schemas.microsoft.com/office/drawing/2014/main" xmlns="" id="{2B470540-D523-112D-D436-E0CE73F4CDD5}"/>
              </a:ext>
            </a:extLst>
          </p:cNvPr>
          <p:cNvSpPr>
            <a:spLocks noGrp="1"/>
          </p:cNvSpPr>
          <p:nvPr>
            <p:ph type="ftr" sz="quarter" idx="11"/>
          </p:nvPr>
        </p:nvSpPr>
        <p:spPr/>
        <p:txBody>
          <a:bodyPr/>
          <a:lstStyle/>
          <a:p>
            <a:r>
              <a:rPr lang="en-US"/>
              <a:t>Yoder &amp; Langford ©</a:t>
            </a:r>
          </a:p>
        </p:txBody>
      </p:sp>
      <p:sp>
        <p:nvSpPr>
          <p:cNvPr id="5" name="Slide Number Placeholder 4">
            <a:extLst>
              <a:ext uri="{FF2B5EF4-FFF2-40B4-BE49-F238E27FC236}">
                <a16:creationId xmlns:a16="http://schemas.microsoft.com/office/drawing/2014/main" xmlns="" id="{4B0BEDD6-8004-708B-3CCE-4ACA9D9036F7}"/>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3527804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E90EC24-2527-7C06-1C01-668DF2D1E4E1}"/>
              </a:ext>
            </a:extLst>
          </p:cNvPr>
          <p:cNvSpPr>
            <a:spLocks noGrp="1"/>
          </p:cNvSpPr>
          <p:nvPr>
            <p:ph type="dt" sz="half" idx="10"/>
          </p:nvPr>
        </p:nvSpPr>
        <p:spPr/>
        <p:txBody>
          <a:bodyPr/>
          <a:lstStyle/>
          <a:p>
            <a:fld id="{49A898DE-71CE-4951-877D-96DCEDAD8433}" type="datetime1">
              <a:rPr lang="en-US" smtClean="0"/>
              <a:t>9/24/2024</a:t>
            </a:fld>
            <a:endParaRPr lang="en-US"/>
          </a:p>
        </p:txBody>
      </p:sp>
      <p:sp>
        <p:nvSpPr>
          <p:cNvPr id="3" name="Footer Placeholder 2">
            <a:extLst>
              <a:ext uri="{FF2B5EF4-FFF2-40B4-BE49-F238E27FC236}">
                <a16:creationId xmlns:a16="http://schemas.microsoft.com/office/drawing/2014/main" xmlns="" id="{C8464A6E-1A22-066C-DACD-6687991A7B4B}"/>
              </a:ext>
            </a:extLst>
          </p:cNvPr>
          <p:cNvSpPr>
            <a:spLocks noGrp="1"/>
          </p:cNvSpPr>
          <p:nvPr>
            <p:ph type="ftr" sz="quarter" idx="11"/>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5294143F-3C3F-AC06-B93E-9BDEB8F197F8}"/>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253865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D031D-903A-414C-A4C1-B8902BE482A8}" type="datetime1">
              <a:rPr lang="en-US" smtClean="0"/>
              <a:t>9/24/2024</a:t>
            </a:fld>
            <a:endParaRPr lang="en-US"/>
          </a:p>
        </p:txBody>
      </p:sp>
      <p:sp>
        <p:nvSpPr>
          <p:cNvPr id="6" name="Footer Placeholder 5"/>
          <p:cNvSpPr>
            <a:spLocks noGrp="1"/>
          </p:cNvSpPr>
          <p:nvPr>
            <p:ph type="ftr" sz="quarter" idx="11"/>
          </p:nvPr>
        </p:nvSpPr>
        <p:spPr/>
        <p:txBody>
          <a:bodyPr/>
          <a:lstStyle/>
          <a:p>
            <a:r>
              <a:rPr lang="en-US"/>
              <a:t>Yoder &amp; Langford ©</a:t>
            </a:r>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890375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45E832-5A89-8A9C-3EF9-5B8063A50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F14941F-723B-2DE3-9A10-6E045844DA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AC9F8B6-C8FE-21C0-F4EC-2B9A5A1D6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DA7BBE-7F67-3FA7-A83B-F1A3AD260A5F}"/>
              </a:ext>
            </a:extLst>
          </p:cNvPr>
          <p:cNvSpPr>
            <a:spLocks noGrp="1"/>
          </p:cNvSpPr>
          <p:nvPr>
            <p:ph type="dt" sz="half" idx="10"/>
          </p:nvPr>
        </p:nvSpPr>
        <p:spPr/>
        <p:txBody>
          <a:bodyPr/>
          <a:lstStyle/>
          <a:p>
            <a:fld id="{B0BDD8A5-DD01-47A7-9629-150BDCDABA68}" type="datetime1">
              <a:rPr lang="en-US" smtClean="0"/>
              <a:t>9/24/2024</a:t>
            </a:fld>
            <a:endParaRPr lang="en-US"/>
          </a:p>
        </p:txBody>
      </p:sp>
      <p:sp>
        <p:nvSpPr>
          <p:cNvPr id="6" name="Footer Placeholder 5">
            <a:extLst>
              <a:ext uri="{FF2B5EF4-FFF2-40B4-BE49-F238E27FC236}">
                <a16:creationId xmlns:a16="http://schemas.microsoft.com/office/drawing/2014/main" xmlns="" id="{B52CCBDA-D30D-D9C2-0631-A25439FADB0E}"/>
              </a:ext>
            </a:extLst>
          </p:cNvPr>
          <p:cNvSpPr>
            <a:spLocks noGrp="1"/>
          </p:cNvSpPr>
          <p:nvPr>
            <p:ph type="ftr" sz="quarter" idx="11"/>
          </p:nvPr>
        </p:nvSpPr>
        <p:spPr/>
        <p:txBody>
          <a:bodyPr/>
          <a:lstStyle/>
          <a:p>
            <a:r>
              <a:rPr lang="en-US"/>
              <a:t>Yoder &amp; Langford ©</a:t>
            </a:r>
          </a:p>
        </p:txBody>
      </p:sp>
      <p:sp>
        <p:nvSpPr>
          <p:cNvPr id="7" name="Slide Number Placeholder 6">
            <a:extLst>
              <a:ext uri="{FF2B5EF4-FFF2-40B4-BE49-F238E27FC236}">
                <a16:creationId xmlns:a16="http://schemas.microsoft.com/office/drawing/2014/main" xmlns="" id="{78E8ECD0-1C9B-B634-B5D7-8BFEC5ED782D}"/>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4064636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D28616-5247-2EEB-EE2E-7E0053037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9E34083-C923-9BDC-FF05-3F0C12B93F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DE67B0D-B25A-A683-9AAE-334B84C70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6A15A0-09BB-E758-A906-4EFB7BAC84CA}"/>
              </a:ext>
            </a:extLst>
          </p:cNvPr>
          <p:cNvSpPr>
            <a:spLocks noGrp="1"/>
          </p:cNvSpPr>
          <p:nvPr>
            <p:ph type="dt" sz="half" idx="10"/>
          </p:nvPr>
        </p:nvSpPr>
        <p:spPr/>
        <p:txBody>
          <a:bodyPr/>
          <a:lstStyle/>
          <a:p>
            <a:fld id="{F1A42384-3D10-440B-86DE-0C54EE8CD6FC}" type="datetime1">
              <a:rPr lang="en-US" smtClean="0"/>
              <a:t>9/24/2024</a:t>
            </a:fld>
            <a:endParaRPr lang="en-US"/>
          </a:p>
        </p:txBody>
      </p:sp>
      <p:sp>
        <p:nvSpPr>
          <p:cNvPr id="6" name="Footer Placeholder 5">
            <a:extLst>
              <a:ext uri="{FF2B5EF4-FFF2-40B4-BE49-F238E27FC236}">
                <a16:creationId xmlns:a16="http://schemas.microsoft.com/office/drawing/2014/main" xmlns="" id="{3DA28211-3998-7AA8-B2E5-0D77195B7B25}"/>
              </a:ext>
            </a:extLst>
          </p:cNvPr>
          <p:cNvSpPr>
            <a:spLocks noGrp="1"/>
          </p:cNvSpPr>
          <p:nvPr>
            <p:ph type="ftr" sz="quarter" idx="11"/>
          </p:nvPr>
        </p:nvSpPr>
        <p:spPr/>
        <p:txBody>
          <a:bodyPr/>
          <a:lstStyle/>
          <a:p>
            <a:r>
              <a:rPr lang="en-US"/>
              <a:t>Yoder &amp; Langford ©</a:t>
            </a:r>
          </a:p>
        </p:txBody>
      </p:sp>
      <p:sp>
        <p:nvSpPr>
          <p:cNvPr id="7" name="Slide Number Placeholder 6">
            <a:extLst>
              <a:ext uri="{FF2B5EF4-FFF2-40B4-BE49-F238E27FC236}">
                <a16:creationId xmlns:a16="http://schemas.microsoft.com/office/drawing/2014/main" xmlns="" id="{55C25C0C-2A13-5741-B5E4-346ABC146741}"/>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3201330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4E3339-BD1D-EC0D-5127-D52644AFE3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6CA864-2DB2-5B78-8F6C-6406A9885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E6CDD5-FD7A-65AC-29D2-39E3A54B2C50}"/>
              </a:ext>
            </a:extLst>
          </p:cNvPr>
          <p:cNvSpPr>
            <a:spLocks noGrp="1"/>
          </p:cNvSpPr>
          <p:nvPr>
            <p:ph type="dt" sz="half" idx="10"/>
          </p:nvPr>
        </p:nvSpPr>
        <p:spPr/>
        <p:txBody>
          <a:bodyPr/>
          <a:lstStyle/>
          <a:p>
            <a:fld id="{F937589D-2A33-45D9-B9C5-06DE1EA4E77C}" type="datetime1">
              <a:rPr lang="en-US" smtClean="0"/>
              <a:t>9/24/2024</a:t>
            </a:fld>
            <a:endParaRPr lang="en-US"/>
          </a:p>
        </p:txBody>
      </p:sp>
      <p:sp>
        <p:nvSpPr>
          <p:cNvPr id="5" name="Footer Placeholder 4">
            <a:extLst>
              <a:ext uri="{FF2B5EF4-FFF2-40B4-BE49-F238E27FC236}">
                <a16:creationId xmlns:a16="http://schemas.microsoft.com/office/drawing/2014/main" xmlns="" id="{F0D640B5-CF92-D5BF-7C9B-B7A77CECDEE3}"/>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B9FA1525-AE25-8F2F-1687-460BB2E4CFEE}"/>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969533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F2B53A9-6861-27AD-3C41-A00A751FFE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26CA947-ECA3-90B3-14D5-AFECF70F6B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2739E9F-A59F-881C-646A-04EDEAE463B7}"/>
              </a:ext>
            </a:extLst>
          </p:cNvPr>
          <p:cNvSpPr>
            <a:spLocks noGrp="1"/>
          </p:cNvSpPr>
          <p:nvPr>
            <p:ph type="dt" sz="half" idx="10"/>
          </p:nvPr>
        </p:nvSpPr>
        <p:spPr/>
        <p:txBody>
          <a:bodyPr/>
          <a:lstStyle/>
          <a:p>
            <a:fld id="{309FC123-E98A-4AB7-9A27-B1BC6F279F09}" type="datetime1">
              <a:rPr lang="en-US" smtClean="0"/>
              <a:t>9/24/2024</a:t>
            </a:fld>
            <a:endParaRPr lang="en-US"/>
          </a:p>
        </p:txBody>
      </p:sp>
      <p:sp>
        <p:nvSpPr>
          <p:cNvPr id="5" name="Footer Placeholder 4">
            <a:extLst>
              <a:ext uri="{FF2B5EF4-FFF2-40B4-BE49-F238E27FC236}">
                <a16:creationId xmlns:a16="http://schemas.microsoft.com/office/drawing/2014/main" xmlns="" id="{4FC59936-EE20-5973-7301-A7F85F11C847}"/>
              </a:ext>
            </a:extLst>
          </p:cNvPr>
          <p:cNvSpPr>
            <a:spLocks noGrp="1"/>
          </p:cNvSpPr>
          <p:nvPr>
            <p:ph type="ftr" sz="quarter" idx="11"/>
          </p:nvPr>
        </p:nvSpPr>
        <p:spPr/>
        <p:txBody>
          <a:bodyPr/>
          <a:lstStyle/>
          <a:p>
            <a:r>
              <a:rPr lang="en-US"/>
              <a:t>Yoder &amp; Langford ©</a:t>
            </a:r>
          </a:p>
        </p:txBody>
      </p:sp>
      <p:sp>
        <p:nvSpPr>
          <p:cNvPr id="6" name="Slide Number Placeholder 5">
            <a:extLst>
              <a:ext uri="{FF2B5EF4-FFF2-40B4-BE49-F238E27FC236}">
                <a16:creationId xmlns:a16="http://schemas.microsoft.com/office/drawing/2014/main" xmlns="" id="{C0B25356-B677-D834-5810-A5FC33847EDC}"/>
              </a:ext>
            </a:extLst>
          </p:cNvPr>
          <p:cNvSpPr>
            <a:spLocks noGrp="1"/>
          </p:cNvSpPr>
          <p:nvPr>
            <p:ph type="sldNum" sz="quarter" idx="12"/>
          </p:nvPr>
        </p:nvSpPr>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36697305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C6559-BE0C-8FCE-D172-23337C2A1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99B374-D78E-AA0B-FF9A-373195340916}"/>
              </a:ext>
            </a:extLst>
          </p:cNvPr>
          <p:cNvSpPr>
            <a:spLocks noGrp="1"/>
          </p:cNvSpPr>
          <p:nvPr>
            <p:ph type="dt" sz="half" idx="10"/>
          </p:nvPr>
        </p:nvSpPr>
        <p:spPr/>
        <p:txBody>
          <a:bodyPr/>
          <a:lstStyle/>
          <a:p>
            <a:fld id="{73E607D9-F9D2-48AE-9FCB-3788EC9C2BA9}" type="datetime1">
              <a:rPr lang="en-US" smtClean="0"/>
              <a:t>9/24/2024</a:t>
            </a:fld>
            <a:endParaRPr lang="en-US"/>
          </a:p>
        </p:txBody>
      </p:sp>
      <p:sp>
        <p:nvSpPr>
          <p:cNvPr id="4" name="Footer Placeholder 3">
            <a:extLst>
              <a:ext uri="{FF2B5EF4-FFF2-40B4-BE49-F238E27FC236}">
                <a16:creationId xmlns:a16="http://schemas.microsoft.com/office/drawing/2014/main" xmlns="" id="{C39F370C-A9F7-A6CD-5FBF-DF73180DEE2F}"/>
              </a:ext>
            </a:extLst>
          </p:cNvPr>
          <p:cNvSpPr>
            <a:spLocks noGrp="1"/>
          </p:cNvSpPr>
          <p:nvPr>
            <p:ph type="ftr" sz="quarter" idx="11"/>
          </p:nvPr>
        </p:nvSpPr>
        <p:spPr/>
        <p:txBody>
          <a:bodyPr/>
          <a:lstStyle/>
          <a:p>
            <a:r>
              <a:rPr lang="en-US"/>
              <a:t>Yoder &amp; Langford ©</a:t>
            </a:r>
          </a:p>
        </p:txBody>
      </p:sp>
      <p:sp>
        <p:nvSpPr>
          <p:cNvPr id="5" name="Slide Number Placeholder 4">
            <a:extLst>
              <a:ext uri="{FF2B5EF4-FFF2-40B4-BE49-F238E27FC236}">
                <a16:creationId xmlns:a16="http://schemas.microsoft.com/office/drawing/2014/main" xmlns="" id="{4A8DBB60-7BF3-D34A-D29A-9E014C9F87E8}"/>
              </a:ext>
            </a:extLst>
          </p:cNvPr>
          <p:cNvSpPr>
            <a:spLocks noGrp="1"/>
          </p:cNvSpPr>
          <p:nvPr>
            <p:ph type="sldNum" sz="quarter" idx="12"/>
          </p:nvPr>
        </p:nvSpPr>
        <p:spPr>
          <a:xfrm>
            <a:off x="1295400" y="6356350"/>
            <a:ext cx="2743200" cy="365125"/>
          </a:xfrm>
        </p:spPr>
        <p:txBody>
          <a:bodyPr/>
          <a:lstStyle/>
          <a:p>
            <a:fld id="{B2FA0F29-7522-4120-9477-1CFCD6A4B47D}" type="slidenum">
              <a:rPr lang="en-US" smtClean="0"/>
              <a:t>‹#›</a:t>
            </a:fld>
            <a:endParaRPr lang="en-US"/>
          </a:p>
        </p:txBody>
      </p:sp>
    </p:spTree>
    <p:extLst>
      <p:ext uri="{BB962C8B-B14F-4D97-AF65-F5344CB8AC3E}">
        <p14:creationId xmlns:p14="http://schemas.microsoft.com/office/powerpoint/2010/main" val="2533310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D3AEE6-D950-432B-AE30-90734CC5AFB1}" type="datetime1">
              <a:rPr lang="en-US" smtClean="0"/>
              <a:t>9/24/2024</a:t>
            </a:fld>
            <a:endParaRPr lang="en-US"/>
          </a:p>
        </p:txBody>
      </p:sp>
      <p:sp>
        <p:nvSpPr>
          <p:cNvPr id="8" name="Footer Placeholder 7"/>
          <p:cNvSpPr>
            <a:spLocks noGrp="1"/>
          </p:cNvSpPr>
          <p:nvPr>
            <p:ph type="ftr" sz="quarter" idx="11"/>
          </p:nvPr>
        </p:nvSpPr>
        <p:spPr/>
        <p:txBody>
          <a:bodyPr/>
          <a:lstStyle/>
          <a:p>
            <a:r>
              <a:rPr lang="en-US"/>
              <a:t>Yoder &amp; Langford ©</a:t>
            </a:r>
          </a:p>
        </p:txBody>
      </p:sp>
      <p:sp>
        <p:nvSpPr>
          <p:cNvPr id="9" name="Slide Number Placeholder 8"/>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47484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68A62542-E638-4036-8FDD-6A212ACB7F3B}" type="datetime1">
              <a:rPr lang="en-US" smtClean="0"/>
              <a:t>9/24/2024</a:t>
            </a:fld>
            <a:endParaRPr lang="en-US"/>
          </a:p>
        </p:txBody>
      </p:sp>
      <p:sp>
        <p:nvSpPr>
          <p:cNvPr id="5" name="Footer Placeholder 3"/>
          <p:cNvSpPr>
            <a:spLocks noGrp="1"/>
          </p:cNvSpPr>
          <p:nvPr>
            <p:ph type="ftr" sz="quarter" idx="11"/>
          </p:nvPr>
        </p:nvSpPr>
        <p:spPr/>
        <p:txBody>
          <a:bodyPr/>
          <a:lstStyle/>
          <a:p>
            <a:r>
              <a:rPr lang="en-US"/>
              <a:t>Yoder &amp; Langford ©</a:t>
            </a:r>
          </a:p>
        </p:txBody>
      </p:sp>
      <p:sp>
        <p:nvSpPr>
          <p:cNvPr id="6" name="Slide Number Placeholder 4"/>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7745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77C7E9-3E9D-46E0-AC72-DE8A23EEF4EF}" type="datetime1">
              <a:rPr lang="en-US" smtClean="0"/>
              <a:t>9/24/2024</a:t>
            </a:fld>
            <a:endParaRPr lang="en-US"/>
          </a:p>
        </p:txBody>
      </p:sp>
      <p:sp>
        <p:nvSpPr>
          <p:cNvPr id="5" name="Footer Placeholder 2"/>
          <p:cNvSpPr>
            <a:spLocks noGrp="1"/>
          </p:cNvSpPr>
          <p:nvPr>
            <p:ph type="ftr" sz="quarter" idx="11"/>
          </p:nvPr>
        </p:nvSpPr>
        <p:spPr/>
        <p:txBody>
          <a:bodyPr/>
          <a:lstStyle/>
          <a:p>
            <a:r>
              <a:rPr lang="en-US"/>
              <a:t>Yoder &amp; Langford ©</a:t>
            </a:r>
          </a:p>
        </p:txBody>
      </p:sp>
      <p:sp>
        <p:nvSpPr>
          <p:cNvPr id="6" name="Slide Number Placeholder 3"/>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23329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10F181C-1D71-4768-B99A-BCAF4EE44D59}" type="datetime1">
              <a:rPr lang="en-US" smtClean="0"/>
              <a:t>9/24/2024</a:t>
            </a:fld>
            <a:endParaRPr lang="en-US"/>
          </a:p>
        </p:txBody>
      </p:sp>
      <p:sp>
        <p:nvSpPr>
          <p:cNvPr id="5" name="Footer Placeholder 5"/>
          <p:cNvSpPr>
            <a:spLocks noGrp="1"/>
          </p:cNvSpPr>
          <p:nvPr>
            <p:ph type="ftr" sz="quarter" idx="11"/>
          </p:nvPr>
        </p:nvSpPr>
        <p:spPr/>
        <p:txBody>
          <a:bodyPr/>
          <a:lstStyle/>
          <a:p>
            <a:r>
              <a:rPr lang="en-US"/>
              <a:t>Yoder &amp; Langford ©</a:t>
            </a:r>
          </a:p>
        </p:txBody>
      </p:sp>
      <p:sp>
        <p:nvSpPr>
          <p:cNvPr id="6"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5032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F485FF-CEE3-4FDE-B840-A1C7CBF88090}" type="datetime1">
              <a:rPr lang="en-US" smtClean="0"/>
              <a:t>9/24/2024</a:t>
            </a:fld>
            <a:endParaRPr lang="en-US"/>
          </a:p>
        </p:txBody>
      </p:sp>
      <p:sp>
        <p:nvSpPr>
          <p:cNvPr id="6" name="Footer Placeholder 5"/>
          <p:cNvSpPr>
            <a:spLocks noGrp="1"/>
          </p:cNvSpPr>
          <p:nvPr>
            <p:ph type="ftr" sz="quarter" idx="11"/>
          </p:nvPr>
        </p:nvSpPr>
        <p:spPr/>
        <p:txBody>
          <a:bodyPr/>
          <a:lstStyle/>
          <a:p>
            <a:r>
              <a:rPr lang="en-US"/>
              <a:t>Yoder &amp; Langford ©</a:t>
            </a:r>
          </a:p>
        </p:txBody>
      </p:sp>
      <p:sp>
        <p:nvSpPr>
          <p:cNvPr id="7" name="Slide Number Placeholder 6"/>
          <p:cNvSpPr>
            <a:spLocks noGrp="1"/>
          </p:cNvSpPr>
          <p:nvPr>
            <p:ph type="sldNum" sz="quarter" idx="12"/>
          </p:nvPr>
        </p:nvSpPr>
        <p:spPr/>
        <p:txBody>
          <a:bodyPr/>
          <a:lstStyle/>
          <a:p>
            <a:fld id="{0E42FCEF-9517-7142-B602-BAEFE73C0B6E}" type="slidenum">
              <a:rPr lang="en-US" smtClean="0"/>
              <a:t>‹#›</a:t>
            </a:fld>
            <a:endParaRPr lang="en-US"/>
          </a:p>
        </p:txBody>
      </p:sp>
    </p:spTree>
    <p:extLst>
      <p:ext uri="{BB962C8B-B14F-4D97-AF65-F5344CB8AC3E}">
        <p14:creationId xmlns:p14="http://schemas.microsoft.com/office/powerpoint/2010/main" val="121899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5753100" y="6074979"/>
            <a:ext cx="685800" cy="762000"/>
          </a:xfrm>
          <a:prstGeom prst="rect">
            <a:avLst/>
          </a:prstGeom>
          <a:solidFill>
            <a:srgbClr val="FFFFEF"/>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28996E9-F8F9-41C0-8E0E-8E8E741E9F38}" type="datetime1">
              <a:rPr lang="en-US" smtClean="0"/>
              <a:t>9/24/2024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Yoder &amp; Langford ©</a:t>
            </a: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42FCEF-9517-7142-B602-BAEFE73C0B6E}" type="slidenum">
              <a:rPr lang="en-US" smtClean="0"/>
              <a:t>‹#›</a:t>
            </a:fld>
            <a:endParaRPr lang="en-US"/>
          </a:p>
        </p:txBody>
      </p:sp>
    </p:spTree>
    <p:extLst>
      <p:ext uri="{BB962C8B-B14F-4D97-AF65-F5344CB8AC3E}">
        <p14:creationId xmlns:p14="http://schemas.microsoft.com/office/powerpoint/2010/main" val="2519041334"/>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25" r:id="rId20"/>
    <p:sldLayoutId id="2147483730" r:id="rId21"/>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91B5A1-0344-EA04-166E-B8B692B310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05C2230-08AA-E8E9-501F-7F20291D5C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EBAE5F-1B75-4C51-C297-7B6F99796FAF}"/>
              </a:ext>
            </a:extLst>
          </p:cNvPr>
          <p:cNvSpPr>
            <a:spLocks noGrp="1"/>
          </p:cNvSpPr>
          <p:nvPr>
            <p:ph type="dt" sz="half" idx="2"/>
          </p:nvPr>
        </p:nvSpPr>
        <p:spPr>
          <a:xfrm>
            <a:off x="1457632" y="459637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E6FEF-0F31-4F6A-95B9-C691CA41D924}" type="datetime1">
              <a:rPr lang="en-US" smtClean="0"/>
              <a:t>9/24/2024</a:t>
            </a:fld>
            <a:endParaRPr lang="en-US" dirty="0"/>
          </a:p>
        </p:txBody>
      </p:sp>
      <p:sp>
        <p:nvSpPr>
          <p:cNvPr id="5" name="Footer Placeholder 4">
            <a:extLst>
              <a:ext uri="{FF2B5EF4-FFF2-40B4-BE49-F238E27FC236}">
                <a16:creationId xmlns:a16="http://schemas.microsoft.com/office/drawing/2014/main" xmlns="" id="{71F4FDC6-5B3F-6E50-336E-ADB3D2E98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Yoder &amp; Langford ©</a:t>
            </a:r>
          </a:p>
        </p:txBody>
      </p:sp>
      <p:sp>
        <p:nvSpPr>
          <p:cNvPr id="6" name="Slide Number Placeholder 5">
            <a:extLst>
              <a:ext uri="{FF2B5EF4-FFF2-40B4-BE49-F238E27FC236}">
                <a16:creationId xmlns:a16="http://schemas.microsoft.com/office/drawing/2014/main" xmlns="" id="{D6206A5A-91A9-D37E-5E73-9EFE94823543}"/>
              </a:ext>
            </a:extLst>
          </p:cNvPr>
          <p:cNvSpPr>
            <a:spLocks noGrp="1"/>
          </p:cNvSpPr>
          <p:nvPr>
            <p:ph type="sldNum" sz="quarter" idx="4"/>
          </p:nvPr>
        </p:nvSpPr>
        <p:spPr>
          <a:xfrm>
            <a:off x="115774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AA16F-03EC-4F5A-8C49-EEA8B1530D47}" type="slidenum">
              <a:rPr lang="en-US" smtClean="0"/>
              <a:t>‹#›</a:t>
            </a:fld>
            <a:endParaRPr lang="en-US" dirty="0"/>
          </a:p>
        </p:txBody>
      </p:sp>
    </p:spTree>
    <p:extLst>
      <p:ext uri="{BB962C8B-B14F-4D97-AF65-F5344CB8AC3E}">
        <p14:creationId xmlns:p14="http://schemas.microsoft.com/office/powerpoint/2010/main" val="1100533276"/>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33281AC-6DCB-ADFA-312F-AE97A83EEC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7557A6C-8A6B-B034-7664-1D18606F8A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2B8FBC-B2A6-0033-C690-291E47BDD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7B0C7-F3BD-4891-8972-9A775F1673F9}" type="datetime1">
              <a:rPr lang="en-US" smtClean="0"/>
              <a:t>9/24/2024</a:t>
            </a:fld>
            <a:endParaRPr lang="en-US"/>
          </a:p>
        </p:txBody>
      </p:sp>
      <p:sp>
        <p:nvSpPr>
          <p:cNvPr id="5" name="Footer Placeholder 4">
            <a:extLst>
              <a:ext uri="{FF2B5EF4-FFF2-40B4-BE49-F238E27FC236}">
                <a16:creationId xmlns:a16="http://schemas.microsoft.com/office/drawing/2014/main" xmlns="" id="{90C5FADA-D205-88B2-CDBB-AD03895A27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Yoder &amp; Langford ©</a:t>
            </a:r>
          </a:p>
        </p:txBody>
      </p:sp>
      <p:sp>
        <p:nvSpPr>
          <p:cNvPr id="6" name="Slide Number Placeholder 5">
            <a:extLst>
              <a:ext uri="{FF2B5EF4-FFF2-40B4-BE49-F238E27FC236}">
                <a16:creationId xmlns:a16="http://schemas.microsoft.com/office/drawing/2014/main" xmlns="" id="{FA398178-67F4-1B5B-2219-3CC962051C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A0F29-7522-4120-9477-1CFCD6A4B47D}" type="slidenum">
              <a:rPr lang="en-US" smtClean="0"/>
              <a:t>‹#›</a:t>
            </a:fld>
            <a:endParaRPr lang="en-US"/>
          </a:p>
        </p:txBody>
      </p:sp>
    </p:spTree>
    <p:extLst>
      <p:ext uri="{BB962C8B-B14F-4D97-AF65-F5344CB8AC3E}">
        <p14:creationId xmlns:p14="http://schemas.microsoft.com/office/powerpoint/2010/main" val="315661618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hotel with a pool&#10;&#10;Description automatically generated">
            <a:extLst>
              <a:ext uri="{FF2B5EF4-FFF2-40B4-BE49-F238E27FC236}">
                <a16:creationId xmlns:a16="http://schemas.microsoft.com/office/drawing/2014/main" xmlns="" id="{70266594-8237-BD47-F05D-D85F695D7CFF}"/>
              </a:ext>
            </a:extLst>
          </p:cNvPr>
          <p:cNvPicPr>
            <a:picLocks noChangeAspect="1"/>
          </p:cNvPicPr>
          <p:nvPr/>
        </p:nvPicPr>
        <p:blipFill rotWithShape="1">
          <a:blip r:embed="rId3">
            <a:alphaModFix amt="50000"/>
          </a:blip>
          <a:srcRect t="10650" b="5081"/>
          <a:stretch/>
        </p:blipFill>
        <p:spPr>
          <a:xfrm>
            <a:off x="20" y="0"/>
            <a:ext cx="12191980" cy="6857999"/>
          </a:xfrm>
          <a:prstGeom prst="rect">
            <a:avLst/>
          </a:prstGeom>
        </p:spPr>
      </p:pic>
      <p:sp>
        <p:nvSpPr>
          <p:cNvPr id="2" name="Title 1">
            <a:extLst>
              <a:ext uri="{FF2B5EF4-FFF2-40B4-BE49-F238E27FC236}">
                <a16:creationId xmlns:a16="http://schemas.microsoft.com/office/drawing/2014/main" xmlns="" id="{11967843-B190-E6A5-2115-A9A5CDCF6F74}"/>
              </a:ext>
            </a:extLst>
          </p:cNvPr>
          <p:cNvSpPr>
            <a:spLocks noGrp="1"/>
          </p:cNvSpPr>
          <p:nvPr>
            <p:ph type="ctrTitle"/>
          </p:nvPr>
        </p:nvSpPr>
        <p:spPr>
          <a:xfrm>
            <a:off x="1523990" y="2621453"/>
            <a:ext cx="9144000" cy="1184677"/>
          </a:xfrm>
        </p:spPr>
        <p:txBody>
          <a:bodyPr>
            <a:normAutofit fontScale="90000"/>
          </a:bodyPr>
          <a:lstStyle/>
          <a:p>
            <a:r>
              <a:rPr lang="en-US" sz="6600" b="1" dirty="0">
                <a:solidFill>
                  <a:srgbClr val="FFFFFF"/>
                </a:solidFill>
                <a:latin typeface="AngsanaUPC" panose="020B0604020202020204" pitchFamily="34" charset="0"/>
                <a:cs typeface="AngsanaUPC" panose="020B0604020202020204" pitchFamily="34" charset="0"/>
              </a:rPr>
              <a:t>           </a:t>
            </a:r>
            <a:r>
              <a:rPr lang="en-US" sz="6600" b="1" dirty="0">
                <a:solidFill>
                  <a:schemeClr val="bg1"/>
                </a:solidFill>
                <a:latin typeface="AngsanaUPC" panose="020B0604020202020204" pitchFamily="34" charset="0"/>
                <a:cs typeface="AngsanaUPC" panose="020B0604020202020204" pitchFamily="34" charset="0"/>
              </a:rPr>
              <a:t>28</a:t>
            </a:r>
            <a:r>
              <a:rPr lang="en-US" sz="6600" b="1" baseline="30000" dirty="0">
                <a:solidFill>
                  <a:schemeClr val="bg1"/>
                </a:solidFill>
                <a:latin typeface="AngsanaUPC" panose="020B0604020202020204" pitchFamily="34" charset="0"/>
                <a:cs typeface="AngsanaUPC" panose="020B0604020202020204" pitchFamily="34" charset="0"/>
              </a:rPr>
              <a:t>th</a:t>
            </a:r>
            <a:r>
              <a:rPr lang="en-US" sz="6600" b="1" dirty="0">
                <a:solidFill>
                  <a:schemeClr val="bg1"/>
                </a:solidFill>
                <a:latin typeface="AngsanaUPC" panose="020B0604020202020204" pitchFamily="34" charset="0"/>
                <a:cs typeface="AngsanaUPC" panose="020B0604020202020204" pitchFamily="34" charset="0"/>
              </a:rPr>
              <a:t> Annual Conference</a:t>
            </a:r>
          </a:p>
        </p:txBody>
      </p:sp>
      <p:sp>
        <p:nvSpPr>
          <p:cNvPr id="3" name="Subtitle 2">
            <a:extLst>
              <a:ext uri="{FF2B5EF4-FFF2-40B4-BE49-F238E27FC236}">
                <a16:creationId xmlns:a16="http://schemas.microsoft.com/office/drawing/2014/main" xmlns="" id="{8E95179F-75B1-F8D2-15B2-CE653E6D5A7C}"/>
              </a:ext>
            </a:extLst>
          </p:cNvPr>
          <p:cNvSpPr>
            <a:spLocks noGrp="1"/>
          </p:cNvSpPr>
          <p:nvPr>
            <p:ph type="subTitle" idx="1"/>
          </p:nvPr>
        </p:nvSpPr>
        <p:spPr>
          <a:xfrm>
            <a:off x="311726" y="6078772"/>
            <a:ext cx="2923309" cy="592705"/>
          </a:xfrm>
        </p:spPr>
        <p:txBody>
          <a:bodyPr>
            <a:normAutofit fontScale="55000" lnSpcReduction="20000"/>
          </a:bodyPr>
          <a:lstStyle/>
          <a:p>
            <a:r>
              <a:rPr lang="en-US" sz="3600" b="1" dirty="0">
                <a:solidFill>
                  <a:schemeClr val="bg1"/>
                </a:solidFill>
                <a:latin typeface="AngsanaUPC" panose="02020603050405020304" pitchFamily="18" charset="-34"/>
                <a:cs typeface="AngsanaUPC" panose="02020603050405020304" pitchFamily="18" charset="-34"/>
              </a:rPr>
              <a:t>Durant</a:t>
            </a:r>
            <a:r>
              <a:rPr lang="en-US" dirty="0">
                <a:solidFill>
                  <a:schemeClr val="bg1"/>
                </a:solidFill>
                <a:latin typeface="AngsanaUPC" panose="02020603050405020304" pitchFamily="18" charset="-34"/>
                <a:cs typeface="AngsanaUPC" panose="02020603050405020304" pitchFamily="18" charset="-34"/>
              </a:rPr>
              <a:t>, </a:t>
            </a:r>
            <a:r>
              <a:rPr lang="en-US" sz="3600" b="1" dirty="0">
                <a:solidFill>
                  <a:schemeClr val="bg1"/>
                </a:solidFill>
                <a:latin typeface="AngsanaUPC" panose="02020603050405020304" pitchFamily="18" charset="-34"/>
                <a:cs typeface="AngsanaUPC" panose="02020603050405020304" pitchFamily="18" charset="-34"/>
              </a:rPr>
              <a:t>Oklahoma</a:t>
            </a:r>
            <a:endParaRPr lang="en-US" b="1" dirty="0">
              <a:solidFill>
                <a:schemeClr val="bg1"/>
              </a:solidFill>
              <a:latin typeface="AngsanaUPC" panose="02020603050405020304" pitchFamily="18" charset="-34"/>
              <a:cs typeface="AngsanaUPC" panose="02020603050405020304" pitchFamily="18" charset="-34"/>
            </a:endParaRPr>
          </a:p>
        </p:txBody>
      </p:sp>
      <p:sp>
        <p:nvSpPr>
          <p:cNvPr id="6" name="TextBox 5">
            <a:extLst>
              <a:ext uri="{FF2B5EF4-FFF2-40B4-BE49-F238E27FC236}">
                <a16:creationId xmlns:a16="http://schemas.microsoft.com/office/drawing/2014/main" xmlns="" id="{8090D4A2-A60A-FDFE-3396-E36132B63F82}"/>
              </a:ext>
            </a:extLst>
          </p:cNvPr>
          <p:cNvSpPr txBox="1"/>
          <p:nvPr/>
        </p:nvSpPr>
        <p:spPr>
          <a:xfrm>
            <a:off x="8205850" y="5902036"/>
            <a:ext cx="3674424" cy="400110"/>
          </a:xfrm>
          <a:prstGeom prst="rect">
            <a:avLst/>
          </a:prstGeom>
          <a:noFill/>
        </p:spPr>
        <p:txBody>
          <a:bodyPr wrap="square" rtlCol="0">
            <a:spAutoFit/>
          </a:bodyPr>
          <a:lstStyle/>
          <a:p>
            <a:r>
              <a:rPr lang="en-US" sz="2000" b="1" dirty="0">
                <a:solidFill>
                  <a:schemeClr val="bg1"/>
                </a:solidFill>
                <a:latin typeface="AngsanaUPC" panose="02020603050405020304" pitchFamily="18" charset="-34"/>
                <a:cs typeface="AngsanaUPC" panose="02020603050405020304" pitchFamily="18" charset="-34"/>
              </a:rPr>
              <a:t>September 23-25, 2024</a:t>
            </a:r>
          </a:p>
        </p:txBody>
      </p:sp>
      <p:pic>
        <p:nvPicPr>
          <p:cNvPr id="12" name="Picture 11" descr="A logo with a feather in the middle of a circle&#10;&#10;Description automatically generated">
            <a:extLst>
              <a:ext uri="{FF2B5EF4-FFF2-40B4-BE49-F238E27FC236}">
                <a16:creationId xmlns:a16="http://schemas.microsoft.com/office/drawing/2014/main" xmlns="" id="{B3D18B50-0A9C-37DD-7E00-130FF8F6053C}"/>
              </a:ext>
            </a:extLst>
          </p:cNvPr>
          <p:cNvPicPr>
            <a:picLocks noChangeAspect="1"/>
          </p:cNvPicPr>
          <p:nvPr/>
        </p:nvPicPr>
        <p:blipFill>
          <a:blip r:embed="rId4"/>
          <a:stretch>
            <a:fillRect/>
          </a:stretch>
        </p:blipFill>
        <p:spPr>
          <a:xfrm>
            <a:off x="4447491" y="3766049"/>
            <a:ext cx="2545903" cy="2312723"/>
          </a:xfrm>
          <a:prstGeom prst="rect">
            <a:avLst/>
          </a:prstGeom>
        </p:spPr>
      </p:pic>
      <p:sp>
        <p:nvSpPr>
          <p:cNvPr id="4" name="Footer Placeholder 3">
            <a:extLst>
              <a:ext uri="{FF2B5EF4-FFF2-40B4-BE49-F238E27FC236}">
                <a16:creationId xmlns:a16="http://schemas.microsoft.com/office/drawing/2014/main" xmlns="" id="{4EF6D2A5-9DEF-6196-8CA1-BC7FF51AA5BE}"/>
              </a:ext>
            </a:extLst>
          </p:cNvPr>
          <p:cNvSpPr>
            <a:spLocks noGrp="1"/>
          </p:cNvSpPr>
          <p:nvPr>
            <p:ph type="ftr" sz="quarter" idx="11"/>
          </p:nvPr>
        </p:nvSpPr>
        <p:spPr/>
        <p:txBody>
          <a:bodyPr/>
          <a:lstStyle/>
          <a:p>
            <a:r>
              <a:rPr lang="en-US"/>
              <a:t>Yoder &amp; Langford ©</a:t>
            </a:r>
          </a:p>
        </p:txBody>
      </p:sp>
      <p:sp>
        <p:nvSpPr>
          <p:cNvPr id="7" name="Slide Number Placeholder 6">
            <a:extLst>
              <a:ext uri="{FF2B5EF4-FFF2-40B4-BE49-F238E27FC236}">
                <a16:creationId xmlns:a16="http://schemas.microsoft.com/office/drawing/2014/main" xmlns="" id="{F6F11519-A21D-9DC8-D9F2-335720953033}"/>
              </a:ext>
            </a:extLst>
          </p:cNvPr>
          <p:cNvSpPr>
            <a:spLocks noGrp="1"/>
          </p:cNvSpPr>
          <p:nvPr>
            <p:ph type="sldNum" sz="quarter" idx="12"/>
          </p:nvPr>
        </p:nvSpPr>
        <p:spPr/>
        <p:txBody>
          <a:bodyPr/>
          <a:lstStyle/>
          <a:p>
            <a:fld id="{0E42FCEF-9517-7142-B602-BAEFE73C0B6E}" type="slidenum">
              <a:rPr lang="en-US" smtClean="0"/>
              <a:t>1</a:t>
            </a:fld>
            <a:endParaRPr lang="en-US" dirty="0"/>
          </a:p>
        </p:txBody>
      </p:sp>
    </p:spTree>
    <p:extLst>
      <p:ext uri="{BB962C8B-B14F-4D97-AF65-F5344CB8AC3E}">
        <p14:creationId xmlns:p14="http://schemas.microsoft.com/office/powerpoint/2010/main" val="2384944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142080"/>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GENERAL WELFARE / 139E INTRODUCTION</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7" y="1360844"/>
            <a:ext cx="10616186" cy="5202675"/>
          </a:xfrm>
        </p:spPr>
        <p:txBody>
          <a:bodyPr anchor="t">
            <a:normAutofit fontScale="775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Pre-Act Law: IRS recognized that governments could provide non-taxable benefits under the general welfare “doctrine”: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Applied to certain government programs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That promoted the general welfare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Were “</a:t>
            </a:r>
            <a:r>
              <a:rPr lang="en-US" u="sng" dirty="0">
                <a:solidFill>
                  <a:schemeClr val="bg1"/>
                </a:solidFill>
                <a:latin typeface="Times New Roman" panose="02020603050405020304" pitchFamily="18" charset="0"/>
                <a:cs typeface="Times New Roman" panose="02020603050405020304" pitchFamily="18" charset="0"/>
              </a:rPr>
              <a:t>needs based</a:t>
            </a:r>
            <a:r>
              <a:rPr lang="en-US" dirty="0">
                <a:solidFill>
                  <a:schemeClr val="bg1"/>
                </a:solidFill>
                <a:latin typeface="Times New Roman" panose="02020603050405020304" pitchFamily="18" charset="0"/>
                <a:cs typeface="Times New Roman" panose="02020603050405020304" pitchFamily="18" charset="0"/>
              </a:rPr>
              <a:t>”; and  </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Were not compensation for services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The doctrine was developed mostly though Revenue Rulings and PLRs. For example: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Rev Rul. 98-19 (relocation assistance for flood victims)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Rev. Rul. 74-205 (Housing assistance)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Rev Rul. 76-144 (disaster relief) </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C1001EE4-C852-E8ED-8969-E62552760486}"/>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03CFB39C-27FE-9AB7-ADC0-FC583C122A2A}"/>
              </a:ext>
            </a:extLst>
          </p:cNvPr>
          <p:cNvSpPr>
            <a:spLocks noGrp="1"/>
          </p:cNvSpPr>
          <p:nvPr>
            <p:ph type="sldNum" sz="quarter" idx="18"/>
          </p:nvPr>
        </p:nvSpPr>
        <p:spPr/>
        <p:txBody>
          <a:bodyPr/>
          <a:lstStyle/>
          <a:p>
            <a:fld id="{0E42FCEF-9517-7142-B602-BAEFE73C0B6E}" type="slidenum">
              <a:rPr lang="en-US" smtClean="0"/>
              <a:t>10</a:t>
            </a:fld>
            <a:endParaRPr lang="en-US"/>
          </a:p>
        </p:txBody>
      </p:sp>
    </p:spTree>
    <p:extLst>
      <p:ext uri="{BB962C8B-B14F-4D97-AF65-F5344CB8AC3E}">
        <p14:creationId xmlns:p14="http://schemas.microsoft.com/office/powerpoint/2010/main" val="348020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GENERAL WELFARE </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Tribal “941” Audits - Testing the “doctrine”</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7" y="1655325"/>
            <a:ext cx="10616186" cy="5202675"/>
          </a:xfrm>
        </p:spPr>
        <p:txBody>
          <a:bodyPr anchor="t">
            <a:normAutofit fontScale="775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In the early 2000s and through 2011, IRS had been performing “941” audits of Tribal governments </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These audits generally required Tribes to match most payments with a W2, a 1099, or an exemption. </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Tribal assistance was often treated as non-taxable by Tribes under the general welfare doctrine, but not always based on a showing of individual need. </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Thus, starting a dialogue on community versus individual need. </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PLR 199924026 / 113304-98 (small business grants)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Public schools....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Cultural Preservation...</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213DEB6C-0919-5361-755C-47E81280108D}"/>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D52D0B57-AD4E-9FB3-3FDD-DE5BCC109D06}"/>
              </a:ext>
            </a:extLst>
          </p:cNvPr>
          <p:cNvSpPr>
            <a:spLocks noGrp="1"/>
          </p:cNvSpPr>
          <p:nvPr>
            <p:ph type="sldNum" sz="quarter" idx="18"/>
          </p:nvPr>
        </p:nvSpPr>
        <p:spPr/>
        <p:txBody>
          <a:bodyPr/>
          <a:lstStyle/>
          <a:p>
            <a:fld id="{0E42FCEF-9517-7142-B602-BAEFE73C0B6E}" type="slidenum">
              <a:rPr lang="en-US" smtClean="0"/>
              <a:t>11</a:t>
            </a:fld>
            <a:endParaRPr lang="en-US"/>
          </a:p>
        </p:txBody>
      </p:sp>
    </p:spTree>
    <p:extLst>
      <p:ext uri="{BB962C8B-B14F-4D97-AF65-F5344CB8AC3E}">
        <p14:creationId xmlns:p14="http://schemas.microsoft.com/office/powerpoint/2010/main" val="188265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GENERAL WELFARE </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Developing Tribal-Based Guidance</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7" y="1751563"/>
            <a:ext cx="10616186" cy="4496838"/>
          </a:xfrm>
        </p:spPr>
        <p:txBody>
          <a:bodyPr anchor="t">
            <a:normAutofit fontScale="775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A “success story” in consultation</a:t>
            </a:r>
          </a:p>
          <a:p>
            <a:pPr marL="914400" indent="-396875"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Executive Order 13175</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The Evolution of Guidance </a:t>
            </a:r>
          </a:p>
          <a:p>
            <a:pPr marL="914400" indent="-396875"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Notice 2011-94 (Opening of consultation)</a:t>
            </a:r>
          </a:p>
          <a:p>
            <a:pPr marL="914400" indent="-396875"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Notice 2012-75 (first “safe harbors”)</a:t>
            </a:r>
          </a:p>
          <a:p>
            <a:pPr marL="914400" indent="-396875"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Notice 2014-35 (updated “safe harbors”)</a:t>
            </a:r>
          </a:p>
          <a:p>
            <a:pPr marL="914400" indent="-396875"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General Welfare Exclusion Act of 2014</a:t>
            </a:r>
          </a:p>
          <a:p>
            <a:pPr marL="914400" indent="-396875"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IRS Notice 2015-34</a:t>
            </a:r>
          </a:p>
          <a:p>
            <a:pPr marL="914400" indent="-396875"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Current TTAC guidance projects</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1B53E70D-D5C1-6817-026D-1FAE8F858379}"/>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4D6AEA5D-2EF8-E4A5-94FE-6A5CB21AD32B}"/>
              </a:ext>
            </a:extLst>
          </p:cNvPr>
          <p:cNvSpPr>
            <a:spLocks noGrp="1"/>
          </p:cNvSpPr>
          <p:nvPr>
            <p:ph type="sldNum" sz="quarter" idx="18"/>
          </p:nvPr>
        </p:nvSpPr>
        <p:spPr/>
        <p:txBody>
          <a:bodyPr/>
          <a:lstStyle/>
          <a:p>
            <a:fld id="{0E42FCEF-9517-7142-B602-BAEFE73C0B6E}" type="slidenum">
              <a:rPr lang="en-US" smtClean="0"/>
              <a:t>12</a:t>
            </a:fld>
            <a:endParaRPr lang="en-US"/>
          </a:p>
        </p:txBody>
      </p:sp>
    </p:spTree>
    <p:extLst>
      <p:ext uri="{BB962C8B-B14F-4D97-AF65-F5344CB8AC3E}">
        <p14:creationId xmlns:p14="http://schemas.microsoft.com/office/powerpoint/2010/main" val="421128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REVENUE PROCEDURE 2014-35</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The “safe harbor” approach:</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421639" y="1760423"/>
            <a:ext cx="11348719" cy="4496838"/>
          </a:xfrm>
        </p:spPr>
        <p:txBody>
          <a:bodyPr anchor="t">
            <a:noAutofit/>
          </a:bodyPr>
          <a:lstStyle/>
          <a:p>
            <a:pPr marL="457200" indent="-457200" eaLnBrk="1" fontAlgn="auto" hangingPunct="1">
              <a:buClr>
                <a:srgbClr val="FF0000"/>
              </a:buClr>
              <a:buFont typeface="Wingdings" panose="05000000000000000000" pitchFamily="2" charset="2"/>
              <a:buChar char="q"/>
              <a:defRPr/>
            </a:pPr>
            <a:r>
              <a:rPr lang="en-US" sz="2000" dirty="0">
                <a:solidFill>
                  <a:schemeClr val="bg1"/>
                </a:solidFill>
                <a:latin typeface="Times New Roman" panose="02020603050405020304" pitchFamily="18" charset="0"/>
                <a:cs typeface="Times New Roman" panose="02020603050405020304" pitchFamily="18" charset="0"/>
              </a:rPr>
              <a:t>The safe harbor approach was introduced in Notice 2012-75 and expanded in Rev. Proc. 2014-35</a:t>
            </a:r>
          </a:p>
          <a:p>
            <a:pPr marL="457200" indent="-457200" eaLnBrk="1" fontAlgn="auto" hangingPunct="1">
              <a:buClr>
                <a:srgbClr val="FF0000"/>
              </a:buClr>
              <a:buFont typeface="Wingdings" panose="05000000000000000000" pitchFamily="2" charset="2"/>
              <a:buChar char="q"/>
              <a:defRPr/>
            </a:pPr>
            <a:r>
              <a:rPr lang="en-US" sz="2000" dirty="0">
                <a:solidFill>
                  <a:schemeClr val="bg1"/>
                </a:solidFill>
                <a:latin typeface="Times New Roman" panose="02020603050405020304" pitchFamily="18" charset="0"/>
                <a:cs typeface="Times New Roman" panose="02020603050405020304" pitchFamily="18" charset="0"/>
              </a:rPr>
              <a:t>Within five safe harbor categories:</a:t>
            </a:r>
          </a:p>
          <a:p>
            <a:pPr marL="914400" indent="-457200" eaLnBrk="1" fontAlgn="auto" hangingPunct="1">
              <a:buClr>
                <a:srgbClr val="FF0000"/>
              </a:buClr>
              <a:buFont typeface="Wingdings" panose="05000000000000000000" pitchFamily="2" charset="2"/>
              <a:buChar char="§"/>
              <a:defRPr/>
            </a:pPr>
            <a:r>
              <a:rPr lang="en-US" sz="2000" dirty="0">
                <a:solidFill>
                  <a:schemeClr val="bg1"/>
                </a:solidFill>
                <a:latin typeface="Times New Roman" panose="02020603050405020304" pitchFamily="18" charset="0"/>
                <a:cs typeface="Times New Roman" panose="02020603050405020304" pitchFamily="18" charset="0"/>
              </a:rPr>
              <a:t>Benefits must be provided pursuant to a specific Indian tribal government program </a:t>
            </a:r>
          </a:p>
          <a:p>
            <a:pPr marL="914400" indent="-457200" eaLnBrk="1" fontAlgn="auto" hangingPunct="1">
              <a:buClr>
                <a:srgbClr val="FF0000"/>
              </a:buClr>
              <a:buFont typeface="Wingdings" panose="05000000000000000000" pitchFamily="2" charset="2"/>
              <a:buChar char="§"/>
              <a:defRPr/>
            </a:pPr>
            <a:r>
              <a:rPr lang="en-US" sz="2000" dirty="0">
                <a:solidFill>
                  <a:schemeClr val="bg1"/>
                </a:solidFill>
                <a:latin typeface="Times New Roman" panose="02020603050405020304" pitchFamily="18" charset="0"/>
                <a:cs typeface="Times New Roman" panose="02020603050405020304" pitchFamily="18" charset="0"/>
              </a:rPr>
              <a:t>The program must have written guidelines</a:t>
            </a:r>
          </a:p>
          <a:p>
            <a:pPr marL="914400" indent="-457200" eaLnBrk="1" fontAlgn="auto" hangingPunct="1">
              <a:buClr>
                <a:srgbClr val="FF0000"/>
              </a:buClr>
              <a:buFont typeface="Wingdings" panose="05000000000000000000" pitchFamily="2" charset="2"/>
              <a:buChar char="§"/>
              <a:defRPr/>
            </a:pPr>
            <a:r>
              <a:rPr lang="en-US" sz="2000" dirty="0">
                <a:solidFill>
                  <a:schemeClr val="bg1"/>
                </a:solidFill>
                <a:latin typeface="Times New Roman" panose="02020603050405020304" pitchFamily="18" charset="0"/>
                <a:cs typeface="Times New Roman" panose="02020603050405020304" pitchFamily="18" charset="0"/>
              </a:rPr>
              <a:t>Benefits must be available to all qualified recipients who satisfy program guidelines, subject to budgetary restraints </a:t>
            </a:r>
          </a:p>
          <a:p>
            <a:pPr marL="914400" indent="-457200" eaLnBrk="1" fontAlgn="auto" hangingPunct="1">
              <a:buClr>
                <a:srgbClr val="FF0000"/>
              </a:buClr>
              <a:buFont typeface="Wingdings" panose="05000000000000000000" pitchFamily="2" charset="2"/>
              <a:buChar char="§"/>
              <a:defRPr/>
            </a:pPr>
            <a:r>
              <a:rPr lang="en-US" sz="2000" dirty="0">
                <a:solidFill>
                  <a:schemeClr val="bg1"/>
                </a:solidFill>
                <a:latin typeface="Times New Roman" panose="02020603050405020304" pitchFamily="18" charset="0"/>
                <a:cs typeface="Times New Roman" panose="02020603050405020304" pitchFamily="18" charset="0"/>
              </a:rPr>
              <a:t>Benefits cannot discriminate in favor of members of the governing body of the Tribe </a:t>
            </a:r>
          </a:p>
          <a:p>
            <a:pPr marL="914400" indent="-457200" eaLnBrk="1" fontAlgn="auto" hangingPunct="1">
              <a:buClr>
                <a:srgbClr val="FF0000"/>
              </a:buClr>
              <a:buFont typeface="Wingdings" panose="05000000000000000000" pitchFamily="2" charset="2"/>
              <a:buChar char="§"/>
              <a:defRPr/>
            </a:pPr>
            <a:r>
              <a:rPr lang="en-US" sz="2000" dirty="0">
                <a:solidFill>
                  <a:schemeClr val="bg1"/>
                </a:solidFill>
                <a:latin typeface="Times New Roman" panose="02020603050405020304" pitchFamily="18" charset="0"/>
                <a:cs typeface="Times New Roman" panose="02020603050405020304" pitchFamily="18" charset="0"/>
              </a:rPr>
              <a:t>Benefits cannot be compensation for services </a:t>
            </a:r>
          </a:p>
          <a:p>
            <a:pPr marL="914400" indent="-457200" eaLnBrk="1" fontAlgn="auto" hangingPunct="1">
              <a:buClr>
                <a:srgbClr val="FF0000"/>
              </a:buClr>
              <a:buFont typeface="Wingdings" panose="05000000000000000000" pitchFamily="2" charset="2"/>
              <a:buChar char="§"/>
              <a:defRPr/>
            </a:pPr>
            <a:r>
              <a:rPr lang="en-US" sz="2000" dirty="0">
                <a:solidFill>
                  <a:schemeClr val="bg1"/>
                </a:solidFill>
                <a:latin typeface="Times New Roman" panose="02020603050405020304" pitchFamily="18" charset="0"/>
                <a:cs typeface="Times New Roman" panose="02020603050405020304" pitchFamily="18" charset="0"/>
              </a:rPr>
              <a:t>Benefits cannot be lavish or extravagant under the facts and circumstances</a:t>
            </a:r>
          </a:p>
          <a:p>
            <a:pPr marL="914400" indent="-457200" eaLnBrk="1" fontAlgn="auto" hangingPunct="1">
              <a:buClr>
                <a:srgbClr val="FF0000"/>
              </a:buClr>
              <a:buFont typeface="Wingdings" panose="05000000000000000000" pitchFamily="2" charset="2"/>
              <a:buChar char="§"/>
              <a:defRPr/>
            </a:pPr>
            <a:r>
              <a:rPr lang="en-US" sz="2000" dirty="0">
                <a:solidFill>
                  <a:schemeClr val="bg1"/>
                </a:solidFill>
                <a:latin typeface="Times New Roman" panose="02020603050405020304" pitchFamily="18" charset="0"/>
                <a:cs typeface="Times New Roman" panose="02020603050405020304" pitchFamily="18" charset="0"/>
              </a:rPr>
              <a:t>Applied to members and “qualified non-members”</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25B4892C-91DF-4CE2-7164-17BC56CBBD37}"/>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E73EC1B5-9F0A-CFD2-79F3-71B653020D20}"/>
              </a:ext>
            </a:extLst>
          </p:cNvPr>
          <p:cNvSpPr>
            <a:spLocks noGrp="1"/>
          </p:cNvSpPr>
          <p:nvPr>
            <p:ph type="sldNum" sz="quarter" idx="18"/>
          </p:nvPr>
        </p:nvSpPr>
        <p:spPr/>
        <p:txBody>
          <a:bodyPr/>
          <a:lstStyle/>
          <a:p>
            <a:fld id="{0E42FCEF-9517-7142-B602-BAEFE73C0B6E}" type="slidenum">
              <a:rPr lang="en-US" smtClean="0"/>
              <a:t>13</a:t>
            </a:fld>
            <a:endParaRPr lang="en-US"/>
          </a:p>
        </p:txBody>
      </p:sp>
    </p:spTree>
    <p:extLst>
      <p:ext uri="{BB962C8B-B14F-4D97-AF65-F5344CB8AC3E}">
        <p14:creationId xmlns:p14="http://schemas.microsoft.com/office/powerpoint/2010/main" val="2777770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REVENUE PROCEDURE 2014-35</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“Safe Harbor” Benefits</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6" y="2088188"/>
            <a:ext cx="10616187" cy="4528617"/>
          </a:xfrm>
        </p:spPr>
        <p:txBody>
          <a:bodyPr anchor="t">
            <a:noAutofit/>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housing assistance </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educational assistance</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elder and disabled assistance</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“other” qualifying assistance </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cultural and religious programs</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20F302B4-CFAF-DC17-FECB-FF8985CA8729}"/>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505BA3C3-9301-3FD9-DE2B-BEE0BE0A815A}"/>
              </a:ext>
            </a:extLst>
          </p:cNvPr>
          <p:cNvSpPr>
            <a:spLocks noGrp="1"/>
          </p:cNvSpPr>
          <p:nvPr>
            <p:ph type="sldNum" sz="quarter" idx="18"/>
          </p:nvPr>
        </p:nvSpPr>
        <p:spPr/>
        <p:txBody>
          <a:bodyPr/>
          <a:lstStyle/>
          <a:p>
            <a:fld id="{0E42FCEF-9517-7142-B602-BAEFE73C0B6E}" type="slidenum">
              <a:rPr lang="en-US" smtClean="0"/>
              <a:t>14</a:t>
            </a:fld>
            <a:endParaRPr lang="en-US"/>
          </a:p>
        </p:txBody>
      </p:sp>
    </p:spTree>
    <p:extLst>
      <p:ext uri="{BB962C8B-B14F-4D97-AF65-F5344CB8AC3E}">
        <p14:creationId xmlns:p14="http://schemas.microsoft.com/office/powerpoint/2010/main" val="1626139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871474" y="420790"/>
            <a:ext cx="10449051"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CONTINUED RELEVANCE</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Notice 2015-34</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871474" y="1918165"/>
            <a:ext cx="10449051" cy="4519045"/>
          </a:xfrm>
        </p:spPr>
        <p:txBody>
          <a:bodyPr anchor="t">
            <a:normAutofit/>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Following enactment of the General Welfare Exclusion Act, IRS issued Notice 2015-34 confirming that:</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New Code Section 139E codifies (but does not supplant) the general welfare exclusion</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Taxpayers may continue to rely on Rev. Proc. 2014-35 pending guidance under the Act.</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4C98D42D-20E6-24B8-942D-E4F58B4EE8A0}"/>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0426D0F5-83C2-D802-08FC-9D38BB38618A}"/>
              </a:ext>
            </a:extLst>
          </p:cNvPr>
          <p:cNvSpPr>
            <a:spLocks noGrp="1"/>
          </p:cNvSpPr>
          <p:nvPr>
            <p:ph type="sldNum" sz="quarter" idx="18"/>
          </p:nvPr>
        </p:nvSpPr>
        <p:spPr/>
        <p:txBody>
          <a:bodyPr/>
          <a:lstStyle/>
          <a:p>
            <a:fld id="{0E42FCEF-9517-7142-B602-BAEFE73C0B6E}" type="slidenum">
              <a:rPr lang="en-US" smtClean="0"/>
              <a:t>15</a:t>
            </a:fld>
            <a:endParaRPr lang="en-US"/>
          </a:p>
        </p:txBody>
      </p:sp>
    </p:spTree>
    <p:extLst>
      <p:ext uri="{BB962C8B-B14F-4D97-AF65-F5344CB8AC3E}">
        <p14:creationId xmlns:p14="http://schemas.microsoft.com/office/powerpoint/2010/main" val="134075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THE ACT</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Key Non-Code Provisions</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6" y="1714959"/>
            <a:ext cx="10616187" cy="4528617"/>
          </a:xfrm>
        </p:spPr>
        <p:txBody>
          <a:bodyPr anchor="t">
            <a:normAutofit fontScale="92500" lnSpcReduction="1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Calls for the establishment of a new Tribal Advisory Committee (the “TTAC”)</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7 members </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3 from Treasury</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4 Congressional appointees </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TTAC to work with Treasury on guidance</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Temporary suspension of GWE examinations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Special rule of statutory construction</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DB46AB25-4009-DEB0-B224-A9D685078F4E}"/>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31D90671-E919-7059-DA7C-2C78C50769B4}"/>
              </a:ext>
            </a:extLst>
          </p:cNvPr>
          <p:cNvSpPr>
            <a:spLocks noGrp="1"/>
          </p:cNvSpPr>
          <p:nvPr>
            <p:ph type="sldNum" sz="quarter" idx="18"/>
          </p:nvPr>
        </p:nvSpPr>
        <p:spPr/>
        <p:txBody>
          <a:bodyPr/>
          <a:lstStyle/>
          <a:p>
            <a:fld id="{0E42FCEF-9517-7142-B602-BAEFE73C0B6E}" type="slidenum">
              <a:rPr lang="en-US" smtClean="0"/>
              <a:t>16</a:t>
            </a:fld>
            <a:endParaRPr lang="en-US"/>
          </a:p>
        </p:txBody>
      </p:sp>
    </p:spTree>
    <p:extLst>
      <p:ext uri="{BB962C8B-B14F-4D97-AF65-F5344CB8AC3E}">
        <p14:creationId xmlns:p14="http://schemas.microsoft.com/office/powerpoint/2010/main" val="2128129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Rule of Construction</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Section 2(c) of the Act</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6" y="1714959"/>
            <a:ext cx="10616187" cy="4528617"/>
          </a:xfrm>
        </p:spPr>
        <p:txBody>
          <a:bodyPr anchor="t">
            <a:normAutofit/>
          </a:bodyPr>
          <a:lstStyle/>
          <a:p>
            <a:pPr marL="0" indent="0" eaLnBrk="1" fontAlgn="auto" hangingPunct="1">
              <a:buClr>
                <a:srgbClr val="FF0000"/>
              </a:buClr>
              <a:buNone/>
              <a:defRPr/>
            </a:pPr>
            <a:r>
              <a:rPr lang="en-US" dirty="0">
                <a:solidFill>
                  <a:schemeClr val="bg1"/>
                </a:solidFill>
                <a:latin typeface="Times New Roman" panose="02020603050405020304" pitchFamily="18" charset="0"/>
                <a:cs typeface="Times New Roman" panose="02020603050405020304" pitchFamily="18" charset="0"/>
              </a:rPr>
              <a:t>“Ambiguities in section 139E of such Code, as added by this Act, shall be resolved in favor of Indian tribal governments and deference shall be given to Indian tribal governments for the programs administered and authorized by the tribe to benefit the general welfare of the tribal community.”</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934A5730-E2FB-B2F2-1F83-970D0E9794E6}"/>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B890E96E-FA77-136D-B838-CB7D09664C75}"/>
              </a:ext>
            </a:extLst>
          </p:cNvPr>
          <p:cNvSpPr>
            <a:spLocks noGrp="1"/>
          </p:cNvSpPr>
          <p:nvPr>
            <p:ph type="sldNum" sz="quarter" idx="18"/>
          </p:nvPr>
        </p:nvSpPr>
        <p:spPr/>
        <p:txBody>
          <a:bodyPr/>
          <a:lstStyle/>
          <a:p>
            <a:fld id="{0E42FCEF-9517-7142-B602-BAEFE73C0B6E}" type="slidenum">
              <a:rPr lang="en-US" smtClean="0"/>
              <a:t>17</a:t>
            </a:fld>
            <a:endParaRPr lang="en-US"/>
          </a:p>
        </p:txBody>
      </p:sp>
    </p:spTree>
    <p:extLst>
      <p:ext uri="{BB962C8B-B14F-4D97-AF65-F5344CB8AC3E}">
        <p14:creationId xmlns:p14="http://schemas.microsoft.com/office/powerpoint/2010/main" val="1437200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Suspension of Audits</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Section 4(a) of the Act</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6" y="1714959"/>
            <a:ext cx="10616187" cy="4528617"/>
          </a:xfrm>
        </p:spPr>
        <p:txBody>
          <a:bodyPr anchor="t">
            <a:normAutofit fontScale="92500"/>
          </a:bodyPr>
          <a:lstStyle/>
          <a:p>
            <a:pPr marL="0" indent="0" eaLnBrk="1" fontAlgn="auto" hangingPunct="1">
              <a:buClr>
                <a:srgbClr val="FF0000"/>
              </a:buClr>
              <a:buNone/>
              <a:defRPr/>
            </a:pPr>
            <a:r>
              <a:rPr lang="en-US" dirty="0">
                <a:solidFill>
                  <a:schemeClr val="bg1"/>
                </a:solidFill>
                <a:latin typeface="Times New Roman" panose="02020603050405020304" pitchFamily="18" charset="0"/>
                <a:cs typeface="Times New Roman" panose="02020603050405020304" pitchFamily="18" charset="0"/>
              </a:rPr>
              <a:t>“The Secretary of the Treasury shall suspend all audits and examinations of Indian tribal governments and members of Indian tribes (or any spouse or dependent of such a member), to the extent such an audit or examination relates to the exclusion of a payment or benefit from an Indian tribal government under the general welfare exclusion, until the education and training prescribed by section 3(b)(2) of this Act is completed....” </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A0CAF929-2CE3-ECA3-2288-55E6FE643C48}"/>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97BB12CE-1E74-EE82-19B2-243A7FCFDE66}"/>
              </a:ext>
            </a:extLst>
          </p:cNvPr>
          <p:cNvSpPr>
            <a:spLocks noGrp="1"/>
          </p:cNvSpPr>
          <p:nvPr>
            <p:ph type="sldNum" sz="quarter" idx="18"/>
          </p:nvPr>
        </p:nvSpPr>
        <p:spPr/>
        <p:txBody>
          <a:bodyPr/>
          <a:lstStyle/>
          <a:p>
            <a:fld id="{0E42FCEF-9517-7142-B602-BAEFE73C0B6E}" type="slidenum">
              <a:rPr lang="en-US" smtClean="0"/>
              <a:t>18</a:t>
            </a:fld>
            <a:endParaRPr lang="en-US"/>
          </a:p>
        </p:txBody>
      </p:sp>
    </p:spTree>
    <p:extLst>
      <p:ext uri="{BB962C8B-B14F-4D97-AF65-F5344CB8AC3E}">
        <p14:creationId xmlns:p14="http://schemas.microsoft.com/office/powerpoint/2010/main" val="1387234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Waiver of Penalties &amp; Interest</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Section 4(b) of the Act</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6" y="1714959"/>
            <a:ext cx="10616187" cy="4528617"/>
          </a:xfrm>
        </p:spPr>
        <p:txBody>
          <a:bodyPr anchor="t">
            <a:normAutofit/>
          </a:bodyPr>
          <a:lstStyle/>
          <a:p>
            <a:pPr marL="0" indent="0" eaLnBrk="1" fontAlgn="auto" hangingPunct="1">
              <a:buClr>
                <a:srgbClr val="FF0000"/>
              </a:buClr>
              <a:buNone/>
              <a:defRPr/>
            </a:pPr>
            <a:r>
              <a:rPr lang="en-US" dirty="0">
                <a:solidFill>
                  <a:schemeClr val="bg1"/>
                </a:solidFill>
                <a:latin typeface="Times New Roman" panose="02020603050405020304" pitchFamily="18" charset="0"/>
                <a:cs typeface="Times New Roman" panose="02020603050405020304" pitchFamily="18" charset="0"/>
              </a:rPr>
              <a:t>“The Secretary of the Treasury may waive any interest and penalties imposed under such Code on any Indian tribal government or member of an Indian tribe (or any spouse or dependent of such a member) to the extent such interest and penalties relate to excluding a payment or benefit from gross income under the general welfare exclusion.”</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A2485112-C16B-4E3F-F211-B7CE24515A2F}"/>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F24B64DB-6A9B-08AB-1E76-AFC26737056C}"/>
              </a:ext>
            </a:extLst>
          </p:cNvPr>
          <p:cNvSpPr>
            <a:spLocks noGrp="1"/>
          </p:cNvSpPr>
          <p:nvPr>
            <p:ph type="sldNum" sz="quarter" idx="18"/>
          </p:nvPr>
        </p:nvSpPr>
        <p:spPr/>
        <p:txBody>
          <a:bodyPr/>
          <a:lstStyle/>
          <a:p>
            <a:fld id="{0E42FCEF-9517-7142-B602-BAEFE73C0B6E}" type="slidenum">
              <a:rPr lang="en-US" smtClean="0"/>
              <a:t>19</a:t>
            </a:fld>
            <a:endParaRPr lang="en-US"/>
          </a:p>
        </p:txBody>
      </p:sp>
    </p:spTree>
    <p:extLst>
      <p:ext uri="{BB962C8B-B14F-4D97-AF65-F5344CB8AC3E}">
        <p14:creationId xmlns:p14="http://schemas.microsoft.com/office/powerpoint/2010/main" val="2453543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138222" y="359035"/>
            <a:ext cx="11946315"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defRPr/>
            </a:pPr>
            <a:r>
              <a:rPr lang="en-US" sz="4800" b="1" dirty="0">
                <a:ln/>
                <a:solidFill>
                  <a:srgbClr val="FF0000"/>
                </a:solidFill>
                <a:latin typeface="Times New Roman" panose="02020603050405020304" pitchFamily="18" charset="0"/>
                <a:cs typeface="Times New Roman" panose="02020603050405020304" pitchFamily="18" charset="0"/>
              </a:rPr>
              <a:t>Tribal Treasury Advisory Committee (TTAC) Updates</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1094156" y="2346608"/>
            <a:ext cx="10299759" cy="4295169"/>
          </a:xfrm>
        </p:spPr>
        <p:txBody>
          <a:bodyPr anchor="t">
            <a:normAutofit/>
          </a:bodyPr>
          <a:lstStyle/>
          <a:p>
            <a:pPr eaLnBrk="1" fontAlgn="auto" hangingPunct="1">
              <a:spcBef>
                <a:spcPts val="0"/>
              </a:spcBef>
              <a:buClr>
                <a:srgbClr val="FF0000"/>
              </a:buClr>
              <a:buSzPct val="100000"/>
              <a:buFont typeface="Arial" panose="020B0604020202020204" pitchFamily="34" charset="0"/>
              <a:buChar char="•"/>
              <a:defRPr/>
            </a:pPr>
            <a:r>
              <a:rPr lang="en-US" sz="3200" dirty="0">
                <a:solidFill>
                  <a:schemeClr val="bg1"/>
                </a:solidFill>
                <a:latin typeface="Times New Roman" panose="02020603050405020304" pitchFamily="18" charset="0"/>
                <a:cs typeface="Times New Roman" panose="02020603050405020304" pitchFamily="18" charset="0"/>
              </a:rPr>
              <a:t>Pension and Benefits Parity / ERISA exemptions for government plans</a:t>
            </a:r>
          </a:p>
          <a:p>
            <a:pPr eaLnBrk="1" fontAlgn="auto" hangingPunct="1">
              <a:spcBef>
                <a:spcPts val="0"/>
              </a:spcBef>
              <a:buClr>
                <a:srgbClr val="FF0000"/>
              </a:buClr>
              <a:buSzPct val="100000"/>
              <a:buFont typeface="Arial" panose="020B0604020202020204" pitchFamily="34" charset="0"/>
              <a:buChar char="•"/>
              <a:defRPr/>
            </a:pPr>
            <a:endParaRPr lang="en-US" sz="3200" dirty="0">
              <a:solidFill>
                <a:schemeClr val="bg1"/>
              </a:solidFill>
              <a:latin typeface="Times New Roman" panose="02020603050405020304" pitchFamily="18" charset="0"/>
              <a:cs typeface="Times New Roman" panose="02020603050405020304" pitchFamily="18" charset="0"/>
            </a:endParaRPr>
          </a:p>
          <a:p>
            <a:pPr eaLnBrk="1" fontAlgn="auto" hangingPunct="1">
              <a:spcBef>
                <a:spcPts val="0"/>
              </a:spcBef>
              <a:buClr>
                <a:srgbClr val="FF0000"/>
              </a:buClr>
              <a:buSzPct val="100000"/>
              <a:buFont typeface="Arial" panose="020B0604020202020204" pitchFamily="34" charset="0"/>
              <a:buChar char="•"/>
              <a:defRPr/>
            </a:pPr>
            <a:r>
              <a:rPr lang="en-US" sz="3200" dirty="0">
                <a:solidFill>
                  <a:schemeClr val="bg1"/>
                </a:solidFill>
                <a:latin typeface="Times New Roman" panose="02020603050405020304" pitchFamily="18" charset="0"/>
                <a:cs typeface="Times New Roman" panose="02020603050405020304" pitchFamily="18" charset="0"/>
              </a:rPr>
              <a:t>General Welfare Exclusion proposed guidance, September 17, 2024</a:t>
            </a:r>
          </a:p>
          <a:p>
            <a:pPr eaLnBrk="1" fontAlgn="auto" hangingPunct="1">
              <a:spcBef>
                <a:spcPts val="0"/>
              </a:spcBef>
              <a:buClr>
                <a:srgbClr val="FF0000"/>
              </a:buClr>
              <a:buSzPct val="100000"/>
              <a:buFont typeface="Arial" panose="020B0604020202020204" pitchFamily="34" charset="0"/>
              <a:buChar char="•"/>
              <a:defRPr/>
            </a:pPr>
            <a:endParaRPr lang="en-US" sz="2800" dirty="0">
              <a:solidFill>
                <a:schemeClr val="bg1"/>
              </a:solidFill>
              <a:latin typeface="Times New Roman" panose="02020603050405020304" pitchFamily="18" charset="0"/>
              <a:cs typeface="Times New Roman" panose="02020603050405020304" pitchFamily="18" charset="0"/>
            </a:endParaRPr>
          </a:p>
          <a:p>
            <a:pPr marL="0" indent="0" eaLnBrk="1" fontAlgn="auto" hangingPunct="1">
              <a:spcBef>
                <a:spcPts val="0"/>
              </a:spcBef>
              <a:buClr>
                <a:srgbClr val="FF0000"/>
              </a:buClr>
              <a:buSzPct val="100000"/>
              <a:buNone/>
              <a:defRPr/>
            </a:pPr>
            <a:r>
              <a:rPr lang="en-US" sz="2800" dirty="0">
                <a:solidFill>
                  <a:schemeClr val="bg1"/>
                </a:solidFill>
                <a:latin typeface="Times New Roman" panose="02020603050405020304" pitchFamily="18" charset="0"/>
                <a:cs typeface="Times New Roman" panose="02020603050405020304" pitchFamily="18" charset="0"/>
              </a:rPr>
              <a:t>Presenter: 	Robert R. Yoder, Esq.</a:t>
            </a:r>
          </a:p>
          <a:p>
            <a:pPr marL="0" indent="0" eaLnBrk="1" fontAlgn="auto" hangingPunct="1">
              <a:spcBef>
                <a:spcPts val="0"/>
              </a:spcBef>
              <a:buClr>
                <a:srgbClr val="FF0000"/>
              </a:buClr>
              <a:buSzPct val="100000"/>
              <a:buNone/>
              <a:defRPr/>
            </a:pPr>
            <a:r>
              <a:rPr lang="en-US" sz="2800" dirty="0">
                <a:solidFill>
                  <a:schemeClr val="bg1"/>
                </a:solidFill>
                <a:latin typeface="Times New Roman" panose="02020603050405020304" pitchFamily="18" charset="0"/>
                <a:cs typeface="Times New Roman" panose="02020603050405020304" pitchFamily="18" charset="0"/>
              </a:rPr>
              <a:t>				Yoder &amp; Langford, P.C.</a:t>
            </a:r>
          </a:p>
          <a:p>
            <a:pPr eaLnBrk="1" fontAlgn="auto" hangingPunct="1">
              <a:spcBef>
                <a:spcPts val="0"/>
              </a:spcBef>
              <a:buClr>
                <a:srgbClr val="FF0000"/>
              </a:buClr>
              <a:buSzPct val="100000"/>
              <a:buFont typeface="Arial" panose="020B0604020202020204" pitchFamily="34" charset="0"/>
              <a:buChar char="•"/>
              <a:defRPr/>
            </a:pPr>
            <a:endParaRPr lang="en-US" dirty="0">
              <a:solidFill>
                <a:schemeClr val="bg1"/>
              </a:solidFill>
              <a:latin typeface="Times New Roman" panose="02020603050405020304" pitchFamily="18" charset="0"/>
              <a:cs typeface="Times New Roman" panose="02020603050405020304" pitchFamily="18" charset="0"/>
            </a:endParaRPr>
          </a:p>
          <a:p>
            <a:pPr marL="0" indent="0" eaLnBrk="1" fontAlgn="auto" hangingPunct="1">
              <a:spcBef>
                <a:spcPts val="0"/>
              </a:spcBef>
              <a:buClr>
                <a:srgbClr val="FF0000"/>
              </a:buClr>
              <a:buSzPct val="100000"/>
              <a:buNone/>
              <a:defRPr/>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FC730A27-7750-2B4C-3B11-18CD05B04B3E}"/>
              </a:ext>
            </a:extLst>
          </p:cNvPr>
          <p:cNvSpPr>
            <a:spLocks noGrp="1"/>
          </p:cNvSpPr>
          <p:nvPr>
            <p:ph type="ftr" sz="quarter" idx="17"/>
          </p:nvPr>
        </p:nvSpPr>
        <p:spPr/>
        <p:txBody>
          <a:bodyPr/>
          <a:lstStyle/>
          <a:p>
            <a:r>
              <a:rPr lang="en-US" dirty="0"/>
              <a:t>Yoder &amp; Langford ©</a:t>
            </a:r>
          </a:p>
        </p:txBody>
      </p:sp>
      <p:sp>
        <p:nvSpPr>
          <p:cNvPr id="4" name="Slide Number Placeholder 3">
            <a:extLst>
              <a:ext uri="{FF2B5EF4-FFF2-40B4-BE49-F238E27FC236}">
                <a16:creationId xmlns:a16="http://schemas.microsoft.com/office/drawing/2014/main" xmlns="" id="{1BC52BB7-E36A-3F8B-511E-1034F86AEF1B}"/>
              </a:ext>
            </a:extLst>
          </p:cNvPr>
          <p:cNvSpPr>
            <a:spLocks noGrp="1"/>
          </p:cNvSpPr>
          <p:nvPr>
            <p:ph type="sldNum" sz="quarter" idx="18"/>
          </p:nvPr>
        </p:nvSpPr>
        <p:spPr/>
        <p:txBody>
          <a:bodyPr/>
          <a:lstStyle/>
          <a:p>
            <a:fld id="{0E42FCEF-9517-7142-B602-BAEFE73C0B6E}" type="slidenum">
              <a:rPr lang="en-US" smtClean="0"/>
              <a:t>2</a:t>
            </a:fld>
            <a:endParaRPr lang="en-US" dirty="0"/>
          </a:p>
        </p:txBody>
      </p:sp>
    </p:spTree>
    <p:extLst>
      <p:ext uri="{BB962C8B-B14F-4D97-AF65-F5344CB8AC3E}">
        <p14:creationId xmlns:p14="http://schemas.microsoft.com/office/powerpoint/2010/main" val="305344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Tolling of Statutes of Limitation</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Section 4(a) of the Act</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6" y="1714959"/>
            <a:ext cx="10616187" cy="4528617"/>
          </a:xfrm>
        </p:spPr>
        <p:txBody>
          <a:bodyPr anchor="t">
            <a:normAutofit/>
          </a:bodyPr>
          <a:lstStyle/>
          <a:p>
            <a:pPr marL="0" indent="0" eaLnBrk="1" fontAlgn="auto" hangingPunct="1">
              <a:buClr>
                <a:srgbClr val="FF0000"/>
              </a:buClr>
              <a:buNone/>
              <a:defRPr/>
            </a:pPr>
            <a:r>
              <a:rPr lang="en-US" dirty="0">
                <a:solidFill>
                  <a:schemeClr val="bg1"/>
                </a:solidFill>
                <a:latin typeface="Times New Roman" panose="02020603050405020304" pitchFamily="18" charset="0"/>
                <a:cs typeface="Times New Roman" panose="02020603050405020304" pitchFamily="18" charset="0"/>
              </a:rPr>
              <a:t>“The running of any period of limitations under section 6501 of the Internal Revenue Code of 1986 with respect to Indian tribal governments and members of Indian tribes shall be suspended during the period during which audits and examinations are suspended under the preceding sentence.”</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0114B709-B871-1BE1-6905-55BE5B81508F}"/>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759ED97D-C497-969C-3E23-49A5743B9787}"/>
              </a:ext>
            </a:extLst>
          </p:cNvPr>
          <p:cNvSpPr>
            <a:spLocks noGrp="1"/>
          </p:cNvSpPr>
          <p:nvPr>
            <p:ph type="sldNum" sz="quarter" idx="18"/>
          </p:nvPr>
        </p:nvSpPr>
        <p:spPr/>
        <p:txBody>
          <a:bodyPr/>
          <a:lstStyle/>
          <a:p>
            <a:fld id="{0E42FCEF-9517-7142-B602-BAEFE73C0B6E}" type="slidenum">
              <a:rPr lang="en-US" smtClean="0"/>
              <a:t>20</a:t>
            </a:fld>
            <a:endParaRPr lang="en-US"/>
          </a:p>
        </p:txBody>
      </p:sp>
    </p:spTree>
    <p:extLst>
      <p:ext uri="{BB962C8B-B14F-4D97-AF65-F5344CB8AC3E}">
        <p14:creationId xmlns:p14="http://schemas.microsoft.com/office/powerpoint/2010/main" val="752721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642872" y="281835"/>
            <a:ext cx="10906254"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INTERNAL REVENUE CODE SECTION 139E</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Key elements to exemption:</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5" y="1937837"/>
            <a:ext cx="10616187" cy="4528617"/>
          </a:xfrm>
        </p:spPr>
        <p:txBody>
          <a:bodyPr anchor="t">
            <a:normAutofit fontScale="700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Gross income does not include the value of any “Indian general welfare benefits”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Indian general welfare benefits include any payments made or services provided to or on behalf of a member, spouse or dependent </a:t>
            </a:r>
            <a:r>
              <a:rPr lang="en-US" i="1" u="sng" dirty="0">
                <a:solidFill>
                  <a:schemeClr val="bg1"/>
                </a:solidFill>
                <a:latin typeface="Times New Roman" panose="02020603050405020304" pitchFamily="18" charset="0"/>
                <a:cs typeface="Times New Roman" panose="02020603050405020304" pitchFamily="18" charset="0"/>
              </a:rPr>
              <a:t>if</a:t>
            </a:r>
            <a:r>
              <a:rPr lang="en-US" dirty="0">
                <a:solidFill>
                  <a:schemeClr val="bg1"/>
                </a:solidFill>
                <a:latin typeface="Times New Roman" panose="02020603050405020304" pitchFamily="18" charset="0"/>
                <a:cs typeface="Times New Roman" panose="02020603050405020304" pitchFamily="18" charset="0"/>
              </a:rPr>
              <a:t>:</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The program is administered under specified guidelines that do not discriminate in favor of the governing body of the Tribe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Benefits are available to any Tribal member who meets the guidelines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Benefits are for the promotion of the general welfare;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Benefits are not lavish or extravagant; and</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Benefits are not compensation for services</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74E8D846-97A1-1AB9-87E2-0928F2C2F600}"/>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7A4A962E-CC9B-5CDD-8B36-E2A6FB7EF59B}"/>
              </a:ext>
            </a:extLst>
          </p:cNvPr>
          <p:cNvSpPr>
            <a:spLocks noGrp="1"/>
          </p:cNvSpPr>
          <p:nvPr>
            <p:ph type="sldNum" sz="quarter" idx="18"/>
          </p:nvPr>
        </p:nvSpPr>
        <p:spPr/>
        <p:txBody>
          <a:bodyPr/>
          <a:lstStyle/>
          <a:p>
            <a:fld id="{0E42FCEF-9517-7142-B602-BAEFE73C0B6E}" type="slidenum">
              <a:rPr lang="en-US" smtClean="0"/>
              <a:t>21</a:t>
            </a:fld>
            <a:endParaRPr lang="en-US"/>
          </a:p>
        </p:txBody>
      </p:sp>
    </p:spTree>
    <p:extLst>
      <p:ext uri="{BB962C8B-B14F-4D97-AF65-F5344CB8AC3E}">
        <p14:creationId xmlns:p14="http://schemas.microsoft.com/office/powerpoint/2010/main" val="218495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642871" y="142080"/>
            <a:ext cx="10906254"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September 17, 2014 Colloquy</a:t>
            </a:r>
            <a:br>
              <a:rPr lang="en-US" sz="4000" b="1" dirty="0">
                <a:ln/>
                <a:solidFill>
                  <a:srgbClr val="FF0000"/>
                </a:solidFill>
                <a:latin typeface="Times New Roman" panose="02020603050405020304" pitchFamily="18" charset="0"/>
                <a:cs typeface="Times New Roman" panose="02020603050405020304" pitchFamily="18" charset="0"/>
              </a:rPr>
            </a:br>
            <a:r>
              <a:rPr lang="en-US" sz="2800" b="1" dirty="0">
                <a:ln/>
                <a:solidFill>
                  <a:srgbClr val="FF0000"/>
                </a:solidFill>
                <a:latin typeface="Times New Roman" panose="02020603050405020304" pitchFamily="18" charset="0"/>
                <a:cs typeface="Times New Roman" panose="02020603050405020304" pitchFamily="18" charset="0"/>
              </a:rPr>
              <a:t>Sens. Moran and Heitkamp (co-sponsors of SB 1507) with Senate Finance Committee Chair, Sen. Wyden on the record: </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440025" y="1755194"/>
            <a:ext cx="11311946" cy="4655925"/>
          </a:xfrm>
        </p:spPr>
        <p:txBody>
          <a:bodyPr anchor="t">
            <a:normAutofit fontScale="625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Expectation that the Act will be construed “no less favorable than the safe harbor approach provided for in Revenue Procedure 2014-35”</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“that in no event will IRS require an individualized determination of financial need where a tribal Program meets all other requirements of new section 139E as added by the bill.”</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It “would be contrary to the intent of Congress” if IRS were to “take the occasion of passage of H.R. 3043 or S. 1507 to retrench, narrow or possibly withdraw the administrative guidance provided in Rev. Proc. 2014-35 after enactment of the bill.”</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The intent “is to expand rather than restrict the safe harbor provisions in Rev. Proc. 2014-35.”</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 “The purpose of this legislation is to further empower Tribal self determination.”</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 ”Tribes, and not the IRS, are in the best position to determine the needs of their members and provide for the general welfare of their tribal citizens and communities.” </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55D6A275-70E1-D502-1702-BA308AEA2118}"/>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DB2B971D-B38E-DB43-0350-6B3FA45CD629}"/>
              </a:ext>
            </a:extLst>
          </p:cNvPr>
          <p:cNvSpPr>
            <a:spLocks noGrp="1"/>
          </p:cNvSpPr>
          <p:nvPr>
            <p:ph type="sldNum" sz="quarter" idx="18"/>
          </p:nvPr>
        </p:nvSpPr>
        <p:spPr/>
        <p:txBody>
          <a:bodyPr/>
          <a:lstStyle/>
          <a:p>
            <a:fld id="{0E42FCEF-9517-7142-B602-BAEFE73C0B6E}" type="slidenum">
              <a:rPr lang="en-US" smtClean="0"/>
              <a:t>22</a:t>
            </a:fld>
            <a:endParaRPr lang="en-US"/>
          </a:p>
        </p:txBody>
      </p:sp>
    </p:spTree>
    <p:extLst>
      <p:ext uri="{BB962C8B-B14F-4D97-AF65-F5344CB8AC3E}">
        <p14:creationId xmlns:p14="http://schemas.microsoft.com/office/powerpoint/2010/main" val="407407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871474" y="420790"/>
            <a:ext cx="10449051"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Activities of the TTAC</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Tribal participation in guidance...</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871474" y="1727012"/>
            <a:ext cx="10449051" cy="4684107"/>
          </a:xfrm>
        </p:spPr>
        <p:txBody>
          <a:bodyPr anchor="t">
            <a:normAutofit fontScale="550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June 20, 2019 inaugural meeting</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Established three work groups / subcommittees: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GWE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Tribal pensions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Dual taxation  </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GWE subcommittee prepared a report and proposed “draft” regulations for consideration by Treasury</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Consultation meetings December, 2022</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2023 – 2024 Meetings with IRS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September 17, 2024 – proposed regulations published</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Comments due: December 16, 2024</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Consultations: November 18, 19, and 20, 2024</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Public Hearing: January 13, 2025</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0392C7A1-9521-FF0F-C732-7AD4CAFF6317}"/>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99DA6B6D-B5EF-EA55-BD08-76F8268F816E}"/>
              </a:ext>
            </a:extLst>
          </p:cNvPr>
          <p:cNvSpPr>
            <a:spLocks noGrp="1"/>
          </p:cNvSpPr>
          <p:nvPr>
            <p:ph type="sldNum" sz="quarter" idx="18"/>
          </p:nvPr>
        </p:nvSpPr>
        <p:spPr/>
        <p:txBody>
          <a:bodyPr/>
          <a:lstStyle/>
          <a:p>
            <a:fld id="{0E42FCEF-9517-7142-B602-BAEFE73C0B6E}" type="slidenum">
              <a:rPr lang="en-US" smtClean="0"/>
              <a:t>23</a:t>
            </a:fld>
            <a:endParaRPr lang="en-US" dirty="0"/>
          </a:p>
        </p:txBody>
      </p:sp>
    </p:spTree>
    <p:extLst>
      <p:ext uri="{BB962C8B-B14F-4D97-AF65-F5344CB8AC3E}">
        <p14:creationId xmlns:p14="http://schemas.microsoft.com/office/powerpoint/2010/main" val="3797493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871474" y="420790"/>
            <a:ext cx="10449051"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Summary of GWE Proposed Regulations</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871474" y="1353539"/>
            <a:ext cx="10449051" cy="5083671"/>
          </a:xfrm>
        </p:spPr>
        <p:txBody>
          <a:bodyPr anchor="t">
            <a:normAutofit fontScale="775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Reflect many priorities of Indian Country, including substantial deference to Tribes as they create and implement GWE programs.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However, work remains to improve clarity of the guidance and address unresolved issues.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Complete deference to Tribal governments to determine whether a benefit is for the promotion of general welfare.</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No limitation on source of funds; GWE programs can be funded with any source including gaming revenue.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However, must be careful with per capita/Revenue Allocation Plans.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Deference to Tribal governments on whether an activity is a cultural or ceremonial activity for the transmission of Tribal culture.</a:t>
            </a:r>
          </a:p>
          <a:p>
            <a:pPr marL="457200" indent="-457200" eaLnBrk="1" fontAlgn="auto" hangingPunct="1">
              <a:buClr>
                <a:srgbClr val="FF0000"/>
              </a:buClr>
              <a:buFont typeface="Wingdings" panose="05000000000000000000" pitchFamily="2" charset="2"/>
              <a:buChar char="q"/>
              <a:defRPr/>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41DFE471-CFBA-B148-FDFF-178CA5BC7F5E}"/>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BC714E1A-88F4-0E44-1134-A72A826B2CC0}"/>
              </a:ext>
            </a:extLst>
          </p:cNvPr>
          <p:cNvSpPr>
            <a:spLocks noGrp="1"/>
          </p:cNvSpPr>
          <p:nvPr>
            <p:ph type="sldNum" sz="quarter" idx="18"/>
          </p:nvPr>
        </p:nvSpPr>
        <p:spPr/>
        <p:txBody>
          <a:bodyPr/>
          <a:lstStyle/>
          <a:p>
            <a:fld id="{0E42FCEF-9517-7142-B602-BAEFE73C0B6E}" type="slidenum">
              <a:rPr lang="en-US" smtClean="0"/>
              <a:t>24</a:t>
            </a:fld>
            <a:endParaRPr lang="en-US"/>
          </a:p>
        </p:txBody>
      </p:sp>
    </p:spTree>
    <p:extLst>
      <p:ext uri="{BB962C8B-B14F-4D97-AF65-F5344CB8AC3E}">
        <p14:creationId xmlns:p14="http://schemas.microsoft.com/office/powerpoint/2010/main" val="4034747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871474" y="420790"/>
            <a:ext cx="10449051"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Proposed Regulations: Lavish or Extravagant?</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871474" y="1353539"/>
            <a:ext cx="10449051" cy="5083671"/>
          </a:xfrm>
        </p:spPr>
        <p:txBody>
          <a:bodyPr anchor="t">
            <a:normAutofit fontScale="92500" lnSpcReduction="1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Whether a benefit is lavish or extravagant is based on facts and circumstances at the time the benefit is provided.</a:t>
            </a:r>
          </a:p>
          <a:p>
            <a:pPr marL="914400" indent="-457200" eaLnBrk="1" fontAlgn="auto" hangingPunct="1">
              <a:buClr>
                <a:srgbClr val="FF0000"/>
              </a:buClr>
              <a:buFont typeface="Wingdings" panose="05000000000000000000" pitchFamily="2" charset="2"/>
              <a:buChar char="§"/>
              <a:defRPr/>
            </a:pPr>
            <a:r>
              <a:rPr lang="en-US" sz="3500" dirty="0">
                <a:solidFill>
                  <a:schemeClr val="bg1"/>
                </a:solidFill>
                <a:latin typeface="Times New Roman" panose="02020603050405020304" pitchFamily="18" charset="0"/>
                <a:cs typeface="Times New Roman" panose="02020603050405020304" pitchFamily="18" charset="0"/>
              </a:rPr>
              <a:t>Relevant facts and circumstances include a Tribe’s culture and cultural practices, history, geographic area, traditions, resources, and economic conditions or factors.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If a Tribe has a written GWE program, the IRS will presume the benefit is not lavish or extravagant.</a:t>
            </a:r>
          </a:p>
          <a:p>
            <a:pPr marL="914400" indent="-457200" eaLnBrk="1" fontAlgn="auto" hangingPunct="1">
              <a:buClr>
                <a:srgbClr val="FF0000"/>
              </a:buClr>
              <a:buFont typeface="Wingdings" panose="05000000000000000000" pitchFamily="2" charset="2"/>
              <a:buChar char="§"/>
              <a:defRPr/>
            </a:pPr>
            <a:r>
              <a:rPr lang="en-US" sz="3500" dirty="0">
                <a:solidFill>
                  <a:schemeClr val="bg1"/>
                </a:solidFill>
                <a:latin typeface="Times New Roman" panose="02020603050405020304" pitchFamily="18" charset="0"/>
                <a:cs typeface="Times New Roman" panose="02020603050405020304" pitchFamily="18" charset="0"/>
              </a:rPr>
              <a:t>Proposed regulations unclear on how – if at all – this presumption can be rebutted.</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41DFE471-CFBA-B148-FDFF-178CA5BC7F5E}"/>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BC714E1A-88F4-0E44-1134-A72A826B2CC0}"/>
              </a:ext>
            </a:extLst>
          </p:cNvPr>
          <p:cNvSpPr>
            <a:spLocks noGrp="1"/>
          </p:cNvSpPr>
          <p:nvPr>
            <p:ph type="sldNum" sz="quarter" idx="18"/>
          </p:nvPr>
        </p:nvSpPr>
        <p:spPr/>
        <p:txBody>
          <a:bodyPr/>
          <a:lstStyle/>
          <a:p>
            <a:fld id="{0E42FCEF-9517-7142-B602-BAEFE73C0B6E}" type="slidenum">
              <a:rPr lang="en-US" smtClean="0"/>
              <a:t>25</a:t>
            </a:fld>
            <a:endParaRPr lang="en-US"/>
          </a:p>
        </p:txBody>
      </p:sp>
    </p:spTree>
    <p:extLst>
      <p:ext uri="{BB962C8B-B14F-4D97-AF65-F5344CB8AC3E}">
        <p14:creationId xmlns:p14="http://schemas.microsoft.com/office/powerpoint/2010/main" val="1271321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871474" y="420790"/>
            <a:ext cx="10449051"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Proposed Regulations</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871474" y="1353539"/>
            <a:ext cx="10449051" cy="5083671"/>
          </a:xfrm>
        </p:spPr>
        <p:txBody>
          <a:bodyPr anchor="t">
            <a:normAutofit/>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Possible comments:</a:t>
            </a:r>
          </a:p>
          <a:p>
            <a:pPr marL="914400" indent="-457200" eaLnBrk="1" fontAlgn="auto" hangingPunct="1">
              <a:buClr>
                <a:srgbClr val="FF0000"/>
              </a:buClr>
              <a:buFont typeface="Wingdings" panose="05000000000000000000" pitchFamily="2" charset="2"/>
              <a:buChar char="§"/>
              <a:defRPr/>
            </a:pPr>
            <a:r>
              <a:rPr lang="en-US" sz="3500" dirty="0">
                <a:solidFill>
                  <a:schemeClr val="bg1"/>
                </a:solidFill>
                <a:latin typeface="Times New Roman" panose="02020603050405020304" pitchFamily="18" charset="0"/>
                <a:cs typeface="Times New Roman" panose="02020603050405020304" pitchFamily="18" charset="0"/>
              </a:rPr>
              <a:t>Trusts</a:t>
            </a:r>
          </a:p>
          <a:p>
            <a:pPr marL="914400" indent="-457200" eaLnBrk="1" fontAlgn="auto" hangingPunct="1">
              <a:buClr>
                <a:srgbClr val="FF0000"/>
              </a:buClr>
              <a:buFont typeface="Wingdings" panose="05000000000000000000" pitchFamily="2" charset="2"/>
              <a:buChar char="§"/>
              <a:defRPr/>
            </a:pPr>
            <a:r>
              <a:rPr lang="en-US" sz="3500" dirty="0">
                <a:solidFill>
                  <a:schemeClr val="bg1"/>
                </a:solidFill>
                <a:latin typeface="Times New Roman" panose="02020603050405020304" pitchFamily="18" charset="0"/>
                <a:cs typeface="Times New Roman" panose="02020603050405020304" pitchFamily="18" charset="0"/>
              </a:rPr>
              <a:t>Compensation</a:t>
            </a:r>
          </a:p>
          <a:p>
            <a:pPr marL="914400" indent="-457200" eaLnBrk="1" fontAlgn="auto" hangingPunct="1">
              <a:buClr>
                <a:srgbClr val="FF0000"/>
              </a:buClr>
              <a:buFont typeface="Wingdings" panose="05000000000000000000" pitchFamily="2" charset="2"/>
              <a:buChar char="§"/>
              <a:defRPr/>
            </a:pPr>
            <a:r>
              <a:rPr lang="en-US" sz="3500" dirty="0">
                <a:solidFill>
                  <a:schemeClr val="bg1"/>
                </a:solidFill>
                <a:latin typeface="Times New Roman" panose="02020603050405020304" pitchFamily="18" charset="0"/>
                <a:cs typeface="Times New Roman" panose="02020603050405020304" pitchFamily="18" charset="0"/>
              </a:rPr>
              <a:t>Substantiation</a:t>
            </a:r>
          </a:p>
          <a:p>
            <a:pPr marL="914400" indent="-457200" eaLnBrk="1" fontAlgn="auto" hangingPunct="1">
              <a:buClr>
                <a:srgbClr val="FF0000"/>
              </a:buClr>
              <a:buFont typeface="Wingdings" panose="05000000000000000000" pitchFamily="2" charset="2"/>
              <a:buChar char="§"/>
              <a:defRPr/>
            </a:pPr>
            <a:r>
              <a:rPr lang="en-US" sz="3500" dirty="0">
                <a:solidFill>
                  <a:schemeClr val="bg1"/>
                </a:solidFill>
                <a:latin typeface="Times New Roman" panose="02020603050405020304" pitchFamily="18" charset="0"/>
                <a:cs typeface="Times New Roman" panose="02020603050405020304" pitchFamily="18" charset="0"/>
              </a:rPr>
              <a:t>Economic Development</a:t>
            </a:r>
          </a:p>
          <a:p>
            <a:pPr marL="914400" indent="-457200" eaLnBrk="1" fontAlgn="auto" hangingPunct="1">
              <a:buClr>
                <a:srgbClr val="FF0000"/>
              </a:buClr>
              <a:buFont typeface="Wingdings" panose="05000000000000000000" pitchFamily="2" charset="2"/>
              <a:buChar char="§"/>
              <a:defRPr/>
            </a:pPr>
            <a:r>
              <a:rPr lang="en-US" sz="3500" dirty="0">
                <a:solidFill>
                  <a:schemeClr val="bg1"/>
                </a:solidFill>
                <a:latin typeface="Times New Roman" panose="02020603050405020304" pitchFamily="18" charset="0"/>
                <a:cs typeface="Times New Roman" panose="02020603050405020304" pitchFamily="18" charset="0"/>
              </a:rPr>
              <a:t>Audit suspension</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41DFE471-CFBA-B148-FDFF-178CA5BC7F5E}"/>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BC714E1A-88F4-0E44-1134-A72A826B2CC0}"/>
              </a:ext>
            </a:extLst>
          </p:cNvPr>
          <p:cNvSpPr>
            <a:spLocks noGrp="1"/>
          </p:cNvSpPr>
          <p:nvPr>
            <p:ph type="sldNum" sz="quarter" idx="18"/>
          </p:nvPr>
        </p:nvSpPr>
        <p:spPr/>
        <p:txBody>
          <a:bodyPr/>
          <a:lstStyle/>
          <a:p>
            <a:fld id="{0E42FCEF-9517-7142-B602-BAEFE73C0B6E}" type="slidenum">
              <a:rPr lang="en-US" smtClean="0"/>
              <a:t>26</a:t>
            </a:fld>
            <a:endParaRPr lang="en-US"/>
          </a:p>
        </p:txBody>
      </p:sp>
    </p:spTree>
    <p:extLst>
      <p:ext uri="{BB962C8B-B14F-4D97-AF65-F5344CB8AC3E}">
        <p14:creationId xmlns:p14="http://schemas.microsoft.com/office/powerpoint/2010/main" val="1240071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871474" y="1353539"/>
            <a:ext cx="10449051" cy="5083671"/>
          </a:xfrm>
        </p:spPr>
        <p:txBody>
          <a:bodyPr anchor="t">
            <a:normAutofit/>
          </a:bodyPr>
          <a:lstStyle/>
          <a:p>
            <a:pPr marL="0" indent="0" algn="ctr" eaLnBrk="1" fontAlgn="auto" hangingPunct="1">
              <a:buClr>
                <a:srgbClr val="FF0000"/>
              </a:buClr>
              <a:buNone/>
              <a:defRPr/>
            </a:pPr>
            <a:endParaRPr lang="en-US" sz="6600" dirty="0">
              <a:solidFill>
                <a:schemeClr val="bg1"/>
              </a:solidFill>
              <a:latin typeface="Times New Roman" panose="02020603050405020304" pitchFamily="18" charset="0"/>
              <a:cs typeface="Times New Roman" panose="02020603050405020304" pitchFamily="18" charset="0"/>
            </a:endParaRPr>
          </a:p>
          <a:p>
            <a:pPr marL="0" indent="0" algn="ctr" eaLnBrk="1" fontAlgn="auto" hangingPunct="1">
              <a:buClr>
                <a:srgbClr val="FF0000"/>
              </a:buClr>
              <a:buNone/>
              <a:defRPr/>
            </a:pPr>
            <a:r>
              <a:rPr lang="en-US" sz="6600" dirty="0">
                <a:solidFill>
                  <a:schemeClr val="bg1"/>
                </a:solidFill>
                <a:latin typeface="Times New Roman" panose="02020603050405020304" pitchFamily="18" charset="0"/>
                <a:cs typeface="Times New Roman" panose="02020603050405020304" pitchFamily="18" charset="0"/>
              </a:rPr>
              <a:t>Q &amp; As</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41DFE471-CFBA-B148-FDFF-178CA5BC7F5E}"/>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BC714E1A-88F4-0E44-1134-A72A826B2CC0}"/>
              </a:ext>
            </a:extLst>
          </p:cNvPr>
          <p:cNvSpPr>
            <a:spLocks noGrp="1"/>
          </p:cNvSpPr>
          <p:nvPr>
            <p:ph type="sldNum" sz="quarter" idx="18"/>
          </p:nvPr>
        </p:nvSpPr>
        <p:spPr/>
        <p:txBody>
          <a:bodyPr/>
          <a:lstStyle/>
          <a:p>
            <a:fld id="{0E42FCEF-9517-7142-B602-BAEFE73C0B6E}" type="slidenum">
              <a:rPr lang="en-US" smtClean="0"/>
              <a:t>27</a:t>
            </a:fld>
            <a:endParaRPr lang="en-US"/>
          </a:p>
        </p:txBody>
      </p:sp>
    </p:spTree>
    <p:extLst>
      <p:ext uri="{BB962C8B-B14F-4D97-AF65-F5344CB8AC3E}">
        <p14:creationId xmlns:p14="http://schemas.microsoft.com/office/powerpoint/2010/main" val="2209254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xmlns="" id="{F789E9CC-9D80-F460-928A-5AFCBBE52C39}"/>
              </a:ext>
            </a:extLst>
          </p:cNvPr>
          <p:cNvSpPr>
            <a:spLocks noGrp="1"/>
          </p:cNvSpPr>
          <p:nvPr>
            <p:ph type="title"/>
          </p:nvPr>
        </p:nvSpPr>
        <p:spPr>
          <a:xfrm>
            <a:off x="2088772" y="1908544"/>
            <a:ext cx="8014456" cy="2246586"/>
          </a:xfrm>
        </p:spPr>
        <p:txBody>
          <a:bodyPr>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defRPr/>
            </a:pPr>
            <a:r>
              <a:rPr lang="en-US" sz="7200" b="1" dirty="0">
                <a:ln/>
                <a:solidFill>
                  <a:schemeClr val="bg1">
                    <a:lumMod val="65000"/>
                    <a:lumOff val="35000"/>
                  </a:schemeClr>
                </a:solidFill>
                <a:latin typeface="Times New Roman" panose="02020603050405020304" pitchFamily="18" charset="0"/>
                <a:cs typeface="Times New Roman" panose="02020603050405020304" pitchFamily="18" charset="0"/>
              </a:rPr>
              <a:t>THANK YOU!</a:t>
            </a:r>
          </a:p>
        </p:txBody>
      </p:sp>
      <p:sp>
        <p:nvSpPr>
          <p:cNvPr id="17" name="Content Placeholder 16">
            <a:extLst>
              <a:ext uri="{FF2B5EF4-FFF2-40B4-BE49-F238E27FC236}">
                <a16:creationId xmlns:a16="http://schemas.microsoft.com/office/drawing/2014/main" xmlns="" id="{2869AFD3-CB64-985E-D405-7C132B14DF19}"/>
              </a:ext>
            </a:extLst>
          </p:cNvPr>
          <p:cNvSpPr>
            <a:spLocks noGrp="1"/>
          </p:cNvSpPr>
          <p:nvPr>
            <p:ph idx="1"/>
          </p:nvPr>
        </p:nvSpPr>
        <p:spPr>
          <a:xfrm>
            <a:off x="936625" y="4080702"/>
            <a:ext cx="5644927" cy="1357825"/>
          </a:xfrm>
        </p:spPr>
        <p:txBody>
          <a:bodyPr>
            <a:noAutofit/>
          </a:bodyPr>
          <a:lstStyle/>
          <a:p>
            <a:pPr eaLnBrk="1" fontAlgn="auto" hangingPunct="1">
              <a:defRPr/>
            </a:pPr>
            <a:r>
              <a:rPr lang="en-US" sz="3200" b="1" dirty="0">
                <a:solidFill>
                  <a:schemeClr val="bg1"/>
                </a:solidFill>
                <a:latin typeface="Times New Roman" panose="02020603050405020304" pitchFamily="18" charset="0"/>
                <a:cs typeface="Times New Roman" panose="02020603050405020304" pitchFamily="18" charset="0"/>
              </a:rPr>
              <a:t>Robert R. Yoder</a:t>
            </a:r>
          </a:p>
          <a:p>
            <a:pPr eaLnBrk="1" fontAlgn="auto" hangingPunct="1">
              <a:defRPr/>
            </a:pPr>
            <a:r>
              <a:rPr lang="en-US" sz="3200" b="1" dirty="0">
                <a:solidFill>
                  <a:schemeClr val="bg1"/>
                </a:solidFill>
                <a:latin typeface="Times New Roman" panose="02020603050405020304" pitchFamily="18" charset="0"/>
                <a:cs typeface="Times New Roman" panose="02020603050405020304" pitchFamily="18" charset="0"/>
              </a:rPr>
              <a:t>Yoder &amp; Langford, P.C.</a:t>
            </a:r>
          </a:p>
        </p:txBody>
      </p:sp>
      <p:sp>
        <p:nvSpPr>
          <p:cNvPr id="13" name="Content Placeholder 12">
            <a:extLst>
              <a:ext uri="{FF2B5EF4-FFF2-40B4-BE49-F238E27FC236}">
                <a16:creationId xmlns:a16="http://schemas.microsoft.com/office/drawing/2014/main" xmlns="" id="{C5D6BDAF-AD48-120C-243B-226C9820D35F}"/>
              </a:ext>
            </a:extLst>
          </p:cNvPr>
          <p:cNvSpPr>
            <a:spLocks noGrp="1"/>
          </p:cNvSpPr>
          <p:nvPr>
            <p:ph idx="16"/>
          </p:nvPr>
        </p:nvSpPr>
        <p:spPr>
          <a:xfrm>
            <a:off x="936625" y="5507612"/>
            <a:ext cx="5846947" cy="568592"/>
          </a:xfrm>
        </p:spPr>
        <p:txBody>
          <a:bodyPr>
            <a:noAutofit/>
          </a:bodyPr>
          <a:lstStyle/>
          <a:p>
            <a:pPr eaLnBrk="1" fontAlgn="auto" hangingPunct="1">
              <a:defRPr/>
            </a:pPr>
            <a:r>
              <a:rPr lang="en-US" sz="3200" b="1" u="sng" dirty="0">
                <a:solidFill>
                  <a:srgbClr val="0070C0"/>
                </a:solidFill>
                <a:latin typeface="Times New Roman" panose="02020603050405020304" pitchFamily="18" charset="0"/>
                <a:cs typeface="Times New Roman" panose="02020603050405020304" pitchFamily="18" charset="0"/>
              </a:rPr>
              <a:t>robert@yoderlangford.com</a:t>
            </a:r>
          </a:p>
        </p:txBody>
      </p:sp>
      <p:pic>
        <p:nvPicPr>
          <p:cNvPr id="4" name="Picture 3">
            <a:extLst>
              <a:ext uri="{FF2B5EF4-FFF2-40B4-BE49-F238E27FC236}">
                <a16:creationId xmlns:a16="http://schemas.microsoft.com/office/drawing/2014/main" xmlns="" id="{4BB019AE-4485-7EEB-3F3D-96C1FF5DC68F}"/>
              </a:ext>
            </a:extLst>
          </p:cNvPr>
          <p:cNvPicPr>
            <a:picLocks noChangeAspect="1"/>
          </p:cNvPicPr>
          <p:nvPr/>
        </p:nvPicPr>
        <p:blipFill>
          <a:blip r:embed="rId3"/>
          <a:stretch>
            <a:fillRect/>
          </a:stretch>
        </p:blipFill>
        <p:spPr>
          <a:xfrm>
            <a:off x="10743377" y="5438527"/>
            <a:ext cx="1381246" cy="12547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8000" b="1" dirty="0">
                <a:ln/>
                <a:solidFill>
                  <a:srgbClr val="FF0000"/>
                </a:solidFill>
                <a:latin typeface="Times New Roman" panose="02020603050405020304" pitchFamily="18" charset="0"/>
                <a:cs typeface="Times New Roman" panose="02020603050405020304" pitchFamily="18" charset="0"/>
              </a:rPr>
              <a:t>Overview</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7" y="1998535"/>
            <a:ext cx="10616186" cy="3990563"/>
          </a:xfrm>
        </p:spPr>
        <p:txBody>
          <a:bodyPr anchor="t">
            <a:normAutofit/>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Introduction and background to TTAC guidance projects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Tribal Pensions and benefits / ERISA exemptions for government plans</a:t>
            </a:r>
          </a:p>
          <a:p>
            <a:pPr marR="0" lvl="0" algn="l" defTabSz="457200" rtl="0" eaLnBrk="1" fontAlgn="auto" latinLnBrk="0" hangingPunct="1">
              <a:lnSpc>
                <a:spcPct val="100000"/>
              </a:lnSpc>
              <a:spcBef>
                <a:spcPts val="1000"/>
              </a:spcBef>
              <a:spcAft>
                <a:spcPts val="0"/>
              </a:spcAft>
              <a:buClr>
                <a:srgbClr val="FF0000"/>
              </a:buClr>
              <a:buSzPct val="80000"/>
              <a:buFont typeface="Wingdings" panose="05000000000000000000" pitchFamily="2" charset="2"/>
              <a:buChar char="q"/>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General Welfare Exclusion guidance</a:t>
            </a:r>
          </a:p>
          <a:p>
            <a:pPr marL="0" indent="0" eaLnBrk="1" fontAlgn="auto" hangingPunct="1">
              <a:buClr>
                <a:schemeClr val="bg1"/>
              </a:buClr>
              <a:buSzPct val="100000"/>
              <a:buNone/>
              <a:defRPr/>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53C06C93-AE10-18F4-A75B-F7E13A57BFC8}"/>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B9B8388D-EF10-E08A-91D8-905BFAE14594}"/>
              </a:ext>
            </a:extLst>
          </p:cNvPr>
          <p:cNvSpPr>
            <a:spLocks noGrp="1"/>
          </p:cNvSpPr>
          <p:nvPr>
            <p:ph type="sldNum" sz="quarter" idx="18"/>
          </p:nvPr>
        </p:nvSpPr>
        <p:spPr/>
        <p:txBody>
          <a:bodyPr/>
          <a:lstStyle/>
          <a:p>
            <a:fld id="{0E42FCEF-9517-7142-B602-BAEFE73C0B6E}"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6" y="241195"/>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Tribal Pensions </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OVERVIEW:</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7" y="1683514"/>
            <a:ext cx="10616186" cy="5202675"/>
          </a:xfrm>
        </p:spPr>
        <p:txBody>
          <a:bodyPr anchor="t">
            <a:normAutofit fontScale="775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Background</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Treatment of governments under ERISA</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Historic treatment of Tribal governments as “Governments”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Early IRS determination letters – Pre-gaming</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Post-gaming pushback on government status </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Essential government function and commercial activities tests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NLRB and the PPA</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Current status - Two sets of Rules:  </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Private Sector</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Government Sector </a:t>
            </a:r>
          </a:p>
          <a:p>
            <a:pPr marL="0" indent="0" eaLnBrk="1" fontAlgn="auto" hangingPunct="1">
              <a:buClr>
                <a:schemeClr val="bg1"/>
              </a:buClr>
              <a:buSzPct val="100000"/>
              <a:buNone/>
              <a:defRPr/>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635A35F3-EEDB-41E7-7379-9731D1062C4D}"/>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2F8B8DD4-6CF1-A08F-DE86-9061CF0D3201}"/>
              </a:ext>
            </a:extLst>
          </p:cNvPr>
          <p:cNvSpPr>
            <a:spLocks noGrp="1"/>
          </p:cNvSpPr>
          <p:nvPr>
            <p:ph type="sldNum" sz="quarter" idx="18"/>
          </p:nvPr>
        </p:nvSpPr>
        <p:spPr/>
        <p:txBody>
          <a:bodyPr/>
          <a:lstStyle/>
          <a:p>
            <a:fld id="{0E42FCEF-9517-7142-B602-BAEFE73C0B6E}" type="slidenum">
              <a:rPr lang="en-US" smtClean="0"/>
              <a:t>4</a:t>
            </a:fld>
            <a:endParaRPr lang="en-US"/>
          </a:p>
        </p:txBody>
      </p:sp>
    </p:spTree>
    <p:extLst>
      <p:ext uri="{BB962C8B-B14F-4D97-AF65-F5344CB8AC3E}">
        <p14:creationId xmlns:p14="http://schemas.microsoft.com/office/powerpoint/2010/main" val="284992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7" y="259106"/>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Tribal Pensions </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PPA 2006 Language</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8" y="1892074"/>
            <a:ext cx="10616186" cy="4519045"/>
          </a:xfrm>
        </p:spPr>
        <p:txBody>
          <a:bodyPr anchor="t">
            <a:normAutofit fontScale="85000" lnSpcReduction="20000"/>
          </a:bodyPr>
          <a:lstStyle/>
          <a:p>
            <a:pPr marL="457200" indent="-457200" eaLnBrk="1" fontAlgn="auto" hangingPunct="1">
              <a:buClr>
                <a:srgbClr val="FF0000"/>
              </a:buClr>
              <a:buFont typeface="Wingdings" panose="05000000000000000000" pitchFamily="2" charset="2"/>
              <a:buChar char="q"/>
              <a:defRPr/>
            </a:pPr>
            <a:r>
              <a:rPr lang="en-US" b="1" dirty="0">
                <a:solidFill>
                  <a:schemeClr val="bg1"/>
                </a:solidFill>
                <a:latin typeface="Times New Roman" panose="02020603050405020304" pitchFamily="18" charset="0"/>
                <a:cs typeface="Times New Roman" panose="02020603050405020304" pitchFamily="18" charset="0"/>
              </a:rPr>
              <a:t>WHAT DOES THE PPA ACTUALLY PROVIDE?</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A “governmental plan” includes a plan that is adopted by a Tribe, a subdivision of a tribe, or an agency or instrumentality of a tribe, AND:</a:t>
            </a:r>
          </a:p>
          <a:p>
            <a:pPr marL="914400" indent="-457200" eaLnBrk="1" fontAlgn="auto" hangingPunct="1">
              <a:buClr>
                <a:srgbClr val="FF0000"/>
              </a:buClr>
              <a:buFont typeface="Wingdings" panose="05000000000000000000" pitchFamily="2" charset="2"/>
              <a:buChar char="§"/>
              <a:defRPr/>
            </a:pPr>
            <a:r>
              <a:rPr lang="en-US" i="1" u="sng" dirty="0">
                <a:solidFill>
                  <a:schemeClr val="bg1"/>
                </a:solidFill>
                <a:latin typeface="Times New Roman" panose="02020603050405020304" pitchFamily="18" charset="0"/>
                <a:cs typeface="Times New Roman" panose="02020603050405020304" pitchFamily="18" charset="0"/>
              </a:rPr>
              <a:t>All</a:t>
            </a:r>
            <a:r>
              <a:rPr lang="en-US" dirty="0">
                <a:solidFill>
                  <a:schemeClr val="bg1"/>
                </a:solidFill>
                <a:latin typeface="Times New Roman" panose="02020603050405020304" pitchFamily="18" charset="0"/>
                <a:cs typeface="Times New Roman" panose="02020603050405020304" pitchFamily="18" charset="0"/>
              </a:rPr>
              <a:t> of the participants of which are employees of such entity </a:t>
            </a:r>
          </a:p>
          <a:p>
            <a:pPr marL="914400" indent="-457200" eaLnBrk="1" fontAlgn="auto" hangingPunct="1">
              <a:buClr>
                <a:srgbClr val="FF0000"/>
              </a:buClr>
              <a:buFont typeface="Wingdings" panose="05000000000000000000" pitchFamily="2" charset="2"/>
              <a:buChar char="§"/>
              <a:defRPr/>
            </a:pPr>
            <a:r>
              <a:rPr lang="en-US" i="1" u="sng" dirty="0">
                <a:solidFill>
                  <a:schemeClr val="bg1"/>
                </a:solidFill>
                <a:latin typeface="Times New Roman" panose="02020603050405020304" pitchFamily="18" charset="0"/>
                <a:cs typeface="Times New Roman" panose="02020603050405020304" pitchFamily="18" charset="0"/>
              </a:rPr>
              <a:t>Substantially all</a:t>
            </a:r>
            <a:r>
              <a:rPr lang="en-US" dirty="0">
                <a:solidFill>
                  <a:schemeClr val="bg1"/>
                </a:solidFill>
                <a:latin typeface="Times New Roman" panose="02020603050405020304" pitchFamily="18" charset="0"/>
                <a:cs typeface="Times New Roman" panose="02020603050405020304" pitchFamily="18" charset="0"/>
              </a:rPr>
              <a:t> of whose services as such an employee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Are in the performance of </a:t>
            </a:r>
            <a:r>
              <a:rPr lang="en-US" i="1" u="sng" dirty="0">
                <a:solidFill>
                  <a:schemeClr val="bg1"/>
                </a:solidFill>
                <a:latin typeface="Times New Roman" panose="02020603050405020304" pitchFamily="18" charset="0"/>
                <a:cs typeface="Times New Roman" panose="02020603050405020304" pitchFamily="18" charset="0"/>
              </a:rPr>
              <a:t>essential government func</a:t>
            </a:r>
            <a:r>
              <a:rPr lang="en-US" dirty="0">
                <a:solidFill>
                  <a:schemeClr val="bg1"/>
                </a:solidFill>
                <a:latin typeface="Times New Roman" panose="02020603050405020304" pitchFamily="18" charset="0"/>
                <a:cs typeface="Times New Roman" panose="02020603050405020304" pitchFamily="18" charset="0"/>
              </a:rPr>
              <a:t>tions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But not in the performance of </a:t>
            </a:r>
            <a:r>
              <a:rPr lang="en-US" i="1" u="sng" dirty="0">
                <a:solidFill>
                  <a:schemeClr val="bg1"/>
                </a:solidFill>
                <a:latin typeface="Times New Roman" panose="02020603050405020304" pitchFamily="18" charset="0"/>
                <a:cs typeface="Times New Roman" panose="02020603050405020304" pitchFamily="18" charset="0"/>
              </a:rPr>
              <a:t>commercial</a:t>
            </a:r>
            <a:r>
              <a:rPr lang="en-US" dirty="0">
                <a:solidFill>
                  <a:schemeClr val="bg1"/>
                </a:solidFill>
                <a:latin typeface="Times New Roman" panose="02020603050405020304" pitchFamily="18" charset="0"/>
                <a:cs typeface="Times New Roman" panose="02020603050405020304" pitchFamily="18" charset="0"/>
              </a:rPr>
              <a:t> activities (whether or not an essential government function). </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B78DF8CA-ED07-A193-0E95-9461B5E38878}"/>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FC2B0B26-FAAB-1FF2-383E-08B199001C54}"/>
              </a:ext>
            </a:extLst>
          </p:cNvPr>
          <p:cNvSpPr>
            <a:spLocks noGrp="1"/>
          </p:cNvSpPr>
          <p:nvPr>
            <p:ph type="sldNum" sz="quarter" idx="18"/>
          </p:nvPr>
        </p:nvSpPr>
        <p:spPr/>
        <p:txBody>
          <a:bodyPr/>
          <a:lstStyle/>
          <a:p>
            <a:fld id="{0E42FCEF-9517-7142-B602-BAEFE73C0B6E}" type="slidenum">
              <a:rPr lang="en-US" smtClean="0"/>
              <a:t>5</a:t>
            </a:fld>
            <a:endParaRPr lang="en-US"/>
          </a:p>
        </p:txBody>
      </p:sp>
    </p:spTree>
    <p:extLst>
      <p:ext uri="{BB962C8B-B14F-4D97-AF65-F5344CB8AC3E}">
        <p14:creationId xmlns:p14="http://schemas.microsoft.com/office/powerpoint/2010/main" val="208261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7" y="259106"/>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Tribal Pensions </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WHAT GUIDANCE IS NEEDED?</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8" y="1892074"/>
            <a:ext cx="10616186" cy="4519045"/>
          </a:xfrm>
        </p:spPr>
        <p:txBody>
          <a:bodyPr anchor="t">
            <a:normAutofit lnSpcReduction="1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What is an “essential government function”?</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What is “commercial”?</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What is “all” and “substantially all”?</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What are the deadlines?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How are shared employees handled?</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How are control group rules to be coordinated – “QSLOBS” ?</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18729A91-FC97-F25C-2A7C-34627DE78B60}"/>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887CF7CD-3EE0-91A6-F5DC-725E1B6C373D}"/>
              </a:ext>
            </a:extLst>
          </p:cNvPr>
          <p:cNvSpPr>
            <a:spLocks noGrp="1"/>
          </p:cNvSpPr>
          <p:nvPr>
            <p:ph type="sldNum" sz="quarter" idx="18"/>
          </p:nvPr>
        </p:nvSpPr>
        <p:spPr/>
        <p:txBody>
          <a:bodyPr/>
          <a:lstStyle/>
          <a:p>
            <a:fld id="{0E42FCEF-9517-7142-B602-BAEFE73C0B6E}" type="slidenum">
              <a:rPr lang="en-US" smtClean="0"/>
              <a:t>6</a:t>
            </a:fld>
            <a:endParaRPr lang="en-US"/>
          </a:p>
        </p:txBody>
      </p:sp>
    </p:spTree>
    <p:extLst>
      <p:ext uri="{BB962C8B-B14F-4D97-AF65-F5344CB8AC3E}">
        <p14:creationId xmlns:p14="http://schemas.microsoft.com/office/powerpoint/2010/main" val="2168250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7" y="259106"/>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Tribal Pensions </a:t>
            </a:r>
            <a:br>
              <a:rPr lang="en-US" sz="4000" b="1" dirty="0">
                <a:ln/>
                <a:solidFill>
                  <a:srgbClr val="FF0000"/>
                </a:solidFill>
                <a:latin typeface="Times New Roman" panose="02020603050405020304" pitchFamily="18" charset="0"/>
                <a:cs typeface="Times New Roman" panose="02020603050405020304" pitchFamily="18" charset="0"/>
              </a:rPr>
            </a:br>
            <a:r>
              <a:rPr lang="en-US" sz="2800" b="1" dirty="0">
                <a:ln/>
                <a:solidFill>
                  <a:srgbClr val="FF0000"/>
                </a:solidFill>
                <a:latin typeface="Times New Roman" panose="02020603050405020304" pitchFamily="18" charset="0"/>
                <a:cs typeface="Times New Roman" panose="02020603050405020304" pitchFamily="18" charset="0"/>
              </a:rPr>
              <a:t>WHAT GUIDANCE DO WE HAVE?</a:t>
            </a:r>
            <a:br>
              <a:rPr lang="en-US" sz="2800" b="1" dirty="0">
                <a:ln/>
                <a:solidFill>
                  <a:srgbClr val="FF0000"/>
                </a:solidFill>
                <a:latin typeface="Times New Roman" panose="02020603050405020304" pitchFamily="18" charset="0"/>
                <a:cs typeface="Times New Roman" panose="02020603050405020304" pitchFamily="18" charset="0"/>
              </a:rPr>
            </a:br>
            <a:r>
              <a:rPr lang="en-US" sz="2800" b="1" dirty="0">
                <a:ln/>
                <a:solidFill>
                  <a:srgbClr val="FF0000"/>
                </a:solidFill>
                <a:latin typeface="Times New Roman" panose="02020603050405020304" pitchFamily="18" charset="0"/>
                <a:cs typeface="Times New Roman" panose="02020603050405020304" pitchFamily="18" charset="0"/>
              </a:rPr>
              <a:t>NOTICE 2006-89: Notice 2007-67</a:t>
            </a: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8" y="1953593"/>
            <a:ext cx="10616186" cy="4399913"/>
          </a:xfrm>
        </p:spPr>
        <p:txBody>
          <a:bodyPr anchor="t">
            <a:normAutofit fontScale="550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2006-89:</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Casinos, Marinas, Convenience Stores, Service Stations, Hotels. . . </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Schools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Ability to split or spin off plans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2007-67:</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Very LIMITED document relief </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Does not cover “operational compliance”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No cut backs.</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Provides no substantive guidance</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Does not cover pre-PPA.</a:t>
            </a:r>
          </a:p>
          <a:p>
            <a:pPr marL="914400" indent="-457200" eaLnBrk="1" fontAlgn="auto" hangingPunct="1">
              <a:buClr>
                <a:srgbClr val="FF0000"/>
              </a:buClr>
              <a:buFont typeface="Wingdings" panose="05000000000000000000" pitchFamily="2" charset="2"/>
              <a:buChar char="§"/>
              <a:defRPr/>
            </a:pPr>
            <a:r>
              <a:rPr lang="en-US" dirty="0">
                <a:solidFill>
                  <a:schemeClr val="bg1"/>
                </a:solidFill>
                <a:latin typeface="Times New Roman" panose="02020603050405020304" pitchFamily="18" charset="0"/>
                <a:cs typeface="Times New Roman" panose="02020603050405020304" pitchFamily="18" charset="0"/>
              </a:rPr>
              <a:t>“Everything is on the table” </a:t>
            </a: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6221E11D-DCA4-6222-87E4-28DBCD3E0719}"/>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2D55C9AD-915E-8694-0B3E-B2A3E603E48E}"/>
              </a:ext>
            </a:extLst>
          </p:cNvPr>
          <p:cNvSpPr>
            <a:spLocks noGrp="1"/>
          </p:cNvSpPr>
          <p:nvPr>
            <p:ph type="sldNum" sz="quarter" idx="18"/>
          </p:nvPr>
        </p:nvSpPr>
        <p:spPr/>
        <p:txBody>
          <a:bodyPr/>
          <a:lstStyle/>
          <a:p>
            <a:fld id="{0E42FCEF-9517-7142-B602-BAEFE73C0B6E}" type="slidenum">
              <a:rPr lang="en-US" smtClean="0"/>
              <a:t>7</a:t>
            </a:fld>
            <a:endParaRPr lang="en-US"/>
          </a:p>
        </p:txBody>
      </p:sp>
    </p:spTree>
    <p:extLst>
      <p:ext uri="{BB962C8B-B14F-4D97-AF65-F5344CB8AC3E}">
        <p14:creationId xmlns:p14="http://schemas.microsoft.com/office/powerpoint/2010/main" val="423730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7" y="259106"/>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Tribal Pensions</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REGULATORY/LEGISATIVE UPDATE</a:t>
            </a:r>
            <a:br>
              <a:rPr lang="en-US" sz="4000" b="1" dirty="0">
                <a:ln/>
                <a:solidFill>
                  <a:srgbClr val="FF0000"/>
                </a:solidFill>
                <a:latin typeface="Times New Roman" panose="02020603050405020304" pitchFamily="18" charset="0"/>
                <a:cs typeface="Times New Roman" panose="02020603050405020304" pitchFamily="18" charset="0"/>
              </a:rPr>
            </a:br>
            <a:endParaRPr lang="en-US" sz="4000" b="1" dirty="0">
              <a:ln/>
              <a:solidFill>
                <a:srgbClr val="FF0000"/>
              </a:solidFill>
              <a:latin typeface="Times New Roman" panose="02020603050405020304" pitchFamily="18" charset="0"/>
              <a:cs typeface="Times New Roman" panose="02020603050405020304" pitchFamily="18" charset="0"/>
            </a:endParaRP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8" y="1892074"/>
            <a:ext cx="10616186" cy="4519045"/>
          </a:xfrm>
        </p:spPr>
        <p:txBody>
          <a:bodyPr anchor="t">
            <a:normAutofit/>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Parity Bills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Adoption of uniform protections and fiduciary standards?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Jurisdiction (Tribal / Federal)</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Moratorium </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Executive Order 13175 / WMAT litigation</a:t>
            </a:r>
          </a:p>
          <a:p>
            <a:pPr marL="457200" indent="0" eaLnBrk="1" fontAlgn="auto" hangingPunct="1">
              <a:buClr>
                <a:srgbClr val="FF0000"/>
              </a:buClr>
              <a:buNone/>
              <a:defRPr/>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A4CEB6F0-913E-A4BB-126F-AAFC20E5682F}"/>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B6F16503-7C6B-472A-E7B6-0A1BF73BD4DB}"/>
              </a:ext>
            </a:extLst>
          </p:cNvPr>
          <p:cNvSpPr>
            <a:spLocks noGrp="1"/>
          </p:cNvSpPr>
          <p:nvPr>
            <p:ph type="sldNum" sz="quarter" idx="18"/>
          </p:nvPr>
        </p:nvSpPr>
        <p:spPr/>
        <p:txBody>
          <a:bodyPr/>
          <a:lstStyle/>
          <a:p>
            <a:fld id="{0E42FCEF-9517-7142-B602-BAEFE73C0B6E}" type="slidenum">
              <a:rPr lang="en-US" smtClean="0"/>
              <a:t>8</a:t>
            </a:fld>
            <a:endParaRPr lang="en-US"/>
          </a:p>
        </p:txBody>
      </p:sp>
    </p:spTree>
    <p:extLst>
      <p:ext uri="{BB962C8B-B14F-4D97-AF65-F5344CB8AC3E}">
        <p14:creationId xmlns:p14="http://schemas.microsoft.com/office/powerpoint/2010/main" val="303363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xmlns="" id="{50F274BA-6CF2-235E-B869-E09E3731BF80}"/>
              </a:ext>
            </a:extLst>
          </p:cNvPr>
          <p:cNvSpPr>
            <a:spLocks noGrp="1"/>
          </p:cNvSpPr>
          <p:nvPr>
            <p:ph type="title"/>
          </p:nvPr>
        </p:nvSpPr>
        <p:spPr>
          <a:xfrm>
            <a:off x="787907" y="259106"/>
            <a:ext cx="10616187" cy="1306222"/>
          </a:xfrm>
        </p:spPr>
        <p:txBody>
          <a:bodyPr>
            <a:scene3d>
              <a:camera prst="orthographicFront"/>
              <a:lightRig rig="harsh" dir="t"/>
            </a:scene3d>
            <a:sp3d extrusionH="57150" prstMaterial="matte">
              <a:bevelT w="63500" h="12700" prst="angle"/>
              <a:contourClr>
                <a:schemeClr val="bg1">
                  <a:lumMod val="65000"/>
                </a:schemeClr>
              </a:contourClr>
            </a:sp3d>
          </a:bodyPr>
          <a:lstStyle/>
          <a:p>
            <a:pPr eaLnBrk="1" fontAlgn="auto" hangingPunct="1">
              <a:defRPr/>
            </a:pPr>
            <a:r>
              <a:rPr lang="en-US" sz="4000" b="1" dirty="0">
                <a:ln/>
                <a:solidFill>
                  <a:srgbClr val="FF0000"/>
                </a:solidFill>
                <a:latin typeface="Times New Roman" panose="02020603050405020304" pitchFamily="18" charset="0"/>
                <a:cs typeface="Times New Roman" panose="02020603050405020304" pitchFamily="18" charset="0"/>
              </a:rPr>
              <a:t>Tribal Pensions</a:t>
            </a:r>
            <a:br>
              <a:rPr lang="en-US" sz="4000" b="1" dirty="0">
                <a:ln/>
                <a:solidFill>
                  <a:srgbClr val="FF0000"/>
                </a:solidFill>
                <a:latin typeface="Times New Roman" panose="02020603050405020304" pitchFamily="18" charset="0"/>
                <a:cs typeface="Times New Roman" panose="02020603050405020304" pitchFamily="18" charset="0"/>
              </a:rPr>
            </a:br>
            <a:r>
              <a:rPr lang="en-US" sz="4000" b="1" dirty="0">
                <a:ln/>
                <a:solidFill>
                  <a:srgbClr val="FF0000"/>
                </a:solidFill>
                <a:latin typeface="Times New Roman" panose="02020603050405020304" pitchFamily="18" charset="0"/>
                <a:cs typeface="Times New Roman" panose="02020603050405020304" pitchFamily="18" charset="0"/>
              </a:rPr>
              <a:t>H.R. 8318 - Tribal Tax and Investment Reform Act of 2024</a:t>
            </a:r>
            <a:br>
              <a:rPr lang="en-US" sz="4000" b="1" dirty="0">
                <a:ln/>
                <a:solidFill>
                  <a:srgbClr val="FF0000"/>
                </a:solidFill>
                <a:latin typeface="Times New Roman" panose="02020603050405020304" pitchFamily="18" charset="0"/>
                <a:cs typeface="Times New Roman" panose="02020603050405020304" pitchFamily="18" charset="0"/>
              </a:rPr>
            </a:br>
            <a:endParaRPr lang="en-US" sz="4000" b="1" dirty="0">
              <a:ln/>
              <a:solidFill>
                <a:srgbClr val="FF0000"/>
              </a:solidFill>
              <a:latin typeface="Times New Roman" panose="02020603050405020304" pitchFamily="18" charset="0"/>
              <a:cs typeface="Times New Roman" panose="02020603050405020304" pitchFamily="18" charset="0"/>
            </a:endParaRPr>
          </a:p>
        </p:txBody>
      </p:sp>
      <p:sp>
        <p:nvSpPr>
          <p:cNvPr id="29" name="Content Placeholder 28">
            <a:extLst>
              <a:ext uri="{FF2B5EF4-FFF2-40B4-BE49-F238E27FC236}">
                <a16:creationId xmlns:a16="http://schemas.microsoft.com/office/drawing/2014/main" xmlns="" id="{6C053720-D240-48E2-48DB-4254409DC361}"/>
              </a:ext>
            </a:extLst>
          </p:cNvPr>
          <p:cNvSpPr>
            <a:spLocks noGrp="1"/>
          </p:cNvSpPr>
          <p:nvPr>
            <p:ph idx="1"/>
          </p:nvPr>
        </p:nvSpPr>
        <p:spPr>
          <a:xfrm>
            <a:off x="787908" y="2143522"/>
            <a:ext cx="10616186" cy="4267597"/>
          </a:xfrm>
        </p:spPr>
        <p:txBody>
          <a:bodyPr anchor="t">
            <a:normAutofit fontScale="77500" lnSpcReduction="20000"/>
          </a:bodyPr>
          <a:lstStyle/>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Amendments to the Internal Revenue Code of 1986</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Enforcement Moratorium related to PPA of 2006</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Uniform Protections and Fiduciary Standards for Tribal Plans</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Notice Requirements - SPD</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Persons Empowered to Bring a Civil Action</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Status of Tribal Pension Plan as Entity</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Jurisdiction</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Coordination with Other Tribal Laws and Protection</a:t>
            </a:r>
          </a:p>
          <a:p>
            <a:pPr marL="457200" indent="-457200" eaLnBrk="1" fontAlgn="auto" hangingPunct="1">
              <a:buClr>
                <a:srgbClr val="FF0000"/>
              </a:buClr>
              <a:buFont typeface="Wingdings" panose="05000000000000000000" pitchFamily="2" charset="2"/>
              <a:buChar char="q"/>
              <a:defRPr/>
            </a:pPr>
            <a:r>
              <a:rPr lang="en-US" dirty="0">
                <a:solidFill>
                  <a:schemeClr val="bg1"/>
                </a:solidFill>
                <a:latin typeface="Times New Roman" panose="02020603050405020304" pitchFamily="18" charset="0"/>
                <a:cs typeface="Times New Roman" panose="02020603050405020304" pitchFamily="18" charset="0"/>
              </a:rPr>
              <a:t>Regulations – TTAC </a:t>
            </a:r>
          </a:p>
          <a:p>
            <a:pPr marL="457200" indent="0" eaLnBrk="1" fontAlgn="auto" hangingPunct="1">
              <a:buClr>
                <a:srgbClr val="FF0000"/>
              </a:buClr>
              <a:buNone/>
              <a:defRPr/>
            </a:pPr>
            <a:endParaRPr lang="en-US" dirty="0">
              <a:solidFill>
                <a:schemeClr val="bg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3EBF3CF4-9E73-CA47-2C2E-555FFAF6009F}"/>
              </a:ext>
            </a:extLst>
          </p:cNvPr>
          <p:cNvPicPr>
            <a:picLocks noChangeAspect="1"/>
          </p:cNvPicPr>
          <p:nvPr/>
        </p:nvPicPr>
        <p:blipFill>
          <a:blip r:embed="rId2"/>
          <a:stretch>
            <a:fillRect/>
          </a:stretch>
        </p:blipFill>
        <p:spPr>
          <a:xfrm>
            <a:off x="10703292" y="5499111"/>
            <a:ext cx="1381246" cy="1254737"/>
          </a:xfrm>
          <a:prstGeom prst="rect">
            <a:avLst/>
          </a:prstGeom>
        </p:spPr>
      </p:pic>
      <p:sp>
        <p:nvSpPr>
          <p:cNvPr id="2" name="Footer Placeholder 1">
            <a:extLst>
              <a:ext uri="{FF2B5EF4-FFF2-40B4-BE49-F238E27FC236}">
                <a16:creationId xmlns:a16="http://schemas.microsoft.com/office/drawing/2014/main" xmlns="" id="{3094A061-1F0E-ECC0-633E-4239772C9354}"/>
              </a:ext>
            </a:extLst>
          </p:cNvPr>
          <p:cNvSpPr>
            <a:spLocks noGrp="1"/>
          </p:cNvSpPr>
          <p:nvPr>
            <p:ph type="ftr" sz="quarter" idx="17"/>
          </p:nvPr>
        </p:nvSpPr>
        <p:spPr/>
        <p:txBody>
          <a:bodyPr/>
          <a:lstStyle/>
          <a:p>
            <a:r>
              <a:rPr lang="en-US"/>
              <a:t>Yoder &amp; Langford ©</a:t>
            </a:r>
          </a:p>
        </p:txBody>
      </p:sp>
      <p:sp>
        <p:nvSpPr>
          <p:cNvPr id="4" name="Slide Number Placeholder 3">
            <a:extLst>
              <a:ext uri="{FF2B5EF4-FFF2-40B4-BE49-F238E27FC236}">
                <a16:creationId xmlns:a16="http://schemas.microsoft.com/office/drawing/2014/main" xmlns="" id="{4C69C144-F443-E960-8C4D-50232ECC84B3}"/>
              </a:ext>
            </a:extLst>
          </p:cNvPr>
          <p:cNvSpPr>
            <a:spLocks noGrp="1"/>
          </p:cNvSpPr>
          <p:nvPr>
            <p:ph type="sldNum" sz="quarter" idx="18"/>
          </p:nvPr>
        </p:nvSpPr>
        <p:spPr/>
        <p:txBody>
          <a:bodyPr/>
          <a:lstStyle/>
          <a:p>
            <a:fld id="{0E42FCEF-9517-7142-B602-BAEFE73C0B6E}" type="slidenum">
              <a:rPr lang="en-US" smtClean="0"/>
              <a:t>9</a:t>
            </a:fld>
            <a:endParaRPr lang="en-US"/>
          </a:p>
        </p:txBody>
      </p:sp>
    </p:spTree>
    <p:extLst>
      <p:ext uri="{BB962C8B-B14F-4D97-AF65-F5344CB8AC3E}">
        <p14:creationId xmlns:p14="http://schemas.microsoft.com/office/powerpoint/2010/main" val="3756345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Theme1" id="{3232E503-59A6-4939-9A12-C595B9AED762}" vid="{83FF20BB-945A-4AB7-A18C-C4D085B78FE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3937</TotalTime>
  <Words>1764</Words>
  <Application>Microsoft Office PowerPoint</Application>
  <PresentationFormat>Widescreen</PresentationFormat>
  <Paragraphs>240</Paragraphs>
  <Slides>28</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AngsanaUPC</vt:lpstr>
      <vt:lpstr>Arial</vt:lpstr>
      <vt:lpstr>Calibri</vt:lpstr>
      <vt:lpstr>Calibri Light</vt:lpstr>
      <vt:lpstr>Century Gothic</vt:lpstr>
      <vt:lpstr>Times New Roman</vt:lpstr>
      <vt:lpstr>Wingdings</vt:lpstr>
      <vt:lpstr>Wingdings 3</vt:lpstr>
      <vt:lpstr>Theme1</vt:lpstr>
      <vt:lpstr>Custom Design</vt:lpstr>
      <vt:lpstr>1_Custom Design</vt:lpstr>
      <vt:lpstr>           28th Annual Conference</vt:lpstr>
      <vt:lpstr>Tribal Treasury Advisory Committee (TTAC) Updates</vt:lpstr>
      <vt:lpstr>Overview</vt:lpstr>
      <vt:lpstr>Tribal Pensions  OVERVIEW:</vt:lpstr>
      <vt:lpstr>Tribal Pensions  PPA 2006 Language</vt:lpstr>
      <vt:lpstr>Tribal Pensions  WHAT GUIDANCE IS NEEDED?</vt:lpstr>
      <vt:lpstr>Tribal Pensions  WHAT GUIDANCE DO WE HAVE? NOTICE 2006-89: Notice 2007-67</vt:lpstr>
      <vt:lpstr>Tribal Pensions REGULATORY/LEGISATIVE UPDATE </vt:lpstr>
      <vt:lpstr>Tribal Pensions H.R. 8318 - Tribal Tax and Investment Reform Act of 2024 </vt:lpstr>
      <vt:lpstr>GENERAL WELFARE / 139E INTRODUCTION</vt:lpstr>
      <vt:lpstr>GENERAL WELFARE  Tribal “941” Audits - Testing the “doctrine”</vt:lpstr>
      <vt:lpstr>GENERAL WELFARE  Developing Tribal-Based Guidance</vt:lpstr>
      <vt:lpstr>REVENUE PROCEDURE 2014-35 The “safe harbor” approach:</vt:lpstr>
      <vt:lpstr>REVENUE PROCEDURE 2014-35 “Safe Harbor” Benefits</vt:lpstr>
      <vt:lpstr>CONTINUED RELEVANCE Notice 2015-34</vt:lpstr>
      <vt:lpstr>THE ACT Key Non-Code Provisions</vt:lpstr>
      <vt:lpstr>Rule of Construction Section 2(c) of the Act</vt:lpstr>
      <vt:lpstr>Suspension of Audits Section 4(a) of the Act</vt:lpstr>
      <vt:lpstr>Waiver of Penalties &amp; Interest Section 4(b) of the Act</vt:lpstr>
      <vt:lpstr>Tolling of Statutes of Limitation Section 4(a) of the Act</vt:lpstr>
      <vt:lpstr>INTERNAL REVENUE CODE SECTION 139E Key elements to exemption:</vt:lpstr>
      <vt:lpstr>September 17, 2014 Colloquy Sens. Moran and Heitkamp (co-sponsors of SB 1507) with Senate Finance Committee Chair, Sen. Wyden on the record: </vt:lpstr>
      <vt:lpstr>Activities of the TTAC Tribal participation in guidance...</vt:lpstr>
      <vt:lpstr>Summary of GWE Proposed Regulations</vt:lpstr>
      <vt:lpstr>Proposed Regulations: Lavish or Extravagant?</vt:lpstr>
      <vt:lpstr>Proposed Regulations</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28th Annual Conference</dc:title>
  <dc:creator>Kimberly Hernandez</dc:creator>
  <cp:lastModifiedBy>Robert</cp:lastModifiedBy>
  <cp:revision>28</cp:revision>
  <cp:lastPrinted>2024-09-20T23:14:53Z</cp:lastPrinted>
  <dcterms:created xsi:type="dcterms:W3CDTF">2024-05-10T21:27:17Z</dcterms:created>
  <dcterms:modified xsi:type="dcterms:W3CDTF">2024-09-25T12:39:57Z</dcterms:modified>
</cp:coreProperties>
</file>