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93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77" r:id="rId27"/>
    <p:sldId id="294" r:id="rId28"/>
    <p:sldId id="290" r:id="rId2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24915B-253C-44DA-9A01-536C83E55681}" v="2" dt="2025-05-09T17:35:08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1D88EE8-D7D8-456D-887E-D204D947152A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A5AB7C2-CCA0-4EB4-8996-C7D5F5055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0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14E3E-63D5-E48D-8ED4-88F45C28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A61C5-DDF8-6636-D28B-6113D944E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3AE62-2DFD-6B09-C655-31FC59A21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7213" tIns="33607" rIns="67213" bIns="33607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697E9-98DC-79ED-88A2-CF0E76E275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7213" tIns="33607" rIns="67213" bIns="33607"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7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79B1-D9CD-7D46-FF4C-FF7DE34E3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1EE7A-E40E-D651-B65A-9F756DE04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BF5A-7F66-F708-C149-E3945805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18E3E-E26C-9D96-BFAA-978B80E1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FAE-98EE-8DC3-4C19-7429F571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4D54-4205-BD39-1F22-08AACBCA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BD7B5-FB38-4E48-F208-8CFA30A31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056B-9F8A-78CA-C2A0-71B16A11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7B341-65BE-F255-3761-62D30ED0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142B-25E2-308A-1465-4C06AF8F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8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3A9E7E-96D1-7F52-B826-18542EC7A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BA64E-9C8C-E612-2959-E28996929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2E03-9335-A25D-BE9F-B6404073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AEA7D-C1BC-3B4E-610B-D30EB8AA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4CE6-C4FA-4A3C-710F-51C90EB3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6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19276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E748-CEAB-5C98-CED3-D41B7133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FEA8-E6ED-180C-3194-173FDD83A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68B79-D0DA-45C6-E200-F1222B91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0B516-9DD1-84E5-8427-8DD538DD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304E2-82FE-9EF6-93A7-EE03DBEB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090F9-724A-F0DA-DF7B-4E93D3AC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A0F22-CF1E-8FAA-1824-7ED557B3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94E77-4D90-8BDC-5D26-7B0D2FE2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9BA0-AEA5-B051-65C3-1EEA026F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0EC49-D2D1-11F4-399A-2CB44DC3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359C-1FBC-EAC5-62D3-DD26202E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1CA52-3095-9DA3-E0C3-30E2F3192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B1E5F-F743-3579-689F-354A066B9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FE1F3-35DD-4076-DD8E-5D1225DD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50601-E931-FCAD-5122-5CDD81CB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A1D2-C037-F7BE-8640-1B48418B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D66-31E0-C44D-6FBB-ACB4AE93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30CFB-B8EE-6A02-DE48-4B3D4F554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9D833-3C72-A367-3D51-FA84543CB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A2BA56-C6EA-3189-8440-F60163596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EDAB6-9CB9-3BDA-468A-038122EF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B750B-3C1C-07D8-C5B9-61A87708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479C8-3ADE-E63E-9E95-D0F0F0DA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6F5BA-0B4C-37CF-7DC1-6B57AC43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2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3AB6-4C8A-899A-E969-8F7508D3E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7B7B2-D1C6-F54D-DD8E-9EF82222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459C2-B66F-4206-384A-3BA2C7F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B7A8C-7133-0B8A-4119-92DF1310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4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D0713-4F87-4871-4F61-4544550C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DB5E9-65DD-B164-8F66-E8E05078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3879F-A188-41A9-9E40-FCA9E920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E9C8-8982-99D1-1C82-D7A37E05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98454-2B1A-6ABD-BB19-28B1C09B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7A09A-F093-F798-CC62-52B07E5E7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4DF1A-7011-5F96-5A72-C87BFADC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DE74E-2F2D-E43F-B509-7C6CF41F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CB0C7-048F-1686-A55C-DDF2EA90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5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4944-6C6A-187E-7D24-00944681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946B7-5850-A2FA-C283-1DA3DC084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33E47-BB5F-E49E-ED7A-71CE2324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0CFB1-7B19-7697-A3B0-59A410CD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5AD17-32C5-FDC9-B7BE-08BE4F55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53732-8ECF-1078-5DAF-955D5E70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1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2DCE-2B03-F709-D7CF-FEB0F58E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7D243-5F4C-B209-C9D8-D394955A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462D-91FF-4418-7EC0-528DA4A10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84432-402D-4A92-BFFE-B494F54937F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03703-7F4E-8346-590D-763AE85FA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E0F5A-D62F-F156-2637-7AFFACC81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9BC17-2DDC-4C03-B597-C0252C77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072335-1100-BDE4-ADA0-50CC95B60481}"/>
              </a:ext>
            </a:extLst>
          </p:cNvPr>
          <p:cNvSpPr txBox="1"/>
          <p:nvPr/>
        </p:nvSpPr>
        <p:spPr>
          <a:xfrm>
            <a:off x="3048000" y="32466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blue and white rectangular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A009A468-2392-833D-22E8-9AC2C95A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00" y="-621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D2CC2-1D9B-B124-5090-16BD95BF4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2C5CF38-BA89-FAF2-A89B-E6133FF6D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565EE-7809-355D-F4F1-FF7EA5E50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0EC4D7-4880-3200-9F27-99A58B4B8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92DC7C-A4B1-C708-4B81-A3BE52D80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A21A75-A5F1-9C32-C5A9-643DCAC35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902EF6-3108-10A4-5BEB-62A4EF0C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22" y="280385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Shifting Workplace Demographics</a:t>
            </a:r>
          </a:p>
        </p:txBody>
      </p:sp>
      <p:sp>
        <p:nvSpPr>
          <p:cNvPr id="2" name="Text 12">
            <a:extLst>
              <a:ext uri="{FF2B5EF4-FFF2-40B4-BE49-F238E27FC236}">
                <a16:creationId xmlns:a16="http://schemas.microsoft.com/office/drawing/2014/main" id="{911EC270-A593-91EC-82FF-E4AD9932D291}"/>
              </a:ext>
            </a:extLst>
          </p:cNvPr>
          <p:cNvSpPr/>
          <p:nvPr/>
        </p:nvSpPr>
        <p:spPr>
          <a:xfrm>
            <a:off x="794442" y="2462004"/>
            <a:ext cx="10603110" cy="3518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Baby Boomers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are retiring at a rate of 10,000 per day in the United States—</a:t>
            </a:r>
          </a:p>
          <a:p>
            <a:pPr algn="l" defTabSz="287338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that's 3,650,000 annually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X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is reaching its career maturity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Millennials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are continuing to navigate diverse career paths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Z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is emerging as a critical component of a generational succession </a:t>
            </a:r>
          </a:p>
          <a:p>
            <a:pPr algn="l">
              <a:tabLst>
                <a:tab pos="288925" algn="l"/>
              </a:tabLst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plan, particularly for Baby Boomers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Differences in generational identity and perceptions of technology, particularly AI, contribute to workplace tensions that can impact productivity, communication, and organizational culture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4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286454EA-5131-FD0A-959D-6797CB22C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20A9D9-DAEE-F93C-B4AA-215C9815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5" y="6060448"/>
            <a:ext cx="3162036" cy="755218"/>
          </a:xfrm>
          <a:prstGeom prst="rect">
            <a:avLst/>
          </a:prstGeom>
        </p:spPr>
      </p:pic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52ACD11-7D8E-10D3-A10D-8C00A70B9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61" t="5822" r="31419" b="-5822"/>
          <a:stretch/>
        </p:blipFill>
        <p:spPr>
          <a:xfrm>
            <a:off x="9962499" y="1675456"/>
            <a:ext cx="2162948" cy="3704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08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DE4A8-3943-E6D7-B32A-9C543F7CE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EBCAD5F-2DE6-DB01-6233-04CB3785B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7298F-9F06-FECC-525C-7E06BC23B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676AFF-CE0D-E230-E7E9-180B10A96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B5ED07-CEA3-BAF1-2129-9217D205D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049279-650B-2418-DB99-208B42D80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C7EB4-8B7A-BE9D-57F2-18F83700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07" y="272803"/>
            <a:ext cx="645458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Baby Boomers (1946-1964)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6AE6440-C149-E35A-840D-7C7BE480307E}"/>
              </a:ext>
            </a:extLst>
          </p:cNvPr>
          <p:cNvSpPr/>
          <p:nvPr/>
        </p:nvSpPr>
        <p:spPr>
          <a:xfrm>
            <a:off x="217431" y="2159662"/>
            <a:ext cx="3484721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Defining Characteristics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551C876-2759-F4E0-66CD-2FAD2C97D967}"/>
              </a:ext>
            </a:extLst>
          </p:cNvPr>
          <p:cNvSpPr/>
          <p:nvPr/>
        </p:nvSpPr>
        <p:spPr>
          <a:xfrm>
            <a:off x="135852" y="247020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Aging workforce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increasingly health conscious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52D6DC7-BD17-7180-82A0-A4D8BEFB7563}"/>
              </a:ext>
            </a:extLst>
          </p:cNvPr>
          <p:cNvSpPr/>
          <p:nvPr/>
        </p:nvSpPr>
        <p:spPr>
          <a:xfrm>
            <a:off x="135852" y="293502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Fitness-focused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lifestyle orientation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BE84469-C632-355C-9CDD-F1D99741BD23}"/>
              </a:ext>
            </a:extLst>
          </p:cNvPr>
          <p:cNvSpPr/>
          <p:nvPr/>
        </p:nvSpPr>
        <p:spPr>
          <a:xfrm>
            <a:off x="135852" y="339984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Confident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competitive,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disciplined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7310744-9559-A23F-69CB-C49BF39A651D}"/>
              </a:ext>
            </a:extLst>
          </p:cNvPr>
          <p:cNvSpPr/>
          <p:nvPr/>
        </p:nvSpPr>
        <p:spPr>
          <a:xfrm>
            <a:off x="135852" y="386466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Goal-centric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approach to work and life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F303CDD2-8D35-9B1F-B218-B34491104C58}"/>
              </a:ext>
            </a:extLst>
          </p:cNvPr>
          <p:cNvSpPr/>
          <p:nvPr/>
        </p:nvSpPr>
        <p:spPr>
          <a:xfrm>
            <a:off x="5020388" y="2159662"/>
            <a:ext cx="2980492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Workplace Values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7C1D4FE2-9FF4-9A8F-6A74-9EB85826A867}"/>
              </a:ext>
            </a:extLst>
          </p:cNvPr>
          <p:cNvSpPr/>
          <p:nvPr/>
        </p:nvSpPr>
        <p:spPr>
          <a:xfrm>
            <a:off x="5020388" y="247020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Perks, praise,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competitive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compensation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0ECE3349-45A6-2A32-10BE-D411B8B0CA35}"/>
              </a:ext>
            </a:extLst>
          </p:cNvPr>
          <p:cNvSpPr/>
          <p:nvPr/>
        </p:nvSpPr>
        <p:spPr>
          <a:xfrm>
            <a:off x="5020388" y="293502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Long working hours –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"live to work"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mentality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B2AA61A5-4C11-261C-0352-CE3F1830CFD2}"/>
              </a:ext>
            </a:extLst>
          </p:cNvPr>
          <p:cNvSpPr/>
          <p:nvPr/>
        </p:nvSpPr>
        <p:spPr>
          <a:xfrm>
            <a:off x="5020388" y="339984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"Earn the right"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approach to advancement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BC0F94DB-BCC6-D1BD-139A-9F0086471475}"/>
              </a:ext>
            </a:extLst>
          </p:cNvPr>
          <p:cNvSpPr/>
          <p:nvPr/>
        </p:nvSpPr>
        <p:spPr>
          <a:xfrm>
            <a:off x="5020388" y="386466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Emphasis on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high-quality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thorough work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BC841283-36CE-36B5-D44B-35F25A63E402}"/>
              </a:ext>
            </a:extLst>
          </p:cNvPr>
          <p:cNvSpPr/>
          <p:nvPr/>
        </p:nvSpPr>
        <p:spPr>
          <a:xfrm>
            <a:off x="5020388" y="432948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"Dress for success"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professional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standards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A4A7AB9A-3F29-F98C-DFEA-22D485DEDAD0}"/>
              </a:ext>
            </a:extLst>
          </p:cNvPr>
          <p:cNvSpPr/>
          <p:nvPr/>
        </p:nvSpPr>
        <p:spPr>
          <a:xfrm>
            <a:off x="5020388" y="4794305"/>
            <a:ext cx="6189821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Value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physical presence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"face time" at the office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8A84848C-236F-DE46-B3EC-57CEC7051CB2}"/>
              </a:ext>
            </a:extLst>
          </p:cNvPr>
          <p:cNvSpPr/>
          <p:nvPr/>
        </p:nvSpPr>
        <p:spPr>
          <a:xfrm>
            <a:off x="528160" y="5557258"/>
            <a:ext cx="11312440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Baby Boomers represent a significant portion of current organizational leadership, bringing decades of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experience and institutional knowledge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They foster a strong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 ethic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organizational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loyalty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that continues to influence workplace culture.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Picture 1" descr="A person standing at a podium with a headdress on his head&#10;&#10;AI-generated content may be incorrect.">
            <a:extLst>
              <a:ext uri="{FF2B5EF4-FFF2-40B4-BE49-F238E27FC236}">
                <a16:creationId xmlns:a16="http://schemas.microsoft.com/office/drawing/2014/main" id="{B02E2D5E-8148-D883-C779-A02AE4ED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83" b="41239"/>
          <a:stretch/>
        </p:blipFill>
        <p:spPr>
          <a:xfrm>
            <a:off x="9751646" y="1721761"/>
            <a:ext cx="2233508" cy="2499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1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3EF05-AF4C-B26D-C26B-F7C4AEE1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F9439BF-FF1D-B541-F34F-4C659035A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243F53-C1C0-A36C-B1A7-FB362FD7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7ED3B0-E1DB-BF34-2626-93BBFBF8F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F392B0-E69C-E496-73F9-95789C12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392DFD-7F8F-67E3-C706-5D1E13E2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C006E-B2C4-1595-C2A5-0E2E5ABC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29" y="277689"/>
            <a:ext cx="6789138" cy="103366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Generation X (1965-1980)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A96C917F-2E04-9FA6-FCDB-8752FE8E3A38}"/>
              </a:ext>
            </a:extLst>
          </p:cNvPr>
          <p:cNvSpPr/>
          <p:nvPr/>
        </p:nvSpPr>
        <p:spPr>
          <a:xfrm>
            <a:off x="241103" y="1891970"/>
            <a:ext cx="3246715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Defining Characteristics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99B1C443-0554-F8E3-EC39-21F192FDB061}"/>
              </a:ext>
            </a:extLst>
          </p:cNvPr>
          <p:cNvSpPr/>
          <p:nvPr/>
        </p:nvSpPr>
        <p:spPr>
          <a:xfrm>
            <a:off x="241103" y="2461089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Independent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highly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adaptable</a:t>
            </a:r>
            <a:endParaRPr lang="en-US" sz="16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76FE5EF-DAED-611D-2536-A4D55F3295B7}"/>
              </a:ext>
            </a:extLst>
          </p:cNvPr>
          <p:cNvSpPr/>
          <p:nvPr/>
        </p:nvSpPr>
        <p:spPr>
          <a:xfrm>
            <a:off x="241103" y="2894238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Self-reliant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entrepreneurial self-starters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A24CD15-55CC-5E3E-BFE9-CF1E5694B2BE}"/>
              </a:ext>
            </a:extLst>
          </p:cNvPr>
          <p:cNvSpPr/>
          <p:nvPr/>
        </p:nvSpPr>
        <p:spPr>
          <a:xfrm>
            <a:off x="241103" y="3327388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Autonomous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approach to work and problem-solving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68EEB1B-93F5-ABE5-7C25-6598BA6E622E}"/>
              </a:ext>
            </a:extLst>
          </p:cNvPr>
          <p:cNvSpPr/>
          <p:nvPr/>
        </p:nvSpPr>
        <p:spPr>
          <a:xfrm>
            <a:off x="241103" y="3760537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Skeptical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of institutional authority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56A1AC80-C06B-A152-2A2A-E5EA5110B6C6}"/>
              </a:ext>
            </a:extLst>
          </p:cNvPr>
          <p:cNvSpPr/>
          <p:nvPr/>
        </p:nvSpPr>
        <p:spPr>
          <a:xfrm>
            <a:off x="241103" y="4193687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Strong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self-trust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decision-making confidence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62DD42C-3A15-E52F-24D0-D08015019E88}"/>
              </a:ext>
            </a:extLst>
          </p:cNvPr>
          <p:cNvSpPr/>
          <p:nvPr/>
        </p:nvSpPr>
        <p:spPr>
          <a:xfrm>
            <a:off x="241103" y="4626837"/>
            <a:ext cx="618041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Immigrants 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who adapted to technological </a:t>
            </a:r>
          </a:p>
          <a:p>
            <a:pPr algn="l">
              <a:lnSpc>
                <a:spcPts val="2750"/>
              </a:lnSpc>
              <a:buSzPct val="100000"/>
              <a:tabLst>
                <a:tab pos="168275" algn="l"/>
              </a:tabLst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change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77E5672F-37DC-9BF9-CDE0-242B36CCE9E0}"/>
              </a:ext>
            </a:extLst>
          </p:cNvPr>
          <p:cNvSpPr/>
          <p:nvPr/>
        </p:nvSpPr>
        <p:spPr>
          <a:xfrm>
            <a:off x="241103" y="5415388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Advocates for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work-life 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balance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3F6D6E20-942A-C797-5180-848FB93EB938}"/>
              </a:ext>
            </a:extLst>
          </p:cNvPr>
          <p:cNvSpPr/>
          <p:nvPr/>
        </p:nvSpPr>
        <p:spPr>
          <a:xfrm>
            <a:off x="6289307" y="1891970"/>
            <a:ext cx="277677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Workplace Values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5F94DC3-8EB8-E349-54CE-82B663D5F625}"/>
              </a:ext>
            </a:extLst>
          </p:cNvPr>
          <p:cNvSpPr/>
          <p:nvPr/>
        </p:nvSpPr>
        <p:spPr>
          <a:xfrm>
            <a:off x="6289307" y="2461089"/>
            <a:ext cx="618041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Personalized rewards and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relationship-based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</a:p>
          <a:p>
            <a:pPr algn="l">
              <a:lnSpc>
                <a:spcPts val="2750"/>
              </a:lnSpc>
              <a:buSzPct val="100000"/>
              <a:tabLst>
                <a:tab pos="168275" algn="l"/>
              </a:tabLst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recognition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D984BFE-A6C2-7CEA-C1D2-088D3D2FE921}"/>
              </a:ext>
            </a:extLst>
          </p:cNvPr>
          <p:cNvSpPr/>
          <p:nvPr/>
        </p:nvSpPr>
        <p:spPr>
          <a:xfrm>
            <a:off x="6289308" y="3249640"/>
            <a:ext cx="5293092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"Work to live" 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mentality, valuing remote </a:t>
            </a:r>
          </a:p>
          <a:p>
            <a:pPr algn="l">
              <a:lnSpc>
                <a:spcPts val="2750"/>
              </a:lnSpc>
              <a:buSzPct val="100000"/>
              <a:tabLst>
                <a:tab pos="168275" algn="l"/>
              </a:tabLst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work options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4144504A-02FC-C842-BFA2-8C20FDA6C18D}"/>
              </a:ext>
            </a:extLst>
          </p:cNvPr>
          <p:cNvSpPr/>
          <p:nvPr/>
        </p:nvSpPr>
        <p:spPr>
          <a:xfrm>
            <a:off x="6289307" y="3950408"/>
            <a:ext cx="618041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Loyalty to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people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rather than organizations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6D575337-73D0-1EAE-4E2C-01D885CA0008}"/>
              </a:ext>
            </a:extLst>
          </p:cNvPr>
          <p:cNvSpPr/>
          <p:nvPr/>
        </p:nvSpPr>
        <p:spPr>
          <a:xfrm>
            <a:off x="6289307" y="4432935"/>
            <a:ext cx="618041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Preference for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informality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casual</a:t>
            </a: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professional </a:t>
            </a:r>
          </a:p>
          <a:p>
            <a:pPr algn="l">
              <a:lnSpc>
                <a:spcPts val="2750"/>
              </a:lnSpc>
              <a:buSzPct val="100000"/>
              <a:tabLst>
                <a:tab pos="168275" algn="l"/>
              </a:tabLst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attire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6E2862C-88CC-01E7-7CAA-EFB216B4535B}"/>
              </a:ext>
            </a:extLst>
          </p:cNvPr>
          <p:cNvSpPr/>
          <p:nvPr/>
        </p:nvSpPr>
        <p:spPr>
          <a:xfrm>
            <a:off x="6319574" y="5252017"/>
            <a:ext cx="618041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750"/>
              </a:lnSpc>
              <a:buSzPct val="100000"/>
              <a:buChar char="•"/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Appreciation for </a:t>
            </a:r>
            <a:r>
              <a:rPr lang="en-US" sz="16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clearly defined goals </a:t>
            </a:r>
          </a:p>
          <a:p>
            <a:pPr algn="l" defTabSz="284163">
              <a:lnSpc>
                <a:spcPts val="2750"/>
              </a:lnSpc>
              <a:buSzPct val="100000"/>
              <a:tabLst>
                <a:tab pos="168275" algn="l"/>
              </a:tabLst>
            </a:pPr>
            <a:r>
              <a:rPr lang="en-US" sz="16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and expectations</a:t>
            </a:r>
            <a:endParaRPr lang="en-US" sz="16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4E4D7F00-4A2E-D34E-0BC1-71EB70FE8268}"/>
              </a:ext>
            </a:extLst>
          </p:cNvPr>
          <p:cNvSpPr/>
          <p:nvPr/>
        </p:nvSpPr>
        <p:spPr>
          <a:xfrm>
            <a:off x="606454" y="6069484"/>
            <a:ext cx="11365706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X combines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traditional work values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with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adaptability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Their independent nature and pragmatic approach to leadership make them valuable change agents in organizations navigating technological transformation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Picture 14" descr="A person holding a microphone&#10;&#10;AI-generated content may be incorrect.">
            <a:extLst>
              <a:ext uri="{FF2B5EF4-FFF2-40B4-BE49-F238E27FC236}">
                <a16:creationId xmlns:a16="http://schemas.microsoft.com/office/drawing/2014/main" id="{4968450F-D50B-38B6-161C-669420BB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2" t="15348" r="20371" b="40079"/>
          <a:stretch/>
        </p:blipFill>
        <p:spPr>
          <a:xfrm>
            <a:off x="10068961" y="357933"/>
            <a:ext cx="1798611" cy="198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36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5CEDF-86E2-CE8C-5AF0-F388D523F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65DB6D0-FC55-6099-6FCD-9AF6F4FF8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D0754F-FCB2-2AB8-C60F-604D95310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A2D120-2066-088E-A611-773735B60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F2922F-0BD0-E51D-6F19-31DE3BBD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0A30B1-5A38-DE6F-A586-F0CB2068C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D20874-34B1-B092-375B-77A553A1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569" y="303824"/>
            <a:ext cx="572885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Millennials (1981- 1995)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12834F69-6A9D-3885-796B-2EC86891D2A2}"/>
              </a:ext>
            </a:extLst>
          </p:cNvPr>
          <p:cNvSpPr/>
          <p:nvPr/>
        </p:nvSpPr>
        <p:spPr>
          <a:xfrm>
            <a:off x="346316" y="1926682"/>
            <a:ext cx="2441138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Team-Oriented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35DCBE82-3516-E763-8031-2C14E26B1C95}"/>
              </a:ext>
            </a:extLst>
          </p:cNvPr>
          <p:cNvSpPr/>
          <p:nvPr/>
        </p:nvSpPr>
        <p:spPr>
          <a:xfrm>
            <a:off x="346316" y="2188131"/>
            <a:ext cx="4358878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Value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collaborativ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 environments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shared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success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37A85E2-9934-2A0B-C96D-29FCAA053F99}"/>
              </a:ext>
            </a:extLst>
          </p:cNvPr>
          <p:cNvSpPr/>
          <p:nvPr/>
        </p:nvSpPr>
        <p:spPr>
          <a:xfrm>
            <a:off x="346316" y="3942258"/>
            <a:ext cx="2441138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Purpose-Driven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44B8CD3-6138-66AD-9E81-19C2EC4EA1A0}"/>
              </a:ext>
            </a:extLst>
          </p:cNvPr>
          <p:cNvSpPr/>
          <p:nvPr/>
        </p:nvSpPr>
        <p:spPr>
          <a:xfrm>
            <a:off x="346315" y="4247296"/>
            <a:ext cx="4358997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Curious about the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"why"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behind tasks and decisions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C63D64D0-819D-12BC-E634-1BC59774B831}"/>
              </a:ext>
            </a:extLst>
          </p:cNvPr>
          <p:cNvSpPr/>
          <p:nvPr/>
        </p:nvSpPr>
        <p:spPr>
          <a:xfrm>
            <a:off x="338344" y="5001655"/>
            <a:ext cx="2441138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Meaning-Focused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75A26FD-D472-1B92-DC73-192ACC02A368}"/>
              </a:ext>
            </a:extLst>
          </p:cNvPr>
          <p:cNvSpPr/>
          <p:nvPr/>
        </p:nvSpPr>
        <p:spPr>
          <a:xfrm>
            <a:off x="345609" y="5286637"/>
            <a:ext cx="2885960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Seek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meaningful work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aligned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with personal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values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82F4381C-5F49-B5CB-3093-22E2415D47D3}"/>
              </a:ext>
            </a:extLst>
          </p:cNvPr>
          <p:cNvSpPr/>
          <p:nvPr/>
        </p:nvSpPr>
        <p:spPr>
          <a:xfrm>
            <a:off x="346199" y="2942490"/>
            <a:ext cx="2441138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Feedback-Oriented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C170641-C699-FAE6-B4D2-DE69D0E98B80}"/>
              </a:ext>
            </a:extLst>
          </p:cNvPr>
          <p:cNvSpPr/>
          <p:nvPr/>
        </p:nvSpPr>
        <p:spPr>
          <a:xfrm>
            <a:off x="346316" y="3187899"/>
            <a:ext cx="4358878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Crave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input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regular performance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discussions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D1D2B33-6938-B939-4385-76656B6D9B07}"/>
              </a:ext>
            </a:extLst>
          </p:cNvPr>
          <p:cNvSpPr/>
          <p:nvPr/>
        </p:nvSpPr>
        <p:spPr>
          <a:xfrm>
            <a:off x="4527612" y="5130427"/>
            <a:ext cx="7511061" cy="937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Millennials bring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technological proficiency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, collaborative mindsets, and a desire for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transparency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. Their defining characteristics include hopeful optimism, exceptional talent, and civic-mindedness balanced with pragmatic approaches to career advancement. Millennials value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loyalty to effective leadership 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rather than institutions, structured environments with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clear expectations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, and ample opportunities for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work-life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integration. 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D1CEF83-E8F0-1F38-5E77-98685101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6" y="1712037"/>
            <a:ext cx="5077451" cy="33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45F53-15BF-1B20-99B8-2353F4C29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5878E13-F981-9E11-884D-DBB9331E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E4844A-1D0C-02C2-5DC7-E080A11FC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A89A3E-4D59-5A88-A62A-8B4211F2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D2B006-C212-C9DD-DD00-72DD500A6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BB81E6-AD20-2568-95BA-D75DE6CB0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1A9AA-E22F-5D27-502B-E2569DFE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46" y="278535"/>
            <a:ext cx="7454323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Generation Z (1996-2009/2012)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C50E6DA5-2322-B794-450D-5CF654616CC1}"/>
              </a:ext>
            </a:extLst>
          </p:cNvPr>
          <p:cNvSpPr/>
          <p:nvPr/>
        </p:nvSpPr>
        <p:spPr>
          <a:xfrm>
            <a:off x="340677" y="1849891"/>
            <a:ext cx="3484721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Defining Characteristics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3C228B4B-719C-BD99-2640-BC1F336D81E4}"/>
              </a:ext>
            </a:extLst>
          </p:cNvPr>
          <p:cNvSpPr/>
          <p:nvPr/>
        </p:nvSpPr>
        <p:spPr>
          <a:xfrm>
            <a:off x="340677" y="2249281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Tech-savvy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(digital natives) and hyperconnected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D5B9431-DE8D-06D0-48A8-EDE6803D3814}"/>
              </a:ext>
            </a:extLst>
          </p:cNvPr>
          <p:cNvSpPr/>
          <p:nvPr/>
        </p:nvSpPr>
        <p:spPr>
          <a:xfrm>
            <a:off x="340677" y="2714101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Appreciate both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autonomy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collaboration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9AFBE7D-E40F-97A0-DD7F-A1F48F68AE2D}"/>
              </a:ext>
            </a:extLst>
          </p:cNvPr>
          <p:cNvSpPr/>
          <p:nvPr/>
        </p:nvSpPr>
        <p:spPr>
          <a:xfrm>
            <a:off x="340677" y="3178921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Environmentally and ecologically conscious</a:t>
            </a:r>
          </a:p>
          <a:p>
            <a:pPr marL="168275" indent="-168275">
              <a:lnSpc>
                <a:spcPts val="3000"/>
              </a:lnSpc>
              <a:buSzPct val="100000"/>
              <a:buFontTx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Entrepreneurial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market-savvy</a:t>
            </a:r>
          </a:p>
          <a:p>
            <a:pPr marL="168275" indent="-168275">
              <a:lnSpc>
                <a:spcPts val="3000"/>
              </a:lnSpc>
              <a:buSzPct val="100000"/>
              <a:buFontTx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Financially conservative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(compared to predecessors)</a:t>
            </a:r>
          </a:p>
          <a:p>
            <a:pPr marL="168275" indent="-168275">
              <a:lnSpc>
                <a:spcPts val="3000"/>
              </a:lnSpc>
              <a:buSzPct val="100000"/>
              <a:buFontTx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Safety-focused</a:t>
            </a:r>
          </a:p>
          <a:p>
            <a:pPr marL="168275" indent="-168275">
              <a:lnSpc>
                <a:spcPts val="3000"/>
              </a:lnSpc>
              <a:buSzPct val="100000"/>
              <a:buFontTx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Expect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on-demand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7">
            <a:extLst>
              <a:ext uri="{FF2B5EF4-FFF2-40B4-BE49-F238E27FC236}">
                <a16:creationId xmlns:a16="http://schemas.microsoft.com/office/drawing/2014/main" id="{C3BD157B-9540-A275-2625-DFDDFFCEDA4E}"/>
              </a:ext>
            </a:extLst>
          </p:cNvPr>
          <p:cNvSpPr/>
          <p:nvPr/>
        </p:nvSpPr>
        <p:spPr>
          <a:xfrm>
            <a:off x="5764246" y="1849891"/>
            <a:ext cx="2980492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Workplace Values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B9BD4135-24F6-2820-3C39-52D96358AA08}"/>
              </a:ext>
            </a:extLst>
          </p:cNvPr>
          <p:cNvSpPr/>
          <p:nvPr/>
        </p:nvSpPr>
        <p:spPr>
          <a:xfrm>
            <a:off x="5788115" y="2238645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“Work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smarter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not harder” </a:t>
            </a:r>
          </a:p>
          <a:p>
            <a:pPr algn="l" defTabSz="168275">
              <a:lnSpc>
                <a:spcPts val="3000"/>
              </a:lnSpc>
              <a:buSzPct val="100000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mindset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D027AB90-22C2-79AE-944C-4CB8890328D9}"/>
              </a:ext>
            </a:extLst>
          </p:cNvPr>
          <p:cNvSpPr/>
          <p:nvPr/>
        </p:nvSpPr>
        <p:spPr>
          <a:xfrm>
            <a:off x="5764246" y="2997754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Meaning,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significance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relationships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458DED05-C8A0-4FBB-825C-842244FBBF03}"/>
              </a:ext>
            </a:extLst>
          </p:cNvPr>
          <p:cNvSpPr/>
          <p:nvPr/>
        </p:nvSpPr>
        <p:spPr>
          <a:xfrm>
            <a:off x="5764246" y="3442569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Social responsibility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F06D2E70-471B-F623-C266-2749FB6CB29E}"/>
              </a:ext>
            </a:extLst>
          </p:cNvPr>
          <p:cNvSpPr/>
          <p:nvPr/>
        </p:nvSpPr>
        <p:spPr>
          <a:xfrm>
            <a:off x="5764246" y="3907389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Career pathing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and development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857911B4-32AC-70FE-7220-BFEF31C3D313}"/>
              </a:ext>
            </a:extLst>
          </p:cNvPr>
          <p:cNvSpPr/>
          <p:nvPr/>
        </p:nvSpPr>
        <p:spPr>
          <a:xfrm>
            <a:off x="5764246" y="4372209"/>
            <a:ext cx="6189821" cy="381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DIY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problem-solving</a:t>
            </a:r>
          </a:p>
          <a:p>
            <a:pPr marL="168275" indent="-168275" algn="l">
              <a:lnSpc>
                <a:spcPts val="3000"/>
              </a:lnSpc>
              <a:buSzPct val="100000"/>
              <a:buChar char="•"/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Multitasking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4">
            <a:extLst>
              <a:ext uri="{FF2B5EF4-FFF2-40B4-BE49-F238E27FC236}">
                <a16:creationId xmlns:a16="http://schemas.microsoft.com/office/drawing/2014/main" id="{CEE6856D-8136-CA0B-E31F-14DE9C7C91CB}"/>
              </a:ext>
            </a:extLst>
          </p:cNvPr>
          <p:cNvSpPr/>
          <p:nvPr/>
        </p:nvSpPr>
        <p:spPr>
          <a:xfrm>
            <a:off x="236916" y="5233628"/>
            <a:ext cx="12034983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Z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navigates technology seamlessly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integrates digital tools into all aspects of work and life, prioritizing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safety </a:t>
            </a:r>
          </a:p>
          <a:p>
            <a:pPr>
              <a:lnSpc>
                <a:spcPts val="3000"/>
              </a:lnSpc>
            </a:pP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security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(mental wellness). Gen Z is more realistic and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financially conservative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compared to its Millennial peers and likes to move fast, </a:t>
            </a:r>
          </a:p>
          <a:p>
            <a:pPr>
              <a:lnSpc>
                <a:spcPts val="3000"/>
              </a:lnSpc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having no problem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job hopping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Picture 15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F1516123-83CF-9CA9-40DB-6D956C9A1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67" y="1186435"/>
            <a:ext cx="2842952" cy="18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CEBD2-901D-7E16-8612-E29F7F3F0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108CFBE-0424-FD57-E4DF-60A8121E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4E830F-ECC9-CCA1-481C-A2C0BC44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CE6F4-A414-B3FC-6FE5-0A2922DBF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F5AB7F-A85D-2468-0998-E1EF24E40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7C4511-5CBE-06F0-090A-55FE9E88C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82D8A0A9-0105-C9EA-3483-CC08C78D709E}"/>
              </a:ext>
            </a:extLst>
          </p:cNvPr>
          <p:cNvSpPr/>
          <p:nvPr/>
        </p:nvSpPr>
        <p:spPr>
          <a:xfrm>
            <a:off x="794267" y="498726"/>
            <a:ext cx="11062811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Top 5 Generational Challenges in The Workplace</a:t>
            </a:r>
            <a:endParaRPr lang="en-US" sz="350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A3F2584-87D5-5541-9CA0-EA0C3047797E}"/>
              </a:ext>
            </a:extLst>
          </p:cNvPr>
          <p:cNvSpPr/>
          <p:nvPr/>
        </p:nvSpPr>
        <p:spPr>
          <a:xfrm>
            <a:off x="333683" y="1756501"/>
            <a:ext cx="6341983" cy="62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4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75EF1963-E57E-22C9-762B-EB45DC37EEB5}"/>
              </a:ext>
            </a:extLst>
          </p:cNvPr>
          <p:cNvSpPr/>
          <p:nvPr/>
        </p:nvSpPr>
        <p:spPr>
          <a:xfrm>
            <a:off x="2064021" y="2368928"/>
            <a:ext cx="277106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Communication Clashes</a:t>
            </a:r>
            <a:endParaRPr lang="en-US" sz="18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857CB8C2-2D9E-22D3-077E-F796ECC8AF7C}"/>
              </a:ext>
            </a:extLst>
          </p:cNvPr>
          <p:cNvSpPr/>
          <p:nvPr/>
        </p:nvSpPr>
        <p:spPr>
          <a:xfrm>
            <a:off x="333683" y="2822287"/>
            <a:ext cx="6341983" cy="911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Differing communication </a:t>
            </a: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preferences create friction</a:t>
            </a: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—from Baby Boomers' preference for face-to-face meetings to Gen Z's comfort with instant messaging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AB543BC-B520-0556-7B16-0E328CA2D111}"/>
              </a:ext>
            </a:extLst>
          </p:cNvPr>
          <p:cNvSpPr/>
          <p:nvPr/>
        </p:nvSpPr>
        <p:spPr>
          <a:xfrm>
            <a:off x="5986713" y="1788929"/>
            <a:ext cx="6341983" cy="62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4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DC322284-48A5-2F65-B665-9BC59B313C64}"/>
              </a:ext>
            </a:extLst>
          </p:cNvPr>
          <p:cNvSpPr/>
          <p:nvPr/>
        </p:nvSpPr>
        <p:spPr>
          <a:xfrm>
            <a:off x="7759048" y="2412774"/>
            <a:ext cx="281678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 Ethic Expectations</a:t>
            </a:r>
            <a:endParaRPr lang="en-US" sz="18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4A9FD788-E77A-D037-ED59-6506C2569B87}"/>
              </a:ext>
            </a:extLst>
          </p:cNvPr>
          <p:cNvSpPr/>
          <p:nvPr/>
        </p:nvSpPr>
        <p:spPr>
          <a:xfrm>
            <a:off x="6996002" y="2724403"/>
            <a:ext cx="4323404" cy="911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Conflicting views </a:t>
            </a: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on productivity, with older generations valuing office presence and younger ones prioritizing efficiency and results regardless of location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5D3D6103-6D62-53B2-F0E6-D9744A1891A7}"/>
              </a:ext>
            </a:extLst>
          </p:cNvPr>
          <p:cNvSpPr/>
          <p:nvPr/>
        </p:nvSpPr>
        <p:spPr>
          <a:xfrm>
            <a:off x="333683" y="4057446"/>
            <a:ext cx="6341983" cy="62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4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ED19BC4A-BB3F-26B0-B1AF-EEBA3635EFE5}"/>
              </a:ext>
            </a:extLst>
          </p:cNvPr>
          <p:cNvSpPr/>
          <p:nvPr/>
        </p:nvSpPr>
        <p:spPr>
          <a:xfrm>
            <a:off x="2119623" y="4737040"/>
            <a:ext cx="2659856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Leadership Approaches</a:t>
            </a:r>
            <a:endParaRPr lang="en-US" sz="18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44EE8675-37A1-3B82-657A-6391D4F4D5A7}"/>
              </a:ext>
            </a:extLst>
          </p:cNvPr>
          <p:cNvSpPr/>
          <p:nvPr/>
        </p:nvSpPr>
        <p:spPr>
          <a:xfrm>
            <a:off x="298126" y="5126831"/>
            <a:ext cx="6341983" cy="60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Leadership style and feedback frequency </a:t>
            </a: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expectations </a:t>
            </a: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vary dramatically across generations, leading to </a:t>
            </a: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satisfaction gaps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06E08D84-69AD-D882-231F-65ECF48C12E9}"/>
              </a:ext>
            </a:extLst>
          </p:cNvPr>
          <p:cNvSpPr/>
          <p:nvPr/>
        </p:nvSpPr>
        <p:spPr>
          <a:xfrm>
            <a:off x="5996446" y="4119948"/>
            <a:ext cx="6341983" cy="62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4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EA107894-F9F7-C33F-1EEB-C94479648319}"/>
              </a:ext>
            </a:extLst>
          </p:cNvPr>
          <p:cNvSpPr/>
          <p:nvPr/>
        </p:nvSpPr>
        <p:spPr>
          <a:xfrm>
            <a:off x="7871739" y="4784862"/>
            <a:ext cx="2591395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Cultural Misalignment</a:t>
            </a:r>
            <a:endParaRPr lang="en-US" sz="18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7D97EEE6-BE60-A2CA-2143-71424A2459E0}"/>
              </a:ext>
            </a:extLst>
          </p:cNvPr>
          <p:cNvSpPr/>
          <p:nvPr/>
        </p:nvSpPr>
        <p:spPr>
          <a:xfrm>
            <a:off x="6996002" y="5126831"/>
            <a:ext cx="4254109" cy="60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Fundamental differences in company </a:t>
            </a: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culture expectations</a:t>
            </a: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core </a:t>
            </a: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workplace values</a:t>
            </a: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create ongoing tension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Picture 1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7E51BD-CA0C-9AC3-84BB-E8BA4F54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0" y="6141942"/>
            <a:ext cx="1826164" cy="436160"/>
          </a:xfrm>
          <a:prstGeom prst="rect">
            <a:avLst/>
          </a:prstGeom>
        </p:spPr>
      </p:pic>
      <p:pic>
        <p:nvPicPr>
          <p:cNvPr id="3" name="Picture 2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4C95B19E-3614-3DC7-5EBE-6E57877B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28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65366-8339-01C4-0E79-C4B569E0D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49D9EFB-7AEC-EC06-7116-FA6427804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FEBDC0-27FE-0A14-0CCD-C5E5E904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69F98E-BFEA-A6E8-735E-770FEC9F7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5D9E13-2FA4-4E5F-F224-054B160DA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04218B-9222-3BDA-170F-91537FD56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47F47-117F-434D-5ABB-1EC3DB26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130" y="277441"/>
            <a:ext cx="6177648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5. Technological Adoption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1AE5FB2-2591-5990-27E5-751A14F8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06" y="1849487"/>
            <a:ext cx="925592" cy="1110734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9AAEEE8F-5E85-8CA7-79FA-1E188BFAA726}"/>
              </a:ext>
            </a:extLst>
          </p:cNvPr>
          <p:cNvSpPr/>
          <p:nvPr/>
        </p:nvSpPr>
        <p:spPr>
          <a:xfrm>
            <a:off x="1614804" y="2028177"/>
            <a:ext cx="3015734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Generational Digital Divide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704BCD5-A308-6FC0-8B90-97A0299B1228}"/>
              </a:ext>
            </a:extLst>
          </p:cNvPr>
          <p:cNvSpPr/>
          <p:nvPr/>
        </p:nvSpPr>
        <p:spPr>
          <a:xfrm>
            <a:off x="1614804" y="2452457"/>
            <a:ext cx="9275211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Rapid technological evolution has created a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significant gap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digital fluency and comfort between generations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the workplace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D722EA55-ACD7-47CD-D2EC-E067EA55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06" y="2883926"/>
            <a:ext cx="925592" cy="1362789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341E1272-205A-E91D-1DF5-C0277FD5738B}"/>
              </a:ext>
            </a:extLst>
          </p:cNvPr>
          <p:cNvSpPr/>
          <p:nvPr/>
        </p:nvSpPr>
        <p:spPr>
          <a:xfrm>
            <a:off x="1614804" y="3117889"/>
            <a:ext cx="337970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Natives vs. Immigrants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5CBBB4DC-50D5-DFA7-99F6-7608BFD02256}"/>
              </a:ext>
            </a:extLst>
          </p:cNvPr>
          <p:cNvSpPr/>
          <p:nvPr/>
        </p:nvSpPr>
        <p:spPr>
          <a:xfrm>
            <a:off x="1614804" y="3576711"/>
            <a:ext cx="9155138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Younger generations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adapt quickly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 new apps and platforms while older colleagues often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struggle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with constant technological change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C508BAA9-DFCA-5660-FE63-B3D323DD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06" y="4175548"/>
            <a:ext cx="925592" cy="1110734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C24451A8-6814-F968-9D92-D90A919E7122}"/>
              </a:ext>
            </a:extLst>
          </p:cNvPr>
          <p:cNvSpPr/>
          <p:nvPr/>
        </p:nvSpPr>
        <p:spPr>
          <a:xfrm>
            <a:off x="1614804" y="4274899"/>
            <a:ext cx="2313980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Measurable Impact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1C4E9EAF-9829-C7DD-A0CD-95E30511A368}"/>
              </a:ext>
            </a:extLst>
          </p:cNvPr>
          <p:cNvSpPr/>
          <p:nvPr/>
        </p:nvSpPr>
        <p:spPr>
          <a:xfrm>
            <a:off x="1614804" y="4638473"/>
            <a:ext cx="9044301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Only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12% of workers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over 50 use AI tools frequently, compared to much higher rates among younger generations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Image 3" descr="preencoded.png">
            <a:extLst>
              <a:ext uri="{FF2B5EF4-FFF2-40B4-BE49-F238E27FC236}">
                <a16:creationId xmlns:a16="http://schemas.microsoft.com/office/drawing/2014/main" id="{C1228205-4CAB-13C0-CC34-E8E7BFAD0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06" y="5196046"/>
            <a:ext cx="925592" cy="1110734"/>
          </a:xfrm>
          <a:prstGeom prst="rect">
            <a:avLst/>
          </a:prstGeom>
        </p:spPr>
      </p:pic>
      <p:sp>
        <p:nvSpPr>
          <p:cNvPr id="13" name="Text 7">
            <a:extLst>
              <a:ext uri="{FF2B5EF4-FFF2-40B4-BE49-F238E27FC236}">
                <a16:creationId xmlns:a16="http://schemas.microsoft.com/office/drawing/2014/main" id="{AE6A77E9-A6A8-9649-11FE-40ABC4AEB558}"/>
              </a:ext>
            </a:extLst>
          </p:cNvPr>
          <p:cNvSpPr/>
          <p:nvPr/>
        </p:nvSpPr>
        <p:spPr>
          <a:xfrm>
            <a:off x="1614804" y="5245018"/>
            <a:ext cx="2807970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Workplace Consequences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3E4E156D-2551-F201-CF8D-212965492B58}"/>
              </a:ext>
            </a:extLst>
          </p:cNvPr>
          <p:cNvSpPr/>
          <p:nvPr/>
        </p:nvSpPr>
        <p:spPr>
          <a:xfrm>
            <a:off x="1614804" y="5603299"/>
            <a:ext cx="915513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90%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of workplace teams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report conflict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over digital tool choices, with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60%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claiming tech disputes hinder productivity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24EA92F5-2A1A-C49F-2928-0BA98720D1C2}"/>
              </a:ext>
            </a:extLst>
          </p:cNvPr>
          <p:cNvSpPr/>
          <p:nvPr/>
        </p:nvSpPr>
        <p:spPr>
          <a:xfrm>
            <a:off x="1683880" y="6167274"/>
            <a:ext cx="13591110" cy="88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3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67%</a:t>
            </a: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of employees concerned that emerging technologies like AI will further </a:t>
            </a:r>
            <a:r>
              <a:rPr lang="en-US" sz="13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widen generational divisions </a:t>
            </a: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at work, addressing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gap becomes crucial for maintaining organizational cohesion</a:t>
            </a:r>
          </a:p>
          <a:p>
            <a:pPr marL="0" indent="0" algn="l">
              <a:lnSpc>
                <a:spcPts val="2300"/>
              </a:lnSpc>
              <a:buNone/>
            </a:pPr>
            <a:endParaRPr lang="en-US" sz="13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DAD0A-1DB9-E4D8-CA4B-7DC6C8D06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F8E5B6-F12B-7E17-9685-92644A74D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B78871-89DB-C2C6-CBD9-BEECBD9C9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BBD063-378C-6AD3-6459-75CB69964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FC06C4-A95B-5EF3-3FDD-C16E07D91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CD42D6-2938-7368-3A13-381323FCB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5A8EF31-5362-7010-B09E-3B05271D0CA4}"/>
              </a:ext>
            </a:extLst>
          </p:cNvPr>
          <p:cNvSpPr/>
          <p:nvPr/>
        </p:nvSpPr>
        <p:spPr>
          <a:xfrm>
            <a:off x="1572589" y="474286"/>
            <a:ext cx="9046818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AI-Driven Tensions in the Workplace</a:t>
            </a:r>
            <a:endParaRPr lang="en-US" sz="38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4F9ED40-6449-600A-7671-940AC33ECC8B}"/>
              </a:ext>
            </a:extLst>
          </p:cNvPr>
          <p:cNvSpPr/>
          <p:nvPr/>
        </p:nvSpPr>
        <p:spPr>
          <a:xfrm>
            <a:off x="1373506" y="1841033"/>
            <a:ext cx="2837617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 Adoption Differences</a:t>
            </a:r>
            <a:endParaRPr lang="en-US" sz="19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7163B8B-1A84-9FC0-DF3C-7929AE91F6B8}"/>
              </a:ext>
            </a:extLst>
          </p:cNvPr>
          <p:cNvSpPr/>
          <p:nvPr/>
        </p:nvSpPr>
        <p:spPr>
          <a:xfrm>
            <a:off x="493099" y="2214011"/>
            <a:ext cx="4710232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Varying comfort levels and usage patterns with AI technology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CEF462C-0CD5-1560-DEE3-3070F6AEA9D0}"/>
              </a:ext>
            </a:extLst>
          </p:cNvPr>
          <p:cNvSpPr/>
          <p:nvPr/>
        </p:nvSpPr>
        <p:spPr>
          <a:xfrm>
            <a:off x="7399705" y="1901488"/>
            <a:ext cx="2595920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Job Security Concerns</a:t>
            </a:r>
            <a:endParaRPr lang="en-US" sz="19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2CC2EC81-6BC9-CD68-A371-E0AF3344CE86}"/>
              </a:ext>
            </a:extLst>
          </p:cNvPr>
          <p:cNvSpPr/>
          <p:nvPr/>
        </p:nvSpPr>
        <p:spPr>
          <a:xfrm>
            <a:off x="6750667" y="2279757"/>
            <a:ext cx="4710232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Different perceptions of AI's threat to employment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20D3E42B-1CD1-2E6B-F7EE-EE662F042D4E}"/>
              </a:ext>
            </a:extLst>
          </p:cNvPr>
          <p:cNvSpPr/>
          <p:nvPr/>
        </p:nvSpPr>
        <p:spPr>
          <a:xfrm>
            <a:off x="7315200" y="3268927"/>
            <a:ext cx="3087172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Productivity Expectations</a:t>
            </a:r>
            <a:endParaRPr lang="en-US" sz="19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8458A05B-B224-61F6-D699-0CAFDAC1784A}"/>
              </a:ext>
            </a:extLst>
          </p:cNvPr>
          <p:cNvSpPr/>
          <p:nvPr/>
        </p:nvSpPr>
        <p:spPr>
          <a:xfrm>
            <a:off x="6391960" y="3676921"/>
            <a:ext cx="4611410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Contrasting views on AI's role in work efficiency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14">
            <a:extLst>
              <a:ext uri="{FF2B5EF4-FFF2-40B4-BE49-F238E27FC236}">
                <a16:creationId xmlns:a16="http://schemas.microsoft.com/office/drawing/2014/main" id="{184FF7E2-4911-2063-DDC4-452FDDD441C9}"/>
              </a:ext>
            </a:extLst>
          </p:cNvPr>
          <p:cNvSpPr/>
          <p:nvPr/>
        </p:nvSpPr>
        <p:spPr>
          <a:xfrm>
            <a:off x="1222615" y="3253173"/>
            <a:ext cx="2725817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Upskilling Gaps</a:t>
            </a:r>
            <a:endParaRPr lang="en-US" sz="19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15">
            <a:extLst>
              <a:ext uri="{FF2B5EF4-FFF2-40B4-BE49-F238E27FC236}">
                <a16:creationId xmlns:a16="http://schemas.microsoft.com/office/drawing/2014/main" id="{D96BF99B-9ADC-40D0-E6EE-70FB8E7B446A}"/>
              </a:ext>
            </a:extLst>
          </p:cNvPr>
          <p:cNvSpPr/>
          <p:nvPr/>
        </p:nvSpPr>
        <p:spPr>
          <a:xfrm>
            <a:off x="863799" y="3774228"/>
            <a:ext cx="384683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Unequal access to AI skill development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7">
            <a:extLst>
              <a:ext uri="{FF2B5EF4-FFF2-40B4-BE49-F238E27FC236}">
                <a16:creationId xmlns:a16="http://schemas.microsoft.com/office/drawing/2014/main" id="{8C0E35C0-DFD2-88EF-AE7D-30C89CE0BEC4}"/>
              </a:ext>
            </a:extLst>
          </p:cNvPr>
          <p:cNvSpPr/>
          <p:nvPr/>
        </p:nvSpPr>
        <p:spPr>
          <a:xfrm>
            <a:off x="493099" y="4517242"/>
            <a:ext cx="10356432" cy="94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modern workplaces,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artificial intelligence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has emerged as a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new flashpoint between generations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Millennials and  Generation Z approach AI technologies more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aggressively and optimistically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while older generations tend to be more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cautious and sometimes resistant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18">
            <a:extLst>
              <a:ext uri="{FF2B5EF4-FFF2-40B4-BE49-F238E27FC236}">
                <a16:creationId xmlns:a16="http://schemas.microsoft.com/office/drawing/2014/main" id="{94DE579F-F873-D25B-3973-1DA0DF4E41EB}"/>
              </a:ext>
            </a:extLst>
          </p:cNvPr>
          <p:cNvSpPr/>
          <p:nvPr/>
        </p:nvSpPr>
        <p:spPr>
          <a:xfrm>
            <a:off x="464209" y="5673555"/>
            <a:ext cx="10704105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These different approaches to AI create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tensions across multiple dimensions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affecting everything from day-to-day collaboration to long-term strategic planning. Understanding these specific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areas of conflict 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is essential for developing effective mitigation strategies.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8E086-1440-B66B-36D1-45751D5F0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3F6024D-898B-AAF8-392C-371938D9C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CE01D0-6A29-74CD-DB6C-8ADBFA1F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2CD374-C351-FF9A-1B94-435ABD22C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BB530-AA8D-6AC6-92C4-9A00CD805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40B9AE-26F4-7E27-DAE7-E53E08A5C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84F2E1-2F91-9F63-B0A7-9EF5FCAB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Adoption Usage Differences</a:t>
            </a: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3AF79EB0-9718-483E-1ADF-61CF69AF5DE9}"/>
              </a:ext>
            </a:extLst>
          </p:cNvPr>
          <p:cNvSpPr/>
          <p:nvPr/>
        </p:nvSpPr>
        <p:spPr>
          <a:xfrm>
            <a:off x="1602100" y="2290771"/>
            <a:ext cx="9434948" cy="4046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Research reveals significant generational differences in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AI adoption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Approximately one-third of Generation Z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(34%)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and one-quarter of Millennials report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frequent AI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use for work tasks, while the majority of Generation X and Baby Boomers say they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never use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AI applications</a:t>
            </a: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Half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of Generation Z and Millennials express eagerness to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incorporate AI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into their workflows, compared to only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34%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of Baby Boomers.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Millennials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have developed particularly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strong AI proficiency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, surpassing other age groups in their comfort with these tools </a:t>
            </a: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The hesitation among older generations often stems from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feeling overwhelmed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by rapid technological changes, leading to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resistance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that can create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team friction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and leave veteran team members feeling alienated by tech-first approaches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1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1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71450" indent="-171450" algn="l">
              <a:lnSpc>
                <a:spcPts val="1850"/>
              </a:lnSpc>
              <a:buFont typeface="Arial" panose="020B0604020202020204" pitchFamily="34" charset="0"/>
              <a:buChar char="•"/>
            </a:pPr>
            <a:endParaRPr lang="en-US" sz="11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D4971265-E206-CCB8-C056-C40B8C8CA9C4}"/>
              </a:ext>
            </a:extLst>
          </p:cNvPr>
          <p:cNvSpPr/>
          <p:nvPr/>
        </p:nvSpPr>
        <p:spPr>
          <a:xfrm>
            <a:off x="1371599" y="4231957"/>
            <a:ext cx="1304377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1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Picture 1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8CA32E9-CB2B-C330-4F59-D50545C73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1" y="6127302"/>
            <a:ext cx="1826164" cy="436160"/>
          </a:xfrm>
          <a:prstGeom prst="rect">
            <a:avLst/>
          </a:prstGeom>
        </p:spPr>
      </p:pic>
      <p:pic>
        <p:nvPicPr>
          <p:cNvPr id="2" name="Picture 1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EEF82B14-CE82-9C59-E7A2-2E039E78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2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6D5E2-27C2-F134-44F0-73EB5707D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CD02DD1-FDDB-32B1-0012-9E2B21547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B33806-11BC-8260-0EA0-B9AC749C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7B0F81-B0BA-2681-85AA-7D7E67BF1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E6FD70-3B78-E234-51FD-FEA6E2919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E066B0-25E9-1DB8-907A-5A8CC4AD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658C42-29C0-B79A-D870-EBF8E405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906" y="278535"/>
            <a:ext cx="4872183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Workplace Impact</a:t>
            </a: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4C0D132C-D3D9-F5EB-8CD4-7E5B718E0D8D}"/>
              </a:ext>
            </a:extLst>
          </p:cNvPr>
          <p:cNvSpPr/>
          <p:nvPr/>
        </p:nvSpPr>
        <p:spPr>
          <a:xfrm>
            <a:off x="962237" y="1831581"/>
            <a:ext cx="2767473" cy="360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Productivity Bottlenecks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82C5CA0-F34F-339C-95E2-C0EADE74B488}"/>
              </a:ext>
            </a:extLst>
          </p:cNvPr>
          <p:cNvSpPr/>
          <p:nvPr/>
        </p:nvSpPr>
        <p:spPr>
          <a:xfrm>
            <a:off x="962237" y="2137588"/>
            <a:ext cx="2945095" cy="2582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When older managers or team members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avoid leveraging AI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younger employees often feel their efficiency and innovation potential are artificially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constrained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leading to frustration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suboptimal production outcomes.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5A35727B-2633-E007-E5A4-E7D57AFB32A6}"/>
              </a:ext>
            </a:extLst>
          </p:cNvPr>
          <p:cNvSpPr/>
          <p:nvPr/>
        </p:nvSpPr>
        <p:spPr>
          <a:xfrm>
            <a:off x="4825179" y="1831581"/>
            <a:ext cx="3490436" cy="360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Informal Support Burden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ED1AFB6-E129-F67A-911D-A9B5BBAC5C1C}"/>
              </a:ext>
            </a:extLst>
          </p:cNvPr>
          <p:cNvSpPr/>
          <p:nvPr/>
        </p:nvSpPr>
        <p:spPr>
          <a:xfrm>
            <a:off x="4832327" y="2203946"/>
            <a:ext cx="2945094" cy="2213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Digitally savvy workers frequently end up serving as unofficial "tech support" for older colleagues, creating an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additional workload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that can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dampen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overall team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output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create resentment.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6F6859C-BF1A-6CEF-7BB8-1BE6D37D1156}"/>
              </a:ext>
            </a:extLst>
          </p:cNvPr>
          <p:cNvSpPr/>
          <p:nvPr/>
        </p:nvSpPr>
        <p:spPr>
          <a:xfrm>
            <a:off x="8393118" y="1831581"/>
            <a:ext cx="3267000" cy="360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Failed Innovation Initiatives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3D10B755-04FA-F8BE-B281-D47AA57C31CB}"/>
              </a:ext>
            </a:extLst>
          </p:cNvPr>
          <p:cNvSpPr/>
          <p:nvPr/>
        </p:nvSpPr>
        <p:spPr>
          <a:xfrm>
            <a:off x="8432299" y="2209637"/>
            <a:ext cx="3104823" cy="2213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worst-case scenarios, promising AI initiatives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fail completely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due to a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lack of buy-in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from veteran team members, creating significant workflow divisions that impact organizational performance.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0F41ECAB-1ACF-AF79-C7AC-9DF4A010E67F}"/>
              </a:ext>
            </a:extLst>
          </p:cNvPr>
          <p:cNvSpPr/>
          <p:nvPr/>
        </p:nvSpPr>
        <p:spPr>
          <a:xfrm>
            <a:off x="774966" y="5384206"/>
            <a:ext cx="10642061" cy="1106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These impacts create a cycle of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frustration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that can significantly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reduce team cohesion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organizational effectiveness. </a:t>
            </a:r>
          </a:p>
          <a:p>
            <a:pPr marL="0" indent="0" algn="l">
              <a:lnSpc>
                <a:spcPts val="290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When technology becomes a dividing line rather than a unifying tool, both individual and collective performance suffer, creating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unnecessary friction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workplace relationships.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9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E8B8F-C745-6E48-2E65-AA3ED7BF21D2}"/>
              </a:ext>
            </a:extLst>
          </p:cNvPr>
          <p:cNvSpPr txBox="1"/>
          <p:nvPr/>
        </p:nvSpPr>
        <p:spPr>
          <a:xfrm>
            <a:off x="1617432" y="1781068"/>
            <a:ext cx="8957136" cy="13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Generational Differences and the Impact of Artificial Intelligence (AI)</a:t>
            </a:r>
            <a:endParaRPr lang="en-US" sz="39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147BE00C-2C45-0973-FBD1-742569654F9A}"/>
              </a:ext>
            </a:extLst>
          </p:cNvPr>
          <p:cNvSpPr/>
          <p:nvPr/>
        </p:nvSpPr>
        <p:spPr>
          <a:xfrm>
            <a:off x="4164176" y="3321607"/>
            <a:ext cx="386364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Presented by Jake Aguas, Ph.D.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 Bold" pitchFamily="34" charset="0"/>
              </a:rPr>
              <a:t>Principal Consultant, Morris Interactive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Picture 6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85EB19DC-AE77-2DB6-1348-944B9861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191" y="3875505"/>
            <a:ext cx="4590101" cy="4590101"/>
          </a:xfrm>
          <a:prstGeom prst="rect">
            <a:avLst/>
          </a:prstGeom>
        </p:spPr>
      </p:pic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8681C7B-3296-2144-903D-92387AE2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0" y="5521652"/>
            <a:ext cx="4096520" cy="978410"/>
          </a:xfrm>
          <a:prstGeom prst="rect">
            <a:avLst/>
          </a:prstGeom>
        </p:spPr>
      </p:pic>
      <p:pic>
        <p:nvPicPr>
          <p:cNvPr id="11" name="Picture 10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8D21D27A-1D63-3CE7-A894-E8CDFC3A4F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09" t="36243" r="17107" b="14683"/>
          <a:stretch/>
        </p:blipFill>
        <p:spPr>
          <a:xfrm>
            <a:off x="4366016" y="4634757"/>
            <a:ext cx="3203341" cy="1773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person holding a microphone&#10;&#10;AI-generated content may be incorrect.">
            <a:extLst>
              <a:ext uri="{FF2B5EF4-FFF2-40B4-BE49-F238E27FC236}">
                <a16:creationId xmlns:a16="http://schemas.microsoft.com/office/drawing/2014/main" id="{EF433959-F0B8-E491-FD7C-74557ED90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62" t="15348" r="20371" b="40079"/>
          <a:stretch/>
        </p:blipFill>
        <p:spPr>
          <a:xfrm>
            <a:off x="2044205" y="4634757"/>
            <a:ext cx="1798611" cy="198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A8A32-838D-AC70-555C-6DD31BF7D2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640" r="31410" b="8075"/>
          <a:stretch/>
        </p:blipFill>
        <p:spPr>
          <a:xfrm>
            <a:off x="8073471" y="4634757"/>
            <a:ext cx="2358774" cy="188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392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84CE9-902B-702D-AB58-21993AA0F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D480EEA-DE5B-F582-53D8-9FF9B7A42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BF8A1B-95F2-7449-0CBD-5E196C5C9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17436D-3B64-C845-78A5-444F24787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C54229-DC71-49BC-BA4E-C12B54B7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1E8061-AD6E-216F-4ECB-A7699FA7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35D6B-377D-D605-5E59-65E0DC9E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506" y="278535"/>
            <a:ext cx="9240983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Job Security Concerns and AI Disruption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FF355381-373E-EE2D-D40E-C451A4BFA476}"/>
              </a:ext>
            </a:extLst>
          </p:cNvPr>
          <p:cNvSpPr/>
          <p:nvPr/>
        </p:nvSpPr>
        <p:spPr>
          <a:xfrm>
            <a:off x="350979" y="1882333"/>
            <a:ext cx="3393877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Z &amp; Millennials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EB5EE4C2-2363-8BC2-7A4E-681004CCF86C}"/>
              </a:ext>
            </a:extLst>
          </p:cNvPr>
          <p:cNvSpPr/>
          <p:nvPr/>
        </p:nvSpPr>
        <p:spPr>
          <a:xfrm>
            <a:off x="350979" y="2308361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Younger generations express significant anxiety about AI’s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potential to disrupt their career trajectories: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73C2784-5743-3C80-D504-0DFC7CE445C1}"/>
              </a:ext>
            </a:extLst>
          </p:cNvPr>
          <p:cNvSpPr/>
          <p:nvPr/>
        </p:nvSpPr>
        <p:spPr>
          <a:xfrm>
            <a:off x="350979" y="3168350"/>
            <a:ext cx="619553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" indent="-171450" algn="l" defTabSz="742950">
              <a:lnSpc>
                <a:spcPts val="2600"/>
              </a:lnSpc>
              <a:buSzPct val="100000"/>
              <a:buChar char="•"/>
            </a:pP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59% believe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 will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eliminate jobs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their industry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C83BD3E-32A4-DDA3-AA8C-E7FB7D767280}"/>
              </a:ext>
            </a:extLst>
          </p:cNvPr>
          <p:cNvSpPr/>
          <p:nvPr/>
        </p:nvSpPr>
        <p:spPr>
          <a:xfrm>
            <a:off x="350979" y="3577329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40%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of Millennials fear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 could replace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their current position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5DBB960A-0B91-3161-CF5F-4BFC0FA0A9FC}"/>
              </a:ext>
            </a:extLst>
          </p:cNvPr>
          <p:cNvSpPr/>
          <p:nvPr/>
        </p:nvSpPr>
        <p:spPr>
          <a:xfrm>
            <a:off x="350979" y="4011216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Entry-level workers see traditional starting roles increasingly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automated</a:t>
            </a:r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CF87B9A-E23A-E1EC-B824-69B2F0026695}"/>
              </a:ext>
            </a:extLst>
          </p:cNvPr>
          <p:cNvSpPr/>
          <p:nvPr/>
        </p:nvSpPr>
        <p:spPr>
          <a:xfrm>
            <a:off x="323156" y="4730926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New graduates worry about finding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viable opportunities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as traditional pathways evolve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90C3767-47B3-F8C0-280E-7E0CB965A8B1}"/>
              </a:ext>
            </a:extLst>
          </p:cNvPr>
          <p:cNvSpPr/>
          <p:nvPr/>
        </p:nvSpPr>
        <p:spPr>
          <a:xfrm>
            <a:off x="6841848" y="1882331"/>
            <a:ext cx="3812500" cy="327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X &amp; Baby Boomers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9D77FAF-5CB2-623F-F517-88CB3F3DF024}"/>
              </a:ext>
            </a:extLst>
          </p:cNvPr>
          <p:cNvSpPr/>
          <p:nvPr/>
        </p:nvSpPr>
        <p:spPr>
          <a:xfrm>
            <a:off x="6841848" y="2308361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Older generations typically demonstrate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greater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confidence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 their job security: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D65861F-0761-DA48-DF39-03267EAC32A7}"/>
              </a:ext>
            </a:extLst>
          </p:cNvPr>
          <p:cNvSpPr/>
          <p:nvPr/>
        </p:nvSpPr>
        <p:spPr>
          <a:xfrm>
            <a:off x="6841848" y="3168350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Only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15%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of Baby Boomers fear AI will replace their </a:t>
            </a:r>
          </a:p>
          <a:p>
            <a:pPr algn="l" defTabSz="346075">
              <a:lnSpc>
                <a:spcPts val="2600"/>
              </a:lnSpc>
              <a:buSzPct val="100000"/>
              <a:tabLst>
                <a:tab pos="171450" algn="l"/>
              </a:tabLst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positions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A6121F8-B08F-A70E-9866-72D752701712}"/>
              </a:ext>
            </a:extLst>
          </p:cNvPr>
          <p:cNvSpPr/>
          <p:nvPr/>
        </p:nvSpPr>
        <p:spPr>
          <a:xfrm>
            <a:off x="6841848" y="3912966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Longer career histories provide perspective on</a:t>
            </a:r>
          </a:p>
          <a:p>
            <a:pPr algn="l" defTabSz="171450">
              <a:lnSpc>
                <a:spcPts val="2600"/>
              </a:lnSpc>
              <a:buSzPct val="100000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previous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automation waves</a:t>
            </a:r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C07A07E-640C-A688-88C1-1EC5BCDA30B1}"/>
              </a:ext>
            </a:extLst>
          </p:cNvPr>
          <p:cNvSpPr/>
          <p:nvPr/>
        </p:nvSpPr>
        <p:spPr>
          <a:xfrm>
            <a:off x="6841848" y="4657583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Established roles often feel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less vulnerable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to </a:t>
            </a:r>
          </a:p>
          <a:p>
            <a:pPr algn="l">
              <a:lnSpc>
                <a:spcPts val="2600"/>
              </a:lnSpc>
              <a:buSzPct val="100000"/>
              <a:tabLst>
                <a:tab pos="171450" algn="l"/>
              </a:tabLst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immediate disruption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9417CBC-147C-2D32-5E4C-04A9545A0499}"/>
              </a:ext>
            </a:extLst>
          </p:cNvPr>
          <p:cNvSpPr/>
          <p:nvPr/>
        </p:nvSpPr>
        <p:spPr>
          <a:xfrm>
            <a:off x="6841848" y="5402200"/>
            <a:ext cx="6195536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2600"/>
              </a:lnSpc>
              <a:buSzPct val="10000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Greater emphasis on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interpersonal skills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that AI </a:t>
            </a:r>
          </a:p>
          <a:p>
            <a:pPr algn="l">
              <a:lnSpc>
                <a:spcPts val="2600"/>
              </a:lnSpc>
              <a:buSzPct val="100000"/>
              <a:tabLst>
                <a:tab pos="171450" algn="l"/>
              </a:tabLst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cannot easily replicate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FE8D813-2850-9783-D39F-2646DCD69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0" y="5909429"/>
            <a:ext cx="2738379" cy="654033"/>
          </a:xfrm>
          <a:prstGeom prst="rect">
            <a:avLst/>
          </a:prstGeom>
        </p:spPr>
      </p:pic>
      <p:pic>
        <p:nvPicPr>
          <p:cNvPr id="18" name="Picture 17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038B4C29-04AD-2939-B5D9-15B4579D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702C2-3E48-CD7C-8056-F01B647E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59F3CF2-2A0F-D334-7261-11E117C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71B62A-13BA-3C2A-D913-63DC01902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819B6B-716A-D317-DBEA-48401C9AA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B1B508-69DB-CC5E-6AF5-3FBA635E4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ED4C14-8103-7C58-EFC6-4541EE271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0E4C3B-AA4E-98A5-792D-E95088F2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379" y="278535"/>
            <a:ext cx="4835237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Workplace Impact</a:t>
            </a:r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BFA58A81-21B8-05F6-A947-C212AD2CEA96}"/>
              </a:ext>
            </a:extLst>
          </p:cNvPr>
          <p:cNvSpPr/>
          <p:nvPr/>
        </p:nvSpPr>
        <p:spPr>
          <a:xfrm>
            <a:off x="379742" y="2072796"/>
            <a:ext cx="4853510" cy="1806797"/>
          </a:xfrm>
          <a:prstGeom prst="roundRect">
            <a:avLst>
              <a:gd name="adj" fmla="val 303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B10C479B-F76D-F377-247B-90CE7AA09040}"/>
              </a:ext>
            </a:extLst>
          </p:cNvPr>
          <p:cNvSpPr/>
          <p:nvPr/>
        </p:nvSpPr>
        <p:spPr>
          <a:xfrm>
            <a:off x="597152" y="2098450"/>
            <a:ext cx="2005542" cy="204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Eroded Team Morale</a:t>
            </a:r>
            <a:endParaRPr lang="en-US" sz="1600" b="1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F70B3AC-1604-6086-A9CD-F17BC654A5F9}"/>
              </a:ext>
            </a:extLst>
          </p:cNvPr>
          <p:cNvSpPr/>
          <p:nvPr/>
        </p:nvSpPr>
        <p:spPr>
          <a:xfrm>
            <a:off x="597152" y="2376296"/>
            <a:ext cx="4520983" cy="1044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When employees—particularly younger ones—fear that AI may eventually make their roles obsolete, they may develop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ambivalence or resistance 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toward AI-driven changes</a:t>
            </a:r>
            <a:endParaRPr lang="en-US" sz="12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1B72D983-E306-971C-5DF0-47456F31491F}"/>
              </a:ext>
            </a:extLst>
          </p:cNvPr>
          <p:cNvSpPr/>
          <p:nvPr/>
        </p:nvSpPr>
        <p:spPr>
          <a:xfrm>
            <a:off x="6936038" y="2072796"/>
            <a:ext cx="4853510" cy="1806797"/>
          </a:xfrm>
          <a:prstGeom prst="roundRect">
            <a:avLst>
              <a:gd name="adj" fmla="val 303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5037188-7672-751B-3345-58AD58366CE2}"/>
              </a:ext>
            </a:extLst>
          </p:cNvPr>
          <p:cNvSpPr/>
          <p:nvPr/>
        </p:nvSpPr>
        <p:spPr>
          <a:xfrm>
            <a:off x="7153446" y="2200478"/>
            <a:ext cx="2005542" cy="204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Generational Rifts</a:t>
            </a:r>
            <a:endParaRPr lang="en-US" sz="1600" b="1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BA275AC-F94C-D605-7CA4-A3D371C91C20}"/>
              </a:ext>
            </a:extLst>
          </p:cNvPr>
          <p:cNvSpPr/>
          <p:nvPr/>
        </p:nvSpPr>
        <p:spPr>
          <a:xfrm>
            <a:off x="7153447" y="2430315"/>
            <a:ext cx="4520983" cy="1721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Discussions about using AI can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expose deep divisions 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between generations. Younger workers perceive older colleagues as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blocking progress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and older employees view younger ones as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naively undermining 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job security.</a:t>
            </a:r>
            <a:endParaRPr lang="en-US" sz="12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526211C-6F6B-CAEB-D751-889CE9DD9FE8}"/>
              </a:ext>
            </a:extLst>
          </p:cNvPr>
          <p:cNvSpPr/>
          <p:nvPr/>
        </p:nvSpPr>
        <p:spPr>
          <a:xfrm>
            <a:off x="379742" y="4436665"/>
            <a:ext cx="4853510" cy="1388897"/>
          </a:xfrm>
          <a:prstGeom prst="roundRect">
            <a:avLst>
              <a:gd name="adj" fmla="val 395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6666580-B964-1681-55B2-8607DF469860}"/>
              </a:ext>
            </a:extLst>
          </p:cNvPr>
          <p:cNvSpPr/>
          <p:nvPr/>
        </p:nvSpPr>
        <p:spPr>
          <a:xfrm>
            <a:off x="597152" y="4463297"/>
            <a:ext cx="2005542" cy="204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Trust Degradation</a:t>
            </a:r>
            <a:endParaRPr lang="en-US" sz="1600" b="1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22953801-727E-22CE-A4C6-3DAA5813D251}"/>
              </a:ext>
            </a:extLst>
          </p:cNvPr>
          <p:cNvSpPr/>
          <p:nvPr/>
        </p:nvSpPr>
        <p:spPr>
          <a:xfrm>
            <a:off x="597152" y="4753239"/>
            <a:ext cx="4520983" cy="83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Different perceptions of AI's threats can lead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 skepticism 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about leadership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motives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especially when executives fail to address job security concerns transparently</a:t>
            </a:r>
            <a:endParaRPr lang="en-US" sz="12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3B248F9A-8301-3C47-BF6B-A8744AB3A2D6}"/>
              </a:ext>
            </a:extLst>
          </p:cNvPr>
          <p:cNvSpPr/>
          <p:nvPr/>
        </p:nvSpPr>
        <p:spPr>
          <a:xfrm>
            <a:off x="6936038" y="4436666"/>
            <a:ext cx="4853510" cy="1388897"/>
          </a:xfrm>
          <a:prstGeom prst="roundRect">
            <a:avLst>
              <a:gd name="adj" fmla="val 395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3862EC7-FB11-7043-860D-13A64781EB60}"/>
              </a:ext>
            </a:extLst>
          </p:cNvPr>
          <p:cNvSpPr/>
          <p:nvPr/>
        </p:nvSpPr>
        <p:spPr>
          <a:xfrm>
            <a:off x="7153446" y="4549182"/>
            <a:ext cx="2253298" cy="204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Implementation Delays</a:t>
            </a:r>
            <a:endParaRPr lang="en-US" sz="1600" b="1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F1077EA6-4826-14A3-15C5-AADE0EE49DB2}"/>
              </a:ext>
            </a:extLst>
          </p:cNvPr>
          <p:cNvSpPr/>
          <p:nvPr/>
        </p:nvSpPr>
        <p:spPr>
          <a:xfrm>
            <a:off x="7165487" y="4815751"/>
            <a:ext cx="4520983" cy="878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Divergent perspectives on AI's impact can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slow a team's progress 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frustrate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both ambitious AI adopters and more cautious skeptics, creating a </a:t>
            </a:r>
            <a:r>
              <a:rPr lang="en-US" sz="12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cycle of tension</a:t>
            </a:r>
            <a:endParaRPr lang="en-US" sz="1200" dirty="0"/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F6D11BB-7129-7869-A674-83930398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0" y="5909429"/>
            <a:ext cx="2738379" cy="654033"/>
          </a:xfrm>
          <a:prstGeom prst="rect">
            <a:avLst/>
          </a:prstGeom>
        </p:spPr>
      </p:pic>
      <p:pic>
        <p:nvPicPr>
          <p:cNvPr id="17" name="Picture 16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6AC92017-5A82-5B0A-BFD9-25A6949CE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FCD39-D10B-49D2-C5EB-F73F4EB7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D073F7-D706-E448-9957-EDA61FFD4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29C623-2CA8-1FB1-8248-81BB737D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C863E5-3AEA-CA5A-2157-06E71A71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5720A-CEDC-94A9-7ABA-92DBE5DE2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08CEC9-46F0-874F-0DAA-3B743793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DF44CF-9B9A-E120-83F6-1FA24094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61" y="278535"/>
            <a:ext cx="8400474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Productivity and Culture Clashes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899AA068-7C26-2700-F499-12D1C20AFAF7}"/>
              </a:ext>
            </a:extLst>
          </p:cNvPr>
          <p:cNvSpPr/>
          <p:nvPr/>
        </p:nvSpPr>
        <p:spPr>
          <a:xfrm>
            <a:off x="194785" y="1752494"/>
            <a:ext cx="3986332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Younger Generations' Perspective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EC42A192-5A50-D449-ED61-8305B7BFD902}"/>
              </a:ext>
            </a:extLst>
          </p:cNvPr>
          <p:cNvSpPr/>
          <p:nvPr/>
        </p:nvSpPr>
        <p:spPr>
          <a:xfrm>
            <a:off x="194785" y="2148677"/>
            <a:ext cx="621053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Younger workers approach productivity through an efficiency lens: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A8160779-9BCD-B667-04E1-5821A21DF452}"/>
              </a:ext>
            </a:extLst>
          </p:cNvPr>
          <p:cNvSpPr/>
          <p:nvPr/>
        </p:nvSpPr>
        <p:spPr>
          <a:xfrm>
            <a:off x="194785" y="2958302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"Work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smarter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not harder" mentality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8B79093-BD31-393C-16F7-5DDE5B2ED3DE}"/>
              </a:ext>
            </a:extLst>
          </p:cNvPr>
          <p:cNvSpPr/>
          <p:nvPr/>
        </p:nvSpPr>
        <p:spPr>
          <a:xfrm>
            <a:off x="194785" y="3369559"/>
            <a:ext cx="621053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Eager to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leverage AI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for automation and workflow streamlining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AF316F1-A2CE-66B0-6E33-D0B881ABB28C}"/>
              </a:ext>
            </a:extLst>
          </p:cNvPr>
          <p:cNvSpPr/>
          <p:nvPr/>
        </p:nvSpPr>
        <p:spPr>
          <a:xfrm>
            <a:off x="194785" y="3828072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Measure productivity by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output quality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efficiency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gains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C57F929-8631-73FE-12B8-E41234E2D998}"/>
              </a:ext>
            </a:extLst>
          </p:cNvPr>
          <p:cNvSpPr/>
          <p:nvPr/>
        </p:nvSpPr>
        <p:spPr>
          <a:xfrm>
            <a:off x="194785" y="4311666"/>
            <a:ext cx="621053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Technology-enabled efficiency connects to broader values of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work-life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balance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C911ADC0-E014-F9A1-A7E4-7393FBE0137F}"/>
              </a:ext>
            </a:extLst>
          </p:cNvPr>
          <p:cNvSpPr/>
          <p:nvPr/>
        </p:nvSpPr>
        <p:spPr>
          <a:xfrm>
            <a:off x="194785" y="5067319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View traditional processes as unnecessarily time-consuming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AA9745D-AD00-7B78-FD9C-CE39D2C4F0FF}"/>
              </a:ext>
            </a:extLst>
          </p:cNvPr>
          <p:cNvSpPr/>
          <p:nvPr/>
        </p:nvSpPr>
        <p:spPr>
          <a:xfrm>
            <a:off x="6733273" y="1752494"/>
            <a:ext cx="3644860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Older Generations' Perspective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6C7FE420-CB54-15C0-B543-71CDAEFAC6E4}"/>
              </a:ext>
            </a:extLst>
          </p:cNvPr>
          <p:cNvSpPr/>
          <p:nvPr/>
        </p:nvSpPr>
        <p:spPr>
          <a:xfrm>
            <a:off x="6733273" y="2148677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Veteran employees often define productivity differently: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30CB8BB5-4463-2421-568E-FD8799702FE0}"/>
              </a:ext>
            </a:extLst>
          </p:cNvPr>
          <p:cNvSpPr/>
          <p:nvPr/>
        </p:nvSpPr>
        <p:spPr>
          <a:xfrm>
            <a:off x="6733273" y="2642311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Value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thoroughness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and established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processes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D345EEE-B760-039D-EE1B-CAC1D54E9A63}"/>
              </a:ext>
            </a:extLst>
          </p:cNvPr>
          <p:cNvSpPr/>
          <p:nvPr/>
        </p:nvSpPr>
        <p:spPr>
          <a:xfrm>
            <a:off x="6733273" y="3027359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Concern that AI "shortcuts" may compromise </a:t>
            </a:r>
          </a:p>
          <a:p>
            <a:pPr algn="l">
              <a:lnSpc>
                <a:spcPts val="2450"/>
              </a:lnSpc>
              <a:buSzPct val="100000"/>
              <a:tabLst>
                <a:tab pos="168275" algn="l"/>
              </a:tabLst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quality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40E3088E-F559-F2E6-064C-21C9F63699F7}"/>
              </a:ext>
            </a:extLst>
          </p:cNvPr>
          <p:cNvSpPr/>
          <p:nvPr/>
        </p:nvSpPr>
        <p:spPr>
          <a:xfrm>
            <a:off x="6733273" y="3656844"/>
            <a:ext cx="6210538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Worry about younger generations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missing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</a:p>
          <a:p>
            <a:pPr algn="l" defTabSz="168275">
              <a:lnSpc>
                <a:spcPts val="2450"/>
              </a:lnSpc>
              <a:buSzPct val="100000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important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learning experiences</a:t>
            </a:r>
            <a:endParaRPr lang="en-US" sz="15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0424077A-E0AB-F392-81BD-A13E30158C70}"/>
              </a:ext>
            </a:extLst>
          </p:cNvPr>
          <p:cNvSpPr/>
          <p:nvPr/>
        </p:nvSpPr>
        <p:spPr>
          <a:xfrm>
            <a:off x="6733273" y="4285458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Associate productivity with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visible effort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</a:p>
          <a:p>
            <a:pPr algn="l" defTabSz="344488">
              <a:lnSpc>
                <a:spcPts val="2450"/>
              </a:lnSpc>
              <a:buSzPct val="100000"/>
              <a:tabLst>
                <a:tab pos="168275" algn="l"/>
              </a:tabLst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time investment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628B74A8-7E3D-14F9-49B7-85213D2A3B49}"/>
              </a:ext>
            </a:extLst>
          </p:cNvPr>
          <p:cNvSpPr/>
          <p:nvPr/>
        </p:nvSpPr>
        <p:spPr>
          <a:xfrm>
            <a:off x="6733273" y="4914677"/>
            <a:ext cx="6210538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68275" indent="-168275" algn="l">
              <a:lnSpc>
                <a:spcPts val="2450"/>
              </a:lnSpc>
              <a:buSzPct val="100000"/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Equate physical presence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with engagement </a:t>
            </a:r>
          </a:p>
          <a:p>
            <a:pPr algn="l" defTabSz="344488">
              <a:lnSpc>
                <a:spcPts val="2450"/>
              </a:lnSpc>
              <a:buSzPct val="100000"/>
              <a:tabLst>
                <a:tab pos="168275" algn="l"/>
              </a:tabLst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and commitment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C8291CB5-7082-B8BA-43C9-76C3BDE9EAB0}"/>
              </a:ext>
            </a:extLst>
          </p:cNvPr>
          <p:cNvSpPr/>
          <p:nvPr/>
        </p:nvSpPr>
        <p:spPr>
          <a:xfrm>
            <a:off x="459350" y="5785736"/>
            <a:ext cx="11210347" cy="94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Older generations may perceive younger colleagues as </a:t>
            </a:r>
            <a:r>
              <a:rPr lang="en-US" sz="13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taking shortcuts </a:t>
            </a: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not putting in sufficient effort, while younger generations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view older colleagues as </a:t>
            </a:r>
            <a:r>
              <a:rPr lang="en-US" sz="13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stuck in inefficient habits</a:t>
            </a: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that waste time and resources. Both sides feel misunderstood and undervalued when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3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their approach to productivity is criticized.</a:t>
            </a:r>
            <a:endParaRPr lang="en-US" sz="13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9FDC9-5AA4-37C9-5EA4-80F13FB7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B8F1C6-51ED-2DE6-4CA4-725EFCC3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F19B09-28D6-FB2A-BA14-C89F7044F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534D49-14ED-22E5-A92E-1A59A2734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0E02C4-0215-BA03-B54F-B1E7236C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35AF62-FB81-1B85-EF2C-985C6DFF0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B4BFFF-FE3F-80F5-3050-0C9C0A47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430" y="291691"/>
            <a:ext cx="4854536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Workplace Impact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3B5A543E-BC33-C8B9-7E45-F86B9B0FF1AA}"/>
              </a:ext>
            </a:extLst>
          </p:cNvPr>
          <p:cNvSpPr/>
          <p:nvPr/>
        </p:nvSpPr>
        <p:spPr>
          <a:xfrm>
            <a:off x="65008" y="1699607"/>
            <a:ext cx="4078843" cy="73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0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37%</a:t>
            </a:r>
            <a:endParaRPr lang="en-US" sz="5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F3145540-CAF3-C7E2-2CE7-FF2CF03CDFA3}"/>
              </a:ext>
            </a:extLst>
          </p:cNvPr>
          <p:cNvSpPr/>
          <p:nvPr/>
        </p:nvSpPr>
        <p:spPr>
          <a:xfrm>
            <a:off x="459350" y="2515590"/>
            <a:ext cx="3178493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 Z Productivity Loss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221930E-3E24-2FD1-A70F-A0315CA79C51}"/>
              </a:ext>
            </a:extLst>
          </p:cNvPr>
          <p:cNvSpPr/>
          <p:nvPr/>
        </p:nvSpPr>
        <p:spPr>
          <a:xfrm>
            <a:off x="144976" y="2926638"/>
            <a:ext cx="4078843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Percentage of Generation Z reporting </a:t>
            </a:r>
            <a:r>
              <a:rPr lang="en-US" sz="17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reduced productivity </a:t>
            </a: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attributed to </a:t>
            </a:r>
            <a:r>
              <a:rPr lang="en-US" sz="17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generational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differences</a:t>
            </a:r>
            <a:r>
              <a:rPr lang="en-US" sz="17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work approach</a:t>
            </a:r>
            <a:endParaRPr lang="en-US" sz="17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8F0EE32-BF30-9517-362A-41CD44754CA5}"/>
              </a:ext>
            </a:extLst>
          </p:cNvPr>
          <p:cNvSpPr/>
          <p:nvPr/>
        </p:nvSpPr>
        <p:spPr>
          <a:xfrm>
            <a:off x="4034314" y="1706296"/>
            <a:ext cx="4078843" cy="73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0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30%</a:t>
            </a:r>
            <a:endParaRPr lang="en-US" sz="5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287FA86-3DE6-70B8-7811-824000EF8C0B}"/>
              </a:ext>
            </a:extLst>
          </p:cNvPr>
          <p:cNvSpPr/>
          <p:nvPr/>
        </p:nvSpPr>
        <p:spPr>
          <a:xfrm>
            <a:off x="4796137" y="2543066"/>
            <a:ext cx="2776776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Millennial Impact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4EA25AA-AB90-0940-6D3D-72BF0F7F6CB1}"/>
              </a:ext>
            </a:extLst>
          </p:cNvPr>
          <p:cNvSpPr/>
          <p:nvPr/>
        </p:nvSpPr>
        <p:spPr>
          <a:xfrm>
            <a:off x="4145103" y="3023364"/>
            <a:ext cx="4078843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Percentage of Millennials experiencing </a:t>
            </a:r>
            <a:r>
              <a:rPr lang="en-US" sz="17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productivity challenges </a:t>
            </a: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due to generational misalignment</a:t>
            </a:r>
            <a:endParaRPr lang="en-US" sz="17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02B5F18-6EE8-378A-FD12-9C1F593E57B7}"/>
              </a:ext>
            </a:extLst>
          </p:cNvPr>
          <p:cNvSpPr/>
          <p:nvPr/>
        </p:nvSpPr>
        <p:spPr>
          <a:xfrm>
            <a:off x="8032540" y="1695800"/>
            <a:ext cx="4078843" cy="73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0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65%</a:t>
            </a:r>
            <a:endParaRPr lang="en-US" sz="5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7CE99B1-CA6F-F603-6DEA-A782D41520DC}"/>
              </a:ext>
            </a:extLst>
          </p:cNvPr>
          <p:cNvSpPr/>
          <p:nvPr/>
        </p:nvSpPr>
        <p:spPr>
          <a:xfrm>
            <a:off x="8475096" y="2515590"/>
            <a:ext cx="3193613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Manager Misperception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E18768F5-9873-238F-0B66-43B7DF4DFC3B}"/>
              </a:ext>
            </a:extLst>
          </p:cNvPr>
          <p:cNvSpPr/>
          <p:nvPr/>
        </p:nvSpPr>
        <p:spPr>
          <a:xfrm>
            <a:off x="8032540" y="2995888"/>
            <a:ext cx="4078843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Percentage of older managers who </a:t>
            </a:r>
            <a:r>
              <a:rPr lang="en-US" sz="17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judge productivity </a:t>
            </a: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by traditional metrics like desk time rather than output</a:t>
            </a:r>
            <a:endParaRPr lang="en-US" sz="17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714C5362-622B-8D3B-59DF-AED05BC884C9}"/>
              </a:ext>
            </a:extLst>
          </p:cNvPr>
          <p:cNvSpPr/>
          <p:nvPr/>
        </p:nvSpPr>
        <p:spPr>
          <a:xfrm>
            <a:off x="541548" y="5388030"/>
            <a:ext cx="11285952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disconnect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demoralizes team members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stifles innovation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and </a:t>
            </a:r>
            <a:r>
              <a:rPr lang="en-US" sz="1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creates friction </a:t>
            </a: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that hurts organizational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15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outcomes. Recent research increasingly links productivity slumps and persistent workplace conflicts to these fundamental generational misunderstandings about what constitutes effective work.</a:t>
            </a:r>
            <a:endParaRPr lang="en-US" sz="15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71232-9A3A-93F1-998E-14E6383F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7C5F5C3-19CA-8A9C-9436-579D5DCF8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456A98-CB02-B956-3150-835C10357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01778B-7342-11BF-B5B3-7B69DEC3D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C40112-2D19-39B7-738E-F21B5828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522C45-85B7-BFCB-8E42-935A13D8A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3C6387-D08C-7D24-4C18-26A3A27D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70280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AI Digital Upskilling Between Generations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0A55BA25-F236-76BD-2F18-766CD7353A99}"/>
              </a:ext>
            </a:extLst>
          </p:cNvPr>
          <p:cNvSpPr/>
          <p:nvPr/>
        </p:nvSpPr>
        <p:spPr>
          <a:xfrm>
            <a:off x="540358" y="2195954"/>
            <a:ext cx="11111284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 rapid integration of AI into workplace processes has exposed a significant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gap in digital skills development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Millennials and Generation Z typically approach new technologies proactively, seeking out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AI-related skills 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through online courses and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self-directed learning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In contrast, Generation X and Baby Boomers, despite possessing deep industry knowledge, often have fewer formal opportunities to develop advanced digital skills.</a:t>
            </a:r>
          </a:p>
          <a:p>
            <a:pPr marL="0" indent="0" algn="l">
              <a:lnSpc>
                <a:spcPts val="2200"/>
              </a:lnSpc>
              <a:buNone/>
            </a:pP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824A361-F578-AC28-7684-8B07DCFA71F2}"/>
              </a:ext>
            </a:extLst>
          </p:cNvPr>
          <p:cNvSpPr/>
          <p:nvPr/>
        </p:nvSpPr>
        <p:spPr>
          <a:xfrm>
            <a:off x="540358" y="3795972"/>
            <a:ext cx="11111284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Research shows that older workers receive significantly fewer digital upskilling opportunities, creating a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widening proficiency gap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as younger team members continue advancing their technological capabilities. This disparity creates both practical workflow challenges and potential sources of </a:t>
            </a:r>
            <a:r>
              <a:rPr lang="en-US" sz="13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intergenerational tension</a:t>
            </a:r>
            <a:r>
              <a:rPr lang="en-US" sz="13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3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6836C61-D77F-CAE8-463C-5DCE83301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10" y="5909429"/>
            <a:ext cx="2738379" cy="654033"/>
          </a:xfrm>
          <a:prstGeom prst="rect">
            <a:avLst/>
          </a:prstGeom>
        </p:spPr>
      </p:pic>
      <p:pic>
        <p:nvPicPr>
          <p:cNvPr id="7" name="Picture 6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8086B43F-5F64-1D27-8DF7-B4284BCA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1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69063-000A-A0C1-834E-21DF1C43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6867D5-0C1E-CD5A-8D6F-D96AC2EB8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072654-7B05-99C0-7E56-5D5BB8501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F80B7B-C6E5-CD00-2F90-AB8523D4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CB65A1-E1EB-649B-EDE5-7F9C9702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6D007E-698A-8FCC-F5A3-4B225364C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0AA8B3-259D-EF54-20A8-6995F52A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234" y="278535"/>
            <a:ext cx="4807528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Workplace Impact</a:t>
            </a:r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72CAAEED-9029-3215-46D1-C1D227557114}"/>
              </a:ext>
            </a:extLst>
          </p:cNvPr>
          <p:cNvSpPr/>
          <p:nvPr/>
        </p:nvSpPr>
        <p:spPr>
          <a:xfrm>
            <a:off x="459350" y="1695456"/>
            <a:ext cx="1322750" cy="1125141"/>
          </a:xfrm>
          <a:prstGeom prst="roundRect">
            <a:avLst>
              <a:gd name="adj" fmla="val 729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FA553077-66EE-A336-7955-5A32A21BFB89}"/>
              </a:ext>
            </a:extLst>
          </p:cNvPr>
          <p:cNvSpPr/>
          <p:nvPr/>
        </p:nvSpPr>
        <p:spPr>
          <a:xfrm>
            <a:off x="989503" y="2024185"/>
            <a:ext cx="27455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50" dirty="0">
              <a:solidFill>
                <a:schemeClr val="bg1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CCD5AF3-3BDC-29F9-47C5-A2F4E34DD31D}"/>
              </a:ext>
            </a:extLst>
          </p:cNvPr>
          <p:cNvSpPr/>
          <p:nvPr/>
        </p:nvSpPr>
        <p:spPr>
          <a:xfrm>
            <a:off x="1891486" y="1719147"/>
            <a:ext cx="3611642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Negative Employee Experience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659F7E6-28CA-5F25-6BBE-AA9661E47E44}"/>
              </a:ext>
            </a:extLst>
          </p:cNvPr>
          <p:cNvSpPr/>
          <p:nvPr/>
        </p:nvSpPr>
        <p:spPr>
          <a:xfrm>
            <a:off x="2177143" y="2048560"/>
            <a:ext cx="6303407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Unequal upskilling leads to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diminished morale </a:t>
            </a: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higher turnover</a:t>
            </a:r>
            <a:endParaRPr lang="en-US" sz="1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A9DF7A21-100C-E5AD-5BB2-46B113F74BA5}"/>
              </a:ext>
            </a:extLst>
          </p:cNvPr>
          <p:cNvSpPr/>
          <p:nvPr/>
        </p:nvSpPr>
        <p:spPr>
          <a:xfrm>
            <a:off x="450930" y="2895326"/>
            <a:ext cx="2074187" cy="1125141"/>
          </a:xfrm>
          <a:prstGeom prst="roundRect">
            <a:avLst>
              <a:gd name="adj" fmla="val 729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6B91AE18-CD11-8FE7-43EF-2FF6BFB84305}"/>
              </a:ext>
            </a:extLst>
          </p:cNvPr>
          <p:cNvSpPr/>
          <p:nvPr/>
        </p:nvSpPr>
        <p:spPr>
          <a:xfrm>
            <a:off x="1359622" y="3207921"/>
            <a:ext cx="27455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50" dirty="0">
              <a:solidFill>
                <a:schemeClr val="bg1"/>
              </a:solidFill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ADE3A32F-AA7E-DF47-3932-6AE8DA40992E}"/>
              </a:ext>
            </a:extLst>
          </p:cNvPr>
          <p:cNvSpPr/>
          <p:nvPr/>
        </p:nvSpPr>
        <p:spPr>
          <a:xfrm>
            <a:off x="2804816" y="2987150"/>
            <a:ext cx="3031450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Workflow Inconsistencies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97A36CB2-B691-28E6-FBFB-061EC69B19E0}"/>
              </a:ext>
            </a:extLst>
          </p:cNvPr>
          <p:cNvSpPr/>
          <p:nvPr/>
        </p:nvSpPr>
        <p:spPr>
          <a:xfrm>
            <a:off x="3107632" y="3328080"/>
            <a:ext cx="6820019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Teams develop parallel systems using different technological approaches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Shape 11">
            <a:extLst>
              <a:ext uri="{FF2B5EF4-FFF2-40B4-BE49-F238E27FC236}">
                <a16:creationId xmlns:a16="http://schemas.microsoft.com/office/drawing/2014/main" id="{508E050B-5ED4-C20B-DBA5-72B2E5A0F0DB}"/>
              </a:ext>
            </a:extLst>
          </p:cNvPr>
          <p:cNvSpPr/>
          <p:nvPr/>
        </p:nvSpPr>
        <p:spPr>
          <a:xfrm>
            <a:off x="468225" y="4107975"/>
            <a:ext cx="2994494" cy="1125141"/>
          </a:xfrm>
          <a:prstGeom prst="roundRect">
            <a:avLst>
              <a:gd name="adj" fmla="val 729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0211B837-8BF1-9893-B2FD-715A58CCA412}"/>
              </a:ext>
            </a:extLst>
          </p:cNvPr>
          <p:cNvSpPr/>
          <p:nvPr/>
        </p:nvSpPr>
        <p:spPr>
          <a:xfrm>
            <a:off x="3773170" y="4202583"/>
            <a:ext cx="3327202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Task-Based Age Segregation</a:t>
            </a: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3">
            <a:extLst>
              <a:ext uri="{FF2B5EF4-FFF2-40B4-BE49-F238E27FC236}">
                <a16:creationId xmlns:a16="http://schemas.microsoft.com/office/drawing/2014/main" id="{83D41F96-4086-9628-B575-092554AAE48D}"/>
              </a:ext>
            </a:extLst>
          </p:cNvPr>
          <p:cNvSpPr/>
          <p:nvPr/>
        </p:nvSpPr>
        <p:spPr>
          <a:xfrm>
            <a:off x="4057650" y="4580966"/>
            <a:ext cx="5851565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 divides along generational lines based on digital comfort</a:t>
            </a:r>
            <a:endParaRPr lang="en-US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00E5B0F4-985E-C8D2-197D-52020E9F0566}"/>
              </a:ext>
            </a:extLst>
          </p:cNvPr>
          <p:cNvSpPr/>
          <p:nvPr/>
        </p:nvSpPr>
        <p:spPr>
          <a:xfrm>
            <a:off x="717933" y="5407063"/>
            <a:ext cx="12921615" cy="937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Younger generations often feel that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older colleagues slow down innovation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, while veteran employees may feel embarrassed or defensive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about keeping pace with technological change. This dynamic frequently leads to an unintended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"division of labor" 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where technical tasks are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assigned based on age rather than expertise or interest. If left unaddressed, these skills disparities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widen both practical workflow divisions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cultural rifts </a:t>
            </a: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between generational groups.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A7F07BBA-0985-5A7E-4E0C-00670CE05738}"/>
              </a:ext>
            </a:extLst>
          </p:cNvPr>
          <p:cNvSpPr/>
          <p:nvPr/>
        </p:nvSpPr>
        <p:spPr>
          <a:xfrm>
            <a:off x="1828193" y="4388523"/>
            <a:ext cx="27455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dirty="0">
                <a:solidFill>
                  <a:schemeClr val="bg1"/>
                </a:solidFill>
                <a:latin typeface="Merriweather" pitchFamily="34" charset="0"/>
              </a:rPr>
              <a:t>3</a:t>
            </a:r>
            <a:endParaRPr lang="en-US" sz="2150" dirty="0">
              <a:solidFill>
                <a:schemeClr val="bg1"/>
              </a:solidFill>
            </a:endParaRP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C3FC37B-8E9F-8DB3-DF90-184CD554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79" y="7623019"/>
            <a:ext cx="1826164" cy="436160"/>
          </a:xfrm>
          <a:prstGeom prst="rect">
            <a:avLst/>
          </a:prstGeom>
        </p:spPr>
      </p:pic>
      <p:pic>
        <p:nvPicPr>
          <p:cNvPr id="19" name="Picture 18" descr="A person standing in front of a christmas tree&#10;&#10;AI-generated content may be incorrect.">
            <a:extLst>
              <a:ext uri="{FF2B5EF4-FFF2-40B4-BE49-F238E27FC236}">
                <a16:creationId xmlns:a16="http://schemas.microsoft.com/office/drawing/2014/main" id="{D2BAC38D-FDAF-D600-15AF-33F3E674E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05" t="28438" r="34568" b="12038"/>
          <a:stretch/>
        </p:blipFill>
        <p:spPr>
          <a:xfrm>
            <a:off x="9747683" y="1676888"/>
            <a:ext cx="2333808" cy="24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1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CB8CF0-2A02-0148-51B5-00EB8F1D3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52A3B6F-C0D7-7EF7-A528-BF431DC4F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4EFE1A-A6B8-B0D4-F1D5-122AEF4A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75EF-22DB-C997-5DA3-F734194C4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A84CF8-13C2-7EDB-AF42-CE3F9877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F2D0A6-753F-F711-F74E-B55BDED1C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C2530E-E40F-B5D4-C4BE-FCE3A4A0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46" y="278535"/>
            <a:ext cx="2705103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F3EE5-C74C-51A2-3DB3-FC8041918AB7}"/>
              </a:ext>
            </a:extLst>
          </p:cNvPr>
          <p:cNvSpPr txBox="1"/>
          <p:nvPr/>
        </p:nvSpPr>
        <p:spPr>
          <a:xfrm>
            <a:off x="459350" y="2059619"/>
            <a:ext cx="1075314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</a:rPr>
              <a:t>Transparent Communication</a:t>
            </a:r>
          </a:p>
          <a:p>
            <a:pPr defTabSz="284163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</a:rPr>
              <a:t>	Commit to openness about AI plans, clearly explaining the strategic reasoning and human 	roles</a:t>
            </a:r>
          </a:p>
          <a:p>
            <a:pPr defTabSz="284163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</a:rPr>
              <a:t>Upskilling Commitment</a:t>
            </a:r>
          </a:p>
          <a:p>
            <a:pPr>
              <a:tabLst>
                <a:tab pos="284163" algn="l"/>
              </a:tabLst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Robust upskilling and reskilling programs transform perceived job threats into career 	growth opportunities—77% of workers across generations express willingness to learn 	new skills to enhance future employability</a:t>
            </a:r>
          </a:p>
          <a:p>
            <a:pPr>
              <a:tabLst>
                <a:tab pos="284163" algn="l"/>
              </a:tabLst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Human-AI Collaboration Focus</a:t>
            </a:r>
          </a:p>
          <a:p>
            <a:pPr>
              <a:tabLst>
                <a:tab pos="284163" algn="l"/>
              </a:tabLst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Emphasize how AI augments rather than replaces human work to help alleviate anxiety</a:t>
            </a: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Educate on AI Capabilities </a:t>
            </a:r>
          </a:p>
          <a:p>
            <a:pPr>
              <a:tabLst>
                <a:tab pos="284163" algn="l"/>
              </a:tabLst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Training programs targeted at experienced managers help debunk misconceptions about 	AI-driven work, demonstrating that faster doesn't necessarily mean lower quality</a:t>
            </a: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erriweather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41C3FF-B573-ACAC-8C31-8B48C864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D5F1EE3-64FD-8569-73D9-9A505967A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733689-4ADC-A2C2-115C-6BEE8D1C0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D4E61F-A200-C5E2-D784-CC6C89E1A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B1CADC-18B0-3F8F-E4F1-804B86E7F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0E9F24-15FF-C7DA-F492-6B71A03D3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3D8B4B-1D4C-18A4-1662-F8236CC5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46" y="278535"/>
            <a:ext cx="2705103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99E82-38E6-5A4F-B441-66695A1EACA6}"/>
              </a:ext>
            </a:extLst>
          </p:cNvPr>
          <p:cNvSpPr txBox="1"/>
          <p:nvPr/>
        </p:nvSpPr>
        <p:spPr>
          <a:xfrm>
            <a:off x="459350" y="2059619"/>
            <a:ext cx="10753147" cy="735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Establish AI Usage Guidelines</a:t>
            </a: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defTabSz="284163">
              <a:lnSpc>
                <a:spcPts val="2167"/>
              </a:lnSpc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Setting clear parameters for when, where, and how to use AI creates shared expectations 	that both younger and older workers can trust and follow</a:t>
            </a: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defTabSz="284163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</a:endParaRPr>
          </a:p>
          <a:p>
            <a:pPr marL="285750" indent="-285750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Modernize Performance Metrics</a:t>
            </a:r>
          </a:p>
          <a:p>
            <a:pPr>
              <a:lnSpc>
                <a:spcPts val="2125"/>
              </a:lnSpc>
              <a:tabLst>
                <a:tab pos="284163" algn="l"/>
              </a:tabLst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Leading organizations update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evaluation criteria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to focus on outcomes rather than inputs, 	creating clear guidelines that acknowledge efficiency and quality</a:t>
            </a: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lnSpc>
                <a:spcPts val="2125"/>
              </a:lnSpc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lnSpc>
                <a:spcPts val="2125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Foster Mutual Respect</a:t>
            </a: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2167"/>
              </a:lnSpc>
              <a:tabLst>
                <a:tab pos="284163" algn="l"/>
              </a:tabLst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Creating a culture that explicitly values both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hard-earned knowledge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digital efficiency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helps bridge generational divides and reduce productivity frictions</a:t>
            </a: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Multi-Format Training</a:t>
            </a:r>
          </a:p>
          <a:p>
            <a:pPr>
              <a:lnSpc>
                <a:spcPts val="2250"/>
              </a:lnSpc>
              <a:tabLst>
                <a:tab pos="284163" algn="l"/>
              </a:tabLst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	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Providing diverse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learning options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—including self-paced e-learning, instructor-led 	workshops, and individualized coaching—ensures that employees of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all learning styles 	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technical comfort levels can develop AI skills effectively</a:t>
            </a: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lnSpc>
                <a:spcPts val="2250"/>
              </a:lnSpc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84163" algn="l"/>
              </a:tabLst>
            </a:pPr>
            <a:endParaRPr lang="en-US" sz="1800" b="1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>
              <a:tabLst>
                <a:tab pos="284163" algn="l"/>
              </a:tabLst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erriweather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033F-1A7E-7D47-E76A-A291A9FA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198F85EE-1138-1750-2277-7A7ACD409759}"/>
              </a:ext>
            </a:extLst>
          </p:cNvPr>
          <p:cNvSpPr/>
          <p:nvPr/>
        </p:nvSpPr>
        <p:spPr>
          <a:xfrm>
            <a:off x="2786617" y="3047351"/>
            <a:ext cx="6645348" cy="1461500"/>
          </a:xfrm>
          <a:prstGeom prst="roundRect">
            <a:avLst>
              <a:gd name="adj" fmla="val 4622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2644FE9D-A003-C622-8931-8C00D547DFB0}"/>
              </a:ext>
            </a:extLst>
          </p:cNvPr>
          <p:cNvSpPr/>
          <p:nvPr/>
        </p:nvSpPr>
        <p:spPr>
          <a:xfrm>
            <a:off x="4601495" y="1831975"/>
            <a:ext cx="3018504" cy="604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17"/>
              </a:lnSpc>
            </a:pPr>
            <a:r>
              <a:rPr lang="en-US" sz="4583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Thank You!</a:t>
            </a:r>
          </a:p>
          <a:p>
            <a:pPr>
              <a:lnSpc>
                <a:spcPts val="2417"/>
              </a:lnSpc>
            </a:pPr>
            <a:endParaRPr lang="en-US" sz="4167" dirty="0">
              <a:solidFill>
                <a:srgbClr val="F5F0F0"/>
              </a:solidFill>
              <a:latin typeface="Merriweather" pitchFamily="34" charset="0"/>
            </a:endParaRPr>
          </a:p>
          <a:p>
            <a:pPr>
              <a:lnSpc>
                <a:spcPts val="2417"/>
              </a:lnSpc>
            </a:pPr>
            <a:endParaRPr lang="en-US" sz="4167" dirty="0">
              <a:solidFill>
                <a:srgbClr val="F5F0F0"/>
              </a:solidFill>
              <a:latin typeface="Merriweather" pitchFamily="34" charset="0"/>
            </a:endParaRPr>
          </a:p>
          <a:p>
            <a:pPr algn="ctr"/>
            <a:endParaRPr lang="en-US" sz="3333" dirty="0">
              <a:solidFill>
                <a:srgbClr val="F5F0F0"/>
              </a:solidFill>
              <a:latin typeface="Merriweather" pitchFamily="34" charset="0"/>
            </a:endParaRPr>
          </a:p>
          <a:p>
            <a:pPr algn="ctr"/>
            <a:r>
              <a:rPr lang="en-US" sz="3333" dirty="0">
                <a:solidFill>
                  <a:srgbClr val="F5F0F0"/>
                </a:solidFill>
                <a:latin typeface="Merriweather" pitchFamily="34" charset="0"/>
              </a:rPr>
              <a:t>Dr. Jake Aguas</a:t>
            </a:r>
          </a:p>
          <a:p>
            <a:pPr algn="ctr"/>
            <a:r>
              <a:rPr lang="en-US" sz="3333" dirty="0">
                <a:solidFill>
                  <a:srgbClr val="F5F0F0"/>
                </a:solidFill>
                <a:latin typeface="Merriweather" pitchFamily="34" charset="0"/>
              </a:rPr>
              <a:t>Jake@morris-interactive.com</a:t>
            </a:r>
            <a:endParaRPr lang="en-US" sz="3333" dirty="0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BE90104-DBC3-0C08-C0EB-38F05E7C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215" y="4734163"/>
            <a:ext cx="3229429" cy="7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3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D8B7D-249E-B148-7B10-47F2D962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E7B0C3A-E22B-B945-A06D-F0B6EAB55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C750D1-B992-1B94-9378-32BDD024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805F52-8514-E0E0-C00F-745FEE739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6D19A6-E13E-5D33-5B7E-AFAE193BF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9112FC-B7FB-A487-A20C-1A90A058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9B17F3-F2F9-539C-124C-D3140744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059" y="278535"/>
            <a:ext cx="5197877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Morris Interactive</a:t>
            </a: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89CCC92F-D638-CD4F-AA9A-7AF2F0FDB203}"/>
              </a:ext>
            </a:extLst>
          </p:cNvPr>
          <p:cNvSpPr/>
          <p:nvPr/>
        </p:nvSpPr>
        <p:spPr>
          <a:xfrm>
            <a:off x="443692" y="2043438"/>
            <a:ext cx="8251244" cy="4126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 with over 180 Native American Indian, First Nations, &amp; Metis Tribes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Learning and Development Training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Human Resource and Organizational Development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Leadership Development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Succession Planning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Performance Management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Productive Conflict Training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Generations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Emotional and Social Intelligence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</a:rPr>
              <a:t>Team Building</a:t>
            </a:r>
          </a:p>
          <a:p>
            <a:pPr marL="285750" indent="-285750" algn="l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itchFamily="34" charset="0"/>
            </a:endParaRPr>
          </a:p>
          <a:p>
            <a:pPr marL="285750" indent="-285750" algn="l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00FF00"/>
              </a:highlight>
              <a:latin typeface="Merriweather" pitchFamily="34" charset="0"/>
            </a:endParaRPr>
          </a:p>
          <a:p>
            <a:pPr marL="285750" indent="-285750" algn="l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00FF00"/>
              </a:highlight>
              <a:latin typeface="Merriweather" pitchFamily="34" charset="0"/>
            </a:endParaRPr>
          </a:p>
          <a:p>
            <a:pPr marL="285750" indent="-285750" algn="l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FAD7AF39-1AFB-F7DA-D0FD-B020E9F6110A}"/>
              </a:ext>
            </a:extLst>
          </p:cNvPr>
          <p:cNvSpPr/>
          <p:nvPr/>
        </p:nvSpPr>
        <p:spPr>
          <a:xfrm>
            <a:off x="443692" y="2382442"/>
            <a:ext cx="9236555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00FF00"/>
              </a:highlight>
            </a:endParaRPr>
          </a:p>
        </p:txBody>
      </p:sp>
      <p:pic>
        <p:nvPicPr>
          <p:cNvPr id="13" name="Picture 12" descr="Two men standing in front of a sign&#10;&#10;AI-generated content may be incorrect.">
            <a:extLst>
              <a:ext uri="{FF2B5EF4-FFF2-40B4-BE49-F238E27FC236}">
                <a16:creationId xmlns:a16="http://schemas.microsoft.com/office/drawing/2014/main" id="{5556AE9A-6881-6C6C-FDB0-C1185C5A0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53" y="2566129"/>
            <a:ext cx="3603852" cy="36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125E1-1E10-9AD7-5386-A39A6556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46425A0-2255-A7BE-CF97-5FA07DFE8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427E27-D762-1708-3EEA-91550F73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2B92B7-36DD-E78C-8217-011263FE0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23B3B8-9F6A-B049-EB71-1807F2BA4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5C5E5F-D89F-E637-8F92-1E8C07AE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A57D47-08BD-F6A1-DD35-E7E12F8F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059" y="278535"/>
            <a:ext cx="5197877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Learning Objectives</a:t>
            </a: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9544AB2A-ED8C-8CDF-4880-FA501DD3C7BB}"/>
              </a:ext>
            </a:extLst>
          </p:cNvPr>
          <p:cNvSpPr/>
          <p:nvPr/>
        </p:nvSpPr>
        <p:spPr>
          <a:xfrm>
            <a:off x="517186" y="1781623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Define a Generation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E4EDCF79-C03E-FAEF-90A4-CED3424C359C}"/>
              </a:ext>
            </a:extLst>
          </p:cNvPr>
          <p:cNvSpPr/>
          <p:nvPr/>
        </p:nvSpPr>
        <p:spPr>
          <a:xfrm>
            <a:off x="517186" y="2091769"/>
            <a:ext cx="7598113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Understand what constitutes a generation and why differences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matter in the workplace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35462BBA-8FF4-48E4-48C2-65B92B4DAA4A}"/>
              </a:ext>
            </a:extLst>
          </p:cNvPr>
          <p:cNvSpPr/>
          <p:nvPr/>
        </p:nvSpPr>
        <p:spPr>
          <a:xfrm>
            <a:off x="517186" y="2920111"/>
            <a:ext cx="3465552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Highlight Current Challenges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BA3CAE1C-5A00-32F8-1D01-1E6A5D26E9BC}"/>
              </a:ext>
            </a:extLst>
          </p:cNvPr>
          <p:cNvSpPr/>
          <p:nvPr/>
        </p:nvSpPr>
        <p:spPr>
          <a:xfrm>
            <a:off x="517186" y="3259115"/>
            <a:ext cx="9236555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Identify the key generational challenges affecting today's workplace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environment and team productivity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3AD79D11-5DCE-0A8A-AAF5-5A35A4C62923}"/>
              </a:ext>
            </a:extLst>
          </p:cNvPr>
          <p:cNvSpPr/>
          <p:nvPr/>
        </p:nvSpPr>
        <p:spPr>
          <a:xfrm>
            <a:off x="517186" y="4077468"/>
            <a:ext cx="3276362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Discuss AI-Driven Tensions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61832A56-F51D-3410-F108-15E7A5F8EFBE}"/>
              </a:ext>
            </a:extLst>
          </p:cNvPr>
          <p:cNvSpPr/>
          <p:nvPr/>
        </p:nvSpPr>
        <p:spPr>
          <a:xfrm>
            <a:off x="509829" y="4386465"/>
            <a:ext cx="9236555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Explore how artificial intelligence (AI) adoption creates new sources of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Intergenerational conflict in the workplace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BA37D447-8C2B-ED46-98D9-12FC2F10EA03}"/>
              </a:ext>
            </a:extLst>
          </p:cNvPr>
          <p:cNvSpPr/>
          <p:nvPr/>
        </p:nvSpPr>
        <p:spPr>
          <a:xfrm>
            <a:off x="509829" y="5205324"/>
            <a:ext cx="3464004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Present Strategies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6B442E35-EFF2-7F5B-7268-A2517F5B0DA5}"/>
              </a:ext>
            </a:extLst>
          </p:cNvPr>
          <p:cNvSpPr/>
          <p:nvPr/>
        </p:nvSpPr>
        <p:spPr>
          <a:xfrm>
            <a:off x="517186" y="5590681"/>
            <a:ext cx="9138900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Learn practical approaches to bridge generational gaps and foster collaboration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 a technology-driven workplace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Picture 11" descr="A group of people holding papers&#10;&#10;AI-generated content may be incorrect.">
            <a:extLst>
              <a:ext uri="{FF2B5EF4-FFF2-40B4-BE49-F238E27FC236}">
                <a16:creationId xmlns:a16="http://schemas.microsoft.com/office/drawing/2014/main" id="{46A980CA-4BDF-3922-008D-762A7E2F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73" t="20939" r="38360" b="7049"/>
          <a:stretch/>
        </p:blipFill>
        <p:spPr>
          <a:xfrm>
            <a:off x="9447013" y="1900439"/>
            <a:ext cx="2301295" cy="4190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217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72BD36-10AA-C2EE-5BBC-AEB7E9F2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831477-E1FE-C491-ECCB-5B908E633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D87251-0C54-4585-B6C5-B2016734B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2A9467-B27B-5A0D-10E4-2002B09A7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0DAFF6-7783-418D-9BDB-D65FE673B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95973A-FB84-673D-B74C-062091DE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DED3A8-027C-4248-1765-0E306AAF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044" y="278535"/>
            <a:ext cx="547790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Presentation Summary</a:t>
            </a:r>
          </a:p>
        </p:txBody>
      </p:sp>
      <p:pic>
        <p:nvPicPr>
          <p:cNvPr id="11" name="Generations an AI">
            <a:hlinkClick r:id="" action="ppaction://media"/>
            <a:extLst>
              <a:ext uri="{FF2B5EF4-FFF2-40B4-BE49-F238E27FC236}">
                <a16:creationId xmlns:a16="http://schemas.microsoft.com/office/drawing/2014/main" id="{267D2F84-CA05-E606-CE7E-D7818A5BC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506" y="2021314"/>
            <a:ext cx="7844984" cy="4412803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C7E79DB-B6B3-3099-F328-6FF8A884B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1" y="6276513"/>
            <a:ext cx="1944658" cy="464461"/>
          </a:xfrm>
          <a:prstGeom prst="rect">
            <a:avLst/>
          </a:prstGeom>
        </p:spPr>
      </p:pic>
      <p:pic>
        <p:nvPicPr>
          <p:cNvPr id="13" name="Picture 12" descr="A black background with a yellow and red circle with a black and red logo">
            <a:extLst>
              <a:ext uri="{FF2B5EF4-FFF2-40B4-BE49-F238E27FC236}">
                <a16:creationId xmlns:a16="http://schemas.microsoft.com/office/drawing/2014/main" id="{78FF4EE6-1D6B-32E9-2E5A-C386C311F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648" y="4429917"/>
            <a:ext cx="3693192" cy="36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72BD36-10AA-C2EE-5BBC-AEB7E9F2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831477-E1FE-C491-ECCB-5B908E633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D87251-0C54-4585-B6C5-B2016734B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2A9467-B27B-5A0D-10E4-2002B09A7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0DAFF6-7783-418D-9BDB-D65FE673B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95973A-FB84-673D-B74C-062091DE9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DED3A8-027C-4248-1765-0E306AAF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213" y="225125"/>
            <a:ext cx="814157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The Multi-Generational Workplace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16C7868-BE22-07AC-CAD0-13877B57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31" y="1827848"/>
            <a:ext cx="2142649" cy="1150263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72489294-C62D-B707-E0C3-67E77543E105}"/>
              </a:ext>
            </a:extLst>
          </p:cNvPr>
          <p:cNvSpPr/>
          <p:nvPr/>
        </p:nvSpPr>
        <p:spPr>
          <a:xfrm>
            <a:off x="4522589" y="2027396"/>
            <a:ext cx="2955608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Unprecedented Diversity</a:t>
            </a:r>
            <a:endParaRPr lang="en-US" sz="19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08705C3-832F-5DFB-F94D-B4B888DEB569}"/>
              </a:ext>
            </a:extLst>
          </p:cNvPr>
          <p:cNvSpPr/>
          <p:nvPr/>
        </p:nvSpPr>
        <p:spPr>
          <a:xfrm>
            <a:off x="4522589" y="2459117"/>
            <a:ext cx="3592473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More generations 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working together than ever before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0E9A3502-8027-CA32-50CF-3C7E327AF04C}"/>
              </a:ext>
            </a:extLst>
          </p:cNvPr>
          <p:cNvSpPr/>
          <p:nvPr/>
        </p:nvSpPr>
        <p:spPr>
          <a:xfrm flipV="1">
            <a:off x="4372928" y="2947750"/>
            <a:ext cx="7287936" cy="45719"/>
          </a:xfrm>
          <a:prstGeom prst="roundRect">
            <a:avLst>
              <a:gd name="adj" fmla="val 733586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833D0CE8-5FE6-5089-FD31-B5061147D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07" y="3027998"/>
            <a:ext cx="4285417" cy="1150263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F25D5C63-F8B9-DF00-1F15-1FDE6AC6C6D3}"/>
              </a:ext>
            </a:extLst>
          </p:cNvPr>
          <p:cNvSpPr/>
          <p:nvPr/>
        </p:nvSpPr>
        <p:spPr>
          <a:xfrm>
            <a:off x="5394864" y="3227546"/>
            <a:ext cx="3054906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Technological Revolution</a:t>
            </a:r>
            <a:endParaRPr lang="en-US" sz="19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6E19C588-825E-0A8E-5023-9B960FDD58FC}"/>
              </a:ext>
            </a:extLst>
          </p:cNvPr>
          <p:cNvSpPr/>
          <p:nvPr/>
        </p:nvSpPr>
        <p:spPr>
          <a:xfrm>
            <a:off x="5440131" y="3641161"/>
            <a:ext cx="446900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AI is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reshaping workplace dynamics 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and creating workplace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friction</a:t>
            </a:r>
            <a:endParaRPr lang="en-US" sz="15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7051C4C8-3373-C28D-52A8-0B5E2179055D}"/>
              </a:ext>
            </a:extLst>
          </p:cNvPr>
          <p:cNvSpPr/>
          <p:nvPr/>
        </p:nvSpPr>
        <p:spPr>
          <a:xfrm flipV="1">
            <a:off x="5444371" y="4147900"/>
            <a:ext cx="6216493" cy="45719"/>
          </a:xfrm>
          <a:prstGeom prst="roundRect">
            <a:avLst>
              <a:gd name="adj" fmla="val 733586"/>
            </a:avLst>
          </a:prstGeom>
          <a:solidFill>
            <a:srgbClr val="194A9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5D70D3BC-19F8-F321-D75B-825A9152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4" y="4228148"/>
            <a:ext cx="6428184" cy="1150263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D35F89E9-A7FE-9F52-6F52-65A200EC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81" y="4627840"/>
            <a:ext cx="280630" cy="350877"/>
          </a:xfrm>
          <a:prstGeom prst="rect">
            <a:avLst/>
          </a:prstGeom>
        </p:spPr>
      </p:pic>
      <p:sp>
        <p:nvSpPr>
          <p:cNvPr id="14" name="Text 7">
            <a:extLst>
              <a:ext uri="{FF2B5EF4-FFF2-40B4-BE49-F238E27FC236}">
                <a16:creationId xmlns:a16="http://schemas.microsoft.com/office/drawing/2014/main" id="{1F432511-F0B8-783D-88C5-420A7651B687}"/>
              </a:ext>
            </a:extLst>
          </p:cNvPr>
          <p:cNvSpPr/>
          <p:nvPr/>
        </p:nvSpPr>
        <p:spPr>
          <a:xfrm>
            <a:off x="6348493" y="4427696"/>
            <a:ext cx="3313390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Communication Challenges</a:t>
            </a:r>
            <a:endParaRPr lang="en-US" sz="19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8B4D54DF-456F-E66A-62BF-CF7077858855}"/>
              </a:ext>
            </a:extLst>
          </p:cNvPr>
          <p:cNvSpPr/>
          <p:nvPr/>
        </p:nvSpPr>
        <p:spPr>
          <a:xfrm>
            <a:off x="6375649" y="4859417"/>
            <a:ext cx="3313390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Different </a:t>
            </a:r>
            <a:r>
              <a:rPr lang="en-US" sz="15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styles</a:t>
            </a:r>
            <a:r>
              <a:rPr lang="en-US" sz="15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across generations</a:t>
            </a:r>
            <a:endParaRPr lang="en-US" sz="15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366C3675-3E0F-4424-EDAF-CF63231B9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481" y="2370058"/>
            <a:ext cx="280630" cy="350877"/>
          </a:xfrm>
          <a:prstGeom prst="rect">
            <a:avLst/>
          </a:prstGeom>
        </p:spPr>
      </p:pic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C3331FE4-288D-2DC7-1136-8C55B5CD7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600" y="3427690"/>
            <a:ext cx="280630" cy="350877"/>
          </a:xfrm>
          <a:prstGeom prst="rect">
            <a:avLst/>
          </a:prstGeom>
        </p:spPr>
      </p:pic>
      <p:pic>
        <p:nvPicPr>
          <p:cNvPr id="19" name="Picture 18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ECDA8B95-0600-EBB1-B3EC-8C4E3F461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87DB6DC-82AD-C07F-4A30-632EB821C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075" y="6060448"/>
            <a:ext cx="3162036" cy="7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4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F3604-569D-7984-E597-D9334A36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5A0EC73-71CD-BFE6-240C-9491034B4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B79EB5-997B-9743-F9A2-BAF050392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765396-6604-978E-E128-01B36AA34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3137E6-B50D-FA3B-F5C2-0DAD8D2C7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EC1040-FD95-853E-EA35-5A82A1C5B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852092-9804-46F6-910E-85295CCE5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5" y="257602"/>
            <a:ext cx="4419601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What this Means</a:t>
            </a: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994D220-121E-4EB6-16CD-D9D1BCF1A95C}"/>
              </a:ext>
            </a:extLst>
          </p:cNvPr>
          <p:cNvSpPr/>
          <p:nvPr/>
        </p:nvSpPr>
        <p:spPr>
          <a:xfrm>
            <a:off x="940699" y="2391439"/>
            <a:ext cx="10310591" cy="958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Today's workplace is experiencing a unique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convergence of generations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, each shaped by different formative experiences and technological exposures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This diversity brings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both rich perspectives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and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potential conflicts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, particularly as artificial intelligence transforms work processes at an unprecedented pace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  <a:ea typeface="Merriweather" pitchFamily="34" charset="-122"/>
              <a:cs typeface="Merriweather" pitchFamily="34" charset="-12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Organizations that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successfully navigate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these generational differences can leverage the complementary strengths of each cohort—combining the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technological fluency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of younger generations with the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deep experience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and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 institutional knowledge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  <a:ea typeface="Merriweather" pitchFamily="34" charset="-122"/>
                <a:cs typeface="Merriweather" pitchFamily="34" charset="-120"/>
              </a:rPr>
              <a:t>of older workers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Merriweather" panose="00000500000000000000" pitchFamily="2" charset="0"/>
            </a:endParaRP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Picture 13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CE876E3E-B5C3-3EFD-0782-681488A9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  <p:pic>
        <p:nvPicPr>
          <p:cNvPr id="15" name="Picture 1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D7F7570-D3AF-F3C2-AECC-BC1B8268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75" y="6060448"/>
            <a:ext cx="3162036" cy="7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18DC7-F868-9D05-4FC4-BBC254827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43D00AB-FDC8-6125-5765-829316D7C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B4590E-98C9-C64D-3360-459F35155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B0C7E5-8054-178F-D08F-B145B9E5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1ADEDA-BF61-5114-380C-06B20BF31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9045D-4023-FEE9-A4CF-3D31397F5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4D77D7-AD94-72C5-38FA-0CF5C2E0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033" y="240644"/>
            <a:ext cx="5721928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What is a Generation?</a:t>
            </a:r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46721BBA-F285-37AD-E510-5F65F0D35E72}"/>
              </a:ext>
            </a:extLst>
          </p:cNvPr>
          <p:cNvSpPr/>
          <p:nvPr/>
        </p:nvSpPr>
        <p:spPr>
          <a:xfrm>
            <a:off x="960929" y="2893629"/>
            <a:ext cx="10491811" cy="2654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anose="00000500000000000000" pitchFamily="2" charset="0"/>
              </a:rPr>
              <a:t>A group of people of similar age (born within a narrow span of years), located in the same sphere of influence (physical and/or virtual), experiencing the same events, environments, and social situations, during the formative and critical development stages of their lives—technology is the most influential factor impacting the shaping of a generation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9219F5D-17B2-E008-3C1C-57BC7EA8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0" y="5985130"/>
            <a:ext cx="1826164" cy="436160"/>
          </a:xfrm>
          <a:prstGeom prst="rect">
            <a:avLst/>
          </a:prstGeom>
        </p:spPr>
      </p:pic>
      <p:pic>
        <p:nvPicPr>
          <p:cNvPr id="5" name="Picture 4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12043ED3-0B90-5CAC-B67D-6B1FF2F1B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1D22E-3E0F-C2C7-8A6A-6226F165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5482B8D-309B-E3DE-61BD-5121CC238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04C165-B28B-4CDD-730D-5ED37AA18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522C6A-6CE2-3C78-9794-277765524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FD6894-8574-352F-A058-134D630A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430A79-77EC-5C0F-D84D-5181EC5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BD5A4A-9D8D-C588-B768-97422B4BB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Merriweather" panose="00000500000000000000" pitchFamily="2" charset="0"/>
              </a:rPr>
              <a:t>Generation Groups</a:t>
            </a:r>
          </a:p>
        </p:txBody>
      </p:sp>
      <p:sp>
        <p:nvSpPr>
          <p:cNvPr id="2" name="Shape 1">
            <a:extLst>
              <a:ext uri="{FF2B5EF4-FFF2-40B4-BE49-F238E27FC236}">
                <a16:creationId xmlns:a16="http://schemas.microsoft.com/office/drawing/2014/main" id="{CC8CAC92-DE86-152E-8DFD-4E79931B654F}"/>
              </a:ext>
            </a:extLst>
          </p:cNvPr>
          <p:cNvSpPr/>
          <p:nvPr/>
        </p:nvSpPr>
        <p:spPr>
          <a:xfrm>
            <a:off x="1696624" y="1814852"/>
            <a:ext cx="8798745" cy="3739872"/>
          </a:xfrm>
          <a:prstGeom prst="roundRect">
            <a:avLst>
              <a:gd name="adj" fmla="val 2073"/>
            </a:avLst>
          </a:prstGeom>
          <a:noFill/>
          <a:ln w="7620">
            <a:solidFill>
              <a:schemeClr val="tx2">
                <a:lumMod val="90000"/>
                <a:lumOff val="10000"/>
              </a:schemeClr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ABCDDF0E-D7F8-2A55-3BB5-9D8EB9AE63A1}"/>
              </a:ext>
            </a:extLst>
          </p:cNvPr>
          <p:cNvSpPr/>
          <p:nvPr/>
        </p:nvSpPr>
        <p:spPr>
          <a:xfrm>
            <a:off x="1899496" y="1939130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Generation Groups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CABBE80-5B5F-A081-1977-6DE815ECB325}"/>
              </a:ext>
            </a:extLst>
          </p:cNvPr>
          <p:cNvSpPr/>
          <p:nvPr/>
        </p:nvSpPr>
        <p:spPr>
          <a:xfrm>
            <a:off x="6183018" y="1939130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Birth Years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312B08B3-986A-74D0-064A-BF127BACBE26}"/>
              </a:ext>
            </a:extLst>
          </p:cNvPr>
          <p:cNvSpPr/>
          <p:nvPr/>
        </p:nvSpPr>
        <p:spPr>
          <a:xfrm>
            <a:off x="1899496" y="2471220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The Silent Generation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73D0B3D3-43C9-597D-0579-DE4FF95C20B3}"/>
              </a:ext>
            </a:extLst>
          </p:cNvPr>
          <p:cNvSpPr/>
          <p:nvPr/>
        </p:nvSpPr>
        <p:spPr>
          <a:xfrm>
            <a:off x="6183018" y="2472910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1928-1945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83FA63E3-63BF-2E69-F249-14D92C492560}"/>
              </a:ext>
            </a:extLst>
          </p:cNvPr>
          <p:cNvSpPr/>
          <p:nvPr/>
        </p:nvSpPr>
        <p:spPr>
          <a:xfrm>
            <a:off x="1899496" y="3003310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Baby Boomers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 12">
            <a:extLst>
              <a:ext uri="{FF2B5EF4-FFF2-40B4-BE49-F238E27FC236}">
                <a16:creationId xmlns:a16="http://schemas.microsoft.com/office/drawing/2014/main" id="{31F5C6B6-5033-B6BE-07F5-9115AE090D2F}"/>
              </a:ext>
            </a:extLst>
          </p:cNvPr>
          <p:cNvSpPr/>
          <p:nvPr/>
        </p:nvSpPr>
        <p:spPr>
          <a:xfrm>
            <a:off x="6183018" y="3005000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1946-1964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746EBD4E-2230-9F52-6A9B-3C4505C1D5E4}"/>
              </a:ext>
            </a:extLst>
          </p:cNvPr>
          <p:cNvSpPr/>
          <p:nvPr/>
        </p:nvSpPr>
        <p:spPr>
          <a:xfrm>
            <a:off x="1899496" y="3535401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Generation X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 16">
            <a:extLst>
              <a:ext uri="{FF2B5EF4-FFF2-40B4-BE49-F238E27FC236}">
                <a16:creationId xmlns:a16="http://schemas.microsoft.com/office/drawing/2014/main" id="{8ACBD35F-112D-45A8-FF99-CA687A9357AD}"/>
              </a:ext>
            </a:extLst>
          </p:cNvPr>
          <p:cNvSpPr/>
          <p:nvPr/>
        </p:nvSpPr>
        <p:spPr>
          <a:xfrm>
            <a:off x="6183018" y="3537091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1965-1980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E231FC9-97C9-A6C7-0825-7E1D82C9BB84}"/>
              </a:ext>
            </a:extLst>
          </p:cNvPr>
          <p:cNvSpPr/>
          <p:nvPr/>
        </p:nvSpPr>
        <p:spPr>
          <a:xfrm>
            <a:off x="1882716" y="3949143"/>
            <a:ext cx="3923587" cy="413741"/>
          </a:xfrm>
          <a:prstGeom prst="rect">
            <a:avLst/>
          </a:prstGeom>
          <a:solidFill>
            <a:srgbClr val="FFFFFF">
              <a:alpha val="4000"/>
            </a:srgb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/>
          <a:lstStyle/>
          <a:p>
            <a:endParaRPr lang="en-US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 20">
            <a:extLst>
              <a:ext uri="{FF2B5EF4-FFF2-40B4-BE49-F238E27FC236}">
                <a16:creationId xmlns:a16="http://schemas.microsoft.com/office/drawing/2014/main" id="{97EE0CD4-A973-AF04-7451-FB8141079B7D}"/>
              </a:ext>
            </a:extLst>
          </p:cNvPr>
          <p:cNvSpPr/>
          <p:nvPr/>
        </p:nvSpPr>
        <p:spPr>
          <a:xfrm>
            <a:off x="6183018" y="4069181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1981-1995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0" name="Text 23">
            <a:extLst>
              <a:ext uri="{FF2B5EF4-FFF2-40B4-BE49-F238E27FC236}">
                <a16:creationId xmlns:a16="http://schemas.microsoft.com/office/drawing/2014/main" id="{FBD98E18-32AA-0766-FC2B-3002A62E1245}"/>
              </a:ext>
            </a:extLst>
          </p:cNvPr>
          <p:cNvSpPr/>
          <p:nvPr/>
        </p:nvSpPr>
        <p:spPr>
          <a:xfrm>
            <a:off x="1882719" y="4599581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Generation Z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1" name="Text 24">
            <a:extLst>
              <a:ext uri="{FF2B5EF4-FFF2-40B4-BE49-F238E27FC236}">
                <a16:creationId xmlns:a16="http://schemas.microsoft.com/office/drawing/2014/main" id="{AC1E844E-9EBD-6DAC-426B-62D1868F0D63}"/>
              </a:ext>
            </a:extLst>
          </p:cNvPr>
          <p:cNvSpPr/>
          <p:nvPr/>
        </p:nvSpPr>
        <p:spPr>
          <a:xfrm>
            <a:off x="6183018" y="4601271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1996-2009/2012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3" name="Text 27">
            <a:extLst>
              <a:ext uri="{FF2B5EF4-FFF2-40B4-BE49-F238E27FC236}">
                <a16:creationId xmlns:a16="http://schemas.microsoft.com/office/drawing/2014/main" id="{88C0129C-1BEC-19A5-74C9-D1F5D4BAC8CA}"/>
              </a:ext>
            </a:extLst>
          </p:cNvPr>
          <p:cNvSpPr/>
          <p:nvPr/>
        </p:nvSpPr>
        <p:spPr>
          <a:xfrm>
            <a:off x="1882719" y="5131672"/>
            <a:ext cx="392358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Generation Alpha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Text 28">
            <a:extLst>
              <a:ext uri="{FF2B5EF4-FFF2-40B4-BE49-F238E27FC236}">
                <a16:creationId xmlns:a16="http://schemas.microsoft.com/office/drawing/2014/main" id="{AA376858-2B08-AB83-2687-00E00E836681}"/>
              </a:ext>
            </a:extLst>
          </p:cNvPr>
          <p:cNvSpPr/>
          <p:nvPr/>
        </p:nvSpPr>
        <p:spPr>
          <a:xfrm>
            <a:off x="6183018" y="5133362"/>
            <a:ext cx="3919776" cy="295394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2013-2024/2029</a:t>
            </a:r>
            <a:endParaRPr lang="en-US" sz="14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1" name="Text 19">
            <a:extLst>
              <a:ext uri="{FF2B5EF4-FFF2-40B4-BE49-F238E27FC236}">
                <a16:creationId xmlns:a16="http://schemas.microsoft.com/office/drawing/2014/main" id="{65D9C45A-2A6C-3EFE-D75A-1BCE56A977C7}"/>
              </a:ext>
            </a:extLst>
          </p:cNvPr>
          <p:cNvSpPr/>
          <p:nvPr/>
        </p:nvSpPr>
        <p:spPr>
          <a:xfrm>
            <a:off x="1882718" y="4057254"/>
            <a:ext cx="3923586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Millennials</a:t>
            </a:r>
            <a:endParaRPr lang="en-US" sz="145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3" name="Picture 3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CB36927-25E9-87FA-D71D-1E06D58E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995" b="-8530"/>
          <a:stretch/>
        </p:blipFill>
        <p:spPr>
          <a:xfrm>
            <a:off x="138110" y="5943339"/>
            <a:ext cx="875878" cy="840727"/>
          </a:xfrm>
          <a:prstGeom prst="rect">
            <a:avLst/>
          </a:prstGeom>
        </p:spPr>
      </p:pic>
      <p:pic>
        <p:nvPicPr>
          <p:cNvPr id="34" name="Picture 33" descr="A black background with a yellow and red circle with a black and red logo&#10;&#10;AI-generated content may be incorrect.">
            <a:extLst>
              <a:ext uri="{FF2B5EF4-FFF2-40B4-BE49-F238E27FC236}">
                <a16:creationId xmlns:a16="http://schemas.microsoft.com/office/drawing/2014/main" id="{062CF9D7-165C-443B-E69B-6CC50F50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185" y="4143006"/>
            <a:ext cx="4590101" cy="45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2396</Words>
  <Application>Microsoft Office PowerPoint</Application>
  <PresentationFormat>Widescreen</PresentationFormat>
  <Paragraphs>317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Merriweather</vt:lpstr>
      <vt:lpstr>Merriweather Bold</vt:lpstr>
      <vt:lpstr>Office Theme</vt:lpstr>
      <vt:lpstr>PowerPoint Presentation</vt:lpstr>
      <vt:lpstr>PowerPoint Presentation</vt:lpstr>
      <vt:lpstr>Morris Interactive</vt:lpstr>
      <vt:lpstr>Learning Objectives</vt:lpstr>
      <vt:lpstr>Presentation Summary</vt:lpstr>
      <vt:lpstr>The Multi-Generational Workplace</vt:lpstr>
      <vt:lpstr>What this Means</vt:lpstr>
      <vt:lpstr>What is a Generation?</vt:lpstr>
      <vt:lpstr>Generation Groups</vt:lpstr>
      <vt:lpstr>Shifting Workplace Demographics</vt:lpstr>
      <vt:lpstr>Baby Boomers (1946-1964)</vt:lpstr>
      <vt:lpstr>Generation X (1965-1980)</vt:lpstr>
      <vt:lpstr>Millennials (1981- 1995)</vt:lpstr>
      <vt:lpstr>Generation Z (1996-2009/2012)</vt:lpstr>
      <vt:lpstr>PowerPoint Presentation</vt:lpstr>
      <vt:lpstr>5. Technological Adoption</vt:lpstr>
      <vt:lpstr>PowerPoint Presentation</vt:lpstr>
      <vt:lpstr>Adoption Usage Differences</vt:lpstr>
      <vt:lpstr>Workplace Impact</vt:lpstr>
      <vt:lpstr>Job Security Concerns and AI Disruption</vt:lpstr>
      <vt:lpstr>Workplace Impact</vt:lpstr>
      <vt:lpstr>Productivity and Culture Clashes</vt:lpstr>
      <vt:lpstr>Workplace Impact</vt:lpstr>
      <vt:lpstr>AI Digital Upskilling Between Generations</vt:lpstr>
      <vt:lpstr>Workplace Impact</vt:lpstr>
      <vt:lpstr>Strategies</vt:lpstr>
      <vt:lpstr>Strategies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Leticia Joe</dc:creator>
  <cp:lastModifiedBy>Janet Borland</cp:lastModifiedBy>
  <cp:revision>137</cp:revision>
  <cp:lastPrinted>2025-05-12T23:38:56Z</cp:lastPrinted>
  <dcterms:created xsi:type="dcterms:W3CDTF">2025-02-25T01:38:12Z</dcterms:created>
  <dcterms:modified xsi:type="dcterms:W3CDTF">2025-05-14T16:11:13Z</dcterms:modified>
</cp:coreProperties>
</file>