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7FFFF68C_0.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147481228" r:id="rId3"/>
    <p:sldId id="2147481227" r:id="rId4"/>
    <p:sldId id="259" r:id="rId5"/>
    <p:sldId id="2147481234" r:id="rId6"/>
    <p:sldId id="2147481281" r:id="rId7"/>
    <p:sldId id="2147481282" r:id="rId8"/>
    <p:sldId id="2147481278" r:id="rId9"/>
    <p:sldId id="2147481259" r:id="rId10"/>
    <p:sldId id="2147481272" r:id="rId11"/>
    <p:sldId id="2147481277" r:id="rId12"/>
    <p:sldId id="2147481261" r:id="rId13"/>
    <p:sldId id="2147481258" r:id="rId14"/>
    <p:sldId id="2147481260" r:id="rId15"/>
    <p:sldId id="2147481273" r:id="rId16"/>
    <p:sldId id="2147481230" r:id="rId17"/>
    <p:sldId id="2147481276" r:id="rId18"/>
    <p:sldId id="2147481262" r:id="rId19"/>
    <p:sldId id="2147481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FACF530-62F1-5DA1-3880-32E2A7A30863}" name="Sunshine Brown" initials="SB" userId="S::sbrown@ascendps.com::d9280f18-b5de-4e84-95a8-3c78d243222d" providerId="AD"/>
  <p188:author id="{1E0AAD77-1F68-7806-7B00-EA9BBE72B1AA}" name="Sandi Mundt" initials="SM" userId="S::smundt@ascendps.com::c10b9a7e-9c97-491e-9f7c-64f3a5fe264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2D3F"/>
    <a:srgbClr val="1334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8993" autoAdjust="0"/>
  </p:normalViewPr>
  <p:slideViewPr>
    <p:cSldViewPr snapToGrid="0">
      <p:cViewPr varScale="1">
        <p:scale>
          <a:sx n="66" d="100"/>
          <a:sy n="66" d="100"/>
        </p:scale>
        <p:origin x="231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omments/modernComment_7FFFF68C_0.xml><?xml version="1.0" encoding="utf-8"?>
<p188:cmLst xmlns:a="http://schemas.openxmlformats.org/drawingml/2006/main" xmlns:r="http://schemas.openxmlformats.org/officeDocument/2006/relationships" xmlns:p188="http://schemas.microsoft.com/office/powerpoint/2018/8/main">
  <p188:cm id="{B3E05C8F-EC7D-4B3D-97BB-CA9D964603AE}" authorId="{1E0AAD77-1F68-7806-7B00-EA9BBE72B1AA}" created="2025-05-07T00:20:01.719">
    <ac:txMkLst xmlns:ac="http://schemas.microsoft.com/office/drawing/2013/main/command">
      <pc:docMk xmlns:pc="http://schemas.microsoft.com/office/powerpoint/2013/main/command"/>
      <pc:sldMk xmlns:pc="http://schemas.microsoft.com/office/powerpoint/2013/main/command" cId="0" sldId="2147481228"/>
      <ac:spMk id="7" creationId="{06489083-1007-1DB2-526A-E96EE6E3B356}"/>
      <ac:txMk cp="0" len="17">
        <ac:context len="18" hash="135390543"/>
      </ac:txMk>
    </ac:txMkLst>
    <p188:pos x="6306274" y="308598"/>
    <p188:txBody>
      <a:bodyPr/>
      <a:lstStyle/>
      <a:p>
        <a:r>
          <a:rPr lang="en-US"/>
          <a:t>Please inform Janet of the change in Session Title change</a:t>
        </a:r>
      </a:p>
    </p188:txBody>
    <p188:extLst>
      <p:ext xmlns:p="http://schemas.openxmlformats.org/presentationml/2006/main" uri="{57CB4572-C831-44C2-8A1C-0ADB6CCDFE69}">
        <p223:reactions xmlns:p223="http://schemas.microsoft.com/office/powerpoint/2022/03/main">
          <p223:rxn type="👍">
            <p223:instance time="2025-05-07T15:49:03.771" authorId="{4FACF530-62F1-5DA1-3880-32E2A7A30863}"/>
          </p223:rxn>
        </p223:reactions>
      </p:ext>
    </p188:extLst>
  </p188:cm>
  <p188:cm id="{09691371-49CF-4F85-A83F-F5B59C4E4B2B}" authorId="{1E0AAD77-1F68-7806-7B00-EA9BBE72B1AA}" created="2025-05-07T00:21:19.863">
    <ac:deMkLst xmlns:ac="http://schemas.microsoft.com/office/drawing/2013/main/command">
      <pc:docMk xmlns:pc="http://schemas.microsoft.com/office/powerpoint/2013/main/command"/>
      <pc:sldMk xmlns:pc="http://schemas.microsoft.com/office/powerpoint/2013/main/command" cId="0" sldId="2147481228"/>
      <ac:spMk id="10" creationId="{00000000-0000-0000-0000-000000000000}"/>
    </ac:deMkLst>
    <p188:txBody>
      <a:bodyPr/>
      <a:lstStyle/>
      <a:p>
        <a:r>
          <a:rPr lang="en-US"/>
          <a:t>Probably needs to be panelist organization name or remove </a:t>
        </a:r>
      </a:p>
    </p188:txBody>
    <p188:extLst>
      <p:ext xmlns:p="http://schemas.openxmlformats.org/presentationml/2006/main" uri="{57CB4572-C831-44C2-8A1C-0ADB6CCDFE69}">
        <p223:reactions xmlns:p223="http://schemas.microsoft.com/office/powerpoint/2022/03/main">
          <p223:rxn type="👍">
            <p223:instance time="2025-05-07T15:48:55.087" authorId="{4FACF530-62F1-5DA1-3880-32E2A7A30863}"/>
          </p223:rxn>
        </p223:reactions>
      </p:ext>
    </p188:extLst>
  </p188:cm>
  <p188:cm id="{2F0CBA4F-61C6-451C-BB83-7EBBC2BFF55E}" authorId="{1E0AAD77-1F68-7806-7B00-EA9BBE72B1AA}" status="resolved" created="2025-05-07T00:22:43.422" complete="100000">
    <ac:deMkLst xmlns:ac="http://schemas.microsoft.com/office/drawing/2013/main/command">
      <pc:docMk xmlns:pc="http://schemas.microsoft.com/office/powerpoint/2013/main/command"/>
      <pc:sldMk xmlns:pc="http://schemas.microsoft.com/office/powerpoint/2013/main/command" cId="0" sldId="2147481228"/>
      <ac:grpSpMk id="3" creationId="{00000000-0000-0000-0000-000000000000}"/>
    </ac:deMkLst>
    <p188:txBody>
      <a:bodyPr/>
      <a:lstStyle/>
      <a:p>
        <a:r>
          <a:rPr lang="en-US"/>
          <a:t>Not sure the Event information is needed on the slide, unless it was part of the slide deck template provided</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00948C-CFBA-4103-ABF8-EC253CF25129}"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710E4657-0454-40BF-BD1A-EA6A1A732AF5}">
      <dgm:prSet/>
      <dgm:spPr/>
      <dgm:t>
        <a:bodyPr/>
        <a:lstStyle/>
        <a:p>
          <a:r>
            <a:rPr lang="en-US" b="1" dirty="0"/>
            <a:t>STRATEGIC GOALS </a:t>
          </a:r>
          <a:endParaRPr lang="en-US" dirty="0"/>
        </a:p>
      </dgm:t>
    </dgm:pt>
    <dgm:pt modelId="{A581BA30-B4DA-4BC6-A5B2-5012224047A2}" type="parTrans" cxnId="{DF8AC970-7DA4-4852-A914-1DF5E5786FF2}">
      <dgm:prSet/>
      <dgm:spPr/>
      <dgm:t>
        <a:bodyPr/>
        <a:lstStyle/>
        <a:p>
          <a:endParaRPr lang="en-US"/>
        </a:p>
      </dgm:t>
    </dgm:pt>
    <dgm:pt modelId="{A77A4366-0935-4C6C-8317-C2161B70B246}" type="sibTrans" cxnId="{DF8AC970-7DA4-4852-A914-1DF5E5786FF2}">
      <dgm:prSet/>
      <dgm:spPr/>
      <dgm:t>
        <a:bodyPr/>
        <a:lstStyle/>
        <a:p>
          <a:endParaRPr lang="en-US"/>
        </a:p>
      </dgm:t>
    </dgm:pt>
    <dgm:pt modelId="{B1394FC2-AE28-4687-9326-AEF7EB6086F5}">
      <dgm:prSet/>
      <dgm:spPr/>
      <dgm:t>
        <a:bodyPr/>
        <a:lstStyle/>
        <a:p>
          <a:r>
            <a:rPr lang="en-US" b="1" i="0" dirty="0"/>
            <a:t>REQUIREMENTS</a:t>
          </a:r>
        </a:p>
      </dgm:t>
    </dgm:pt>
    <dgm:pt modelId="{5884EEFD-CDC3-4074-84BA-A97D882B02E0}" type="parTrans" cxnId="{BC0B01D8-963B-4A1E-8EA5-3BF01D5A60DF}">
      <dgm:prSet/>
      <dgm:spPr/>
      <dgm:t>
        <a:bodyPr/>
        <a:lstStyle/>
        <a:p>
          <a:endParaRPr lang="en-US"/>
        </a:p>
      </dgm:t>
    </dgm:pt>
    <dgm:pt modelId="{67836596-E1C7-4962-A184-2A667B2D93ED}" type="sibTrans" cxnId="{BC0B01D8-963B-4A1E-8EA5-3BF01D5A60DF}">
      <dgm:prSet/>
      <dgm:spPr/>
      <dgm:t>
        <a:bodyPr/>
        <a:lstStyle/>
        <a:p>
          <a:endParaRPr lang="en-US"/>
        </a:p>
      </dgm:t>
    </dgm:pt>
    <dgm:pt modelId="{9F803A23-D51C-4481-8D4A-AA5514631DA1}">
      <dgm:prSet/>
      <dgm:spPr/>
      <dgm:t>
        <a:bodyPr/>
        <a:lstStyle/>
        <a:p>
          <a:r>
            <a:rPr lang="en-US" b="1" i="0" dirty="0"/>
            <a:t>PROCESS: EVALUATE &amp; RESEARCH</a:t>
          </a:r>
        </a:p>
      </dgm:t>
    </dgm:pt>
    <dgm:pt modelId="{6DB3CCC3-E68E-4FF8-AA3F-FB9442372E6C}" type="parTrans" cxnId="{32CF0BB2-7A61-4F93-B0DF-4A7BBE2539F0}">
      <dgm:prSet/>
      <dgm:spPr/>
      <dgm:t>
        <a:bodyPr/>
        <a:lstStyle/>
        <a:p>
          <a:endParaRPr lang="en-US"/>
        </a:p>
      </dgm:t>
    </dgm:pt>
    <dgm:pt modelId="{DE77FB3C-4197-4456-BE2A-8EBC9743F092}" type="sibTrans" cxnId="{32CF0BB2-7A61-4F93-B0DF-4A7BBE2539F0}">
      <dgm:prSet/>
      <dgm:spPr/>
      <dgm:t>
        <a:bodyPr/>
        <a:lstStyle/>
        <a:p>
          <a:endParaRPr lang="en-US"/>
        </a:p>
      </dgm:t>
    </dgm:pt>
    <dgm:pt modelId="{0E12EB71-F3BC-46B8-B228-230948D61FA0}">
      <dgm:prSet/>
      <dgm:spPr/>
      <dgm:t>
        <a:bodyPr/>
        <a:lstStyle/>
        <a:p>
          <a:r>
            <a:rPr lang="en-US" b="1" i="0" dirty="0"/>
            <a:t>TIMING &amp; CAPACITY</a:t>
          </a:r>
        </a:p>
      </dgm:t>
    </dgm:pt>
    <dgm:pt modelId="{B46C3028-E884-4024-AB9E-A9B5537FA3A5}" type="parTrans" cxnId="{8439F623-388F-40BE-9D28-571ED95AEA2C}">
      <dgm:prSet/>
      <dgm:spPr/>
      <dgm:t>
        <a:bodyPr/>
        <a:lstStyle/>
        <a:p>
          <a:endParaRPr lang="en-US"/>
        </a:p>
      </dgm:t>
    </dgm:pt>
    <dgm:pt modelId="{2CD26AEF-3B2B-4023-AB55-DA2EE1E9BE20}" type="sibTrans" cxnId="{8439F623-388F-40BE-9D28-571ED95AEA2C}">
      <dgm:prSet/>
      <dgm:spPr/>
      <dgm:t>
        <a:bodyPr/>
        <a:lstStyle/>
        <a:p>
          <a:endParaRPr lang="en-US"/>
        </a:p>
      </dgm:t>
    </dgm:pt>
    <dgm:pt modelId="{B469B934-1E30-4839-B306-28A47A941192}">
      <dgm:prSet/>
      <dgm:spPr/>
      <dgm:t>
        <a:bodyPr/>
        <a:lstStyle/>
        <a:p>
          <a:r>
            <a:rPr lang="en-US" b="1" dirty="0"/>
            <a:t>STAKEHOLDER ALIGNMENT + LEADERSHIP SUPPORT</a:t>
          </a:r>
          <a:endParaRPr lang="en-US" dirty="0"/>
        </a:p>
      </dgm:t>
    </dgm:pt>
    <dgm:pt modelId="{5A33F66B-854D-4794-A0DC-26C97F5E11D3}" type="parTrans" cxnId="{F90207B8-DB11-417D-A4D1-04D8CF9FD8BD}">
      <dgm:prSet/>
      <dgm:spPr/>
      <dgm:t>
        <a:bodyPr/>
        <a:lstStyle/>
        <a:p>
          <a:endParaRPr lang="en-US"/>
        </a:p>
      </dgm:t>
    </dgm:pt>
    <dgm:pt modelId="{865291DD-FFD7-431E-B66D-69FB52922A1A}" type="sibTrans" cxnId="{F90207B8-DB11-417D-A4D1-04D8CF9FD8BD}">
      <dgm:prSet/>
      <dgm:spPr/>
      <dgm:t>
        <a:bodyPr/>
        <a:lstStyle/>
        <a:p>
          <a:endParaRPr lang="en-US"/>
        </a:p>
      </dgm:t>
    </dgm:pt>
    <dgm:pt modelId="{6D1B6C47-260C-44C2-9957-5DA25B1D3228}">
      <dgm:prSet/>
      <dgm:spPr/>
      <dgm:t>
        <a:bodyPr/>
        <a:lstStyle/>
        <a:p>
          <a:r>
            <a:rPr lang="en-US" b="1" dirty="0"/>
            <a:t>WHY: BUSINESS CASE</a:t>
          </a:r>
        </a:p>
      </dgm:t>
    </dgm:pt>
    <dgm:pt modelId="{10000411-19B5-41BA-AB26-61BA52A62D95}" type="sibTrans" cxnId="{E9C92D54-F2DF-4C90-9451-2441B061239B}">
      <dgm:prSet/>
      <dgm:spPr/>
      <dgm:t>
        <a:bodyPr/>
        <a:lstStyle/>
        <a:p>
          <a:endParaRPr lang="en-US"/>
        </a:p>
      </dgm:t>
    </dgm:pt>
    <dgm:pt modelId="{C8F773BD-1CE8-4B80-836D-789197CF9507}" type="parTrans" cxnId="{E9C92D54-F2DF-4C90-9451-2441B061239B}">
      <dgm:prSet/>
      <dgm:spPr/>
      <dgm:t>
        <a:bodyPr/>
        <a:lstStyle/>
        <a:p>
          <a:endParaRPr lang="en-US"/>
        </a:p>
      </dgm:t>
    </dgm:pt>
    <dgm:pt modelId="{6A1C581D-D908-4CBC-8C24-CC0128DFD8BF}" type="pres">
      <dgm:prSet presAssocID="{A100948C-CFBA-4103-ABF8-EC253CF25129}" presName="diagram" presStyleCnt="0">
        <dgm:presLayoutVars>
          <dgm:dir/>
          <dgm:resizeHandles val="exact"/>
        </dgm:presLayoutVars>
      </dgm:prSet>
      <dgm:spPr/>
    </dgm:pt>
    <dgm:pt modelId="{CFEEA19D-2406-444B-AF95-2C9D61EC5A74}" type="pres">
      <dgm:prSet presAssocID="{710E4657-0454-40BF-BD1A-EA6A1A732AF5}" presName="arrow" presStyleLbl="node1" presStyleIdx="0" presStyleCnt="6">
        <dgm:presLayoutVars>
          <dgm:bulletEnabled val="1"/>
        </dgm:presLayoutVars>
      </dgm:prSet>
      <dgm:spPr/>
    </dgm:pt>
    <dgm:pt modelId="{1A60F184-9ED1-4151-906C-BE7035BB696A}" type="pres">
      <dgm:prSet presAssocID="{6D1B6C47-260C-44C2-9957-5DA25B1D3228}" presName="arrow" presStyleLbl="node1" presStyleIdx="1" presStyleCnt="6">
        <dgm:presLayoutVars>
          <dgm:bulletEnabled val="1"/>
        </dgm:presLayoutVars>
      </dgm:prSet>
      <dgm:spPr/>
    </dgm:pt>
    <dgm:pt modelId="{81D858E8-1BE0-4E0E-9328-DCC5AB36648D}" type="pres">
      <dgm:prSet presAssocID="{B1394FC2-AE28-4687-9326-AEF7EB6086F5}" presName="arrow" presStyleLbl="node1" presStyleIdx="2" presStyleCnt="6">
        <dgm:presLayoutVars>
          <dgm:bulletEnabled val="1"/>
        </dgm:presLayoutVars>
      </dgm:prSet>
      <dgm:spPr/>
    </dgm:pt>
    <dgm:pt modelId="{5DA6B2E2-BE16-4042-AA1A-E3B0E051CADF}" type="pres">
      <dgm:prSet presAssocID="{9F803A23-D51C-4481-8D4A-AA5514631DA1}" presName="arrow" presStyleLbl="node1" presStyleIdx="3" presStyleCnt="6">
        <dgm:presLayoutVars>
          <dgm:bulletEnabled val="1"/>
        </dgm:presLayoutVars>
      </dgm:prSet>
      <dgm:spPr/>
    </dgm:pt>
    <dgm:pt modelId="{35A157E9-8E04-4918-8F84-661CB2458CE0}" type="pres">
      <dgm:prSet presAssocID="{0E12EB71-F3BC-46B8-B228-230948D61FA0}" presName="arrow" presStyleLbl="node1" presStyleIdx="4" presStyleCnt="6">
        <dgm:presLayoutVars>
          <dgm:bulletEnabled val="1"/>
        </dgm:presLayoutVars>
      </dgm:prSet>
      <dgm:spPr/>
    </dgm:pt>
    <dgm:pt modelId="{7027090C-8987-412F-AB1A-7FE86816E318}" type="pres">
      <dgm:prSet presAssocID="{B469B934-1E30-4839-B306-28A47A941192}" presName="arrow" presStyleLbl="node1" presStyleIdx="5" presStyleCnt="6">
        <dgm:presLayoutVars>
          <dgm:bulletEnabled val="1"/>
        </dgm:presLayoutVars>
      </dgm:prSet>
      <dgm:spPr/>
    </dgm:pt>
  </dgm:ptLst>
  <dgm:cxnLst>
    <dgm:cxn modelId="{BE9D221C-078E-40C9-8CC0-2AEA2E215A32}" type="presOf" srcId="{0E12EB71-F3BC-46B8-B228-230948D61FA0}" destId="{35A157E9-8E04-4918-8F84-661CB2458CE0}" srcOrd="0" destOrd="0" presId="urn:microsoft.com/office/officeart/2005/8/layout/arrow5"/>
    <dgm:cxn modelId="{5D34FE20-E7EF-4EA0-8278-9AE1C01F1532}" type="presOf" srcId="{710E4657-0454-40BF-BD1A-EA6A1A732AF5}" destId="{CFEEA19D-2406-444B-AF95-2C9D61EC5A74}" srcOrd="0" destOrd="0" presId="urn:microsoft.com/office/officeart/2005/8/layout/arrow5"/>
    <dgm:cxn modelId="{8439F623-388F-40BE-9D28-571ED95AEA2C}" srcId="{A100948C-CFBA-4103-ABF8-EC253CF25129}" destId="{0E12EB71-F3BC-46B8-B228-230948D61FA0}" srcOrd="4" destOrd="0" parTransId="{B46C3028-E884-4024-AB9E-A9B5537FA3A5}" sibTransId="{2CD26AEF-3B2B-4023-AB55-DA2EE1E9BE20}"/>
    <dgm:cxn modelId="{DF8AC970-7DA4-4852-A914-1DF5E5786FF2}" srcId="{A100948C-CFBA-4103-ABF8-EC253CF25129}" destId="{710E4657-0454-40BF-BD1A-EA6A1A732AF5}" srcOrd="0" destOrd="0" parTransId="{A581BA30-B4DA-4BC6-A5B2-5012224047A2}" sibTransId="{A77A4366-0935-4C6C-8317-C2161B70B246}"/>
    <dgm:cxn modelId="{E9C92D54-F2DF-4C90-9451-2441B061239B}" srcId="{A100948C-CFBA-4103-ABF8-EC253CF25129}" destId="{6D1B6C47-260C-44C2-9957-5DA25B1D3228}" srcOrd="1" destOrd="0" parTransId="{C8F773BD-1CE8-4B80-836D-789197CF9507}" sibTransId="{10000411-19B5-41BA-AB26-61BA52A62D95}"/>
    <dgm:cxn modelId="{9B938D74-908A-46A4-A838-11E6339D63BE}" type="presOf" srcId="{A100948C-CFBA-4103-ABF8-EC253CF25129}" destId="{6A1C581D-D908-4CBC-8C24-CC0128DFD8BF}" srcOrd="0" destOrd="0" presId="urn:microsoft.com/office/officeart/2005/8/layout/arrow5"/>
    <dgm:cxn modelId="{A1BA1782-CDDC-4148-A49B-A550707CFD86}" type="presOf" srcId="{9F803A23-D51C-4481-8D4A-AA5514631DA1}" destId="{5DA6B2E2-BE16-4042-AA1A-E3B0E051CADF}" srcOrd="0" destOrd="0" presId="urn:microsoft.com/office/officeart/2005/8/layout/arrow5"/>
    <dgm:cxn modelId="{32CF0BB2-7A61-4F93-B0DF-4A7BBE2539F0}" srcId="{A100948C-CFBA-4103-ABF8-EC253CF25129}" destId="{9F803A23-D51C-4481-8D4A-AA5514631DA1}" srcOrd="3" destOrd="0" parTransId="{6DB3CCC3-E68E-4FF8-AA3F-FB9442372E6C}" sibTransId="{DE77FB3C-4197-4456-BE2A-8EBC9743F092}"/>
    <dgm:cxn modelId="{F90207B8-DB11-417D-A4D1-04D8CF9FD8BD}" srcId="{A100948C-CFBA-4103-ABF8-EC253CF25129}" destId="{B469B934-1E30-4839-B306-28A47A941192}" srcOrd="5" destOrd="0" parTransId="{5A33F66B-854D-4794-A0DC-26C97F5E11D3}" sibTransId="{865291DD-FFD7-431E-B66D-69FB52922A1A}"/>
    <dgm:cxn modelId="{CF39D9BE-AA7B-48B8-B520-C3E8963006E0}" type="presOf" srcId="{6D1B6C47-260C-44C2-9957-5DA25B1D3228}" destId="{1A60F184-9ED1-4151-906C-BE7035BB696A}" srcOrd="0" destOrd="0" presId="urn:microsoft.com/office/officeart/2005/8/layout/arrow5"/>
    <dgm:cxn modelId="{C0B5CEC1-C29D-45C0-A603-EEC8BF627A5B}" type="presOf" srcId="{B1394FC2-AE28-4687-9326-AEF7EB6086F5}" destId="{81D858E8-1BE0-4E0E-9328-DCC5AB36648D}" srcOrd="0" destOrd="0" presId="urn:microsoft.com/office/officeart/2005/8/layout/arrow5"/>
    <dgm:cxn modelId="{BC0B01D8-963B-4A1E-8EA5-3BF01D5A60DF}" srcId="{A100948C-CFBA-4103-ABF8-EC253CF25129}" destId="{B1394FC2-AE28-4687-9326-AEF7EB6086F5}" srcOrd="2" destOrd="0" parTransId="{5884EEFD-CDC3-4074-84BA-A97D882B02E0}" sibTransId="{67836596-E1C7-4962-A184-2A667B2D93ED}"/>
    <dgm:cxn modelId="{3FBEABDC-90BA-4E14-A6F5-CBBAC06DC4FB}" type="presOf" srcId="{B469B934-1E30-4839-B306-28A47A941192}" destId="{7027090C-8987-412F-AB1A-7FE86816E318}" srcOrd="0" destOrd="0" presId="urn:microsoft.com/office/officeart/2005/8/layout/arrow5"/>
    <dgm:cxn modelId="{4A9B334D-DF6A-4882-B832-4A1818882944}" type="presParOf" srcId="{6A1C581D-D908-4CBC-8C24-CC0128DFD8BF}" destId="{CFEEA19D-2406-444B-AF95-2C9D61EC5A74}" srcOrd="0" destOrd="0" presId="urn:microsoft.com/office/officeart/2005/8/layout/arrow5"/>
    <dgm:cxn modelId="{CE9A6B85-200F-47D1-B312-11978186545B}" type="presParOf" srcId="{6A1C581D-D908-4CBC-8C24-CC0128DFD8BF}" destId="{1A60F184-9ED1-4151-906C-BE7035BB696A}" srcOrd="1" destOrd="0" presId="urn:microsoft.com/office/officeart/2005/8/layout/arrow5"/>
    <dgm:cxn modelId="{458534FB-FD47-4D97-B5A9-9197434BB01F}" type="presParOf" srcId="{6A1C581D-D908-4CBC-8C24-CC0128DFD8BF}" destId="{81D858E8-1BE0-4E0E-9328-DCC5AB36648D}" srcOrd="2" destOrd="0" presId="urn:microsoft.com/office/officeart/2005/8/layout/arrow5"/>
    <dgm:cxn modelId="{3C516743-DD2A-4BFA-A9F5-555DCBEFDB44}" type="presParOf" srcId="{6A1C581D-D908-4CBC-8C24-CC0128DFD8BF}" destId="{5DA6B2E2-BE16-4042-AA1A-E3B0E051CADF}" srcOrd="3" destOrd="0" presId="urn:microsoft.com/office/officeart/2005/8/layout/arrow5"/>
    <dgm:cxn modelId="{6ECAF48F-14D1-475C-A643-EA208F03A437}" type="presParOf" srcId="{6A1C581D-D908-4CBC-8C24-CC0128DFD8BF}" destId="{35A157E9-8E04-4918-8F84-661CB2458CE0}" srcOrd="4" destOrd="0" presId="urn:microsoft.com/office/officeart/2005/8/layout/arrow5"/>
    <dgm:cxn modelId="{78ABC3B1-1640-4553-AAA1-C683DAF2AF1F}" type="presParOf" srcId="{6A1C581D-D908-4CBC-8C24-CC0128DFD8BF}" destId="{7027090C-8987-412F-AB1A-7FE86816E318}" srcOrd="5"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EEA19D-2406-444B-AF95-2C9D61EC5A74}">
      <dsp:nvSpPr>
        <dsp:cNvPr id="0" name=""/>
        <dsp:cNvSpPr/>
      </dsp:nvSpPr>
      <dsp:spPr>
        <a:xfrm>
          <a:off x="2036233" y="2158"/>
          <a:ext cx="2019872" cy="2019872"/>
        </a:xfrm>
        <a:prstGeom prst="downArrow">
          <a:avLst>
            <a:gd name="adj1" fmla="val 50000"/>
            <a:gd name="adj2" fmla="val 3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dirty="0"/>
            <a:t>STRATEGIC GOALS </a:t>
          </a:r>
          <a:endParaRPr lang="en-US" sz="1200" kern="1200" dirty="0"/>
        </a:p>
      </dsp:txBody>
      <dsp:txXfrm>
        <a:off x="2541201" y="2158"/>
        <a:ext cx="1009936" cy="1666394"/>
      </dsp:txXfrm>
    </dsp:sp>
    <dsp:sp modelId="{1A60F184-9ED1-4151-906C-BE7035BB696A}">
      <dsp:nvSpPr>
        <dsp:cNvPr id="0" name=""/>
        <dsp:cNvSpPr/>
      </dsp:nvSpPr>
      <dsp:spPr>
        <a:xfrm rot="3600000">
          <a:off x="3882515" y="1068109"/>
          <a:ext cx="2019872" cy="2019872"/>
        </a:xfrm>
        <a:prstGeom prst="downArrow">
          <a:avLst>
            <a:gd name="adj1" fmla="val 50000"/>
            <a:gd name="adj2" fmla="val 3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dirty="0"/>
            <a:t>WHY: BUSINESS CASE</a:t>
          </a:r>
        </a:p>
      </dsp:txBody>
      <dsp:txXfrm rot="-5400000">
        <a:off x="4212314" y="1484708"/>
        <a:ext cx="1666394" cy="1009936"/>
      </dsp:txXfrm>
    </dsp:sp>
    <dsp:sp modelId="{81D858E8-1BE0-4E0E-9328-DCC5AB36648D}">
      <dsp:nvSpPr>
        <dsp:cNvPr id="0" name=""/>
        <dsp:cNvSpPr/>
      </dsp:nvSpPr>
      <dsp:spPr>
        <a:xfrm rot="7200000">
          <a:off x="3882515" y="3200013"/>
          <a:ext cx="2019872" cy="2019872"/>
        </a:xfrm>
        <a:prstGeom prst="downArrow">
          <a:avLst>
            <a:gd name="adj1" fmla="val 50000"/>
            <a:gd name="adj2" fmla="val 3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i="0" kern="1200" dirty="0"/>
            <a:t>REQUIREMENTS</a:t>
          </a:r>
        </a:p>
      </dsp:txBody>
      <dsp:txXfrm rot="-5400000">
        <a:off x="4212314" y="3793351"/>
        <a:ext cx="1666394" cy="1009936"/>
      </dsp:txXfrm>
    </dsp:sp>
    <dsp:sp modelId="{5DA6B2E2-BE16-4042-AA1A-E3B0E051CADF}">
      <dsp:nvSpPr>
        <dsp:cNvPr id="0" name=""/>
        <dsp:cNvSpPr/>
      </dsp:nvSpPr>
      <dsp:spPr>
        <a:xfrm rot="10800000">
          <a:off x="2036233" y="4265964"/>
          <a:ext cx="2019872" cy="2019872"/>
        </a:xfrm>
        <a:prstGeom prst="downArrow">
          <a:avLst>
            <a:gd name="adj1" fmla="val 50000"/>
            <a:gd name="adj2" fmla="val 3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i="0" kern="1200" dirty="0"/>
            <a:t>PROCESS: EVALUATE &amp; RESEARCH</a:t>
          </a:r>
        </a:p>
      </dsp:txBody>
      <dsp:txXfrm rot="10800000">
        <a:off x="2541201" y="4619442"/>
        <a:ext cx="1009936" cy="1666394"/>
      </dsp:txXfrm>
    </dsp:sp>
    <dsp:sp modelId="{35A157E9-8E04-4918-8F84-661CB2458CE0}">
      <dsp:nvSpPr>
        <dsp:cNvPr id="0" name=""/>
        <dsp:cNvSpPr/>
      </dsp:nvSpPr>
      <dsp:spPr>
        <a:xfrm rot="14400000">
          <a:off x="189950" y="3200013"/>
          <a:ext cx="2019872" cy="2019872"/>
        </a:xfrm>
        <a:prstGeom prst="downArrow">
          <a:avLst>
            <a:gd name="adj1" fmla="val 50000"/>
            <a:gd name="adj2" fmla="val 3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i="0" kern="1200" dirty="0"/>
            <a:t>TIMING &amp; CAPACITY</a:t>
          </a:r>
        </a:p>
      </dsp:txBody>
      <dsp:txXfrm rot="5400000">
        <a:off x="213629" y="3793351"/>
        <a:ext cx="1666394" cy="1009936"/>
      </dsp:txXfrm>
    </dsp:sp>
    <dsp:sp modelId="{7027090C-8987-412F-AB1A-7FE86816E318}">
      <dsp:nvSpPr>
        <dsp:cNvPr id="0" name=""/>
        <dsp:cNvSpPr/>
      </dsp:nvSpPr>
      <dsp:spPr>
        <a:xfrm rot="18000000">
          <a:off x="189950" y="1068109"/>
          <a:ext cx="2019872" cy="2019872"/>
        </a:xfrm>
        <a:prstGeom prst="downArrow">
          <a:avLst>
            <a:gd name="adj1" fmla="val 50000"/>
            <a:gd name="adj2" fmla="val 3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dirty="0"/>
            <a:t>STAKEHOLDER ALIGNMENT + LEADERSHIP SUPPORT</a:t>
          </a:r>
          <a:endParaRPr lang="en-US" sz="1200" kern="1200" dirty="0"/>
        </a:p>
      </dsp:txBody>
      <dsp:txXfrm rot="5400000">
        <a:off x="213629" y="1484708"/>
        <a:ext cx="1666394" cy="1009936"/>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C02BBB-865F-427D-9875-1538354F9917}" type="datetimeFigureOut">
              <a:rPr lang="en-US" smtClean="0"/>
              <a:t>5/9/2025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5CB47C-61F2-4B70-A709-B0F2F112A328}" type="slidenum">
              <a:rPr lang="en-US" smtClean="0"/>
              <a:t>‹#›</a:t>
            </a:fld>
            <a:endParaRPr lang="en-US"/>
          </a:p>
        </p:txBody>
      </p:sp>
    </p:spTree>
    <p:extLst>
      <p:ext uri="{BB962C8B-B14F-4D97-AF65-F5344CB8AC3E}">
        <p14:creationId xmlns:p14="http://schemas.microsoft.com/office/powerpoint/2010/main" val="1670553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a:t>
            </a:r>
          </a:p>
          <a:p>
            <a:endParaRPr lang="en-US" dirty="0"/>
          </a:p>
          <a:p>
            <a:endParaRPr lang="en-US" dirty="0"/>
          </a:p>
          <a:p>
            <a:r>
              <a:rPr lang="en-US" dirty="0"/>
              <a:t>We are scheduled for x amount of time.</a:t>
            </a:r>
          </a:p>
        </p:txBody>
      </p:sp>
      <p:sp>
        <p:nvSpPr>
          <p:cNvPr id="4" name="Slide Number Placeholder 3"/>
          <p:cNvSpPr>
            <a:spLocks noGrp="1"/>
          </p:cNvSpPr>
          <p:nvPr>
            <p:ph type="sldNum" sz="quarter" idx="5"/>
          </p:nvPr>
        </p:nvSpPr>
        <p:spPr/>
        <p:txBody>
          <a:bodyPr/>
          <a:lstStyle/>
          <a:p>
            <a:fld id="{90623560-2808-4A04-A409-BC9CCFD46EB2}" type="slidenum">
              <a:rPr lang="en-US" smtClean="0"/>
              <a:t>2</a:t>
            </a:fld>
            <a:endParaRPr lang="en-US"/>
          </a:p>
        </p:txBody>
      </p:sp>
    </p:spTree>
    <p:extLst>
      <p:ext uri="{BB962C8B-B14F-4D97-AF65-F5344CB8AC3E}">
        <p14:creationId xmlns:p14="http://schemas.microsoft.com/office/powerpoint/2010/main" val="1106575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opportunity to talk about getting help from external firms (not part of the vendor or the client team) </a:t>
            </a:r>
          </a:p>
          <a:p>
            <a:endParaRPr lang="en-US" dirty="0"/>
          </a:p>
          <a:p>
            <a:r>
              <a:rPr lang="en-US" dirty="0"/>
              <a:t>Janine and Suzanne’s input</a:t>
            </a:r>
          </a:p>
        </p:txBody>
      </p:sp>
      <p:sp>
        <p:nvSpPr>
          <p:cNvPr id="4" name="Slide Number Placeholder 3"/>
          <p:cNvSpPr>
            <a:spLocks noGrp="1"/>
          </p:cNvSpPr>
          <p:nvPr>
            <p:ph type="sldNum" sz="quarter" idx="5"/>
          </p:nvPr>
        </p:nvSpPr>
        <p:spPr/>
        <p:txBody>
          <a:bodyPr/>
          <a:lstStyle/>
          <a:p>
            <a:fld id="{B35CB47C-61F2-4B70-A709-B0F2F112A328}" type="slidenum">
              <a:rPr lang="en-US" smtClean="0"/>
              <a:t>13</a:t>
            </a:fld>
            <a:endParaRPr lang="en-US"/>
          </a:p>
        </p:txBody>
      </p:sp>
    </p:spTree>
    <p:extLst>
      <p:ext uri="{BB962C8B-B14F-4D97-AF65-F5344CB8AC3E}">
        <p14:creationId xmlns:p14="http://schemas.microsoft.com/office/powerpoint/2010/main" val="631897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you’ve researched the vendors you need to consider the RFP or Evaluation</a:t>
            </a:r>
          </a:p>
          <a:p>
            <a:br>
              <a:rPr lang="en-US" dirty="0">
                <a:solidFill>
                  <a:srgbClr val="FF0000"/>
                </a:solidFill>
              </a:rPr>
            </a:br>
            <a:br>
              <a:rPr lang="en-US" dirty="0">
                <a:solidFill>
                  <a:srgbClr val="FF0000"/>
                </a:solidFill>
              </a:rPr>
            </a:br>
            <a:br>
              <a:rPr lang="en-US" dirty="0">
                <a:solidFill>
                  <a:srgbClr val="FF0000"/>
                </a:solidFill>
              </a:rPr>
            </a:br>
            <a:endParaRPr lang="en-US" b="0" dirty="0">
              <a:solidFill>
                <a:srgbClr val="FF0000"/>
              </a:solidFill>
              <a:highlight>
                <a:srgbClr val="FFFF00"/>
              </a:highlight>
            </a:endParaRPr>
          </a:p>
        </p:txBody>
      </p:sp>
      <p:sp>
        <p:nvSpPr>
          <p:cNvPr id="4" name="Slide Number Placeholder 3"/>
          <p:cNvSpPr>
            <a:spLocks noGrp="1"/>
          </p:cNvSpPr>
          <p:nvPr>
            <p:ph type="sldNum" sz="quarter" idx="5"/>
          </p:nvPr>
        </p:nvSpPr>
        <p:spPr/>
        <p:txBody>
          <a:bodyPr/>
          <a:lstStyle/>
          <a:p>
            <a:fld id="{B35CB47C-61F2-4B70-A709-B0F2F112A328}" type="slidenum">
              <a:rPr lang="en-US" smtClean="0"/>
              <a:t>14</a:t>
            </a:fld>
            <a:endParaRPr lang="en-US"/>
          </a:p>
        </p:txBody>
      </p:sp>
    </p:spTree>
    <p:extLst>
      <p:ext uri="{BB962C8B-B14F-4D97-AF65-F5344CB8AC3E}">
        <p14:creationId xmlns:p14="http://schemas.microsoft.com/office/powerpoint/2010/main" val="3400864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ever direction you go, RFP or straight to evaluation with scripted or unscripted demos, you’ll want your team to score them. This helps take the emotion out of the process. For example, we have seen vendors who have scored lowest on the scorecard get selected because the client liked the salesperson – and all too often the opposite being true. </a:t>
            </a:r>
          </a:p>
        </p:txBody>
      </p:sp>
      <p:sp>
        <p:nvSpPr>
          <p:cNvPr id="4" name="Slide Number Placeholder 3"/>
          <p:cNvSpPr>
            <a:spLocks noGrp="1"/>
          </p:cNvSpPr>
          <p:nvPr>
            <p:ph type="sldNum" sz="quarter" idx="5"/>
          </p:nvPr>
        </p:nvSpPr>
        <p:spPr/>
        <p:txBody>
          <a:bodyPr/>
          <a:lstStyle/>
          <a:p>
            <a:fld id="{B35CB47C-61F2-4B70-A709-B0F2F112A328}" type="slidenum">
              <a:rPr lang="en-US" smtClean="0"/>
              <a:t>15</a:t>
            </a:fld>
            <a:endParaRPr lang="en-US"/>
          </a:p>
        </p:txBody>
      </p:sp>
    </p:spTree>
    <p:extLst>
      <p:ext uri="{BB962C8B-B14F-4D97-AF65-F5344CB8AC3E}">
        <p14:creationId xmlns:p14="http://schemas.microsoft.com/office/powerpoint/2010/main" val="790506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39B93-D13D-00C4-E9B8-74A3433DD1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F6A960-A77C-E110-629C-93F39BF1B4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EF09EC-BD0B-7FB8-AC66-A964CDA81729}"/>
              </a:ext>
            </a:extLst>
          </p:cNvPr>
          <p:cNvSpPr>
            <a:spLocks noGrp="1"/>
          </p:cNvSpPr>
          <p:nvPr>
            <p:ph type="body" idx="1"/>
          </p:nvPr>
        </p:nvSpPr>
        <p:spPr/>
        <p:txBody>
          <a:bodyPr/>
          <a:lstStyle/>
          <a:p>
            <a:r>
              <a:rPr lang="en-US" dirty="0"/>
              <a:t>When is the right time?</a:t>
            </a:r>
          </a:p>
          <a:p>
            <a:pPr marL="171450" indent="-171450">
              <a:buFont typeface="Arial" panose="020B0604020202020204" pitchFamily="34" charset="0"/>
              <a:buChar char="•"/>
            </a:pPr>
            <a:r>
              <a:rPr lang="en-US" dirty="0"/>
              <a:t>Internal readiness: change management, bandwidth, budgeting</a:t>
            </a:r>
          </a:p>
          <a:p>
            <a:pPr marL="171450" indent="-171450">
              <a:buFont typeface="Arial" panose="020B0604020202020204" pitchFamily="34" charset="0"/>
              <a:buChar char="•"/>
            </a:pPr>
            <a:r>
              <a:rPr lang="en-US" dirty="0"/>
              <a:t>External timing: vendor market, fiscal cycles</a:t>
            </a:r>
          </a:p>
          <a:p>
            <a:pPr marL="171450" indent="-171450">
              <a:buFont typeface="Arial" panose="020B0604020202020204" pitchFamily="34" charset="0"/>
              <a:buChar char="•"/>
            </a:pPr>
            <a:r>
              <a:rPr lang="en-US" dirty="0"/>
              <a:t>Building a realistic timeline with change management, training, phases</a:t>
            </a:r>
          </a:p>
          <a:p>
            <a:pPr marL="0" indent="0">
              <a:buFont typeface="Arial" panose="020B0604020202020204" pitchFamily="34" charset="0"/>
              <a:buNone/>
            </a:pPr>
            <a:endParaRPr lang="en-US" dirty="0"/>
          </a:p>
          <a:p>
            <a:r>
              <a:rPr lang="en-US" dirty="0"/>
              <a:t>Suzanne and Janine – their feedback </a:t>
            </a:r>
          </a:p>
        </p:txBody>
      </p:sp>
      <p:sp>
        <p:nvSpPr>
          <p:cNvPr id="4" name="Slide Number Placeholder 3">
            <a:extLst>
              <a:ext uri="{FF2B5EF4-FFF2-40B4-BE49-F238E27FC236}">
                <a16:creationId xmlns:a16="http://schemas.microsoft.com/office/drawing/2014/main" id="{34263668-7440-671B-B383-02F66CA73C61}"/>
              </a:ext>
            </a:extLst>
          </p:cNvPr>
          <p:cNvSpPr>
            <a:spLocks noGrp="1"/>
          </p:cNvSpPr>
          <p:nvPr>
            <p:ph type="sldNum" sz="quarter" idx="5"/>
          </p:nvPr>
        </p:nvSpPr>
        <p:spPr/>
        <p:txBody>
          <a:bodyPr/>
          <a:lstStyle/>
          <a:p>
            <a:fld id="{90623560-2808-4A04-A409-BC9CCFD46EB2}" type="slidenum">
              <a:rPr lang="en-US" smtClean="0"/>
              <a:t>16</a:t>
            </a:fld>
            <a:endParaRPr lang="en-US"/>
          </a:p>
        </p:txBody>
      </p:sp>
    </p:spTree>
    <p:extLst>
      <p:ext uri="{BB962C8B-B14F-4D97-AF65-F5344CB8AC3E}">
        <p14:creationId xmlns:p14="http://schemas.microsoft.com/office/powerpoint/2010/main" val="1912681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Starting with strategic goals that promote having the right HR technology – or rather identifying that your org needs HR technology is key.</a:t>
            </a:r>
          </a:p>
          <a:p>
            <a:pPr marL="228600" indent="-228600">
              <a:buAutoNum type="arabicPeriod"/>
            </a:pPr>
            <a:r>
              <a:rPr lang="en-US" dirty="0"/>
              <a:t>Then the process starts with </a:t>
            </a:r>
            <a:r>
              <a:rPr lang="en-US" b="1" dirty="0"/>
              <a:t>why</a:t>
            </a:r>
            <a:r>
              <a:rPr lang="en-US" dirty="0"/>
              <a:t> we need it; why the investment of time, resources and money are important</a:t>
            </a:r>
          </a:p>
          <a:p>
            <a:pPr marL="228600" indent="-228600">
              <a:buAutoNum type="arabicPeriod"/>
            </a:pPr>
            <a:r>
              <a:rPr lang="en-US" dirty="0"/>
              <a:t>Defining </a:t>
            </a:r>
            <a:r>
              <a:rPr lang="en-US" b="1" dirty="0"/>
              <a:t>what</a:t>
            </a:r>
            <a:r>
              <a:rPr lang="en-US" dirty="0"/>
              <a:t> and </a:t>
            </a:r>
            <a:r>
              <a:rPr lang="en-US" b="1" dirty="0"/>
              <a:t>who</a:t>
            </a:r>
            <a:r>
              <a:rPr lang="en-US" dirty="0"/>
              <a:t> is needed from the technology (feature, functionality, support)</a:t>
            </a:r>
          </a:p>
          <a:p>
            <a:pPr marL="228600" indent="-228600">
              <a:buAutoNum type="arabicPeriod"/>
            </a:pPr>
            <a:r>
              <a:rPr lang="en-US" dirty="0"/>
              <a:t>Process of evaluating the HR technology options: Research and Process itself: RFP and evals</a:t>
            </a:r>
          </a:p>
          <a:p>
            <a:pPr marL="228600" indent="-228600">
              <a:buAutoNum type="arabicPeriod"/>
            </a:pPr>
            <a:r>
              <a:rPr lang="en-US" b="1" dirty="0"/>
              <a:t>When</a:t>
            </a:r>
            <a:r>
              <a:rPr lang="en-US" dirty="0"/>
              <a:t> is the right time </a:t>
            </a:r>
          </a:p>
          <a:p>
            <a:pPr marL="228600" indent="-228600">
              <a:buAutoNum type="arabicPeriod"/>
            </a:pPr>
            <a:r>
              <a:rPr lang="en-US" dirty="0"/>
              <a:t>Having leadership and organization support for ties it up – critical to success </a:t>
            </a:r>
          </a:p>
        </p:txBody>
      </p:sp>
      <p:sp>
        <p:nvSpPr>
          <p:cNvPr id="4" name="Slide Number Placeholder 3"/>
          <p:cNvSpPr>
            <a:spLocks noGrp="1"/>
          </p:cNvSpPr>
          <p:nvPr>
            <p:ph type="sldNum" sz="quarter" idx="5"/>
          </p:nvPr>
        </p:nvSpPr>
        <p:spPr/>
        <p:txBody>
          <a:bodyPr/>
          <a:lstStyle/>
          <a:p>
            <a:fld id="{B35CB47C-61F2-4B70-A709-B0F2F112A328}" type="slidenum">
              <a:rPr lang="en-US" smtClean="0"/>
              <a:t>17</a:t>
            </a:fld>
            <a:endParaRPr lang="en-US"/>
          </a:p>
        </p:txBody>
      </p:sp>
    </p:spTree>
    <p:extLst>
      <p:ext uri="{BB962C8B-B14F-4D97-AF65-F5344CB8AC3E}">
        <p14:creationId xmlns:p14="http://schemas.microsoft.com/office/powerpoint/2010/main" val="2074186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5CB47C-61F2-4B70-A709-B0F2F112A328}" type="slidenum">
              <a:rPr lang="en-US" smtClean="0"/>
              <a:t>19</a:t>
            </a:fld>
            <a:endParaRPr lang="en-US"/>
          </a:p>
        </p:txBody>
      </p:sp>
    </p:spTree>
    <p:extLst>
      <p:ext uri="{BB962C8B-B14F-4D97-AF65-F5344CB8AC3E}">
        <p14:creationId xmlns:p14="http://schemas.microsoft.com/office/powerpoint/2010/main" val="2913416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 the team and share their experience with HR Technology Software selection and implementation </a:t>
            </a:r>
          </a:p>
        </p:txBody>
      </p:sp>
      <p:sp>
        <p:nvSpPr>
          <p:cNvPr id="4" name="Slide Number Placeholder 3"/>
          <p:cNvSpPr>
            <a:spLocks noGrp="1"/>
          </p:cNvSpPr>
          <p:nvPr>
            <p:ph type="sldNum" sz="quarter" idx="5"/>
          </p:nvPr>
        </p:nvSpPr>
        <p:spPr/>
        <p:txBody>
          <a:bodyPr/>
          <a:lstStyle/>
          <a:p>
            <a:fld id="{06B54483-BB3E-41B3-909B-5678F390670A}" type="slidenum">
              <a:rPr lang="en-US" smtClean="0"/>
              <a:t>3</a:t>
            </a:fld>
            <a:endParaRPr lang="en-US"/>
          </a:p>
        </p:txBody>
      </p:sp>
    </p:spTree>
    <p:extLst>
      <p:ext uri="{BB962C8B-B14F-4D97-AF65-F5344CB8AC3E}">
        <p14:creationId xmlns:p14="http://schemas.microsoft.com/office/powerpoint/2010/main" val="95487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5CB47C-61F2-4B70-A709-B0F2F112A328}" type="slidenum">
              <a:rPr lang="en-US" smtClean="0"/>
              <a:t>4</a:t>
            </a:fld>
            <a:endParaRPr lang="en-US"/>
          </a:p>
        </p:txBody>
      </p:sp>
    </p:spTree>
    <p:extLst>
      <p:ext uri="{BB962C8B-B14F-4D97-AF65-F5344CB8AC3E}">
        <p14:creationId xmlns:p14="http://schemas.microsoft.com/office/powerpoint/2010/main" val="986942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1767D-C4B1-5782-B7C8-95EB6CE763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ACF665-80A6-E4FD-EA7F-4303276D3E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62BCE0-5FD4-0F5D-98DF-31DCB1DFB34C}"/>
              </a:ext>
            </a:extLst>
          </p:cNvPr>
          <p:cNvSpPr>
            <a:spLocks noGrp="1"/>
          </p:cNvSpPr>
          <p:nvPr>
            <p:ph type="body" idx="1"/>
          </p:nvPr>
        </p:nvSpPr>
        <p:spPr/>
        <p:txBody>
          <a:bodyPr/>
          <a:lstStyle/>
          <a:p>
            <a:endParaRPr lang="en-US" b="0" i="0" dirty="0">
              <a:solidFill>
                <a:srgbClr val="000000"/>
              </a:solidFill>
              <a:effectLst/>
              <a:latin typeface="Graphik Web"/>
            </a:endParaRPr>
          </a:p>
        </p:txBody>
      </p:sp>
      <p:sp>
        <p:nvSpPr>
          <p:cNvPr id="4" name="Slide Number Placeholder 3">
            <a:extLst>
              <a:ext uri="{FF2B5EF4-FFF2-40B4-BE49-F238E27FC236}">
                <a16:creationId xmlns:a16="http://schemas.microsoft.com/office/drawing/2014/main" id="{6CD465F6-C512-E826-A0E8-5422E0BE7449}"/>
              </a:ext>
            </a:extLst>
          </p:cNvPr>
          <p:cNvSpPr>
            <a:spLocks noGrp="1"/>
          </p:cNvSpPr>
          <p:nvPr>
            <p:ph type="sldNum" sz="quarter" idx="5"/>
          </p:nvPr>
        </p:nvSpPr>
        <p:spPr/>
        <p:txBody>
          <a:bodyPr/>
          <a:lstStyle/>
          <a:p>
            <a:fld id="{90623560-2808-4A04-A409-BC9CCFD46EB2}" type="slidenum">
              <a:rPr lang="en-US" smtClean="0"/>
              <a:t>5</a:t>
            </a:fld>
            <a:endParaRPr lang="en-US"/>
          </a:p>
        </p:txBody>
      </p:sp>
    </p:spTree>
    <p:extLst>
      <p:ext uri="{BB962C8B-B14F-4D97-AF65-F5344CB8AC3E}">
        <p14:creationId xmlns:p14="http://schemas.microsoft.com/office/powerpoint/2010/main" val="1222182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 we need technology in HR? So we can focus on the people.</a:t>
            </a:r>
          </a:p>
        </p:txBody>
      </p:sp>
      <p:sp>
        <p:nvSpPr>
          <p:cNvPr id="4" name="Slide Number Placeholder 3"/>
          <p:cNvSpPr>
            <a:spLocks noGrp="1"/>
          </p:cNvSpPr>
          <p:nvPr>
            <p:ph type="sldNum" sz="quarter" idx="5"/>
          </p:nvPr>
        </p:nvSpPr>
        <p:spPr/>
        <p:txBody>
          <a:bodyPr/>
          <a:lstStyle/>
          <a:p>
            <a:fld id="{B35CB47C-61F2-4B70-A709-B0F2F112A328}" type="slidenum">
              <a:rPr lang="en-US" smtClean="0"/>
              <a:t>6</a:t>
            </a:fld>
            <a:endParaRPr lang="en-US"/>
          </a:p>
        </p:txBody>
      </p:sp>
    </p:spTree>
    <p:extLst>
      <p:ext uri="{BB962C8B-B14F-4D97-AF65-F5344CB8AC3E}">
        <p14:creationId xmlns:p14="http://schemas.microsoft.com/office/powerpoint/2010/main" val="3272161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5CB47C-61F2-4B70-A709-B0F2F112A328}" type="slidenum">
              <a:rPr lang="en-US" smtClean="0"/>
              <a:t>7</a:t>
            </a:fld>
            <a:endParaRPr lang="en-US"/>
          </a:p>
        </p:txBody>
      </p:sp>
    </p:spTree>
    <p:extLst>
      <p:ext uri="{BB962C8B-B14F-4D97-AF65-F5344CB8AC3E}">
        <p14:creationId xmlns:p14="http://schemas.microsoft.com/office/powerpoint/2010/main" val="4029127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ABFA8-FF45-1D8C-362E-F694F83037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50A333-FFA2-C99B-ADEE-4B34C75BA6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10569C-BC3A-04AD-FDE8-C4C3DD255281}"/>
              </a:ext>
            </a:extLst>
          </p:cNvPr>
          <p:cNvSpPr>
            <a:spLocks noGrp="1"/>
          </p:cNvSpPr>
          <p:nvPr>
            <p:ph type="body" idx="1"/>
          </p:nvPr>
        </p:nvSpPr>
        <p:spPr/>
        <p:txBody>
          <a:bodyPr/>
          <a:lstStyle/>
          <a:p>
            <a:r>
              <a:rPr lang="en-US" dirty="0"/>
              <a:t>So, now that we all agree having the right tech is super important to our job and the success of our organization, what’s our first step if we’ve decided to evaluate HR technology for the tribe or enterprise we represent.</a:t>
            </a:r>
          </a:p>
          <a:p>
            <a:endParaRPr lang="en-US" dirty="0"/>
          </a:p>
          <a:p>
            <a:r>
              <a:rPr lang="en-US" dirty="0"/>
              <a:t>Bullets: elaborate</a:t>
            </a:r>
          </a:p>
          <a:p>
            <a:endParaRPr lang="en-US" dirty="0"/>
          </a:p>
          <a:p>
            <a:r>
              <a:rPr lang="en-US" dirty="0"/>
              <a:t>Suzanne and Janine – what were their whys</a:t>
            </a:r>
          </a:p>
        </p:txBody>
      </p:sp>
      <p:sp>
        <p:nvSpPr>
          <p:cNvPr id="4" name="Slide Number Placeholder 3">
            <a:extLst>
              <a:ext uri="{FF2B5EF4-FFF2-40B4-BE49-F238E27FC236}">
                <a16:creationId xmlns:a16="http://schemas.microsoft.com/office/drawing/2014/main" id="{8B3CBCED-9C13-2D44-5EB4-12E42789D916}"/>
              </a:ext>
            </a:extLst>
          </p:cNvPr>
          <p:cNvSpPr>
            <a:spLocks noGrp="1"/>
          </p:cNvSpPr>
          <p:nvPr>
            <p:ph type="sldNum" sz="quarter" idx="5"/>
          </p:nvPr>
        </p:nvSpPr>
        <p:spPr/>
        <p:txBody>
          <a:bodyPr/>
          <a:lstStyle/>
          <a:p>
            <a:fld id="{90623560-2808-4A04-A409-BC9CCFD46EB2}" type="slidenum">
              <a:rPr lang="en-US" smtClean="0"/>
              <a:t>8</a:t>
            </a:fld>
            <a:endParaRPr lang="en-US"/>
          </a:p>
        </p:txBody>
      </p:sp>
    </p:spTree>
    <p:extLst>
      <p:ext uri="{BB962C8B-B14F-4D97-AF65-F5344CB8AC3E}">
        <p14:creationId xmlns:p14="http://schemas.microsoft.com/office/powerpoint/2010/main" val="551623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items to consider when requirements gathering:</a:t>
            </a:r>
          </a:p>
          <a:p>
            <a:r>
              <a:rPr lang="en-US" dirty="0"/>
              <a:t>What, who, priorities vs nice to haves</a:t>
            </a:r>
          </a:p>
        </p:txBody>
      </p:sp>
      <p:sp>
        <p:nvSpPr>
          <p:cNvPr id="4" name="Slide Number Placeholder 3"/>
          <p:cNvSpPr>
            <a:spLocks noGrp="1"/>
          </p:cNvSpPr>
          <p:nvPr>
            <p:ph type="sldNum" sz="quarter" idx="5"/>
          </p:nvPr>
        </p:nvSpPr>
        <p:spPr/>
        <p:txBody>
          <a:bodyPr/>
          <a:lstStyle/>
          <a:p>
            <a:fld id="{B35CB47C-61F2-4B70-A709-B0F2F112A328}" type="slidenum">
              <a:rPr lang="en-US" smtClean="0"/>
              <a:t>9</a:t>
            </a:fld>
            <a:endParaRPr lang="en-US"/>
          </a:p>
        </p:txBody>
      </p:sp>
    </p:spTree>
    <p:extLst>
      <p:ext uri="{BB962C8B-B14F-4D97-AF65-F5344CB8AC3E}">
        <p14:creationId xmlns:p14="http://schemas.microsoft.com/office/powerpoint/2010/main" val="4078377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you’ve identified the Why , what and who you’d be ready to start the actual process for evaluating vendors. However, this is where we should stop and discuss risks/ pitfalls to avoid.</a:t>
            </a:r>
          </a:p>
          <a:p>
            <a:r>
              <a:rPr lang="en-US" dirty="0"/>
              <a:t>In my experience, these are things you should ask if you’re doing along the way. Consider them guardrails to keep you on the right track… </a:t>
            </a:r>
          </a:p>
        </p:txBody>
      </p:sp>
      <p:sp>
        <p:nvSpPr>
          <p:cNvPr id="4" name="Slide Number Placeholder 3"/>
          <p:cNvSpPr>
            <a:spLocks noGrp="1"/>
          </p:cNvSpPr>
          <p:nvPr>
            <p:ph type="sldNum" sz="quarter" idx="5"/>
          </p:nvPr>
        </p:nvSpPr>
        <p:spPr/>
        <p:txBody>
          <a:bodyPr/>
          <a:lstStyle/>
          <a:p>
            <a:fld id="{90623560-2808-4A04-A409-BC9CCFD46EB2}" type="slidenum">
              <a:rPr lang="en-US" smtClean="0"/>
              <a:t>10</a:t>
            </a:fld>
            <a:endParaRPr lang="en-US"/>
          </a:p>
        </p:txBody>
      </p:sp>
    </p:spTree>
    <p:extLst>
      <p:ext uri="{BB962C8B-B14F-4D97-AF65-F5344CB8AC3E}">
        <p14:creationId xmlns:p14="http://schemas.microsoft.com/office/powerpoint/2010/main" val="4049316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879B1-D9CD-7D46-FF4C-FF7DE34E38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81EE7A-E40E-D651-B65A-9F756DE043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79BF5A-7F66-F708-C149-E3945805467D}"/>
              </a:ext>
            </a:extLst>
          </p:cNvPr>
          <p:cNvSpPr>
            <a:spLocks noGrp="1"/>
          </p:cNvSpPr>
          <p:nvPr>
            <p:ph type="dt" sz="half" idx="10"/>
          </p:nvPr>
        </p:nvSpPr>
        <p:spPr/>
        <p:txBody>
          <a:bodyPr/>
          <a:lstStyle/>
          <a:p>
            <a:fld id="{1E971463-29E3-4196-80CC-B5920809C3CB}" type="datetime1">
              <a:rPr lang="en-US" smtClean="0"/>
              <a:t>5/9/2025</a:t>
            </a:fld>
            <a:endParaRPr lang="en-US"/>
          </a:p>
        </p:txBody>
      </p:sp>
      <p:sp>
        <p:nvSpPr>
          <p:cNvPr id="5" name="Footer Placeholder 4">
            <a:extLst>
              <a:ext uri="{FF2B5EF4-FFF2-40B4-BE49-F238E27FC236}">
                <a16:creationId xmlns:a16="http://schemas.microsoft.com/office/drawing/2014/main" id="{7E118E3E-E26C-9D96-BFAA-978B80E14F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25DFAE-98EE-8DC3-4C19-7429F571095E}"/>
              </a:ext>
            </a:extLst>
          </p:cNvPr>
          <p:cNvSpPr>
            <a:spLocks noGrp="1"/>
          </p:cNvSpPr>
          <p:nvPr>
            <p:ph type="sldNum" sz="quarter" idx="12"/>
          </p:nvPr>
        </p:nvSpPr>
        <p:spPr/>
        <p:txBody>
          <a:bodyPr/>
          <a:lstStyle/>
          <a:p>
            <a:fld id="{E339BC17-2DDC-4C03-B597-C0252C77F8F3}" type="slidenum">
              <a:rPr lang="en-US" smtClean="0"/>
              <a:t>‹#›</a:t>
            </a:fld>
            <a:endParaRPr lang="en-US"/>
          </a:p>
        </p:txBody>
      </p:sp>
    </p:spTree>
    <p:extLst>
      <p:ext uri="{BB962C8B-B14F-4D97-AF65-F5344CB8AC3E}">
        <p14:creationId xmlns:p14="http://schemas.microsoft.com/office/powerpoint/2010/main" val="917197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F4D54-4205-BD39-1F22-08AACBCACF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DBD7B5-FB38-4E48-F208-8CFA30A31F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3D056B-9F8A-78CA-C2A0-71B16A117916}"/>
              </a:ext>
            </a:extLst>
          </p:cNvPr>
          <p:cNvSpPr>
            <a:spLocks noGrp="1"/>
          </p:cNvSpPr>
          <p:nvPr>
            <p:ph type="dt" sz="half" idx="10"/>
          </p:nvPr>
        </p:nvSpPr>
        <p:spPr/>
        <p:txBody>
          <a:bodyPr/>
          <a:lstStyle/>
          <a:p>
            <a:fld id="{3C87A8E9-8B56-4C86-A728-68CC5CA86054}" type="datetime1">
              <a:rPr lang="en-US" smtClean="0"/>
              <a:t>5/9/2025</a:t>
            </a:fld>
            <a:endParaRPr lang="en-US"/>
          </a:p>
        </p:txBody>
      </p:sp>
      <p:sp>
        <p:nvSpPr>
          <p:cNvPr id="5" name="Footer Placeholder 4">
            <a:extLst>
              <a:ext uri="{FF2B5EF4-FFF2-40B4-BE49-F238E27FC236}">
                <a16:creationId xmlns:a16="http://schemas.microsoft.com/office/drawing/2014/main" id="{97B7B341-65BE-F255-3761-62D30ED05F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1D142B-25E2-308A-1465-4C06AF8F7802}"/>
              </a:ext>
            </a:extLst>
          </p:cNvPr>
          <p:cNvSpPr>
            <a:spLocks noGrp="1"/>
          </p:cNvSpPr>
          <p:nvPr>
            <p:ph type="sldNum" sz="quarter" idx="12"/>
          </p:nvPr>
        </p:nvSpPr>
        <p:spPr/>
        <p:txBody>
          <a:bodyPr/>
          <a:lstStyle/>
          <a:p>
            <a:fld id="{E339BC17-2DDC-4C03-B597-C0252C77F8F3}" type="slidenum">
              <a:rPr lang="en-US" smtClean="0"/>
              <a:t>‹#›</a:t>
            </a:fld>
            <a:endParaRPr lang="en-US"/>
          </a:p>
        </p:txBody>
      </p:sp>
    </p:spTree>
    <p:extLst>
      <p:ext uri="{BB962C8B-B14F-4D97-AF65-F5344CB8AC3E}">
        <p14:creationId xmlns:p14="http://schemas.microsoft.com/office/powerpoint/2010/main" val="3446982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3A9E7E-96D1-7F52-B826-18542EC7A3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ABA64E-9C8C-E612-2959-E289969290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DC2E03-9335-A25D-BE9F-B6404073C241}"/>
              </a:ext>
            </a:extLst>
          </p:cNvPr>
          <p:cNvSpPr>
            <a:spLocks noGrp="1"/>
          </p:cNvSpPr>
          <p:nvPr>
            <p:ph type="dt" sz="half" idx="10"/>
          </p:nvPr>
        </p:nvSpPr>
        <p:spPr/>
        <p:txBody>
          <a:bodyPr/>
          <a:lstStyle/>
          <a:p>
            <a:fld id="{2982BB2B-97E9-45E5-927F-FA9688972232}" type="datetime1">
              <a:rPr lang="en-US" smtClean="0"/>
              <a:t>5/9/2025</a:t>
            </a:fld>
            <a:endParaRPr lang="en-US"/>
          </a:p>
        </p:txBody>
      </p:sp>
      <p:sp>
        <p:nvSpPr>
          <p:cNvPr id="5" name="Footer Placeholder 4">
            <a:extLst>
              <a:ext uri="{FF2B5EF4-FFF2-40B4-BE49-F238E27FC236}">
                <a16:creationId xmlns:a16="http://schemas.microsoft.com/office/drawing/2014/main" id="{210AEA7D-C1BC-3B4E-610B-D30EB8AAA9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914CE6-C4FA-4A3C-710F-51C90EB360EC}"/>
              </a:ext>
            </a:extLst>
          </p:cNvPr>
          <p:cNvSpPr>
            <a:spLocks noGrp="1"/>
          </p:cNvSpPr>
          <p:nvPr>
            <p:ph type="sldNum" sz="quarter" idx="12"/>
          </p:nvPr>
        </p:nvSpPr>
        <p:spPr/>
        <p:txBody>
          <a:bodyPr/>
          <a:lstStyle/>
          <a:p>
            <a:fld id="{E339BC17-2DDC-4C03-B597-C0252C77F8F3}" type="slidenum">
              <a:rPr lang="en-US" smtClean="0"/>
              <a:t>‹#›</a:t>
            </a:fld>
            <a:endParaRPr lang="en-US"/>
          </a:p>
        </p:txBody>
      </p:sp>
    </p:spTree>
    <p:extLst>
      <p:ext uri="{BB962C8B-B14F-4D97-AF65-F5344CB8AC3E}">
        <p14:creationId xmlns:p14="http://schemas.microsoft.com/office/powerpoint/2010/main" val="2286826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CE748-CEAB-5C98-CED3-D41B713392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17FEA8-E6ED-180C-3194-173FDD83A5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B68B79-D0DA-45C6-E200-F1222B9194D9}"/>
              </a:ext>
            </a:extLst>
          </p:cNvPr>
          <p:cNvSpPr>
            <a:spLocks noGrp="1"/>
          </p:cNvSpPr>
          <p:nvPr>
            <p:ph type="dt" sz="half" idx="10"/>
          </p:nvPr>
        </p:nvSpPr>
        <p:spPr/>
        <p:txBody>
          <a:bodyPr/>
          <a:lstStyle/>
          <a:p>
            <a:fld id="{3C848386-6A30-4410-B906-B82B66653811}" type="datetime1">
              <a:rPr lang="en-US" smtClean="0"/>
              <a:t>5/9/2025</a:t>
            </a:fld>
            <a:endParaRPr lang="en-US"/>
          </a:p>
        </p:txBody>
      </p:sp>
      <p:sp>
        <p:nvSpPr>
          <p:cNvPr id="5" name="Footer Placeholder 4">
            <a:extLst>
              <a:ext uri="{FF2B5EF4-FFF2-40B4-BE49-F238E27FC236}">
                <a16:creationId xmlns:a16="http://schemas.microsoft.com/office/drawing/2014/main" id="{60D0B516-9DD1-84E5-8427-8DD538DDB7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0304E2-82FE-9EF6-93A7-EE03DBEBA5C2}"/>
              </a:ext>
            </a:extLst>
          </p:cNvPr>
          <p:cNvSpPr>
            <a:spLocks noGrp="1"/>
          </p:cNvSpPr>
          <p:nvPr>
            <p:ph type="sldNum" sz="quarter" idx="12"/>
          </p:nvPr>
        </p:nvSpPr>
        <p:spPr/>
        <p:txBody>
          <a:bodyPr/>
          <a:lstStyle/>
          <a:p>
            <a:fld id="{E339BC17-2DDC-4C03-B597-C0252C77F8F3}" type="slidenum">
              <a:rPr lang="en-US" smtClean="0"/>
              <a:t>‹#›</a:t>
            </a:fld>
            <a:endParaRPr lang="en-US"/>
          </a:p>
        </p:txBody>
      </p:sp>
    </p:spTree>
    <p:extLst>
      <p:ext uri="{BB962C8B-B14F-4D97-AF65-F5344CB8AC3E}">
        <p14:creationId xmlns:p14="http://schemas.microsoft.com/office/powerpoint/2010/main" val="2629646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090F9-724A-F0DA-DF7B-4E93D3AC18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1A0F22-CF1E-8FAA-1824-7ED557B3B8B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794E77-4D90-8BDC-5D26-7B0D2FE27C4D}"/>
              </a:ext>
            </a:extLst>
          </p:cNvPr>
          <p:cNvSpPr>
            <a:spLocks noGrp="1"/>
          </p:cNvSpPr>
          <p:nvPr>
            <p:ph type="dt" sz="half" idx="10"/>
          </p:nvPr>
        </p:nvSpPr>
        <p:spPr/>
        <p:txBody>
          <a:bodyPr/>
          <a:lstStyle/>
          <a:p>
            <a:fld id="{E98AF519-CC33-4A32-BC97-1A436C6EA2A9}" type="datetime1">
              <a:rPr lang="en-US" smtClean="0"/>
              <a:t>5/9/2025</a:t>
            </a:fld>
            <a:endParaRPr lang="en-US"/>
          </a:p>
        </p:txBody>
      </p:sp>
      <p:sp>
        <p:nvSpPr>
          <p:cNvPr id="5" name="Footer Placeholder 4">
            <a:extLst>
              <a:ext uri="{FF2B5EF4-FFF2-40B4-BE49-F238E27FC236}">
                <a16:creationId xmlns:a16="http://schemas.microsoft.com/office/drawing/2014/main" id="{31ED9BA0-AEA5-B051-65C3-1EEA026F4D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80EC49-D2D1-11F4-399A-2CB44DC30625}"/>
              </a:ext>
            </a:extLst>
          </p:cNvPr>
          <p:cNvSpPr>
            <a:spLocks noGrp="1"/>
          </p:cNvSpPr>
          <p:nvPr>
            <p:ph type="sldNum" sz="quarter" idx="12"/>
          </p:nvPr>
        </p:nvSpPr>
        <p:spPr/>
        <p:txBody>
          <a:bodyPr/>
          <a:lstStyle/>
          <a:p>
            <a:fld id="{E339BC17-2DDC-4C03-B597-C0252C77F8F3}" type="slidenum">
              <a:rPr lang="en-US" smtClean="0"/>
              <a:t>‹#›</a:t>
            </a:fld>
            <a:endParaRPr lang="en-US"/>
          </a:p>
        </p:txBody>
      </p:sp>
    </p:spTree>
    <p:extLst>
      <p:ext uri="{BB962C8B-B14F-4D97-AF65-F5344CB8AC3E}">
        <p14:creationId xmlns:p14="http://schemas.microsoft.com/office/powerpoint/2010/main" val="1509484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C359C-1FBC-EAC5-62D3-DD26202E21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21CA52-3095-9DA3-E0C3-30E2F3192B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9B1E5F-F743-3579-689F-354A066B9E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BFE1F3-35DD-4076-DD8E-5D1225DD97EF}"/>
              </a:ext>
            </a:extLst>
          </p:cNvPr>
          <p:cNvSpPr>
            <a:spLocks noGrp="1"/>
          </p:cNvSpPr>
          <p:nvPr>
            <p:ph type="dt" sz="half" idx="10"/>
          </p:nvPr>
        </p:nvSpPr>
        <p:spPr/>
        <p:txBody>
          <a:bodyPr/>
          <a:lstStyle/>
          <a:p>
            <a:fld id="{44E57D9C-2B6A-49AD-B2EB-F8DCD00FB33F}" type="datetime1">
              <a:rPr lang="en-US" smtClean="0"/>
              <a:t>5/9/2025</a:t>
            </a:fld>
            <a:endParaRPr lang="en-US"/>
          </a:p>
        </p:txBody>
      </p:sp>
      <p:sp>
        <p:nvSpPr>
          <p:cNvPr id="6" name="Footer Placeholder 5">
            <a:extLst>
              <a:ext uri="{FF2B5EF4-FFF2-40B4-BE49-F238E27FC236}">
                <a16:creationId xmlns:a16="http://schemas.microsoft.com/office/drawing/2014/main" id="{A6D50601-E931-FCAD-5122-5CDD81CB3B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3BA1D2-C037-F7BE-8640-1B48418B5325}"/>
              </a:ext>
            </a:extLst>
          </p:cNvPr>
          <p:cNvSpPr>
            <a:spLocks noGrp="1"/>
          </p:cNvSpPr>
          <p:nvPr>
            <p:ph type="sldNum" sz="quarter" idx="12"/>
          </p:nvPr>
        </p:nvSpPr>
        <p:spPr/>
        <p:txBody>
          <a:bodyPr/>
          <a:lstStyle/>
          <a:p>
            <a:fld id="{E339BC17-2DDC-4C03-B597-C0252C77F8F3}" type="slidenum">
              <a:rPr lang="en-US" smtClean="0"/>
              <a:t>‹#›</a:t>
            </a:fld>
            <a:endParaRPr lang="en-US"/>
          </a:p>
        </p:txBody>
      </p:sp>
    </p:spTree>
    <p:extLst>
      <p:ext uri="{BB962C8B-B14F-4D97-AF65-F5344CB8AC3E}">
        <p14:creationId xmlns:p14="http://schemas.microsoft.com/office/powerpoint/2010/main" val="1659028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90D66-31E0-C44D-6FBB-ACB4AE9384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C30CFB-B8EE-6A02-DE48-4B3D4F5541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59D833-3C72-A367-3D51-FA84543CBA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A2BA56-C6EA-3189-8440-F60163596A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1EDAB6-9CB9-3BDA-468A-038122EFD2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8B750B-3C1C-07D8-C5B9-61A87708AD5D}"/>
              </a:ext>
            </a:extLst>
          </p:cNvPr>
          <p:cNvSpPr>
            <a:spLocks noGrp="1"/>
          </p:cNvSpPr>
          <p:nvPr>
            <p:ph type="dt" sz="half" idx="10"/>
          </p:nvPr>
        </p:nvSpPr>
        <p:spPr/>
        <p:txBody>
          <a:bodyPr/>
          <a:lstStyle/>
          <a:p>
            <a:fld id="{6BAF3FDC-D042-4DA7-B113-45D70CD99BA7}" type="datetime1">
              <a:rPr lang="en-US" smtClean="0"/>
              <a:t>5/9/2025</a:t>
            </a:fld>
            <a:endParaRPr lang="en-US"/>
          </a:p>
        </p:txBody>
      </p:sp>
      <p:sp>
        <p:nvSpPr>
          <p:cNvPr id="8" name="Footer Placeholder 7">
            <a:extLst>
              <a:ext uri="{FF2B5EF4-FFF2-40B4-BE49-F238E27FC236}">
                <a16:creationId xmlns:a16="http://schemas.microsoft.com/office/drawing/2014/main" id="{576479C8-3ADE-E63E-9E95-D0F0F0DA23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86F5BA-0B4C-37CF-7DC1-6B57AC4355AE}"/>
              </a:ext>
            </a:extLst>
          </p:cNvPr>
          <p:cNvSpPr>
            <a:spLocks noGrp="1"/>
          </p:cNvSpPr>
          <p:nvPr>
            <p:ph type="sldNum" sz="quarter" idx="12"/>
          </p:nvPr>
        </p:nvSpPr>
        <p:spPr/>
        <p:txBody>
          <a:bodyPr/>
          <a:lstStyle/>
          <a:p>
            <a:fld id="{E339BC17-2DDC-4C03-B597-C0252C77F8F3}" type="slidenum">
              <a:rPr lang="en-US" smtClean="0"/>
              <a:t>‹#›</a:t>
            </a:fld>
            <a:endParaRPr lang="en-US"/>
          </a:p>
        </p:txBody>
      </p:sp>
    </p:spTree>
    <p:extLst>
      <p:ext uri="{BB962C8B-B14F-4D97-AF65-F5344CB8AC3E}">
        <p14:creationId xmlns:p14="http://schemas.microsoft.com/office/powerpoint/2010/main" val="3137028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93AB6-4C8A-899A-E969-8F7508D3E3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967B7B2-D1C6-F54D-DD8E-9EF8222201AC}"/>
              </a:ext>
            </a:extLst>
          </p:cNvPr>
          <p:cNvSpPr>
            <a:spLocks noGrp="1"/>
          </p:cNvSpPr>
          <p:nvPr>
            <p:ph type="dt" sz="half" idx="10"/>
          </p:nvPr>
        </p:nvSpPr>
        <p:spPr/>
        <p:txBody>
          <a:bodyPr/>
          <a:lstStyle/>
          <a:p>
            <a:fld id="{1C33EAA6-FA2A-47CB-BC08-A5A9D75574C6}" type="datetime1">
              <a:rPr lang="en-US" smtClean="0"/>
              <a:t>5/9/2025</a:t>
            </a:fld>
            <a:endParaRPr lang="en-US"/>
          </a:p>
        </p:txBody>
      </p:sp>
      <p:sp>
        <p:nvSpPr>
          <p:cNvPr id="4" name="Footer Placeholder 3">
            <a:extLst>
              <a:ext uri="{FF2B5EF4-FFF2-40B4-BE49-F238E27FC236}">
                <a16:creationId xmlns:a16="http://schemas.microsoft.com/office/drawing/2014/main" id="{571459C2-B66F-4206-384A-3BA2C7F6E4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CB7A8C-7133-0B8A-4119-92DF1310E05D}"/>
              </a:ext>
            </a:extLst>
          </p:cNvPr>
          <p:cNvSpPr>
            <a:spLocks noGrp="1"/>
          </p:cNvSpPr>
          <p:nvPr>
            <p:ph type="sldNum" sz="quarter" idx="12"/>
          </p:nvPr>
        </p:nvSpPr>
        <p:spPr/>
        <p:txBody>
          <a:bodyPr/>
          <a:lstStyle/>
          <a:p>
            <a:fld id="{E339BC17-2DDC-4C03-B597-C0252C77F8F3}" type="slidenum">
              <a:rPr lang="en-US" smtClean="0"/>
              <a:t>‹#›</a:t>
            </a:fld>
            <a:endParaRPr lang="en-US"/>
          </a:p>
        </p:txBody>
      </p:sp>
    </p:spTree>
    <p:extLst>
      <p:ext uri="{BB962C8B-B14F-4D97-AF65-F5344CB8AC3E}">
        <p14:creationId xmlns:p14="http://schemas.microsoft.com/office/powerpoint/2010/main" val="3441446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4D0713-4F87-4871-4F61-4544550CA393}"/>
              </a:ext>
            </a:extLst>
          </p:cNvPr>
          <p:cNvSpPr>
            <a:spLocks noGrp="1"/>
          </p:cNvSpPr>
          <p:nvPr>
            <p:ph type="dt" sz="half" idx="10"/>
          </p:nvPr>
        </p:nvSpPr>
        <p:spPr/>
        <p:txBody>
          <a:bodyPr/>
          <a:lstStyle/>
          <a:p>
            <a:fld id="{91920344-57BA-4E60-91AA-177DB7A4019E}" type="datetime1">
              <a:rPr lang="en-US" smtClean="0"/>
              <a:t>5/9/2025</a:t>
            </a:fld>
            <a:endParaRPr lang="en-US"/>
          </a:p>
        </p:txBody>
      </p:sp>
      <p:sp>
        <p:nvSpPr>
          <p:cNvPr id="3" name="Footer Placeholder 2">
            <a:extLst>
              <a:ext uri="{FF2B5EF4-FFF2-40B4-BE49-F238E27FC236}">
                <a16:creationId xmlns:a16="http://schemas.microsoft.com/office/drawing/2014/main" id="{E75DB5E9-65DD-B164-8F66-E8E0507861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13879F-A188-41A9-9E40-FCA9E920C42A}"/>
              </a:ext>
            </a:extLst>
          </p:cNvPr>
          <p:cNvSpPr>
            <a:spLocks noGrp="1"/>
          </p:cNvSpPr>
          <p:nvPr>
            <p:ph type="sldNum" sz="quarter" idx="12"/>
          </p:nvPr>
        </p:nvSpPr>
        <p:spPr/>
        <p:txBody>
          <a:bodyPr/>
          <a:lstStyle/>
          <a:p>
            <a:fld id="{E339BC17-2DDC-4C03-B597-C0252C77F8F3}" type="slidenum">
              <a:rPr lang="en-US" smtClean="0"/>
              <a:t>‹#›</a:t>
            </a:fld>
            <a:endParaRPr lang="en-US"/>
          </a:p>
        </p:txBody>
      </p:sp>
    </p:spTree>
    <p:extLst>
      <p:ext uri="{BB962C8B-B14F-4D97-AF65-F5344CB8AC3E}">
        <p14:creationId xmlns:p14="http://schemas.microsoft.com/office/powerpoint/2010/main" val="3053756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3E9C8-8982-99D1-1C82-D7A37E05EC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B98454-2B1A-6ABD-BB19-28B1C09B11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17A09A-F093-F798-CC62-52B07E5E7C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74DF1A-7011-5F96-5A72-C87BFADC719F}"/>
              </a:ext>
            </a:extLst>
          </p:cNvPr>
          <p:cNvSpPr>
            <a:spLocks noGrp="1"/>
          </p:cNvSpPr>
          <p:nvPr>
            <p:ph type="dt" sz="half" idx="10"/>
          </p:nvPr>
        </p:nvSpPr>
        <p:spPr/>
        <p:txBody>
          <a:bodyPr/>
          <a:lstStyle/>
          <a:p>
            <a:fld id="{B8F4E99C-8955-4A21-B07A-B359CE2071EB}" type="datetime1">
              <a:rPr lang="en-US" smtClean="0"/>
              <a:t>5/9/2025</a:t>
            </a:fld>
            <a:endParaRPr lang="en-US"/>
          </a:p>
        </p:txBody>
      </p:sp>
      <p:sp>
        <p:nvSpPr>
          <p:cNvPr id="6" name="Footer Placeholder 5">
            <a:extLst>
              <a:ext uri="{FF2B5EF4-FFF2-40B4-BE49-F238E27FC236}">
                <a16:creationId xmlns:a16="http://schemas.microsoft.com/office/drawing/2014/main" id="{164DE74E-2F2D-E43F-B509-7C6CF41F63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5CB0C7-048F-1686-A55C-DDF2EA901E29}"/>
              </a:ext>
            </a:extLst>
          </p:cNvPr>
          <p:cNvSpPr>
            <a:spLocks noGrp="1"/>
          </p:cNvSpPr>
          <p:nvPr>
            <p:ph type="sldNum" sz="quarter" idx="12"/>
          </p:nvPr>
        </p:nvSpPr>
        <p:spPr/>
        <p:txBody>
          <a:bodyPr/>
          <a:lstStyle/>
          <a:p>
            <a:fld id="{E339BC17-2DDC-4C03-B597-C0252C77F8F3}" type="slidenum">
              <a:rPr lang="en-US" smtClean="0"/>
              <a:t>‹#›</a:t>
            </a:fld>
            <a:endParaRPr lang="en-US"/>
          </a:p>
        </p:txBody>
      </p:sp>
    </p:spTree>
    <p:extLst>
      <p:ext uri="{BB962C8B-B14F-4D97-AF65-F5344CB8AC3E}">
        <p14:creationId xmlns:p14="http://schemas.microsoft.com/office/powerpoint/2010/main" val="2145358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94944-6C6A-187E-7D24-0094468195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E946B7-5850-A2FA-C283-1DA3DC084E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833E47-BB5F-E49E-ED7A-71CE232446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30CFB1-7B19-7697-A3B0-59A410CD39A6}"/>
              </a:ext>
            </a:extLst>
          </p:cNvPr>
          <p:cNvSpPr>
            <a:spLocks noGrp="1"/>
          </p:cNvSpPr>
          <p:nvPr>
            <p:ph type="dt" sz="half" idx="10"/>
          </p:nvPr>
        </p:nvSpPr>
        <p:spPr/>
        <p:txBody>
          <a:bodyPr/>
          <a:lstStyle/>
          <a:p>
            <a:fld id="{54181210-B22D-4790-85D8-93B9296F573C}" type="datetime1">
              <a:rPr lang="en-US" smtClean="0"/>
              <a:t>5/9/2025</a:t>
            </a:fld>
            <a:endParaRPr lang="en-US"/>
          </a:p>
        </p:txBody>
      </p:sp>
      <p:sp>
        <p:nvSpPr>
          <p:cNvPr id="6" name="Footer Placeholder 5">
            <a:extLst>
              <a:ext uri="{FF2B5EF4-FFF2-40B4-BE49-F238E27FC236}">
                <a16:creationId xmlns:a16="http://schemas.microsoft.com/office/drawing/2014/main" id="{B9E5AD17-32C5-FDC9-B7BE-08BE4F55E2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F53732-8ECF-1078-5DAF-955D5E70786F}"/>
              </a:ext>
            </a:extLst>
          </p:cNvPr>
          <p:cNvSpPr>
            <a:spLocks noGrp="1"/>
          </p:cNvSpPr>
          <p:nvPr>
            <p:ph type="sldNum" sz="quarter" idx="12"/>
          </p:nvPr>
        </p:nvSpPr>
        <p:spPr/>
        <p:txBody>
          <a:bodyPr/>
          <a:lstStyle/>
          <a:p>
            <a:fld id="{E339BC17-2DDC-4C03-B597-C0252C77F8F3}" type="slidenum">
              <a:rPr lang="en-US" smtClean="0"/>
              <a:t>‹#›</a:t>
            </a:fld>
            <a:endParaRPr lang="en-US"/>
          </a:p>
        </p:txBody>
      </p:sp>
    </p:spTree>
    <p:extLst>
      <p:ext uri="{BB962C8B-B14F-4D97-AF65-F5344CB8AC3E}">
        <p14:creationId xmlns:p14="http://schemas.microsoft.com/office/powerpoint/2010/main" val="1741317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032DCE-2B03-F709-D7CF-FEB0F58E9F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C7D243-5F4C-B209-C9D8-D394955A5E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90462D-91FF-4418-7EC0-528DA4A10F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96F2A8-D388-475C-ACAB-C35E0B30147C}" type="datetime1">
              <a:rPr lang="en-US" smtClean="0"/>
              <a:t>5/9/2025</a:t>
            </a:fld>
            <a:endParaRPr lang="en-US"/>
          </a:p>
        </p:txBody>
      </p:sp>
      <p:sp>
        <p:nvSpPr>
          <p:cNvPr id="5" name="Footer Placeholder 4">
            <a:extLst>
              <a:ext uri="{FF2B5EF4-FFF2-40B4-BE49-F238E27FC236}">
                <a16:creationId xmlns:a16="http://schemas.microsoft.com/office/drawing/2014/main" id="{C9D03703-7F4E-8346-590D-763AE85FAB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7AE0F5A-D62F-F156-2637-7AFFACC812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339BC17-2DDC-4C03-B597-C0252C77F8F3}" type="slidenum">
              <a:rPr lang="en-US" smtClean="0"/>
              <a:t>‹#›</a:t>
            </a:fld>
            <a:endParaRPr lang="en-US"/>
          </a:p>
        </p:txBody>
      </p:sp>
    </p:spTree>
    <p:extLst>
      <p:ext uri="{BB962C8B-B14F-4D97-AF65-F5344CB8AC3E}">
        <p14:creationId xmlns:p14="http://schemas.microsoft.com/office/powerpoint/2010/main" val="243281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hyperlink" Target="https://www.forbes.com/advisor/business/software/best-human-resource-management-systems/" TargetMode="External"/><Relationship Id="rId2" Type="http://schemas.openxmlformats.org/officeDocument/2006/relationships/hyperlink" Target="https://www.gartner.com/en/documents/5860979" TargetMode="Externa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3.png"/><Relationship Id="rId4" Type="http://schemas.openxmlformats.org/officeDocument/2006/relationships/hyperlink" Target="https://www.shrm.org/topics-tools/tools/white-papers/hr-software-pricing-and-trends-2025--a-guide-for-shrm-s-network"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softwareadvice.com/about-us/" TargetMode="External"/><Relationship Id="rId7" Type="http://schemas.openxmlformats.org/officeDocument/2006/relationships/image" Target="../media/image29.png"/><Relationship Id="rId2" Type="http://schemas.openxmlformats.org/officeDocument/2006/relationships/hyperlink" Target="https://www.g2.com/"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www.capterra.com/discover/solutions/for-business-professionals/?account_campaign_id=16230883829&amp;account_adgroup_id=130678013742&amp;target=capterra&amp;ad_id=582237984448&amp;matchtype=b&amp;utm_source=ps-google&amp;utm_medium=ppc&amp;utm_campaign=:1:CAP:2:COM:3:All:4:US:5:BAU:6:SOF:8:BR:10:Brand&amp;gad_source=1&amp;gad_campaignid=16230883829&amp;gbraid=0AAAAAD4uvlsJwj4b6d4bxcVassPKioNpO&amp;gclid=CjwKCAjwiezABhBZEiwAEbTPGOzOVKfkd208nVzvLBQJYFFqXmZPPJvpF5_PW3sayek-yHAxSwtmyBoCotMQAvD_BwE" TargetMode="External"/><Relationship Id="rId4" Type="http://schemas.openxmlformats.org/officeDocument/2006/relationships/hyperlink" Target="https://www.trustradius.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microsoft.com/office/2018/10/relationships/comments" Target="../comments/modernComment_7FFFF68C_0.xm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5.png"/><Relationship Id="rId9" Type="http://schemas.openxmlformats.org/officeDocument/2006/relationships/image" Target="../media/image13.pn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D072335-1100-BDE4-ADA0-50CC95B60481}"/>
              </a:ext>
            </a:extLst>
          </p:cNvPr>
          <p:cNvSpPr txBox="1"/>
          <p:nvPr/>
        </p:nvSpPr>
        <p:spPr>
          <a:xfrm>
            <a:off x="3048000" y="3246643"/>
            <a:ext cx="6096000" cy="646331"/>
          </a:xfrm>
          <a:prstGeom prst="rect">
            <a:avLst/>
          </a:prstGeom>
          <a:noFill/>
        </p:spPr>
        <p:txBody>
          <a:bodyPr wrap="square">
            <a:spAutoFit/>
          </a:bodyPr>
          <a:lstStyle/>
          <a:p>
            <a:endParaRPr lang="en-US" dirty="0"/>
          </a:p>
          <a:p>
            <a:endParaRPr lang="en-US" dirty="0"/>
          </a:p>
        </p:txBody>
      </p:sp>
      <p:pic>
        <p:nvPicPr>
          <p:cNvPr id="7" name="Picture 6" descr="A blue and white rectangular object with text&#10;&#10;Description automatically generated with medium confidence">
            <a:extLst>
              <a:ext uri="{FF2B5EF4-FFF2-40B4-BE49-F238E27FC236}">
                <a16:creationId xmlns:a16="http://schemas.microsoft.com/office/drawing/2014/main" id="{A009A468-2392-833D-22E8-9AC2C95A41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133455"/>
          </a:solidFill>
        </p:spPr>
      </p:pic>
    </p:spTree>
    <p:extLst>
      <p:ext uri="{BB962C8B-B14F-4D97-AF65-F5344CB8AC3E}">
        <p14:creationId xmlns:p14="http://schemas.microsoft.com/office/powerpoint/2010/main" val="2361160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flipV="1">
            <a:off x="2859072" y="3690146"/>
            <a:ext cx="7696101" cy="3029630"/>
            <a:chOff x="0" y="0"/>
            <a:chExt cx="11729546" cy="4351284"/>
          </a:xfrm>
        </p:grpSpPr>
        <p:sp>
          <p:nvSpPr>
            <p:cNvPr id="4" name="Freeform 4"/>
            <p:cNvSpPr/>
            <p:nvPr/>
          </p:nvSpPr>
          <p:spPr>
            <a:xfrm>
              <a:off x="0" y="0"/>
              <a:ext cx="11729465" cy="4351274"/>
            </a:xfrm>
            <a:custGeom>
              <a:avLst/>
              <a:gdLst/>
              <a:ahLst/>
              <a:cxnLst/>
              <a:rect l="l" t="t" r="r" b="b"/>
              <a:pathLst>
                <a:path w="11729465" h="4351274">
                  <a:moveTo>
                    <a:pt x="725170" y="0"/>
                  </a:moveTo>
                  <a:lnTo>
                    <a:pt x="11004296" y="0"/>
                  </a:lnTo>
                  <a:cubicBezTo>
                    <a:pt x="11404853" y="0"/>
                    <a:pt x="11729465" y="324739"/>
                    <a:pt x="11729465" y="725170"/>
                  </a:cubicBezTo>
                  <a:lnTo>
                    <a:pt x="11729465" y="4351274"/>
                  </a:lnTo>
                  <a:lnTo>
                    <a:pt x="0" y="4351274"/>
                  </a:lnTo>
                  <a:lnTo>
                    <a:pt x="0" y="725170"/>
                  </a:lnTo>
                  <a:cubicBezTo>
                    <a:pt x="0" y="324739"/>
                    <a:pt x="324739" y="0"/>
                    <a:pt x="725170" y="0"/>
                  </a:cubicBezTo>
                  <a:close/>
                </a:path>
              </a:pathLst>
            </a:custGeom>
            <a:solidFill>
              <a:srgbClr val="E5E5E5">
                <a:alpha val="93333"/>
              </a:srgbClr>
            </a:solidFill>
          </p:spPr>
          <p:txBody>
            <a:bodyPr/>
            <a:lstStyle/>
            <a:p>
              <a:endParaRPr lang="en-XK" sz="1200" dirty="0"/>
            </a:p>
          </p:txBody>
        </p:sp>
      </p:grpSp>
      <p:grpSp>
        <p:nvGrpSpPr>
          <p:cNvPr id="6" name="Group 6"/>
          <p:cNvGrpSpPr/>
          <p:nvPr/>
        </p:nvGrpSpPr>
        <p:grpSpPr>
          <a:xfrm>
            <a:off x="-2829254" y="-197072"/>
            <a:ext cx="5658507" cy="7252138"/>
            <a:chOff x="0" y="0"/>
            <a:chExt cx="11317014" cy="14504276"/>
          </a:xfrm>
          <a:solidFill>
            <a:srgbClr val="0B2D3F"/>
          </a:solidFill>
        </p:grpSpPr>
        <p:sp>
          <p:nvSpPr>
            <p:cNvPr id="7" name="Freeform 7"/>
            <p:cNvSpPr/>
            <p:nvPr/>
          </p:nvSpPr>
          <p:spPr>
            <a:xfrm>
              <a:off x="0" y="0"/>
              <a:ext cx="11316970" cy="14504288"/>
            </a:xfrm>
            <a:custGeom>
              <a:avLst/>
              <a:gdLst/>
              <a:ahLst/>
              <a:cxnLst/>
              <a:rect l="l" t="t" r="r" b="b"/>
              <a:pathLst>
                <a:path w="11316970" h="14504288">
                  <a:moveTo>
                    <a:pt x="0" y="14504288"/>
                  </a:moveTo>
                  <a:lnTo>
                    <a:pt x="2829306" y="0"/>
                  </a:lnTo>
                  <a:lnTo>
                    <a:pt x="11316970" y="0"/>
                  </a:lnTo>
                  <a:lnTo>
                    <a:pt x="8487791" y="14504288"/>
                  </a:lnTo>
                  <a:close/>
                </a:path>
              </a:pathLst>
            </a:custGeom>
            <a:grpFill/>
          </p:spPr>
          <p:txBody>
            <a:bodyPr/>
            <a:lstStyle/>
            <a:p>
              <a:endParaRPr lang="en-XK" sz="1200"/>
            </a:p>
          </p:txBody>
        </p:sp>
      </p:grpSp>
      <p:sp>
        <p:nvSpPr>
          <p:cNvPr id="8" name="Freeform 8"/>
          <p:cNvSpPr/>
          <p:nvPr/>
        </p:nvSpPr>
        <p:spPr>
          <a:xfrm>
            <a:off x="256693" y="212734"/>
            <a:ext cx="1276401" cy="1276401"/>
          </a:xfrm>
          <a:custGeom>
            <a:avLst/>
            <a:gdLst/>
            <a:ahLst/>
            <a:cxnLst/>
            <a:rect l="l" t="t" r="r" b="b"/>
            <a:pathLst>
              <a:path w="1914601" h="1914601">
                <a:moveTo>
                  <a:pt x="0" y="0"/>
                </a:moveTo>
                <a:lnTo>
                  <a:pt x="1914600" y="0"/>
                </a:lnTo>
                <a:lnTo>
                  <a:pt x="1914600" y="1914601"/>
                </a:lnTo>
                <a:lnTo>
                  <a:pt x="0" y="1914601"/>
                </a:lnTo>
                <a:lnTo>
                  <a:pt x="0" y="0"/>
                </a:lnTo>
                <a:close/>
              </a:path>
            </a:pathLst>
          </a:custGeom>
          <a:blipFill>
            <a:blip r:embed="rId3"/>
            <a:stretch>
              <a:fillRect/>
            </a:stretch>
          </a:blipFill>
        </p:spPr>
        <p:txBody>
          <a:bodyPr/>
          <a:lstStyle/>
          <a:p>
            <a:endParaRPr lang="en-XK" sz="1200"/>
          </a:p>
        </p:txBody>
      </p:sp>
      <p:sp>
        <p:nvSpPr>
          <p:cNvPr id="10" name="Freeform 4">
            <a:extLst>
              <a:ext uri="{FF2B5EF4-FFF2-40B4-BE49-F238E27FC236}">
                <a16:creationId xmlns:a16="http://schemas.microsoft.com/office/drawing/2014/main" id="{28193968-D28E-FD37-E2B4-859AE816757B}"/>
              </a:ext>
            </a:extLst>
          </p:cNvPr>
          <p:cNvSpPr/>
          <p:nvPr/>
        </p:nvSpPr>
        <p:spPr>
          <a:xfrm>
            <a:off x="2834816" y="212734"/>
            <a:ext cx="7720357" cy="2732485"/>
          </a:xfrm>
          <a:custGeom>
            <a:avLst/>
            <a:gdLst/>
            <a:ahLst/>
            <a:cxnLst/>
            <a:rect l="l" t="t" r="r" b="b"/>
            <a:pathLst>
              <a:path w="11729465" h="4351274">
                <a:moveTo>
                  <a:pt x="725170" y="0"/>
                </a:moveTo>
                <a:lnTo>
                  <a:pt x="11004296" y="0"/>
                </a:lnTo>
                <a:cubicBezTo>
                  <a:pt x="11404853" y="0"/>
                  <a:pt x="11729465" y="324739"/>
                  <a:pt x="11729465" y="725170"/>
                </a:cubicBezTo>
                <a:lnTo>
                  <a:pt x="11729465" y="4351274"/>
                </a:lnTo>
                <a:lnTo>
                  <a:pt x="0" y="4351274"/>
                </a:lnTo>
                <a:lnTo>
                  <a:pt x="0" y="725170"/>
                </a:lnTo>
                <a:cubicBezTo>
                  <a:pt x="0" y="324739"/>
                  <a:pt x="324739" y="0"/>
                  <a:pt x="725170" y="0"/>
                </a:cubicBezTo>
                <a:close/>
              </a:path>
            </a:pathLst>
          </a:custGeom>
          <a:solidFill>
            <a:srgbClr val="E5E5E5">
              <a:alpha val="93333"/>
            </a:srgbClr>
          </a:solidFill>
        </p:spPr>
        <p:txBody>
          <a:bodyPr/>
          <a:lstStyle/>
          <a:p>
            <a:pPr marL="647715" lvl="1" indent="-342900">
              <a:buFont typeface="Wingdings" panose="05000000000000000000" pitchFamily="2" charset="2"/>
              <a:buChar char="ü"/>
            </a:pPr>
            <a:r>
              <a:rPr lang="en-US" sz="2400" dirty="0"/>
              <a:t>Don’t confuse features with outcomes</a:t>
            </a:r>
          </a:p>
          <a:p>
            <a:pPr marL="647715" lvl="1" indent="-342900">
              <a:buFont typeface="Wingdings" panose="05000000000000000000" pitchFamily="2" charset="2"/>
              <a:buChar char="ü"/>
            </a:pPr>
            <a:r>
              <a:rPr lang="en-US" sz="2400" dirty="0"/>
              <a:t>Avoid overloading on “nice to haves”</a:t>
            </a:r>
          </a:p>
          <a:p>
            <a:pPr marL="647715" lvl="1" indent="-342900">
              <a:buFont typeface="Wingdings" panose="05000000000000000000" pitchFamily="2" charset="2"/>
              <a:buChar char="ü"/>
            </a:pPr>
            <a:r>
              <a:rPr lang="en-US" sz="2400" dirty="0"/>
              <a:t>Do not skip internal alignment</a:t>
            </a:r>
          </a:p>
          <a:p>
            <a:pPr marL="647715" lvl="1" indent="-342900">
              <a:buFont typeface="Wingdings" panose="05000000000000000000" pitchFamily="2" charset="2"/>
              <a:buChar char="ü"/>
            </a:pPr>
            <a:r>
              <a:rPr lang="en-US" sz="2400" dirty="0"/>
              <a:t>Avoid relying on vendor promises alone</a:t>
            </a:r>
          </a:p>
          <a:p>
            <a:pPr marL="647715" lvl="1" indent="-342900">
              <a:buFont typeface="Wingdings" panose="05000000000000000000" pitchFamily="2" charset="2"/>
              <a:buChar char="ü"/>
            </a:pPr>
            <a:r>
              <a:rPr lang="en-US" sz="2400" dirty="0"/>
              <a:t>Do not ignore end-user input</a:t>
            </a:r>
          </a:p>
          <a:p>
            <a:pPr marL="647715" lvl="1" indent="-342900">
              <a:buFont typeface="Wingdings" panose="05000000000000000000" pitchFamily="2" charset="2"/>
              <a:buChar char="ü"/>
            </a:pPr>
            <a:r>
              <a:rPr lang="en-US" sz="2400" dirty="0"/>
              <a:t>Do not over-engineer requirements</a:t>
            </a:r>
          </a:p>
          <a:p>
            <a:pPr marL="647715" lvl="1" indent="-342900">
              <a:buFont typeface="Wingdings" panose="05000000000000000000" pitchFamily="2" charset="2"/>
              <a:buChar char="ü"/>
            </a:pPr>
            <a:r>
              <a:rPr lang="en-US" sz="2400" dirty="0"/>
              <a:t>Consider the flexibility or inflexibility of the product</a:t>
            </a:r>
          </a:p>
        </p:txBody>
      </p:sp>
      <p:sp>
        <p:nvSpPr>
          <p:cNvPr id="11" name="TextBox 5">
            <a:extLst>
              <a:ext uri="{FF2B5EF4-FFF2-40B4-BE49-F238E27FC236}">
                <a16:creationId xmlns:a16="http://schemas.microsoft.com/office/drawing/2014/main" id="{3DDFB4DC-4078-4674-1CBC-72F1CF88E7A7}"/>
              </a:ext>
            </a:extLst>
          </p:cNvPr>
          <p:cNvSpPr txBox="1"/>
          <p:nvPr/>
        </p:nvSpPr>
        <p:spPr>
          <a:xfrm>
            <a:off x="1533094" y="2985857"/>
            <a:ext cx="9022080" cy="638188"/>
          </a:xfrm>
          <a:prstGeom prst="rect">
            <a:avLst/>
          </a:prstGeom>
        </p:spPr>
        <p:txBody>
          <a:bodyPr lIns="0" tIns="0" rIns="0" bIns="0" rtlCol="0" anchor="t">
            <a:spAutoFit/>
          </a:bodyPr>
          <a:lstStyle/>
          <a:p>
            <a:pPr algn="ctr">
              <a:lnSpc>
                <a:spcPts val="5280"/>
              </a:lnSpc>
            </a:pPr>
            <a:r>
              <a:rPr lang="en-US" sz="4400" b="1" dirty="0">
                <a:solidFill>
                  <a:srgbClr val="C00000"/>
                </a:solidFill>
                <a:latin typeface="Arimo Bold"/>
                <a:ea typeface="Arimo Bold"/>
                <a:cs typeface="Arimo Bold"/>
                <a:sym typeface="Arimo Bold"/>
              </a:rPr>
              <a:t>AVOID PITFALLS</a:t>
            </a:r>
          </a:p>
        </p:txBody>
      </p:sp>
      <p:sp>
        <p:nvSpPr>
          <p:cNvPr id="13" name="TextBox 12">
            <a:extLst>
              <a:ext uri="{FF2B5EF4-FFF2-40B4-BE49-F238E27FC236}">
                <a16:creationId xmlns:a16="http://schemas.microsoft.com/office/drawing/2014/main" id="{19CCBFBA-875A-A731-B9F4-2C82BA2C139E}"/>
              </a:ext>
            </a:extLst>
          </p:cNvPr>
          <p:cNvSpPr txBox="1"/>
          <p:nvPr/>
        </p:nvSpPr>
        <p:spPr>
          <a:xfrm>
            <a:off x="3145619" y="3690147"/>
            <a:ext cx="7195003" cy="3785652"/>
          </a:xfrm>
          <a:prstGeom prst="rect">
            <a:avLst/>
          </a:prstGeom>
          <a:noFill/>
        </p:spPr>
        <p:txBody>
          <a:bodyPr wrap="square">
            <a:spAutoFit/>
          </a:bodyPr>
          <a:lstStyle/>
          <a:p>
            <a:pPr marL="342900" indent="-342900">
              <a:buFont typeface="Wingdings" panose="05000000000000000000" pitchFamily="2" charset="2"/>
              <a:buChar char="ü"/>
            </a:pPr>
            <a:r>
              <a:rPr lang="en-US" sz="2400" dirty="0"/>
              <a:t>Do your homework and research</a:t>
            </a:r>
          </a:p>
          <a:p>
            <a:pPr marL="342900" indent="-342900">
              <a:buFont typeface="Wingdings" panose="05000000000000000000" pitchFamily="2" charset="2"/>
              <a:buChar char="ü"/>
            </a:pPr>
            <a:r>
              <a:rPr lang="en-US" sz="2400" dirty="0"/>
              <a:t>Avoid rushing the process</a:t>
            </a:r>
          </a:p>
          <a:p>
            <a:pPr marL="342900" indent="-342900">
              <a:buFont typeface="Wingdings" panose="05000000000000000000" pitchFamily="2" charset="2"/>
              <a:buChar char="ü"/>
            </a:pPr>
            <a:r>
              <a:rPr lang="en-US" sz="2400" dirty="0"/>
              <a:t>Consider resource involvement to implement</a:t>
            </a:r>
          </a:p>
          <a:p>
            <a:pPr marL="342900" indent="-342900">
              <a:buFont typeface="Wingdings" panose="05000000000000000000" pitchFamily="2" charset="2"/>
              <a:buChar char="ü"/>
            </a:pPr>
            <a:r>
              <a:rPr lang="en-US" sz="2400" dirty="0"/>
              <a:t>Ask meaningful questions </a:t>
            </a:r>
          </a:p>
          <a:p>
            <a:pPr marL="342900" indent="-342900">
              <a:buFont typeface="Wingdings" panose="05000000000000000000" pitchFamily="2" charset="2"/>
              <a:buChar char="ü"/>
            </a:pPr>
            <a:r>
              <a:rPr lang="en-US" sz="2400" dirty="0"/>
              <a:t>Ask for help if you need it</a:t>
            </a:r>
          </a:p>
          <a:p>
            <a:pPr marL="342900" indent="-342900">
              <a:buFont typeface="Wingdings" panose="05000000000000000000" pitchFamily="2" charset="2"/>
              <a:buChar char="ü"/>
            </a:pPr>
            <a:r>
              <a:rPr lang="en-US" sz="2400" dirty="0"/>
              <a:t>Seek out insight from others</a:t>
            </a:r>
          </a:p>
          <a:p>
            <a:pPr marL="342900" indent="-342900">
              <a:buFont typeface="Wingdings" panose="05000000000000000000" pitchFamily="2" charset="2"/>
              <a:buChar char="ü"/>
            </a:pPr>
            <a:r>
              <a:rPr lang="en-US" sz="2400" dirty="0"/>
              <a:t>Consider professional services and external support when selecting new technology</a:t>
            </a:r>
          </a:p>
          <a:p>
            <a:pPr marL="342900" indent="-342900">
              <a:buFont typeface="Wingdings" panose="05000000000000000000" pitchFamily="2" charset="2"/>
              <a:buChar char="ü"/>
            </a:pPr>
            <a:endParaRPr lang="en-US" sz="2400" dirty="0"/>
          </a:p>
          <a:p>
            <a:pPr marL="190510" indent="-190510">
              <a:buFont typeface="Arial" panose="020B0604020202020204" pitchFamily="34" charset="0"/>
              <a:buChar char="•"/>
            </a:pPr>
            <a:endParaRPr lang="en-US" sz="1200" dirty="0"/>
          </a:p>
          <a:p>
            <a:pPr marL="190510" indent="-190510">
              <a:buFont typeface="Arial" panose="020B0604020202020204" pitchFamily="34" charset="0"/>
              <a:buChar char="•"/>
            </a:pPr>
            <a:endParaRPr lang="en-US" sz="1200" dirty="0"/>
          </a:p>
        </p:txBody>
      </p:sp>
      <p:pic>
        <p:nvPicPr>
          <p:cNvPr id="5" name="Picture 4">
            <a:extLst>
              <a:ext uri="{FF2B5EF4-FFF2-40B4-BE49-F238E27FC236}">
                <a16:creationId xmlns:a16="http://schemas.microsoft.com/office/drawing/2014/main" id="{15EC5E17-B1C0-F598-1A9A-B062705E7B33}"/>
              </a:ext>
            </a:extLst>
          </p:cNvPr>
          <p:cNvPicPr>
            <a:picLocks noChangeAspect="1"/>
          </p:cNvPicPr>
          <p:nvPr/>
        </p:nvPicPr>
        <p:blipFill>
          <a:blip r:embed="rId4"/>
          <a:stretch>
            <a:fillRect/>
          </a:stretch>
        </p:blipFill>
        <p:spPr>
          <a:xfrm>
            <a:off x="10841667" y="5736864"/>
            <a:ext cx="916111" cy="829081"/>
          </a:xfrm>
          <a:prstGeom prst="rect">
            <a:avLst/>
          </a:prstGeom>
        </p:spPr>
      </p:pic>
    </p:spTree>
    <p:extLst>
      <p:ext uri="{BB962C8B-B14F-4D97-AF65-F5344CB8AC3E}">
        <p14:creationId xmlns:p14="http://schemas.microsoft.com/office/powerpoint/2010/main" val="1807880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EF940FF-E4A5-C78D-1C92-3362A79B7F16}"/>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8848700-CB48-C215-D8AA-CB4F7791CC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18E53F2-F9DC-D821-AA4B-0BC5BEFDC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75C9D8E-4EB5-3CBC-F35A-7B460E0A3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EB58A0A-F553-2EEF-64A8-650CAD3B51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F1FDE4D-381D-99A0-73AA-99CA8C420F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A8DD57B3-B35F-B792-C37C-0DE67E301411}"/>
              </a:ext>
            </a:extLst>
          </p:cNvPr>
          <p:cNvSpPr>
            <a:spLocks noGrp="1"/>
          </p:cNvSpPr>
          <p:nvPr>
            <p:ph idx="1"/>
          </p:nvPr>
        </p:nvSpPr>
        <p:spPr>
          <a:xfrm>
            <a:off x="838200" y="1622745"/>
            <a:ext cx="10515600" cy="4554217"/>
          </a:xfrm>
        </p:spPr>
        <p:txBody>
          <a:bodyPr/>
          <a:lstStyle/>
          <a:p>
            <a:r>
              <a:rPr lang="en-US" dirty="0">
                <a:hlinkClick r:id="rId2"/>
              </a:rPr>
              <a:t>Gartner Report</a:t>
            </a:r>
            <a:endParaRPr lang="en-US" dirty="0"/>
          </a:p>
          <a:p>
            <a:r>
              <a:rPr lang="en-US" dirty="0">
                <a:hlinkClick r:id="rId3"/>
              </a:rPr>
              <a:t>Forbes 10 Best HR Software Companies</a:t>
            </a:r>
            <a:endParaRPr lang="en-US" dirty="0"/>
          </a:p>
          <a:p>
            <a:r>
              <a:rPr lang="en-US" dirty="0">
                <a:hlinkClick r:id="rId4"/>
              </a:rPr>
              <a:t>SHRM White Paper: HR Software Pricing and Trends 2025</a:t>
            </a:r>
            <a:endParaRPr lang="en-US" dirty="0"/>
          </a:p>
          <a:p>
            <a:r>
              <a:rPr lang="en-US" dirty="0"/>
              <a:t>AI Overview</a:t>
            </a:r>
          </a:p>
        </p:txBody>
      </p:sp>
      <p:pic>
        <p:nvPicPr>
          <p:cNvPr id="10" name="Picture 9">
            <a:extLst>
              <a:ext uri="{FF2B5EF4-FFF2-40B4-BE49-F238E27FC236}">
                <a16:creationId xmlns:a16="http://schemas.microsoft.com/office/drawing/2014/main" id="{0FD632E4-0FC7-56F1-6C89-293B9C12D8B8}"/>
              </a:ext>
            </a:extLst>
          </p:cNvPr>
          <p:cNvPicPr>
            <a:picLocks noChangeAspect="1"/>
          </p:cNvPicPr>
          <p:nvPr/>
        </p:nvPicPr>
        <p:blipFill>
          <a:blip r:embed="rId5"/>
          <a:stretch>
            <a:fillRect/>
          </a:stretch>
        </p:blipFill>
        <p:spPr>
          <a:xfrm>
            <a:off x="94542" y="5990615"/>
            <a:ext cx="916111" cy="829081"/>
          </a:xfrm>
          <a:prstGeom prst="rect">
            <a:avLst/>
          </a:prstGeom>
        </p:spPr>
      </p:pic>
      <p:pic>
        <p:nvPicPr>
          <p:cNvPr id="3" name="Picture 2">
            <a:extLst>
              <a:ext uri="{FF2B5EF4-FFF2-40B4-BE49-F238E27FC236}">
                <a16:creationId xmlns:a16="http://schemas.microsoft.com/office/drawing/2014/main" id="{E4ACC25F-C1A6-1E55-A6F4-AC7E359E79C0}"/>
              </a:ext>
            </a:extLst>
          </p:cNvPr>
          <p:cNvPicPr>
            <a:picLocks noChangeAspect="1"/>
          </p:cNvPicPr>
          <p:nvPr/>
        </p:nvPicPr>
        <p:blipFill>
          <a:blip r:embed="rId6"/>
          <a:stretch>
            <a:fillRect/>
          </a:stretch>
        </p:blipFill>
        <p:spPr>
          <a:xfrm>
            <a:off x="3403222" y="3271520"/>
            <a:ext cx="6389365" cy="3162413"/>
          </a:xfrm>
          <a:prstGeom prst="rect">
            <a:avLst/>
          </a:prstGeom>
        </p:spPr>
      </p:pic>
      <p:sp>
        <p:nvSpPr>
          <p:cNvPr id="2" name="Title 3">
            <a:extLst>
              <a:ext uri="{FF2B5EF4-FFF2-40B4-BE49-F238E27FC236}">
                <a16:creationId xmlns:a16="http://schemas.microsoft.com/office/drawing/2014/main" id="{ABC5BB19-B451-4BDA-3986-7330246FE6AD}"/>
              </a:ext>
            </a:extLst>
          </p:cNvPr>
          <p:cNvSpPr txBox="1">
            <a:spLocks/>
          </p:cNvSpPr>
          <p:nvPr/>
        </p:nvSpPr>
        <p:spPr>
          <a:xfrm>
            <a:off x="1148022" y="424067"/>
            <a:ext cx="9895951" cy="103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FFFFFF"/>
                </a:solidFill>
              </a:rPr>
              <a:t>Resources to Research Vendors</a:t>
            </a:r>
          </a:p>
        </p:txBody>
      </p:sp>
    </p:spTree>
    <p:extLst>
      <p:ext uri="{BB962C8B-B14F-4D97-AF65-F5344CB8AC3E}">
        <p14:creationId xmlns:p14="http://schemas.microsoft.com/office/powerpoint/2010/main" val="1968519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26C8464-00B6-B389-F951-62B86A216334}"/>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BDC8CB78-4735-9839-1A62-5DC3444C95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23208F7-7936-023E-8B97-7BD7F9B2F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3EACE7A-D349-E4C4-8DB2-E1F5DF8DCA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AECB929-381B-AD32-9B3B-497A7BA63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BEC9961-9BFD-00B0-BB4B-EA79C72638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FB6936FA-8FE2-8BD5-DD14-77A5F85949C2}"/>
              </a:ext>
            </a:extLst>
          </p:cNvPr>
          <p:cNvSpPr>
            <a:spLocks noGrp="1"/>
          </p:cNvSpPr>
          <p:nvPr>
            <p:ph idx="1"/>
          </p:nvPr>
        </p:nvSpPr>
        <p:spPr>
          <a:xfrm>
            <a:off x="838200" y="1622745"/>
            <a:ext cx="10515600" cy="4554217"/>
          </a:xfrm>
        </p:spPr>
        <p:txBody>
          <a:bodyPr/>
          <a:lstStyle/>
          <a:p>
            <a:r>
              <a:rPr lang="en-US" dirty="0"/>
              <a:t>Review Sites:</a:t>
            </a:r>
          </a:p>
          <a:p>
            <a:pPr lvl="1"/>
            <a:r>
              <a:rPr lang="en-US" dirty="0">
                <a:hlinkClick r:id="rId2"/>
              </a:rPr>
              <a:t>G2 Crowd</a:t>
            </a:r>
            <a:r>
              <a:rPr lang="en-US" dirty="0"/>
              <a:t> - since 2013</a:t>
            </a:r>
          </a:p>
          <a:p>
            <a:pPr lvl="1"/>
            <a:r>
              <a:rPr lang="en-US" dirty="0">
                <a:hlinkClick r:id="rId3"/>
              </a:rPr>
              <a:t>Software Advice </a:t>
            </a:r>
            <a:r>
              <a:rPr lang="en-US" dirty="0"/>
              <a:t>- since 2014</a:t>
            </a:r>
          </a:p>
          <a:p>
            <a:pPr lvl="1"/>
            <a:r>
              <a:rPr lang="en-US" dirty="0" err="1">
                <a:hlinkClick r:id="rId4"/>
              </a:rPr>
              <a:t>TrustRadius</a:t>
            </a:r>
            <a:r>
              <a:rPr lang="en-US" dirty="0">
                <a:hlinkClick r:id="rId4"/>
              </a:rPr>
              <a:t> </a:t>
            </a:r>
            <a:r>
              <a:rPr lang="en-US" dirty="0"/>
              <a:t>– since 2012</a:t>
            </a:r>
          </a:p>
          <a:p>
            <a:pPr lvl="1"/>
            <a:r>
              <a:rPr lang="en-US" dirty="0">
                <a:hlinkClick r:id="rId5"/>
              </a:rPr>
              <a:t>Capterra</a:t>
            </a:r>
            <a:r>
              <a:rPr lang="en-US" dirty="0"/>
              <a:t> (owned by Gartner) – since 1998</a:t>
            </a:r>
          </a:p>
          <a:p>
            <a:pPr lvl="1"/>
            <a:endParaRPr lang="en-US" dirty="0"/>
          </a:p>
        </p:txBody>
      </p:sp>
      <p:pic>
        <p:nvPicPr>
          <p:cNvPr id="10" name="Picture 9">
            <a:extLst>
              <a:ext uri="{FF2B5EF4-FFF2-40B4-BE49-F238E27FC236}">
                <a16:creationId xmlns:a16="http://schemas.microsoft.com/office/drawing/2014/main" id="{CEA64672-3C79-E7EF-F89C-5E8989C1C2C2}"/>
              </a:ext>
            </a:extLst>
          </p:cNvPr>
          <p:cNvPicPr>
            <a:picLocks noChangeAspect="1"/>
          </p:cNvPicPr>
          <p:nvPr/>
        </p:nvPicPr>
        <p:blipFill>
          <a:blip r:embed="rId6"/>
          <a:stretch>
            <a:fillRect/>
          </a:stretch>
        </p:blipFill>
        <p:spPr>
          <a:xfrm>
            <a:off x="94542" y="5990615"/>
            <a:ext cx="916111" cy="829081"/>
          </a:xfrm>
          <a:prstGeom prst="rect">
            <a:avLst/>
          </a:prstGeom>
        </p:spPr>
      </p:pic>
      <p:sp>
        <p:nvSpPr>
          <p:cNvPr id="2" name="Title 3">
            <a:extLst>
              <a:ext uri="{FF2B5EF4-FFF2-40B4-BE49-F238E27FC236}">
                <a16:creationId xmlns:a16="http://schemas.microsoft.com/office/drawing/2014/main" id="{CAF1A987-C710-CD1A-9210-5E341C76A534}"/>
              </a:ext>
            </a:extLst>
          </p:cNvPr>
          <p:cNvSpPr txBox="1">
            <a:spLocks/>
          </p:cNvSpPr>
          <p:nvPr/>
        </p:nvSpPr>
        <p:spPr>
          <a:xfrm>
            <a:off x="1148022" y="424067"/>
            <a:ext cx="9895951" cy="103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FFFFFF"/>
                </a:solidFill>
              </a:rPr>
              <a:t>Resources to Compare Software and Services</a:t>
            </a:r>
          </a:p>
        </p:txBody>
      </p:sp>
      <p:pic>
        <p:nvPicPr>
          <p:cNvPr id="5" name="Picture 4">
            <a:extLst>
              <a:ext uri="{FF2B5EF4-FFF2-40B4-BE49-F238E27FC236}">
                <a16:creationId xmlns:a16="http://schemas.microsoft.com/office/drawing/2014/main" id="{8513D0F5-A35E-E52E-E809-2F6A35573770}"/>
              </a:ext>
            </a:extLst>
          </p:cNvPr>
          <p:cNvPicPr>
            <a:picLocks noChangeAspect="1"/>
          </p:cNvPicPr>
          <p:nvPr/>
        </p:nvPicPr>
        <p:blipFill>
          <a:blip r:embed="rId7"/>
          <a:srcRect r="1551"/>
          <a:stretch/>
        </p:blipFill>
        <p:spPr>
          <a:xfrm>
            <a:off x="94542" y="3652060"/>
            <a:ext cx="12002916" cy="4031287"/>
          </a:xfrm>
          <a:prstGeom prst="rect">
            <a:avLst/>
          </a:prstGeom>
        </p:spPr>
      </p:pic>
    </p:spTree>
    <p:extLst>
      <p:ext uri="{BB962C8B-B14F-4D97-AF65-F5344CB8AC3E}">
        <p14:creationId xmlns:p14="http://schemas.microsoft.com/office/powerpoint/2010/main" val="2939067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9F5CE66-0E7B-E935-2E9D-2CDC94C3071F}"/>
            </a:ext>
          </a:extLst>
        </p:cNvPr>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EBB678FE-CB3A-AB81-8545-E26D0A033CF9}"/>
              </a:ext>
            </a:extLst>
          </p:cNvPr>
          <p:cNvSpPr>
            <a:spLocks noGrp="1"/>
          </p:cNvSpPr>
          <p:nvPr>
            <p:ph type="title"/>
          </p:nvPr>
        </p:nvSpPr>
        <p:spPr>
          <a:xfrm>
            <a:off x="660042" y="891652"/>
            <a:ext cx="4412021" cy="3030724"/>
          </a:xfrm>
        </p:spPr>
        <p:txBody>
          <a:bodyPr vert="horz" lIns="91440" tIns="45720" rIns="91440" bIns="45720" rtlCol="0" anchor="b">
            <a:normAutofit/>
          </a:bodyPr>
          <a:lstStyle/>
          <a:p>
            <a:pPr algn="r"/>
            <a:r>
              <a:rPr lang="en-US" sz="4000" kern="1200" dirty="0">
                <a:solidFill>
                  <a:srgbClr val="FFFFFF"/>
                </a:solidFill>
                <a:latin typeface="+mj-lt"/>
                <a:ea typeface="+mj-ea"/>
                <a:cs typeface="+mj-cs"/>
              </a:rPr>
              <a:t>Vendor Comparison Resources</a:t>
            </a:r>
          </a:p>
        </p:txBody>
      </p:sp>
      <p:pic>
        <p:nvPicPr>
          <p:cNvPr id="10" name="Picture 9">
            <a:extLst>
              <a:ext uri="{FF2B5EF4-FFF2-40B4-BE49-F238E27FC236}">
                <a16:creationId xmlns:a16="http://schemas.microsoft.com/office/drawing/2014/main" id="{7B432F48-D2AD-BEA2-8BFC-10594F6200EF}"/>
              </a:ext>
            </a:extLst>
          </p:cNvPr>
          <p:cNvPicPr>
            <a:picLocks noChangeAspect="1"/>
          </p:cNvPicPr>
          <p:nvPr/>
        </p:nvPicPr>
        <p:blipFill>
          <a:blip r:embed="rId3"/>
          <a:stretch>
            <a:fillRect/>
          </a:stretch>
        </p:blipFill>
        <p:spPr>
          <a:xfrm>
            <a:off x="201986" y="5831199"/>
            <a:ext cx="916111" cy="829081"/>
          </a:xfrm>
          <a:prstGeom prst="rect">
            <a:avLst/>
          </a:prstGeom>
        </p:spPr>
      </p:pic>
      <p:pic>
        <p:nvPicPr>
          <p:cNvPr id="14" name="Picture 13">
            <a:extLst>
              <a:ext uri="{FF2B5EF4-FFF2-40B4-BE49-F238E27FC236}">
                <a16:creationId xmlns:a16="http://schemas.microsoft.com/office/drawing/2014/main" id="{124C39BB-1903-3FAF-3F59-4E4CA52AE9BF}"/>
              </a:ext>
            </a:extLst>
          </p:cNvPr>
          <p:cNvPicPr>
            <a:picLocks noChangeAspect="1"/>
          </p:cNvPicPr>
          <p:nvPr/>
        </p:nvPicPr>
        <p:blipFill>
          <a:blip r:embed="rId4"/>
          <a:stretch>
            <a:fillRect/>
          </a:stretch>
        </p:blipFill>
        <p:spPr>
          <a:xfrm>
            <a:off x="6096000" y="10141"/>
            <a:ext cx="5110402" cy="6858000"/>
          </a:xfrm>
          <a:prstGeom prst="rect">
            <a:avLst/>
          </a:prstGeom>
        </p:spPr>
      </p:pic>
    </p:spTree>
    <p:extLst>
      <p:ext uri="{BB962C8B-B14F-4D97-AF65-F5344CB8AC3E}">
        <p14:creationId xmlns:p14="http://schemas.microsoft.com/office/powerpoint/2010/main" val="448375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D832DD2-364A-C42A-5C0B-605ED2A1C346}"/>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5FB357B4-C8DC-2D62-230F-3A1BDC92F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E200F8C-D91E-874F-BF71-3E87CA85C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4BC7539-9E72-9EE8-F59E-48B66C6F8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CE93801-FE74-0304-0937-FC80712B35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DA25110-F831-6A20-BD8C-575C8B240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F89B18B-918C-5D5C-B465-32571620ACA4}"/>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RFP vs Evaluation</a:t>
            </a:r>
          </a:p>
        </p:txBody>
      </p:sp>
      <p:sp>
        <p:nvSpPr>
          <p:cNvPr id="3" name="Freeform 12">
            <a:extLst>
              <a:ext uri="{FF2B5EF4-FFF2-40B4-BE49-F238E27FC236}">
                <a16:creationId xmlns:a16="http://schemas.microsoft.com/office/drawing/2014/main" id="{BB657FD6-08F8-0AA6-7FD8-F5BEBF4B504F}"/>
              </a:ext>
            </a:extLst>
          </p:cNvPr>
          <p:cNvSpPr/>
          <p:nvPr/>
        </p:nvSpPr>
        <p:spPr>
          <a:xfrm>
            <a:off x="5489058" y="1277760"/>
            <a:ext cx="7098832" cy="5541936"/>
          </a:xfrm>
          <a:custGeom>
            <a:avLst/>
            <a:gdLst/>
            <a:ahLst/>
            <a:cxnLst/>
            <a:rect l="l" t="t" r="r" b="b"/>
            <a:pathLst>
              <a:path w="5268842" h="6159709">
                <a:moveTo>
                  <a:pt x="0" y="0"/>
                </a:moveTo>
                <a:lnTo>
                  <a:pt x="5268842" y="0"/>
                </a:lnTo>
                <a:lnTo>
                  <a:pt x="5268842" y="6159709"/>
                </a:lnTo>
                <a:lnTo>
                  <a:pt x="0" y="6159709"/>
                </a:lnTo>
                <a:lnTo>
                  <a:pt x="0" y="0"/>
                </a:lnTo>
                <a:close/>
              </a:path>
            </a:pathLst>
          </a:custGeom>
          <a:blipFill>
            <a:blip r:embed="rId3"/>
            <a:stretch>
              <a:fillRect/>
            </a:stretch>
          </a:blipFill>
        </p:spPr>
        <p:txBody>
          <a:bodyPr/>
          <a:lstStyle/>
          <a:p>
            <a:endParaRPr lang="en-XK" dirty="0"/>
          </a:p>
        </p:txBody>
      </p:sp>
      <p:sp>
        <p:nvSpPr>
          <p:cNvPr id="6" name="TextBox 14">
            <a:extLst>
              <a:ext uri="{FF2B5EF4-FFF2-40B4-BE49-F238E27FC236}">
                <a16:creationId xmlns:a16="http://schemas.microsoft.com/office/drawing/2014/main" id="{279DA230-C5D4-8B8F-764F-3E72CBD2DED0}"/>
              </a:ext>
            </a:extLst>
          </p:cNvPr>
          <p:cNvSpPr txBox="1"/>
          <p:nvPr/>
        </p:nvSpPr>
        <p:spPr>
          <a:xfrm>
            <a:off x="1890781" y="1891970"/>
            <a:ext cx="3163408" cy="333425"/>
          </a:xfrm>
          <a:prstGeom prst="rect">
            <a:avLst/>
          </a:prstGeom>
        </p:spPr>
        <p:txBody>
          <a:bodyPr lIns="0" tIns="0" rIns="0" bIns="0" rtlCol="0" anchor="t">
            <a:spAutoFit/>
          </a:bodyPr>
          <a:lstStyle/>
          <a:p>
            <a:pPr algn="ctr">
              <a:lnSpc>
                <a:spcPts val="2640"/>
              </a:lnSpc>
            </a:pPr>
            <a:r>
              <a:rPr lang="en-US" sz="2200" dirty="0">
                <a:solidFill>
                  <a:srgbClr val="FFFFFF"/>
                </a:solidFill>
                <a:latin typeface="Open Sauce Bold"/>
                <a:ea typeface="Open Sauce Bold"/>
                <a:cs typeface="Open Sauce Bold"/>
                <a:sym typeface="Open Sauce Bold"/>
              </a:rPr>
              <a:t>RFP </a:t>
            </a:r>
          </a:p>
        </p:txBody>
      </p:sp>
      <p:sp>
        <p:nvSpPr>
          <p:cNvPr id="7" name="TextBox 14">
            <a:extLst>
              <a:ext uri="{FF2B5EF4-FFF2-40B4-BE49-F238E27FC236}">
                <a16:creationId xmlns:a16="http://schemas.microsoft.com/office/drawing/2014/main" id="{9BA3FC9D-4370-6204-93D7-1D6BC98A9A12}"/>
              </a:ext>
            </a:extLst>
          </p:cNvPr>
          <p:cNvSpPr txBox="1"/>
          <p:nvPr/>
        </p:nvSpPr>
        <p:spPr>
          <a:xfrm>
            <a:off x="7374255" y="1747970"/>
            <a:ext cx="3163408" cy="333425"/>
          </a:xfrm>
          <a:prstGeom prst="rect">
            <a:avLst/>
          </a:prstGeom>
        </p:spPr>
        <p:txBody>
          <a:bodyPr lIns="0" tIns="0" rIns="0" bIns="0" rtlCol="0" anchor="t">
            <a:spAutoFit/>
          </a:bodyPr>
          <a:lstStyle/>
          <a:p>
            <a:pPr algn="ctr">
              <a:lnSpc>
                <a:spcPts val="2640"/>
              </a:lnSpc>
            </a:pPr>
            <a:r>
              <a:rPr lang="en-US" sz="2200" dirty="0">
                <a:solidFill>
                  <a:srgbClr val="FFFFFF"/>
                </a:solidFill>
                <a:latin typeface="Open Sauce Bold"/>
                <a:ea typeface="Open Sauce Bold"/>
                <a:cs typeface="Open Sauce Bold"/>
                <a:sym typeface="Open Sauce Bold"/>
              </a:rPr>
              <a:t>Evaluation </a:t>
            </a:r>
          </a:p>
        </p:txBody>
      </p:sp>
      <p:sp>
        <p:nvSpPr>
          <p:cNvPr id="12" name="Freeform 10">
            <a:extLst>
              <a:ext uri="{FF2B5EF4-FFF2-40B4-BE49-F238E27FC236}">
                <a16:creationId xmlns:a16="http://schemas.microsoft.com/office/drawing/2014/main" id="{BC04A49D-9585-B55D-E529-FB4298B4D4F7}"/>
              </a:ext>
            </a:extLst>
          </p:cNvPr>
          <p:cNvSpPr/>
          <p:nvPr/>
        </p:nvSpPr>
        <p:spPr>
          <a:xfrm>
            <a:off x="-84235" y="1433502"/>
            <a:ext cx="6984765" cy="5386194"/>
          </a:xfrm>
          <a:custGeom>
            <a:avLst/>
            <a:gdLst/>
            <a:ahLst/>
            <a:cxnLst/>
            <a:rect l="l" t="t" r="r" b="b"/>
            <a:pathLst>
              <a:path w="5268842" h="6159709">
                <a:moveTo>
                  <a:pt x="0" y="0"/>
                </a:moveTo>
                <a:lnTo>
                  <a:pt x="5268841" y="0"/>
                </a:lnTo>
                <a:lnTo>
                  <a:pt x="5268841" y="6159709"/>
                </a:lnTo>
                <a:lnTo>
                  <a:pt x="0" y="6159709"/>
                </a:lnTo>
                <a:lnTo>
                  <a:pt x="0" y="0"/>
                </a:lnTo>
                <a:close/>
              </a:path>
            </a:pathLst>
          </a:custGeom>
          <a:blipFill>
            <a:blip r:embed="rId4"/>
            <a:stretch>
              <a:fillRect/>
            </a:stretch>
          </a:blipFill>
        </p:spPr>
        <p:txBody>
          <a:bodyPr/>
          <a:lstStyle/>
          <a:p>
            <a:endParaRPr lang="en-XK" sz="2000"/>
          </a:p>
        </p:txBody>
      </p:sp>
      <p:sp>
        <p:nvSpPr>
          <p:cNvPr id="11" name="TextBox 17">
            <a:extLst>
              <a:ext uri="{FF2B5EF4-FFF2-40B4-BE49-F238E27FC236}">
                <a16:creationId xmlns:a16="http://schemas.microsoft.com/office/drawing/2014/main" id="{9A6B507C-7A5D-C32D-CDA5-B1E421509534}"/>
              </a:ext>
            </a:extLst>
          </p:cNvPr>
          <p:cNvSpPr txBox="1"/>
          <p:nvPr/>
        </p:nvSpPr>
        <p:spPr>
          <a:xfrm>
            <a:off x="1263758" y="2510518"/>
            <a:ext cx="4343407" cy="3669466"/>
          </a:xfrm>
          <a:prstGeom prst="rect">
            <a:avLst/>
          </a:prstGeom>
        </p:spPr>
        <p:txBody>
          <a:bodyPr wrap="square" lIns="0" tIns="0" rIns="0" bIns="0" rtlCol="0" anchor="t">
            <a:spAutoFit/>
          </a:bodyPr>
          <a:lstStyle/>
          <a:p>
            <a:pPr marL="112712" lvl="1" algn="l">
              <a:lnSpc>
                <a:spcPts val="2160"/>
              </a:lnSpc>
              <a:spcAft>
                <a:spcPts val="300"/>
              </a:spcAft>
            </a:pPr>
            <a:r>
              <a:rPr lang="en-US" sz="1600" b="1" dirty="0">
                <a:solidFill>
                  <a:srgbClr val="0D1E35"/>
                </a:solidFill>
                <a:latin typeface="+mj-lt"/>
                <a:ea typeface="Open Sauce Light"/>
                <a:cs typeface="Open Sauce Light"/>
                <a:sym typeface="Open Sauce Light"/>
              </a:rPr>
              <a:t>What is it: A Request for Proposal</a:t>
            </a:r>
          </a:p>
          <a:p>
            <a:pPr marL="112712" lvl="1" algn="l">
              <a:spcAft>
                <a:spcPts val="300"/>
              </a:spcAft>
            </a:pPr>
            <a:r>
              <a:rPr lang="en-US" sz="1600" i="1" dirty="0">
                <a:solidFill>
                  <a:srgbClr val="0D1E35"/>
                </a:solidFill>
                <a:latin typeface="+mj-lt"/>
                <a:ea typeface="Open Sauce Light"/>
                <a:cs typeface="Open Sauce Light"/>
                <a:sym typeface="Open Sauce Light"/>
              </a:rPr>
              <a:t>A document used to announce a new project and solicit bids from vendors</a:t>
            </a:r>
          </a:p>
          <a:p>
            <a:pPr marL="112712" lvl="1" algn="l">
              <a:lnSpc>
                <a:spcPts val="2160"/>
              </a:lnSpc>
              <a:spcAft>
                <a:spcPts val="300"/>
              </a:spcAft>
            </a:pPr>
            <a:r>
              <a:rPr lang="en-US" sz="1600" dirty="0">
                <a:solidFill>
                  <a:srgbClr val="0D1E35"/>
                </a:solidFill>
                <a:effectLst>
                  <a:outerShdw blurRad="38100" dist="38100" dir="2700000" algn="tl">
                    <a:srgbClr val="000000">
                      <a:alpha val="43137"/>
                    </a:srgbClr>
                  </a:outerShdw>
                </a:effectLst>
                <a:latin typeface="+mj-lt"/>
                <a:ea typeface="Open Sauce Light"/>
                <a:cs typeface="Open Sauce Light"/>
                <a:sym typeface="Open Sauce Light"/>
              </a:rPr>
              <a:t>PROS:</a:t>
            </a:r>
          </a:p>
          <a:p>
            <a:pPr marL="398462" lvl="1" indent="-285750" algn="l">
              <a:lnSpc>
                <a:spcPts val="2160"/>
              </a:lnSpc>
              <a:spcAft>
                <a:spcPts val="300"/>
              </a:spcAft>
              <a:buFont typeface="Arial" panose="020B0604020202020204" pitchFamily="34" charset="0"/>
              <a:buChar char="•"/>
            </a:pPr>
            <a:r>
              <a:rPr lang="en-US" sz="1600" dirty="0">
                <a:solidFill>
                  <a:srgbClr val="0D1E35"/>
                </a:solidFill>
                <a:latin typeface="+mj-lt"/>
                <a:ea typeface="Open Sauce Light"/>
                <a:cs typeface="Open Sauce Light"/>
                <a:sym typeface="Open Sauce Light"/>
              </a:rPr>
              <a:t>Documents the vendors responses</a:t>
            </a:r>
          </a:p>
          <a:p>
            <a:pPr marL="398462" lvl="1" indent="-285750" algn="l">
              <a:lnSpc>
                <a:spcPts val="2160"/>
              </a:lnSpc>
              <a:spcAft>
                <a:spcPts val="300"/>
              </a:spcAft>
              <a:buFont typeface="Arial" panose="020B0604020202020204" pitchFamily="34" charset="0"/>
              <a:buChar char="•"/>
            </a:pPr>
            <a:r>
              <a:rPr lang="en-US" sz="1600" dirty="0">
                <a:solidFill>
                  <a:srgbClr val="0D1E35"/>
                </a:solidFill>
                <a:latin typeface="+mj-lt"/>
                <a:ea typeface="Open Sauce Light"/>
                <a:cs typeface="Open Sauce Light"/>
                <a:sym typeface="Open Sauce Light"/>
              </a:rPr>
              <a:t>Allows the company to have a full list of items they are requesting from the vendor</a:t>
            </a:r>
          </a:p>
          <a:p>
            <a:pPr marL="112712" lvl="1" algn="l">
              <a:lnSpc>
                <a:spcPts val="2160"/>
              </a:lnSpc>
              <a:spcAft>
                <a:spcPts val="300"/>
              </a:spcAft>
            </a:pPr>
            <a:r>
              <a:rPr lang="en-US" sz="1600" dirty="0">
                <a:solidFill>
                  <a:srgbClr val="0D1E35"/>
                </a:solidFill>
                <a:effectLst>
                  <a:outerShdw blurRad="38100" dist="38100" dir="2700000" algn="tl">
                    <a:srgbClr val="000000">
                      <a:alpha val="43137"/>
                    </a:srgbClr>
                  </a:outerShdw>
                </a:effectLst>
                <a:latin typeface="+mj-lt"/>
                <a:ea typeface="Open Sauce Light"/>
                <a:cs typeface="Open Sauce Light"/>
                <a:sym typeface="Open Sauce Light"/>
              </a:rPr>
              <a:t>CONS:</a:t>
            </a:r>
          </a:p>
          <a:p>
            <a:pPr marL="398462" lvl="1" indent="-285750" algn="l">
              <a:lnSpc>
                <a:spcPts val="2160"/>
              </a:lnSpc>
              <a:spcAft>
                <a:spcPts val="300"/>
              </a:spcAft>
              <a:buFont typeface="Arial" panose="020B0604020202020204" pitchFamily="34" charset="0"/>
              <a:buChar char="•"/>
            </a:pPr>
            <a:r>
              <a:rPr lang="en-US" sz="1600" dirty="0">
                <a:solidFill>
                  <a:srgbClr val="0D1E35"/>
                </a:solidFill>
                <a:latin typeface="+mj-lt"/>
                <a:ea typeface="Open Sauce Light"/>
                <a:cs typeface="Open Sauce Light"/>
                <a:sym typeface="Open Sauce Light"/>
              </a:rPr>
              <a:t>Lengthy, non-interactive process</a:t>
            </a:r>
          </a:p>
          <a:p>
            <a:pPr marL="398462" lvl="1" indent="-285750" algn="l">
              <a:lnSpc>
                <a:spcPts val="2160"/>
              </a:lnSpc>
              <a:spcAft>
                <a:spcPts val="300"/>
              </a:spcAft>
              <a:buFont typeface="Arial" panose="020B0604020202020204" pitchFamily="34" charset="0"/>
              <a:buChar char="•"/>
            </a:pPr>
            <a:r>
              <a:rPr lang="en-US" sz="1600" dirty="0">
                <a:solidFill>
                  <a:srgbClr val="0D1E35"/>
                </a:solidFill>
                <a:latin typeface="+mj-lt"/>
                <a:ea typeface="Open Sauce Light"/>
                <a:cs typeface="Open Sauce Light"/>
                <a:sym typeface="Open Sauce Light"/>
              </a:rPr>
              <a:t>Cannot be included in the contract; </a:t>
            </a:r>
            <a:br>
              <a:rPr lang="en-US" sz="1600" dirty="0">
                <a:solidFill>
                  <a:srgbClr val="0D1E35"/>
                </a:solidFill>
                <a:latin typeface="+mj-lt"/>
                <a:ea typeface="Open Sauce Light"/>
                <a:cs typeface="Open Sauce Light"/>
                <a:sym typeface="Open Sauce Light"/>
              </a:rPr>
            </a:br>
            <a:r>
              <a:rPr lang="en-US" sz="1600" dirty="0">
                <a:solidFill>
                  <a:srgbClr val="0D1E35"/>
                </a:solidFill>
                <a:latin typeface="+mj-lt"/>
                <a:ea typeface="Open Sauce Light"/>
                <a:cs typeface="Open Sauce Light"/>
                <a:sym typeface="Open Sauce Light"/>
              </a:rPr>
              <a:t>not a legally binding document</a:t>
            </a:r>
          </a:p>
          <a:p>
            <a:pPr marL="288925" lvl="1" indent="-176213" algn="l">
              <a:lnSpc>
                <a:spcPts val="2160"/>
              </a:lnSpc>
              <a:spcAft>
                <a:spcPts val="300"/>
              </a:spcAft>
              <a:buFont typeface="Wingdings" panose="05000000000000000000" pitchFamily="2" charset="2"/>
              <a:buChar char=""/>
            </a:pPr>
            <a:endParaRPr lang="en-US" sz="1600" dirty="0">
              <a:solidFill>
                <a:srgbClr val="0D1E35"/>
              </a:solidFill>
              <a:latin typeface="Open Sauce Light"/>
              <a:ea typeface="Open Sauce Light"/>
              <a:cs typeface="Open Sauce Light"/>
              <a:sym typeface="Open Sauce Light"/>
            </a:endParaRPr>
          </a:p>
        </p:txBody>
      </p:sp>
      <p:sp>
        <p:nvSpPr>
          <p:cNvPr id="14" name="TextBox 14">
            <a:extLst>
              <a:ext uri="{FF2B5EF4-FFF2-40B4-BE49-F238E27FC236}">
                <a16:creationId xmlns:a16="http://schemas.microsoft.com/office/drawing/2014/main" id="{B2A60E64-469F-A1B2-60BA-DC8FEDBDD307}"/>
              </a:ext>
            </a:extLst>
          </p:cNvPr>
          <p:cNvSpPr txBox="1"/>
          <p:nvPr/>
        </p:nvSpPr>
        <p:spPr>
          <a:xfrm>
            <a:off x="1745518" y="1768409"/>
            <a:ext cx="3163408" cy="333425"/>
          </a:xfrm>
          <a:prstGeom prst="rect">
            <a:avLst/>
          </a:prstGeom>
        </p:spPr>
        <p:txBody>
          <a:bodyPr lIns="0" tIns="0" rIns="0" bIns="0" rtlCol="0" anchor="t">
            <a:spAutoFit/>
          </a:bodyPr>
          <a:lstStyle/>
          <a:p>
            <a:pPr algn="ctr">
              <a:lnSpc>
                <a:spcPts val="2640"/>
              </a:lnSpc>
            </a:pPr>
            <a:r>
              <a:rPr lang="en-US" sz="2200" dirty="0">
                <a:solidFill>
                  <a:srgbClr val="FFFFFF"/>
                </a:solidFill>
                <a:latin typeface="+mj-lt"/>
                <a:ea typeface="Open Sauce Bold"/>
                <a:cs typeface="Open Sauce Bold"/>
                <a:sym typeface="Open Sauce Bold"/>
              </a:rPr>
              <a:t>RFP</a:t>
            </a:r>
            <a:endParaRPr lang="en-US" sz="2200" dirty="0">
              <a:solidFill>
                <a:srgbClr val="FFFFFF"/>
              </a:solidFill>
              <a:latin typeface="Open Sauce Bold"/>
              <a:ea typeface="Open Sauce Bold"/>
              <a:cs typeface="Open Sauce Bold"/>
              <a:sym typeface="Open Sauce Bold"/>
            </a:endParaRPr>
          </a:p>
        </p:txBody>
      </p:sp>
      <p:sp>
        <p:nvSpPr>
          <p:cNvPr id="15" name="TextBox 17">
            <a:extLst>
              <a:ext uri="{FF2B5EF4-FFF2-40B4-BE49-F238E27FC236}">
                <a16:creationId xmlns:a16="http://schemas.microsoft.com/office/drawing/2014/main" id="{5D18179C-62DB-62BF-DC73-6E83052D44FD}"/>
              </a:ext>
            </a:extLst>
          </p:cNvPr>
          <p:cNvSpPr txBox="1"/>
          <p:nvPr/>
        </p:nvSpPr>
        <p:spPr>
          <a:xfrm>
            <a:off x="6782423" y="2400400"/>
            <a:ext cx="4343407" cy="4100290"/>
          </a:xfrm>
          <a:prstGeom prst="rect">
            <a:avLst/>
          </a:prstGeom>
        </p:spPr>
        <p:txBody>
          <a:bodyPr wrap="square" lIns="0" tIns="0" rIns="0" bIns="0" rtlCol="0" anchor="t">
            <a:spAutoFit/>
          </a:bodyPr>
          <a:lstStyle>
            <a:defPPr>
              <a:defRPr lang="en-US"/>
            </a:defPPr>
            <a:lvl2pPr marL="112712" lvl="1">
              <a:lnSpc>
                <a:spcPts val="2160"/>
              </a:lnSpc>
              <a:spcAft>
                <a:spcPts val="300"/>
              </a:spcAft>
              <a:defRPr sz="1600" b="1">
                <a:solidFill>
                  <a:srgbClr val="0D1E35"/>
                </a:solidFill>
                <a:latin typeface="+mj-lt"/>
                <a:ea typeface="Open Sauce Light"/>
                <a:cs typeface="Open Sauce Light"/>
              </a:defRPr>
            </a:lvl2pPr>
          </a:lstStyle>
          <a:p>
            <a:pPr lvl="1">
              <a:lnSpc>
                <a:spcPct val="100000"/>
              </a:lnSpc>
            </a:pPr>
            <a:r>
              <a:rPr lang="en-US" dirty="0">
                <a:sym typeface="Open Sauce Light"/>
              </a:rPr>
              <a:t>What is it: </a:t>
            </a:r>
            <a:br>
              <a:rPr lang="en-US" dirty="0">
                <a:sym typeface="Open Sauce Light"/>
              </a:rPr>
            </a:br>
            <a:r>
              <a:rPr lang="en-US" b="0" i="1" dirty="0">
                <a:sym typeface="Open Sauce Light"/>
              </a:rPr>
              <a:t>Process of evaluating vendors through product demos, and detailed vendor meetings discussing company, culture, services and methodology </a:t>
            </a:r>
          </a:p>
          <a:p>
            <a:pPr lvl="1"/>
            <a:r>
              <a:rPr lang="en-US" b="0" dirty="0">
                <a:effectLst>
                  <a:outerShdw blurRad="38100" dist="38100" dir="2700000" algn="tl">
                    <a:srgbClr val="000000">
                      <a:alpha val="43137"/>
                    </a:srgbClr>
                  </a:outerShdw>
                </a:effectLst>
                <a:sym typeface="Open Sauce Light"/>
              </a:rPr>
              <a:t>PROS:</a:t>
            </a:r>
          </a:p>
          <a:p>
            <a:pPr marL="398462" lvl="1" indent="-285750">
              <a:buFont typeface="Arial" panose="020B0604020202020204" pitchFamily="34" charset="0"/>
              <a:buChar char="•"/>
            </a:pPr>
            <a:r>
              <a:rPr lang="en-US" b="0" dirty="0">
                <a:sym typeface="Open Sauce Light"/>
              </a:rPr>
              <a:t>Allows the buyer to ‘see’ functionality</a:t>
            </a:r>
          </a:p>
          <a:p>
            <a:pPr marL="398462" lvl="1" indent="-285750">
              <a:buFont typeface="Arial" panose="020B0604020202020204" pitchFamily="34" charset="0"/>
              <a:buChar char="•"/>
            </a:pPr>
            <a:r>
              <a:rPr lang="en-US" b="0" dirty="0">
                <a:sym typeface="Open Sauce Light"/>
              </a:rPr>
              <a:t>Allows interactive process between vendor and buyer </a:t>
            </a:r>
          </a:p>
          <a:p>
            <a:pPr lvl="1"/>
            <a:r>
              <a:rPr lang="en-US" b="0" dirty="0">
                <a:effectLst>
                  <a:outerShdw blurRad="38100" dist="38100" dir="2700000" algn="tl">
                    <a:srgbClr val="000000">
                      <a:alpha val="43137"/>
                    </a:srgbClr>
                  </a:outerShdw>
                </a:effectLst>
                <a:sym typeface="Open Sauce Light"/>
              </a:rPr>
              <a:t>CONS:</a:t>
            </a:r>
          </a:p>
          <a:p>
            <a:pPr marL="398462" lvl="1" indent="-285750">
              <a:buFont typeface="Arial" panose="020B0604020202020204" pitchFamily="34" charset="0"/>
              <a:buChar char="•"/>
            </a:pPr>
            <a:r>
              <a:rPr lang="en-US" b="0" dirty="0">
                <a:sym typeface="Open Sauce Light"/>
              </a:rPr>
              <a:t>Scheduling conflicts</a:t>
            </a:r>
          </a:p>
          <a:p>
            <a:pPr marL="398462" lvl="1" indent="-285750">
              <a:buFont typeface="Arial" panose="020B0604020202020204" pitchFamily="34" charset="0"/>
              <a:buChar char="•"/>
            </a:pPr>
            <a:r>
              <a:rPr lang="en-US" b="0" dirty="0">
                <a:sym typeface="Open Sauce Light"/>
              </a:rPr>
              <a:t>Functionality between vendor solutions can begin to run together</a:t>
            </a:r>
          </a:p>
          <a:p>
            <a:pPr marL="398462" lvl="1" indent="-285750">
              <a:buFont typeface="Arial" panose="020B0604020202020204" pitchFamily="34" charset="0"/>
              <a:buChar char="•"/>
            </a:pPr>
            <a:r>
              <a:rPr lang="en-US" b="0" dirty="0">
                <a:sym typeface="Open Sauce Light"/>
              </a:rPr>
              <a:t>Can be difficult to sort through multiple opinions</a:t>
            </a:r>
          </a:p>
          <a:p>
            <a:pPr lvl="1"/>
            <a:endParaRPr lang="en-US" dirty="0">
              <a:sym typeface="Open Sauce Light"/>
            </a:endParaRPr>
          </a:p>
        </p:txBody>
      </p:sp>
      <p:pic>
        <p:nvPicPr>
          <p:cNvPr id="10" name="Picture 9">
            <a:extLst>
              <a:ext uri="{FF2B5EF4-FFF2-40B4-BE49-F238E27FC236}">
                <a16:creationId xmlns:a16="http://schemas.microsoft.com/office/drawing/2014/main" id="{D75F55B7-825E-B3E2-2AEF-703552B2FDE7}"/>
              </a:ext>
            </a:extLst>
          </p:cNvPr>
          <p:cNvPicPr>
            <a:picLocks noChangeAspect="1"/>
          </p:cNvPicPr>
          <p:nvPr/>
        </p:nvPicPr>
        <p:blipFill>
          <a:blip r:embed="rId5"/>
          <a:stretch>
            <a:fillRect/>
          </a:stretch>
        </p:blipFill>
        <p:spPr>
          <a:xfrm>
            <a:off x="94542" y="5990615"/>
            <a:ext cx="916111" cy="829081"/>
          </a:xfrm>
          <a:prstGeom prst="rect">
            <a:avLst/>
          </a:prstGeom>
        </p:spPr>
      </p:pic>
    </p:spTree>
    <p:extLst>
      <p:ext uri="{BB962C8B-B14F-4D97-AF65-F5344CB8AC3E}">
        <p14:creationId xmlns:p14="http://schemas.microsoft.com/office/powerpoint/2010/main" val="4288829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32D7938-FBCB-12B9-0312-B696BD6A9117}"/>
            </a:ext>
          </a:extLst>
        </p:cNvPr>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C845D45C-5ECA-B30C-88E7-52632F643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E6CDC17E-2FFF-A888-A75C-3F2E0AADC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079EDCE6-2D98-ABE4-36C7-CF634FE3A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0FC58FA-AA6F-EF59-450A-B2DC96DDC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DA9C1188-8ED9-98A8-5B4F-31F5D1772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524542D1-CF5C-AEFA-3550-E48890E3B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EA4045C1-DFC0-4210-63FA-E81EF2EB70AA}"/>
              </a:ext>
            </a:extLst>
          </p:cNvPr>
          <p:cNvSpPr>
            <a:spLocks noGrp="1"/>
          </p:cNvSpPr>
          <p:nvPr>
            <p:ph type="title"/>
          </p:nvPr>
        </p:nvSpPr>
        <p:spPr>
          <a:xfrm>
            <a:off x="660042" y="891652"/>
            <a:ext cx="4412021" cy="3030724"/>
          </a:xfrm>
        </p:spPr>
        <p:txBody>
          <a:bodyPr vert="horz" lIns="91440" tIns="45720" rIns="91440" bIns="45720" rtlCol="0" anchor="b">
            <a:normAutofit/>
          </a:bodyPr>
          <a:lstStyle/>
          <a:p>
            <a:pPr algn="r"/>
            <a:r>
              <a:rPr lang="en-US" sz="4000" kern="1200" dirty="0">
                <a:solidFill>
                  <a:srgbClr val="FFFFFF"/>
                </a:solidFill>
                <a:latin typeface="+mj-lt"/>
                <a:ea typeface="+mj-ea"/>
                <a:cs typeface="+mj-cs"/>
              </a:rPr>
              <a:t>Examples of Scorecard</a:t>
            </a:r>
          </a:p>
        </p:txBody>
      </p:sp>
      <p:pic>
        <p:nvPicPr>
          <p:cNvPr id="9" name="Picture 8">
            <a:extLst>
              <a:ext uri="{FF2B5EF4-FFF2-40B4-BE49-F238E27FC236}">
                <a16:creationId xmlns:a16="http://schemas.microsoft.com/office/drawing/2014/main" id="{D789D984-6E1E-B79D-0AED-AEE0F197855F}"/>
              </a:ext>
            </a:extLst>
          </p:cNvPr>
          <p:cNvPicPr>
            <a:picLocks noChangeAspect="1"/>
          </p:cNvPicPr>
          <p:nvPr/>
        </p:nvPicPr>
        <p:blipFill>
          <a:blip r:embed="rId3"/>
          <a:stretch>
            <a:fillRect/>
          </a:stretch>
        </p:blipFill>
        <p:spPr>
          <a:xfrm>
            <a:off x="6096000" y="251153"/>
            <a:ext cx="5786432" cy="6167955"/>
          </a:xfrm>
          <a:prstGeom prst="rect">
            <a:avLst/>
          </a:prstGeom>
        </p:spPr>
      </p:pic>
      <p:pic>
        <p:nvPicPr>
          <p:cNvPr id="2" name="Picture 1">
            <a:extLst>
              <a:ext uri="{FF2B5EF4-FFF2-40B4-BE49-F238E27FC236}">
                <a16:creationId xmlns:a16="http://schemas.microsoft.com/office/drawing/2014/main" id="{133FA6FE-4B4E-69A7-11CA-D40E3AAF6F41}"/>
              </a:ext>
            </a:extLst>
          </p:cNvPr>
          <p:cNvPicPr>
            <a:picLocks noChangeAspect="1"/>
          </p:cNvPicPr>
          <p:nvPr/>
        </p:nvPicPr>
        <p:blipFill>
          <a:blip r:embed="rId4"/>
          <a:stretch>
            <a:fillRect/>
          </a:stretch>
        </p:blipFill>
        <p:spPr>
          <a:xfrm>
            <a:off x="201986" y="5831199"/>
            <a:ext cx="916111" cy="829081"/>
          </a:xfrm>
          <a:prstGeom prst="rect">
            <a:avLst/>
          </a:prstGeom>
        </p:spPr>
      </p:pic>
    </p:spTree>
    <p:extLst>
      <p:ext uri="{BB962C8B-B14F-4D97-AF65-F5344CB8AC3E}">
        <p14:creationId xmlns:p14="http://schemas.microsoft.com/office/powerpoint/2010/main" val="2856049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458F6-8E07-147B-3EFC-5AE2FCE85B29}"/>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6B9E57BC-A05A-FD28-62D3-C8948A152C42}"/>
              </a:ext>
            </a:extLst>
          </p:cNvPr>
          <p:cNvSpPr/>
          <p:nvPr/>
        </p:nvSpPr>
        <p:spPr>
          <a:xfrm rot="2949">
            <a:off x="4492982" y="6256421"/>
            <a:ext cx="7401878" cy="0"/>
          </a:xfrm>
          <a:prstGeom prst="line">
            <a:avLst/>
          </a:prstGeom>
          <a:ln w="9525" cap="rnd">
            <a:solidFill>
              <a:srgbClr val="97CA3F"/>
            </a:solidFill>
            <a:prstDash val="solid"/>
            <a:headEnd type="none" w="sm" len="sm"/>
            <a:tailEnd type="none" w="sm" len="sm"/>
          </a:ln>
        </p:spPr>
        <p:txBody>
          <a:bodyPr/>
          <a:lstStyle/>
          <a:p>
            <a:endParaRPr lang="en-XK" sz="1200"/>
          </a:p>
        </p:txBody>
      </p:sp>
      <p:sp>
        <p:nvSpPr>
          <p:cNvPr id="8" name="TextBox 8">
            <a:extLst>
              <a:ext uri="{FF2B5EF4-FFF2-40B4-BE49-F238E27FC236}">
                <a16:creationId xmlns:a16="http://schemas.microsoft.com/office/drawing/2014/main" id="{193F5A12-0A03-1A6A-523E-86D3F6B8F68C}"/>
              </a:ext>
            </a:extLst>
          </p:cNvPr>
          <p:cNvSpPr txBox="1"/>
          <p:nvPr/>
        </p:nvSpPr>
        <p:spPr>
          <a:xfrm>
            <a:off x="6164319" y="598404"/>
            <a:ext cx="4800981" cy="1003095"/>
          </a:xfrm>
          <a:prstGeom prst="rect">
            <a:avLst/>
          </a:prstGeom>
        </p:spPr>
        <p:txBody>
          <a:bodyPr wrap="square" lIns="0" tIns="0" rIns="0" bIns="0" rtlCol="0" anchor="t">
            <a:spAutoFit/>
          </a:bodyPr>
          <a:lstStyle/>
          <a:p>
            <a:pPr algn="ctr">
              <a:lnSpc>
                <a:spcPts val="3888"/>
              </a:lnSpc>
            </a:pPr>
            <a:r>
              <a:rPr lang="en-US" sz="3600" b="1" spc="33" dirty="0">
                <a:solidFill>
                  <a:srgbClr val="96C93E"/>
                </a:solidFill>
                <a:ea typeface="Open Sauce Bold"/>
                <a:cs typeface="Open Sauce Bold"/>
                <a:sym typeface="Open Sauce Bold"/>
              </a:rPr>
              <a:t>When you take a leap, timing is everything</a:t>
            </a:r>
          </a:p>
        </p:txBody>
      </p:sp>
      <p:sp>
        <p:nvSpPr>
          <p:cNvPr id="9" name="Freeform 9">
            <a:extLst>
              <a:ext uri="{FF2B5EF4-FFF2-40B4-BE49-F238E27FC236}">
                <a16:creationId xmlns:a16="http://schemas.microsoft.com/office/drawing/2014/main" id="{FE5AE38B-2B24-EC06-0957-096F9E222073}"/>
              </a:ext>
            </a:extLst>
          </p:cNvPr>
          <p:cNvSpPr/>
          <p:nvPr/>
        </p:nvSpPr>
        <p:spPr>
          <a:xfrm>
            <a:off x="10843518" y="6387384"/>
            <a:ext cx="1051341" cy="288681"/>
          </a:xfrm>
          <a:custGeom>
            <a:avLst/>
            <a:gdLst/>
            <a:ahLst/>
            <a:cxnLst/>
            <a:rect l="l" t="t" r="r" b="b"/>
            <a:pathLst>
              <a:path w="1577011" h="433021">
                <a:moveTo>
                  <a:pt x="0" y="0"/>
                </a:moveTo>
                <a:lnTo>
                  <a:pt x="1577011" y="0"/>
                </a:lnTo>
                <a:lnTo>
                  <a:pt x="1577011" y="433021"/>
                </a:lnTo>
                <a:lnTo>
                  <a:pt x="0" y="433021"/>
                </a:lnTo>
                <a:lnTo>
                  <a:pt x="0" y="0"/>
                </a:lnTo>
                <a:close/>
              </a:path>
            </a:pathLst>
          </a:custGeom>
          <a:blipFill>
            <a:blip r:embed="rId3"/>
            <a:stretch>
              <a:fillRect/>
            </a:stretch>
          </a:blipFill>
        </p:spPr>
        <p:txBody>
          <a:bodyPr/>
          <a:lstStyle/>
          <a:p>
            <a:endParaRPr lang="en-XK" sz="1200"/>
          </a:p>
        </p:txBody>
      </p:sp>
      <p:sp>
        <p:nvSpPr>
          <p:cNvPr id="5" name="Freeform 2">
            <a:extLst>
              <a:ext uri="{FF2B5EF4-FFF2-40B4-BE49-F238E27FC236}">
                <a16:creationId xmlns:a16="http://schemas.microsoft.com/office/drawing/2014/main" id="{4F290B0D-5AA8-5A3C-CBE1-A4B2CFA2CCE7}"/>
              </a:ext>
            </a:extLst>
          </p:cNvPr>
          <p:cNvSpPr/>
          <p:nvPr/>
        </p:nvSpPr>
        <p:spPr>
          <a:xfrm>
            <a:off x="0" y="10363"/>
            <a:ext cx="4631635" cy="6841287"/>
          </a:xfrm>
          <a:custGeom>
            <a:avLst/>
            <a:gdLst/>
            <a:ahLst/>
            <a:cxnLst/>
            <a:rect l="l" t="t" r="r" b="b"/>
            <a:pathLst>
              <a:path w="8663362" h="10657418">
                <a:moveTo>
                  <a:pt x="0" y="0"/>
                </a:moveTo>
                <a:lnTo>
                  <a:pt x="8663362" y="0"/>
                </a:lnTo>
                <a:lnTo>
                  <a:pt x="8663362" y="10657418"/>
                </a:lnTo>
                <a:lnTo>
                  <a:pt x="0" y="10657418"/>
                </a:lnTo>
                <a:lnTo>
                  <a:pt x="0" y="0"/>
                </a:lnTo>
                <a:close/>
              </a:path>
            </a:pathLst>
          </a:custGeom>
          <a:blipFill>
            <a:blip r:embed="rId4"/>
            <a:stretch>
              <a:fillRect l="-8377" r="-8377"/>
            </a:stretch>
          </a:blipFill>
          <a:ln>
            <a:noFill/>
          </a:ln>
        </p:spPr>
        <p:txBody>
          <a:bodyPr/>
          <a:lstStyle/>
          <a:p>
            <a:endParaRPr lang="en-XK" sz="1200"/>
          </a:p>
        </p:txBody>
      </p:sp>
      <p:sp>
        <p:nvSpPr>
          <p:cNvPr id="7" name="TextBox 4">
            <a:extLst>
              <a:ext uri="{FF2B5EF4-FFF2-40B4-BE49-F238E27FC236}">
                <a16:creationId xmlns:a16="http://schemas.microsoft.com/office/drawing/2014/main" id="{30CCE1C9-4E7D-338F-DD96-266C4AD97777}"/>
              </a:ext>
            </a:extLst>
          </p:cNvPr>
          <p:cNvSpPr txBox="1"/>
          <p:nvPr/>
        </p:nvSpPr>
        <p:spPr>
          <a:xfrm>
            <a:off x="5436781" y="2066932"/>
            <a:ext cx="6256058" cy="3318344"/>
          </a:xfrm>
          <a:prstGeom prst="rect">
            <a:avLst/>
          </a:prstGeom>
        </p:spPr>
        <p:txBody>
          <a:bodyPr wrap="square" lIns="0" tIns="0" rIns="0" bIns="0" rtlCol="0" anchor="t">
            <a:spAutoFit/>
          </a:bodyPr>
          <a:lstStyle/>
          <a:p>
            <a:pPr marL="455635" lvl="1" indent="-304815">
              <a:spcAft>
                <a:spcPts val="1800"/>
              </a:spcAft>
              <a:buFont typeface="Wingdings" panose="05000000000000000000" pitchFamily="2" charset="2"/>
              <a:buChar char="ü"/>
            </a:pPr>
            <a:r>
              <a:rPr lang="en-US" sz="2133" dirty="0">
                <a:latin typeface="Open Sauce Light"/>
                <a:ea typeface="Open Sauce Light"/>
                <a:cs typeface="Open Sauce Light"/>
                <a:sym typeface="Open Sauce Light"/>
              </a:rPr>
              <a:t>When will my team and organization be ready for this change?</a:t>
            </a:r>
          </a:p>
          <a:p>
            <a:pPr marL="455635" lvl="1" indent="-304815">
              <a:spcAft>
                <a:spcPts val="1800"/>
              </a:spcAft>
              <a:buFont typeface="Wingdings" panose="05000000000000000000" pitchFamily="2" charset="2"/>
              <a:buChar char="ü"/>
            </a:pPr>
            <a:r>
              <a:rPr lang="en-US" sz="2133" dirty="0">
                <a:latin typeface="Open Sauce Light"/>
                <a:ea typeface="Open Sauce Light"/>
                <a:cs typeface="Open Sauce Light"/>
                <a:sym typeface="Open Sauce Light"/>
              </a:rPr>
              <a:t>When does it make sense from a budget perspective?</a:t>
            </a:r>
          </a:p>
          <a:p>
            <a:pPr marL="455635" lvl="1" indent="-304815">
              <a:spcAft>
                <a:spcPts val="1800"/>
              </a:spcAft>
              <a:buFont typeface="Wingdings" panose="05000000000000000000" pitchFamily="2" charset="2"/>
              <a:buChar char="ü"/>
            </a:pPr>
            <a:r>
              <a:rPr lang="en-US" sz="2133" dirty="0">
                <a:latin typeface="Open Sauce Light"/>
                <a:ea typeface="Open Sauce Light"/>
                <a:cs typeface="Open Sauce Light"/>
                <a:sym typeface="Open Sauce Light"/>
              </a:rPr>
              <a:t>When can our company afford to make the change? (Time, Resource and Cost)</a:t>
            </a:r>
          </a:p>
          <a:p>
            <a:pPr marL="455635" lvl="1" indent="-304815">
              <a:spcAft>
                <a:spcPts val="1800"/>
              </a:spcAft>
              <a:buFont typeface="Wingdings" panose="05000000000000000000" pitchFamily="2" charset="2"/>
              <a:buChar char="ü"/>
            </a:pPr>
            <a:r>
              <a:rPr lang="en-US" sz="2133" dirty="0">
                <a:latin typeface="Open Sauce Light"/>
                <a:ea typeface="Open Sauce Light"/>
                <a:cs typeface="Open Sauce Light"/>
                <a:sym typeface="Open Sauce Light"/>
              </a:rPr>
              <a:t>When can the vendor start the project and take us live?</a:t>
            </a:r>
          </a:p>
        </p:txBody>
      </p:sp>
    </p:spTree>
    <p:extLst>
      <p:ext uri="{BB962C8B-B14F-4D97-AF65-F5344CB8AC3E}">
        <p14:creationId xmlns:p14="http://schemas.microsoft.com/office/powerpoint/2010/main" val="2311223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7828554-81D5-85BD-F126-A35502B58A23}"/>
            </a:ext>
          </a:extLst>
        </p:cNvPr>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7636072A-667F-98B1-A611-23469101AF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5D798D0-2CE8-8FF9-7519-8CD58E003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CADD87CF-96A3-F8F6-9764-AB3CF6E37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23E6A518-E8C1-0561-1E0D-D73AF113B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4DA86DD8-64AD-635D-515A-2AE1C34BD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728E9A4F-D5A6-C50C-4BDF-49F8EAF6BF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9C4CB0F7-8457-AFB6-6491-B0D2B6BFBB2E}"/>
              </a:ext>
            </a:extLst>
          </p:cNvPr>
          <p:cNvSpPr>
            <a:spLocks noGrp="1"/>
          </p:cNvSpPr>
          <p:nvPr>
            <p:ph type="title"/>
          </p:nvPr>
        </p:nvSpPr>
        <p:spPr>
          <a:xfrm>
            <a:off x="660042" y="891652"/>
            <a:ext cx="4412021" cy="3030724"/>
          </a:xfrm>
        </p:spPr>
        <p:txBody>
          <a:bodyPr vert="horz" lIns="91440" tIns="45720" rIns="91440" bIns="45720" rtlCol="0" anchor="b">
            <a:normAutofit/>
          </a:bodyPr>
          <a:lstStyle/>
          <a:p>
            <a:pPr algn="r"/>
            <a:r>
              <a:rPr lang="en-US" sz="4000" kern="1200" dirty="0">
                <a:solidFill>
                  <a:srgbClr val="FFFFFF"/>
                </a:solidFill>
                <a:latin typeface="+mj-lt"/>
                <a:ea typeface="+mj-ea"/>
                <a:cs typeface="+mj-cs"/>
              </a:rPr>
              <a:t>Putting it All </a:t>
            </a:r>
            <a:br>
              <a:rPr lang="en-US" sz="4000" kern="1200" dirty="0">
                <a:solidFill>
                  <a:srgbClr val="FFFFFF"/>
                </a:solidFill>
                <a:latin typeface="+mj-lt"/>
                <a:ea typeface="+mj-ea"/>
                <a:cs typeface="+mj-cs"/>
              </a:rPr>
            </a:br>
            <a:r>
              <a:rPr lang="en-US" sz="4000" kern="1200" dirty="0">
                <a:solidFill>
                  <a:srgbClr val="FFFFFF"/>
                </a:solidFill>
                <a:latin typeface="+mj-lt"/>
                <a:ea typeface="+mj-ea"/>
                <a:cs typeface="+mj-cs"/>
              </a:rPr>
              <a:t>Together</a:t>
            </a:r>
          </a:p>
        </p:txBody>
      </p:sp>
      <p:graphicFrame>
        <p:nvGraphicFramePr>
          <p:cNvPr id="2" name="TextBox 15">
            <a:extLst>
              <a:ext uri="{FF2B5EF4-FFF2-40B4-BE49-F238E27FC236}">
                <a16:creationId xmlns:a16="http://schemas.microsoft.com/office/drawing/2014/main" id="{91A69B95-9F21-F967-9D91-1EAAA0D3C473}"/>
              </a:ext>
            </a:extLst>
          </p:cNvPr>
          <p:cNvGraphicFramePr/>
          <p:nvPr>
            <p:extLst>
              <p:ext uri="{D42A27DB-BD31-4B8C-83A1-F6EECF244321}">
                <p14:modId xmlns:p14="http://schemas.microsoft.com/office/powerpoint/2010/main" val="378213665"/>
              </p:ext>
            </p:extLst>
          </p:nvPr>
        </p:nvGraphicFramePr>
        <p:xfrm>
          <a:off x="5901186" y="176923"/>
          <a:ext cx="6092339" cy="62879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7FC68BCC-A18D-884F-2180-C3A5A62304F8}"/>
              </a:ext>
            </a:extLst>
          </p:cNvPr>
          <p:cNvSpPr txBox="1"/>
          <p:nvPr/>
        </p:nvSpPr>
        <p:spPr>
          <a:xfrm>
            <a:off x="7808686" y="2933705"/>
            <a:ext cx="2603673" cy="707886"/>
          </a:xfrm>
          <a:prstGeom prst="rect">
            <a:avLst/>
          </a:prstGeom>
          <a:noFill/>
        </p:spPr>
        <p:txBody>
          <a:bodyPr wrap="square" rtlCol="0">
            <a:spAutoFit/>
          </a:bodyPr>
          <a:lstStyle/>
          <a:p>
            <a:r>
              <a:rPr lang="en-US" sz="4000" dirty="0">
                <a:solidFill>
                  <a:srgbClr val="0D1E35"/>
                </a:solidFill>
                <a:latin typeface="Franklin Gothic Demi" panose="020B0703020102020204" pitchFamily="34" charset="0"/>
              </a:rPr>
              <a:t>SUCCESS</a:t>
            </a:r>
          </a:p>
        </p:txBody>
      </p:sp>
      <p:pic>
        <p:nvPicPr>
          <p:cNvPr id="5" name="Picture 4">
            <a:extLst>
              <a:ext uri="{FF2B5EF4-FFF2-40B4-BE49-F238E27FC236}">
                <a16:creationId xmlns:a16="http://schemas.microsoft.com/office/drawing/2014/main" id="{F5F1D117-05B9-DDFA-AF0E-1A86FDA4AECE}"/>
              </a:ext>
            </a:extLst>
          </p:cNvPr>
          <p:cNvPicPr>
            <a:picLocks noChangeAspect="1"/>
          </p:cNvPicPr>
          <p:nvPr/>
        </p:nvPicPr>
        <p:blipFill>
          <a:blip r:embed="rId8"/>
          <a:stretch>
            <a:fillRect/>
          </a:stretch>
        </p:blipFill>
        <p:spPr>
          <a:xfrm>
            <a:off x="201986" y="5831199"/>
            <a:ext cx="916111" cy="829081"/>
          </a:xfrm>
          <a:prstGeom prst="rect">
            <a:avLst/>
          </a:prstGeom>
        </p:spPr>
      </p:pic>
    </p:spTree>
    <p:extLst>
      <p:ext uri="{BB962C8B-B14F-4D97-AF65-F5344CB8AC3E}">
        <p14:creationId xmlns:p14="http://schemas.microsoft.com/office/powerpoint/2010/main" val="1357606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5290DFE-072C-483B-8254-A911955C9CAF}"/>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B7B5E3EA-D3F0-2C80-3EA0-0F7D9C964E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77AE31A-ED31-9CAA-8F07-B264BBBA1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F6B48BF-27DC-0158-8975-222FD2B7B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305EB48-E7DA-9B2E-42BD-D7776AED9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914AA6D-CFB1-866C-6039-EF2C1C30B6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776D060-B45A-7CFD-7C9E-6ECD2EE21459}"/>
              </a:ext>
            </a:extLst>
          </p:cNvPr>
          <p:cNvSpPr>
            <a:spLocks noGrp="1"/>
          </p:cNvSpPr>
          <p:nvPr>
            <p:ph type="title"/>
          </p:nvPr>
        </p:nvSpPr>
        <p:spPr>
          <a:xfrm>
            <a:off x="858324" y="322881"/>
            <a:ext cx="6858001" cy="1033669"/>
          </a:xfrm>
        </p:spPr>
        <p:txBody>
          <a:bodyPr>
            <a:normAutofit/>
          </a:bodyPr>
          <a:lstStyle/>
          <a:p>
            <a:r>
              <a:rPr lang="en-US" sz="4000" dirty="0">
                <a:solidFill>
                  <a:srgbClr val="FFFFFF"/>
                </a:solidFill>
              </a:rPr>
              <a:t>TAKE AWAYS &amp; QUESTIONS</a:t>
            </a:r>
          </a:p>
        </p:txBody>
      </p:sp>
      <p:grpSp>
        <p:nvGrpSpPr>
          <p:cNvPr id="11" name="Group 10">
            <a:extLst>
              <a:ext uri="{FF2B5EF4-FFF2-40B4-BE49-F238E27FC236}">
                <a16:creationId xmlns:a16="http://schemas.microsoft.com/office/drawing/2014/main" id="{C8E28B7C-A63F-0CFC-DAF6-1189435BEB0D}"/>
              </a:ext>
            </a:extLst>
          </p:cNvPr>
          <p:cNvGrpSpPr/>
          <p:nvPr/>
        </p:nvGrpSpPr>
        <p:grpSpPr>
          <a:xfrm>
            <a:off x="1498009" y="2009652"/>
            <a:ext cx="3647825" cy="3310296"/>
            <a:chOff x="1752600" y="2053822"/>
            <a:chExt cx="5471737" cy="4965444"/>
          </a:xfrm>
          <a:effectLst>
            <a:outerShdw blurRad="50800" dist="38100" dir="5400000" algn="t" rotWithShape="0">
              <a:prstClr val="black">
                <a:alpha val="40000"/>
              </a:prstClr>
            </a:outerShdw>
          </a:effectLst>
        </p:grpSpPr>
        <p:sp>
          <p:nvSpPr>
            <p:cNvPr id="12" name="Speech Bubble: Oval 21">
              <a:extLst>
                <a:ext uri="{FF2B5EF4-FFF2-40B4-BE49-F238E27FC236}">
                  <a16:creationId xmlns:a16="http://schemas.microsoft.com/office/drawing/2014/main" id="{B298A6AC-9F90-4E40-5A5C-A6621D0A4FC5}"/>
                </a:ext>
              </a:extLst>
            </p:cNvPr>
            <p:cNvSpPr/>
            <p:nvPr/>
          </p:nvSpPr>
          <p:spPr>
            <a:xfrm rot="19507621" flipH="1">
              <a:off x="3849651" y="3304563"/>
              <a:ext cx="3374686" cy="3714703"/>
            </a:xfrm>
            <a:custGeom>
              <a:avLst/>
              <a:gdLst>
                <a:gd name="connsiteX0" fmla="*/ 984130 w 3374123"/>
                <a:gd name="connsiteY0" fmla="*/ 3714415 h 3301702"/>
                <a:gd name="connsiteX1" fmla="*/ 857987 w 3374123"/>
                <a:gd name="connsiteY1" fmla="*/ 3088604 h 3301702"/>
                <a:gd name="connsiteX2" fmla="*/ 156164 w 3374123"/>
                <a:gd name="connsiteY2" fmla="*/ 957170 h 3301702"/>
                <a:gd name="connsiteX3" fmla="*/ 2219777 w 3374123"/>
                <a:gd name="connsiteY3" fmla="*/ 84461 h 3301702"/>
                <a:gd name="connsiteX4" fmla="*/ 3327727 w 3374123"/>
                <a:gd name="connsiteY4" fmla="*/ 2035342 h 3301702"/>
                <a:gd name="connsiteX5" fmla="*/ 1468762 w 3374123"/>
                <a:gd name="connsiteY5" fmla="*/ 3287822 h 3301702"/>
                <a:gd name="connsiteX6" fmla="*/ 984130 w 3374123"/>
                <a:gd name="connsiteY6" fmla="*/ 3714415 h 3301702"/>
                <a:gd name="connsiteX0" fmla="*/ 984406 w 3374686"/>
                <a:gd name="connsiteY0" fmla="*/ 3714703 h 3714703"/>
                <a:gd name="connsiteX1" fmla="*/ 858263 w 3374686"/>
                <a:gd name="connsiteY1" fmla="*/ 3088892 h 3714703"/>
                <a:gd name="connsiteX2" fmla="*/ 156440 w 3374686"/>
                <a:gd name="connsiteY2" fmla="*/ 957458 h 3714703"/>
                <a:gd name="connsiteX3" fmla="*/ 2220053 w 3374686"/>
                <a:gd name="connsiteY3" fmla="*/ 84749 h 3714703"/>
                <a:gd name="connsiteX4" fmla="*/ 3328003 w 3374686"/>
                <a:gd name="connsiteY4" fmla="*/ 2035630 h 3714703"/>
                <a:gd name="connsiteX5" fmla="*/ 1524070 w 3374686"/>
                <a:gd name="connsiteY5" fmla="*/ 3367078 h 3714703"/>
                <a:gd name="connsiteX6" fmla="*/ 984406 w 3374686"/>
                <a:gd name="connsiteY6" fmla="*/ 3714703 h 371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4686" h="3714703">
                  <a:moveTo>
                    <a:pt x="984406" y="3714703"/>
                  </a:moveTo>
                  <a:lnTo>
                    <a:pt x="858263" y="3088892"/>
                  </a:lnTo>
                  <a:cubicBezTo>
                    <a:pt x="92369" y="2665998"/>
                    <a:pt x="-213085" y="1738338"/>
                    <a:pt x="156440" y="957458"/>
                  </a:cubicBezTo>
                  <a:cubicBezTo>
                    <a:pt x="517186" y="195130"/>
                    <a:pt x="1405458" y="-180523"/>
                    <a:pt x="2220053" y="84749"/>
                  </a:cubicBezTo>
                  <a:cubicBezTo>
                    <a:pt x="3050704" y="355250"/>
                    <a:pt x="3531898" y="1202538"/>
                    <a:pt x="3328003" y="2035630"/>
                  </a:cubicBezTo>
                  <a:cubicBezTo>
                    <a:pt x="3126984" y="2856971"/>
                    <a:pt x="2379907" y="3476361"/>
                    <a:pt x="1524070" y="3367078"/>
                  </a:cubicBezTo>
                  <a:lnTo>
                    <a:pt x="984406" y="3714703"/>
                  </a:lnTo>
                  <a:close/>
                </a:path>
              </a:pathLst>
            </a:custGeom>
            <a:solidFill>
              <a:schemeClr val="bg1"/>
            </a:solidFill>
            <a:ln w="2540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 name="Speech Bubble: Oval 21">
              <a:extLst>
                <a:ext uri="{FF2B5EF4-FFF2-40B4-BE49-F238E27FC236}">
                  <a16:creationId xmlns:a16="http://schemas.microsoft.com/office/drawing/2014/main" id="{CC468C30-141D-11F2-E243-7A1E6ABF8157}"/>
                </a:ext>
              </a:extLst>
            </p:cNvPr>
            <p:cNvSpPr/>
            <p:nvPr/>
          </p:nvSpPr>
          <p:spPr>
            <a:xfrm rot="2092379">
              <a:off x="1752600" y="2058270"/>
              <a:ext cx="3374686" cy="3714703"/>
            </a:xfrm>
            <a:custGeom>
              <a:avLst/>
              <a:gdLst>
                <a:gd name="connsiteX0" fmla="*/ 984130 w 3374123"/>
                <a:gd name="connsiteY0" fmla="*/ 3714415 h 3301702"/>
                <a:gd name="connsiteX1" fmla="*/ 857987 w 3374123"/>
                <a:gd name="connsiteY1" fmla="*/ 3088604 h 3301702"/>
                <a:gd name="connsiteX2" fmla="*/ 156164 w 3374123"/>
                <a:gd name="connsiteY2" fmla="*/ 957170 h 3301702"/>
                <a:gd name="connsiteX3" fmla="*/ 2219777 w 3374123"/>
                <a:gd name="connsiteY3" fmla="*/ 84461 h 3301702"/>
                <a:gd name="connsiteX4" fmla="*/ 3327727 w 3374123"/>
                <a:gd name="connsiteY4" fmla="*/ 2035342 h 3301702"/>
                <a:gd name="connsiteX5" fmla="*/ 1468762 w 3374123"/>
                <a:gd name="connsiteY5" fmla="*/ 3287822 h 3301702"/>
                <a:gd name="connsiteX6" fmla="*/ 984130 w 3374123"/>
                <a:gd name="connsiteY6" fmla="*/ 3714415 h 3301702"/>
                <a:gd name="connsiteX0" fmla="*/ 984406 w 3374686"/>
                <a:gd name="connsiteY0" fmla="*/ 3714703 h 3714703"/>
                <a:gd name="connsiteX1" fmla="*/ 858263 w 3374686"/>
                <a:gd name="connsiteY1" fmla="*/ 3088892 h 3714703"/>
                <a:gd name="connsiteX2" fmla="*/ 156440 w 3374686"/>
                <a:gd name="connsiteY2" fmla="*/ 957458 h 3714703"/>
                <a:gd name="connsiteX3" fmla="*/ 2220053 w 3374686"/>
                <a:gd name="connsiteY3" fmla="*/ 84749 h 3714703"/>
                <a:gd name="connsiteX4" fmla="*/ 3328003 w 3374686"/>
                <a:gd name="connsiteY4" fmla="*/ 2035630 h 3714703"/>
                <a:gd name="connsiteX5" fmla="*/ 1524070 w 3374686"/>
                <a:gd name="connsiteY5" fmla="*/ 3367078 h 3714703"/>
                <a:gd name="connsiteX6" fmla="*/ 984406 w 3374686"/>
                <a:gd name="connsiteY6" fmla="*/ 3714703 h 371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4686" h="3714703">
                  <a:moveTo>
                    <a:pt x="984406" y="3714703"/>
                  </a:moveTo>
                  <a:lnTo>
                    <a:pt x="858263" y="3088892"/>
                  </a:lnTo>
                  <a:cubicBezTo>
                    <a:pt x="92369" y="2665998"/>
                    <a:pt x="-213085" y="1738338"/>
                    <a:pt x="156440" y="957458"/>
                  </a:cubicBezTo>
                  <a:cubicBezTo>
                    <a:pt x="517186" y="195130"/>
                    <a:pt x="1405458" y="-180523"/>
                    <a:pt x="2220053" y="84749"/>
                  </a:cubicBezTo>
                  <a:cubicBezTo>
                    <a:pt x="3050704" y="355250"/>
                    <a:pt x="3531898" y="1202538"/>
                    <a:pt x="3328003" y="2035630"/>
                  </a:cubicBezTo>
                  <a:cubicBezTo>
                    <a:pt x="3126984" y="2856971"/>
                    <a:pt x="2379907" y="3476361"/>
                    <a:pt x="1524070" y="3367078"/>
                  </a:cubicBezTo>
                  <a:lnTo>
                    <a:pt x="984406" y="3714703"/>
                  </a:lnTo>
                  <a:close/>
                </a:path>
              </a:pathLst>
            </a:custGeom>
            <a:solidFill>
              <a:schemeClr val="bg1"/>
            </a:solidFill>
            <a:ln w="2540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7C145"/>
                </a:solidFill>
              </a:endParaRPr>
            </a:p>
          </p:txBody>
        </p:sp>
        <p:sp>
          <p:nvSpPr>
            <p:cNvPr id="14" name="TextBox 13">
              <a:extLst>
                <a:ext uri="{FF2B5EF4-FFF2-40B4-BE49-F238E27FC236}">
                  <a16:creationId xmlns:a16="http://schemas.microsoft.com/office/drawing/2014/main" id="{D13BA24A-C33F-3A35-E2E4-92D689B158BB}"/>
                </a:ext>
              </a:extLst>
            </p:cNvPr>
            <p:cNvSpPr txBox="1"/>
            <p:nvPr/>
          </p:nvSpPr>
          <p:spPr>
            <a:xfrm>
              <a:off x="2770284" y="2053822"/>
              <a:ext cx="1752652" cy="3200973"/>
            </a:xfrm>
            <a:prstGeom prst="rect">
              <a:avLst/>
            </a:prstGeom>
            <a:noFill/>
          </p:spPr>
          <p:txBody>
            <a:bodyPr wrap="square" rtlCol="0">
              <a:spAutoFit/>
            </a:bodyPr>
            <a:lstStyle/>
            <a:p>
              <a:r>
                <a:rPr lang="en-US" sz="13267" dirty="0">
                  <a:solidFill>
                    <a:srgbClr val="0D1E35"/>
                  </a:solidFill>
                  <a:latin typeface="Franklin Gothic Demi" panose="020B0703020102020204" pitchFamily="34" charset="0"/>
                </a:rPr>
                <a:t>?</a:t>
              </a:r>
            </a:p>
          </p:txBody>
        </p:sp>
      </p:grpSp>
      <p:pic>
        <p:nvPicPr>
          <p:cNvPr id="15" name="Picture 2" descr="Vintage microphone sign vector illustration Vintage retro black microphone sign vector illustration isolated on white background MIC stock illustrations">
            <a:extLst>
              <a:ext uri="{FF2B5EF4-FFF2-40B4-BE49-F238E27FC236}">
                <a16:creationId xmlns:a16="http://schemas.microsoft.com/office/drawing/2014/main" id="{3EF7FD74-05B9-67DF-0D11-AE9A4901F670}"/>
              </a:ext>
            </a:extLst>
          </p:cNvPr>
          <p:cNvPicPr>
            <a:picLocks noChangeAspect="1" noChangeArrowheads="1"/>
          </p:cNvPicPr>
          <p:nvPr/>
        </p:nvPicPr>
        <p:blipFill>
          <a:blip r:embed="rId2">
            <a:clrChange>
              <a:clrFrom>
                <a:srgbClr val="FFFFFF"/>
              </a:clrFrom>
              <a:clrTo>
                <a:srgbClr val="FFFFFF">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rot="872778">
            <a:off x="8986254" y="2135705"/>
            <a:ext cx="3434374" cy="418402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5">
            <a:extLst>
              <a:ext uri="{FF2B5EF4-FFF2-40B4-BE49-F238E27FC236}">
                <a16:creationId xmlns:a16="http://schemas.microsoft.com/office/drawing/2014/main" id="{4F4815F3-BCF3-D501-B028-08E7F85A381A}"/>
              </a:ext>
            </a:extLst>
          </p:cNvPr>
          <p:cNvSpPr txBox="1"/>
          <p:nvPr/>
        </p:nvSpPr>
        <p:spPr>
          <a:xfrm>
            <a:off x="4489512" y="3804532"/>
            <a:ext cx="6453625" cy="832985"/>
          </a:xfrm>
          <a:prstGeom prst="rect">
            <a:avLst/>
          </a:prstGeom>
        </p:spPr>
        <p:txBody>
          <a:bodyPr wrap="square" lIns="0" tIns="0" rIns="0" bIns="0" rtlCol="0" anchor="t">
            <a:spAutoFit/>
          </a:bodyPr>
          <a:lstStyle/>
          <a:p>
            <a:pPr algn="ctr">
              <a:lnSpc>
                <a:spcPts val="5280"/>
              </a:lnSpc>
            </a:pPr>
            <a:r>
              <a:rPr lang="en-US" sz="11067" spc="1000" dirty="0">
                <a:solidFill>
                  <a:srgbClr val="0D1E35"/>
                </a:solidFill>
                <a:latin typeface="Open Sauce Bold"/>
                <a:ea typeface="Open Sauce Bold"/>
                <a:cs typeface="Open Sauce Bold"/>
                <a:sym typeface="Open Sauce Bold"/>
              </a:rPr>
              <a:t>Q&amp;A</a:t>
            </a:r>
          </a:p>
        </p:txBody>
      </p:sp>
      <p:pic>
        <p:nvPicPr>
          <p:cNvPr id="2" name="Picture 1">
            <a:extLst>
              <a:ext uri="{FF2B5EF4-FFF2-40B4-BE49-F238E27FC236}">
                <a16:creationId xmlns:a16="http://schemas.microsoft.com/office/drawing/2014/main" id="{2D0CCD7B-EF75-94B2-0FAE-AE1B00140A81}"/>
              </a:ext>
            </a:extLst>
          </p:cNvPr>
          <p:cNvPicPr>
            <a:picLocks noChangeAspect="1"/>
          </p:cNvPicPr>
          <p:nvPr/>
        </p:nvPicPr>
        <p:blipFill>
          <a:blip r:embed="rId3"/>
          <a:stretch>
            <a:fillRect/>
          </a:stretch>
        </p:blipFill>
        <p:spPr>
          <a:xfrm>
            <a:off x="201986" y="5831199"/>
            <a:ext cx="916111" cy="829081"/>
          </a:xfrm>
          <a:prstGeom prst="rect">
            <a:avLst/>
          </a:prstGeom>
        </p:spPr>
      </p:pic>
    </p:spTree>
    <p:extLst>
      <p:ext uri="{BB962C8B-B14F-4D97-AF65-F5344CB8AC3E}">
        <p14:creationId xmlns:p14="http://schemas.microsoft.com/office/powerpoint/2010/main" val="30708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039A6B5-B862-12A4-6D3F-BAFAAADFB8C1}"/>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8339D6DE-ED44-5D89-59CC-15FCD0A0C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70D6F4B-3F82-6265-4967-BB3A13800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B9D9D4B-4046-38C5-07FD-E77C4AA3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4506C17-B5E6-B706-1021-7DF5F6CEC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A07DD0B-9376-9BA8-E5D1-BFC4DD14C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825F35B-46CF-A096-84C3-D68B6D0AAFED}"/>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THANK YOU!</a:t>
            </a:r>
          </a:p>
        </p:txBody>
      </p:sp>
      <p:sp>
        <p:nvSpPr>
          <p:cNvPr id="20" name="TextBox 19">
            <a:extLst>
              <a:ext uri="{FF2B5EF4-FFF2-40B4-BE49-F238E27FC236}">
                <a16:creationId xmlns:a16="http://schemas.microsoft.com/office/drawing/2014/main" id="{1A526A8D-7E4F-A138-53A6-ED8105C66CCF}"/>
              </a:ext>
            </a:extLst>
          </p:cNvPr>
          <p:cNvSpPr txBox="1"/>
          <p:nvPr/>
        </p:nvSpPr>
        <p:spPr>
          <a:xfrm>
            <a:off x="4057650" y="2018736"/>
            <a:ext cx="6211847" cy="3856697"/>
          </a:xfrm>
          <a:prstGeom prst="rect">
            <a:avLst/>
          </a:prstGeom>
          <a:noFill/>
        </p:spPr>
        <p:txBody>
          <a:bodyPr wrap="square">
            <a:spAutoFit/>
          </a:bodyPr>
          <a:lstStyle/>
          <a:p>
            <a:pPr algn="just">
              <a:lnSpc>
                <a:spcPct val="80000"/>
              </a:lnSpc>
              <a:spcBef>
                <a:spcPct val="20000"/>
              </a:spcBef>
              <a:spcAft>
                <a:spcPts val="600"/>
              </a:spcAft>
              <a:defRPr/>
            </a:pPr>
            <a:r>
              <a:rPr lang="en-US" sz="2000" dirty="0">
                <a:solidFill>
                  <a:schemeClr val="tx2">
                    <a:lumMod val="75000"/>
                  </a:schemeClr>
                </a:solidFill>
                <a:latin typeface="+mj-lt"/>
              </a:rPr>
              <a:t>Ascend is one of the largest exclusive UKG partners in North America. </a:t>
            </a:r>
          </a:p>
          <a:p>
            <a:pPr algn="just">
              <a:lnSpc>
                <a:spcPct val="80000"/>
              </a:lnSpc>
              <a:spcBef>
                <a:spcPct val="20000"/>
              </a:spcBef>
              <a:spcAft>
                <a:spcPts val="600"/>
              </a:spcAft>
              <a:defRPr/>
            </a:pPr>
            <a:r>
              <a:rPr lang="en-US" sz="2000" b="0" i="0" dirty="0">
                <a:solidFill>
                  <a:schemeClr val="tx2">
                    <a:lumMod val="75000"/>
                  </a:schemeClr>
                </a:solidFill>
                <a:effectLst/>
                <a:latin typeface="+mj-lt"/>
              </a:rPr>
              <a:t>We offer comprehensive implementation services catering to both mid-market and enterprise organizations with vast experience with tribal entities, healthcare, public sector and non-profit organizations. </a:t>
            </a:r>
          </a:p>
          <a:p>
            <a:pPr algn="just">
              <a:lnSpc>
                <a:spcPct val="80000"/>
              </a:lnSpc>
              <a:spcBef>
                <a:spcPct val="20000"/>
              </a:spcBef>
              <a:spcAft>
                <a:spcPts val="600"/>
              </a:spcAft>
              <a:defRPr/>
            </a:pPr>
            <a:r>
              <a:rPr lang="en-US" sz="2000" b="0" i="0" dirty="0">
                <a:solidFill>
                  <a:schemeClr val="tx2">
                    <a:lumMod val="75000"/>
                  </a:schemeClr>
                </a:solidFill>
                <a:effectLst/>
                <a:latin typeface="+mj-lt"/>
              </a:rPr>
              <a:t>With a focus on personalized service and a deep understanding of digital transformation, Ascend empowers businesses to fully leverage their technological investment. </a:t>
            </a:r>
          </a:p>
          <a:p>
            <a:pPr algn="just">
              <a:lnSpc>
                <a:spcPct val="80000"/>
              </a:lnSpc>
              <a:spcBef>
                <a:spcPct val="20000"/>
              </a:spcBef>
              <a:spcAft>
                <a:spcPts val="600"/>
              </a:spcAft>
              <a:defRPr/>
            </a:pPr>
            <a:r>
              <a:rPr lang="en-US" sz="2000" b="0" i="0" dirty="0">
                <a:solidFill>
                  <a:schemeClr val="tx2">
                    <a:lumMod val="75000"/>
                  </a:schemeClr>
                </a:solidFill>
                <a:effectLst/>
                <a:latin typeface="+mj-lt"/>
              </a:rPr>
              <a:t>Our talented team is dedicated to delivering exceptional value and ensuring a smooth and valuable experience for every customer.</a:t>
            </a:r>
            <a:endParaRPr lang="en-US" sz="1600" b="1" dirty="0">
              <a:solidFill>
                <a:schemeClr val="tx2">
                  <a:lumMod val="75000"/>
                </a:schemeClr>
              </a:solidFill>
              <a:latin typeface="+mj-lt"/>
            </a:endParaRPr>
          </a:p>
          <a:p>
            <a:pPr algn="just">
              <a:lnSpc>
                <a:spcPct val="80000"/>
              </a:lnSpc>
              <a:spcBef>
                <a:spcPct val="20000"/>
              </a:spcBef>
              <a:spcAft>
                <a:spcPts val="600"/>
              </a:spcAft>
              <a:defRPr/>
            </a:pPr>
            <a:endParaRPr lang="en-US" sz="2000" dirty="0">
              <a:solidFill>
                <a:srgbClr val="0D1E35"/>
              </a:solidFill>
              <a:latin typeface="+mj-lt"/>
            </a:endParaRPr>
          </a:p>
        </p:txBody>
      </p:sp>
      <p:pic>
        <p:nvPicPr>
          <p:cNvPr id="21" name="Picture 20" descr="A logo with a green and blue triangle&#10;&#10;Description automatically generated">
            <a:extLst>
              <a:ext uri="{FF2B5EF4-FFF2-40B4-BE49-F238E27FC236}">
                <a16:creationId xmlns:a16="http://schemas.microsoft.com/office/drawing/2014/main" id="{B1314001-328F-D80F-A153-C745638438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9516" y="165333"/>
            <a:ext cx="1176067" cy="1166525"/>
          </a:xfrm>
          <a:prstGeom prst="rect">
            <a:avLst/>
          </a:prstGeom>
        </p:spPr>
      </p:pic>
      <p:grpSp>
        <p:nvGrpSpPr>
          <p:cNvPr id="33" name="Group 32">
            <a:extLst>
              <a:ext uri="{FF2B5EF4-FFF2-40B4-BE49-F238E27FC236}">
                <a16:creationId xmlns:a16="http://schemas.microsoft.com/office/drawing/2014/main" id="{81461154-9077-B1B6-487D-824F6B98DD2B}"/>
              </a:ext>
            </a:extLst>
          </p:cNvPr>
          <p:cNvGrpSpPr/>
          <p:nvPr/>
        </p:nvGrpSpPr>
        <p:grpSpPr>
          <a:xfrm>
            <a:off x="972448" y="2018736"/>
            <a:ext cx="2486129" cy="3726017"/>
            <a:chOff x="933043" y="2161877"/>
            <a:chExt cx="3729194" cy="5589025"/>
          </a:xfrm>
        </p:grpSpPr>
        <p:sp>
          <p:nvSpPr>
            <p:cNvPr id="34" name="Rectangle: Rounded Corners 33">
              <a:extLst>
                <a:ext uri="{FF2B5EF4-FFF2-40B4-BE49-F238E27FC236}">
                  <a16:creationId xmlns:a16="http://schemas.microsoft.com/office/drawing/2014/main" id="{BD8CBDF2-9C9C-1FBB-701A-DB5AE1211EEF}"/>
                </a:ext>
              </a:extLst>
            </p:cNvPr>
            <p:cNvSpPr/>
            <p:nvPr/>
          </p:nvSpPr>
          <p:spPr>
            <a:xfrm>
              <a:off x="933043" y="2161877"/>
              <a:ext cx="3729194" cy="5589025"/>
            </a:xfrm>
            <a:prstGeom prst="roundRect">
              <a:avLst/>
            </a:prstGeom>
            <a:solidFill>
              <a:srgbClr val="0D1E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5" name="TextBox 34">
              <a:extLst>
                <a:ext uri="{FF2B5EF4-FFF2-40B4-BE49-F238E27FC236}">
                  <a16:creationId xmlns:a16="http://schemas.microsoft.com/office/drawing/2014/main" id="{641FABB8-3796-8783-1A71-5369E79D10C0}"/>
                </a:ext>
              </a:extLst>
            </p:cNvPr>
            <p:cNvSpPr txBox="1"/>
            <p:nvPr/>
          </p:nvSpPr>
          <p:spPr>
            <a:xfrm>
              <a:off x="933043" y="5900114"/>
              <a:ext cx="3729194" cy="1493871"/>
            </a:xfrm>
            <a:prstGeom prst="rect">
              <a:avLst/>
            </a:prstGeom>
            <a:noFill/>
          </p:spPr>
          <p:txBody>
            <a:bodyPr wrap="square">
              <a:spAutoFit/>
            </a:bodyPr>
            <a:lstStyle/>
            <a:p>
              <a:pPr algn="ctr" defTabSz="609630">
                <a:lnSpc>
                  <a:spcPct val="80000"/>
                </a:lnSpc>
                <a:spcBef>
                  <a:spcPct val="20000"/>
                </a:spcBef>
                <a:spcAft>
                  <a:spcPts val="400"/>
                </a:spcAft>
                <a:defRPr/>
              </a:pPr>
              <a:r>
                <a:rPr lang="en-US" sz="2133" dirty="0">
                  <a:solidFill>
                    <a:schemeClr val="bg1"/>
                  </a:solidFill>
                  <a:latin typeface="DINCond-Regular"/>
                </a:rPr>
                <a:t>Sunshine Brown</a:t>
              </a:r>
            </a:p>
            <a:p>
              <a:pPr algn="ctr" defTabSz="609630">
                <a:lnSpc>
                  <a:spcPct val="80000"/>
                </a:lnSpc>
                <a:spcBef>
                  <a:spcPct val="20000"/>
                </a:spcBef>
                <a:spcAft>
                  <a:spcPts val="400"/>
                </a:spcAft>
                <a:defRPr/>
              </a:pPr>
              <a:r>
                <a:rPr lang="en-US" sz="1867" dirty="0">
                  <a:solidFill>
                    <a:schemeClr val="bg1"/>
                  </a:solidFill>
                  <a:latin typeface="DINCond-Regular"/>
                </a:rPr>
                <a:t>(909) 993-2576</a:t>
              </a:r>
            </a:p>
            <a:p>
              <a:pPr algn="ctr" defTabSz="609630">
                <a:lnSpc>
                  <a:spcPct val="80000"/>
                </a:lnSpc>
                <a:spcBef>
                  <a:spcPct val="20000"/>
                </a:spcBef>
                <a:spcAft>
                  <a:spcPts val="400"/>
                </a:spcAft>
                <a:defRPr/>
              </a:pPr>
              <a:r>
                <a:rPr lang="en-US" sz="1600" dirty="0">
                  <a:solidFill>
                    <a:schemeClr val="bg1"/>
                  </a:solidFill>
                  <a:latin typeface="DINCond-Regular"/>
                </a:rPr>
                <a:t>sbrown@ascendps.com</a:t>
              </a:r>
            </a:p>
          </p:txBody>
        </p:sp>
        <p:pic>
          <p:nvPicPr>
            <p:cNvPr id="36" name="Picture 35" descr="A person smiling at the camera&#10;&#10;Description automatically generated">
              <a:extLst>
                <a:ext uri="{FF2B5EF4-FFF2-40B4-BE49-F238E27FC236}">
                  <a16:creationId xmlns:a16="http://schemas.microsoft.com/office/drawing/2014/main" id="{CE8859D2-99DF-54FE-07A9-607125B03A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0817" y="2289040"/>
              <a:ext cx="3393647" cy="3393647"/>
            </a:xfrm>
            <a:prstGeom prst="roundRect">
              <a:avLst/>
            </a:prstGeom>
          </p:spPr>
        </p:pic>
      </p:grpSp>
      <p:pic>
        <p:nvPicPr>
          <p:cNvPr id="37" name="Picture 36" descr="A red and blue sign with white text&#10;&#10;Description automatically generated">
            <a:extLst>
              <a:ext uri="{FF2B5EF4-FFF2-40B4-BE49-F238E27FC236}">
                <a16:creationId xmlns:a16="http://schemas.microsoft.com/office/drawing/2014/main" id="{82A7A393-ECC7-CEC7-C8B4-81359B0C39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12405" y="5344394"/>
            <a:ext cx="930273" cy="1315886"/>
          </a:xfrm>
          <a:prstGeom prst="rect">
            <a:avLst/>
          </a:prstGeom>
        </p:spPr>
      </p:pic>
      <p:pic>
        <p:nvPicPr>
          <p:cNvPr id="38" name="Picture 37" descr="A logo with text and numbers&#10;&#10;Description automatically generated">
            <a:extLst>
              <a:ext uri="{FF2B5EF4-FFF2-40B4-BE49-F238E27FC236}">
                <a16:creationId xmlns:a16="http://schemas.microsoft.com/office/drawing/2014/main" id="{259FBA0A-0620-9283-226F-73047CD8176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40165" y="5486699"/>
            <a:ext cx="915418" cy="915418"/>
          </a:xfrm>
          <a:prstGeom prst="rect">
            <a:avLst/>
          </a:prstGeom>
        </p:spPr>
      </p:pic>
      <p:pic>
        <p:nvPicPr>
          <p:cNvPr id="2" name="Picture 1">
            <a:extLst>
              <a:ext uri="{FF2B5EF4-FFF2-40B4-BE49-F238E27FC236}">
                <a16:creationId xmlns:a16="http://schemas.microsoft.com/office/drawing/2014/main" id="{BA5B19D8-2F13-8333-A24E-C902C469162F}"/>
              </a:ext>
            </a:extLst>
          </p:cNvPr>
          <p:cNvPicPr>
            <a:picLocks noChangeAspect="1"/>
          </p:cNvPicPr>
          <p:nvPr/>
        </p:nvPicPr>
        <p:blipFill>
          <a:blip r:embed="rId7"/>
          <a:stretch>
            <a:fillRect/>
          </a:stretch>
        </p:blipFill>
        <p:spPr>
          <a:xfrm>
            <a:off x="201986" y="5831199"/>
            <a:ext cx="916111" cy="829081"/>
          </a:xfrm>
          <a:prstGeom prst="rect">
            <a:avLst/>
          </a:prstGeom>
        </p:spPr>
      </p:pic>
    </p:spTree>
    <p:extLst>
      <p:ext uri="{BB962C8B-B14F-4D97-AF65-F5344CB8AC3E}">
        <p14:creationId xmlns:p14="http://schemas.microsoft.com/office/powerpoint/2010/main" val="142332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4011"/>
            <a:ext cx="11905488" cy="6883400"/>
            <a:chOff x="0" y="0"/>
            <a:chExt cx="23810976" cy="13716000"/>
          </a:xfrm>
          <a:solidFill>
            <a:srgbClr val="133455"/>
          </a:solidFill>
        </p:grpSpPr>
        <p:sp>
          <p:nvSpPr>
            <p:cNvPr id="4" name="Freeform 4"/>
            <p:cNvSpPr/>
            <p:nvPr/>
          </p:nvSpPr>
          <p:spPr>
            <a:xfrm>
              <a:off x="0" y="0"/>
              <a:ext cx="23810976" cy="13716000"/>
            </a:xfrm>
            <a:custGeom>
              <a:avLst/>
              <a:gdLst/>
              <a:ahLst/>
              <a:cxnLst/>
              <a:rect l="l" t="t" r="r" b="b"/>
              <a:pathLst>
                <a:path w="23810976" h="13716000">
                  <a:moveTo>
                    <a:pt x="0" y="13716000"/>
                  </a:moveTo>
                  <a:lnTo>
                    <a:pt x="3429000" y="0"/>
                  </a:lnTo>
                  <a:lnTo>
                    <a:pt x="23810976" y="0"/>
                  </a:lnTo>
                  <a:lnTo>
                    <a:pt x="20381976" y="13716000"/>
                  </a:lnTo>
                  <a:close/>
                </a:path>
              </a:pathLst>
            </a:custGeom>
            <a:grpFill/>
          </p:spPr>
          <p:txBody>
            <a:bodyPr/>
            <a:lstStyle/>
            <a:p>
              <a:endParaRPr lang="en-XK" sz="1200" dirty="0"/>
            </a:p>
          </p:txBody>
        </p:sp>
      </p:grpSp>
      <p:sp>
        <p:nvSpPr>
          <p:cNvPr id="5" name="AutoShape 5"/>
          <p:cNvSpPr/>
          <p:nvPr/>
        </p:nvSpPr>
        <p:spPr>
          <a:xfrm rot="10777763" flipV="1">
            <a:off x="861809" y="5401818"/>
            <a:ext cx="1217600" cy="0"/>
          </a:xfrm>
          <a:prstGeom prst="line">
            <a:avLst/>
          </a:prstGeom>
          <a:ln w="28575" cap="rnd">
            <a:solidFill>
              <a:srgbClr val="97CA3F"/>
            </a:solidFill>
            <a:prstDash val="solid"/>
            <a:headEnd type="none" w="sm" len="sm"/>
            <a:tailEnd type="none" w="sm" len="sm"/>
          </a:ln>
        </p:spPr>
        <p:txBody>
          <a:bodyPr/>
          <a:lstStyle/>
          <a:p>
            <a:endParaRPr lang="en-XK" sz="1200">
              <a:ln w="38100">
                <a:solidFill>
                  <a:schemeClr val="tx1"/>
                </a:solidFill>
              </a:ln>
            </a:endParaRPr>
          </a:p>
        </p:txBody>
      </p:sp>
      <p:sp>
        <p:nvSpPr>
          <p:cNvPr id="9" name="TextBox 9"/>
          <p:cNvSpPr txBox="1"/>
          <p:nvPr/>
        </p:nvSpPr>
        <p:spPr>
          <a:xfrm>
            <a:off x="2054352" y="2367575"/>
            <a:ext cx="8378621" cy="1401089"/>
          </a:xfrm>
          <a:prstGeom prst="rect">
            <a:avLst/>
          </a:prstGeom>
        </p:spPr>
        <p:txBody>
          <a:bodyPr wrap="square" lIns="0" tIns="0" rIns="0" bIns="0" rtlCol="0" anchor="t">
            <a:spAutoFit/>
          </a:bodyPr>
          <a:lstStyle/>
          <a:p>
            <a:pPr>
              <a:lnSpc>
                <a:spcPts val="5667"/>
              </a:lnSpc>
            </a:pPr>
            <a:r>
              <a:rPr lang="en-US" sz="3600" b="1" dirty="0">
                <a:solidFill>
                  <a:srgbClr val="EDEDED"/>
                </a:solidFill>
                <a:effectLst>
                  <a:outerShdw blurRad="38100" dist="38100" dir="2700000" algn="tl">
                    <a:srgbClr val="000000">
                      <a:alpha val="43137"/>
                    </a:srgbClr>
                  </a:outerShdw>
                </a:effectLst>
                <a:latin typeface="Open Sauce Bold"/>
                <a:ea typeface="Open Sauce Bold"/>
                <a:cs typeface="Open Sauce Bold"/>
                <a:sym typeface="Open Sauce Bold"/>
              </a:rPr>
              <a:t>SELECTING THE RIGHT HR TECHNOLOGY FOR YOUR ORGANIZATION </a:t>
            </a:r>
            <a:endParaRPr lang="en-US" sz="4800" b="1" dirty="0">
              <a:solidFill>
                <a:srgbClr val="EDEDED"/>
              </a:solidFill>
              <a:effectLst>
                <a:outerShdw blurRad="38100" dist="38100" dir="2700000" algn="tl">
                  <a:srgbClr val="000000">
                    <a:alpha val="43137"/>
                  </a:srgbClr>
                </a:outerShdw>
              </a:effectLst>
              <a:latin typeface="Open Sauce Bold"/>
              <a:ea typeface="Open Sauce Bold"/>
              <a:cs typeface="Open Sauce Bold"/>
              <a:sym typeface="Open Sauce Bold"/>
            </a:endParaRPr>
          </a:p>
        </p:txBody>
      </p:sp>
      <p:sp>
        <p:nvSpPr>
          <p:cNvPr id="10" name="TextBox 10"/>
          <p:cNvSpPr txBox="1"/>
          <p:nvPr/>
        </p:nvSpPr>
        <p:spPr>
          <a:xfrm>
            <a:off x="2369311" y="5359400"/>
            <a:ext cx="7149261" cy="551433"/>
          </a:xfrm>
          <a:prstGeom prst="rect">
            <a:avLst/>
          </a:prstGeom>
        </p:spPr>
        <p:txBody>
          <a:bodyPr wrap="square" lIns="0" tIns="0" rIns="0" bIns="0" rtlCol="0" anchor="t">
            <a:spAutoFit/>
          </a:bodyPr>
          <a:lstStyle/>
          <a:p>
            <a:pPr>
              <a:lnSpc>
                <a:spcPts val="1944"/>
              </a:lnSpc>
              <a:spcAft>
                <a:spcPts val="533"/>
              </a:spcAft>
              <a:tabLst>
                <a:tab pos="1146175" algn="l"/>
              </a:tabLst>
            </a:pPr>
            <a:r>
              <a:rPr lang="en-US" dirty="0">
                <a:solidFill>
                  <a:srgbClr val="D2F1A1"/>
                </a:solidFill>
                <a:latin typeface="Open Sauce Light" panose="020B0604020202020204" charset="0"/>
                <a:ea typeface="Open Sauce Light"/>
                <a:cs typeface="Open Sauce Light"/>
                <a:sym typeface="Open Sauce Light"/>
              </a:rPr>
              <a:t>Moderator:	</a:t>
            </a:r>
            <a:r>
              <a:rPr lang="en-US" dirty="0">
                <a:solidFill>
                  <a:srgbClr val="EDEDED"/>
                </a:solidFill>
                <a:latin typeface="Open Sauce Light" panose="020B0604020202020204" charset="0"/>
                <a:ea typeface="Open Sauce Bold"/>
                <a:cs typeface="Open Sauce Bold"/>
                <a:sym typeface="Open Sauce Bold"/>
              </a:rPr>
              <a:t>Sunshine Brown</a:t>
            </a:r>
          </a:p>
          <a:p>
            <a:pPr>
              <a:lnSpc>
                <a:spcPts val="1944"/>
              </a:lnSpc>
              <a:spcAft>
                <a:spcPts val="533"/>
              </a:spcAft>
              <a:tabLst>
                <a:tab pos="1146175" algn="l"/>
              </a:tabLst>
            </a:pPr>
            <a:r>
              <a:rPr lang="en-US" dirty="0">
                <a:solidFill>
                  <a:srgbClr val="D2F1A1"/>
                </a:solidFill>
                <a:latin typeface="Open Sauce Light" panose="020B0604020202020204" charset="0"/>
                <a:sym typeface="Open Sauce Bold"/>
              </a:rPr>
              <a:t>Customer:	</a:t>
            </a:r>
            <a:r>
              <a:rPr lang="en-US" dirty="0">
                <a:solidFill>
                  <a:srgbClr val="EDEDED"/>
                </a:solidFill>
                <a:latin typeface="Open Sauce Light" panose="020B0604020202020204" charset="0"/>
                <a:ea typeface="Open Sauce Bold"/>
                <a:cs typeface="Open Sauce Bold"/>
                <a:sym typeface="Open Sauce Bold"/>
              </a:rPr>
              <a:t>Wildhorse Resort and Casino, Paskenta Band of Nomlaki Indians </a:t>
            </a:r>
          </a:p>
        </p:txBody>
      </p:sp>
      <p:sp>
        <p:nvSpPr>
          <p:cNvPr id="13" name="AutoShape 5">
            <a:extLst>
              <a:ext uri="{FF2B5EF4-FFF2-40B4-BE49-F238E27FC236}">
                <a16:creationId xmlns:a16="http://schemas.microsoft.com/office/drawing/2014/main" id="{0756ADA4-D3D7-1B3F-F089-5642A47BAB58}"/>
              </a:ext>
            </a:extLst>
          </p:cNvPr>
          <p:cNvSpPr/>
          <p:nvPr/>
        </p:nvSpPr>
        <p:spPr>
          <a:xfrm rot="10777763">
            <a:off x="8109738" y="5397511"/>
            <a:ext cx="2489148" cy="16102"/>
          </a:xfrm>
          <a:prstGeom prst="line">
            <a:avLst/>
          </a:prstGeom>
          <a:ln w="28575" cap="rnd">
            <a:solidFill>
              <a:srgbClr val="97CA3F"/>
            </a:solidFill>
            <a:prstDash val="solid"/>
            <a:headEnd type="none" w="sm" len="sm"/>
            <a:tailEnd type="none" w="sm" len="sm"/>
          </a:ln>
        </p:spPr>
        <p:txBody>
          <a:bodyPr/>
          <a:lstStyle/>
          <a:p>
            <a:endParaRPr lang="en-XK" sz="1200"/>
          </a:p>
        </p:txBody>
      </p:sp>
      <p:pic>
        <p:nvPicPr>
          <p:cNvPr id="14" name="Picture 13" descr="A logo with a green and blue triangle&#10;&#10;Description automatically generated">
            <a:extLst>
              <a:ext uri="{FF2B5EF4-FFF2-40B4-BE49-F238E27FC236}">
                <a16:creationId xmlns:a16="http://schemas.microsoft.com/office/drawing/2014/main" id="{0607590D-424C-6719-F9B4-4040499299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9342" y="274936"/>
            <a:ext cx="1648909" cy="1635531"/>
          </a:xfrm>
          <a:prstGeom prst="rect">
            <a:avLst/>
          </a:prstGeom>
        </p:spPr>
      </p:pic>
      <p:pic>
        <p:nvPicPr>
          <p:cNvPr id="2" name="Picture 1">
            <a:extLst>
              <a:ext uri="{FF2B5EF4-FFF2-40B4-BE49-F238E27FC236}">
                <a16:creationId xmlns:a16="http://schemas.microsoft.com/office/drawing/2014/main" id="{6B43200D-C894-8AD9-F7F0-4A3093E1E2D8}"/>
              </a:ext>
            </a:extLst>
          </p:cNvPr>
          <p:cNvPicPr>
            <a:picLocks noChangeAspect="1"/>
          </p:cNvPicPr>
          <p:nvPr/>
        </p:nvPicPr>
        <p:blipFill>
          <a:blip r:embed="rId5"/>
          <a:stretch>
            <a:fillRect/>
          </a:stretch>
        </p:blipFill>
        <p:spPr>
          <a:xfrm>
            <a:off x="746450" y="5613170"/>
            <a:ext cx="916111" cy="829081"/>
          </a:xfrm>
          <a:prstGeom prst="rect">
            <a:avLst/>
          </a:prstGeom>
        </p:spPr>
      </p:pic>
      <p:sp>
        <p:nvSpPr>
          <p:cNvPr id="7" name="TextBox 6">
            <a:extLst>
              <a:ext uri="{FF2B5EF4-FFF2-40B4-BE49-F238E27FC236}">
                <a16:creationId xmlns:a16="http://schemas.microsoft.com/office/drawing/2014/main" id="{06489083-1007-1DB2-526A-E96EE6E3B356}"/>
              </a:ext>
            </a:extLst>
          </p:cNvPr>
          <p:cNvSpPr txBox="1"/>
          <p:nvPr/>
        </p:nvSpPr>
        <p:spPr>
          <a:xfrm>
            <a:off x="1994231" y="3885767"/>
            <a:ext cx="7149260" cy="523220"/>
          </a:xfrm>
          <a:prstGeom prst="rect">
            <a:avLst/>
          </a:prstGeom>
          <a:noFill/>
        </p:spPr>
        <p:txBody>
          <a:bodyPr wrap="square">
            <a:spAutoFit/>
          </a:bodyPr>
          <a:lstStyle/>
          <a:p>
            <a:r>
              <a:rPr lang="en-US" sz="2800" i="1" dirty="0">
                <a:solidFill>
                  <a:srgbClr val="EDEDED"/>
                </a:solidFill>
                <a:latin typeface="Open Sauce Bold"/>
                <a:ea typeface="Open Sauce Bold"/>
                <a:cs typeface="Open Sauce Bold"/>
                <a:sym typeface="Open Sauce Bold"/>
              </a:rPr>
              <a:t>A Practical Guide</a:t>
            </a:r>
            <a:endParaRPr lang="en-US" sz="700" i="1" dirty="0">
              <a:solidFill>
                <a:srgbClr val="EDEDED"/>
              </a:solidFill>
              <a:latin typeface="Open Sauce Bold"/>
              <a:ea typeface="Open Sauce Bold"/>
              <a:cs typeface="Open Sauce Bold"/>
              <a:sym typeface="Open Sauce Bold"/>
            </a:endParaRPr>
          </a:p>
        </p:txBody>
      </p:sp>
    </p:spTree>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2" descr="Metallic spheres connected in mesh">
            <a:extLst>
              <a:ext uri="{FF2B5EF4-FFF2-40B4-BE49-F238E27FC236}">
                <a16:creationId xmlns:a16="http://schemas.microsoft.com/office/drawing/2014/main" id="{D2A47581-24E3-C624-97E2-CF36608AE8BD}"/>
              </a:ext>
            </a:extLst>
          </p:cNvPr>
          <p:cNvSpPr/>
          <p:nvPr/>
        </p:nvSpPr>
        <p:spPr>
          <a:xfrm>
            <a:off x="0" y="-619465"/>
            <a:ext cx="12192000" cy="3449425"/>
          </a:xfrm>
          <a:custGeom>
            <a:avLst/>
            <a:gdLst/>
            <a:ahLst/>
            <a:cxnLst/>
            <a:rect l="l" t="t" r="r" b="b"/>
            <a:pathLst>
              <a:path w="18288000" h="5174137">
                <a:moveTo>
                  <a:pt x="0" y="0"/>
                </a:moveTo>
                <a:lnTo>
                  <a:pt x="18288000" y="0"/>
                </a:lnTo>
                <a:lnTo>
                  <a:pt x="18288000" y="5174138"/>
                </a:lnTo>
                <a:lnTo>
                  <a:pt x="0" y="5174138"/>
                </a:lnTo>
                <a:lnTo>
                  <a:pt x="0" y="0"/>
                </a:lnTo>
                <a:close/>
              </a:path>
            </a:pathLst>
          </a:custGeom>
          <a:blipFill>
            <a:blip r:embed="rId3"/>
            <a:stretch>
              <a:fillRect t="-51518" b="-84057"/>
            </a:stretch>
          </a:blipFill>
        </p:spPr>
        <p:txBody>
          <a:bodyPr/>
          <a:lstStyle/>
          <a:p>
            <a:endParaRPr lang="en-XK" sz="1200"/>
          </a:p>
        </p:txBody>
      </p:sp>
      <p:grpSp>
        <p:nvGrpSpPr>
          <p:cNvPr id="3" name="Group 3"/>
          <p:cNvGrpSpPr/>
          <p:nvPr/>
        </p:nvGrpSpPr>
        <p:grpSpPr>
          <a:xfrm>
            <a:off x="0" y="2518695"/>
            <a:ext cx="12192000" cy="4339307"/>
            <a:chOff x="0" y="0"/>
            <a:chExt cx="24384000" cy="7507704"/>
          </a:xfrm>
          <a:solidFill>
            <a:srgbClr val="0B2D3F"/>
          </a:solidFill>
        </p:grpSpPr>
        <p:sp>
          <p:nvSpPr>
            <p:cNvPr id="4" name="Freeform 4"/>
            <p:cNvSpPr/>
            <p:nvPr/>
          </p:nvSpPr>
          <p:spPr>
            <a:xfrm>
              <a:off x="0" y="0"/>
              <a:ext cx="24384000" cy="7507732"/>
            </a:xfrm>
            <a:custGeom>
              <a:avLst/>
              <a:gdLst/>
              <a:ahLst/>
              <a:cxnLst/>
              <a:rect l="l" t="t" r="r" b="b"/>
              <a:pathLst>
                <a:path w="24384000" h="7507732">
                  <a:moveTo>
                    <a:pt x="0" y="0"/>
                  </a:moveTo>
                  <a:lnTo>
                    <a:pt x="24384000" y="0"/>
                  </a:lnTo>
                  <a:lnTo>
                    <a:pt x="24384000" y="7507732"/>
                  </a:lnTo>
                  <a:lnTo>
                    <a:pt x="0" y="7507732"/>
                  </a:lnTo>
                  <a:close/>
                </a:path>
              </a:pathLst>
            </a:custGeom>
            <a:grpFill/>
          </p:spPr>
          <p:txBody>
            <a:bodyPr/>
            <a:lstStyle/>
            <a:p>
              <a:endParaRPr lang="en-XK" sz="1200" dirty="0"/>
            </a:p>
          </p:txBody>
        </p:sp>
      </p:grpSp>
      <p:sp>
        <p:nvSpPr>
          <p:cNvPr id="47" name="Freeform 47"/>
          <p:cNvSpPr/>
          <p:nvPr/>
        </p:nvSpPr>
        <p:spPr>
          <a:xfrm>
            <a:off x="10805784" y="6405646"/>
            <a:ext cx="1051341" cy="289283"/>
          </a:xfrm>
          <a:custGeom>
            <a:avLst/>
            <a:gdLst/>
            <a:ahLst/>
            <a:cxnLst/>
            <a:rect l="l" t="t" r="r" b="b"/>
            <a:pathLst>
              <a:path w="1577011" h="433924">
                <a:moveTo>
                  <a:pt x="0" y="0"/>
                </a:moveTo>
                <a:lnTo>
                  <a:pt x="1577011" y="0"/>
                </a:lnTo>
                <a:lnTo>
                  <a:pt x="1577011" y="433924"/>
                </a:lnTo>
                <a:lnTo>
                  <a:pt x="0" y="433924"/>
                </a:lnTo>
                <a:lnTo>
                  <a:pt x="0" y="0"/>
                </a:lnTo>
                <a:close/>
              </a:path>
            </a:pathLst>
          </a:custGeom>
          <a:blipFill>
            <a:blip r:embed="rId4"/>
            <a:stretch>
              <a:fillRect/>
            </a:stretch>
          </a:blipFill>
        </p:spPr>
        <p:txBody>
          <a:bodyPr/>
          <a:lstStyle/>
          <a:p>
            <a:endParaRPr lang="en-XK" sz="1200"/>
          </a:p>
        </p:txBody>
      </p:sp>
      <p:sp>
        <p:nvSpPr>
          <p:cNvPr id="45" name="AutoShape 45"/>
          <p:cNvSpPr/>
          <p:nvPr/>
        </p:nvSpPr>
        <p:spPr>
          <a:xfrm rot="3789">
            <a:off x="334874" y="6256421"/>
            <a:ext cx="11522254" cy="0"/>
          </a:xfrm>
          <a:prstGeom prst="line">
            <a:avLst/>
          </a:prstGeom>
          <a:ln w="9525" cap="rnd">
            <a:solidFill>
              <a:srgbClr val="EDEDED"/>
            </a:solidFill>
            <a:prstDash val="solid"/>
            <a:headEnd type="none" w="sm" len="sm"/>
            <a:tailEnd type="none" w="sm" len="sm"/>
          </a:ln>
        </p:spPr>
        <p:txBody>
          <a:bodyPr/>
          <a:lstStyle/>
          <a:p>
            <a:endParaRPr lang="en-XK" sz="1200"/>
          </a:p>
        </p:txBody>
      </p:sp>
      <p:grpSp>
        <p:nvGrpSpPr>
          <p:cNvPr id="1032" name="Group 1031">
            <a:extLst>
              <a:ext uri="{FF2B5EF4-FFF2-40B4-BE49-F238E27FC236}">
                <a16:creationId xmlns:a16="http://schemas.microsoft.com/office/drawing/2014/main" id="{F9802360-24AE-35E8-8624-127AFFA13166}"/>
              </a:ext>
            </a:extLst>
          </p:cNvPr>
          <p:cNvGrpSpPr/>
          <p:nvPr/>
        </p:nvGrpSpPr>
        <p:grpSpPr>
          <a:xfrm>
            <a:off x="1035586" y="640060"/>
            <a:ext cx="3249975" cy="5015022"/>
            <a:chOff x="1923688" y="960090"/>
            <a:chExt cx="4874962" cy="7522533"/>
          </a:xfrm>
        </p:grpSpPr>
        <p:grpSp>
          <p:nvGrpSpPr>
            <p:cNvPr id="1025" name="Group 1024">
              <a:extLst>
                <a:ext uri="{FF2B5EF4-FFF2-40B4-BE49-F238E27FC236}">
                  <a16:creationId xmlns:a16="http://schemas.microsoft.com/office/drawing/2014/main" id="{25155855-B798-CE3B-2D12-E739E4C4137E}"/>
                </a:ext>
              </a:extLst>
            </p:cNvPr>
            <p:cNvGrpSpPr/>
            <p:nvPr/>
          </p:nvGrpSpPr>
          <p:grpSpPr>
            <a:xfrm>
              <a:off x="1923688" y="4857577"/>
              <a:ext cx="4874962" cy="3625046"/>
              <a:chOff x="1923688" y="4857577"/>
              <a:chExt cx="4874962" cy="3625046"/>
            </a:xfrm>
          </p:grpSpPr>
          <p:sp>
            <p:nvSpPr>
              <p:cNvPr id="36" name="TextBox 36"/>
              <p:cNvSpPr txBox="1"/>
              <p:nvPr/>
            </p:nvSpPr>
            <p:spPr>
              <a:xfrm>
                <a:off x="1923688" y="4857577"/>
                <a:ext cx="4874962" cy="654026"/>
              </a:xfrm>
              <a:prstGeom prst="rect">
                <a:avLst/>
              </a:prstGeom>
            </p:spPr>
            <p:txBody>
              <a:bodyPr wrap="square" lIns="0" tIns="0" rIns="0" bIns="0" rtlCol="0" anchor="t">
                <a:spAutoFit/>
              </a:bodyPr>
              <a:lstStyle/>
              <a:p>
                <a:pPr algn="ctr">
                  <a:lnSpc>
                    <a:spcPts val="1680"/>
                  </a:lnSpc>
                </a:pPr>
                <a:r>
                  <a:rPr lang="en-US" sz="1600" dirty="0">
                    <a:solidFill>
                      <a:srgbClr val="E5E5E5"/>
                    </a:solidFill>
                    <a:latin typeface="Open Sauce Bold"/>
                    <a:ea typeface="Open Sauce Bold"/>
                    <a:cs typeface="Open Sauce Bold"/>
                    <a:sym typeface="Open Sauce Bold"/>
                  </a:rPr>
                  <a:t>SUNSHINE</a:t>
                </a:r>
              </a:p>
              <a:p>
                <a:pPr algn="ctr">
                  <a:lnSpc>
                    <a:spcPts val="1680"/>
                  </a:lnSpc>
                </a:pPr>
                <a:r>
                  <a:rPr lang="en-US" sz="1600" dirty="0">
                    <a:solidFill>
                      <a:srgbClr val="E5E5E5"/>
                    </a:solidFill>
                    <a:latin typeface="Open Sauce Bold"/>
                    <a:ea typeface="Open Sauce Bold"/>
                    <a:cs typeface="Open Sauce Bold"/>
                    <a:sym typeface="Open Sauce Bold"/>
                  </a:rPr>
                  <a:t>BROWN</a:t>
                </a:r>
              </a:p>
            </p:txBody>
          </p:sp>
          <p:sp>
            <p:nvSpPr>
              <p:cNvPr id="38" name="TextBox 38"/>
              <p:cNvSpPr txBox="1"/>
              <p:nvPr/>
            </p:nvSpPr>
            <p:spPr>
              <a:xfrm>
                <a:off x="1923688" y="5705534"/>
                <a:ext cx="4874962" cy="538610"/>
              </a:xfrm>
              <a:prstGeom prst="rect">
                <a:avLst/>
              </a:prstGeom>
            </p:spPr>
            <p:txBody>
              <a:bodyPr wrap="square" lIns="0" tIns="0" rIns="0" bIns="0" rtlCol="0" anchor="t">
                <a:spAutoFit/>
              </a:bodyPr>
              <a:lstStyle/>
              <a:p>
                <a:pPr algn="ctr">
                  <a:lnSpc>
                    <a:spcPts val="1440"/>
                  </a:lnSpc>
                </a:pPr>
                <a:r>
                  <a:rPr lang="en-US" sz="1600" b="1" dirty="0">
                    <a:solidFill>
                      <a:srgbClr val="92BD6D"/>
                    </a:solidFill>
                    <a:latin typeface="Open Sauce Light"/>
                    <a:ea typeface="Open Sauce Light"/>
                    <a:cs typeface="Open Sauce Light"/>
                    <a:sym typeface="Open Sauce Light"/>
                  </a:rPr>
                  <a:t>Ascend</a:t>
                </a:r>
                <a:br>
                  <a:rPr lang="en-US" sz="1333" dirty="0">
                    <a:solidFill>
                      <a:srgbClr val="EDEDED"/>
                    </a:solidFill>
                    <a:latin typeface="Open Sauce Light"/>
                    <a:ea typeface="Open Sauce Light"/>
                    <a:cs typeface="Open Sauce Light"/>
                    <a:sym typeface="Open Sauce Light"/>
                  </a:rPr>
                </a:br>
                <a:r>
                  <a:rPr lang="en-US" sz="1333" dirty="0">
                    <a:solidFill>
                      <a:srgbClr val="D2F1A1"/>
                    </a:solidFill>
                    <a:latin typeface="Open Sauce Light"/>
                    <a:ea typeface="Open Sauce Light"/>
                    <a:cs typeface="Open Sauce Light"/>
                    <a:sym typeface="Open Sauce Light"/>
                  </a:rPr>
                  <a:t>Sr Sales Executive</a:t>
                </a:r>
              </a:p>
            </p:txBody>
          </p:sp>
          <p:sp>
            <p:nvSpPr>
              <p:cNvPr id="33" name="TextBox 38">
                <a:extLst>
                  <a:ext uri="{FF2B5EF4-FFF2-40B4-BE49-F238E27FC236}">
                    <a16:creationId xmlns:a16="http://schemas.microsoft.com/office/drawing/2014/main" id="{87D8ADCC-B0FC-2167-E8D3-CCA82EB9427B}"/>
                  </a:ext>
                </a:extLst>
              </p:cNvPr>
              <p:cNvSpPr txBox="1"/>
              <p:nvPr/>
            </p:nvSpPr>
            <p:spPr>
              <a:xfrm>
                <a:off x="2046709" y="6635578"/>
                <a:ext cx="4564522" cy="1847045"/>
              </a:xfrm>
              <a:prstGeom prst="rect">
                <a:avLst/>
              </a:prstGeom>
            </p:spPr>
            <p:txBody>
              <a:bodyPr wrap="square" lIns="0" tIns="0" rIns="0" bIns="0" rtlCol="0" anchor="t">
                <a:spAutoFit/>
              </a:bodyPr>
              <a:lstStyle/>
              <a:p>
                <a:pPr marL="190510" indent="-190510">
                  <a:lnSpc>
                    <a:spcPts val="1440"/>
                  </a:lnSpc>
                  <a:spcAft>
                    <a:spcPts val="400"/>
                  </a:spcAft>
                  <a:buFont typeface="Arial" panose="020B0604020202020204" pitchFamily="34" charset="0"/>
                  <a:buChar char="•"/>
                </a:pPr>
                <a:r>
                  <a:rPr lang="en-US" sz="1333" dirty="0">
                    <a:solidFill>
                      <a:srgbClr val="EDEDED"/>
                    </a:solidFill>
                    <a:latin typeface="Open Sauce Light"/>
                    <a:ea typeface="Open Sauce Light"/>
                    <a:cs typeface="Open Sauce Light"/>
                    <a:sym typeface="Open Sauce Light"/>
                  </a:rPr>
                  <a:t>16 years of HCM Consulting</a:t>
                </a:r>
              </a:p>
              <a:p>
                <a:pPr marL="190510" indent="-190510">
                  <a:lnSpc>
                    <a:spcPts val="1440"/>
                  </a:lnSpc>
                  <a:spcAft>
                    <a:spcPts val="400"/>
                  </a:spcAft>
                  <a:buFont typeface="Arial" panose="020B0604020202020204" pitchFamily="34" charset="0"/>
                  <a:buChar char="•"/>
                </a:pPr>
                <a:r>
                  <a:rPr lang="en-US" sz="1333" dirty="0">
                    <a:solidFill>
                      <a:srgbClr val="EDEDED"/>
                    </a:solidFill>
                    <a:latin typeface="Open Sauce Light"/>
                    <a:ea typeface="Open Sauce Light"/>
                    <a:cs typeface="Open Sauce Light"/>
                    <a:sym typeface="Open Sauce Light"/>
                  </a:rPr>
                  <a:t>Operations Leader of a Great Place to Work </a:t>
                </a:r>
                <a:r>
                  <a:rPr lang="en-US" sz="1333" dirty="0">
                    <a:solidFill>
                      <a:srgbClr val="EDEDED"/>
                    </a:solidFill>
                    <a:latin typeface="Open Sauce Light"/>
                    <a:sym typeface="Open Sauce Light"/>
                  </a:rPr>
                  <a:t>company for 7 years</a:t>
                </a:r>
              </a:p>
              <a:p>
                <a:pPr marL="190510" indent="-190510">
                  <a:lnSpc>
                    <a:spcPts val="1440"/>
                  </a:lnSpc>
                  <a:spcAft>
                    <a:spcPts val="400"/>
                  </a:spcAft>
                  <a:buFont typeface="Arial" panose="020B0604020202020204" pitchFamily="34" charset="0"/>
                  <a:buChar char="•"/>
                </a:pPr>
                <a:r>
                  <a:rPr lang="en-US" sz="1333" dirty="0">
                    <a:solidFill>
                      <a:srgbClr val="EDEDED"/>
                    </a:solidFill>
                    <a:latin typeface="Open Sauce Light"/>
                    <a:sym typeface="Open Sauce Light"/>
                  </a:rPr>
                  <a:t>Specialty in Process Improvements and Professional Services </a:t>
                </a:r>
              </a:p>
              <a:p>
                <a:pPr marL="190510" indent="-190510">
                  <a:lnSpc>
                    <a:spcPts val="1440"/>
                  </a:lnSpc>
                  <a:spcAft>
                    <a:spcPts val="400"/>
                  </a:spcAft>
                  <a:buFont typeface="Arial" panose="020B0604020202020204" pitchFamily="34" charset="0"/>
                  <a:buChar char="•"/>
                </a:pPr>
                <a:r>
                  <a:rPr lang="en-US" sz="1333" dirty="0">
                    <a:solidFill>
                      <a:srgbClr val="EDEDED"/>
                    </a:solidFill>
                    <a:latin typeface="Open Sauce Light"/>
                    <a:sym typeface="Open Sauce Light"/>
                  </a:rPr>
                  <a:t>THRP Certified</a:t>
                </a:r>
              </a:p>
            </p:txBody>
          </p:sp>
        </p:grpSp>
        <p:grpSp>
          <p:nvGrpSpPr>
            <p:cNvPr id="51" name="Group 50">
              <a:extLst>
                <a:ext uri="{FF2B5EF4-FFF2-40B4-BE49-F238E27FC236}">
                  <a16:creationId xmlns:a16="http://schemas.microsoft.com/office/drawing/2014/main" id="{33FB734F-23DC-289E-3FA5-6F8D1DF2FA78}"/>
                </a:ext>
              </a:extLst>
            </p:cNvPr>
            <p:cNvGrpSpPr/>
            <p:nvPr/>
          </p:nvGrpSpPr>
          <p:grpSpPr>
            <a:xfrm>
              <a:off x="2397799" y="960090"/>
              <a:ext cx="3407568" cy="3340469"/>
              <a:chOff x="-4254790" y="2247594"/>
              <a:chExt cx="3407568" cy="3340469"/>
            </a:xfrm>
          </p:grpSpPr>
          <p:sp>
            <p:nvSpPr>
              <p:cNvPr id="48" name="Flowchart: Connector 47">
                <a:extLst>
                  <a:ext uri="{FF2B5EF4-FFF2-40B4-BE49-F238E27FC236}">
                    <a16:creationId xmlns:a16="http://schemas.microsoft.com/office/drawing/2014/main" id="{68E070BD-031C-4DC1-DB7B-F320C3C456EE}"/>
                  </a:ext>
                </a:extLst>
              </p:cNvPr>
              <p:cNvSpPr/>
              <p:nvPr/>
            </p:nvSpPr>
            <p:spPr>
              <a:xfrm>
                <a:off x="-4254790" y="2247594"/>
                <a:ext cx="3407568" cy="3340469"/>
              </a:xfrm>
              <a:prstGeom prst="flowChartConnector">
                <a:avLst/>
              </a:prstGeom>
              <a:solidFill>
                <a:srgbClr val="0D1E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41" name="Picture 40" descr="A person smiling at the camera&#10;&#10;Description automatically generated">
                <a:extLst>
                  <a:ext uri="{FF2B5EF4-FFF2-40B4-BE49-F238E27FC236}">
                    <a16:creationId xmlns:a16="http://schemas.microsoft.com/office/drawing/2014/main" id="{6870DA4E-963E-C928-67CA-7C866EDDB1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97468" y="2349715"/>
                <a:ext cx="3083116" cy="3083116"/>
              </a:xfrm>
              <a:prstGeom prst="flowChartConnector">
                <a:avLst/>
              </a:prstGeom>
              <a:ln w="57150">
                <a:solidFill>
                  <a:srgbClr val="92D05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grpSp>
      <p:grpSp>
        <p:nvGrpSpPr>
          <p:cNvPr id="1031" name="Group 1030">
            <a:extLst>
              <a:ext uri="{FF2B5EF4-FFF2-40B4-BE49-F238E27FC236}">
                <a16:creationId xmlns:a16="http://schemas.microsoft.com/office/drawing/2014/main" id="{AE187781-9AF1-67FE-96BC-6E767C3689F5}"/>
              </a:ext>
            </a:extLst>
          </p:cNvPr>
          <p:cNvGrpSpPr/>
          <p:nvPr/>
        </p:nvGrpSpPr>
        <p:grpSpPr>
          <a:xfrm>
            <a:off x="4645322" y="640060"/>
            <a:ext cx="3249976" cy="5450335"/>
            <a:chOff x="6803074" y="960090"/>
            <a:chExt cx="4874964" cy="8175503"/>
          </a:xfrm>
        </p:grpSpPr>
        <p:sp>
          <p:nvSpPr>
            <p:cNvPr id="49" name="Flowchart: Connector 48">
              <a:extLst>
                <a:ext uri="{FF2B5EF4-FFF2-40B4-BE49-F238E27FC236}">
                  <a16:creationId xmlns:a16="http://schemas.microsoft.com/office/drawing/2014/main" id="{26BB1784-9B47-006E-3C1F-925F534C18C6}"/>
                </a:ext>
              </a:extLst>
            </p:cNvPr>
            <p:cNvSpPr/>
            <p:nvPr/>
          </p:nvSpPr>
          <p:spPr>
            <a:xfrm>
              <a:off x="7479191" y="960090"/>
              <a:ext cx="3407568" cy="3340469"/>
            </a:xfrm>
            <a:prstGeom prst="flowChartConnector">
              <a:avLst/>
            </a:prstGeom>
            <a:solidFill>
              <a:srgbClr val="0D1E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1028" name="Group 1027">
              <a:extLst>
                <a:ext uri="{FF2B5EF4-FFF2-40B4-BE49-F238E27FC236}">
                  <a16:creationId xmlns:a16="http://schemas.microsoft.com/office/drawing/2014/main" id="{408864E6-67D3-69A0-38F4-3C96642A7573}"/>
                </a:ext>
              </a:extLst>
            </p:cNvPr>
            <p:cNvGrpSpPr/>
            <p:nvPr/>
          </p:nvGrpSpPr>
          <p:grpSpPr>
            <a:xfrm>
              <a:off x="6803074" y="4936725"/>
              <a:ext cx="4874964" cy="4198868"/>
              <a:chOff x="6803074" y="4936725"/>
              <a:chExt cx="4874964" cy="4198868"/>
            </a:xfrm>
          </p:grpSpPr>
          <p:sp>
            <p:nvSpPr>
              <p:cNvPr id="53" name="TextBox 36">
                <a:extLst>
                  <a:ext uri="{FF2B5EF4-FFF2-40B4-BE49-F238E27FC236}">
                    <a16:creationId xmlns:a16="http://schemas.microsoft.com/office/drawing/2014/main" id="{B947288B-48A1-5F0F-4E3C-AA17AFC8B0C0}"/>
                  </a:ext>
                </a:extLst>
              </p:cNvPr>
              <p:cNvSpPr txBox="1"/>
              <p:nvPr/>
            </p:nvSpPr>
            <p:spPr>
              <a:xfrm>
                <a:off x="6803074" y="4936725"/>
                <a:ext cx="4874961" cy="654025"/>
              </a:xfrm>
              <a:prstGeom prst="rect">
                <a:avLst/>
              </a:prstGeom>
            </p:spPr>
            <p:txBody>
              <a:bodyPr wrap="square" lIns="0" tIns="0" rIns="0" bIns="0" rtlCol="0" anchor="t">
                <a:spAutoFit/>
              </a:bodyPr>
              <a:lstStyle/>
              <a:p>
                <a:pPr algn="ctr">
                  <a:lnSpc>
                    <a:spcPts val="1680"/>
                  </a:lnSpc>
                </a:pPr>
                <a:r>
                  <a:rPr lang="en-US" sz="1600" dirty="0">
                    <a:solidFill>
                      <a:srgbClr val="E5E5E5"/>
                    </a:solidFill>
                    <a:latin typeface="Open Sauce Bold"/>
                    <a:ea typeface="Open Sauce Bold"/>
                    <a:cs typeface="Open Sauce Bold"/>
                    <a:sym typeface="Open Sauce Bold"/>
                  </a:rPr>
                  <a:t>SUZANNE</a:t>
                </a:r>
              </a:p>
              <a:p>
                <a:pPr algn="ctr">
                  <a:lnSpc>
                    <a:spcPts val="1680"/>
                  </a:lnSpc>
                </a:pPr>
                <a:r>
                  <a:rPr lang="en-US" sz="1600" dirty="0">
                    <a:solidFill>
                      <a:srgbClr val="E5E5E5"/>
                    </a:solidFill>
                    <a:latin typeface="Open Sauce Bold"/>
                    <a:ea typeface="Open Sauce Bold"/>
                    <a:cs typeface="Open Sauce Bold"/>
                    <a:sym typeface="Open Sauce Bold"/>
                  </a:rPr>
                  <a:t>CLEM</a:t>
                </a:r>
              </a:p>
            </p:txBody>
          </p:sp>
          <p:sp>
            <p:nvSpPr>
              <p:cNvPr id="54" name="TextBox 38">
                <a:extLst>
                  <a:ext uri="{FF2B5EF4-FFF2-40B4-BE49-F238E27FC236}">
                    <a16:creationId xmlns:a16="http://schemas.microsoft.com/office/drawing/2014/main" id="{2436EE95-3C04-C536-2113-B1015AE38E69}"/>
                  </a:ext>
                </a:extLst>
              </p:cNvPr>
              <p:cNvSpPr txBox="1"/>
              <p:nvPr/>
            </p:nvSpPr>
            <p:spPr>
              <a:xfrm>
                <a:off x="6803076" y="5784682"/>
                <a:ext cx="4874962" cy="807913"/>
              </a:xfrm>
              <a:prstGeom prst="rect">
                <a:avLst/>
              </a:prstGeom>
            </p:spPr>
            <p:txBody>
              <a:bodyPr wrap="square" lIns="0" tIns="0" rIns="0" bIns="0" rtlCol="0" anchor="t">
                <a:spAutoFit/>
              </a:bodyPr>
              <a:lstStyle/>
              <a:p>
                <a:pPr algn="ctr">
                  <a:lnSpc>
                    <a:spcPts val="1440"/>
                  </a:lnSpc>
                </a:pPr>
                <a:r>
                  <a:rPr lang="en-US" sz="1600" b="1" dirty="0">
                    <a:solidFill>
                      <a:srgbClr val="92BD6D"/>
                    </a:solidFill>
                    <a:latin typeface="Open Sauce Light"/>
                    <a:ea typeface="Open Sauce Light"/>
                    <a:cs typeface="Open Sauce Light"/>
                    <a:sym typeface="Open Sauce Light"/>
                  </a:rPr>
                  <a:t>Wildhorse Resort &amp; Casino</a:t>
                </a:r>
                <a:br>
                  <a:rPr lang="en-US" sz="1333" dirty="0">
                    <a:solidFill>
                      <a:srgbClr val="EDEDED"/>
                    </a:solidFill>
                    <a:latin typeface="Open Sauce Light"/>
                    <a:ea typeface="Open Sauce Light"/>
                    <a:cs typeface="Open Sauce Light"/>
                    <a:sym typeface="Open Sauce Light"/>
                  </a:rPr>
                </a:br>
                <a:r>
                  <a:rPr lang="en-US" sz="1333" dirty="0">
                    <a:solidFill>
                      <a:srgbClr val="D2F1A1"/>
                    </a:solidFill>
                    <a:latin typeface="Open Sauce Light"/>
                    <a:sym typeface="Open Sauce Light"/>
                  </a:rPr>
                  <a:t>Director of Human Resources</a:t>
                </a:r>
              </a:p>
              <a:p>
                <a:pPr algn="ctr">
                  <a:lnSpc>
                    <a:spcPts val="1440"/>
                  </a:lnSpc>
                </a:pPr>
                <a:endParaRPr lang="en-US" sz="1333" dirty="0">
                  <a:solidFill>
                    <a:srgbClr val="D2F1A1"/>
                  </a:solidFill>
                  <a:latin typeface="Open Sauce Light"/>
                  <a:ea typeface="Open Sauce Light"/>
                  <a:cs typeface="Open Sauce Light"/>
                  <a:sym typeface="Open Sauce Light"/>
                </a:endParaRPr>
              </a:p>
            </p:txBody>
          </p:sp>
          <p:sp>
            <p:nvSpPr>
              <p:cNvPr id="55" name="TextBox 38">
                <a:extLst>
                  <a:ext uri="{FF2B5EF4-FFF2-40B4-BE49-F238E27FC236}">
                    <a16:creationId xmlns:a16="http://schemas.microsoft.com/office/drawing/2014/main" id="{37DC1E3D-8E8C-4D95-22F8-83993F8DA3A1}"/>
                  </a:ext>
                </a:extLst>
              </p:cNvPr>
              <p:cNvSpPr txBox="1"/>
              <p:nvPr/>
            </p:nvSpPr>
            <p:spPr>
              <a:xfrm>
                <a:off x="6803074" y="6635580"/>
                <a:ext cx="4703126" cy="2500013"/>
              </a:xfrm>
              <a:prstGeom prst="rect">
                <a:avLst/>
              </a:prstGeom>
            </p:spPr>
            <p:txBody>
              <a:bodyPr wrap="square" lIns="0" tIns="0" rIns="0" bIns="0" rtlCol="0" anchor="t">
                <a:spAutoFit/>
              </a:bodyPr>
              <a:lstStyle>
                <a:defPPr>
                  <a:defRPr lang="en-US"/>
                </a:defPPr>
                <a:lvl1pPr marL="285750" indent="-285750">
                  <a:lnSpc>
                    <a:spcPts val="2160"/>
                  </a:lnSpc>
                  <a:spcAft>
                    <a:spcPts val="600"/>
                  </a:spcAft>
                  <a:buFont typeface="Arial" panose="020B0604020202020204" pitchFamily="34" charset="0"/>
                  <a:buChar char="•"/>
                  <a:defRPr sz="2000">
                    <a:solidFill>
                      <a:srgbClr val="EDEDED"/>
                    </a:solidFill>
                    <a:latin typeface="Open Sauce Light"/>
                    <a:ea typeface="Open Sauce Light"/>
                    <a:cs typeface="Open Sauce Light"/>
                  </a:defRPr>
                </a:lvl1pPr>
              </a:lstStyle>
              <a:p>
                <a:pPr>
                  <a:lnSpc>
                    <a:spcPct val="100000"/>
                  </a:lnSpc>
                </a:pPr>
                <a:r>
                  <a:rPr lang="en-US" sz="1333" dirty="0">
                    <a:sym typeface="Open Sauce Light"/>
                  </a:rPr>
                  <a:t>34 years facilitator of Leadership and Employee Development</a:t>
                </a:r>
              </a:p>
              <a:p>
                <a:pPr>
                  <a:lnSpc>
                    <a:spcPct val="100000"/>
                  </a:lnSpc>
                </a:pPr>
                <a:r>
                  <a:rPr lang="en-US" sz="1333" dirty="0">
                    <a:sym typeface="Open Sauce Light"/>
                  </a:rPr>
                  <a:t>24 years of HR at Wildhorse Resort and Casino, owned by Confederated Tribes of the Umatilla Indian Reservation</a:t>
                </a:r>
              </a:p>
              <a:p>
                <a:pPr>
                  <a:lnSpc>
                    <a:spcPct val="100000"/>
                  </a:lnSpc>
                </a:pPr>
                <a:r>
                  <a:rPr lang="en-US" sz="1333" dirty="0">
                    <a:sym typeface="Open Sauce Light"/>
                  </a:rPr>
                  <a:t>19 years NNAHRA Member</a:t>
                </a:r>
              </a:p>
              <a:p>
                <a:pPr>
                  <a:lnSpc>
                    <a:spcPct val="100000"/>
                  </a:lnSpc>
                </a:pPr>
                <a:r>
                  <a:rPr lang="en-US" sz="1333" dirty="0">
                    <a:sym typeface="Open Sauce Light"/>
                  </a:rPr>
                  <a:t>16 years NNAHRA Board of Directors</a:t>
                </a:r>
              </a:p>
            </p:txBody>
          </p:sp>
        </p:grpSp>
      </p:grpSp>
      <p:grpSp>
        <p:nvGrpSpPr>
          <p:cNvPr id="1030" name="Group 1029">
            <a:extLst>
              <a:ext uri="{FF2B5EF4-FFF2-40B4-BE49-F238E27FC236}">
                <a16:creationId xmlns:a16="http://schemas.microsoft.com/office/drawing/2014/main" id="{EE334BAE-3BCD-719B-FB4C-CD0FB64EB552}"/>
              </a:ext>
            </a:extLst>
          </p:cNvPr>
          <p:cNvGrpSpPr/>
          <p:nvPr/>
        </p:nvGrpSpPr>
        <p:grpSpPr>
          <a:xfrm>
            <a:off x="8067289" y="640060"/>
            <a:ext cx="3333575" cy="5599955"/>
            <a:chOff x="11825041" y="960090"/>
            <a:chExt cx="5000363" cy="8399932"/>
          </a:xfrm>
        </p:grpSpPr>
        <p:sp>
          <p:nvSpPr>
            <p:cNvPr id="10" name="Flowchart: Connector 9">
              <a:extLst>
                <a:ext uri="{FF2B5EF4-FFF2-40B4-BE49-F238E27FC236}">
                  <a16:creationId xmlns:a16="http://schemas.microsoft.com/office/drawing/2014/main" id="{3AC9FBD9-0AAF-431C-74F1-98E3DFA1E1BF}"/>
                </a:ext>
              </a:extLst>
            </p:cNvPr>
            <p:cNvSpPr/>
            <p:nvPr/>
          </p:nvSpPr>
          <p:spPr>
            <a:xfrm>
              <a:off x="12560583" y="960090"/>
              <a:ext cx="3407568" cy="3340469"/>
            </a:xfrm>
            <a:prstGeom prst="flowChartConnector">
              <a:avLst/>
            </a:prstGeom>
            <a:solidFill>
              <a:srgbClr val="0D1E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nvGrpSpPr>
            <p:cNvPr id="1029" name="Group 1028">
              <a:extLst>
                <a:ext uri="{FF2B5EF4-FFF2-40B4-BE49-F238E27FC236}">
                  <a16:creationId xmlns:a16="http://schemas.microsoft.com/office/drawing/2014/main" id="{A38591FF-A3D0-AB4F-2117-3D8DBFD2FF6B}"/>
                </a:ext>
              </a:extLst>
            </p:cNvPr>
            <p:cNvGrpSpPr/>
            <p:nvPr/>
          </p:nvGrpSpPr>
          <p:grpSpPr>
            <a:xfrm>
              <a:off x="11825041" y="4862194"/>
              <a:ext cx="5000363" cy="4497828"/>
              <a:chOff x="11825041" y="4862194"/>
              <a:chExt cx="5000363" cy="4497828"/>
            </a:xfrm>
          </p:grpSpPr>
          <p:sp>
            <p:nvSpPr>
              <p:cNvPr id="58" name="TextBox 36">
                <a:extLst>
                  <a:ext uri="{FF2B5EF4-FFF2-40B4-BE49-F238E27FC236}">
                    <a16:creationId xmlns:a16="http://schemas.microsoft.com/office/drawing/2014/main" id="{546CCBFC-E3AB-C226-BE92-B3FFBA43405B}"/>
                  </a:ext>
                </a:extLst>
              </p:cNvPr>
              <p:cNvSpPr txBox="1"/>
              <p:nvPr/>
            </p:nvSpPr>
            <p:spPr>
              <a:xfrm>
                <a:off x="11920240" y="4862194"/>
                <a:ext cx="4905164" cy="654026"/>
              </a:xfrm>
              <a:prstGeom prst="rect">
                <a:avLst/>
              </a:prstGeom>
            </p:spPr>
            <p:txBody>
              <a:bodyPr wrap="square" lIns="0" tIns="0" rIns="0" bIns="0" rtlCol="0" anchor="t">
                <a:spAutoFit/>
              </a:bodyPr>
              <a:lstStyle/>
              <a:p>
                <a:pPr algn="ctr">
                  <a:lnSpc>
                    <a:spcPts val="1680"/>
                  </a:lnSpc>
                </a:pPr>
                <a:r>
                  <a:rPr lang="en-US" sz="1600" dirty="0">
                    <a:solidFill>
                      <a:srgbClr val="E5E5E5"/>
                    </a:solidFill>
                    <a:latin typeface="Open Sauce Bold"/>
                    <a:ea typeface="Open Sauce Bold"/>
                    <a:cs typeface="Open Sauce Bold"/>
                    <a:sym typeface="Open Sauce Bold"/>
                  </a:rPr>
                  <a:t>JANINE</a:t>
                </a:r>
              </a:p>
              <a:p>
                <a:pPr algn="ctr">
                  <a:lnSpc>
                    <a:spcPts val="1680"/>
                  </a:lnSpc>
                </a:pPr>
                <a:r>
                  <a:rPr lang="en-US" sz="1600" dirty="0">
                    <a:solidFill>
                      <a:srgbClr val="E5E5E5"/>
                    </a:solidFill>
                    <a:latin typeface="Open Sauce Bold"/>
                    <a:ea typeface="Open Sauce Bold"/>
                    <a:cs typeface="Open Sauce Bold"/>
                    <a:sym typeface="Open Sauce Bold"/>
                  </a:rPr>
                  <a:t>SAM</a:t>
                </a:r>
              </a:p>
            </p:txBody>
          </p:sp>
          <p:sp>
            <p:nvSpPr>
              <p:cNvPr id="59" name="TextBox 38">
                <a:extLst>
                  <a:ext uri="{FF2B5EF4-FFF2-40B4-BE49-F238E27FC236}">
                    <a16:creationId xmlns:a16="http://schemas.microsoft.com/office/drawing/2014/main" id="{2411ADED-D7AA-5C69-D59D-AD9EA2445007}"/>
                  </a:ext>
                </a:extLst>
              </p:cNvPr>
              <p:cNvSpPr txBox="1"/>
              <p:nvPr/>
            </p:nvSpPr>
            <p:spPr>
              <a:xfrm>
                <a:off x="11825041" y="5710152"/>
                <a:ext cx="5000363" cy="538994"/>
              </a:xfrm>
              <a:prstGeom prst="rect">
                <a:avLst/>
              </a:prstGeom>
            </p:spPr>
            <p:txBody>
              <a:bodyPr wrap="square" lIns="0" tIns="0" rIns="0" bIns="0" rtlCol="0" anchor="t">
                <a:spAutoFit/>
              </a:bodyPr>
              <a:lstStyle/>
              <a:p>
                <a:pPr algn="ctr">
                  <a:lnSpc>
                    <a:spcPts val="1440"/>
                  </a:lnSpc>
                </a:pPr>
                <a:r>
                  <a:rPr lang="en-US" sz="1600" b="1" dirty="0">
                    <a:solidFill>
                      <a:srgbClr val="92BD6D"/>
                    </a:solidFill>
                    <a:latin typeface="Open Sauce Light"/>
                    <a:ea typeface="Open Sauce Light"/>
                    <a:cs typeface="Open Sauce Light"/>
                    <a:sym typeface="Open Sauce Light"/>
                  </a:rPr>
                  <a:t>Paskenta Band of Nomlaki Indians</a:t>
                </a:r>
                <a:br>
                  <a:rPr lang="en-US" sz="1333" dirty="0">
                    <a:solidFill>
                      <a:srgbClr val="EDEDED"/>
                    </a:solidFill>
                    <a:latin typeface="Open Sauce Light"/>
                    <a:ea typeface="Open Sauce Light"/>
                    <a:cs typeface="Open Sauce Light"/>
                    <a:sym typeface="Open Sauce Light"/>
                  </a:rPr>
                </a:br>
                <a:r>
                  <a:rPr lang="en-US" sz="1333" dirty="0">
                    <a:solidFill>
                      <a:srgbClr val="D2F1A1"/>
                    </a:solidFill>
                    <a:latin typeface="Open Sauce Light"/>
                    <a:sym typeface="Open Sauce Light"/>
                  </a:rPr>
                  <a:t>Director of Human Resources</a:t>
                </a:r>
              </a:p>
            </p:txBody>
          </p:sp>
          <p:sp>
            <p:nvSpPr>
              <p:cNvPr id="60" name="TextBox 38">
                <a:extLst>
                  <a:ext uri="{FF2B5EF4-FFF2-40B4-BE49-F238E27FC236}">
                    <a16:creationId xmlns:a16="http://schemas.microsoft.com/office/drawing/2014/main" id="{94699A54-58EF-7AC9-5100-34FAFFD1112C}"/>
                  </a:ext>
                </a:extLst>
              </p:cNvPr>
              <p:cNvSpPr txBox="1"/>
              <p:nvPr/>
            </p:nvSpPr>
            <p:spPr>
              <a:xfrm>
                <a:off x="12122278" y="6589648"/>
                <a:ext cx="4703126" cy="2770374"/>
              </a:xfrm>
              <a:prstGeom prst="rect">
                <a:avLst/>
              </a:prstGeom>
            </p:spPr>
            <p:txBody>
              <a:bodyPr wrap="square" lIns="0" tIns="0" rIns="0" bIns="0" rtlCol="0" anchor="t">
                <a:spAutoFit/>
              </a:bodyPr>
              <a:lstStyle>
                <a:defPPr>
                  <a:defRPr lang="en-US"/>
                </a:defPPr>
                <a:lvl1pPr marL="285750" indent="-285750">
                  <a:lnSpc>
                    <a:spcPts val="2160"/>
                  </a:lnSpc>
                  <a:spcAft>
                    <a:spcPts val="600"/>
                  </a:spcAft>
                  <a:buFont typeface="Arial" panose="020B0604020202020204" pitchFamily="34" charset="0"/>
                  <a:buChar char="•"/>
                  <a:defRPr sz="2000">
                    <a:solidFill>
                      <a:srgbClr val="EDEDED"/>
                    </a:solidFill>
                    <a:latin typeface="Open Sauce Light"/>
                    <a:ea typeface="Open Sauce Light"/>
                    <a:cs typeface="Open Sauce Light"/>
                  </a:defRPr>
                </a:lvl1pPr>
              </a:lstStyle>
              <a:p>
                <a:pPr marL="190510" indent="-190510">
                  <a:lnSpc>
                    <a:spcPts val="1440"/>
                  </a:lnSpc>
                </a:pPr>
                <a:r>
                  <a:rPr lang="en-US" sz="1333" dirty="0">
                    <a:sym typeface="Open Sauce Light"/>
                  </a:rPr>
                  <a:t>14 years Little River Band of Ottawa Indians Tribal Council; 4 Years Board of Directors</a:t>
                </a:r>
              </a:p>
              <a:p>
                <a:pPr marL="190510" indent="-190510">
                  <a:lnSpc>
                    <a:spcPts val="1440"/>
                  </a:lnSpc>
                </a:pPr>
                <a:r>
                  <a:rPr lang="en-US" sz="1333" dirty="0">
                    <a:sym typeface="Open Sauce Light"/>
                  </a:rPr>
                  <a:t>7 years with Tribal Citizen/ Youth Development Programs</a:t>
                </a:r>
              </a:p>
              <a:p>
                <a:pPr marL="190510" indent="-190510">
                  <a:lnSpc>
                    <a:spcPts val="1440"/>
                  </a:lnSpc>
                </a:pPr>
                <a:r>
                  <a:rPr lang="en-US" sz="1333" dirty="0">
                    <a:sym typeface="Open Sauce Light"/>
                  </a:rPr>
                  <a:t>Over a decade of HR Leadership serving 3 Tribal Governments</a:t>
                </a:r>
              </a:p>
              <a:p>
                <a:pPr marL="190510" indent="-190510">
                  <a:lnSpc>
                    <a:spcPts val="1440"/>
                  </a:lnSpc>
                </a:pPr>
                <a:r>
                  <a:rPr lang="en-US" sz="1333" dirty="0">
                    <a:sym typeface="Open Sauce Light"/>
                  </a:rPr>
                  <a:t>Specialty in incorporating Traditional Knowledge and Values into HR practices</a:t>
                </a:r>
              </a:p>
            </p:txBody>
          </p:sp>
        </p:grpSp>
      </p:grpSp>
      <p:pic>
        <p:nvPicPr>
          <p:cNvPr id="11" name="Picture 10">
            <a:extLst>
              <a:ext uri="{FF2B5EF4-FFF2-40B4-BE49-F238E27FC236}">
                <a16:creationId xmlns:a16="http://schemas.microsoft.com/office/drawing/2014/main" id="{048C63D3-AFD9-22C6-FC2F-1455D670BE97}"/>
              </a:ext>
            </a:extLst>
          </p:cNvPr>
          <p:cNvPicPr>
            <a:picLocks noChangeAspect="1"/>
          </p:cNvPicPr>
          <p:nvPr/>
        </p:nvPicPr>
        <p:blipFill>
          <a:blip r:embed="rId6"/>
          <a:srcRect b="17338"/>
          <a:stretch/>
        </p:blipFill>
        <p:spPr>
          <a:xfrm>
            <a:off x="5185433" y="690232"/>
            <a:ext cx="2092980" cy="2122569"/>
          </a:xfrm>
          <a:prstGeom prst="ellipse">
            <a:avLst/>
          </a:prstGeom>
          <a:ln w="63500" cap="rnd">
            <a:solidFill>
              <a:srgbClr val="92D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Picture 12">
            <a:extLst>
              <a:ext uri="{FF2B5EF4-FFF2-40B4-BE49-F238E27FC236}">
                <a16:creationId xmlns:a16="http://schemas.microsoft.com/office/drawing/2014/main" id="{D552068B-9223-88EC-42D5-8511876C35E6}"/>
              </a:ext>
            </a:extLst>
          </p:cNvPr>
          <p:cNvPicPr>
            <a:picLocks noChangeAspect="1"/>
          </p:cNvPicPr>
          <p:nvPr/>
        </p:nvPicPr>
        <p:blipFill>
          <a:blip r:embed="rId7"/>
          <a:srcRect b="9734"/>
          <a:stretch/>
        </p:blipFill>
        <p:spPr>
          <a:xfrm>
            <a:off x="8640449" y="667355"/>
            <a:ext cx="2095010" cy="2156890"/>
          </a:xfrm>
          <a:prstGeom prst="ellipse">
            <a:avLst/>
          </a:prstGeom>
          <a:ln w="63500" cap="rnd">
            <a:solidFill>
              <a:srgbClr val="92D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350289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3A7857E-8FE9-E46F-9953-B68DA8A2E4BD}"/>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C1A5342-E4F9-D61B-B165-4463D1A230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AE23EA5-A7DA-A563-1771-9496198FD7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698EB36-7476-6DAA-EDAB-868AF07701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279C46E-2A03-9DB2-D3CB-07C01A0408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BEEC0CA-DDEB-D59F-314D-1BC3F60675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FB79946-6910-C5AB-52B4-A67051D2AF39}"/>
              </a:ext>
            </a:extLst>
          </p:cNvPr>
          <p:cNvSpPr>
            <a:spLocks noGrp="1"/>
          </p:cNvSpPr>
          <p:nvPr>
            <p:ph type="title"/>
          </p:nvPr>
        </p:nvSpPr>
        <p:spPr>
          <a:xfrm>
            <a:off x="1151418" y="70516"/>
            <a:ext cx="9895951" cy="1033669"/>
          </a:xfrm>
        </p:spPr>
        <p:txBody>
          <a:bodyPr>
            <a:normAutofit/>
          </a:bodyPr>
          <a:lstStyle/>
          <a:p>
            <a:r>
              <a:rPr lang="en-US" sz="4000" dirty="0">
                <a:solidFill>
                  <a:srgbClr val="FFFFFF"/>
                </a:solidFill>
              </a:rPr>
              <a:t>A Practical Guide</a:t>
            </a:r>
          </a:p>
        </p:txBody>
      </p:sp>
      <p:pic>
        <p:nvPicPr>
          <p:cNvPr id="10" name="Picture 9">
            <a:extLst>
              <a:ext uri="{FF2B5EF4-FFF2-40B4-BE49-F238E27FC236}">
                <a16:creationId xmlns:a16="http://schemas.microsoft.com/office/drawing/2014/main" id="{E9815F9F-775B-F322-373A-A80771615958}"/>
              </a:ext>
            </a:extLst>
          </p:cNvPr>
          <p:cNvPicPr>
            <a:picLocks noChangeAspect="1"/>
          </p:cNvPicPr>
          <p:nvPr/>
        </p:nvPicPr>
        <p:blipFill>
          <a:blip r:embed="rId3"/>
          <a:stretch>
            <a:fillRect/>
          </a:stretch>
        </p:blipFill>
        <p:spPr>
          <a:xfrm>
            <a:off x="94542" y="5990615"/>
            <a:ext cx="916111" cy="829081"/>
          </a:xfrm>
          <a:prstGeom prst="rect">
            <a:avLst/>
          </a:prstGeom>
        </p:spPr>
      </p:pic>
      <p:grpSp>
        <p:nvGrpSpPr>
          <p:cNvPr id="104" name="Group 4">
            <a:extLst>
              <a:ext uri="{FF2B5EF4-FFF2-40B4-BE49-F238E27FC236}">
                <a16:creationId xmlns:a16="http://schemas.microsoft.com/office/drawing/2014/main" id="{25E9BA1A-5D13-F044-E053-0485CF9A771B}"/>
              </a:ext>
            </a:extLst>
          </p:cNvPr>
          <p:cNvGrpSpPr/>
          <p:nvPr/>
        </p:nvGrpSpPr>
        <p:grpSpPr>
          <a:xfrm>
            <a:off x="7660342" y="3945269"/>
            <a:ext cx="2179050" cy="2284320"/>
            <a:chOff x="0" y="0"/>
            <a:chExt cx="4358100" cy="7909416"/>
          </a:xfrm>
        </p:grpSpPr>
        <p:sp>
          <p:nvSpPr>
            <p:cNvPr id="105" name="Freeform 5">
              <a:extLst>
                <a:ext uri="{FF2B5EF4-FFF2-40B4-BE49-F238E27FC236}">
                  <a16:creationId xmlns:a16="http://schemas.microsoft.com/office/drawing/2014/main" id="{F1BD6FD1-3286-C4B5-5641-98546F5FE28B}"/>
                </a:ext>
              </a:extLst>
            </p:cNvPr>
            <p:cNvSpPr/>
            <p:nvPr/>
          </p:nvSpPr>
          <p:spPr>
            <a:xfrm>
              <a:off x="19050" y="19050"/>
              <a:ext cx="4319905" cy="7871333"/>
            </a:xfrm>
            <a:custGeom>
              <a:avLst/>
              <a:gdLst/>
              <a:ahLst/>
              <a:cxnLst/>
              <a:rect l="l" t="t" r="r" b="b"/>
              <a:pathLst>
                <a:path w="4319905" h="7871333">
                  <a:moveTo>
                    <a:pt x="0" y="722884"/>
                  </a:moveTo>
                  <a:cubicBezTo>
                    <a:pt x="0" y="323596"/>
                    <a:pt x="322326" y="0"/>
                    <a:pt x="719963" y="0"/>
                  </a:cubicBezTo>
                  <a:lnTo>
                    <a:pt x="3599942" y="0"/>
                  </a:lnTo>
                  <a:cubicBezTo>
                    <a:pt x="3997579" y="0"/>
                    <a:pt x="4319905" y="323596"/>
                    <a:pt x="4319905" y="722884"/>
                  </a:cubicBezTo>
                  <a:lnTo>
                    <a:pt x="4319905" y="7148449"/>
                  </a:lnTo>
                  <a:cubicBezTo>
                    <a:pt x="4319905" y="7547737"/>
                    <a:pt x="3997579" y="7871333"/>
                    <a:pt x="3599942" y="7871333"/>
                  </a:cubicBezTo>
                  <a:lnTo>
                    <a:pt x="719963" y="7871333"/>
                  </a:lnTo>
                  <a:cubicBezTo>
                    <a:pt x="322326" y="7871333"/>
                    <a:pt x="0" y="7547737"/>
                    <a:pt x="0" y="7148449"/>
                  </a:cubicBezTo>
                  <a:close/>
                </a:path>
              </a:pathLst>
            </a:custGeom>
            <a:solidFill>
              <a:srgbClr val="E5E5E5"/>
            </a:solidFill>
          </p:spPr>
          <p:txBody>
            <a:bodyPr/>
            <a:lstStyle/>
            <a:p>
              <a:endParaRPr lang="en-XK" sz="1200"/>
            </a:p>
          </p:txBody>
        </p:sp>
        <p:sp>
          <p:nvSpPr>
            <p:cNvPr id="106" name="Freeform 6">
              <a:extLst>
                <a:ext uri="{FF2B5EF4-FFF2-40B4-BE49-F238E27FC236}">
                  <a16:creationId xmlns:a16="http://schemas.microsoft.com/office/drawing/2014/main" id="{0D5BCD69-82DC-EFEB-09CE-A66BA5850EAA}"/>
                </a:ext>
              </a:extLst>
            </p:cNvPr>
            <p:cNvSpPr/>
            <p:nvPr/>
          </p:nvSpPr>
          <p:spPr>
            <a:xfrm>
              <a:off x="0" y="0"/>
              <a:ext cx="4358005" cy="7909433"/>
            </a:xfrm>
            <a:custGeom>
              <a:avLst/>
              <a:gdLst/>
              <a:ahLst/>
              <a:cxnLst/>
              <a:rect l="l" t="t" r="r" b="b"/>
              <a:pathLst>
                <a:path w="4358005" h="7909433">
                  <a:moveTo>
                    <a:pt x="0" y="741934"/>
                  </a:moveTo>
                  <a:cubicBezTo>
                    <a:pt x="0" y="332232"/>
                    <a:pt x="330835" y="0"/>
                    <a:pt x="739013" y="0"/>
                  </a:cubicBezTo>
                  <a:lnTo>
                    <a:pt x="3618992" y="0"/>
                  </a:lnTo>
                  <a:lnTo>
                    <a:pt x="3618992" y="19050"/>
                  </a:lnTo>
                  <a:lnTo>
                    <a:pt x="3618992" y="0"/>
                  </a:lnTo>
                  <a:cubicBezTo>
                    <a:pt x="4027297" y="0"/>
                    <a:pt x="4358005" y="332232"/>
                    <a:pt x="4358005" y="741934"/>
                  </a:cubicBezTo>
                  <a:lnTo>
                    <a:pt x="4338955" y="741934"/>
                  </a:lnTo>
                  <a:lnTo>
                    <a:pt x="4358005" y="741934"/>
                  </a:lnTo>
                  <a:lnTo>
                    <a:pt x="4358005" y="7167499"/>
                  </a:lnTo>
                  <a:lnTo>
                    <a:pt x="4338955" y="7167499"/>
                  </a:lnTo>
                  <a:lnTo>
                    <a:pt x="4358005" y="7167499"/>
                  </a:lnTo>
                  <a:cubicBezTo>
                    <a:pt x="4358005" y="7577201"/>
                    <a:pt x="4027170" y="7909433"/>
                    <a:pt x="3618992" y="7909433"/>
                  </a:cubicBezTo>
                  <a:lnTo>
                    <a:pt x="3618992" y="7890383"/>
                  </a:lnTo>
                  <a:lnTo>
                    <a:pt x="3618992" y="7909433"/>
                  </a:lnTo>
                  <a:lnTo>
                    <a:pt x="739013" y="7909433"/>
                  </a:lnTo>
                  <a:lnTo>
                    <a:pt x="739013" y="7890383"/>
                  </a:lnTo>
                  <a:lnTo>
                    <a:pt x="739013" y="7909433"/>
                  </a:lnTo>
                  <a:cubicBezTo>
                    <a:pt x="330835" y="7909433"/>
                    <a:pt x="0" y="7577201"/>
                    <a:pt x="0" y="7167499"/>
                  </a:cubicBezTo>
                  <a:lnTo>
                    <a:pt x="0" y="741934"/>
                  </a:lnTo>
                  <a:lnTo>
                    <a:pt x="19050" y="741934"/>
                  </a:lnTo>
                  <a:lnTo>
                    <a:pt x="0" y="741934"/>
                  </a:lnTo>
                  <a:moveTo>
                    <a:pt x="38100" y="741934"/>
                  </a:moveTo>
                  <a:lnTo>
                    <a:pt x="38100" y="7167499"/>
                  </a:lnTo>
                  <a:lnTo>
                    <a:pt x="19050" y="7167499"/>
                  </a:lnTo>
                  <a:lnTo>
                    <a:pt x="38100" y="7167499"/>
                  </a:lnTo>
                  <a:cubicBezTo>
                    <a:pt x="38100" y="7556246"/>
                    <a:pt x="352044" y="7871333"/>
                    <a:pt x="739013" y="7871333"/>
                  </a:cubicBezTo>
                  <a:lnTo>
                    <a:pt x="3618992" y="7871333"/>
                  </a:lnTo>
                  <a:cubicBezTo>
                    <a:pt x="4006088" y="7871333"/>
                    <a:pt x="4319905" y="7556246"/>
                    <a:pt x="4319905" y="7167499"/>
                  </a:cubicBezTo>
                  <a:lnTo>
                    <a:pt x="4319905" y="741934"/>
                  </a:lnTo>
                  <a:cubicBezTo>
                    <a:pt x="4320032" y="353187"/>
                    <a:pt x="4006088" y="38100"/>
                    <a:pt x="3618992" y="38100"/>
                  </a:cubicBezTo>
                  <a:lnTo>
                    <a:pt x="739013" y="38100"/>
                  </a:lnTo>
                  <a:lnTo>
                    <a:pt x="739013" y="19050"/>
                  </a:lnTo>
                  <a:lnTo>
                    <a:pt x="739013" y="38100"/>
                  </a:lnTo>
                  <a:cubicBezTo>
                    <a:pt x="352044" y="38100"/>
                    <a:pt x="38100" y="353187"/>
                    <a:pt x="38100" y="741934"/>
                  </a:cubicBezTo>
                  <a:close/>
                </a:path>
              </a:pathLst>
            </a:custGeom>
            <a:solidFill>
              <a:srgbClr val="97CA3F"/>
            </a:solidFill>
          </p:spPr>
          <p:txBody>
            <a:bodyPr/>
            <a:lstStyle/>
            <a:p>
              <a:endParaRPr lang="en-XK" sz="1200"/>
            </a:p>
          </p:txBody>
        </p:sp>
      </p:grpSp>
      <p:grpSp>
        <p:nvGrpSpPr>
          <p:cNvPr id="107" name="Group 4">
            <a:extLst>
              <a:ext uri="{FF2B5EF4-FFF2-40B4-BE49-F238E27FC236}">
                <a16:creationId xmlns:a16="http://schemas.microsoft.com/office/drawing/2014/main" id="{0E4C99D6-1238-BF26-7736-0AE5E224FB23}"/>
              </a:ext>
            </a:extLst>
          </p:cNvPr>
          <p:cNvGrpSpPr/>
          <p:nvPr/>
        </p:nvGrpSpPr>
        <p:grpSpPr>
          <a:xfrm>
            <a:off x="4947957" y="3947149"/>
            <a:ext cx="2179050" cy="2284320"/>
            <a:chOff x="0" y="0"/>
            <a:chExt cx="4358100" cy="7909416"/>
          </a:xfrm>
        </p:grpSpPr>
        <p:sp>
          <p:nvSpPr>
            <p:cNvPr id="108" name="Freeform 5">
              <a:extLst>
                <a:ext uri="{FF2B5EF4-FFF2-40B4-BE49-F238E27FC236}">
                  <a16:creationId xmlns:a16="http://schemas.microsoft.com/office/drawing/2014/main" id="{70B815EA-42FE-B2A9-83A7-63B31D1D32E2}"/>
                </a:ext>
              </a:extLst>
            </p:cNvPr>
            <p:cNvSpPr/>
            <p:nvPr/>
          </p:nvSpPr>
          <p:spPr>
            <a:xfrm>
              <a:off x="19050" y="19050"/>
              <a:ext cx="4319905" cy="7871333"/>
            </a:xfrm>
            <a:custGeom>
              <a:avLst/>
              <a:gdLst/>
              <a:ahLst/>
              <a:cxnLst/>
              <a:rect l="l" t="t" r="r" b="b"/>
              <a:pathLst>
                <a:path w="4319905" h="7871333">
                  <a:moveTo>
                    <a:pt x="0" y="722884"/>
                  </a:moveTo>
                  <a:cubicBezTo>
                    <a:pt x="0" y="323596"/>
                    <a:pt x="322326" y="0"/>
                    <a:pt x="719963" y="0"/>
                  </a:cubicBezTo>
                  <a:lnTo>
                    <a:pt x="3599942" y="0"/>
                  </a:lnTo>
                  <a:cubicBezTo>
                    <a:pt x="3997579" y="0"/>
                    <a:pt x="4319905" y="323596"/>
                    <a:pt x="4319905" y="722884"/>
                  </a:cubicBezTo>
                  <a:lnTo>
                    <a:pt x="4319905" y="7148449"/>
                  </a:lnTo>
                  <a:cubicBezTo>
                    <a:pt x="4319905" y="7547737"/>
                    <a:pt x="3997579" y="7871333"/>
                    <a:pt x="3599942" y="7871333"/>
                  </a:cubicBezTo>
                  <a:lnTo>
                    <a:pt x="719963" y="7871333"/>
                  </a:lnTo>
                  <a:cubicBezTo>
                    <a:pt x="322326" y="7871333"/>
                    <a:pt x="0" y="7547737"/>
                    <a:pt x="0" y="7148449"/>
                  </a:cubicBezTo>
                  <a:close/>
                </a:path>
              </a:pathLst>
            </a:custGeom>
            <a:solidFill>
              <a:srgbClr val="E5E5E5"/>
            </a:solidFill>
          </p:spPr>
          <p:txBody>
            <a:bodyPr/>
            <a:lstStyle/>
            <a:p>
              <a:endParaRPr lang="en-XK" sz="1200"/>
            </a:p>
          </p:txBody>
        </p:sp>
        <p:sp>
          <p:nvSpPr>
            <p:cNvPr id="109" name="Freeform 6">
              <a:extLst>
                <a:ext uri="{FF2B5EF4-FFF2-40B4-BE49-F238E27FC236}">
                  <a16:creationId xmlns:a16="http://schemas.microsoft.com/office/drawing/2014/main" id="{E2920E2D-4CE7-BAE8-ADF3-086309A9307E}"/>
                </a:ext>
              </a:extLst>
            </p:cNvPr>
            <p:cNvSpPr/>
            <p:nvPr/>
          </p:nvSpPr>
          <p:spPr>
            <a:xfrm>
              <a:off x="0" y="0"/>
              <a:ext cx="4358005" cy="7909433"/>
            </a:xfrm>
            <a:custGeom>
              <a:avLst/>
              <a:gdLst/>
              <a:ahLst/>
              <a:cxnLst/>
              <a:rect l="l" t="t" r="r" b="b"/>
              <a:pathLst>
                <a:path w="4358005" h="7909433">
                  <a:moveTo>
                    <a:pt x="0" y="741934"/>
                  </a:moveTo>
                  <a:cubicBezTo>
                    <a:pt x="0" y="332232"/>
                    <a:pt x="330835" y="0"/>
                    <a:pt x="739013" y="0"/>
                  </a:cubicBezTo>
                  <a:lnTo>
                    <a:pt x="3618992" y="0"/>
                  </a:lnTo>
                  <a:lnTo>
                    <a:pt x="3618992" y="19050"/>
                  </a:lnTo>
                  <a:lnTo>
                    <a:pt x="3618992" y="0"/>
                  </a:lnTo>
                  <a:cubicBezTo>
                    <a:pt x="4027297" y="0"/>
                    <a:pt x="4358005" y="332232"/>
                    <a:pt x="4358005" y="741934"/>
                  </a:cubicBezTo>
                  <a:lnTo>
                    <a:pt x="4338955" y="741934"/>
                  </a:lnTo>
                  <a:lnTo>
                    <a:pt x="4358005" y="741934"/>
                  </a:lnTo>
                  <a:lnTo>
                    <a:pt x="4358005" y="7167499"/>
                  </a:lnTo>
                  <a:lnTo>
                    <a:pt x="4338955" y="7167499"/>
                  </a:lnTo>
                  <a:lnTo>
                    <a:pt x="4358005" y="7167499"/>
                  </a:lnTo>
                  <a:cubicBezTo>
                    <a:pt x="4358005" y="7577201"/>
                    <a:pt x="4027170" y="7909433"/>
                    <a:pt x="3618992" y="7909433"/>
                  </a:cubicBezTo>
                  <a:lnTo>
                    <a:pt x="3618992" y="7890383"/>
                  </a:lnTo>
                  <a:lnTo>
                    <a:pt x="3618992" y="7909433"/>
                  </a:lnTo>
                  <a:lnTo>
                    <a:pt x="739013" y="7909433"/>
                  </a:lnTo>
                  <a:lnTo>
                    <a:pt x="739013" y="7890383"/>
                  </a:lnTo>
                  <a:lnTo>
                    <a:pt x="739013" y="7909433"/>
                  </a:lnTo>
                  <a:cubicBezTo>
                    <a:pt x="330835" y="7909433"/>
                    <a:pt x="0" y="7577201"/>
                    <a:pt x="0" y="7167499"/>
                  </a:cubicBezTo>
                  <a:lnTo>
                    <a:pt x="0" y="741934"/>
                  </a:lnTo>
                  <a:lnTo>
                    <a:pt x="19050" y="741934"/>
                  </a:lnTo>
                  <a:lnTo>
                    <a:pt x="0" y="741934"/>
                  </a:lnTo>
                  <a:moveTo>
                    <a:pt x="38100" y="741934"/>
                  </a:moveTo>
                  <a:lnTo>
                    <a:pt x="38100" y="7167499"/>
                  </a:lnTo>
                  <a:lnTo>
                    <a:pt x="19050" y="7167499"/>
                  </a:lnTo>
                  <a:lnTo>
                    <a:pt x="38100" y="7167499"/>
                  </a:lnTo>
                  <a:cubicBezTo>
                    <a:pt x="38100" y="7556246"/>
                    <a:pt x="352044" y="7871333"/>
                    <a:pt x="739013" y="7871333"/>
                  </a:cubicBezTo>
                  <a:lnTo>
                    <a:pt x="3618992" y="7871333"/>
                  </a:lnTo>
                  <a:cubicBezTo>
                    <a:pt x="4006088" y="7871333"/>
                    <a:pt x="4319905" y="7556246"/>
                    <a:pt x="4319905" y="7167499"/>
                  </a:cubicBezTo>
                  <a:lnTo>
                    <a:pt x="4319905" y="741934"/>
                  </a:lnTo>
                  <a:cubicBezTo>
                    <a:pt x="4320032" y="353187"/>
                    <a:pt x="4006088" y="38100"/>
                    <a:pt x="3618992" y="38100"/>
                  </a:cubicBezTo>
                  <a:lnTo>
                    <a:pt x="739013" y="38100"/>
                  </a:lnTo>
                  <a:lnTo>
                    <a:pt x="739013" y="19050"/>
                  </a:lnTo>
                  <a:lnTo>
                    <a:pt x="739013" y="38100"/>
                  </a:lnTo>
                  <a:cubicBezTo>
                    <a:pt x="352044" y="38100"/>
                    <a:pt x="38100" y="353187"/>
                    <a:pt x="38100" y="741934"/>
                  </a:cubicBezTo>
                  <a:close/>
                </a:path>
              </a:pathLst>
            </a:custGeom>
            <a:solidFill>
              <a:srgbClr val="97CA3F"/>
            </a:solidFill>
          </p:spPr>
          <p:txBody>
            <a:bodyPr/>
            <a:lstStyle/>
            <a:p>
              <a:endParaRPr lang="en-XK" sz="1200"/>
            </a:p>
          </p:txBody>
        </p:sp>
      </p:grpSp>
      <p:grpSp>
        <p:nvGrpSpPr>
          <p:cNvPr id="115" name="Group 4">
            <a:extLst>
              <a:ext uri="{FF2B5EF4-FFF2-40B4-BE49-F238E27FC236}">
                <a16:creationId xmlns:a16="http://schemas.microsoft.com/office/drawing/2014/main" id="{7B741243-BA66-D0D5-91FA-BD12709D5145}"/>
              </a:ext>
            </a:extLst>
          </p:cNvPr>
          <p:cNvGrpSpPr/>
          <p:nvPr/>
        </p:nvGrpSpPr>
        <p:grpSpPr>
          <a:xfrm>
            <a:off x="1010652" y="1379511"/>
            <a:ext cx="2179050" cy="2284320"/>
            <a:chOff x="0" y="0"/>
            <a:chExt cx="4358100" cy="7909416"/>
          </a:xfrm>
        </p:grpSpPr>
        <p:sp>
          <p:nvSpPr>
            <p:cNvPr id="116" name="Freeform 5">
              <a:extLst>
                <a:ext uri="{FF2B5EF4-FFF2-40B4-BE49-F238E27FC236}">
                  <a16:creationId xmlns:a16="http://schemas.microsoft.com/office/drawing/2014/main" id="{BB2D1CB4-1647-CA6B-322C-ED0A33E9FF23}"/>
                </a:ext>
              </a:extLst>
            </p:cNvPr>
            <p:cNvSpPr/>
            <p:nvPr/>
          </p:nvSpPr>
          <p:spPr>
            <a:xfrm>
              <a:off x="19050" y="19050"/>
              <a:ext cx="4319905" cy="7871333"/>
            </a:xfrm>
            <a:custGeom>
              <a:avLst/>
              <a:gdLst/>
              <a:ahLst/>
              <a:cxnLst/>
              <a:rect l="l" t="t" r="r" b="b"/>
              <a:pathLst>
                <a:path w="4319905" h="7871333">
                  <a:moveTo>
                    <a:pt x="0" y="722884"/>
                  </a:moveTo>
                  <a:cubicBezTo>
                    <a:pt x="0" y="323596"/>
                    <a:pt x="322326" y="0"/>
                    <a:pt x="719963" y="0"/>
                  </a:cubicBezTo>
                  <a:lnTo>
                    <a:pt x="3599942" y="0"/>
                  </a:lnTo>
                  <a:cubicBezTo>
                    <a:pt x="3997579" y="0"/>
                    <a:pt x="4319905" y="323596"/>
                    <a:pt x="4319905" y="722884"/>
                  </a:cubicBezTo>
                  <a:lnTo>
                    <a:pt x="4319905" y="7148449"/>
                  </a:lnTo>
                  <a:cubicBezTo>
                    <a:pt x="4319905" y="7547737"/>
                    <a:pt x="3997579" y="7871333"/>
                    <a:pt x="3599942" y="7871333"/>
                  </a:cubicBezTo>
                  <a:lnTo>
                    <a:pt x="719963" y="7871333"/>
                  </a:lnTo>
                  <a:cubicBezTo>
                    <a:pt x="322326" y="7871333"/>
                    <a:pt x="0" y="7547737"/>
                    <a:pt x="0" y="7148449"/>
                  </a:cubicBezTo>
                  <a:close/>
                </a:path>
              </a:pathLst>
            </a:custGeom>
            <a:solidFill>
              <a:srgbClr val="E5E5E5"/>
            </a:solidFill>
          </p:spPr>
          <p:txBody>
            <a:bodyPr/>
            <a:lstStyle/>
            <a:p>
              <a:endParaRPr lang="en-XK" sz="1200"/>
            </a:p>
          </p:txBody>
        </p:sp>
        <p:sp>
          <p:nvSpPr>
            <p:cNvPr id="117" name="Freeform 6">
              <a:extLst>
                <a:ext uri="{FF2B5EF4-FFF2-40B4-BE49-F238E27FC236}">
                  <a16:creationId xmlns:a16="http://schemas.microsoft.com/office/drawing/2014/main" id="{A773C771-76CD-1F19-7CFC-8D265538090E}"/>
                </a:ext>
              </a:extLst>
            </p:cNvPr>
            <p:cNvSpPr/>
            <p:nvPr/>
          </p:nvSpPr>
          <p:spPr>
            <a:xfrm>
              <a:off x="0" y="0"/>
              <a:ext cx="4358005" cy="7909433"/>
            </a:xfrm>
            <a:custGeom>
              <a:avLst/>
              <a:gdLst/>
              <a:ahLst/>
              <a:cxnLst/>
              <a:rect l="l" t="t" r="r" b="b"/>
              <a:pathLst>
                <a:path w="4358005" h="7909433">
                  <a:moveTo>
                    <a:pt x="0" y="741934"/>
                  </a:moveTo>
                  <a:cubicBezTo>
                    <a:pt x="0" y="332232"/>
                    <a:pt x="330835" y="0"/>
                    <a:pt x="739013" y="0"/>
                  </a:cubicBezTo>
                  <a:lnTo>
                    <a:pt x="3618992" y="0"/>
                  </a:lnTo>
                  <a:lnTo>
                    <a:pt x="3618992" y="19050"/>
                  </a:lnTo>
                  <a:lnTo>
                    <a:pt x="3618992" y="0"/>
                  </a:lnTo>
                  <a:cubicBezTo>
                    <a:pt x="4027297" y="0"/>
                    <a:pt x="4358005" y="332232"/>
                    <a:pt x="4358005" y="741934"/>
                  </a:cubicBezTo>
                  <a:lnTo>
                    <a:pt x="4338955" y="741934"/>
                  </a:lnTo>
                  <a:lnTo>
                    <a:pt x="4358005" y="741934"/>
                  </a:lnTo>
                  <a:lnTo>
                    <a:pt x="4358005" y="7167499"/>
                  </a:lnTo>
                  <a:lnTo>
                    <a:pt x="4338955" y="7167499"/>
                  </a:lnTo>
                  <a:lnTo>
                    <a:pt x="4358005" y="7167499"/>
                  </a:lnTo>
                  <a:cubicBezTo>
                    <a:pt x="4358005" y="7577201"/>
                    <a:pt x="4027170" y="7909433"/>
                    <a:pt x="3618992" y="7909433"/>
                  </a:cubicBezTo>
                  <a:lnTo>
                    <a:pt x="3618992" y="7890383"/>
                  </a:lnTo>
                  <a:lnTo>
                    <a:pt x="3618992" y="7909433"/>
                  </a:lnTo>
                  <a:lnTo>
                    <a:pt x="739013" y="7909433"/>
                  </a:lnTo>
                  <a:lnTo>
                    <a:pt x="739013" y="7890383"/>
                  </a:lnTo>
                  <a:lnTo>
                    <a:pt x="739013" y="7909433"/>
                  </a:lnTo>
                  <a:cubicBezTo>
                    <a:pt x="330835" y="7909433"/>
                    <a:pt x="0" y="7577201"/>
                    <a:pt x="0" y="7167499"/>
                  </a:cubicBezTo>
                  <a:lnTo>
                    <a:pt x="0" y="741934"/>
                  </a:lnTo>
                  <a:lnTo>
                    <a:pt x="19050" y="741934"/>
                  </a:lnTo>
                  <a:lnTo>
                    <a:pt x="0" y="741934"/>
                  </a:lnTo>
                  <a:moveTo>
                    <a:pt x="38100" y="741934"/>
                  </a:moveTo>
                  <a:lnTo>
                    <a:pt x="38100" y="7167499"/>
                  </a:lnTo>
                  <a:lnTo>
                    <a:pt x="19050" y="7167499"/>
                  </a:lnTo>
                  <a:lnTo>
                    <a:pt x="38100" y="7167499"/>
                  </a:lnTo>
                  <a:cubicBezTo>
                    <a:pt x="38100" y="7556246"/>
                    <a:pt x="352044" y="7871333"/>
                    <a:pt x="739013" y="7871333"/>
                  </a:cubicBezTo>
                  <a:lnTo>
                    <a:pt x="3618992" y="7871333"/>
                  </a:lnTo>
                  <a:cubicBezTo>
                    <a:pt x="4006088" y="7871333"/>
                    <a:pt x="4319905" y="7556246"/>
                    <a:pt x="4319905" y="7167499"/>
                  </a:cubicBezTo>
                  <a:lnTo>
                    <a:pt x="4319905" y="741934"/>
                  </a:lnTo>
                  <a:cubicBezTo>
                    <a:pt x="4320032" y="353187"/>
                    <a:pt x="4006088" y="38100"/>
                    <a:pt x="3618992" y="38100"/>
                  </a:cubicBezTo>
                  <a:lnTo>
                    <a:pt x="739013" y="38100"/>
                  </a:lnTo>
                  <a:lnTo>
                    <a:pt x="739013" y="19050"/>
                  </a:lnTo>
                  <a:lnTo>
                    <a:pt x="739013" y="38100"/>
                  </a:lnTo>
                  <a:cubicBezTo>
                    <a:pt x="352044" y="38100"/>
                    <a:pt x="38100" y="353187"/>
                    <a:pt x="38100" y="741934"/>
                  </a:cubicBezTo>
                  <a:close/>
                </a:path>
              </a:pathLst>
            </a:custGeom>
            <a:solidFill>
              <a:srgbClr val="97CA3F"/>
            </a:solidFill>
          </p:spPr>
          <p:txBody>
            <a:bodyPr/>
            <a:lstStyle/>
            <a:p>
              <a:endParaRPr lang="en-XK" sz="1200"/>
            </a:p>
          </p:txBody>
        </p:sp>
      </p:grpSp>
      <p:grpSp>
        <p:nvGrpSpPr>
          <p:cNvPr id="118" name="Group 7">
            <a:extLst>
              <a:ext uri="{FF2B5EF4-FFF2-40B4-BE49-F238E27FC236}">
                <a16:creationId xmlns:a16="http://schemas.microsoft.com/office/drawing/2014/main" id="{506D9291-8A67-CD73-5CC5-C61619423B2E}"/>
              </a:ext>
            </a:extLst>
          </p:cNvPr>
          <p:cNvGrpSpPr/>
          <p:nvPr/>
        </p:nvGrpSpPr>
        <p:grpSpPr>
          <a:xfrm>
            <a:off x="3619347" y="1367523"/>
            <a:ext cx="2179050" cy="2278823"/>
            <a:chOff x="0" y="0"/>
            <a:chExt cx="4358100" cy="7909416"/>
          </a:xfrm>
        </p:grpSpPr>
        <p:sp>
          <p:nvSpPr>
            <p:cNvPr id="119" name="Freeform 8">
              <a:extLst>
                <a:ext uri="{FF2B5EF4-FFF2-40B4-BE49-F238E27FC236}">
                  <a16:creationId xmlns:a16="http://schemas.microsoft.com/office/drawing/2014/main" id="{385A8060-5FA6-109C-078C-3DE0F5028C11}"/>
                </a:ext>
              </a:extLst>
            </p:cNvPr>
            <p:cNvSpPr/>
            <p:nvPr/>
          </p:nvSpPr>
          <p:spPr>
            <a:xfrm>
              <a:off x="19050" y="19050"/>
              <a:ext cx="4319905" cy="7871333"/>
            </a:xfrm>
            <a:custGeom>
              <a:avLst/>
              <a:gdLst/>
              <a:ahLst/>
              <a:cxnLst/>
              <a:rect l="l" t="t" r="r" b="b"/>
              <a:pathLst>
                <a:path w="4319905" h="7871333">
                  <a:moveTo>
                    <a:pt x="0" y="722884"/>
                  </a:moveTo>
                  <a:cubicBezTo>
                    <a:pt x="0" y="323596"/>
                    <a:pt x="322326" y="0"/>
                    <a:pt x="719963" y="0"/>
                  </a:cubicBezTo>
                  <a:lnTo>
                    <a:pt x="3599942" y="0"/>
                  </a:lnTo>
                  <a:cubicBezTo>
                    <a:pt x="3997579" y="0"/>
                    <a:pt x="4319905" y="323596"/>
                    <a:pt x="4319905" y="722884"/>
                  </a:cubicBezTo>
                  <a:lnTo>
                    <a:pt x="4319905" y="7148449"/>
                  </a:lnTo>
                  <a:cubicBezTo>
                    <a:pt x="4319905" y="7547737"/>
                    <a:pt x="3997579" y="7871333"/>
                    <a:pt x="3599942" y="7871333"/>
                  </a:cubicBezTo>
                  <a:lnTo>
                    <a:pt x="719963" y="7871333"/>
                  </a:lnTo>
                  <a:cubicBezTo>
                    <a:pt x="322326" y="7871333"/>
                    <a:pt x="0" y="7547737"/>
                    <a:pt x="0" y="7148449"/>
                  </a:cubicBezTo>
                  <a:close/>
                </a:path>
              </a:pathLst>
            </a:custGeom>
            <a:solidFill>
              <a:srgbClr val="E5E5E5"/>
            </a:solidFill>
          </p:spPr>
          <p:txBody>
            <a:bodyPr/>
            <a:lstStyle/>
            <a:p>
              <a:endParaRPr lang="en-XK" sz="1200"/>
            </a:p>
          </p:txBody>
        </p:sp>
        <p:sp>
          <p:nvSpPr>
            <p:cNvPr id="120" name="Freeform 9">
              <a:extLst>
                <a:ext uri="{FF2B5EF4-FFF2-40B4-BE49-F238E27FC236}">
                  <a16:creationId xmlns:a16="http://schemas.microsoft.com/office/drawing/2014/main" id="{ED32ECA8-ABFA-A4BC-03E2-B13297FF5A7E}"/>
                </a:ext>
              </a:extLst>
            </p:cNvPr>
            <p:cNvSpPr/>
            <p:nvPr/>
          </p:nvSpPr>
          <p:spPr>
            <a:xfrm>
              <a:off x="0" y="0"/>
              <a:ext cx="4358005" cy="7909433"/>
            </a:xfrm>
            <a:custGeom>
              <a:avLst/>
              <a:gdLst/>
              <a:ahLst/>
              <a:cxnLst/>
              <a:rect l="l" t="t" r="r" b="b"/>
              <a:pathLst>
                <a:path w="4358005" h="7909433">
                  <a:moveTo>
                    <a:pt x="0" y="741934"/>
                  </a:moveTo>
                  <a:cubicBezTo>
                    <a:pt x="0" y="332232"/>
                    <a:pt x="330835" y="0"/>
                    <a:pt x="739013" y="0"/>
                  </a:cubicBezTo>
                  <a:lnTo>
                    <a:pt x="3618992" y="0"/>
                  </a:lnTo>
                  <a:lnTo>
                    <a:pt x="3618992" y="19050"/>
                  </a:lnTo>
                  <a:lnTo>
                    <a:pt x="3618992" y="0"/>
                  </a:lnTo>
                  <a:cubicBezTo>
                    <a:pt x="4027297" y="0"/>
                    <a:pt x="4358005" y="332232"/>
                    <a:pt x="4358005" y="741934"/>
                  </a:cubicBezTo>
                  <a:lnTo>
                    <a:pt x="4338955" y="741934"/>
                  </a:lnTo>
                  <a:lnTo>
                    <a:pt x="4358005" y="741934"/>
                  </a:lnTo>
                  <a:lnTo>
                    <a:pt x="4358005" y="7167499"/>
                  </a:lnTo>
                  <a:lnTo>
                    <a:pt x="4338955" y="7167499"/>
                  </a:lnTo>
                  <a:lnTo>
                    <a:pt x="4358005" y="7167499"/>
                  </a:lnTo>
                  <a:cubicBezTo>
                    <a:pt x="4358005" y="7577201"/>
                    <a:pt x="4027170" y="7909433"/>
                    <a:pt x="3618992" y="7909433"/>
                  </a:cubicBezTo>
                  <a:lnTo>
                    <a:pt x="3618992" y="7890383"/>
                  </a:lnTo>
                  <a:lnTo>
                    <a:pt x="3618992" y="7909433"/>
                  </a:lnTo>
                  <a:lnTo>
                    <a:pt x="739013" y="7909433"/>
                  </a:lnTo>
                  <a:lnTo>
                    <a:pt x="739013" y="7890383"/>
                  </a:lnTo>
                  <a:lnTo>
                    <a:pt x="739013" y="7909433"/>
                  </a:lnTo>
                  <a:cubicBezTo>
                    <a:pt x="330835" y="7909433"/>
                    <a:pt x="0" y="7577201"/>
                    <a:pt x="0" y="7167499"/>
                  </a:cubicBezTo>
                  <a:lnTo>
                    <a:pt x="0" y="741934"/>
                  </a:lnTo>
                  <a:lnTo>
                    <a:pt x="19050" y="741934"/>
                  </a:lnTo>
                  <a:lnTo>
                    <a:pt x="0" y="741934"/>
                  </a:lnTo>
                  <a:moveTo>
                    <a:pt x="38100" y="741934"/>
                  </a:moveTo>
                  <a:lnTo>
                    <a:pt x="38100" y="7167499"/>
                  </a:lnTo>
                  <a:lnTo>
                    <a:pt x="19050" y="7167499"/>
                  </a:lnTo>
                  <a:lnTo>
                    <a:pt x="38100" y="7167499"/>
                  </a:lnTo>
                  <a:cubicBezTo>
                    <a:pt x="38100" y="7556246"/>
                    <a:pt x="352044" y="7871333"/>
                    <a:pt x="739013" y="7871333"/>
                  </a:cubicBezTo>
                  <a:lnTo>
                    <a:pt x="3618992" y="7871333"/>
                  </a:lnTo>
                  <a:cubicBezTo>
                    <a:pt x="4006088" y="7871333"/>
                    <a:pt x="4319905" y="7556246"/>
                    <a:pt x="4319905" y="7167499"/>
                  </a:cubicBezTo>
                  <a:lnTo>
                    <a:pt x="4319905" y="741934"/>
                  </a:lnTo>
                  <a:cubicBezTo>
                    <a:pt x="4320032" y="353187"/>
                    <a:pt x="4006088" y="38100"/>
                    <a:pt x="3618992" y="38100"/>
                  </a:cubicBezTo>
                  <a:lnTo>
                    <a:pt x="739013" y="38100"/>
                  </a:lnTo>
                  <a:lnTo>
                    <a:pt x="739013" y="19050"/>
                  </a:lnTo>
                  <a:lnTo>
                    <a:pt x="739013" y="38100"/>
                  </a:lnTo>
                  <a:cubicBezTo>
                    <a:pt x="352044" y="38100"/>
                    <a:pt x="38100" y="353187"/>
                    <a:pt x="38100" y="741934"/>
                  </a:cubicBezTo>
                  <a:close/>
                </a:path>
              </a:pathLst>
            </a:custGeom>
            <a:solidFill>
              <a:srgbClr val="97CA3F"/>
            </a:solidFill>
          </p:spPr>
          <p:txBody>
            <a:bodyPr/>
            <a:lstStyle/>
            <a:p>
              <a:endParaRPr lang="en-XK" sz="1200"/>
            </a:p>
          </p:txBody>
        </p:sp>
      </p:grpSp>
      <p:grpSp>
        <p:nvGrpSpPr>
          <p:cNvPr id="121" name="Group 10">
            <a:extLst>
              <a:ext uri="{FF2B5EF4-FFF2-40B4-BE49-F238E27FC236}">
                <a16:creationId xmlns:a16="http://schemas.microsoft.com/office/drawing/2014/main" id="{3D12EE44-9ED1-7F03-AAA0-87398FB6922E}"/>
              </a:ext>
            </a:extLst>
          </p:cNvPr>
          <p:cNvGrpSpPr/>
          <p:nvPr/>
        </p:nvGrpSpPr>
        <p:grpSpPr>
          <a:xfrm>
            <a:off x="6180808" y="1371213"/>
            <a:ext cx="2179050" cy="2271620"/>
            <a:chOff x="0" y="0"/>
            <a:chExt cx="4358100" cy="7909416"/>
          </a:xfrm>
        </p:grpSpPr>
        <p:sp>
          <p:nvSpPr>
            <p:cNvPr id="122" name="Freeform 11">
              <a:extLst>
                <a:ext uri="{FF2B5EF4-FFF2-40B4-BE49-F238E27FC236}">
                  <a16:creationId xmlns:a16="http://schemas.microsoft.com/office/drawing/2014/main" id="{1285EEE7-2C90-F609-D7C2-A822E9878CAB}"/>
                </a:ext>
              </a:extLst>
            </p:cNvPr>
            <p:cNvSpPr/>
            <p:nvPr/>
          </p:nvSpPr>
          <p:spPr>
            <a:xfrm>
              <a:off x="19050" y="19050"/>
              <a:ext cx="4319905" cy="7871333"/>
            </a:xfrm>
            <a:custGeom>
              <a:avLst/>
              <a:gdLst/>
              <a:ahLst/>
              <a:cxnLst/>
              <a:rect l="l" t="t" r="r" b="b"/>
              <a:pathLst>
                <a:path w="4319905" h="7871333">
                  <a:moveTo>
                    <a:pt x="0" y="722884"/>
                  </a:moveTo>
                  <a:cubicBezTo>
                    <a:pt x="0" y="323596"/>
                    <a:pt x="322326" y="0"/>
                    <a:pt x="719963" y="0"/>
                  </a:cubicBezTo>
                  <a:lnTo>
                    <a:pt x="3599942" y="0"/>
                  </a:lnTo>
                  <a:cubicBezTo>
                    <a:pt x="3997579" y="0"/>
                    <a:pt x="4319905" y="323596"/>
                    <a:pt x="4319905" y="722884"/>
                  </a:cubicBezTo>
                  <a:lnTo>
                    <a:pt x="4319905" y="7148449"/>
                  </a:lnTo>
                  <a:cubicBezTo>
                    <a:pt x="4319905" y="7547737"/>
                    <a:pt x="3997579" y="7871333"/>
                    <a:pt x="3599942" y="7871333"/>
                  </a:cubicBezTo>
                  <a:lnTo>
                    <a:pt x="719963" y="7871333"/>
                  </a:lnTo>
                  <a:cubicBezTo>
                    <a:pt x="322326" y="7871333"/>
                    <a:pt x="0" y="7547737"/>
                    <a:pt x="0" y="7148449"/>
                  </a:cubicBezTo>
                  <a:close/>
                </a:path>
              </a:pathLst>
            </a:custGeom>
            <a:solidFill>
              <a:srgbClr val="E5E5E5"/>
            </a:solidFill>
          </p:spPr>
          <p:txBody>
            <a:bodyPr/>
            <a:lstStyle/>
            <a:p>
              <a:endParaRPr lang="en-XK" sz="1200" dirty="0"/>
            </a:p>
          </p:txBody>
        </p:sp>
        <p:sp>
          <p:nvSpPr>
            <p:cNvPr id="123" name="Freeform 12">
              <a:extLst>
                <a:ext uri="{FF2B5EF4-FFF2-40B4-BE49-F238E27FC236}">
                  <a16:creationId xmlns:a16="http://schemas.microsoft.com/office/drawing/2014/main" id="{9D47CF40-ABF3-66F6-2E29-69AE536811D2}"/>
                </a:ext>
              </a:extLst>
            </p:cNvPr>
            <p:cNvSpPr/>
            <p:nvPr/>
          </p:nvSpPr>
          <p:spPr>
            <a:xfrm>
              <a:off x="0" y="0"/>
              <a:ext cx="4358005" cy="7909433"/>
            </a:xfrm>
            <a:custGeom>
              <a:avLst/>
              <a:gdLst/>
              <a:ahLst/>
              <a:cxnLst/>
              <a:rect l="l" t="t" r="r" b="b"/>
              <a:pathLst>
                <a:path w="4358005" h="7909433">
                  <a:moveTo>
                    <a:pt x="0" y="741934"/>
                  </a:moveTo>
                  <a:cubicBezTo>
                    <a:pt x="0" y="332232"/>
                    <a:pt x="330835" y="0"/>
                    <a:pt x="739013" y="0"/>
                  </a:cubicBezTo>
                  <a:lnTo>
                    <a:pt x="3618992" y="0"/>
                  </a:lnTo>
                  <a:lnTo>
                    <a:pt x="3618992" y="19050"/>
                  </a:lnTo>
                  <a:lnTo>
                    <a:pt x="3618992" y="0"/>
                  </a:lnTo>
                  <a:cubicBezTo>
                    <a:pt x="4027297" y="0"/>
                    <a:pt x="4358005" y="332232"/>
                    <a:pt x="4358005" y="741934"/>
                  </a:cubicBezTo>
                  <a:lnTo>
                    <a:pt x="4338955" y="741934"/>
                  </a:lnTo>
                  <a:lnTo>
                    <a:pt x="4358005" y="741934"/>
                  </a:lnTo>
                  <a:lnTo>
                    <a:pt x="4358005" y="7167499"/>
                  </a:lnTo>
                  <a:lnTo>
                    <a:pt x="4338955" y="7167499"/>
                  </a:lnTo>
                  <a:lnTo>
                    <a:pt x="4358005" y="7167499"/>
                  </a:lnTo>
                  <a:cubicBezTo>
                    <a:pt x="4358005" y="7577201"/>
                    <a:pt x="4027170" y="7909433"/>
                    <a:pt x="3618992" y="7909433"/>
                  </a:cubicBezTo>
                  <a:lnTo>
                    <a:pt x="3618992" y="7890383"/>
                  </a:lnTo>
                  <a:lnTo>
                    <a:pt x="3618992" y="7909433"/>
                  </a:lnTo>
                  <a:lnTo>
                    <a:pt x="739013" y="7909433"/>
                  </a:lnTo>
                  <a:lnTo>
                    <a:pt x="739013" y="7890383"/>
                  </a:lnTo>
                  <a:lnTo>
                    <a:pt x="739013" y="7909433"/>
                  </a:lnTo>
                  <a:cubicBezTo>
                    <a:pt x="330835" y="7909433"/>
                    <a:pt x="0" y="7577201"/>
                    <a:pt x="0" y="7167499"/>
                  </a:cubicBezTo>
                  <a:lnTo>
                    <a:pt x="0" y="741934"/>
                  </a:lnTo>
                  <a:lnTo>
                    <a:pt x="19050" y="741934"/>
                  </a:lnTo>
                  <a:lnTo>
                    <a:pt x="0" y="741934"/>
                  </a:lnTo>
                  <a:moveTo>
                    <a:pt x="38100" y="741934"/>
                  </a:moveTo>
                  <a:lnTo>
                    <a:pt x="38100" y="7167499"/>
                  </a:lnTo>
                  <a:lnTo>
                    <a:pt x="19050" y="7167499"/>
                  </a:lnTo>
                  <a:lnTo>
                    <a:pt x="38100" y="7167499"/>
                  </a:lnTo>
                  <a:cubicBezTo>
                    <a:pt x="38100" y="7556246"/>
                    <a:pt x="352044" y="7871333"/>
                    <a:pt x="739013" y="7871333"/>
                  </a:cubicBezTo>
                  <a:lnTo>
                    <a:pt x="3618992" y="7871333"/>
                  </a:lnTo>
                  <a:cubicBezTo>
                    <a:pt x="4006088" y="7871333"/>
                    <a:pt x="4319905" y="7556246"/>
                    <a:pt x="4319905" y="7167499"/>
                  </a:cubicBezTo>
                  <a:lnTo>
                    <a:pt x="4319905" y="741934"/>
                  </a:lnTo>
                  <a:cubicBezTo>
                    <a:pt x="4320032" y="353187"/>
                    <a:pt x="4006088" y="38100"/>
                    <a:pt x="3618992" y="38100"/>
                  </a:cubicBezTo>
                  <a:lnTo>
                    <a:pt x="739013" y="38100"/>
                  </a:lnTo>
                  <a:lnTo>
                    <a:pt x="739013" y="19050"/>
                  </a:lnTo>
                  <a:lnTo>
                    <a:pt x="739013" y="38100"/>
                  </a:lnTo>
                  <a:cubicBezTo>
                    <a:pt x="352044" y="38100"/>
                    <a:pt x="38100" y="353187"/>
                    <a:pt x="38100" y="741934"/>
                  </a:cubicBezTo>
                  <a:close/>
                </a:path>
              </a:pathLst>
            </a:custGeom>
            <a:solidFill>
              <a:srgbClr val="97CA3F"/>
            </a:solidFill>
          </p:spPr>
          <p:txBody>
            <a:bodyPr/>
            <a:lstStyle/>
            <a:p>
              <a:endParaRPr lang="en-XK" sz="1200"/>
            </a:p>
          </p:txBody>
        </p:sp>
      </p:grpSp>
      <p:grpSp>
        <p:nvGrpSpPr>
          <p:cNvPr id="124" name="Group 13">
            <a:extLst>
              <a:ext uri="{FF2B5EF4-FFF2-40B4-BE49-F238E27FC236}">
                <a16:creationId xmlns:a16="http://schemas.microsoft.com/office/drawing/2014/main" id="{7FA72D17-627E-84AE-5477-4BA6FB25DAFE}"/>
              </a:ext>
            </a:extLst>
          </p:cNvPr>
          <p:cNvGrpSpPr/>
          <p:nvPr/>
        </p:nvGrpSpPr>
        <p:grpSpPr>
          <a:xfrm>
            <a:off x="8735026" y="1348706"/>
            <a:ext cx="2179050" cy="2271625"/>
            <a:chOff x="0" y="0"/>
            <a:chExt cx="4358100" cy="7909416"/>
          </a:xfrm>
        </p:grpSpPr>
        <p:sp>
          <p:nvSpPr>
            <p:cNvPr id="125" name="Freeform 14">
              <a:extLst>
                <a:ext uri="{FF2B5EF4-FFF2-40B4-BE49-F238E27FC236}">
                  <a16:creationId xmlns:a16="http://schemas.microsoft.com/office/drawing/2014/main" id="{684A3595-100E-AB1D-A3E7-27C6414F98BA}"/>
                </a:ext>
              </a:extLst>
            </p:cNvPr>
            <p:cNvSpPr/>
            <p:nvPr/>
          </p:nvSpPr>
          <p:spPr>
            <a:xfrm>
              <a:off x="19050" y="19050"/>
              <a:ext cx="4319905" cy="7871333"/>
            </a:xfrm>
            <a:custGeom>
              <a:avLst/>
              <a:gdLst/>
              <a:ahLst/>
              <a:cxnLst/>
              <a:rect l="l" t="t" r="r" b="b"/>
              <a:pathLst>
                <a:path w="4319905" h="7871333">
                  <a:moveTo>
                    <a:pt x="0" y="722884"/>
                  </a:moveTo>
                  <a:cubicBezTo>
                    <a:pt x="0" y="323596"/>
                    <a:pt x="322326" y="0"/>
                    <a:pt x="719963" y="0"/>
                  </a:cubicBezTo>
                  <a:lnTo>
                    <a:pt x="3599942" y="0"/>
                  </a:lnTo>
                  <a:cubicBezTo>
                    <a:pt x="3997579" y="0"/>
                    <a:pt x="4319905" y="323596"/>
                    <a:pt x="4319905" y="722884"/>
                  </a:cubicBezTo>
                  <a:lnTo>
                    <a:pt x="4319905" y="7148449"/>
                  </a:lnTo>
                  <a:cubicBezTo>
                    <a:pt x="4319905" y="7547737"/>
                    <a:pt x="3997579" y="7871333"/>
                    <a:pt x="3599942" y="7871333"/>
                  </a:cubicBezTo>
                  <a:lnTo>
                    <a:pt x="719963" y="7871333"/>
                  </a:lnTo>
                  <a:cubicBezTo>
                    <a:pt x="322326" y="7871333"/>
                    <a:pt x="0" y="7547737"/>
                    <a:pt x="0" y="7148449"/>
                  </a:cubicBezTo>
                  <a:close/>
                </a:path>
              </a:pathLst>
            </a:custGeom>
            <a:solidFill>
              <a:srgbClr val="E5E5E5"/>
            </a:solidFill>
          </p:spPr>
          <p:txBody>
            <a:bodyPr/>
            <a:lstStyle/>
            <a:p>
              <a:endParaRPr lang="en-XK" sz="1200" dirty="0"/>
            </a:p>
          </p:txBody>
        </p:sp>
        <p:sp>
          <p:nvSpPr>
            <p:cNvPr id="126" name="Freeform 15">
              <a:extLst>
                <a:ext uri="{FF2B5EF4-FFF2-40B4-BE49-F238E27FC236}">
                  <a16:creationId xmlns:a16="http://schemas.microsoft.com/office/drawing/2014/main" id="{F17D70FA-494A-2D9C-C44D-FCE57777836C}"/>
                </a:ext>
              </a:extLst>
            </p:cNvPr>
            <p:cNvSpPr/>
            <p:nvPr/>
          </p:nvSpPr>
          <p:spPr>
            <a:xfrm>
              <a:off x="0" y="0"/>
              <a:ext cx="4358005" cy="7909433"/>
            </a:xfrm>
            <a:custGeom>
              <a:avLst/>
              <a:gdLst/>
              <a:ahLst/>
              <a:cxnLst/>
              <a:rect l="l" t="t" r="r" b="b"/>
              <a:pathLst>
                <a:path w="4358005" h="7909433">
                  <a:moveTo>
                    <a:pt x="0" y="741934"/>
                  </a:moveTo>
                  <a:cubicBezTo>
                    <a:pt x="0" y="332232"/>
                    <a:pt x="330835" y="0"/>
                    <a:pt x="739013" y="0"/>
                  </a:cubicBezTo>
                  <a:lnTo>
                    <a:pt x="3618992" y="0"/>
                  </a:lnTo>
                  <a:lnTo>
                    <a:pt x="3618992" y="19050"/>
                  </a:lnTo>
                  <a:lnTo>
                    <a:pt x="3618992" y="0"/>
                  </a:lnTo>
                  <a:cubicBezTo>
                    <a:pt x="4027297" y="0"/>
                    <a:pt x="4358005" y="332232"/>
                    <a:pt x="4358005" y="741934"/>
                  </a:cubicBezTo>
                  <a:lnTo>
                    <a:pt x="4338955" y="741934"/>
                  </a:lnTo>
                  <a:lnTo>
                    <a:pt x="4358005" y="741934"/>
                  </a:lnTo>
                  <a:lnTo>
                    <a:pt x="4358005" y="7167499"/>
                  </a:lnTo>
                  <a:lnTo>
                    <a:pt x="4338955" y="7167499"/>
                  </a:lnTo>
                  <a:lnTo>
                    <a:pt x="4358005" y="7167499"/>
                  </a:lnTo>
                  <a:cubicBezTo>
                    <a:pt x="4358005" y="7577201"/>
                    <a:pt x="4027170" y="7909433"/>
                    <a:pt x="3618992" y="7909433"/>
                  </a:cubicBezTo>
                  <a:lnTo>
                    <a:pt x="3618992" y="7890383"/>
                  </a:lnTo>
                  <a:lnTo>
                    <a:pt x="3618992" y="7909433"/>
                  </a:lnTo>
                  <a:lnTo>
                    <a:pt x="739013" y="7909433"/>
                  </a:lnTo>
                  <a:lnTo>
                    <a:pt x="739013" y="7890383"/>
                  </a:lnTo>
                  <a:lnTo>
                    <a:pt x="739013" y="7909433"/>
                  </a:lnTo>
                  <a:cubicBezTo>
                    <a:pt x="330835" y="7909433"/>
                    <a:pt x="0" y="7577201"/>
                    <a:pt x="0" y="7167499"/>
                  </a:cubicBezTo>
                  <a:lnTo>
                    <a:pt x="0" y="741934"/>
                  </a:lnTo>
                  <a:lnTo>
                    <a:pt x="19050" y="741934"/>
                  </a:lnTo>
                  <a:lnTo>
                    <a:pt x="0" y="741934"/>
                  </a:lnTo>
                  <a:moveTo>
                    <a:pt x="38100" y="741934"/>
                  </a:moveTo>
                  <a:lnTo>
                    <a:pt x="38100" y="7167499"/>
                  </a:lnTo>
                  <a:lnTo>
                    <a:pt x="19050" y="7167499"/>
                  </a:lnTo>
                  <a:lnTo>
                    <a:pt x="38100" y="7167499"/>
                  </a:lnTo>
                  <a:cubicBezTo>
                    <a:pt x="38100" y="7556246"/>
                    <a:pt x="352044" y="7871333"/>
                    <a:pt x="739013" y="7871333"/>
                  </a:cubicBezTo>
                  <a:lnTo>
                    <a:pt x="3618992" y="7871333"/>
                  </a:lnTo>
                  <a:cubicBezTo>
                    <a:pt x="4006088" y="7871333"/>
                    <a:pt x="4319905" y="7556246"/>
                    <a:pt x="4319905" y="7167499"/>
                  </a:cubicBezTo>
                  <a:lnTo>
                    <a:pt x="4319905" y="741934"/>
                  </a:lnTo>
                  <a:cubicBezTo>
                    <a:pt x="4320032" y="353187"/>
                    <a:pt x="4006088" y="38100"/>
                    <a:pt x="3618992" y="38100"/>
                  </a:cubicBezTo>
                  <a:lnTo>
                    <a:pt x="739013" y="38100"/>
                  </a:lnTo>
                  <a:lnTo>
                    <a:pt x="739013" y="19050"/>
                  </a:lnTo>
                  <a:lnTo>
                    <a:pt x="739013" y="38100"/>
                  </a:lnTo>
                  <a:cubicBezTo>
                    <a:pt x="352044" y="38100"/>
                    <a:pt x="38100" y="353187"/>
                    <a:pt x="38100" y="741934"/>
                  </a:cubicBezTo>
                  <a:close/>
                </a:path>
              </a:pathLst>
            </a:custGeom>
            <a:solidFill>
              <a:srgbClr val="97CA3F"/>
            </a:solidFill>
          </p:spPr>
          <p:txBody>
            <a:bodyPr/>
            <a:lstStyle/>
            <a:p>
              <a:endParaRPr lang="en-XK" sz="1200"/>
            </a:p>
          </p:txBody>
        </p:sp>
      </p:grpSp>
      <p:grpSp>
        <p:nvGrpSpPr>
          <p:cNvPr id="127" name="Group 16">
            <a:extLst>
              <a:ext uri="{FF2B5EF4-FFF2-40B4-BE49-F238E27FC236}">
                <a16:creationId xmlns:a16="http://schemas.microsoft.com/office/drawing/2014/main" id="{0D71A557-AD8A-E0E0-6F2F-FE32C8320F84}"/>
              </a:ext>
            </a:extLst>
          </p:cNvPr>
          <p:cNvGrpSpPr/>
          <p:nvPr/>
        </p:nvGrpSpPr>
        <p:grpSpPr>
          <a:xfrm>
            <a:off x="1018202" y="1172421"/>
            <a:ext cx="2160000" cy="1267903"/>
            <a:chOff x="0" y="0"/>
            <a:chExt cx="4320000" cy="2535806"/>
          </a:xfrm>
        </p:grpSpPr>
        <p:sp>
          <p:nvSpPr>
            <p:cNvPr id="128" name="Freeform 17">
              <a:extLst>
                <a:ext uri="{FF2B5EF4-FFF2-40B4-BE49-F238E27FC236}">
                  <a16:creationId xmlns:a16="http://schemas.microsoft.com/office/drawing/2014/main" id="{68157438-6E4A-CBD6-177F-F4F39F8906CB}"/>
                </a:ext>
              </a:extLst>
            </p:cNvPr>
            <p:cNvSpPr/>
            <p:nvPr/>
          </p:nvSpPr>
          <p:spPr>
            <a:xfrm>
              <a:off x="0" y="0"/>
              <a:ext cx="4320032" cy="2535809"/>
            </a:xfrm>
            <a:custGeom>
              <a:avLst/>
              <a:gdLst/>
              <a:ahLst/>
              <a:cxnLst/>
              <a:rect l="l" t="t" r="r" b="b"/>
              <a:pathLst>
                <a:path w="4320032" h="2535809">
                  <a:moveTo>
                    <a:pt x="422656" y="0"/>
                  </a:moveTo>
                  <a:lnTo>
                    <a:pt x="3897376" y="0"/>
                  </a:lnTo>
                  <a:cubicBezTo>
                    <a:pt x="4130802" y="0"/>
                    <a:pt x="4320032" y="189230"/>
                    <a:pt x="4320032" y="422656"/>
                  </a:cubicBezTo>
                  <a:lnTo>
                    <a:pt x="4320032" y="2535809"/>
                  </a:lnTo>
                  <a:lnTo>
                    <a:pt x="0" y="2535809"/>
                  </a:lnTo>
                  <a:lnTo>
                    <a:pt x="0" y="422656"/>
                  </a:lnTo>
                  <a:cubicBezTo>
                    <a:pt x="0" y="189230"/>
                    <a:pt x="189230" y="0"/>
                    <a:pt x="422656" y="0"/>
                  </a:cubicBezTo>
                  <a:close/>
                </a:path>
              </a:pathLst>
            </a:custGeom>
            <a:solidFill>
              <a:srgbClr val="97CA3F"/>
            </a:solidFill>
          </p:spPr>
          <p:txBody>
            <a:bodyPr/>
            <a:lstStyle/>
            <a:p>
              <a:endParaRPr lang="en-XK" sz="1200"/>
            </a:p>
          </p:txBody>
        </p:sp>
      </p:grpSp>
      <p:grpSp>
        <p:nvGrpSpPr>
          <p:cNvPr id="129" name="Group 18">
            <a:extLst>
              <a:ext uri="{FF2B5EF4-FFF2-40B4-BE49-F238E27FC236}">
                <a16:creationId xmlns:a16="http://schemas.microsoft.com/office/drawing/2014/main" id="{38D52927-B7FC-71EC-B80C-9811662D16C9}"/>
              </a:ext>
            </a:extLst>
          </p:cNvPr>
          <p:cNvGrpSpPr/>
          <p:nvPr/>
        </p:nvGrpSpPr>
        <p:grpSpPr>
          <a:xfrm>
            <a:off x="2259763" y="3982431"/>
            <a:ext cx="2179050" cy="2212966"/>
            <a:chOff x="0" y="0"/>
            <a:chExt cx="4358100" cy="7909416"/>
          </a:xfrm>
        </p:grpSpPr>
        <p:sp>
          <p:nvSpPr>
            <p:cNvPr id="130" name="Freeform 19">
              <a:extLst>
                <a:ext uri="{FF2B5EF4-FFF2-40B4-BE49-F238E27FC236}">
                  <a16:creationId xmlns:a16="http://schemas.microsoft.com/office/drawing/2014/main" id="{3A3EE15E-C5A8-3B93-C2F7-7E747E115C29}"/>
                </a:ext>
              </a:extLst>
            </p:cNvPr>
            <p:cNvSpPr/>
            <p:nvPr/>
          </p:nvSpPr>
          <p:spPr>
            <a:xfrm>
              <a:off x="19050" y="19050"/>
              <a:ext cx="4319905" cy="7871333"/>
            </a:xfrm>
            <a:custGeom>
              <a:avLst/>
              <a:gdLst/>
              <a:ahLst/>
              <a:cxnLst/>
              <a:rect l="l" t="t" r="r" b="b"/>
              <a:pathLst>
                <a:path w="4319905" h="7871333">
                  <a:moveTo>
                    <a:pt x="0" y="722884"/>
                  </a:moveTo>
                  <a:cubicBezTo>
                    <a:pt x="0" y="323596"/>
                    <a:pt x="322326" y="0"/>
                    <a:pt x="719963" y="0"/>
                  </a:cubicBezTo>
                  <a:lnTo>
                    <a:pt x="3599942" y="0"/>
                  </a:lnTo>
                  <a:cubicBezTo>
                    <a:pt x="3997579" y="0"/>
                    <a:pt x="4319905" y="323596"/>
                    <a:pt x="4319905" y="722884"/>
                  </a:cubicBezTo>
                  <a:lnTo>
                    <a:pt x="4319905" y="7148449"/>
                  </a:lnTo>
                  <a:cubicBezTo>
                    <a:pt x="4319905" y="7547737"/>
                    <a:pt x="3997579" y="7871333"/>
                    <a:pt x="3599942" y="7871333"/>
                  </a:cubicBezTo>
                  <a:lnTo>
                    <a:pt x="719963" y="7871333"/>
                  </a:lnTo>
                  <a:cubicBezTo>
                    <a:pt x="322326" y="7871333"/>
                    <a:pt x="0" y="7547737"/>
                    <a:pt x="0" y="7148449"/>
                  </a:cubicBezTo>
                  <a:close/>
                </a:path>
              </a:pathLst>
            </a:custGeom>
            <a:solidFill>
              <a:srgbClr val="E5E5E5"/>
            </a:solidFill>
          </p:spPr>
          <p:txBody>
            <a:bodyPr/>
            <a:lstStyle/>
            <a:p>
              <a:endParaRPr lang="en-XK" sz="1200"/>
            </a:p>
          </p:txBody>
        </p:sp>
        <p:sp>
          <p:nvSpPr>
            <p:cNvPr id="131" name="Freeform 20">
              <a:extLst>
                <a:ext uri="{FF2B5EF4-FFF2-40B4-BE49-F238E27FC236}">
                  <a16:creationId xmlns:a16="http://schemas.microsoft.com/office/drawing/2014/main" id="{779BCEB3-D9CE-37D4-6B77-99E58F8B80FA}"/>
                </a:ext>
              </a:extLst>
            </p:cNvPr>
            <p:cNvSpPr/>
            <p:nvPr/>
          </p:nvSpPr>
          <p:spPr>
            <a:xfrm>
              <a:off x="0" y="0"/>
              <a:ext cx="4358005" cy="7909433"/>
            </a:xfrm>
            <a:custGeom>
              <a:avLst/>
              <a:gdLst/>
              <a:ahLst/>
              <a:cxnLst/>
              <a:rect l="l" t="t" r="r" b="b"/>
              <a:pathLst>
                <a:path w="4358005" h="7909433">
                  <a:moveTo>
                    <a:pt x="0" y="741934"/>
                  </a:moveTo>
                  <a:cubicBezTo>
                    <a:pt x="0" y="332232"/>
                    <a:pt x="330835" y="0"/>
                    <a:pt x="739013" y="0"/>
                  </a:cubicBezTo>
                  <a:lnTo>
                    <a:pt x="3618992" y="0"/>
                  </a:lnTo>
                  <a:lnTo>
                    <a:pt x="3618992" y="19050"/>
                  </a:lnTo>
                  <a:lnTo>
                    <a:pt x="3618992" y="0"/>
                  </a:lnTo>
                  <a:cubicBezTo>
                    <a:pt x="4027297" y="0"/>
                    <a:pt x="4358005" y="332232"/>
                    <a:pt x="4358005" y="741934"/>
                  </a:cubicBezTo>
                  <a:lnTo>
                    <a:pt x="4338955" y="741934"/>
                  </a:lnTo>
                  <a:lnTo>
                    <a:pt x="4358005" y="741934"/>
                  </a:lnTo>
                  <a:lnTo>
                    <a:pt x="4358005" y="7167499"/>
                  </a:lnTo>
                  <a:lnTo>
                    <a:pt x="4338955" y="7167499"/>
                  </a:lnTo>
                  <a:lnTo>
                    <a:pt x="4358005" y="7167499"/>
                  </a:lnTo>
                  <a:cubicBezTo>
                    <a:pt x="4358005" y="7577201"/>
                    <a:pt x="4027170" y="7909433"/>
                    <a:pt x="3618992" y="7909433"/>
                  </a:cubicBezTo>
                  <a:lnTo>
                    <a:pt x="3618992" y="7890383"/>
                  </a:lnTo>
                  <a:lnTo>
                    <a:pt x="3618992" y="7909433"/>
                  </a:lnTo>
                  <a:lnTo>
                    <a:pt x="739013" y="7909433"/>
                  </a:lnTo>
                  <a:lnTo>
                    <a:pt x="739013" y="7890383"/>
                  </a:lnTo>
                  <a:lnTo>
                    <a:pt x="739013" y="7909433"/>
                  </a:lnTo>
                  <a:cubicBezTo>
                    <a:pt x="330835" y="7909433"/>
                    <a:pt x="0" y="7577201"/>
                    <a:pt x="0" y="7167499"/>
                  </a:cubicBezTo>
                  <a:lnTo>
                    <a:pt x="0" y="741934"/>
                  </a:lnTo>
                  <a:lnTo>
                    <a:pt x="19050" y="741934"/>
                  </a:lnTo>
                  <a:lnTo>
                    <a:pt x="0" y="741934"/>
                  </a:lnTo>
                  <a:moveTo>
                    <a:pt x="38100" y="741934"/>
                  </a:moveTo>
                  <a:lnTo>
                    <a:pt x="38100" y="7167499"/>
                  </a:lnTo>
                  <a:lnTo>
                    <a:pt x="19050" y="7167499"/>
                  </a:lnTo>
                  <a:lnTo>
                    <a:pt x="38100" y="7167499"/>
                  </a:lnTo>
                  <a:cubicBezTo>
                    <a:pt x="38100" y="7556246"/>
                    <a:pt x="352044" y="7871333"/>
                    <a:pt x="739013" y="7871333"/>
                  </a:cubicBezTo>
                  <a:lnTo>
                    <a:pt x="3618992" y="7871333"/>
                  </a:lnTo>
                  <a:cubicBezTo>
                    <a:pt x="4006088" y="7871333"/>
                    <a:pt x="4319905" y="7556246"/>
                    <a:pt x="4319905" y="7167499"/>
                  </a:cubicBezTo>
                  <a:lnTo>
                    <a:pt x="4319905" y="741934"/>
                  </a:lnTo>
                  <a:cubicBezTo>
                    <a:pt x="4320032" y="353187"/>
                    <a:pt x="4006088" y="38100"/>
                    <a:pt x="3618992" y="38100"/>
                  </a:cubicBezTo>
                  <a:lnTo>
                    <a:pt x="739013" y="38100"/>
                  </a:lnTo>
                  <a:lnTo>
                    <a:pt x="739013" y="19050"/>
                  </a:lnTo>
                  <a:lnTo>
                    <a:pt x="739013" y="38100"/>
                  </a:lnTo>
                  <a:cubicBezTo>
                    <a:pt x="352044" y="38100"/>
                    <a:pt x="38100" y="353187"/>
                    <a:pt x="38100" y="741934"/>
                  </a:cubicBezTo>
                  <a:close/>
                </a:path>
              </a:pathLst>
            </a:custGeom>
            <a:solidFill>
              <a:srgbClr val="97CA3F"/>
            </a:solidFill>
          </p:spPr>
          <p:txBody>
            <a:bodyPr/>
            <a:lstStyle/>
            <a:p>
              <a:endParaRPr lang="en-XK" sz="1200"/>
            </a:p>
          </p:txBody>
        </p:sp>
      </p:grpSp>
      <p:grpSp>
        <p:nvGrpSpPr>
          <p:cNvPr id="132" name="Group 21">
            <a:extLst>
              <a:ext uri="{FF2B5EF4-FFF2-40B4-BE49-F238E27FC236}">
                <a16:creationId xmlns:a16="http://schemas.microsoft.com/office/drawing/2014/main" id="{3047CE4B-796D-8A97-5ECD-802DB647B469}"/>
              </a:ext>
            </a:extLst>
          </p:cNvPr>
          <p:cNvGrpSpPr/>
          <p:nvPr/>
        </p:nvGrpSpPr>
        <p:grpSpPr>
          <a:xfrm>
            <a:off x="3638381" y="1183711"/>
            <a:ext cx="2160000" cy="1267903"/>
            <a:chOff x="0" y="0"/>
            <a:chExt cx="4320000" cy="2535806"/>
          </a:xfrm>
        </p:grpSpPr>
        <p:sp>
          <p:nvSpPr>
            <p:cNvPr id="133" name="Freeform 22">
              <a:extLst>
                <a:ext uri="{FF2B5EF4-FFF2-40B4-BE49-F238E27FC236}">
                  <a16:creationId xmlns:a16="http://schemas.microsoft.com/office/drawing/2014/main" id="{B759ABE8-3A26-E613-5892-1130C2106CE8}"/>
                </a:ext>
              </a:extLst>
            </p:cNvPr>
            <p:cNvSpPr/>
            <p:nvPr/>
          </p:nvSpPr>
          <p:spPr>
            <a:xfrm>
              <a:off x="0" y="0"/>
              <a:ext cx="4320032" cy="2535809"/>
            </a:xfrm>
            <a:custGeom>
              <a:avLst/>
              <a:gdLst/>
              <a:ahLst/>
              <a:cxnLst/>
              <a:rect l="l" t="t" r="r" b="b"/>
              <a:pathLst>
                <a:path w="4320032" h="2535809">
                  <a:moveTo>
                    <a:pt x="422656" y="0"/>
                  </a:moveTo>
                  <a:lnTo>
                    <a:pt x="3897376" y="0"/>
                  </a:lnTo>
                  <a:cubicBezTo>
                    <a:pt x="4130802" y="0"/>
                    <a:pt x="4320032" y="189230"/>
                    <a:pt x="4320032" y="422656"/>
                  </a:cubicBezTo>
                  <a:lnTo>
                    <a:pt x="4320032" y="2535809"/>
                  </a:lnTo>
                  <a:lnTo>
                    <a:pt x="0" y="2535809"/>
                  </a:lnTo>
                  <a:lnTo>
                    <a:pt x="0" y="422656"/>
                  </a:lnTo>
                  <a:cubicBezTo>
                    <a:pt x="0" y="189230"/>
                    <a:pt x="189230" y="0"/>
                    <a:pt x="422656" y="0"/>
                  </a:cubicBezTo>
                  <a:close/>
                </a:path>
              </a:pathLst>
            </a:custGeom>
            <a:solidFill>
              <a:srgbClr val="97CA3F"/>
            </a:solidFill>
          </p:spPr>
          <p:txBody>
            <a:bodyPr/>
            <a:lstStyle/>
            <a:p>
              <a:endParaRPr lang="en-XK" sz="1200"/>
            </a:p>
          </p:txBody>
        </p:sp>
      </p:grpSp>
      <p:grpSp>
        <p:nvGrpSpPr>
          <p:cNvPr id="134" name="Group 23">
            <a:extLst>
              <a:ext uri="{FF2B5EF4-FFF2-40B4-BE49-F238E27FC236}">
                <a16:creationId xmlns:a16="http://schemas.microsoft.com/office/drawing/2014/main" id="{360F7C5B-A5F8-392D-FC7F-4275A888549B}"/>
              </a:ext>
            </a:extLst>
          </p:cNvPr>
          <p:cNvGrpSpPr/>
          <p:nvPr/>
        </p:nvGrpSpPr>
        <p:grpSpPr>
          <a:xfrm>
            <a:off x="1668759" y="1019371"/>
            <a:ext cx="858901" cy="880237"/>
            <a:chOff x="0" y="0"/>
            <a:chExt cx="1717802" cy="1760475"/>
          </a:xfrm>
        </p:grpSpPr>
        <p:sp>
          <p:nvSpPr>
            <p:cNvPr id="135" name="Freeform 24">
              <a:extLst>
                <a:ext uri="{FF2B5EF4-FFF2-40B4-BE49-F238E27FC236}">
                  <a16:creationId xmlns:a16="http://schemas.microsoft.com/office/drawing/2014/main" id="{20D75181-5E08-68E3-96EF-87E5DD4728B4}"/>
                </a:ext>
              </a:extLst>
            </p:cNvPr>
            <p:cNvSpPr/>
            <p:nvPr/>
          </p:nvSpPr>
          <p:spPr>
            <a:xfrm>
              <a:off x="28575" y="28575"/>
              <a:ext cx="1660652" cy="1703324"/>
            </a:xfrm>
            <a:custGeom>
              <a:avLst/>
              <a:gdLst/>
              <a:ahLst/>
              <a:cxnLst/>
              <a:rect l="l" t="t" r="r" b="b"/>
              <a:pathLst>
                <a:path w="1660652" h="1703324">
                  <a:moveTo>
                    <a:pt x="0" y="851662"/>
                  </a:moveTo>
                  <a:cubicBezTo>
                    <a:pt x="0" y="381254"/>
                    <a:pt x="371729" y="0"/>
                    <a:pt x="830326" y="0"/>
                  </a:cubicBezTo>
                  <a:cubicBezTo>
                    <a:pt x="1288923" y="0"/>
                    <a:pt x="1660652" y="381254"/>
                    <a:pt x="1660652" y="851662"/>
                  </a:cubicBezTo>
                  <a:cubicBezTo>
                    <a:pt x="1660652" y="1322070"/>
                    <a:pt x="1288923" y="1703324"/>
                    <a:pt x="830326" y="1703324"/>
                  </a:cubicBezTo>
                  <a:cubicBezTo>
                    <a:pt x="371729" y="1703324"/>
                    <a:pt x="0" y="1321943"/>
                    <a:pt x="0" y="851662"/>
                  </a:cubicBezTo>
                  <a:close/>
                </a:path>
              </a:pathLst>
            </a:custGeom>
            <a:solidFill>
              <a:srgbClr val="0D1E35"/>
            </a:solidFill>
          </p:spPr>
          <p:txBody>
            <a:bodyPr/>
            <a:lstStyle/>
            <a:p>
              <a:endParaRPr lang="en-XK" sz="1200" dirty="0"/>
            </a:p>
          </p:txBody>
        </p:sp>
        <p:sp>
          <p:nvSpPr>
            <p:cNvPr id="136" name="Freeform 25">
              <a:extLst>
                <a:ext uri="{FF2B5EF4-FFF2-40B4-BE49-F238E27FC236}">
                  <a16:creationId xmlns:a16="http://schemas.microsoft.com/office/drawing/2014/main" id="{7FF6A3F2-0CC6-C0BC-3E76-FEDA6BE01D92}"/>
                </a:ext>
              </a:extLst>
            </p:cNvPr>
            <p:cNvSpPr/>
            <p:nvPr/>
          </p:nvSpPr>
          <p:spPr>
            <a:xfrm>
              <a:off x="0" y="0"/>
              <a:ext cx="1717802" cy="1760474"/>
            </a:xfrm>
            <a:custGeom>
              <a:avLst/>
              <a:gdLst/>
              <a:ahLst/>
              <a:cxnLst/>
              <a:rect l="l" t="t" r="r" b="b"/>
              <a:pathLst>
                <a:path w="1717802" h="1760474">
                  <a:moveTo>
                    <a:pt x="0" y="880237"/>
                  </a:moveTo>
                  <a:cubicBezTo>
                    <a:pt x="0" y="394716"/>
                    <a:pt x="383921" y="0"/>
                    <a:pt x="858901" y="0"/>
                  </a:cubicBezTo>
                  <a:lnTo>
                    <a:pt x="858901" y="28575"/>
                  </a:lnTo>
                  <a:lnTo>
                    <a:pt x="858901" y="0"/>
                  </a:lnTo>
                  <a:cubicBezTo>
                    <a:pt x="1334008" y="0"/>
                    <a:pt x="1717802" y="394716"/>
                    <a:pt x="1717802" y="880237"/>
                  </a:cubicBezTo>
                  <a:cubicBezTo>
                    <a:pt x="1717802" y="1365758"/>
                    <a:pt x="1333881" y="1760474"/>
                    <a:pt x="858901" y="1760474"/>
                  </a:cubicBezTo>
                  <a:lnTo>
                    <a:pt x="858901" y="1731899"/>
                  </a:lnTo>
                  <a:lnTo>
                    <a:pt x="858901" y="1760474"/>
                  </a:lnTo>
                  <a:cubicBezTo>
                    <a:pt x="383921" y="1760474"/>
                    <a:pt x="0" y="1365631"/>
                    <a:pt x="0" y="880237"/>
                  </a:cubicBezTo>
                  <a:lnTo>
                    <a:pt x="28575" y="880237"/>
                  </a:lnTo>
                  <a:lnTo>
                    <a:pt x="46482" y="902589"/>
                  </a:lnTo>
                  <a:cubicBezTo>
                    <a:pt x="37846" y="909447"/>
                    <a:pt x="26162" y="910844"/>
                    <a:pt x="16256" y="906018"/>
                  </a:cubicBezTo>
                  <a:cubicBezTo>
                    <a:pt x="6350" y="901192"/>
                    <a:pt x="0" y="891159"/>
                    <a:pt x="0" y="880237"/>
                  </a:cubicBezTo>
                  <a:moveTo>
                    <a:pt x="57150" y="880237"/>
                  </a:moveTo>
                  <a:lnTo>
                    <a:pt x="28575" y="880237"/>
                  </a:lnTo>
                  <a:lnTo>
                    <a:pt x="10668" y="857885"/>
                  </a:lnTo>
                  <a:cubicBezTo>
                    <a:pt x="19304" y="851027"/>
                    <a:pt x="30988" y="849630"/>
                    <a:pt x="40894" y="854456"/>
                  </a:cubicBezTo>
                  <a:cubicBezTo>
                    <a:pt x="50800" y="859282"/>
                    <a:pt x="57150" y="869188"/>
                    <a:pt x="57150" y="880237"/>
                  </a:cubicBezTo>
                  <a:cubicBezTo>
                    <a:pt x="57150" y="1335532"/>
                    <a:pt x="416814" y="1703324"/>
                    <a:pt x="858901" y="1703324"/>
                  </a:cubicBezTo>
                  <a:cubicBezTo>
                    <a:pt x="1300988" y="1703324"/>
                    <a:pt x="1660652" y="1335532"/>
                    <a:pt x="1660652" y="880237"/>
                  </a:cubicBezTo>
                  <a:lnTo>
                    <a:pt x="1689227" y="880237"/>
                  </a:lnTo>
                  <a:lnTo>
                    <a:pt x="1660652" y="880237"/>
                  </a:lnTo>
                  <a:cubicBezTo>
                    <a:pt x="1660652" y="424942"/>
                    <a:pt x="1300988" y="57150"/>
                    <a:pt x="858901" y="57150"/>
                  </a:cubicBezTo>
                  <a:lnTo>
                    <a:pt x="858901" y="28575"/>
                  </a:lnTo>
                  <a:lnTo>
                    <a:pt x="858901" y="57150"/>
                  </a:lnTo>
                  <a:cubicBezTo>
                    <a:pt x="416814" y="57150"/>
                    <a:pt x="57150" y="424942"/>
                    <a:pt x="57150" y="880237"/>
                  </a:cubicBezTo>
                  <a:close/>
                </a:path>
              </a:pathLst>
            </a:custGeom>
            <a:solidFill>
              <a:srgbClr val="E5E5E5"/>
            </a:solidFill>
          </p:spPr>
          <p:txBody>
            <a:bodyPr/>
            <a:lstStyle/>
            <a:p>
              <a:endParaRPr lang="en-XK" sz="1200"/>
            </a:p>
          </p:txBody>
        </p:sp>
      </p:grpSp>
      <p:grpSp>
        <p:nvGrpSpPr>
          <p:cNvPr id="137" name="Group 26">
            <a:extLst>
              <a:ext uri="{FF2B5EF4-FFF2-40B4-BE49-F238E27FC236}">
                <a16:creationId xmlns:a16="http://schemas.microsoft.com/office/drawing/2014/main" id="{0E65699F-B977-AACF-2824-C2BB4CC67478}"/>
              </a:ext>
            </a:extLst>
          </p:cNvPr>
          <p:cNvGrpSpPr/>
          <p:nvPr/>
        </p:nvGrpSpPr>
        <p:grpSpPr>
          <a:xfrm>
            <a:off x="6190325" y="1190939"/>
            <a:ext cx="2160000" cy="1267903"/>
            <a:chOff x="0" y="0"/>
            <a:chExt cx="4320000" cy="2535806"/>
          </a:xfrm>
        </p:grpSpPr>
        <p:sp>
          <p:nvSpPr>
            <p:cNvPr id="138" name="Freeform 27">
              <a:extLst>
                <a:ext uri="{FF2B5EF4-FFF2-40B4-BE49-F238E27FC236}">
                  <a16:creationId xmlns:a16="http://schemas.microsoft.com/office/drawing/2014/main" id="{83F1AEEE-A4B4-67D1-729E-D44FEC208B2B}"/>
                </a:ext>
              </a:extLst>
            </p:cNvPr>
            <p:cNvSpPr/>
            <p:nvPr/>
          </p:nvSpPr>
          <p:spPr>
            <a:xfrm>
              <a:off x="0" y="0"/>
              <a:ext cx="4320032" cy="2535809"/>
            </a:xfrm>
            <a:custGeom>
              <a:avLst/>
              <a:gdLst/>
              <a:ahLst/>
              <a:cxnLst/>
              <a:rect l="l" t="t" r="r" b="b"/>
              <a:pathLst>
                <a:path w="4320032" h="2535809">
                  <a:moveTo>
                    <a:pt x="422656" y="0"/>
                  </a:moveTo>
                  <a:lnTo>
                    <a:pt x="3897376" y="0"/>
                  </a:lnTo>
                  <a:cubicBezTo>
                    <a:pt x="4130802" y="0"/>
                    <a:pt x="4320032" y="189230"/>
                    <a:pt x="4320032" y="422656"/>
                  </a:cubicBezTo>
                  <a:lnTo>
                    <a:pt x="4320032" y="2535809"/>
                  </a:lnTo>
                  <a:lnTo>
                    <a:pt x="0" y="2535809"/>
                  </a:lnTo>
                  <a:lnTo>
                    <a:pt x="0" y="422656"/>
                  </a:lnTo>
                  <a:cubicBezTo>
                    <a:pt x="0" y="189230"/>
                    <a:pt x="189230" y="0"/>
                    <a:pt x="422656" y="0"/>
                  </a:cubicBezTo>
                  <a:close/>
                </a:path>
              </a:pathLst>
            </a:custGeom>
            <a:solidFill>
              <a:srgbClr val="97CA3F"/>
            </a:solidFill>
          </p:spPr>
          <p:txBody>
            <a:bodyPr/>
            <a:lstStyle/>
            <a:p>
              <a:endParaRPr lang="en-XK" sz="1200"/>
            </a:p>
          </p:txBody>
        </p:sp>
      </p:grpSp>
      <p:grpSp>
        <p:nvGrpSpPr>
          <p:cNvPr id="139" name="Group 28">
            <a:extLst>
              <a:ext uri="{FF2B5EF4-FFF2-40B4-BE49-F238E27FC236}">
                <a16:creationId xmlns:a16="http://schemas.microsoft.com/office/drawing/2014/main" id="{60005E04-FE82-8C27-2452-4F2340A83753}"/>
              </a:ext>
            </a:extLst>
          </p:cNvPr>
          <p:cNvGrpSpPr/>
          <p:nvPr/>
        </p:nvGrpSpPr>
        <p:grpSpPr>
          <a:xfrm>
            <a:off x="4199357" y="1014796"/>
            <a:ext cx="858935" cy="880222"/>
            <a:chOff x="0" y="0"/>
            <a:chExt cx="1717870" cy="1760444"/>
          </a:xfrm>
        </p:grpSpPr>
        <p:sp>
          <p:nvSpPr>
            <p:cNvPr id="140" name="Freeform 29">
              <a:extLst>
                <a:ext uri="{FF2B5EF4-FFF2-40B4-BE49-F238E27FC236}">
                  <a16:creationId xmlns:a16="http://schemas.microsoft.com/office/drawing/2014/main" id="{BBDE1A41-8BA5-DF34-8091-695F71DD9B65}"/>
                </a:ext>
              </a:extLst>
            </p:cNvPr>
            <p:cNvSpPr/>
            <p:nvPr/>
          </p:nvSpPr>
          <p:spPr>
            <a:xfrm>
              <a:off x="28575" y="28575"/>
              <a:ext cx="1660652" cy="1703324"/>
            </a:xfrm>
            <a:custGeom>
              <a:avLst/>
              <a:gdLst/>
              <a:ahLst/>
              <a:cxnLst/>
              <a:rect l="l" t="t" r="r" b="b"/>
              <a:pathLst>
                <a:path w="1660652" h="1703324">
                  <a:moveTo>
                    <a:pt x="0" y="851662"/>
                  </a:moveTo>
                  <a:cubicBezTo>
                    <a:pt x="0" y="381254"/>
                    <a:pt x="371729" y="0"/>
                    <a:pt x="830326" y="0"/>
                  </a:cubicBezTo>
                  <a:cubicBezTo>
                    <a:pt x="1288923" y="0"/>
                    <a:pt x="1660652" y="381254"/>
                    <a:pt x="1660652" y="851662"/>
                  </a:cubicBezTo>
                  <a:cubicBezTo>
                    <a:pt x="1660652" y="1322070"/>
                    <a:pt x="1288923" y="1703324"/>
                    <a:pt x="830326" y="1703324"/>
                  </a:cubicBezTo>
                  <a:cubicBezTo>
                    <a:pt x="371729" y="1703324"/>
                    <a:pt x="0" y="1321943"/>
                    <a:pt x="0" y="851662"/>
                  </a:cubicBezTo>
                  <a:close/>
                </a:path>
              </a:pathLst>
            </a:custGeom>
            <a:solidFill>
              <a:srgbClr val="0D1E35"/>
            </a:solidFill>
          </p:spPr>
          <p:txBody>
            <a:bodyPr/>
            <a:lstStyle/>
            <a:p>
              <a:endParaRPr lang="en-XK" sz="1200" dirty="0"/>
            </a:p>
          </p:txBody>
        </p:sp>
        <p:sp>
          <p:nvSpPr>
            <p:cNvPr id="141" name="Freeform 30">
              <a:extLst>
                <a:ext uri="{FF2B5EF4-FFF2-40B4-BE49-F238E27FC236}">
                  <a16:creationId xmlns:a16="http://schemas.microsoft.com/office/drawing/2014/main" id="{4E8F7D1E-625A-820F-8BE4-2C44FF9F50A9}"/>
                </a:ext>
              </a:extLst>
            </p:cNvPr>
            <p:cNvSpPr/>
            <p:nvPr/>
          </p:nvSpPr>
          <p:spPr>
            <a:xfrm>
              <a:off x="0" y="0"/>
              <a:ext cx="1717802" cy="1760474"/>
            </a:xfrm>
            <a:custGeom>
              <a:avLst/>
              <a:gdLst/>
              <a:ahLst/>
              <a:cxnLst/>
              <a:rect l="l" t="t" r="r" b="b"/>
              <a:pathLst>
                <a:path w="1717802" h="1760474">
                  <a:moveTo>
                    <a:pt x="0" y="880237"/>
                  </a:moveTo>
                  <a:cubicBezTo>
                    <a:pt x="0" y="394716"/>
                    <a:pt x="383921" y="0"/>
                    <a:pt x="858901" y="0"/>
                  </a:cubicBezTo>
                  <a:lnTo>
                    <a:pt x="858901" y="28575"/>
                  </a:lnTo>
                  <a:lnTo>
                    <a:pt x="858901" y="0"/>
                  </a:lnTo>
                  <a:cubicBezTo>
                    <a:pt x="1334008" y="0"/>
                    <a:pt x="1717802" y="394716"/>
                    <a:pt x="1717802" y="880237"/>
                  </a:cubicBezTo>
                  <a:cubicBezTo>
                    <a:pt x="1717802" y="1365758"/>
                    <a:pt x="1333881" y="1760474"/>
                    <a:pt x="858901" y="1760474"/>
                  </a:cubicBezTo>
                  <a:lnTo>
                    <a:pt x="858901" y="1731899"/>
                  </a:lnTo>
                  <a:lnTo>
                    <a:pt x="858901" y="1760474"/>
                  </a:lnTo>
                  <a:cubicBezTo>
                    <a:pt x="383921" y="1760474"/>
                    <a:pt x="0" y="1365631"/>
                    <a:pt x="0" y="880237"/>
                  </a:cubicBezTo>
                  <a:lnTo>
                    <a:pt x="28575" y="880237"/>
                  </a:lnTo>
                  <a:lnTo>
                    <a:pt x="46482" y="902589"/>
                  </a:lnTo>
                  <a:cubicBezTo>
                    <a:pt x="37846" y="909447"/>
                    <a:pt x="26162" y="910844"/>
                    <a:pt x="16256" y="906018"/>
                  </a:cubicBezTo>
                  <a:cubicBezTo>
                    <a:pt x="6350" y="901192"/>
                    <a:pt x="0" y="891159"/>
                    <a:pt x="0" y="880237"/>
                  </a:cubicBezTo>
                  <a:moveTo>
                    <a:pt x="57150" y="880237"/>
                  </a:moveTo>
                  <a:lnTo>
                    <a:pt x="28575" y="880237"/>
                  </a:lnTo>
                  <a:lnTo>
                    <a:pt x="10668" y="857885"/>
                  </a:lnTo>
                  <a:cubicBezTo>
                    <a:pt x="19304" y="851027"/>
                    <a:pt x="30988" y="849630"/>
                    <a:pt x="40894" y="854456"/>
                  </a:cubicBezTo>
                  <a:cubicBezTo>
                    <a:pt x="50800" y="859282"/>
                    <a:pt x="57150" y="869188"/>
                    <a:pt x="57150" y="880237"/>
                  </a:cubicBezTo>
                  <a:cubicBezTo>
                    <a:pt x="57150" y="1335532"/>
                    <a:pt x="416814" y="1703324"/>
                    <a:pt x="858901" y="1703324"/>
                  </a:cubicBezTo>
                  <a:cubicBezTo>
                    <a:pt x="1300988" y="1703324"/>
                    <a:pt x="1660652" y="1335532"/>
                    <a:pt x="1660652" y="880237"/>
                  </a:cubicBezTo>
                  <a:lnTo>
                    <a:pt x="1689227" y="880237"/>
                  </a:lnTo>
                  <a:lnTo>
                    <a:pt x="1660652" y="880237"/>
                  </a:lnTo>
                  <a:cubicBezTo>
                    <a:pt x="1660652" y="424942"/>
                    <a:pt x="1300988" y="57150"/>
                    <a:pt x="858901" y="57150"/>
                  </a:cubicBezTo>
                  <a:lnTo>
                    <a:pt x="858901" y="28575"/>
                  </a:lnTo>
                  <a:lnTo>
                    <a:pt x="858901" y="57150"/>
                  </a:lnTo>
                  <a:cubicBezTo>
                    <a:pt x="416814" y="57150"/>
                    <a:pt x="57150" y="424942"/>
                    <a:pt x="57150" y="880237"/>
                  </a:cubicBezTo>
                  <a:close/>
                </a:path>
              </a:pathLst>
            </a:custGeom>
            <a:solidFill>
              <a:srgbClr val="E5E5E5"/>
            </a:solidFill>
          </p:spPr>
          <p:txBody>
            <a:bodyPr/>
            <a:lstStyle/>
            <a:p>
              <a:endParaRPr lang="en-XK" sz="1200"/>
            </a:p>
          </p:txBody>
        </p:sp>
      </p:grpSp>
      <p:grpSp>
        <p:nvGrpSpPr>
          <p:cNvPr id="142" name="Group 31">
            <a:extLst>
              <a:ext uri="{FF2B5EF4-FFF2-40B4-BE49-F238E27FC236}">
                <a16:creationId xmlns:a16="http://schemas.microsoft.com/office/drawing/2014/main" id="{90F80625-884E-8CBA-AB1F-E05D303B9974}"/>
              </a:ext>
            </a:extLst>
          </p:cNvPr>
          <p:cNvGrpSpPr/>
          <p:nvPr/>
        </p:nvGrpSpPr>
        <p:grpSpPr>
          <a:xfrm>
            <a:off x="8746176" y="1180372"/>
            <a:ext cx="2160000" cy="1267903"/>
            <a:chOff x="0" y="0"/>
            <a:chExt cx="4320000" cy="2535806"/>
          </a:xfrm>
        </p:grpSpPr>
        <p:sp>
          <p:nvSpPr>
            <p:cNvPr id="143" name="Freeform 32">
              <a:extLst>
                <a:ext uri="{FF2B5EF4-FFF2-40B4-BE49-F238E27FC236}">
                  <a16:creationId xmlns:a16="http://schemas.microsoft.com/office/drawing/2014/main" id="{E333EA2F-1457-B8FD-6171-430B226542E5}"/>
                </a:ext>
              </a:extLst>
            </p:cNvPr>
            <p:cNvSpPr/>
            <p:nvPr/>
          </p:nvSpPr>
          <p:spPr>
            <a:xfrm>
              <a:off x="0" y="0"/>
              <a:ext cx="4320032" cy="2535809"/>
            </a:xfrm>
            <a:custGeom>
              <a:avLst/>
              <a:gdLst/>
              <a:ahLst/>
              <a:cxnLst/>
              <a:rect l="l" t="t" r="r" b="b"/>
              <a:pathLst>
                <a:path w="4320032" h="2535809">
                  <a:moveTo>
                    <a:pt x="422656" y="0"/>
                  </a:moveTo>
                  <a:lnTo>
                    <a:pt x="3897376" y="0"/>
                  </a:lnTo>
                  <a:cubicBezTo>
                    <a:pt x="4130802" y="0"/>
                    <a:pt x="4320032" y="189230"/>
                    <a:pt x="4320032" y="422656"/>
                  </a:cubicBezTo>
                  <a:lnTo>
                    <a:pt x="4320032" y="2535809"/>
                  </a:lnTo>
                  <a:lnTo>
                    <a:pt x="0" y="2535809"/>
                  </a:lnTo>
                  <a:lnTo>
                    <a:pt x="0" y="422656"/>
                  </a:lnTo>
                  <a:cubicBezTo>
                    <a:pt x="0" y="189230"/>
                    <a:pt x="189230" y="0"/>
                    <a:pt x="422656" y="0"/>
                  </a:cubicBezTo>
                  <a:close/>
                </a:path>
              </a:pathLst>
            </a:custGeom>
            <a:solidFill>
              <a:srgbClr val="97CA3F"/>
            </a:solidFill>
          </p:spPr>
          <p:txBody>
            <a:bodyPr/>
            <a:lstStyle/>
            <a:p>
              <a:endParaRPr lang="en-XK" sz="1200" dirty="0"/>
            </a:p>
          </p:txBody>
        </p:sp>
      </p:grpSp>
      <p:grpSp>
        <p:nvGrpSpPr>
          <p:cNvPr id="147" name="Group 36">
            <a:extLst>
              <a:ext uri="{FF2B5EF4-FFF2-40B4-BE49-F238E27FC236}">
                <a16:creationId xmlns:a16="http://schemas.microsoft.com/office/drawing/2014/main" id="{C9D653E0-F25F-908B-A447-29B4B9C52722}"/>
              </a:ext>
            </a:extLst>
          </p:cNvPr>
          <p:cNvGrpSpPr/>
          <p:nvPr/>
        </p:nvGrpSpPr>
        <p:grpSpPr>
          <a:xfrm>
            <a:off x="2271653" y="3751191"/>
            <a:ext cx="2160000" cy="1267903"/>
            <a:chOff x="0" y="0"/>
            <a:chExt cx="4320000" cy="2535806"/>
          </a:xfrm>
        </p:grpSpPr>
        <p:sp>
          <p:nvSpPr>
            <p:cNvPr id="148" name="Freeform 37">
              <a:extLst>
                <a:ext uri="{FF2B5EF4-FFF2-40B4-BE49-F238E27FC236}">
                  <a16:creationId xmlns:a16="http://schemas.microsoft.com/office/drawing/2014/main" id="{7A56AFB2-F3A5-D0B6-487E-BDF24831415B}"/>
                </a:ext>
              </a:extLst>
            </p:cNvPr>
            <p:cNvSpPr/>
            <p:nvPr/>
          </p:nvSpPr>
          <p:spPr>
            <a:xfrm>
              <a:off x="0" y="0"/>
              <a:ext cx="4320032" cy="2535809"/>
            </a:xfrm>
            <a:custGeom>
              <a:avLst/>
              <a:gdLst/>
              <a:ahLst/>
              <a:cxnLst/>
              <a:rect l="l" t="t" r="r" b="b"/>
              <a:pathLst>
                <a:path w="4320032" h="2535809">
                  <a:moveTo>
                    <a:pt x="422656" y="0"/>
                  </a:moveTo>
                  <a:lnTo>
                    <a:pt x="3897376" y="0"/>
                  </a:lnTo>
                  <a:cubicBezTo>
                    <a:pt x="4130802" y="0"/>
                    <a:pt x="4320032" y="189230"/>
                    <a:pt x="4320032" y="422656"/>
                  </a:cubicBezTo>
                  <a:lnTo>
                    <a:pt x="4320032" y="2535809"/>
                  </a:lnTo>
                  <a:lnTo>
                    <a:pt x="0" y="2535809"/>
                  </a:lnTo>
                  <a:lnTo>
                    <a:pt x="0" y="422656"/>
                  </a:lnTo>
                  <a:cubicBezTo>
                    <a:pt x="0" y="189230"/>
                    <a:pt x="189230" y="0"/>
                    <a:pt x="422656" y="0"/>
                  </a:cubicBezTo>
                  <a:close/>
                </a:path>
              </a:pathLst>
            </a:custGeom>
            <a:solidFill>
              <a:srgbClr val="97CA3F"/>
            </a:solidFill>
          </p:spPr>
          <p:txBody>
            <a:bodyPr/>
            <a:lstStyle/>
            <a:p>
              <a:endParaRPr lang="en-XK" sz="1200"/>
            </a:p>
          </p:txBody>
        </p:sp>
      </p:grpSp>
      <p:grpSp>
        <p:nvGrpSpPr>
          <p:cNvPr id="149" name="Group 38">
            <a:extLst>
              <a:ext uri="{FF2B5EF4-FFF2-40B4-BE49-F238E27FC236}">
                <a16:creationId xmlns:a16="http://schemas.microsoft.com/office/drawing/2014/main" id="{0FE4DF19-7A8C-3F7D-1F6A-5136398EC21E}"/>
              </a:ext>
            </a:extLst>
          </p:cNvPr>
          <p:cNvGrpSpPr/>
          <p:nvPr/>
        </p:nvGrpSpPr>
        <p:grpSpPr>
          <a:xfrm>
            <a:off x="9444780" y="969492"/>
            <a:ext cx="858901" cy="880237"/>
            <a:chOff x="0" y="0"/>
            <a:chExt cx="1717802" cy="1760475"/>
          </a:xfrm>
        </p:grpSpPr>
        <p:sp>
          <p:nvSpPr>
            <p:cNvPr id="150" name="Freeform 39">
              <a:extLst>
                <a:ext uri="{FF2B5EF4-FFF2-40B4-BE49-F238E27FC236}">
                  <a16:creationId xmlns:a16="http://schemas.microsoft.com/office/drawing/2014/main" id="{CA5355FF-6F34-9F51-5E67-3DAC168C5A22}"/>
                </a:ext>
              </a:extLst>
            </p:cNvPr>
            <p:cNvSpPr/>
            <p:nvPr/>
          </p:nvSpPr>
          <p:spPr>
            <a:xfrm>
              <a:off x="28575" y="28575"/>
              <a:ext cx="1660652" cy="1703324"/>
            </a:xfrm>
            <a:custGeom>
              <a:avLst/>
              <a:gdLst/>
              <a:ahLst/>
              <a:cxnLst/>
              <a:rect l="l" t="t" r="r" b="b"/>
              <a:pathLst>
                <a:path w="1660652" h="1703324">
                  <a:moveTo>
                    <a:pt x="0" y="851662"/>
                  </a:moveTo>
                  <a:cubicBezTo>
                    <a:pt x="0" y="381254"/>
                    <a:pt x="371729" y="0"/>
                    <a:pt x="830326" y="0"/>
                  </a:cubicBezTo>
                  <a:cubicBezTo>
                    <a:pt x="1288923" y="0"/>
                    <a:pt x="1660652" y="381254"/>
                    <a:pt x="1660652" y="851662"/>
                  </a:cubicBezTo>
                  <a:cubicBezTo>
                    <a:pt x="1660652" y="1322070"/>
                    <a:pt x="1288923" y="1703324"/>
                    <a:pt x="830326" y="1703324"/>
                  </a:cubicBezTo>
                  <a:cubicBezTo>
                    <a:pt x="371729" y="1703324"/>
                    <a:pt x="0" y="1321943"/>
                    <a:pt x="0" y="851662"/>
                  </a:cubicBezTo>
                  <a:close/>
                </a:path>
              </a:pathLst>
            </a:custGeom>
            <a:solidFill>
              <a:srgbClr val="0D1E35"/>
            </a:solidFill>
          </p:spPr>
          <p:txBody>
            <a:bodyPr/>
            <a:lstStyle/>
            <a:p>
              <a:endParaRPr lang="en-XK" sz="1200" dirty="0"/>
            </a:p>
          </p:txBody>
        </p:sp>
        <p:sp>
          <p:nvSpPr>
            <p:cNvPr id="151" name="Freeform 40">
              <a:extLst>
                <a:ext uri="{FF2B5EF4-FFF2-40B4-BE49-F238E27FC236}">
                  <a16:creationId xmlns:a16="http://schemas.microsoft.com/office/drawing/2014/main" id="{6C645BA7-EF71-770C-4B3B-A42A3B5679B5}"/>
                </a:ext>
              </a:extLst>
            </p:cNvPr>
            <p:cNvSpPr/>
            <p:nvPr/>
          </p:nvSpPr>
          <p:spPr>
            <a:xfrm>
              <a:off x="0" y="0"/>
              <a:ext cx="1717802" cy="1760474"/>
            </a:xfrm>
            <a:custGeom>
              <a:avLst/>
              <a:gdLst/>
              <a:ahLst/>
              <a:cxnLst/>
              <a:rect l="l" t="t" r="r" b="b"/>
              <a:pathLst>
                <a:path w="1717802" h="1760474">
                  <a:moveTo>
                    <a:pt x="0" y="880237"/>
                  </a:moveTo>
                  <a:cubicBezTo>
                    <a:pt x="0" y="394716"/>
                    <a:pt x="383921" y="0"/>
                    <a:pt x="858901" y="0"/>
                  </a:cubicBezTo>
                  <a:lnTo>
                    <a:pt x="858901" y="28575"/>
                  </a:lnTo>
                  <a:lnTo>
                    <a:pt x="858901" y="0"/>
                  </a:lnTo>
                  <a:cubicBezTo>
                    <a:pt x="1334008" y="0"/>
                    <a:pt x="1717802" y="394716"/>
                    <a:pt x="1717802" y="880237"/>
                  </a:cubicBezTo>
                  <a:cubicBezTo>
                    <a:pt x="1717802" y="1365758"/>
                    <a:pt x="1333881" y="1760474"/>
                    <a:pt x="858901" y="1760474"/>
                  </a:cubicBezTo>
                  <a:lnTo>
                    <a:pt x="858901" y="1731899"/>
                  </a:lnTo>
                  <a:lnTo>
                    <a:pt x="858901" y="1760474"/>
                  </a:lnTo>
                  <a:cubicBezTo>
                    <a:pt x="383921" y="1760474"/>
                    <a:pt x="0" y="1365631"/>
                    <a:pt x="0" y="880237"/>
                  </a:cubicBezTo>
                  <a:lnTo>
                    <a:pt x="28575" y="880237"/>
                  </a:lnTo>
                  <a:lnTo>
                    <a:pt x="46482" y="902589"/>
                  </a:lnTo>
                  <a:cubicBezTo>
                    <a:pt x="37846" y="909447"/>
                    <a:pt x="26162" y="910844"/>
                    <a:pt x="16256" y="906018"/>
                  </a:cubicBezTo>
                  <a:cubicBezTo>
                    <a:pt x="6350" y="901192"/>
                    <a:pt x="0" y="891159"/>
                    <a:pt x="0" y="880237"/>
                  </a:cubicBezTo>
                  <a:moveTo>
                    <a:pt x="57150" y="880237"/>
                  </a:moveTo>
                  <a:lnTo>
                    <a:pt x="28575" y="880237"/>
                  </a:lnTo>
                  <a:lnTo>
                    <a:pt x="10668" y="857885"/>
                  </a:lnTo>
                  <a:cubicBezTo>
                    <a:pt x="19304" y="851027"/>
                    <a:pt x="30988" y="849630"/>
                    <a:pt x="40894" y="854456"/>
                  </a:cubicBezTo>
                  <a:cubicBezTo>
                    <a:pt x="50800" y="859282"/>
                    <a:pt x="57150" y="869188"/>
                    <a:pt x="57150" y="880237"/>
                  </a:cubicBezTo>
                  <a:cubicBezTo>
                    <a:pt x="57150" y="1335532"/>
                    <a:pt x="416814" y="1703324"/>
                    <a:pt x="858901" y="1703324"/>
                  </a:cubicBezTo>
                  <a:cubicBezTo>
                    <a:pt x="1300988" y="1703324"/>
                    <a:pt x="1660652" y="1335532"/>
                    <a:pt x="1660652" y="880237"/>
                  </a:cubicBezTo>
                  <a:lnTo>
                    <a:pt x="1689227" y="880237"/>
                  </a:lnTo>
                  <a:lnTo>
                    <a:pt x="1660652" y="880237"/>
                  </a:lnTo>
                  <a:cubicBezTo>
                    <a:pt x="1660652" y="424942"/>
                    <a:pt x="1300988" y="57150"/>
                    <a:pt x="858901" y="57150"/>
                  </a:cubicBezTo>
                  <a:lnTo>
                    <a:pt x="858901" y="28575"/>
                  </a:lnTo>
                  <a:lnTo>
                    <a:pt x="858901" y="57150"/>
                  </a:lnTo>
                  <a:cubicBezTo>
                    <a:pt x="416814" y="57150"/>
                    <a:pt x="57150" y="424942"/>
                    <a:pt x="57150" y="880237"/>
                  </a:cubicBezTo>
                  <a:close/>
                </a:path>
              </a:pathLst>
            </a:custGeom>
            <a:solidFill>
              <a:srgbClr val="E5E5E5"/>
            </a:solidFill>
          </p:spPr>
          <p:txBody>
            <a:bodyPr/>
            <a:lstStyle/>
            <a:p>
              <a:endParaRPr lang="en-XK" sz="1200"/>
            </a:p>
          </p:txBody>
        </p:sp>
      </p:grpSp>
      <p:grpSp>
        <p:nvGrpSpPr>
          <p:cNvPr id="152" name="Group 41">
            <a:extLst>
              <a:ext uri="{FF2B5EF4-FFF2-40B4-BE49-F238E27FC236}">
                <a16:creationId xmlns:a16="http://schemas.microsoft.com/office/drawing/2014/main" id="{1A426EB3-781D-1058-DD57-C38F3FF16E01}"/>
              </a:ext>
            </a:extLst>
          </p:cNvPr>
          <p:cNvGrpSpPr/>
          <p:nvPr/>
        </p:nvGrpSpPr>
        <p:grpSpPr>
          <a:xfrm>
            <a:off x="2960212" y="3544755"/>
            <a:ext cx="858901" cy="880237"/>
            <a:chOff x="0" y="0"/>
            <a:chExt cx="1717802" cy="1760474"/>
          </a:xfrm>
        </p:grpSpPr>
        <p:sp>
          <p:nvSpPr>
            <p:cNvPr id="153" name="Freeform 42">
              <a:extLst>
                <a:ext uri="{FF2B5EF4-FFF2-40B4-BE49-F238E27FC236}">
                  <a16:creationId xmlns:a16="http://schemas.microsoft.com/office/drawing/2014/main" id="{60A59E9B-48D1-5100-BFAD-23BB6A02ADA3}"/>
                </a:ext>
              </a:extLst>
            </p:cNvPr>
            <p:cNvSpPr/>
            <p:nvPr/>
          </p:nvSpPr>
          <p:spPr>
            <a:xfrm>
              <a:off x="50438" y="28574"/>
              <a:ext cx="1660650" cy="1703324"/>
            </a:xfrm>
            <a:custGeom>
              <a:avLst/>
              <a:gdLst/>
              <a:ahLst/>
              <a:cxnLst/>
              <a:rect l="l" t="t" r="r" b="b"/>
              <a:pathLst>
                <a:path w="1660652" h="1703324">
                  <a:moveTo>
                    <a:pt x="0" y="851662"/>
                  </a:moveTo>
                  <a:cubicBezTo>
                    <a:pt x="0" y="381254"/>
                    <a:pt x="371729" y="0"/>
                    <a:pt x="830326" y="0"/>
                  </a:cubicBezTo>
                  <a:cubicBezTo>
                    <a:pt x="1288923" y="0"/>
                    <a:pt x="1660652" y="381254"/>
                    <a:pt x="1660652" y="851662"/>
                  </a:cubicBezTo>
                  <a:cubicBezTo>
                    <a:pt x="1660652" y="1322070"/>
                    <a:pt x="1288923" y="1703324"/>
                    <a:pt x="830326" y="1703324"/>
                  </a:cubicBezTo>
                  <a:cubicBezTo>
                    <a:pt x="371729" y="1703324"/>
                    <a:pt x="0" y="1321943"/>
                    <a:pt x="0" y="851662"/>
                  </a:cubicBezTo>
                  <a:close/>
                </a:path>
              </a:pathLst>
            </a:custGeom>
            <a:solidFill>
              <a:srgbClr val="0D1E35"/>
            </a:solidFill>
          </p:spPr>
          <p:txBody>
            <a:bodyPr/>
            <a:lstStyle/>
            <a:p>
              <a:endParaRPr lang="en-XK" sz="1200" dirty="0"/>
            </a:p>
          </p:txBody>
        </p:sp>
        <p:sp>
          <p:nvSpPr>
            <p:cNvPr id="154" name="Freeform 43">
              <a:extLst>
                <a:ext uri="{FF2B5EF4-FFF2-40B4-BE49-F238E27FC236}">
                  <a16:creationId xmlns:a16="http://schemas.microsoft.com/office/drawing/2014/main" id="{08C96E83-81F6-7FCB-6F07-69635C238FA0}"/>
                </a:ext>
              </a:extLst>
            </p:cNvPr>
            <p:cNvSpPr/>
            <p:nvPr/>
          </p:nvSpPr>
          <p:spPr>
            <a:xfrm>
              <a:off x="0" y="0"/>
              <a:ext cx="1717802" cy="1760474"/>
            </a:xfrm>
            <a:custGeom>
              <a:avLst/>
              <a:gdLst/>
              <a:ahLst/>
              <a:cxnLst/>
              <a:rect l="l" t="t" r="r" b="b"/>
              <a:pathLst>
                <a:path w="1717802" h="1760474">
                  <a:moveTo>
                    <a:pt x="0" y="880237"/>
                  </a:moveTo>
                  <a:cubicBezTo>
                    <a:pt x="0" y="394716"/>
                    <a:pt x="383921" y="0"/>
                    <a:pt x="858901" y="0"/>
                  </a:cubicBezTo>
                  <a:lnTo>
                    <a:pt x="858901" y="28575"/>
                  </a:lnTo>
                  <a:lnTo>
                    <a:pt x="858901" y="0"/>
                  </a:lnTo>
                  <a:cubicBezTo>
                    <a:pt x="1334008" y="0"/>
                    <a:pt x="1717802" y="394716"/>
                    <a:pt x="1717802" y="880237"/>
                  </a:cubicBezTo>
                  <a:cubicBezTo>
                    <a:pt x="1717802" y="1365758"/>
                    <a:pt x="1333881" y="1760474"/>
                    <a:pt x="858901" y="1760474"/>
                  </a:cubicBezTo>
                  <a:lnTo>
                    <a:pt x="858901" y="1731899"/>
                  </a:lnTo>
                  <a:lnTo>
                    <a:pt x="858901" y="1760474"/>
                  </a:lnTo>
                  <a:cubicBezTo>
                    <a:pt x="383921" y="1760474"/>
                    <a:pt x="0" y="1365631"/>
                    <a:pt x="0" y="880237"/>
                  </a:cubicBezTo>
                  <a:lnTo>
                    <a:pt x="28575" y="880237"/>
                  </a:lnTo>
                  <a:lnTo>
                    <a:pt x="46482" y="902589"/>
                  </a:lnTo>
                  <a:cubicBezTo>
                    <a:pt x="37846" y="909447"/>
                    <a:pt x="26162" y="910844"/>
                    <a:pt x="16256" y="906018"/>
                  </a:cubicBezTo>
                  <a:cubicBezTo>
                    <a:pt x="6350" y="901192"/>
                    <a:pt x="0" y="891159"/>
                    <a:pt x="0" y="880237"/>
                  </a:cubicBezTo>
                  <a:moveTo>
                    <a:pt x="57150" y="880237"/>
                  </a:moveTo>
                  <a:lnTo>
                    <a:pt x="28575" y="880237"/>
                  </a:lnTo>
                  <a:lnTo>
                    <a:pt x="10668" y="857885"/>
                  </a:lnTo>
                  <a:cubicBezTo>
                    <a:pt x="19304" y="851027"/>
                    <a:pt x="30988" y="849630"/>
                    <a:pt x="40894" y="854456"/>
                  </a:cubicBezTo>
                  <a:cubicBezTo>
                    <a:pt x="50800" y="859282"/>
                    <a:pt x="57150" y="869188"/>
                    <a:pt x="57150" y="880237"/>
                  </a:cubicBezTo>
                  <a:cubicBezTo>
                    <a:pt x="57150" y="1335532"/>
                    <a:pt x="416814" y="1703324"/>
                    <a:pt x="858901" y="1703324"/>
                  </a:cubicBezTo>
                  <a:cubicBezTo>
                    <a:pt x="1300988" y="1703324"/>
                    <a:pt x="1660652" y="1335532"/>
                    <a:pt x="1660652" y="880237"/>
                  </a:cubicBezTo>
                  <a:lnTo>
                    <a:pt x="1689227" y="880237"/>
                  </a:lnTo>
                  <a:lnTo>
                    <a:pt x="1660652" y="880237"/>
                  </a:lnTo>
                  <a:cubicBezTo>
                    <a:pt x="1660652" y="424942"/>
                    <a:pt x="1300988" y="57150"/>
                    <a:pt x="858901" y="57150"/>
                  </a:cubicBezTo>
                  <a:lnTo>
                    <a:pt x="858901" y="28575"/>
                  </a:lnTo>
                  <a:lnTo>
                    <a:pt x="858901" y="57150"/>
                  </a:lnTo>
                  <a:cubicBezTo>
                    <a:pt x="416814" y="57150"/>
                    <a:pt x="57150" y="424942"/>
                    <a:pt x="57150" y="880237"/>
                  </a:cubicBezTo>
                  <a:close/>
                </a:path>
              </a:pathLst>
            </a:custGeom>
            <a:solidFill>
              <a:srgbClr val="E5E5E5"/>
            </a:solidFill>
          </p:spPr>
          <p:txBody>
            <a:bodyPr/>
            <a:lstStyle/>
            <a:p>
              <a:endParaRPr lang="en-XK" sz="1200"/>
            </a:p>
          </p:txBody>
        </p:sp>
      </p:grpSp>
      <p:sp>
        <p:nvSpPr>
          <p:cNvPr id="155" name="AutoShape 44">
            <a:extLst>
              <a:ext uri="{FF2B5EF4-FFF2-40B4-BE49-F238E27FC236}">
                <a16:creationId xmlns:a16="http://schemas.microsoft.com/office/drawing/2014/main" id="{ABF777F3-A531-ADD2-B41E-61BED8B5CA84}"/>
              </a:ext>
            </a:extLst>
          </p:cNvPr>
          <p:cNvSpPr/>
          <p:nvPr/>
        </p:nvSpPr>
        <p:spPr>
          <a:xfrm rot="4071">
            <a:off x="1010649" y="6256026"/>
            <a:ext cx="10349505" cy="617"/>
          </a:xfrm>
          <a:prstGeom prst="line">
            <a:avLst/>
          </a:prstGeom>
          <a:ln w="9525" cap="rnd">
            <a:solidFill>
              <a:srgbClr val="0D1E35"/>
            </a:solidFill>
            <a:prstDash val="solid"/>
            <a:headEnd type="none" w="sm" len="sm"/>
            <a:tailEnd type="none" w="sm" len="sm"/>
          </a:ln>
        </p:spPr>
        <p:txBody>
          <a:bodyPr/>
          <a:lstStyle/>
          <a:p>
            <a:endParaRPr lang="en-XK" sz="1200"/>
          </a:p>
        </p:txBody>
      </p:sp>
      <p:sp>
        <p:nvSpPr>
          <p:cNvPr id="156" name="Freeform 45">
            <a:extLst>
              <a:ext uri="{FF2B5EF4-FFF2-40B4-BE49-F238E27FC236}">
                <a16:creationId xmlns:a16="http://schemas.microsoft.com/office/drawing/2014/main" id="{75A3D564-5CDC-5486-5E86-4EC6EFC62A8B}"/>
              </a:ext>
            </a:extLst>
          </p:cNvPr>
          <p:cNvSpPr/>
          <p:nvPr/>
        </p:nvSpPr>
        <p:spPr>
          <a:xfrm>
            <a:off x="10305634" y="6405646"/>
            <a:ext cx="1051341" cy="289283"/>
          </a:xfrm>
          <a:custGeom>
            <a:avLst/>
            <a:gdLst/>
            <a:ahLst/>
            <a:cxnLst/>
            <a:rect l="l" t="t" r="r" b="b"/>
            <a:pathLst>
              <a:path w="1577011" h="433924">
                <a:moveTo>
                  <a:pt x="0" y="0"/>
                </a:moveTo>
                <a:lnTo>
                  <a:pt x="1577011" y="0"/>
                </a:lnTo>
                <a:lnTo>
                  <a:pt x="1577011" y="433924"/>
                </a:lnTo>
                <a:lnTo>
                  <a:pt x="0" y="433924"/>
                </a:lnTo>
                <a:lnTo>
                  <a:pt x="0" y="0"/>
                </a:lnTo>
                <a:close/>
              </a:path>
            </a:pathLst>
          </a:custGeom>
          <a:blipFill>
            <a:blip r:embed="rId4"/>
            <a:stretch>
              <a:fillRect/>
            </a:stretch>
          </a:blipFill>
        </p:spPr>
        <p:txBody>
          <a:bodyPr/>
          <a:lstStyle/>
          <a:p>
            <a:endParaRPr lang="en-XK" sz="1200"/>
          </a:p>
        </p:txBody>
      </p:sp>
      <p:sp>
        <p:nvSpPr>
          <p:cNvPr id="157" name="Freeform 47">
            <a:extLst>
              <a:ext uri="{FF2B5EF4-FFF2-40B4-BE49-F238E27FC236}">
                <a16:creationId xmlns:a16="http://schemas.microsoft.com/office/drawing/2014/main" id="{33D3CF73-E41E-970D-5560-7F6F91A24595}"/>
              </a:ext>
            </a:extLst>
          </p:cNvPr>
          <p:cNvSpPr/>
          <p:nvPr/>
        </p:nvSpPr>
        <p:spPr>
          <a:xfrm>
            <a:off x="3182155" y="3777339"/>
            <a:ext cx="386793" cy="386793"/>
          </a:xfrm>
          <a:custGeom>
            <a:avLst/>
            <a:gdLst/>
            <a:ahLst/>
            <a:cxnLst/>
            <a:rect l="l" t="t" r="r" b="b"/>
            <a:pathLst>
              <a:path w="580190" h="580190">
                <a:moveTo>
                  <a:pt x="0" y="0"/>
                </a:moveTo>
                <a:lnTo>
                  <a:pt x="580190" y="0"/>
                </a:lnTo>
                <a:lnTo>
                  <a:pt x="580190" y="580190"/>
                </a:lnTo>
                <a:lnTo>
                  <a:pt x="0" y="58019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XK" sz="1200" dirty="0"/>
          </a:p>
        </p:txBody>
      </p:sp>
      <p:sp>
        <p:nvSpPr>
          <p:cNvPr id="158" name="Freeform 50">
            <a:extLst>
              <a:ext uri="{FF2B5EF4-FFF2-40B4-BE49-F238E27FC236}">
                <a16:creationId xmlns:a16="http://schemas.microsoft.com/office/drawing/2014/main" id="{8A1A5294-93AC-3E44-F7BC-46254339A534}"/>
              </a:ext>
            </a:extLst>
          </p:cNvPr>
          <p:cNvSpPr/>
          <p:nvPr/>
        </p:nvSpPr>
        <p:spPr>
          <a:xfrm>
            <a:off x="4414500" y="1314713"/>
            <a:ext cx="447559" cy="273011"/>
          </a:xfrm>
          <a:custGeom>
            <a:avLst/>
            <a:gdLst/>
            <a:ahLst/>
            <a:cxnLst/>
            <a:rect l="l" t="t" r="r" b="b"/>
            <a:pathLst>
              <a:path w="671339" h="409517">
                <a:moveTo>
                  <a:pt x="0" y="0"/>
                </a:moveTo>
                <a:lnTo>
                  <a:pt x="671340" y="0"/>
                </a:lnTo>
                <a:lnTo>
                  <a:pt x="671340" y="409518"/>
                </a:lnTo>
                <a:lnTo>
                  <a:pt x="0" y="40951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XK" sz="1200" dirty="0"/>
          </a:p>
        </p:txBody>
      </p:sp>
      <p:sp>
        <p:nvSpPr>
          <p:cNvPr id="160" name="TextBox 52">
            <a:extLst>
              <a:ext uri="{FF2B5EF4-FFF2-40B4-BE49-F238E27FC236}">
                <a16:creationId xmlns:a16="http://schemas.microsoft.com/office/drawing/2014/main" id="{07CEF207-E596-9E82-FE13-7B8C8157B993}"/>
              </a:ext>
            </a:extLst>
          </p:cNvPr>
          <p:cNvSpPr txBox="1"/>
          <p:nvPr/>
        </p:nvSpPr>
        <p:spPr>
          <a:xfrm>
            <a:off x="1191109" y="1958403"/>
            <a:ext cx="1758201" cy="446789"/>
          </a:xfrm>
          <a:prstGeom prst="rect">
            <a:avLst/>
          </a:prstGeom>
        </p:spPr>
        <p:txBody>
          <a:bodyPr lIns="0" tIns="0" rIns="0" bIns="0" rtlCol="0" anchor="t">
            <a:spAutoFit/>
          </a:bodyPr>
          <a:lstStyle/>
          <a:p>
            <a:pPr algn="ctr">
              <a:lnSpc>
                <a:spcPts val="1760"/>
              </a:lnSpc>
            </a:pPr>
            <a:r>
              <a:rPr lang="en-US" sz="1467" dirty="0">
                <a:solidFill>
                  <a:srgbClr val="0D1E35"/>
                </a:solidFill>
                <a:latin typeface="Open Sauce Bold"/>
                <a:ea typeface="Open Sauce Bold"/>
                <a:cs typeface="Open Sauce Bold"/>
                <a:sym typeface="Open Sauce Bold"/>
              </a:rPr>
              <a:t>Setting the</a:t>
            </a:r>
          </a:p>
          <a:p>
            <a:pPr algn="ctr">
              <a:lnSpc>
                <a:spcPts val="1760"/>
              </a:lnSpc>
            </a:pPr>
            <a:r>
              <a:rPr lang="en-US" sz="1467" dirty="0">
                <a:solidFill>
                  <a:srgbClr val="0D1E35"/>
                </a:solidFill>
                <a:latin typeface="Open Sauce Bold"/>
                <a:ea typeface="Open Sauce Bold"/>
                <a:cs typeface="Open Sauce Bold"/>
                <a:sym typeface="Open Sauce Bold"/>
              </a:rPr>
              <a:t>Stage​</a:t>
            </a:r>
          </a:p>
        </p:txBody>
      </p:sp>
      <p:sp>
        <p:nvSpPr>
          <p:cNvPr id="161" name="TextBox 53">
            <a:extLst>
              <a:ext uri="{FF2B5EF4-FFF2-40B4-BE49-F238E27FC236}">
                <a16:creationId xmlns:a16="http://schemas.microsoft.com/office/drawing/2014/main" id="{3EDCF9DC-37D3-D8CB-22CE-8052C165F078}"/>
              </a:ext>
            </a:extLst>
          </p:cNvPr>
          <p:cNvSpPr txBox="1"/>
          <p:nvPr/>
        </p:nvSpPr>
        <p:spPr>
          <a:xfrm>
            <a:off x="3867460" y="1995851"/>
            <a:ext cx="1643380" cy="456087"/>
          </a:xfrm>
          <a:prstGeom prst="rect">
            <a:avLst/>
          </a:prstGeom>
        </p:spPr>
        <p:txBody>
          <a:bodyPr lIns="0" tIns="0" rIns="0" bIns="0" rtlCol="0" anchor="t">
            <a:spAutoFit/>
          </a:bodyPr>
          <a:lstStyle/>
          <a:p>
            <a:pPr algn="ctr">
              <a:lnSpc>
                <a:spcPts val="1760"/>
              </a:lnSpc>
            </a:pPr>
            <a:r>
              <a:rPr lang="en-US" sz="1467" dirty="0">
                <a:solidFill>
                  <a:srgbClr val="0D1E35"/>
                </a:solidFill>
                <a:latin typeface="+mj-lt"/>
                <a:ea typeface="Open Sauce Bold"/>
                <a:cs typeface="Open Sauce Bold"/>
                <a:sym typeface="Open Sauce Bold"/>
              </a:rPr>
              <a:t>Defining your</a:t>
            </a:r>
          </a:p>
          <a:p>
            <a:pPr algn="ctr">
              <a:lnSpc>
                <a:spcPts val="1760"/>
              </a:lnSpc>
            </a:pPr>
            <a:r>
              <a:rPr lang="en-US" sz="1467" dirty="0">
                <a:solidFill>
                  <a:srgbClr val="0D1E35"/>
                </a:solidFill>
                <a:latin typeface="+mj-lt"/>
                <a:ea typeface="Open Sauce Bold"/>
                <a:cs typeface="Open Sauce Bold"/>
                <a:sym typeface="Open Sauce Bold"/>
              </a:rPr>
              <a:t>Why</a:t>
            </a:r>
          </a:p>
        </p:txBody>
      </p:sp>
      <p:sp>
        <p:nvSpPr>
          <p:cNvPr id="162" name="TextBox 54">
            <a:extLst>
              <a:ext uri="{FF2B5EF4-FFF2-40B4-BE49-F238E27FC236}">
                <a16:creationId xmlns:a16="http://schemas.microsoft.com/office/drawing/2014/main" id="{BAA26B2A-0CC7-4D04-415D-D617FB1BE0DB}"/>
              </a:ext>
            </a:extLst>
          </p:cNvPr>
          <p:cNvSpPr txBox="1"/>
          <p:nvPr/>
        </p:nvSpPr>
        <p:spPr>
          <a:xfrm>
            <a:off x="6312206" y="1979701"/>
            <a:ext cx="2038080" cy="454035"/>
          </a:xfrm>
          <a:prstGeom prst="rect">
            <a:avLst/>
          </a:prstGeom>
        </p:spPr>
        <p:txBody>
          <a:bodyPr lIns="0" tIns="0" rIns="0" bIns="0" rtlCol="0" anchor="t">
            <a:spAutoFit/>
          </a:bodyPr>
          <a:lstStyle/>
          <a:p>
            <a:pPr algn="ctr">
              <a:lnSpc>
                <a:spcPts val="1760"/>
              </a:lnSpc>
            </a:pPr>
            <a:r>
              <a:rPr lang="en-US" sz="1467" dirty="0">
                <a:solidFill>
                  <a:srgbClr val="0D1E35"/>
                </a:solidFill>
                <a:latin typeface="+mj-lt"/>
                <a:ea typeface="Open Sauce Bold"/>
                <a:cs typeface="Open Sauce Bold"/>
                <a:sym typeface="Open Sauce Bold"/>
              </a:rPr>
              <a:t>Clarifying </a:t>
            </a:r>
          </a:p>
          <a:p>
            <a:pPr algn="ctr">
              <a:lnSpc>
                <a:spcPts val="1760"/>
              </a:lnSpc>
            </a:pPr>
            <a:r>
              <a:rPr lang="en-US" sz="1467" dirty="0">
                <a:solidFill>
                  <a:srgbClr val="0D1E35"/>
                </a:solidFill>
                <a:latin typeface="+mj-lt"/>
                <a:ea typeface="Open Sauce Bold"/>
                <a:cs typeface="Open Sauce Bold"/>
                <a:sym typeface="Open Sauce Bold"/>
              </a:rPr>
              <a:t>Requirements</a:t>
            </a:r>
            <a:r>
              <a:rPr lang="en-US" sz="1467" dirty="0">
                <a:solidFill>
                  <a:srgbClr val="0D1E35"/>
                </a:solidFill>
                <a:latin typeface="Open Sauce Bold"/>
                <a:ea typeface="Open Sauce Bold"/>
                <a:cs typeface="Open Sauce Bold"/>
                <a:sym typeface="Open Sauce Bold"/>
              </a:rPr>
              <a:t>​</a:t>
            </a:r>
          </a:p>
        </p:txBody>
      </p:sp>
      <p:sp>
        <p:nvSpPr>
          <p:cNvPr id="163" name="TextBox 55">
            <a:extLst>
              <a:ext uri="{FF2B5EF4-FFF2-40B4-BE49-F238E27FC236}">
                <a16:creationId xmlns:a16="http://schemas.microsoft.com/office/drawing/2014/main" id="{FFB6C59C-C21F-079F-12D1-647F2101119C}"/>
              </a:ext>
            </a:extLst>
          </p:cNvPr>
          <p:cNvSpPr txBox="1"/>
          <p:nvPr/>
        </p:nvSpPr>
        <p:spPr>
          <a:xfrm>
            <a:off x="8987879" y="1997210"/>
            <a:ext cx="1643380" cy="446789"/>
          </a:xfrm>
          <a:prstGeom prst="rect">
            <a:avLst/>
          </a:prstGeom>
        </p:spPr>
        <p:txBody>
          <a:bodyPr lIns="0" tIns="0" rIns="0" bIns="0" rtlCol="0" anchor="t">
            <a:spAutoFit/>
          </a:bodyPr>
          <a:lstStyle/>
          <a:p>
            <a:pPr algn="ctr">
              <a:lnSpc>
                <a:spcPts val="1760"/>
              </a:lnSpc>
            </a:pPr>
            <a:r>
              <a:rPr lang="en-US" sz="1467" dirty="0">
                <a:solidFill>
                  <a:srgbClr val="0D1E35"/>
                </a:solidFill>
                <a:latin typeface="Open Sauce Bold"/>
                <a:ea typeface="Open Sauce Bold"/>
                <a:cs typeface="Open Sauce Bold"/>
                <a:sym typeface="Open Sauce Bold"/>
              </a:rPr>
              <a:t>Avoiding </a:t>
            </a:r>
          </a:p>
          <a:p>
            <a:pPr algn="ctr">
              <a:lnSpc>
                <a:spcPts val="1760"/>
              </a:lnSpc>
            </a:pPr>
            <a:r>
              <a:rPr lang="en-US" sz="1467" dirty="0">
                <a:solidFill>
                  <a:srgbClr val="0D1E35"/>
                </a:solidFill>
                <a:latin typeface="Open Sauce Bold"/>
                <a:ea typeface="Open Sauce Bold"/>
                <a:cs typeface="Open Sauce Bold"/>
                <a:sym typeface="Open Sauce Bold"/>
              </a:rPr>
              <a:t>Pitfalls​</a:t>
            </a:r>
          </a:p>
        </p:txBody>
      </p:sp>
      <p:sp>
        <p:nvSpPr>
          <p:cNvPr id="164" name="TextBox 56">
            <a:extLst>
              <a:ext uri="{FF2B5EF4-FFF2-40B4-BE49-F238E27FC236}">
                <a16:creationId xmlns:a16="http://schemas.microsoft.com/office/drawing/2014/main" id="{75E38922-CAD5-DCF1-9479-E63298AA8552}"/>
              </a:ext>
            </a:extLst>
          </p:cNvPr>
          <p:cNvSpPr txBox="1"/>
          <p:nvPr/>
        </p:nvSpPr>
        <p:spPr>
          <a:xfrm>
            <a:off x="9860533" y="2448275"/>
            <a:ext cx="1643380" cy="215957"/>
          </a:xfrm>
          <a:prstGeom prst="rect">
            <a:avLst/>
          </a:prstGeom>
        </p:spPr>
        <p:txBody>
          <a:bodyPr lIns="0" tIns="0" rIns="0" bIns="0" rtlCol="0" anchor="t">
            <a:spAutoFit/>
          </a:bodyPr>
          <a:lstStyle/>
          <a:p>
            <a:pPr algn="ctr">
              <a:lnSpc>
                <a:spcPts val="1760"/>
              </a:lnSpc>
            </a:pPr>
            <a:r>
              <a:rPr lang="en-US" sz="1467" dirty="0">
                <a:solidFill>
                  <a:srgbClr val="0D1E35"/>
                </a:solidFill>
                <a:latin typeface="Open Sauce Bold"/>
                <a:ea typeface="Open Sauce Bold"/>
                <a:cs typeface="Open Sauce Bold"/>
                <a:sym typeface="Open Sauce Bold"/>
              </a:rPr>
              <a:t>​</a:t>
            </a:r>
          </a:p>
        </p:txBody>
      </p:sp>
      <p:sp>
        <p:nvSpPr>
          <p:cNvPr id="165" name="TextBox 57">
            <a:extLst>
              <a:ext uri="{FF2B5EF4-FFF2-40B4-BE49-F238E27FC236}">
                <a16:creationId xmlns:a16="http://schemas.microsoft.com/office/drawing/2014/main" id="{E8243C47-7CB9-DB9C-A6D0-9BD45A997F9D}"/>
              </a:ext>
            </a:extLst>
          </p:cNvPr>
          <p:cNvSpPr txBox="1"/>
          <p:nvPr/>
        </p:nvSpPr>
        <p:spPr>
          <a:xfrm>
            <a:off x="1231304" y="2727442"/>
            <a:ext cx="1643380" cy="538609"/>
          </a:xfrm>
          <a:prstGeom prst="rect">
            <a:avLst/>
          </a:prstGeom>
        </p:spPr>
        <p:txBody>
          <a:bodyPr lIns="0" tIns="0" rIns="0" bIns="0" rtlCol="0" anchor="t">
            <a:spAutoFit/>
          </a:bodyPr>
          <a:lstStyle/>
          <a:p>
            <a:pPr marL="108590" lvl="1" algn="ctr">
              <a:lnSpc>
                <a:spcPts val="1440"/>
              </a:lnSpc>
            </a:pPr>
            <a:r>
              <a:rPr lang="en-US" sz="1200" dirty="0">
                <a:solidFill>
                  <a:srgbClr val="0D1E35"/>
                </a:solidFill>
                <a:latin typeface="Open Sauce"/>
                <a:ea typeface="Open Sauce"/>
                <a:cs typeface="Open Sauce"/>
                <a:sym typeface="Open Sauce"/>
              </a:rPr>
              <a:t>Why selecting the right HR Tech matters </a:t>
            </a:r>
            <a:r>
              <a:rPr lang="en-US" sz="1200" dirty="0">
                <a:latin typeface="Open Sauce"/>
                <a:ea typeface="Open Sauce"/>
                <a:cs typeface="Open Sauce"/>
                <a:sym typeface="Open Sauce"/>
              </a:rPr>
              <a:t>now​</a:t>
            </a:r>
          </a:p>
          <a:p>
            <a:pPr marL="217181" lvl="1" indent="-108591">
              <a:lnSpc>
                <a:spcPts val="1440"/>
              </a:lnSpc>
            </a:pPr>
            <a:endParaRPr lang="en-US" sz="1200" dirty="0">
              <a:solidFill>
                <a:srgbClr val="0D1E35"/>
              </a:solidFill>
              <a:latin typeface="Open Sauce"/>
              <a:ea typeface="Open Sauce"/>
              <a:cs typeface="Open Sauce"/>
              <a:sym typeface="Open Sauce"/>
            </a:endParaRPr>
          </a:p>
        </p:txBody>
      </p:sp>
      <p:sp>
        <p:nvSpPr>
          <p:cNvPr id="166" name="TextBox 59">
            <a:extLst>
              <a:ext uri="{FF2B5EF4-FFF2-40B4-BE49-F238E27FC236}">
                <a16:creationId xmlns:a16="http://schemas.microsoft.com/office/drawing/2014/main" id="{01C05A20-FDAE-1CA0-5635-98431E5005B6}"/>
              </a:ext>
            </a:extLst>
          </p:cNvPr>
          <p:cNvSpPr txBox="1"/>
          <p:nvPr/>
        </p:nvSpPr>
        <p:spPr>
          <a:xfrm>
            <a:off x="3752050" y="2759061"/>
            <a:ext cx="1643380" cy="538609"/>
          </a:xfrm>
          <a:prstGeom prst="rect">
            <a:avLst/>
          </a:prstGeom>
        </p:spPr>
        <p:txBody>
          <a:bodyPr lIns="0" tIns="0" rIns="0" bIns="0" rtlCol="0" anchor="t">
            <a:spAutoFit/>
          </a:bodyPr>
          <a:lstStyle/>
          <a:p>
            <a:pPr marL="108590" lvl="1" algn="ctr">
              <a:lnSpc>
                <a:spcPts val="1440"/>
              </a:lnSpc>
            </a:pPr>
            <a:r>
              <a:rPr lang="en-US" sz="1200" dirty="0">
                <a:solidFill>
                  <a:srgbClr val="0D1E35"/>
                </a:solidFill>
                <a:latin typeface="Open Sauce"/>
                <a:ea typeface="Open Sauce"/>
                <a:cs typeface="Open Sauce"/>
                <a:sym typeface="Open Sauce"/>
              </a:rPr>
              <a:t>What’s driving your organization to explore new technology</a:t>
            </a:r>
          </a:p>
        </p:txBody>
      </p:sp>
      <p:sp>
        <p:nvSpPr>
          <p:cNvPr id="167" name="TextBox 60">
            <a:extLst>
              <a:ext uri="{FF2B5EF4-FFF2-40B4-BE49-F238E27FC236}">
                <a16:creationId xmlns:a16="http://schemas.microsoft.com/office/drawing/2014/main" id="{771DE459-34B5-0185-FA57-3691609F27B4}"/>
              </a:ext>
            </a:extLst>
          </p:cNvPr>
          <p:cNvSpPr txBox="1"/>
          <p:nvPr/>
        </p:nvSpPr>
        <p:spPr>
          <a:xfrm>
            <a:off x="6328029" y="2746881"/>
            <a:ext cx="1800466" cy="359073"/>
          </a:xfrm>
          <a:prstGeom prst="rect">
            <a:avLst/>
          </a:prstGeom>
        </p:spPr>
        <p:txBody>
          <a:bodyPr lIns="0" tIns="0" rIns="0" bIns="0" rtlCol="0" anchor="t">
            <a:spAutoFit/>
          </a:bodyPr>
          <a:lstStyle/>
          <a:p>
            <a:pPr marL="108590" lvl="1" algn="ctr">
              <a:lnSpc>
                <a:spcPts val="1440"/>
              </a:lnSpc>
            </a:pPr>
            <a:r>
              <a:rPr lang="en-US" sz="1200" dirty="0">
                <a:solidFill>
                  <a:srgbClr val="0D1E35"/>
                </a:solidFill>
                <a:latin typeface="Open Sauce"/>
                <a:ea typeface="Open Sauce"/>
                <a:cs typeface="Open Sauce"/>
                <a:sym typeface="Open Sauce"/>
              </a:rPr>
              <a:t>What you need – and what you don’t</a:t>
            </a:r>
          </a:p>
        </p:txBody>
      </p:sp>
      <p:sp>
        <p:nvSpPr>
          <p:cNvPr id="168" name="TextBox 61">
            <a:extLst>
              <a:ext uri="{FF2B5EF4-FFF2-40B4-BE49-F238E27FC236}">
                <a16:creationId xmlns:a16="http://schemas.microsoft.com/office/drawing/2014/main" id="{49A2B787-5239-2AED-C570-2BF2710B5F87}"/>
              </a:ext>
            </a:extLst>
          </p:cNvPr>
          <p:cNvSpPr txBox="1"/>
          <p:nvPr/>
        </p:nvSpPr>
        <p:spPr>
          <a:xfrm>
            <a:off x="8924294" y="2759061"/>
            <a:ext cx="1800466" cy="359073"/>
          </a:xfrm>
          <a:prstGeom prst="rect">
            <a:avLst/>
          </a:prstGeom>
        </p:spPr>
        <p:txBody>
          <a:bodyPr lIns="0" tIns="0" rIns="0" bIns="0" rtlCol="0" anchor="t">
            <a:spAutoFit/>
          </a:bodyPr>
          <a:lstStyle/>
          <a:p>
            <a:pPr marL="108590" lvl="1" algn="ctr">
              <a:lnSpc>
                <a:spcPts val="1440"/>
              </a:lnSpc>
            </a:pPr>
            <a:r>
              <a:rPr lang="en-US" sz="1200" dirty="0">
                <a:solidFill>
                  <a:srgbClr val="0D1E35"/>
                </a:solidFill>
                <a:latin typeface="Open Sauce"/>
                <a:ea typeface="Open Sauce"/>
                <a:cs typeface="Open Sauce"/>
                <a:sym typeface="Open Sauce"/>
              </a:rPr>
              <a:t>What to look out for and how to ensure success</a:t>
            </a:r>
          </a:p>
        </p:txBody>
      </p:sp>
      <p:sp>
        <p:nvSpPr>
          <p:cNvPr id="171" name="TextBox 55">
            <a:extLst>
              <a:ext uri="{FF2B5EF4-FFF2-40B4-BE49-F238E27FC236}">
                <a16:creationId xmlns:a16="http://schemas.microsoft.com/office/drawing/2014/main" id="{507D706B-DEA3-3C49-4F08-67A943F58D70}"/>
              </a:ext>
            </a:extLst>
          </p:cNvPr>
          <p:cNvSpPr txBox="1"/>
          <p:nvPr/>
        </p:nvSpPr>
        <p:spPr>
          <a:xfrm>
            <a:off x="2567972" y="4517409"/>
            <a:ext cx="1643380" cy="454035"/>
          </a:xfrm>
          <a:prstGeom prst="rect">
            <a:avLst/>
          </a:prstGeom>
        </p:spPr>
        <p:txBody>
          <a:bodyPr lIns="0" tIns="0" rIns="0" bIns="0" rtlCol="0" anchor="t">
            <a:spAutoFit/>
          </a:bodyPr>
          <a:lstStyle/>
          <a:p>
            <a:pPr algn="ctr">
              <a:lnSpc>
                <a:spcPts val="1760"/>
              </a:lnSpc>
            </a:pPr>
            <a:r>
              <a:rPr lang="en-US" sz="1467" dirty="0">
                <a:solidFill>
                  <a:srgbClr val="0D1E35"/>
                </a:solidFill>
                <a:latin typeface="+mj-lt"/>
                <a:ea typeface="Open Sauce Bold"/>
                <a:cs typeface="Open Sauce Bold"/>
                <a:sym typeface="Open Sauce Bold"/>
              </a:rPr>
              <a:t>Timing is</a:t>
            </a:r>
          </a:p>
          <a:p>
            <a:pPr algn="ctr">
              <a:lnSpc>
                <a:spcPts val="1760"/>
              </a:lnSpc>
            </a:pPr>
            <a:r>
              <a:rPr lang="en-US" sz="1467" dirty="0">
                <a:solidFill>
                  <a:srgbClr val="0D1E35"/>
                </a:solidFill>
                <a:latin typeface="+mj-lt"/>
                <a:ea typeface="Open Sauce Bold"/>
                <a:cs typeface="Open Sauce Bold"/>
                <a:sym typeface="Open Sauce Bold"/>
              </a:rPr>
              <a:t> Everything​</a:t>
            </a:r>
          </a:p>
        </p:txBody>
      </p:sp>
      <p:sp>
        <p:nvSpPr>
          <p:cNvPr id="172" name="TextBox 61">
            <a:extLst>
              <a:ext uri="{FF2B5EF4-FFF2-40B4-BE49-F238E27FC236}">
                <a16:creationId xmlns:a16="http://schemas.microsoft.com/office/drawing/2014/main" id="{01126605-03A7-D80A-B6B6-C5D04A19E0CA}"/>
              </a:ext>
            </a:extLst>
          </p:cNvPr>
          <p:cNvSpPr txBox="1"/>
          <p:nvPr/>
        </p:nvSpPr>
        <p:spPr>
          <a:xfrm>
            <a:off x="2398891" y="5395220"/>
            <a:ext cx="1800466" cy="179536"/>
          </a:xfrm>
          <a:prstGeom prst="rect">
            <a:avLst/>
          </a:prstGeom>
        </p:spPr>
        <p:txBody>
          <a:bodyPr lIns="0" tIns="0" rIns="0" bIns="0" rtlCol="0" anchor="t">
            <a:spAutoFit/>
          </a:bodyPr>
          <a:lstStyle/>
          <a:p>
            <a:pPr marL="108590" lvl="1" algn="ctr">
              <a:lnSpc>
                <a:spcPts val="1440"/>
              </a:lnSpc>
            </a:pPr>
            <a:r>
              <a:rPr lang="en-US" sz="1200" dirty="0">
                <a:latin typeface="Open Sauce"/>
                <a:ea typeface="Open Sauce"/>
                <a:cs typeface="Open Sauce"/>
                <a:sym typeface="Open Sauce"/>
              </a:rPr>
              <a:t>When to act</a:t>
            </a:r>
          </a:p>
        </p:txBody>
      </p:sp>
      <p:grpSp>
        <p:nvGrpSpPr>
          <p:cNvPr id="175" name="Group 21">
            <a:extLst>
              <a:ext uri="{FF2B5EF4-FFF2-40B4-BE49-F238E27FC236}">
                <a16:creationId xmlns:a16="http://schemas.microsoft.com/office/drawing/2014/main" id="{4511A375-0FBB-684D-38AC-1A27D8010CB3}"/>
              </a:ext>
            </a:extLst>
          </p:cNvPr>
          <p:cNvGrpSpPr/>
          <p:nvPr/>
        </p:nvGrpSpPr>
        <p:grpSpPr>
          <a:xfrm>
            <a:off x="4947029" y="3753725"/>
            <a:ext cx="2160000" cy="1267903"/>
            <a:chOff x="0" y="0"/>
            <a:chExt cx="4320000" cy="2535806"/>
          </a:xfrm>
        </p:grpSpPr>
        <p:sp>
          <p:nvSpPr>
            <p:cNvPr id="176" name="Freeform 22">
              <a:extLst>
                <a:ext uri="{FF2B5EF4-FFF2-40B4-BE49-F238E27FC236}">
                  <a16:creationId xmlns:a16="http://schemas.microsoft.com/office/drawing/2014/main" id="{1F7D4107-D28D-8535-6B6F-0926B50F7E65}"/>
                </a:ext>
              </a:extLst>
            </p:cNvPr>
            <p:cNvSpPr/>
            <p:nvPr/>
          </p:nvSpPr>
          <p:spPr>
            <a:xfrm>
              <a:off x="0" y="0"/>
              <a:ext cx="4320032" cy="2535809"/>
            </a:xfrm>
            <a:custGeom>
              <a:avLst/>
              <a:gdLst/>
              <a:ahLst/>
              <a:cxnLst/>
              <a:rect l="l" t="t" r="r" b="b"/>
              <a:pathLst>
                <a:path w="4320032" h="2535809">
                  <a:moveTo>
                    <a:pt x="422656" y="0"/>
                  </a:moveTo>
                  <a:lnTo>
                    <a:pt x="3897376" y="0"/>
                  </a:lnTo>
                  <a:cubicBezTo>
                    <a:pt x="4130802" y="0"/>
                    <a:pt x="4320032" y="189230"/>
                    <a:pt x="4320032" y="422656"/>
                  </a:cubicBezTo>
                  <a:lnTo>
                    <a:pt x="4320032" y="2535809"/>
                  </a:lnTo>
                  <a:lnTo>
                    <a:pt x="0" y="2535809"/>
                  </a:lnTo>
                  <a:lnTo>
                    <a:pt x="0" y="422656"/>
                  </a:lnTo>
                  <a:cubicBezTo>
                    <a:pt x="0" y="189230"/>
                    <a:pt x="189230" y="0"/>
                    <a:pt x="422656" y="0"/>
                  </a:cubicBezTo>
                  <a:close/>
                </a:path>
              </a:pathLst>
            </a:custGeom>
            <a:solidFill>
              <a:srgbClr val="97CA3F"/>
            </a:solidFill>
          </p:spPr>
          <p:txBody>
            <a:bodyPr/>
            <a:lstStyle/>
            <a:p>
              <a:endParaRPr lang="en-XK" sz="1200"/>
            </a:p>
          </p:txBody>
        </p:sp>
      </p:grpSp>
      <p:grpSp>
        <p:nvGrpSpPr>
          <p:cNvPr id="177" name="Group 21">
            <a:extLst>
              <a:ext uri="{FF2B5EF4-FFF2-40B4-BE49-F238E27FC236}">
                <a16:creationId xmlns:a16="http://schemas.microsoft.com/office/drawing/2014/main" id="{F4E2938A-9069-1636-CC3D-B97D61D5F8B4}"/>
              </a:ext>
            </a:extLst>
          </p:cNvPr>
          <p:cNvGrpSpPr/>
          <p:nvPr/>
        </p:nvGrpSpPr>
        <p:grpSpPr>
          <a:xfrm>
            <a:off x="7655026" y="3763867"/>
            <a:ext cx="2160000" cy="1267903"/>
            <a:chOff x="0" y="0"/>
            <a:chExt cx="4320000" cy="2535806"/>
          </a:xfrm>
        </p:grpSpPr>
        <p:sp>
          <p:nvSpPr>
            <p:cNvPr id="178" name="Freeform 22">
              <a:extLst>
                <a:ext uri="{FF2B5EF4-FFF2-40B4-BE49-F238E27FC236}">
                  <a16:creationId xmlns:a16="http://schemas.microsoft.com/office/drawing/2014/main" id="{7EE66150-2C67-FE79-B5EB-313E6AB1D464}"/>
                </a:ext>
              </a:extLst>
            </p:cNvPr>
            <p:cNvSpPr/>
            <p:nvPr/>
          </p:nvSpPr>
          <p:spPr>
            <a:xfrm>
              <a:off x="0" y="0"/>
              <a:ext cx="4320032" cy="2535809"/>
            </a:xfrm>
            <a:custGeom>
              <a:avLst/>
              <a:gdLst/>
              <a:ahLst/>
              <a:cxnLst/>
              <a:rect l="l" t="t" r="r" b="b"/>
              <a:pathLst>
                <a:path w="4320032" h="2535809">
                  <a:moveTo>
                    <a:pt x="422656" y="0"/>
                  </a:moveTo>
                  <a:lnTo>
                    <a:pt x="3897376" y="0"/>
                  </a:lnTo>
                  <a:cubicBezTo>
                    <a:pt x="4130802" y="0"/>
                    <a:pt x="4320032" y="189230"/>
                    <a:pt x="4320032" y="422656"/>
                  </a:cubicBezTo>
                  <a:lnTo>
                    <a:pt x="4320032" y="2535809"/>
                  </a:lnTo>
                  <a:lnTo>
                    <a:pt x="0" y="2535809"/>
                  </a:lnTo>
                  <a:lnTo>
                    <a:pt x="0" y="422656"/>
                  </a:lnTo>
                  <a:cubicBezTo>
                    <a:pt x="0" y="189230"/>
                    <a:pt x="189230" y="0"/>
                    <a:pt x="422656" y="0"/>
                  </a:cubicBezTo>
                  <a:close/>
                </a:path>
              </a:pathLst>
            </a:custGeom>
            <a:solidFill>
              <a:srgbClr val="97CA3F"/>
            </a:solidFill>
          </p:spPr>
          <p:txBody>
            <a:bodyPr/>
            <a:lstStyle/>
            <a:p>
              <a:endParaRPr lang="en-XK" sz="1200" dirty="0"/>
            </a:p>
          </p:txBody>
        </p:sp>
      </p:grpSp>
      <p:sp>
        <p:nvSpPr>
          <p:cNvPr id="179" name="TextBox 55">
            <a:extLst>
              <a:ext uri="{FF2B5EF4-FFF2-40B4-BE49-F238E27FC236}">
                <a16:creationId xmlns:a16="http://schemas.microsoft.com/office/drawing/2014/main" id="{96C75B79-57CD-7E49-E0D4-B50F110EF2F9}"/>
              </a:ext>
            </a:extLst>
          </p:cNvPr>
          <p:cNvSpPr txBox="1"/>
          <p:nvPr/>
        </p:nvSpPr>
        <p:spPr>
          <a:xfrm>
            <a:off x="5230650" y="4566237"/>
            <a:ext cx="1643380" cy="453650"/>
          </a:xfrm>
          <a:prstGeom prst="rect">
            <a:avLst/>
          </a:prstGeom>
        </p:spPr>
        <p:txBody>
          <a:bodyPr lIns="0" tIns="0" rIns="0" bIns="0" rtlCol="0" anchor="t">
            <a:spAutoFit/>
          </a:bodyPr>
          <a:lstStyle/>
          <a:p>
            <a:pPr algn="ctr">
              <a:lnSpc>
                <a:spcPts val="1760"/>
              </a:lnSpc>
            </a:pPr>
            <a:r>
              <a:rPr lang="en-US" sz="1467" dirty="0">
                <a:solidFill>
                  <a:srgbClr val="0D1E35"/>
                </a:solidFill>
                <a:latin typeface="Open Sauce Bold"/>
                <a:ea typeface="Open Sauce Bold"/>
                <a:cs typeface="Open Sauce Bold"/>
                <a:sym typeface="Open Sauce Bold"/>
              </a:rPr>
              <a:t>Putting it A</a:t>
            </a:r>
            <a:r>
              <a:rPr lang="en-US" sz="1467" dirty="0">
                <a:solidFill>
                  <a:srgbClr val="0D1E35"/>
                </a:solidFill>
                <a:latin typeface="+mj-lt"/>
                <a:ea typeface="Open Sauce Bold"/>
                <a:cs typeface="Open Sauce Bold"/>
                <a:sym typeface="Open Sauce Bold"/>
              </a:rPr>
              <a:t>ll</a:t>
            </a:r>
            <a:r>
              <a:rPr lang="en-US" sz="1467" dirty="0">
                <a:solidFill>
                  <a:srgbClr val="0D1E35"/>
                </a:solidFill>
                <a:latin typeface="Open Sauce Bold"/>
                <a:ea typeface="Open Sauce Bold"/>
                <a:cs typeface="Open Sauce Bold"/>
                <a:sym typeface="Open Sauce Bold"/>
              </a:rPr>
              <a:t> Together​</a:t>
            </a:r>
          </a:p>
        </p:txBody>
      </p:sp>
      <p:sp>
        <p:nvSpPr>
          <p:cNvPr id="180" name="TextBox 55">
            <a:extLst>
              <a:ext uri="{FF2B5EF4-FFF2-40B4-BE49-F238E27FC236}">
                <a16:creationId xmlns:a16="http://schemas.microsoft.com/office/drawing/2014/main" id="{802AAA14-35A4-40AB-1407-012A84D92E92}"/>
              </a:ext>
            </a:extLst>
          </p:cNvPr>
          <p:cNvSpPr txBox="1"/>
          <p:nvPr/>
        </p:nvSpPr>
        <p:spPr>
          <a:xfrm>
            <a:off x="7870751" y="4575462"/>
            <a:ext cx="1643380" cy="456087"/>
          </a:xfrm>
          <a:prstGeom prst="rect">
            <a:avLst/>
          </a:prstGeom>
        </p:spPr>
        <p:txBody>
          <a:bodyPr lIns="0" tIns="0" rIns="0" bIns="0" rtlCol="0" anchor="t">
            <a:spAutoFit/>
          </a:bodyPr>
          <a:lstStyle/>
          <a:p>
            <a:pPr algn="ctr">
              <a:lnSpc>
                <a:spcPts val="1760"/>
              </a:lnSpc>
            </a:pPr>
            <a:r>
              <a:rPr lang="en-US" sz="1467" dirty="0">
                <a:latin typeface="+mj-lt"/>
                <a:ea typeface="Open Sauce Bold"/>
                <a:cs typeface="Open Sauce Bold"/>
                <a:sym typeface="Open Sauce Bold"/>
              </a:rPr>
              <a:t>Closing </a:t>
            </a:r>
          </a:p>
          <a:p>
            <a:pPr algn="ctr">
              <a:lnSpc>
                <a:spcPts val="1760"/>
              </a:lnSpc>
            </a:pPr>
            <a:r>
              <a:rPr lang="en-US" sz="1467" dirty="0">
                <a:latin typeface="+mj-lt"/>
                <a:ea typeface="Open Sauce Bold"/>
                <a:cs typeface="Open Sauce Bold"/>
                <a:sym typeface="Open Sauce Bold"/>
              </a:rPr>
              <a:t>Thoughts</a:t>
            </a:r>
          </a:p>
        </p:txBody>
      </p:sp>
      <p:sp>
        <p:nvSpPr>
          <p:cNvPr id="181" name="TextBox 61">
            <a:extLst>
              <a:ext uri="{FF2B5EF4-FFF2-40B4-BE49-F238E27FC236}">
                <a16:creationId xmlns:a16="http://schemas.microsoft.com/office/drawing/2014/main" id="{BFE6D985-3586-D727-18BA-21736E47D591}"/>
              </a:ext>
            </a:extLst>
          </p:cNvPr>
          <p:cNvSpPr txBox="1"/>
          <p:nvPr/>
        </p:nvSpPr>
        <p:spPr>
          <a:xfrm>
            <a:off x="5138937" y="5360065"/>
            <a:ext cx="1800466" cy="359073"/>
          </a:xfrm>
          <a:prstGeom prst="rect">
            <a:avLst/>
          </a:prstGeom>
        </p:spPr>
        <p:txBody>
          <a:bodyPr lIns="0" tIns="0" rIns="0" bIns="0" rtlCol="0" anchor="t">
            <a:spAutoFit/>
          </a:bodyPr>
          <a:lstStyle/>
          <a:p>
            <a:pPr marL="108590" lvl="1" algn="ctr">
              <a:lnSpc>
                <a:spcPts val="1440"/>
              </a:lnSpc>
            </a:pPr>
            <a:r>
              <a:rPr lang="en-US" sz="1200" dirty="0">
                <a:solidFill>
                  <a:srgbClr val="0D1E35"/>
                </a:solidFill>
                <a:latin typeface="Open Sauce"/>
                <a:ea typeface="Open Sauce"/>
                <a:cs typeface="Open Sauce"/>
                <a:sym typeface="Open Sauce"/>
              </a:rPr>
              <a:t>How to align strategy, needs, and timing</a:t>
            </a:r>
          </a:p>
        </p:txBody>
      </p:sp>
      <p:sp>
        <p:nvSpPr>
          <p:cNvPr id="182" name="TextBox 61">
            <a:extLst>
              <a:ext uri="{FF2B5EF4-FFF2-40B4-BE49-F238E27FC236}">
                <a16:creationId xmlns:a16="http://schemas.microsoft.com/office/drawing/2014/main" id="{A06B3C6C-9008-9D94-2A2B-D7A69FEC9257}"/>
              </a:ext>
            </a:extLst>
          </p:cNvPr>
          <p:cNvSpPr txBox="1"/>
          <p:nvPr/>
        </p:nvSpPr>
        <p:spPr>
          <a:xfrm>
            <a:off x="7870751" y="5360065"/>
            <a:ext cx="1800466" cy="179536"/>
          </a:xfrm>
          <a:prstGeom prst="rect">
            <a:avLst/>
          </a:prstGeom>
        </p:spPr>
        <p:txBody>
          <a:bodyPr lIns="0" tIns="0" rIns="0" bIns="0" rtlCol="0" anchor="t">
            <a:spAutoFit/>
          </a:bodyPr>
          <a:lstStyle/>
          <a:p>
            <a:pPr marL="108590" lvl="1" algn="ctr">
              <a:lnSpc>
                <a:spcPts val="1440"/>
              </a:lnSpc>
            </a:pPr>
            <a:r>
              <a:rPr lang="en-US" sz="1200" dirty="0">
                <a:latin typeface="Open Sauce"/>
                <a:ea typeface="Open Sauce"/>
                <a:cs typeface="Open Sauce"/>
                <a:sym typeface="Open Sauce"/>
              </a:rPr>
              <a:t>Lessons learned, Q&amp;A</a:t>
            </a:r>
          </a:p>
        </p:txBody>
      </p:sp>
      <p:grpSp>
        <p:nvGrpSpPr>
          <p:cNvPr id="186" name="Group 23">
            <a:extLst>
              <a:ext uri="{FF2B5EF4-FFF2-40B4-BE49-F238E27FC236}">
                <a16:creationId xmlns:a16="http://schemas.microsoft.com/office/drawing/2014/main" id="{31F6582E-A871-75E3-77A0-C0E12E74B936}"/>
              </a:ext>
            </a:extLst>
          </p:cNvPr>
          <p:cNvGrpSpPr/>
          <p:nvPr/>
        </p:nvGrpSpPr>
        <p:grpSpPr>
          <a:xfrm>
            <a:off x="5578398" y="3536234"/>
            <a:ext cx="858935" cy="880222"/>
            <a:chOff x="0" y="0"/>
            <a:chExt cx="1717870" cy="1760444"/>
          </a:xfrm>
        </p:grpSpPr>
        <p:sp>
          <p:nvSpPr>
            <p:cNvPr id="187" name="Freeform 24">
              <a:extLst>
                <a:ext uri="{FF2B5EF4-FFF2-40B4-BE49-F238E27FC236}">
                  <a16:creationId xmlns:a16="http://schemas.microsoft.com/office/drawing/2014/main" id="{9D11C766-2026-0DDC-ADD7-37A20BCA062F}"/>
                </a:ext>
              </a:extLst>
            </p:cNvPr>
            <p:cNvSpPr/>
            <p:nvPr/>
          </p:nvSpPr>
          <p:spPr>
            <a:xfrm>
              <a:off x="28575" y="28575"/>
              <a:ext cx="1660652" cy="1703324"/>
            </a:xfrm>
            <a:custGeom>
              <a:avLst/>
              <a:gdLst/>
              <a:ahLst/>
              <a:cxnLst/>
              <a:rect l="l" t="t" r="r" b="b"/>
              <a:pathLst>
                <a:path w="1660652" h="1703324">
                  <a:moveTo>
                    <a:pt x="0" y="851662"/>
                  </a:moveTo>
                  <a:cubicBezTo>
                    <a:pt x="0" y="381254"/>
                    <a:pt x="371729" y="0"/>
                    <a:pt x="830326" y="0"/>
                  </a:cubicBezTo>
                  <a:cubicBezTo>
                    <a:pt x="1288923" y="0"/>
                    <a:pt x="1660652" y="381254"/>
                    <a:pt x="1660652" y="851662"/>
                  </a:cubicBezTo>
                  <a:cubicBezTo>
                    <a:pt x="1660652" y="1322070"/>
                    <a:pt x="1288923" y="1703324"/>
                    <a:pt x="830326" y="1703324"/>
                  </a:cubicBezTo>
                  <a:cubicBezTo>
                    <a:pt x="371729" y="1703324"/>
                    <a:pt x="0" y="1321943"/>
                    <a:pt x="0" y="851662"/>
                  </a:cubicBezTo>
                  <a:close/>
                </a:path>
              </a:pathLst>
            </a:custGeom>
            <a:solidFill>
              <a:srgbClr val="0D1E35"/>
            </a:solidFill>
          </p:spPr>
          <p:txBody>
            <a:bodyPr/>
            <a:lstStyle/>
            <a:p>
              <a:endParaRPr lang="en-XK" sz="1200" dirty="0"/>
            </a:p>
          </p:txBody>
        </p:sp>
        <p:sp>
          <p:nvSpPr>
            <p:cNvPr id="188" name="Freeform 25">
              <a:extLst>
                <a:ext uri="{FF2B5EF4-FFF2-40B4-BE49-F238E27FC236}">
                  <a16:creationId xmlns:a16="http://schemas.microsoft.com/office/drawing/2014/main" id="{EBD1D42F-E204-EE83-EBF3-599743B930FC}"/>
                </a:ext>
              </a:extLst>
            </p:cNvPr>
            <p:cNvSpPr/>
            <p:nvPr/>
          </p:nvSpPr>
          <p:spPr>
            <a:xfrm>
              <a:off x="0" y="0"/>
              <a:ext cx="1717802" cy="1760474"/>
            </a:xfrm>
            <a:custGeom>
              <a:avLst/>
              <a:gdLst/>
              <a:ahLst/>
              <a:cxnLst/>
              <a:rect l="l" t="t" r="r" b="b"/>
              <a:pathLst>
                <a:path w="1717802" h="1760474">
                  <a:moveTo>
                    <a:pt x="0" y="880237"/>
                  </a:moveTo>
                  <a:cubicBezTo>
                    <a:pt x="0" y="394716"/>
                    <a:pt x="383921" y="0"/>
                    <a:pt x="858901" y="0"/>
                  </a:cubicBezTo>
                  <a:lnTo>
                    <a:pt x="858901" y="28575"/>
                  </a:lnTo>
                  <a:lnTo>
                    <a:pt x="858901" y="0"/>
                  </a:lnTo>
                  <a:cubicBezTo>
                    <a:pt x="1334008" y="0"/>
                    <a:pt x="1717802" y="394716"/>
                    <a:pt x="1717802" y="880237"/>
                  </a:cubicBezTo>
                  <a:cubicBezTo>
                    <a:pt x="1717802" y="1365758"/>
                    <a:pt x="1333881" y="1760474"/>
                    <a:pt x="858901" y="1760474"/>
                  </a:cubicBezTo>
                  <a:lnTo>
                    <a:pt x="858901" y="1731899"/>
                  </a:lnTo>
                  <a:lnTo>
                    <a:pt x="858901" y="1760474"/>
                  </a:lnTo>
                  <a:cubicBezTo>
                    <a:pt x="383921" y="1760474"/>
                    <a:pt x="0" y="1365631"/>
                    <a:pt x="0" y="880237"/>
                  </a:cubicBezTo>
                  <a:lnTo>
                    <a:pt x="28575" y="880237"/>
                  </a:lnTo>
                  <a:lnTo>
                    <a:pt x="46482" y="902589"/>
                  </a:lnTo>
                  <a:cubicBezTo>
                    <a:pt x="37846" y="909447"/>
                    <a:pt x="26162" y="910844"/>
                    <a:pt x="16256" y="906018"/>
                  </a:cubicBezTo>
                  <a:cubicBezTo>
                    <a:pt x="6350" y="901192"/>
                    <a:pt x="0" y="891159"/>
                    <a:pt x="0" y="880237"/>
                  </a:cubicBezTo>
                  <a:moveTo>
                    <a:pt x="57150" y="880237"/>
                  </a:moveTo>
                  <a:lnTo>
                    <a:pt x="28575" y="880237"/>
                  </a:lnTo>
                  <a:lnTo>
                    <a:pt x="10668" y="857885"/>
                  </a:lnTo>
                  <a:cubicBezTo>
                    <a:pt x="19304" y="851027"/>
                    <a:pt x="30988" y="849630"/>
                    <a:pt x="40894" y="854456"/>
                  </a:cubicBezTo>
                  <a:cubicBezTo>
                    <a:pt x="50800" y="859282"/>
                    <a:pt x="57150" y="869188"/>
                    <a:pt x="57150" y="880237"/>
                  </a:cubicBezTo>
                  <a:cubicBezTo>
                    <a:pt x="57150" y="1335532"/>
                    <a:pt x="416814" y="1703324"/>
                    <a:pt x="858901" y="1703324"/>
                  </a:cubicBezTo>
                  <a:cubicBezTo>
                    <a:pt x="1300988" y="1703324"/>
                    <a:pt x="1660652" y="1335532"/>
                    <a:pt x="1660652" y="880237"/>
                  </a:cubicBezTo>
                  <a:lnTo>
                    <a:pt x="1689227" y="880237"/>
                  </a:lnTo>
                  <a:lnTo>
                    <a:pt x="1660652" y="880237"/>
                  </a:lnTo>
                  <a:cubicBezTo>
                    <a:pt x="1660652" y="424942"/>
                    <a:pt x="1300988" y="57150"/>
                    <a:pt x="858901" y="57150"/>
                  </a:cubicBezTo>
                  <a:lnTo>
                    <a:pt x="858901" y="28575"/>
                  </a:lnTo>
                  <a:lnTo>
                    <a:pt x="858901" y="57150"/>
                  </a:lnTo>
                  <a:cubicBezTo>
                    <a:pt x="416814" y="57150"/>
                    <a:pt x="57150" y="424942"/>
                    <a:pt x="57150" y="880237"/>
                  </a:cubicBezTo>
                  <a:close/>
                </a:path>
              </a:pathLst>
            </a:custGeom>
            <a:solidFill>
              <a:srgbClr val="E5E5E5"/>
            </a:solidFill>
          </p:spPr>
          <p:txBody>
            <a:bodyPr/>
            <a:lstStyle/>
            <a:p>
              <a:endParaRPr lang="en-XK" sz="1200"/>
            </a:p>
          </p:txBody>
        </p:sp>
      </p:grpSp>
      <p:grpSp>
        <p:nvGrpSpPr>
          <p:cNvPr id="189" name="Group 23">
            <a:extLst>
              <a:ext uri="{FF2B5EF4-FFF2-40B4-BE49-F238E27FC236}">
                <a16:creationId xmlns:a16="http://schemas.microsoft.com/office/drawing/2014/main" id="{B39CC610-AE5B-6481-5F9F-5E6E6F31A633}"/>
              </a:ext>
            </a:extLst>
          </p:cNvPr>
          <p:cNvGrpSpPr/>
          <p:nvPr/>
        </p:nvGrpSpPr>
        <p:grpSpPr>
          <a:xfrm>
            <a:off x="8224407" y="3531869"/>
            <a:ext cx="858901" cy="880237"/>
            <a:chOff x="0" y="0"/>
            <a:chExt cx="1717802" cy="1760474"/>
          </a:xfrm>
        </p:grpSpPr>
        <p:sp>
          <p:nvSpPr>
            <p:cNvPr id="190" name="Freeform 24">
              <a:extLst>
                <a:ext uri="{FF2B5EF4-FFF2-40B4-BE49-F238E27FC236}">
                  <a16:creationId xmlns:a16="http://schemas.microsoft.com/office/drawing/2014/main" id="{CDC2B597-A462-6082-226B-E47BB8CA3EEB}"/>
                </a:ext>
              </a:extLst>
            </p:cNvPr>
            <p:cNvSpPr/>
            <p:nvPr/>
          </p:nvSpPr>
          <p:spPr>
            <a:xfrm>
              <a:off x="28575" y="28575"/>
              <a:ext cx="1660651" cy="1703324"/>
            </a:xfrm>
            <a:custGeom>
              <a:avLst/>
              <a:gdLst/>
              <a:ahLst/>
              <a:cxnLst/>
              <a:rect l="l" t="t" r="r" b="b"/>
              <a:pathLst>
                <a:path w="1660652" h="1703324">
                  <a:moveTo>
                    <a:pt x="0" y="851662"/>
                  </a:moveTo>
                  <a:cubicBezTo>
                    <a:pt x="0" y="381254"/>
                    <a:pt x="371729" y="0"/>
                    <a:pt x="830326" y="0"/>
                  </a:cubicBezTo>
                  <a:cubicBezTo>
                    <a:pt x="1288923" y="0"/>
                    <a:pt x="1660652" y="381254"/>
                    <a:pt x="1660652" y="851662"/>
                  </a:cubicBezTo>
                  <a:cubicBezTo>
                    <a:pt x="1660652" y="1322070"/>
                    <a:pt x="1288923" y="1703324"/>
                    <a:pt x="830326" y="1703324"/>
                  </a:cubicBezTo>
                  <a:cubicBezTo>
                    <a:pt x="371729" y="1703324"/>
                    <a:pt x="0" y="1321943"/>
                    <a:pt x="0" y="851662"/>
                  </a:cubicBezTo>
                  <a:close/>
                </a:path>
              </a:pathLst>
            </a:custGeom>
            <a:solidFill>
              <a:srgbClr val="0D1E35"/>
            </a:solidFill>
            <a:ln w="19050">
              <a:solidFill>
                <a:schemeClr val="bg1"/>
              </a:solidFill>
            </a:ln>
          </p:spPr>
          <p:txBody>
            <a:bodyPr/>
            <a:lstStyle/>
            <a:p>
              <a:endParaRPr lang="en-XK" sz="1200" dirty="0"/>
            </a:p>
          </p:txBody>
        </p:sp>
        <p:sp>
          <p:nvSpPr>
            <p:cNvPr id="191" name="Freeform 25">
              <a:extLst>
                <a:ext uri="{FF2B5EF4-FFF2-40B4-BE49-F238E27FC236}">
                  <a16:creationId xmlns:a16="http://schemas.microsoft.com/office/drawing/2014/main" id="{18C3B4FF-FAAA-DB08-6190-05C4B8532782}"/>
                </a:ext>
              </a:extLst>
            </p:cNvPr>
            <p:cNvSpPr/>
            <p:nvPr/>
          </p:nvSpPr>
          <p:spPr>
            <a:xfrm>
              <a:off x="0" y="0"/>
              <a:ext cx="1717802" cy="1760474"/>
            </a:xfrm>
            <a:custGeom>
              <a:avLst/>
              <a:gdLst/>
              <a:ahLst/>
              <a:cxnLst/>
              <a:rect l="l" t="t" r="r" b="b"/>
              <a:pathLst>
                <a:path w="1717802" h="1760474">
                  <a:moveTo>
                    <a:pt x="0" y="880237"/>
                  </a:moveTo>
                  <a:cubicBezTo>
                    <a:pt x="0" y="394716"/>
                    <a:pt x="383921" y="0"/>
                    <a:pt x="858901" y="0"/>
                  </a:cubicBezTo>
                  <a:lnTo>
                    <a:pt x="858901" y="28575"/>
                  </a:lnTo>
                  <a:lnTo>
                    <a:pt x="858901" y="0"/>
                  </a:lnTo>
                  <a:cubicBezTo>
                    <a:pt x="1334008" y="0"/>
                    <a:pt x="1717802" y="394716"/>
                    <a:pt x="1717802" y="880237"/>
                  </a:cubicBezTo>
                  <a:cubicBezTo>
                    <a:pt x="1717802" y="1365758"/>
                    <a:pt x="1333881" y="1760474"/>
                    <a:pt x="858901" y="1760474"/>
                  </a:cubicBezTo>
                  <a:lnTo>
                    <a:pt x="858901" y="1731899"/>
                  </a:lnTo>
                  <a:lnTo>
                    <a:pt x="858901" y="1760474"/>
                  </a:lnTo>
                  <a:cubicBezTo>
                    <a:pt x="383921" y="1760474"/>
                    <a:pt x="0" y="1365631"/>
                    <a:pt x="0" y="880237"/>
                  </a:cubicBezTo>
                  <a:lnTo>
                    <a:pt x="28575" y="880237"/>
                  </a:lnTo>
                  <a:lnTo>
                    <a:pt x="46482" y="902589"/>
                  </a:lnTo>
                  <a:cubicBezTo>
                    <a:pt x="37846" y="909447"/>
                    <a:pt x="26162" y="910844"/>
                    <a:pt x="16256" y="906018"/>
                  </a:cubicBezTo>
                  <a:cubicBezTo>
                    <a:pt x="6350" y="901192"/>
                    <a:pt x="0" y="891159"/>
                    <a:pt x="0" y="880237"/>
                  </a:cubicBezTo>
                  <a:moveTo>
                    <a:pt x="57150" y="880237"/>
                  </a:moveTo>
                  <a:lnTo>
                    <a:pt x="28575" y="880237"/>
                  </a:lnTo>
                  <a:lnTo>
                    <a:pt x="10668" y="857885"/>
                  </a:lnTo>
                  <a:cubicBezTo>
                    <a:pt x="19304" y="851027"/>
                    <a:pt x="30988" y="849630"/>
                    <a:pt x="40894" y="854456"/>
                  </a:cubicBezTo>
                  <a:cubicBezTo>
                    <a:pt x="50800" y="859282"/>
                    <a:pt x="57150" y="869188"/>
                    <a:pt x="57150" y="880237"/>
                  </a:cubicBezTo>
                  <a:cubicBezTo>
                    <a:pt x="57150" y="1335532"/>
                    <a:pt x="416814" y="1703324"/>
                    <a:pt x="858901" y="1703324"/>
                  </a:cubicBezTo>
                  <a:cubicBezTo>
                    <a:pt x="1300988" y="1703324"/>
                    <a:pt x="1660652" y="1335532"/>
                    <a:pt x="1660652" y="880237"/>
                  </a:cubicBezTo>
                  <a:lnTo>
                    <a:pt x="1689227" y="880237"/>
                  </a:lnTo>
                  <a:lnTo>
                    <a:pt x="1660652" y="880237"/>
                  </a:lnTo>
                  <a:cubicBezTo>
                    <a:pt x="1660652" y="424942"/>
                    <a:pt x="1300988" y="57150"/>
                    <a:pt x="858901" y="57150"/>
                  </a:cubicBezTo>
                  <a:lnTo>
                    <a:pt x="858901" y="28575"/>
                  </a:lnTo>
                  <a:lnTo>
                    <a:pt x="858901" y="57150"/>
                  </a:lnTo>
                  <a:cubicBezTo>
                    <a:pt x="416814" y="57150"/>
                    <a:pt x="57150" y="424942"/>
                    <a:pt x="57150" y="880237"/>
                  </a:cubicBezTo>
                  <a:close/>
                </a:path>
              </a:pathLst>
            </a:custGeom>
            <a:solidFill>
              <a:srgbClr val="E5E5E5"/>
            </a:solidFill>
            <a:ln w="19050">
              <a:solidFill>
                <a:schemeClr val="bg1"/>
              </a:solidFill>
            </a:ln>
          </p:spPr>
          <p:txBody>
            <a:bodyPr/>
            <a:lstStyle/>
            <a:p>
              <a:endParaRPr lang="en-XK" sz="1200" dirty="0"/>
            </a:p>
          </p:txBody>
        </p:sp>
      </p:grpSp>
      <p:pic>
        <p:nvPicPr>
          <p:cNvPr id="192" name="Graphic 191" descr="Bar graph with upward trend outline">
            <a:extLst>
              <a:ext uri="{FF2B5EF4-FFF2-40B4-BE49-F238E27FC236}">
                <a16:creationId xmlns:a16="http://schemas.microsoft.com/office/drawing/2014/main" id="{98AE9902-4B2B-6894-658D-CCE2C7461B7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02952" y="3677631"/>
            <a:ext cx="609600" cy="609600"/>
          </a:xfrm>
          <a:prstGeom prst="rect">
            <a:avLst/>
          </a:prstGeom>
        </p:spPr>
      </p:pic>
      <p:sp>
        <p:nvSpPr>
          <p:cNvPr id="195" name="Freeform 149">
            <a:extLst>
              <a:ext uri="{FF2B5EF4-FFF2-40B4-BE49-F238E27FC236}">
                <a16:creationId xmlns:a16="http://schemas.microsoft.com/office/drawing/2014/main" id="{2228F5C3-B063-298A-2D0E-74196F51AFF7}"/>
              </a:ext>
            </a:extLst>
          </p:cNvPr>
          <p:cNvSpPr/>
          <p:nvPr/>
        </p:nvSpPr>
        <p:spPr>
          <a:xfrm>
            <a:off x="1979315" y="1219203"/>
            <a:ext cx="298892" cy="436315"/>
          </a:xfrm>
          <a:custGeom>
            <a:avLst/>
            <a:gdLst/>
            <a:ahLst/>
            <a:cxnLst/>
            <a:rect l="l" t="t" r="r" b="b"/>
            <a:pathLst>
              <a:path w="373916" h="700395">
                <a:moveTo>
                  <a:pt x="0" y="0"/>
                </a:moveTo>
                <a:lnTo>
                  <a:pt x="373916" y="0"/>
                </a:lnTo>
                <a:lnTo>
                  <a:pt x="373916" y="700396"/>
                </a:lnTo>
                <a:lnTo>
                  <a:pt x="0" y="700396"/>
                </a:lnTo>
                <a:lnTo>
                  <a:pt x="0" y="0"/>
                </a:lnTo>
                <a:close/>
              </a:path>
            </a:pathLst>
          </a:custGeom>
          <a:blipFill>
            <a:blip r:embed="rId11"/>
            <a:stretch>
              <a:fillRect/>
            </a:stretch>
          </a:blipFill>
        </p:spPr>
        <p:txBody>
          <a:bodyPr/>
          <a:lstStyle/>
          <a:p>
            <a:endParaRPr lang="en-XK" sz="1200" dirty="0"/>
          </a:p>
        </p:txBody>
      </p:sp>
      <p:sp>
        <p:nvSpPr>
          <p:cNvPr id="196" name="Freeform 137">
            <a:extLst>
              <a:ext uri="{FF2B5EF4-FFF2-40B4-BE49-F238E27FC236}">
                <a16:creationId xmlns:a16="http://schemas.microsoft.com/office/drawing/2014/main" id="{C68AAD8A-4A9D-331C-588A-9D9C04302ACD}"/>
              </a:ext>
            </a:extLst>
          </p:cNvPr>
          <p:cNvSpPr/>
          <p:nvPr/>
        </p:nvSpPr>
        <p:spPr>
          <a:xfrm>
            <a:off x="9697656" y="1068703"/>
            <a:ext cx="431308" cy="565586"/>
          </a:xfrm>
          <a:custGeom>
            <a:avLst/>
            <a:gdLst/>
            <a:ahLst/>
            <a:cxnLst/>
            <a:rect l="l" t="t" r="r" b="b"/>
            <a:pathLst>
              <a:path w="605203" h="753141">
                <a:moveTo>
                  <a:pt x="0" y="0"/>
                </a:moveTo>
                <a:lnTo>
                  <a:pt x="605202" y="0"/>
                </a:lnTo>
                <a:lnTo>
                  <a:pt x="605202" y="753142"/>
                </a:lnTo>
                <a:lnTo>
                  <a:pt x="0" y="753142"/>
                </a:lnTo>
                <a:lnTo>
                  <a:pt x="0" y="0"/>
                </a:lnTo>
                <a:close/>
              </a:path>
            </a:pathLst>
          </a:custGeom>
          <a:blipFill>
            <a:blip r:embed="rId12"/>
            <a:stretch>
              <a:fillRect/>
            </a:stretch>
          </a:blipFill>
        </p:spPr>
        <p:txBody>
          <a:bodyPr/>
          <a:lstStyle/>
          <a:p>
            <a:endParaRPr lang="en-XK" sz="1200" dirty="0"/>
          </a:p>
        </p:txBody>
      </p:sp>
      <p:sp>
        <p:nvSpPr>
          <p:cNvPr id="197" name="Freeform 117">
            <a:extLst>
              <a:ext uri="{FF2B5EF4-FFF2-40B4-BE49-F238E27FC236}">
                <a16:creationId xmlns:a16="http://schemas.microsoft.com/office/drawing/2014/main" id="{F8D530F0-5E04-3812-3525-032557E84928}"/>
              </a:ext>
            </a:extLst>
          </p:cNvPr>
          <p:cNvSpPr/>
          <p:nvPr/>
        </p:nvSpPr>
        <p:spPr>
          <a:xfrm>
            <a:off x="8400761" y="3729450"/>
            <a:ext cx="542039" cy="561270"/>
          </a:xfrm>
          <a:custGeom>
            <a:avLst/>
            <a:gdLst/>
            <a:ahLst/>
            <a:cxnLst/>
            <a:rect l="l" t="t" r="r" b="b"/>
            <a:pathLst>
              <a:path w="741431" h="707130">
                <a:moveTo>
                  <a:pt x="0" y="0"/>
                </a:moveTo>
                <a:lnTo>
                  <a:pt x="741431" y="0"/>
                </a:lnTo>
                <a:lnTo>
                  <a:pt x="741431" y="707130"/>
                </a:lnTo>
                <a:lnTo>
                  <a:pt x="0" y="707130"/>
                </a:lnTo>
                <a:lnTo>
                  <a:pt x="0" y="0"/>
                </a:lnTo>
                <a:close/>
              </a:path>
            </a:pathLst>
          </a:custGeom>
          <a:blipFill>
            <a:blip r:embed="rId13"/>
            <a:stretch>
              <a:fillRect/>
            </a:stretch>
          </a:blipFill>
        </p:spPr>
        <p:txBody>
          <a:bodyPr/>
          <a:lstStyle/>
          <a:p>
            <a:endParaRPr lang="en-XK" sz="1200" dirty="0"/>
          </a:p>
        </p:txBody>
      </p:sp>
      <p:grpSp>
        <p:nvGrpSpPr>
          <p:cNvPr id="198" name="Group 38">
            <a:extLst>
              <a:ext uri="{FF2B5EF4-FFF2-40B4-BE49-F238E27FC236}">
                <a16:creationId xmlns:a16="http://schemas.microsoft.com/office/drawing/2014/main" id="{0A9BCAAF-4421-B959-7BD8-A88B4D9D8E39}"/>
              </a:ext>
            </a:extLst>
          </p:cNvPr>
          <p:cNvGrpSpPr/>
          <p:nvPr/>
        </p:nvGrpSpPr>
        <p:grpSpPr>
          <a:xfrm>
            <a:off x="6833054" y="1005042"/>
            <a:ext cx="858901" cy="880237"/>
            <a:chOff x="0" y="0"/>
            <a:chExt cx="1717802" cy="1760475"/>
          </a:xfrm>
        </p:grpSpPr>
        <p:sp>
          <p:nvSpPr>
            <p:cNvPr id="199" name="Freeform 39">
              <a:extLst>
                <a:ext uri="{FF2B5EF4-FFF2-40B4-BE49-F238E27FC236}">
                  <a16:creationId xmlns:a16="http://schemas.microsoft.com/office/drawing/2014/main" id="{C342ECD1-84E8-4113-B929-A52C69A825C0}"/>
                </a:ext>
              </a:extLst>
            </p:cNvPr>
            <p:cNvSpPr/>
            <p:nvPr/>
          </p:nvSpPr>
          <p:spPr>
            <a:xfrm>
              <a:off x="28575" y="28575"/>
              <a:ext cx="1660652" cy="1703324"/>
            </a:xfrm>
            <a:custGeom>
              <a:avLst/>
              <a:gdLst/>
              <a:ahLst/>
              <a:cxnLst/>
              <a:rect l="l" t="t" r="r" b="b"/>
              <a:pathLst>
                <a:path w="1660652" h="1703324">
                  <a:moveTo>
                    <a:pt x="0" y="851662"/>
                  </a:moveTo>
                  <a:cubicBezTo>
                    <a:pt x="0" y="381254"/>
                    <a:pt x="371729" y="0"/>
                    <a:pt x="830326" y="0"/>
                  </a:cubicBezTo>
                  <a:cubicBezTo>
                    <a:pt x="1288923" y="0"/>
                    <a:pt x="1660652" y="381254"/>
                    <a:pt x="1660652" y="851662"/>
                  </a:cubicBezTo>
                  <a:cubicBezTo>
                    <a:pt x="1660652" y="1322070"/>
                    <a:pt x="1288923" y="1703324"/>
                    <a:pt x="830326" y="1703324"/>
                  </a:cubicBezTo>
                  <a:cubicBezTo>
                    <a:pt x="371729" y="1703324"/>
                    <a:pt x="0" y="1321943"/>
                    <a:pt x="0" y="851662"/>
                  </a:cubicBezTo>
                  <a:close/>
                </a:path>
              </a:pathLst>
            </a:custGeom>
            <a:solidFill>
              <a:srgbClr val="0D1E35"/>
            </a:solidFill>
          </p:spPr>
          <p:txBody>
            <a:bodyPr/>
            <a:lstStyle/>
            <a:p>
              <a:endParaRPr lang="en-XK" sz="1200" dirty="0"/>
            </a:p>
          </p:txBody>
        </p:sp>
        <p:sp>
          <p:nvSpPr>
            <p:cNvPr id="200" name="Freeform 40">
              <a:extLst>
                <a:ext uri="{FF2B5EF4-FFF2-40B4-BE49-F238E27FC236}">
                  <a16:creationId xmlns:a16="http://schemas.microsoft.com/office/drawing/2014/main" id="{20C42B34-F5B6-A338-BD9F-E10E9CC19071}"/>
                </a:ext>
              </a:extLst>
            </p:cNvPr>
            <p:cNvSpPr/>
            <p:nvPr/>
          </p:nvSpPr>
          <p:spPr>
            <a:xfrm>
              <a:off x="0" y="0"/>
              <a:ext cx="1717802" cy="1760474"/>
            </a:xfrm>
            <a:custGeom>
              <a:avLst/>
              <a:gdLst/>
              <a:ahLst/>
              <a:cxnLst/>
              <a:rect l="l" t="t" r="r" b="b"/>
              <a:pathLst>
                <a:path w="1717802" h="1760474">
                  <a:moveTo>
                    <a:pt x="0" y="880237"/>
                  </a:moveTo>
                  <a:cubicBezTo>
                    <a:pt x="0" y="394716"/>
                    <a:pt x="383921" y="0"/>
                    <a:pt x="858901" y="0"/>
                  </a:cubicBezTo>
                  <a:lnTo>
                    <a:pt x="858901" y="28575"/>
                  </a:lnTo>
                  <a:lnTo>
                    <a:pt x="858901" y="0"/>
                  </a:lnTo>
                  <a:cubicBezTo>
                    <a:pt x="1334008" y="0"/>
                    <a:pt x="1717802" y="394716"/>
                    <a:pt x="1717802" y="880237"/>
                  </a:cubicBezTo>
                  <a:cubicBezTo>
                    <a:pt x="1717802" y="1365758"/>
                    <a:pt x="1333881" y="1760474"/>
                    <a:pt x="858901" y="1760474"/>
                  </a:cubicBezTo>
                  <a:lnTo>
                    <a:pt x="858901" y="1731899"/>
                  </a:lnTo>
                  <a:lnTo>
                    <a:pt x="858901" y="1760474"/>
                  </a:lnTo>
                  <a:cubicBezTo>
                    <a:pt x="383921" y="1760474"/>
                    <a:pt x="0" y="1365631"/>
                    <a:pt x="0" y="880237"/>
                  </a:cubicBezTo>
                  <a:lnTo>
                    <a:pt x="28575" y="880237"/>
                  </a:lnTo>
                  <a:lnTo>
                    <a:pt x="46482" y="902589"/>
                  </a:lnTo>
                  <a:cubicBezTo>
                    <a:pt x="37846" y="909447"/>
                    <a:pt x="26162" y="910844"/>
                    <a:pt x="16256" y="906018"/>
                  </a:cubicBezTo>
                  <a:cubicBezTo>
                    <a:pt x="6350" y="901192"/>
                    <a:pt x="0" y="891159"/>
                    <a:pt x="0" y="880237"/>
                  </a:cubicBezTo>
                  <a:moveTo>
                    <a:pt x="57150" y="880237"/>
                  </a:moveTo>
                  <a:lnTo>
                    <a:pt x="28575" y="880237"/>
                  </a:lnTo>
                  <a:lnTo>
                    <a:pt x="10668" y="857885"/>
                  </a:lnTo>
                  <a:cubicBezTo>
                    <a:pt x="19304" y="851027"/>
                    <a:pt x="30988" y="849630"/>
                    <a:pt x="40894" y="854456"/>
                  </a:cubicBezTo>
                  <a:cubicBezTo>
                    <a:pt x="50800" y="859282"/>
                    <a:pt x="57150" y="869188"/>
                    <a:pt x="57150" y="880237"/>
                  </a:cubicBezTo>
                  <a:cubicBezTo>
                    <a:pt x="57150" y="1335532"/>
                    <a:pt x="416814" y="1703324"/>
                    <a:pt x="858901" y="1703324"/>
                  </a:cubicBezTo>
                  <a:cubicBezTo>
                    <a:pt x="1300988" y="1703324"/>
                    <a:pt x="1660652" y="1335532"/>
                    <a:pt x="1660652" y="880237"/>
                  </a:cubicBezTo>
                  <a:lnTo>
                    <a:pt x="1689227" y="880237"/>
                  </a:lnTo>
                  <a:lnTo>
                    <a:pt x="1660652" y="880237"/>
                  </a:lnTo>
                  <a:cubicBezTo>
                    <a:pt x="1660652" y="424942"/>
                    <a:pt x="1300988" y="57150"/>
                    <a:pt x="858901" y="57150"/>
                  </a:cubicBezTo>
                  <a:lnTo>
                    <a:pt x="858901" y="28575"/>
                  </a:lnTo>
                  <a:lnTo>
                    <a:pt x="858901" y="57150"/>
                  </a:lnTo>
                  <a:cubicBezTo>
                    <a:pt x="416814" y="57150"/>
                    <a:pt x="57150" y="424942"/>
                    <a:pt x="57150" y="880237"/>
                  </a:cubicBezTo>
                  <a:close/>
                </a:path>
              </a:pathLst>
            </a:custGeom>
            <a:solidFill>
              <a:srgbClr val="E5E5E5"/>
            </a:solidFill>
          </p:spPr>
          <p:txBody>
            <a:bodyPr/>
            <a:lstStyle/>
            <a:p>
              <a:endParaRPr lang="en-XK" sz="1200"/>
            </a:p>
          </p:txBody>
        </p:sp>
      </p:grpSp>
      <p:sp>
        <p:nvSpPr>
          <p:cNvPr id="193" name="Freeform 143">
            <a:extLst>
              <a:ext uri="{FF2B5EF4-FFF2-40B4-BE49-F238E27FC236}">
                <a16:creationId xmlns:a16="http://schemas.microsoft.com/office/drawing/2014/main" id="{6C65E7CC-D2C3-0516-B3A1-8FC2088AE14D}"/>
              </a:ext>
            </a:extLst>
          </p:cNvPr>
          <p:cNvSpPr/>
          <p:nvPr/>
        </p:nvSpPr>
        <p:spPr>
          <a:xfrm>
            <a:off x="7015524" y="1258422"/>
            <a:ext cx="472733" cy="358748"/>
          </a:xfrm>
          <a:custGeom>
            <a:avLst/>
            <a:gdLst/>
            <a:ahLst/>
            <a:cxnLst/>
            <a:rect l="l" t="t" r="r" b="b"/>
            <a:pathLst>
              <a:path w="806378" h="689867">
                <a:moveTo>
                  <a:pt x="0" y="0"/>
                </a:moveTo>
                <a:lnTo>
                  <a:pt x="806377" y="0"/>
                </a:lnTo>
                <a:lnTo>
                  <a:pt x="806377" y="689866"/>
                </a:lnTo>
                <a:lnTo>
                  <a:pt x="0" y="689866"/>
                </a:lnTo>
                <a:lnTo>
                  <a:pt x="0" y="0"/>
                </a:lnTo>
                <a:close/>
              </a:path>
            </a:pathLst>
          </a:custGeom>
          <a:blipFill>
            <a:blip r:embed="rId14"/>
            <a:stretch>
              <a:fillRect/>
            </a:stretch>
          </a:blipFill>
        </p:spPr>
        <p:txBody>
          <a:bodyPr/>
          <a:lstStyle/>
          <a:p>
            <a:endParaRPr lang="en-XK" sz="1200"/>
          </a:p>
        </p:txBody>
      </p:sp>
    </p:spTree>
    <p:extLst>
      <p:ext uri="{BB962C8B-B14F-4D97-AF65-F5344CB8AC3E}">
        <p14:creationId xmlns:p14="http://schemas.microsoft.com/office/powerpoint/2010/main" val="1748838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63F23-0D21-6B7D-F41A-8A2CFE9BA000}"/>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3883978C-70A7-470B-C42B-D4E81004209E}"/>
              </a:ext>
            </a:extLst>
          </p:cNvPr>
          <p:cNvPicPr>
            <a:picLocks noChangeAspect="1"/>
          </p:cNvPicPr>
          <p:nvPr/>
        </p:nvPicPr>
        <p:blipFill>
          <a:blip r:embed="rId3"/>
          <a:stretch>
            <a:fillRect/>
          </a:stretch>
        </p:blipFill>
        <p:spPr>
          <a:xfrm>
            <a:off x="-698319" y="-195737"/>
            <a:ext cx="12890319" cy="7250805"/>
          </a:xfrm>
          <a:prstGeom prst="rect">
            <a:avLst/>
          </a:prstGeom>
        </p:spPr>
      </p:pic>
      <p:grpSp>
        <p:nvGrpSpPr>
          <p:cNvPr id="3" name="Group 3">
            <a:extLst>
              <a:ext uri="{FF2B5EF4-FFF2-40B4-BE49-F238E27FC236}">
                <a16:creationId xmlns:a16="http://schemas.microsoft.com/office/drawing/2014/main" id="{4D14995A-82D2-9461-37E8-E6208C16E3B7}"/>
              </a:ext>
            </a:extLst>
          </p:cNvPr>
          <p:cNvGrpSpPr/>
          <p:nvPr/>
        </p:nvGrpSpPr>
        <p:grpSpPr>
          <a:xfrm>
            <a:off x="2591643" y="2752383"/>
            <a:ext cx="8585200" cy="2175642"/>
            <a:chOff x="0" y="0"/>
            <a:chExt cx="11729546" cy="4351284"/>
          </a:xfrm>
        </p:grpSpPr>
        <p:sp>
          <p:nvSpPr>
            <p:cNvPr id="4" name="Freeform 4">
              <a:extLst>
                <a:ext uri="{FF2B5EF4-FFF2-40B4-BE49-F238E27FC236}">
                  <a16:creationId xmlns:a16="http://schemas.microsoft.com/office/drawing/2014/main" id="{34935168-085C-3228-D4E8-DF76FD64EB2F}"/>
                </a:ext>
              </a:extLst>
            </p:cNvPr>
            <p:cNvSpPr/>
            <p:nvPr/>
          </p:nvSpPr>
          <p:spPr>
            <a:xfrm>
              <a:off x="0" y="0"/>
              <a:ext cx="11729465" cy="4351274"/>
            </a:xfrm>
            <a:custGeom>
              <a:avLst/>
              <a:gdLst/>
              <a:ahLst/>
              <a:cxnLst/>
              <a:rect l="l" t="t" r="r" b="b"/>
              <a:pathLst>
                <a:path w="11729465" h="4351274">
                  <a:moveTo>
                    <a:pt x="725170" y="0"/>
                  </a:moveTo>
                  <a:lnTo>
                    <a:pt x="11004296" y="0"/>
                  </a:lnTo>
                  <a:cubicBezTo>
                    <a:pt x="11404853" y="0"/>
                    <a:pt x="11729465" y="324739"/>
                    <a:pt x="11729465" y="725170"/>
                  </a:cubicBezTo>
                  <a:lnTo>
                    <a:pt x="11729465" y="4351274"/>
                  </a:lnTo>
                  <a:lnTo>
                    <a:pt x="0" y="4351274"/>
                  </a:lnTo>
                  <a:lnTo>
                    <a:pt x="0" y="725170"/>
                  </a:lnTo>
                  <a:cubicBezTo>
                    <a:pt x="0" y="324739"/>
                    <a:pt x="324739" y="0"/>
                    <a:pt x="725170" y="0"/>
                  </a:cubicBezTo>
                  <a:close/>
                </a:path>
              </a:pathLst>
            </a:custGeom>
            <a:solidFill>
              <a:srgbClr val="E5E5E5">
                <a:alpha val="93333"/>
              </a:srgbClr>
            </a:solidFill>
          </p:spPr>
          <p:txBody>
            <a:bodyPr/>
            <a:lstStyle/>
            <a:p>
              <a:endParaRPr lang="en-XK" sz="1200"/>
            </a:p>
          </p:txBody>
        </p:sp>
      </p:grpSp>
      <p:sp>
        <p:nvSpPr>
          <p:cNvPr id="5" name="TextBox 5">
            <a:extLst>
              <a:ext uri="{FF2B5EF4-FFF2-40B4-BE49-F238E27FC236}">
                <a16:creationId xmlns:a16="http://schemas.microsoft.com/office/drawing/2014/main" id="{E35896EE-C910-C696-CF99-788A0E565EF2}"/>
              </a:ext>
            </a:extLst>
          </p:cNvPr>
          <p:cNvSpPr txBox="1"/>
          <p:nvPr/>
        </p:nvSpPr>
        <p:spPr>
          <a:xfrm>
            <a:off x="2491967" y="3276600"/>
            <a:ext cx="9022080" cy="1324850"/>
          </a:xfrm>
          <a:prstGeom prst="rect">
            <a:avLst/>
          </a:prstGeom>
        </p:spPr>
        <p:txBody>
          <a:bodyPr lIns="0" tIns="0" rIns="0" bIns="0" rtlCol="0" anchor="t">
            <a:spAutoFit/>
          </a:bodyPr>
          <a:lstStyle/>
          <a:p>
            <a:pPr algn="ctr">
              <a:lnSpc>
                <a:spcPts val="5280"/>
              </a:lnSpc>
            </a:pPr>
            <a:r>
              <a:rPr lang="en-US" sz="4000" dirty="0">
                <a:solidFill>
                  <a:srgbClr val="0D1E35"/>
                </a:solidFill>
                <a:latin typeface="Open Sauce Bold"/>
                <a:ea typeface="Open Sauce Bold"/>
                <a:cs typeface="Open Sauce Bold"/>
                <a:sym typeface="Open Sauce Bold"/>
              </a:rPr>
              <a:t>Why Selecting the Right HR </a:t>
            </a:r>
          </a:p>
          <a:p>
            <a:pPr algn="ctr">
              <a:lnSpc>
                <a:spcPts val="5280"/>
              </a:lnSpc>
            </a:pPr>
            <a:r>
              <a:rPr lang="en-US" sz="4000" dirty="0">
                <a:solidFill>
                  <a:srgbClr val="0D1E35"/>
                </a:solidFill>
                <a:latin typeface="Open Sauce Bold"/>
                <a:ea typeface="Open Sauce Bold"/>
                <a:cs typeface="Open Sauce Bold"/>
                <a:sym typeface="Open Sauce Bold"/>
              </a:rPr>
              <a:t>Technology Matters</a:t>
            </a:r>
            <a:endParaRPr lang="en-US" sz="4000" dirty="0">
              <a:latin typeface="Open Sauce Bold"/>
              <a:ea typeface="Open Sauce Bold"/>
              <a:cs typeface="Open Sauce Bold"/>
              <a:sym typeface="Open Sauce Bold"/>
            </a:endParaRPr>
          </a:p>
        </p:txBody>
      </p:sp>
      <p:grpSp>
        <p:nvGrpSpPr>
          <p:cNvPr id="6" name="Group 6">
            <a:extLst>
              <a:ext uri="{FF2B5EF4-FFF2-40B4-BE49-F238E27FC236}">
                <a16:creationId xmlns:a16="http://schemas.microsoft.com/office/drawing/2014/main" id="{60FDA7F2-E081-68AB-6842-9E063D834BCE}"/>
              </a:ext>
            </a:extLst>
          </p:cNvPr>
          <p:cNvGrpSpPr/>
          <p:nvPr/>
        </p:nvGrpSpPr>
        <p:grpSpPr>
          <a:xfrm>
            <a:off x="-2829254" y="-197072"/>
            <a:ext cx="5658507" cy="7252138"/>
            <a:chOff x="0" y="0"/>
            <a:chExt cx="11317014" cy="14504276"/>
          </a:xfrm>
          <a:solidFill>
            <a:srgbClr val="0B2D3F"/>
          </a:solidFill>
        </p:grpSpPr>
        <p:sp>
          <p:nvSpPr>
            <p:cNvPr id="7" name="Freeform 7">
              <a:extLst>
                <a:ext uri="{FF2B5EF4-FFF2-40B4-BE49-F238E27FC236}">
                  <a16:creationId xmlns:a16="http://schemas.microsoft.com/office/drawing/2014/main" id="{48BD10E8-E33A-439C-5976-8F5CC89A8E2E}"/>
                </a:ext>
              </a:extLst>
            </p:cNvPr>
            <p:cNvSpPr/>
            <p:nvPr/>
          </p:nvSpPr>
          <p:spPr>
            <a:xfrm>
              <a:off x="0" y="0"/>
              <a:ext cx="11316970" cy="14504288"/>
            </a:xfrm>
            <a:custGeom>
              <a:avLst/>
              <a:gdLst/>
              <a:ahLst/>
              <a:cxnLst/>
              <a:rect l="l" t="t" r="r" b="b"/>
              <a:pathLst>
                <a:path w="11316970" h="14504288">
                  <a:moveTo>
                    <a:pt x="0" y="14504288"/>
                  </a:moveTo>
                  <a:lnTo>
                    <a:pt x="2829306" y="0"/>
                  </a:lnTo>
                  <a:lnTo>
                    <a:pt x="11316970" y="0"/>
                  </a:lnTo>
                  <a:lnTo>
                    <a:pt x="8487791" y="14504288"/>
                  </a:lnTo>
                  <a:close/>
                </a:path>
              </a:pathLst>
            </a:custGeom>
            <a:grpFill/>
          </p:spPr>
          <p:txBody>
            <a:bodyPr/>
            <a:lstStyle/>
            <a:p>
              <a:endParaRPr lang="en-XK" sz="1200"/>
            </a:p>
          </p:txBody>
        </p:sp>
      </p:grpSp>
      <p:sp>
        <p:nvSpPr>
          <p:cNvPr id="9" name="Freeform 9">
            <a:extLst>
              <a:ext uri="{FF2B5EF4-FFF2-40B4-BE49-F238E27FC236}">
                <a16:creationId xmlns:a16="http://schemas.microsoft.com/office/drawing/2014/main" id="{989FFAD9-3D50-C99F-D8BE-F2DBFE6013B9}"/>
              </a:ext>
            </a:extLst>
          </p:cNvPr>
          <p:cNvSpPr/>
          <p:nvPr/>
        </p:nvSpPr>
        <p:spPr>
          <a:xfrm>
            <a:off x="413071" y="284277"/>
            <a:ext cx="1120023" cy="1120023"/>
          </a:xfrm>
          <a:custGeom>
            <a:avLst/>
            <a:gdLst/>
            <a:ahLst/>
            <a:cxnLst/>
            <a:rect l="l" t="t" r="r" b="b"/>
            <a:pathLst>
              <a:path w="1680034" h="1680034">
                <a:moveTo>
                  <a:pt x="0" y="0"/>
                </a:moveTo>
                <a:lnTo>
                  <a:pt x="1680034" y="0"/>
                </a:lnTo>
                <a:lnTo>
                  <a:pt x="1680034" y="1680034"/>
                </a:lnTo>
                <a:lnTo>
                  <a:pt x="0" y="1680034"/>
                </a:lnTo>
                <a:lnTo>
                  <a:pt x="0" y="0"/>
                </a:lnTo>
                <a:close/>
              </a:path>
            </a:pathLst>
          </a:custGeom>
          <a:blipFill>
            <a:blip r:embed="rId4"/>
            <a:stretch>
              <a:fillRect/>
            </a:stretch>
          </a:blipFill>
        </p:spPr>
        <p:txBody>
          <a:bodyPr/>
          <a:lstStyle/>
          <a:p>
            <a:endParaRPr lang="en-XK" sz="1200"/>
          </a:p>
        </p:txBody>
      </p:sp>
    </p:spTree>
    <p:extLst>
      <p:ext uri="{BB962C8B-B14F-4D97-AF65-F5344CB8AC3E}">
        <p14:creationId xmlns:p14="http://schemas.microsoft.com/office/powerpoint/2010/main" val="1633932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DA71F10-76D6-F653-4184-F66913F32569}"/>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76C069A8-3AAC-5CE5-E04C-42DBC314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7" name="Rectangle 26">
            <a:extLst>
              <a:ext uri="{FF2B5EF4-FFF2-40B4-BE49-F238E27FC236}">
                <a16:creationId xmlns:a16="http://schemas.microsoft.com/office/drawing/2014/main" id="{AFC697CD-FFB6-0634-5C9E-2AAAC67951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8" name="Rectangle 27">
            <a:extLst>
              <a:ext uri="{FF2B5EF4-FFF2-40B4-BE49-F238E27FC236}">
                <a16:creationId xmlns:a16="http://schemas.microsoft.com/office/drawing/2014/main" id="{635DA8F1-C247-ECA3-C915-4D165D6DE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9" name="Rectangle 28">
            <a:extLst>
              <a:ext uri="{FF2B5EF4-FFF2-40B4-BE49-F238E27FC236}">
                <a16:creationId xmlns:a16="http://schemas.microsoft.com/office/drawing/2014/main" id="{8F3BC33A-960A-2CD0-B7DC-7ABDCDF0B0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0" name="Rectangle 29">
            <a:extLst>
              <a:ext uri="{FF2B5EF4-FFF2-40B4-BE49-F238E27FC236}">
                <a16:creationId xmlns:a16="http://schemas.microsoft.com/office/drawing/2014/main" id="{B4972B61-F9D9-9B7C-AC18-6D2C94BCA4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0" name="Picture 9">
            <a:extLst>
              <a:ext uri="{FF2B5EF4-FFF2-40B4-BE49-F238E27FC236}">
                <a16:creationId xmlns:a16="http://schemas.microsoft.com/office/drawing/2014/main" id="{4AFCC6B8-AF3C-5318-584A-F122B05BEE26}"/>
              </a:ext>
            </a:extLst>
          </p:cNvPr>
          <p:cNvPicPr>
            <a:picLocks noChangeAspect="1"/>
          </p:cNvPicPr>
          <p:nvPr/>
        </p:nvPicPr>
        <p:blipFill>
          <a:blip r:embed="rId3"/>
          <a:stretch>
            <a:fillRect/>
          </a:stretch>
        </p:blipFill>
        <p:spPr>
          <a:xfrm>
            <a:off x="94542" y="5990615"/>
            <a:ext cx="916111" cy="829081"/>
          </a:xfrm>
          <a:prstGeom prst="rect">
            <a:avLst/>
          </a:prstGeom>
        </p:spPr>
      </p:pic>
      <p:sp>
        <p:nvSpPr>
          <p:cNvPr id="2" name="Title 3">
            <a:extLst>
              <a:ext uri="{FF2B5EF4-FFF2-40B4-BE49-F238E27FC236}">
                <a16:creationId xmlns:a16="http://schemas.microsoft.com/office/drawing/2014/main" id="{4F9E3496-1C6E-8753-CD55-7DF7E83AE5BB}"/>
              </a:ext>
            </a:extLst>
          </p:cNvPr>
          <p:cNvSpPr txBox="1">
            <a:spLocks/>
          </p:cNvSpPr>
          <p:nvPr/>
        </p:nvSpPr>
        <p:spPr>
          <a:xfrm>
            <a:off x="1148022" y="424067"/>
            <a:ext cx="9895951" cy="103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ptos Display" panose="02110004020202020204"/>
              <a:ea typeface="+mj-ea"/>
              <a:cs typeface="+mj-cs"/>
            </a:endParaRPr>
          </a:p>
        </p:txBody>
      </p:sp>
      <p:pic>
        <p:nvPicPr>
          <p:cNvPr id="6" name="Picture 5">
            <a:extLst>
              <a:ext uri="{FF2B5EF4-FFF2-40B4-BE49-F238E27FC236}">
                <a16:creationId xmlns:a16="http://schemas.microsoft.com/office/drawing/2014/main" id="{F5A966AD-D39B-5572-8906-6611F44AE6A1}"/>
              </a:ext>
            </a:extLst>
          </p:cNvPr>
          <p:cNvPicPr>
            <a:picLocks noChangeAspect="1"/>
          </p:cNvPicPr>
          <p:nvPr/>
        </p:nvPicPr>
        <p:blipFill>
          <a:blip r:embed="rId4"/>
          <a:stretch>
            <a:fillRect/>
          </a:stretch>
        </p:blipFill>
        <p:spPr>
          <a:xfrm>
            <a:off x="218861" y="2496889"/>
            <a:ext cx="11973135" cy="2902578"/>
          </a:xfrm>
          <a:prstGeom prst="rect">
            <a:avLst/>
          </a:prstGeom>
        </p:spPr>
      </p:pic>
      <p:sp>
        <p:nvSpPr>
          <p:cNvPr id="7" name="Title 3">
            <a:extLst>
              <a:ext uri="{FF2B5EF4-FFF2-40B4-BE49-F238E27FC236}">
                <a16:creationId xmlns:a16="http://schemas.microsoft.com/office/drawing/2014/main" id="{7EF2B2C4-6851-8B13-A8CE-B7255CB65419}"/>
              </a:ext>
            </a:extLst>
          </p:cNvPr>
          <p:cNvSpPr txBox="1">
            <a:spLocks/>
          </p:cNvSpPr>
          <p:nvPr/>
        </p:nvSpPr>
        <p:spPr>
          <a:xfrm>
            <a:off x="1300422" y="576467"/>
            <a:ext cx="9895951" cy="103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ptos Display" panose="02110004020202020204"/>
                <a:ea typeface="+mj-ea"/>
                <a:cs typeface="+mj-cs"/>
              </a:rPr>
              <a:t>Let’s ask AI</a:t>
            </a:r>
          </a:p>
        </p:txBody>
      </p:sp>
    </p:spTree>
    <p:extLst>
      <p:ext uri="{BB962C8B-B14F-4D97-AF65-F5344CB8AC3E}">
        <p14:creationId xmlns:p14="http://schemas.microsoft.com/office/powerpoint/2010/main" val="475748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CE15BD5-87E1-0A85-330D-708A2B4B6456}"/>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D298C161-AD88-BF0A-0A31-D1B8C0DDE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7" name="Rectangle 26">
            <a:extLst>
              <a:ext uri="{FF2B5EF4-FFF2-40B4-BE49-F238E27FC236}">
                <a16:creationId xmlns:a16="http://schemas.microsoft.com/office/drawing/2014/main" id="{F8D806A6-D9EE-0F95-5D72-FE36C9F395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8" name="Rectangle 27">
            <a:extLst>
              <a:ext uri="{FF2B5EF4-FFF2-40B4-BE49-F238E27FC236}">
                <a16:creationId xmlns:a16="http://schemas.microsoft.com/office/drawing/2014/main" id="{F8F86309-E19C-9F1D-D9F9-A79B15F0FF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9" name="Rectangle 28">
            <a:extLst>
              <a:ext uri="{FF2B5EF4-FFF2-40B4-BE49-F238E27FC236}">
                <a16:creationId xmlns:a16="http://schemas.microsoft.com/office/drawing/2014/main" id="{5E36D31B-0BFD-A7E6-8C99-417CE3961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0" name="Rectangle 29">
            <a:extLst>
              <a:ext uri="{FF2B5EF4-FFF2-40B4-BE49-F238E27FC236}">
                <a16:creationId xmlns:a16="http://schemas.microsoft.com/office/drawing/2014/main" id="{EEA89EC6-4AB4-69BE-D81A-392BEFBD4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0" name="Picture 9">
            <a:extLst>
              <a:ext uri="{FF2B5EF4-FFF2-40B4-BE49-F238E27FC236}">
                <a16:creationId xmlns:a16="http://schemas.microsoft.com/office/drawing/2014/main" id="{66C060AE-679E-911E-DF25-BFF1C57A7F6F}"/>
              </a:ext>
            </a:extLst>
          </p:cNvPr>
          <p:cNvPicPr>
            <a:picLocks noChangeAspect="1"/>
          </p:cNvPicPr>
          <p:nvPr/>
        </p:nvPicPr>
        <p:blipFill>
          <a:blip r:embed="rId3"/>
          <a:stretch>
            <a:fillRect/>
          </a:stretch>
        </p:blipFill>
        <p:spPr>
          <a:xfrm>
            <a:off x="94542" y="5990615"/>
            <a:ext cx="916111" cy="829081"/>
          </a:xfrm>
          <a:prstGeom prst="rect">
            <a:avLst/>
          </a:prstGeom>
        </p:spPr>
      </p:pic>
      <p:sp>
        <p:nvSpPr>
          <p:cNvPr id="2" name="Title 3">
            <a:extLst>
              <a:ext uri="{FF2B5EF4-FFF2-40B4-BE49-F238E27FC236}">
                <a16:creationId xmlns:a16="http://schemas.microsoft.com/office/drawing/2014/main" id="{7A091A56-C65B-F73C-1BB6-A7A312BD9DFB}"/>
              </a:ext>
            </a:extLst>
          </p:cNvPr>
          <p:cNvSpPr txBox="1">
            <a:spLocks/>
          </p:cNvSpPr>
          <p:nvPr/>
        </p:nvSpPr>
        <p:spPr>
          <a:xfrm>
            <a:off x="1148022" y="424067"/>
            <a:ext cx="9895951" cy="103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ptos Display" panose="02110004020202020204"/>
                <a:ea typeface="+mj-ea"/>
                <a:cs typeface="+mj-cs"/>
              </a:rPr>
              <a:t>2024 Gartner Report</a:t>
            </a:r>
          </a:p>
        </p:txBody>
      </p:sp>
      <p:pic>
        <p:nvPicPr>
          <p:cNvPr id="5" name="Picture 4">
            <a:extLst>
              <a:ext uri="{FF2B5EF4-FFF2-40B4-BE49-F238E27FC236}">
                <a16:creationId xmlns:a16="http://schemas.microsoft.com/office/drawing/2014/main" id="{4C006449-0A25-A94A-ACA7-5F19684F7090}"/>
              </a:ext>
            </a:extLst>
          </p:cNvPr>
          <p:cNvPicPr>
            <a:picLocks noChangeAspect="1"/>
          </p:cNvPicPr>
          <p:nvPr/>
        </p:nvPicPr>
        <p:blipFill>
          <a:blip r:embed="rId4"/>
          <a:stretch>
            <a:fillRect/>
          </a:stretch>
        </p:blipFill>
        <p:spPr>
          <a:xfrm>
            <a:off x="1502961" y="1874048"/>
            <a:ext cx="9310182" cy="4592326"/>
          </a:xfrm>
          <a:prstGeom prst="rect">
            <a:avLst/>
          </a:prstGeom>
          <a:ln>
            <a:solidFill>
              <a:srgbClr val="0B2D3F"/>
            </a:solidFill>
          </a:ln>
        </p:spPr>
      </p:pic>
    </p:spTree>
    <p:extLst>
      <p:ext uri="{BB962C8B-B14F-4D97-AF65-F5344CB8AC3E}">
        <p14:creationId xmlns:p14="http://schemas.microsoft.com/office/powerpoint/2010/main" val="3241248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8D04C-18A5-3AAB-DFC5-9FB2E9238232}"/>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6AFFEFA4-4BEC-15A7-7EC4-EE96228E59D6}"/>
              </a:ext>
            </a:extLst>
          </p:cNvPr>
          <p:cNvSpPr/>
          <p:nvPr/>
        </p:nvSpPr>
        <p:spPr>
          <a:xfrm rot="2949">
            <a:off x="4492982" y="6256421"/>
            <a:ext cx="7401878" cy="0"/>
          </a:xfrm>
          <a:prstGeom prst="line">
            <a:avLst/>
          </a:prstGeom>
          <a:ln w="9525" cap="rnd">
            <a:solidFill>
              <a:srgbClr val="97CA3F"/>
            </a:solidFill>
            <a:prstDash val="solid"/>
            <a:headEnd type="none" w="sm" len="sm"/>
            <a:tailEnd type="none" w="sm" len="sm"/>
          </a:ln>
        </p:spPr>
        <p:txBody>
          <a:bodyPr/>
          <a:lstStyle/>
          <a:p>
            <a:endParaRPr lang="en-XK" sz="1200"/>
          </a:p>
        </p:txBody>
      </p:sp>
      <p:grpSp>
        <p:nvGrpSpPr>
          <p:cNvPr id="3" name="Group 3">
            <a:extLst>
              <a:ext uri="{FF2B5EF4-FFF2-40B4-BE49-F238E27FC236}">
                <a16:creationId xmlns:a16="http://schemas.microsoft.com/office/drawing/2014/main" id="{B198E5DE-5B5A-ABA5-8B78-D3F5D2F41CC5}"/>
              </a:ext>
            </a:extLst>
          </p:cNvPr>
          <p:cNvGrpSpPr/>
          <p:nvPr/>
        </p:nvGrpSpPr>
        <p:grpSpPr>
          <a:xfrm>
            <a:off x="-304800" y="-251790"/>
            <a:ext cx="4800958" cy="7203274"/>
            <a:chOff x="0" y="0"/>
            <a:chExt cx="9601916" cy="14406548"/>
          </a:xfrm>
        </p:grpSpPr>
        <p:sp>
          <p:nvSpPr>
            <p:cNvPr id="4" name="Freeform 4">
              <a:extLst>
                <a:ext uri="{FF2B5EF4-FFF2-40B4-BE49-F238E27FC236}">
                  <a16:creationId xmlns:a16="http://schemas.microsoft.com/office/drawing/2014/main" id="{BEB63278-F7BB-5957-CE11-A91A0A175EED}"/>
                </a:ext>
              </a:extLst>
            </p:cNvPr>
            <p:cNvSpPr/>
            <p:nvPr/>
          </p:nvSpPr>
          <p:spPr>
            <a:xfrm>
              <a:off x="0" y="0"/>
              <a:ext cx="9601962" cy="14406499"/>
            </a:xfrm>
            <a:custGeom>
              <a:avLst/>
              <a:gdLst/>
              <a:ahLst/>
              <a:cxnLst/>
              <a:rect l="l" t="t" r="r" b="b"/>
              <a:pathLst>
                <a:path w="9601962" h="14406499">
                  <a:moveTo>
                    <a:pt x="0" y="0"/>
                  </a:moveTo>
                  <a:lnTo>
                    <a:pt x="9601962" y="0"/>
                  </a:lnTo>
                  <a:lnTo>
                    <a:pt x="9601962" y="14406499"/>
                  </a:lnTo>
                  <a:lnTo>
                    <a:pt x="0" y="14406499"/>
                  </a:lnTo>
                  <a:close/>
                </a:path>
              </a:pathLst>
            </a:custGeom>
            <a:solidFill>
              <a:srgbClr val="E5E5E5"/>
            </a:solidFill>
          </p:spPr>
          <p:txBody>
            <a:bodyPr/>
            <a:lstStyle/>
            <a:p>
              <a:endParaRPr lang="en-XK" sz="1200"/>
            </a:p>
          </p:txBody>
        </p:sp>
      </p:grpSp>
      <p:sp>
        <p:nvSpPr>
          <p:cNvPr id="8" name="TextBox 8">
            <a:extLst>
              <a:ext uri="{FF2B5EF4-FFF2-40B4-BE49-F238E27FC236}">
                <a16:creationId xmlns:a16="http://schemas.microsoft.com/office/drawing/2014/main" id="{F64DEC6E-578A-473F-7C1E-2154B7CBE884}"/>
              </a:ext>
            </a:extLst>
          </p:cNvPr>
          <p:cNvSpPr txBox="1"/>
          <p:nvPr/>
        </p:nvSpPr>
        <p:spPr>
          <a:xfrm>
            <a:off x="0" y="320455"/>
            <a:ext cx="4349338" cy="500137"/>
          </a:xfrm>
          <a:prstGeom prst="rect">
            <a:avLst/>
          </a:prstGeom>
        </p:spPr>
        <p:txBody>
          <a:bodyPr lIns="0" tIns="0" rIns="0" bIns="0" rtlCol="0" anchor="t">
            <a:spAutoFit/>
          </a:bodyPr>
          <a:lstStyle/>
          <a:p>
            <a:pPr algn="ctr">
              <a:lnSpc>
                <a:spcPts val="3888"/>
              </a:lnSpc>
            </a:pPr>
            <a:r>
              <a:rPr lang="en-US" sz="3600" spc="33" dirty="0">
                <a:solidFill>
                  <a:srgbClr val="0D1E35"/>
                </a:solidFill>
                <a:latin typeface="Open Sauce Bold"/>
                <a:ea typeface="Open Sauce Bold"/>
                <a:cs typeface="Open Sauce Bold"/>
                <a:sym typeface="Open Sauce Bold"/>
              </a:rPr>
              <a:t>Defining your Why?</a:t>
            </a:r>
          </a:p>
        </p:txBody>
      </p:sp>
      <p:sp>
        <p:nvSpPr>
          <p:cNvPr id="9" name="Freeform 9">
            <a:extLst>
              <a:ext uri="{FF2B5EF4-FFF2-40B4-BE49-F238E27FC236}">
                <a16:creationId xmlns:a16="http://schemas.microsoft.com/office/drawing/2014/main" id="{348E5327-FD89-CD85-6548-55AAE060830F}"/>
              </a:ext>
            </a:extLst>
          </p:cNvPr>
          <p:cNvSpPr/>
          <p:nvPr/>
        </p:nvSpPr>
        <p:spPr>
          <a:xfrm>
            <a:off x="10843518" y="6387384"/>
            <a:ext cx="1051341" cy="288681"/>
          </a:xfrm>
          <a:custGeom>
            <a:avLst/>
            <a:gdLst/>
            <a:ahLst/>
            <a:cxnLst/>
            <a:rect l="l" t="t" r="r" b="b"/>
            <a:pathLst>
              <a:path w="1577011" h="433021">
                <a:moveTo>
                  <a:pt x="0" y="0"/>
                </a:moveTo>
                <a:lnTo>
                  <a:pt x="1577011" y="0"/>
                </a:lnTo>
                <a:lnTo>
                  <a:pt x="1577011" y="433021"/>
                </a:lnTo>
                <a:lnTo>
                  <a:pt x="0" y="433021"/>
                </a:lnTo>
                <a:lnTo>
                  <a:pt x="0" y="0"/>
                </a:lnTo>
                <a:close/>
              </a:path>
            </a:pathLst>
          </a:custGeom>
          <a:blipFill>
            <a:blip r:embed="rId3"/>
            <a:stretch>
              <a:fillRect/>
            </a:stretch>
          </a:blipFill>
        </p:spPr>
        <p:txBody>
          <a:bodyPr/>
          <a:lstStyle/>
          <a:p>
            <a:endParaRPr lang="en-XK" sz="1200"/>
          </a:p>
        </p:txBody>
      </p:sp>
      <p:pic>
        <p:nvPicPr>
          <p:cNvPr id="4098" name="Picture 2" descr="8,753 Ancient Map Compass Stock Photos ...">
            <a:extLst>
              <a:ext uri="{FF2B5EF4-FFF2-40B4-BE49-F238E27FC236}">
                <a16:creationId xmlns:a16="http://schemas.microsoft.com/office/drawing/2014/main" id="{A0843996-2640-2F49-BB52-8A370FF87E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653" y="1398501"/>
            <a:ext cx="5588000" cy="3718560"/>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
        <p:nvSpPr>
          <p:cNvPr id="12" name="TextBox 4">
            <a:extLst>
              <a:ext uri="{FF2B5EF4-FFF2-40B4-BE49-F238E27FC236}">
                <a16:creationId xmlns:a16="http://schemas.microsoft.com/office/drawing/2014/main" id="{7846127A-3C5C-5F68-E7AE-19EBB476AAA1}"/>
              </a:ext>
            </a:extLst>
          </p:cNvPr>
          <p:cNvSpPr txBox="1"/>
          <p:nvPr/>
        </p:nvSpPr>
        <p:spPr>
          <a:xfrm>
            <a:off x="6638544" y="939800"/>
            <a:ext cx="4800981" cy="4267002"/>
          </a:xfrm>
          <a:prstGeom prst="rect">
            <a:avLst/>
          </a:prstGeom>
        </p:spPr>
        <p:txBody>
          <a:bodyPr wrap="square" lIns="0" tIns="0" rIns="0" bIns="0" rtlCol="0" anchor="t">
            <a:spAutoFit/>
          </a:bodyPr>
          <a:lstStyle/>
          <a:p>
            <a:pPr marL="455635" lvl="1" indent="-304815">
              <a:buFont typeface="Wingdings" panose="05000000000000000000" pitchFamily="2" charset="2"/>
              <a:buChar char="ü"/>
            </a:pPr>
            <a:r>
              <a:rPr lang="en-US" sz="2133" dirty="0">
                <a:latin typeface="Open Sauce Light"/>
                <a:ea typeface="Open Sauce Light"/>
                <a:cs typeface="Open Sauce Light"/>
                <a:sym typeface="Open Sauce Light"/>
              </a:rPr>
              <a:t>Why are we looking for new tech?</a:t>
            </a:r>
            <a:br>
              <a:rPr lang="en-US" sz="2133" dirty="0">
                <a:latin typeface="Open Sauce Light"/>
                <a:ea typeface="Open Sauce Light"/>
                <a:cs typeface="Open Sauce Light"/>
                <a:sym typeface="Open Sauce Light"/>
              </a:rPr>
            </a:br>
            <a:endParaRPr lang="en-US" sz="2133" dirty="0">
              <a:latin typeface="Open Sauce Light"/>
              <a:ea typeface="Open Sauce Light"/>
              <a:cs typeface="Open Sauce Light"/>
              <a:sym typeface="Open Sauce Light"/>
            </a:endParaRPr>
          </a:p>
          <a:p>
            <a:pPr marL="455635" lvl="1" indent="-304815">
              <a:buFont typeface="Wingdings" panose="05000000000000000000" pitchFamily="2" charset="2"/>
              <a:buChar char="ü"/>
            </a:pPr>
            <a:r>
              <a:rPr lang="en-US" sz="2133" dirty="0">
                <a:latin typeface="Open Sauce Light"/>
                <a:ea typeface="Open Sauce Light"/>
                <a:cs typeface="Open Sauce Light"/>
                <a:sym typeface="Open Sauce Light"/>
              </a:rPr>
              <a:t>What pain points are we having with current technology and processes? </a:t>
            </a:r>
          </a:p>
          <a:p>
            <a:pPr marL="455635" lvl="1" indent="-304815">
              <a:buFont typeface="Wingdings" panose="05000000000000000000" pitchFamily="2" charset="2"/>
              <a:buChar char="ü"/>
            </a:pPr>
            <a:endParaRPr lang="en-US" sz="2133" dirty="0">
              <a:latin typeface="Open Sauce Light"/>
              <a:ea typeface="Open Sauce Light"/>
              <a:cs typeface="Open Sauce Light"/>
              <a:sym typeface="Open Sauce Light"/>
            </a:endParaRPr>
          </a:p>
          <a:p>
            <a:pPr marL="455635" lvl="1" indent="-304815">
              <a:buFont typeface="Wingdings" panose="05000000000000000000" pitchFamily="2" charset="2"/>
              <a:buChar char="ü"/>
            </a:pPr>
            <a:r>
              <a:rPr lang="en-US" sz="2133" dirty="0">
                <a:latin typeface="Open Sauce Light"/>
                <a:ea typeface="Open Sauce Light"/>
                <a:cs typeface="Open Sauce Light"/>
                <a:sym typeface="Open Sauce Light"/>
              </a:rPr>
              <a:t>What problems are we trying to solve for?</a:t>
            </a:r>
            <a:br>
              <a:rPr lang="en-US" sz="2133" dirty="0">
                <a:latin typeface="Open Sauce Light"/>
                <a:ea typeface="Open Sauce Light"/>
                <a:cs typeface="Open Sauce Light"/>
                <a:sym typeface="Open Sauce Light"/>
              </a:rPr>
            </a:br>
            <a:endParaRPr lang="en-US" sz="2133" dirty="0">
              <a:latin typeface="Open Sauce Light"/>
              <a:ea typeface="Open Sauce Light"/>
              <a:cs typeface="Open Sauce Light"/>
              <a:sym typeface="Open Sauce Light"/>
            </a:endParaRPr>
          </a:p>
          <a:p>
            <a:pPr marL="455635" lvl="1" indent="-304815">
              <a:buFont typeface="Wingdings" panose="05000000000000000000" pitchFamily="2" charset="2"/>
              <a:buChar char="ü"/>
            </a:pPr>
            <a:r>
              <a:rPr lang="en-US" sz="2133" dirty="0">
                <a:latin typeface="Open Sauce Light"/>
                <a:ea typeface="Open Sauce Light"/>
                <a:cs typeface="Open Sauce Light"/>
                <a:sym typeface="Open Sauce Light"/>
              </a:rPr>
              <a:t>Are the problems functionality, strategic or experience related?</a:t>
            </a:r>
            <a:br>
              <a:rPr lang="en-US" sz="2133" dirty="0">
                <a:latin typeface="Open Sauce Light"/>
                <a:ea typeface="Open Sauce Light"/>
                <a:cs typeface="Open Sauce Light"/>
                <a:sym typeface="Open Sauce Light"/>
              </a:rPr>
            </a:br>
            <a:endParaRPr lang="en-US" sz="2133" dirty="0">
              <a:latin typeface="Open Sauce Light"/>
              <a:ea typeface="Open Sauce Light"/>
              <a:cs typeface="Open Sauce Light"/>
              <a:sym typeface="Open Sauce Light"/>
            </a:endParaRPr>
          </a:p>
          <a:p>
            <a:pPr marL="455635" lvl="1" indent="-304815">
              <a:buFont typeface="Wingdings" panose="05000000000000000000" pitchFamily="2" charset="2"/>
              <a:buChar char="ü"/>
            </a:pPr>
            <a:r>
              <a:rPr lang="en-US" sz="2133" dirty="0">
                <a:latin typeface="Open Sauce Light"/>
                <a:ea typeface="Open Sauce Light"/>
                <a:cs typeface="Open Sauce Light"/>
                <a:sym typeface="Open Sauce Light"/>
              </a:rPr>
              <a:t>Are we trying to align with the organization’s vision? If yes, how?</a:t>
            </a:r>
          </a:p>
        </p:txBody>
      </p:sp>
      <p:pic>
        <p:nvPicPr>
          <p:cNvPr id="5" name="Picture 4">
            <a:extLst>
              <a:ext uri="{FF2B5EF4-FFF2-40B4-BE49-F238E27FC236}">
                <a16:creationId xmlns:a16="http://schemas.microsoft.com/office/drawing/2014/main" id="{FD447F2E-361D-9D2E-1F46-D231F776D585}"/>
              </a:ext>
            </a:extLst>
          </p:cNvPr>
          <p:cNvPicPr>
            <a:picLocks noChangeAspect="1"/>
          </p:cNvPicPr>
          <p:nvPr/>
        </p:nvPicPr>
        <p:blipFill>
          <a:blip r:embed="rId5"/>
          <a:stretch>
            <a:fillRect/>
          </a:stretch>
        </p:blipFill>
        <p:spPr>
          <a:xfrm>
            <a:off x="0" y="5938271"/>
            <a:ext cx="916111" cy="829081"/>
          </a:xfrm>
          <a:prstGeom prst="rect">
            <a:avLst/>
          </a:prstGeom>
        </p:spPr>
      </p:pic>
    </p:spTree>
    <p:extLst>
      <p:ext uri="{BB962C8B-B14F-4D97-AF65-F5344CB8AC3E}">
        <p14:creationId xmlns:p14="http://schemas.microsoft.com/office/powerpoint/2010/main" val="4096528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5A199C1-D46A-561D-F552-D308376895A4}"/>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8988174-5B02-4BEA-B172-8B9DB964D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373FEE2-493C-833D-DB56-50EE5217E7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AF2057B-7846-F139-E51F-9E4F3A2B11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B84ABBC-7F17-D259-382D-7F5C4C9940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6DE3DD-2DAC-F340-2E42-55F645D66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31AE653-8A54-ECD2-7868-7CD52205E6FF}"/>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Clarifying Requirements</a:t>
            </a:r>
          </a:p>
        </p:txBody>
      </p:sp>
      <p:sp>
        <p:nvSpPr>
          <p:cNvPr id="54" name="Freeform 10">
            <a:extLst>
              <a:ext uri="{FF2B5EF4-FFF2-40B4-BE49-F238E27FC236}">
                <a16:creationId xmlns:a16="http://schemas.microsoft.com/office/drawing/2014/main" id="{662CA86B-09E1-D754-90C6-7445A86B4989}"/>
              </a:ext>
            </a:extLst>
          </p:cNvPr>
          <p:cNvSpPr/>
          <p:nvPr/>
        </p:nvSpPr>
        <p:spPr>
          <a:xfrm>
            <a:off x="-297758" y="1404976"/>
            <a:ext cx="4806371" cy="4981433"/>
          </a:xfrm>
          <a:custGeom>
            <a:avLst/>
            <a:gdLst/>
            <a:ahLst/>
            <a:cxnLst/>
            <a:rect l="l" t="t" r="r" b="b"/>
            <a:pathLst>
              <a:path w="5268842" h="6159709">
                <a:moveTo>
                  <a:pt x="0" y="0"/>
                </a:moveTo>
                <a:lnTo>
                  <a:pt x="5268841" y="0"/>
                </a:lnTo>
                <a:lnTo>
                  <a:pt x="5268841" y="6159709"/>
                </a:lnTo>
                <a:lnTo>
                  <a:pt x="0" y="6159709"/>
                </a:lnTo>
                <a:lnTo>
                  <a:pt x="0" y="0"/>
                </a:lnTo>
                <a:close/>
              </a:path>
            </a:pathLst>
          </a:custGeom>
          <a:blipFill>
            <a:blip r:embed="rId3"/>
            <a:stretch>
              <a:fillRect/>
            </a:stretch>
          </a:blipFill>
        </p:spPr>
        <p:txBody>
          <a:bodyPr/>
          <a:lstStyle/>
          <a:p>
            <a:endParaRPr lang="en-XK" sz="2000"/>
          </a:p>
        </p:txBody>
      </p:sp>
      <p:grpSp>
        <p:nvGrpSpPr>
          <p:cNvPr id="55" name="Group 54">
            <a:extLst>
              <a:ext uri="{FF2B5EF4-FFF2-40B4-BE49-F238E27FC236}">
                <a16:creationId xmlns:a16="http://schemas.microsoft.com/office/drawing/2014/main" id="{9F7F2D83-9619-4037-2BAE-9F1561BFAF5B}"/>
              </a:ext>
            </a:extLst>
          </p:cNvPr>
          <p:cNvGrpSpPr/>
          <p:nvPr/>
        </p:nvGrpSpPr>
        <p:grpSpPr>
          <a:xfrm>
            <a:off x="3711169" y="1328207"/>
            <a:ext cx="4749171" cy="5158485"/>
            <a:chOff x="4175208" y="2193479"/>
            <a:chExt cx="5268842" cy="6159710"/>
          </a:xfrm>
        </p:grpSpPr>
        <p:sp>
          <p:nvSpPr>
            <p:cNvPr id="56" name="Freeform 11">
              <a:extLst>
                <a:ext uri="{FF2B5EF4-FFF2-40B4-BE49-F238E27FC236}">
                  <a16:creationId xmlns:a16="http://schemas.microsoft.com/office/drawing/2014/main" id="{264A9249-2F84-14EE-7DBA-030961532698}"/>
                </a:ext>
              </a:extLst>
            </p:cNvPr>
            <p:cNvSpPr/>
            <p:nvPr/>
          </p:nvSpPr>
          <p:spPr>
            <a:xfrm>
              <a:off x="4175208" y="2193479"/>
              <a:ext cx="5268842" cy="6159710"/>
            </a:xfrm>
            <a:custGeom>
              <a:avLst/>
              <a:gdLst/>
              <a:ahLst/>
              <a:cxnLst/>
              <a:rect l="l" t="t" r="r" b="b"/>
              <a:pathLst>
                <a:path w="5268842" h="6159709">
                  <a:moveTo>
                    <a:pt x="0" y="0"/>
                  </a:moveTo>
                  <a:lnTo>
                    <a:pt x="5268841" y="0"/>
                  </a:lnTo>
                  <a:lnTo>
                    <a:pt x="5268841" y="6159709"/>
                  </a:lnTo>
                  <a:lnTo>
                    <a:pt x="0" y="6159709"/>
                  </a:lnTo>
                  <a:lnTo>
                    <a:pt x="0" y="0"/>
                  </a:lnTo>
                  <a:close/>
                </a:path>
              </a:pathLst>
            </a:custGeom>
            <a:blipFill>
              <a:blip r:embed="rId4"/>
              <a:stretch>
                <a:fillRect/>
              </a:stretch>
            </a:blipFill>
          </p:spPr>
          <p:txBody>
            <a:bodyPr/>
            <a:lstStyle/>
            <a:p>
              <a:endParaRPr lang="en-XK"/>
            </a:p>
          </p:txBody>
        </p:sp>
        <p:sp>
          <p:nvSpPr>
            <p:cNvPr id="57" name="Freeform 11">
              <a:extLst>
                <a:ext uri="{FF2B5EF4-FFF2-40B4-BE49-F238E27FC236}">
                  <a16:creationId xmlns:a16="http://schemas.microsoft.com/office/drawing/2014/main" id="{0F686E82-13C0-0564-04B2-73E7646EC782}"/>
                </a:ext>
              </a:extLst>
            </p:cNvPr>
            <p:cNvSpPr/>
            <p:nvPr/>
          </p:nvSpPr>
          <p:spPr>
            <a:xfrm>
              <a:off x="5048098" y="3572021"/>
              <a:ext cx="3486819" cy="4338568"/>
            </a:xfrm>
            <a:custGeom>
              <a:avLst/>
              <a:gdLst/>
              <a:ahLst/>
              <a:cxnLst/>
              <a:rect l="l" t="t" r="r" b="b"/>
              <a:pathLst>
                <a:path w="5268842" h="6159709">
                  <a:moveTo>
                    <a:pt x="0" y="0"/>
                  </a:moveTo>
                  <a:lnTo>
                    <a:pt x="5268841" y="0"/>
                  </a:lnTo>
                  <a:lnTo>
                    <a:pt x="5268841" y="6159709"/>
                  </a:lnTo>
                  <a:lnTo>
                    <a:pt x="0" y="6159709"/>
                  </a:lnTo>
                  <a:lnTo>
                    <a:pt x="0" y="0"/>
                  </a:lnTo>
                  <a:close/>
                </a:path>
              </a:pathLst>
            </a:custGeom>
          </p:spPr>
          <p:txBody>
            <a:bodyPr wrap="square" lIns="0" tIns="0" rIns="0" bIns="0" rtlCol="0" anchor="t">
              <a:spAutoFit/>
            </a:bodyPr>
            <a:lstStyle/>
            <a:p>
              <a:pPr marL="288925" lvl="1" indent="-176213">
                <a:spcAft>
                  <a:spcPts val="600"/>
                </a:spcAft>
                <a:buFont typeface="Wingdings" panose="05000000000000000000" pitchFamily="2" charset="2"/>
                <a:buChar char=""/>
              </a:pPr>
              <a:r>
                <a:rPr lang="en-US" sz="1600" dirty="0">
                  <a:solidFill>
                    <a:srgbClr val="0D1E35"/>
                  </a:solidFill>
                  <a:latin typeface="+mj-lt"/>
                  <a:sym typeface="Open Sauce Light"/>
                </a:rPr>
                <a:t>Who are the organizational leaders that will own this project?</a:t>
              </a:r>
            </a:p>
            <a:p>
              <a:pPr marL="288925" lvl="1" indent="-176213">
                <a:spcAft>
                  <a:spcPts val="600"/>
                </a:spcAft>
                <a:buFont typeface="Wingdings" panose="05000000000000000000" pitchFamily="2" charset="2"/>
                <a:buChar char=""/>
              </a:pPr>
              <a:r>
                <a:rPr lang="en-US" sz="1600" dirty="0">
                  <a:solidFill>
                    <a:srgbClr val="0D1E35"/>
                  </a:solidFill>
                  <a:latin typeface="+mj-lt"/>
                  <a:sym typeface="Open Sauce Light"/>
                </a:rPr>
                <a:t>Who will be the key resources who will lead this project internally? </a:t>
              </a:r>
            </a:p>
            <a:p>
              <a:pPr marL="288925" lvl="1" indent="-176213">
                <a:spcAft>
                  <a:spcPts val="600"/>
                </a:spcAft>
                <a:buFont typeface="Wingdings" panose="05000000000000000000" pitchFamily="2" charset="2"/>
                <a:buChar char=""/>
              </a:pPr>
              <a:r>
                <a:rPr lang="en-US" sz="1600" dirty="0">
                  <a:solidFill>
                    <a:srgbClr val="0D1E35"/>
                  </a:solidFill>
                  <a:latin typeface="+mj-lt"/>
                  <a:sym typeface="Open Sauce Light"/>
                </a:rPr>
                <a:t>Who will be involved in this implementation and for what purposes?</a:t>
              </a:r>
            </a:p>
            <a:p>
              <a:pPr marL="288925" lvl="1" indent="-176213">
                <a:spcAft>
                  <a:spcPts val="600"/>
                </a:spcAft>
                <a:buFont typeface="Wingdings" panose="05000000000000000000" pitchFamily="2" charset="2"/>
                <a:buChar char=""/>
              </a:pPr>
              <a:r>
                <a:rPr lang="en-US" sz="1600" dirty="0">
                  <a:solidFill>
                    <a:srgbClr val="0D1E35"/>
                  </a:solidFill>
                  <a:latin typeface="+mj-lt"/>
                  <a:sym typeface="Open Sauce Light"/>
                </a:rPr>
                <a:t>Do we need external resources to assist  with this project?</a:t>
              </a:r>
            </a:p>
            <a:p>
              <a:pPr marL="288925" lvl="1" indent="-176213">
                <a:spcAft>
                  <a:spcPts val="600"/>
                </a:spcAft>
                <a:buFont typeface="Wingdings" panose="05000000000000000000" pitchFamily="2" charset="2"/>
                <a:buChar char=""/>
              </a:pPr>
              <a:r>
                <a:rPr lang="en-US" sz="1600" dirty="0">
                  <a:solidFill>
                    <a:srgbClr val="0D1E35"/>
                  </a:solidFill>
                  <a:latin typeface="+mj-lt"/>
                  <a:sym typeface="Open Sauce Light"/>
                </a:rPr>
                <a:t>Who will be our biggest champion and biggest obstacle to this change?</a:t>
              </a:r>
            </a:p>
          </p:txBody>
        </p:sp>
        <p:sp>
          <p:nvSpPr>
            <p:cNvPr id="58" name="TextBox 14">
              <a:extLst>
                <a:ext uri="{FF2B5EF4-FFF2-40B4-BE49-F238E27FC236}">
                  <a16:creationId xmlns:a16="http://schemas.microsoft.com/office/drawing/2014/main" id="{323A250B-225F-63C8-5CB3-DEE53557AD90}"/>
                </a:ext>
              </a:extLst>
            </p:cNvPr>
            <p:cNvSpPr txBox="1"/>
            <p:nvPr/>
          </p:nvSpPr>
          <p:spPr>
            <a:xfrm>
              <a:off x="5666678" y="2735701"/>
              <a:ext cx="2285902" cy="333425"/>
            </a:xfrm>
            <a:prstGeom prst="rect">
              <a:avLst/>
            </a:prstGeom>
          </p:spPr>
          <p:txBody>
            <a:bodyPr lIns="0" tIns="0" rIns="0" bIns="0" rtlCol="0" anchor="t">
              <a:spAutoFit/>
            </a:bodyPr>
            <a:lstStyle/>
            <a:p>
              <a:pPr algn="ctr">
                <a:lnSpc>
                  <a:spcPts val="2640"/>
                </a:lnSpc>
              </a:pPr>
              <a:r>
                <a:rPr lang="en-US" sz="2200" dirty="0">
                  <a:solidFill>
                    <a:srgbClr val="FFFFFF"/>
                  </a:solidFill>
                  <a:latin typeface="Open Sauce Bold"/>
                  <a:ea typeface="Open Sauce Bold"/>
                  <a:cs typeface="Open Sauce Bold"/>
                  <a:sym typeface="Open Sauce Bold"/>
                </a:rPr>
                <a:t>Who</a:t>
              </a:r>
            </a:p>
          </p:txBody>
        </p:sp>
      </p:grpSp>
      <p:sp>
        <p:nvSpPr>
          <p:cNvPr id="60" name="Freeform 12">
            <a:extLst>
              <a:ext uri="{FF2B5EF4-FFF2-40B4-BE49-F238E27FC236}">
                <a16:creationId xmlns:a16="http://schemas.microsoft.com/office/drawing/2014/main" id="{A41A4C93-B0A8-DCFF-545B-A099B442DF31}"/>
              </a:ext>
            </a:extLst>
          </p:cNvPr>
          <p:cNvSpPr/>
          <p:nvPr/>
        </p:nvSpPr>
        <p:spPr>
          <a:xfrm>
            <a:off x="7660860" y="1321849"/>
            <a:ext cx="4636852" cy="5235255"/>
          </a:xfrm>
          <a:custGeom>
            <a:avLst/>
            <a:gdLst/>
            <a:ahLst/>
            <a:cxnLst/>
            <a:rect l="l" t="t" r="r" b="b"/>
            <a:pathLst>
              <a:path w="5268842" h="6159709">
                <a:moveTo>
                  <a:pt x="0" y="0"/>
                </a:moveTo>
                <a:lnTo>
                  <a:pt x="5268842" y="0"/>
                </a:lnTo>
                <a:lnTo>
                  <a:pt x="5268842" y="6159709"/>
                </a:lnTo>
                <a:lnTo>
                  <a:pt x="0" y="6159709"/>
                </a:lnTo>
                <a:lnTo>
                  <a:pt x="0" y="0"/>
                </a:lnTo>
                <a:close/>
              </a:path>
            </a:pathLst>
          </a:custGeom>
          <a:blipFill>
            <a:blip r:embed="rId5"/>
            <a:stretch>
              <a:fillRect/>
            </a:stretch>
          </a:blipFill>
        </p:spPr>
        <p:txBody>
          <a:bodyPr/>
          <a:lstStyle/>
          <a:p>
            <a:endParaRPr lang="en-XK" dirty="0"/>
          </a:p>
        </p:txBody>
      </p:sp>
      <p:pic>
        <p:nvPicPr>
          <p:cNvPr id="10" name="Picture 9">
            <a:extLst>
              <a:ext uri="{FF2B5EF4-FFF2-40B4-BE49-F238E27FC236}">
                <a16:creationId xmlns:a16="http://schemas.microsoft.com/office/drawing/2014/main" id="{AE8FC61E-B1B5-72EE-3272-9CDCEAC76D6C}"/>
              </a:ext>
            </a:extLst>
          </p:cNvPr>
          <p:cNvPicPr>
            <a:picLocks noChangeAspect="1"/>
          </p:cNvPicPr>
          <p:nvPr/>
        </p:nvPicPr>
        <p:blipFill>
          <a:blip r:embed="rId6"/>
          <a:stretch>
            <a:fillRect/>
          </a:stretch>
        </p:blipFill>
        <p:spPr>
          <a:xfrm>
            <a:off x="223644" y="5971869"/>
            <a:ext cx="916111" cy="829081"/>
          </a:xfrm>
          <a:prstGeom prst="rect">
            <a:avLst/>
          </a:prstGeom>
        </p:spPr>
      </p:pic>
      <p:sp>
        <p:nvSpPr>
          <p:cNvPr id="61" name="TextBox 14">
            <a:extLst>
              <a:ext uri="{FF2B5EF4-FFF2-40B4-BE49-F238E27FC236}">
                <a16:creationId xmlns:a16="http://schemas.microsoft.com/office/drawing/2014/main" id="{A81060C1-B152-DE2F-71A0-98B2FF48C023}"/>
              </a:ext>
            </a:extLst>
          </p:cNvPr>
          <p:cNvSpPr txBox="1"/>
          <p:nvPr/>
        </p:nvSpPr>
        <p:spPr>
          <a:xfrm>
            <a:off x="459350" y="1740689"/>
            <a:ext cx="3163408" cy="379279"/>
          </a:xfrm>
          <a:prstGeom prst="rect">
            <a:avLst/>
          </a:prstGeom>
        </p:spPr>
        <p:txBody>
          <a:bodyPr lIns="0" tIns="0" rIns="0" bIns="0" rtlCol="0" anchor="t">
            <a:spAutoFit/>
          </a:bodyPr>
          <a:lstStyle/>
          <a:p>
            <a:pPr algn="ctr">
              <a:lnSpc>
                <a:spcPts val="2640"/>
              </a:lnSpc>
            </a:pPr>
            <a:r>
              <a:rPr lang="en-US" sz="2200" dirty="0">
                <a:solidFill>
                  <a:srgbClr val="FFFFFF"/>
                </a:solidFill>
                <a:latin typeface="Open Sauce Bold"/>
                <a:ea typeface="Open Sauce Bold"/>
                <a:cs typeface="Open Sauce Bold"/>
                <a:sym typeface="Open Sauce Bold"/>
              </a:rPr>
              <a:t>What </a:t>
            </a:r>
          </a:p>
        </p:txBody>
      </p:sp>
      <p:sp>
        <p:nvSpPr>
          <p:cNvPr id="63" name="TextBox 14">
            <a:extLst>
              <a:ext uri="{FF2B5EF4-FFF2-40B4-BE49-F238E27FC236}">
                <a16:creationId xmlns:a16="http://schemas.microsoft.com/office/drawing/2014/main" id="{C66B6498-1CF7-FEC0-C53E-754C3FAA9C66}"/>
              </a:ext>
            </a:extLst>
          </p:cNvPr>
          <p:cNvSpPr txBox="1"/>
          <p:nvPr/>
        </p:nvSpPr>
        <p:spPr>
          <a:xfrm>
            <a:off x="8480324" y="1577716"/>
            <a:ext cx="2932360" cy="666849"/>
          </a:xfrm>
          <a:prstGeom prst="rect">
            <a:avLst/>
          </a:prstGeom>
        </p:spPr>
        <p:txBody>
          <a:bodyPr lIns="0" tIns="0" rIns="0" bIns="0" rtlCol="0" anchor="t">
            <a:spAutoFit/>
          </a:bodyPr>
          <a:lstStyle/>
          <a:p>
            <a:pPr algn="ctr">
              <a:lnSpc>
                <a:spcPts val="2640"/>
              </a:lnSpc>
            </a:pPr>
            <a:r>
              <a:rPr lang="en-US" sz="2200" dirty="0">
                <a:solidFill>
                  <a:srgbClr val="FFFFFF"/>
                </a:solidFill>
                <a:latin typeface="Open Sauce Bold"/>
                <a:ea typeface="Open Sauce Bold"/>
                <a:cs typeface="Open Sauce Bold"/>
                <a:sym typeface="Open Sauce Bold"/>
              </a:rPr>
              <a:t>Priorities vs </a:t>
            </a:r>
          </a:p>
          <a:p>
            <a:pPr algn="ctr">
              <a:lnSpc>
                <a:spcPts val="2640"/>
              </a:lnSpc>
            </a:pPr>
            <a:r>
              <a:rPr lang="en-US" sz="2200" dirty="0">
                <a:solidFill>
                  <a:srgbClr val="FFFFFF"/>
                </a:solidFill>
                <a:latin typeface="Open Sauce Bold"/>
                <a:ea typeface="Open Sauce Bold"/>
                <a:cs typeface="Open Sauce Bold"/>
                <a:sym typeface="Open Sauce Bold"/>
              </a:rPr>
              <a:t>Nice-to-Have</a:t>
            </a:r>
          </a:p>
        </p:txBody>
      </p:sp>
      <p:sp>
        <p:nvSpPr>
          <p:cNvPr id="64" name="TextBox 19">
            <a:extLst>
              <a:ext uri="{FF2B5EF4-FFF2-40B4-BE49-F238E27FC236}">
                <a16:creationId xmlns:a16="http://schemas.microsoft.com/office/drawing/2014/main" id="{1185705D-998C-7696-F282-A08999EA6735}"/>
              </a:ext>
            </a:extLst>
          </p:cNvPr>
          <p:cNvSpPr txBox="1"/>
          <p:nvPr/>
        </p:nvSpPr>
        <p:spPr>
          <a:xfrm>
            <a:off x="8312683" y="2439256"/>
            <a:ext cx="3147297" cy="4262705"/>
          </a:xfrm>
          <a:prstGeom prst="rect">
            <a:avLst/>
          </a:prstGeom>
        </p:spPr>
        <p:txBody>
          <a:bodyPr wrap="square" lIns="0" tIns="0" rIns="0" bIns="0" rtlCol="0" anchor="t">
            <a:spAutoFit/>
          </a:bodyPr>
          <a:lstStyle>
            <a:defPPr>
              <a:defRPr lang="en-US"/>
            </a:defPPr>
            <a:lvl2pPr marL="288925" lvl="1" indent="-176213">
              <a:lnSpc>
                <a:spcPts val="2160"/>
              </a:lnSpc>
              <a:spcAft>
                <a:spcPts val="300"/>
              </a:spcAft>
              <a:buFont typeface="Wingdings" panose="05000000000000000000" pitchFamily="2" charset="2"/>
              <a:buChar char=""/>
              <a:defRPr sz="1600">
                <a:solidFill>
                  <a:srgbClr val="0D1E35"/>
                </a:solidFill>
                <a:latin typeface="Open Sauce Light"/>
                <a:ea typeface="Open Sauce Light"/>
                <a:cs typeface="Open Sauce Light"/>
              </a:defRPr>
            </a:lvl2pPr>
          </a:lstStyle>
          <a:p>
            <a:pPr lvl="1">
              <a:lnSpc>
                <a:spcPct val="100000"/>
              </a:lnSpc>
              <a:spcAft>
                <a:spcPts val="600"/>
              </a:spcAft>
            </a:pPr>
            <a:r>
              <a:rPr lang="en-US" dirty="0">
                <a:latin typeface="+mj-lt"/>
                <a:sym typeface="Open Sauce Light"/>
              </a:rPr>
              <a:t>What are the priorities? </a:t>
            </a:r>
          </a:p>
          <a:p>
            <a:pPr marL="1200150" lvl="2" indent="-285750">
              <a:spcAft>
                <a:spcPts val="600"/>
              </a:spcAft>
              <a:buFont typeface="Wingdings" panose="05000000000000000000" pitchFamily="2" charset="2"/>
              <a:buChar char="Ø"/>
            </a:pPr>
            <a:r>
              <a:rPr lang="en-US" sz="1400" dirty="0">
                <a:latin typeface="+mj-lt"/>
                <a:sym typeface="Open Sauce Light"/>
              </a:rPr>
              <a:t>When are they needed?</a:t>
            </a:r>
          </a:p>
          <a:p>
            <a:pPr marL="1200150" lvl="2" indent="-285750">
              <a:spcAft>
                <a:spcPts val="600"/>
              </a:spcAft>
              <a:buFont typeface="Wingdings" panose="05000000000000000000" pitchFamily="2" charset="2"/>
              <a:buChar char="Ø"/>
            </a:pPr>
            <a:r>
              <a:rPr lang="en-US" sz="1400" dirty="0">
                <a:latin typeface="+mj-lt"/>
                <a:sym typeface="Open Sauce Light"/>
              </a:rPr>
              <a:t>Why are they the priorities?</a:t>
            </a:r>
          </a:p>
          <a:p>
            <a:pPr marL="1200150" lvl="2" indent="-285750">
              <a:spcAft>
                <a:spcPts val="600"/>
              </a:spcAft>
              <a:buFont typeface="Wingdings" panose="05000000000000000000" pitchFamily="2" charset="2"/>
              <a:buChar char="Ø"/>
            </a:pPr>
            <a:r>
              <a:rPr lang="en-US" sz="1400" dirty="0">
                <a:solidFill>
                  <a:srgbClr val="0D1E35"/>
                </a:solidFill>
                <a:latin typeface="+mj-lt"/>
                <a:ea typeface="Open Sauce Light"/>
                <a:cs typeface="Open Sauce Light"/>
                <a:sym typeface="Open Sauce Light"/>
              </a:rPr>
              <a:t>Are these something we have today?</a:t>
            </a:r>
          </a:p>
          <a:p>
            <a:pPr lvl="1">
              <a:lnSpc>
                <a:spcPct val="100000"/>
              </a:lnSpc>
              <a:spcAft>
                <a:spcPts val="600"/>
              </a:spcAft>
            </a:pPr>
            <a:r>
              <a:rPr lang="en-US" dirty="0">
                <a:solidFill>
                  <a:schemeClr val="tx1"/>
                </a:solidFill>
                <a:latin typeface="+mj-lt"/>
                <a:sym typeface="Open Sauce Light"/>
              </a:rPr>
              <a:t>Do we have </a:t>
            </a:r>
            <a:r>
              <a:rPr lang="en-US" dirty="0">
                <a:latin typeface="+mj-lt"/>
                <a:sym typeface="Open Sauce Light"/>
              </a:rPr>
              <a:t>competing priorities? Do they change over time?</a:t>
            </a:r>
          </a:p>
          <a:p>
            <a:pPr lvl="1">
              <a:lnSpc>
                <a:spcPct val="100000"/>
              </a:lnSpc>
              <a:spcAft>
                <a:spcPts val="600"/>
              </a:spcAft>
            </a:pPr>
            <a:r>
              <a:rPr lang="en-US" sz="1600" dirty="0">
                <a:solidFill>
                  <a:srgbClr val="0D1E35"/>
                </a:solidFill>
                <a:latin typeface="+mj-lt"/>
                <a:ea typeface="Open Sauce Light"/>
                <a:cs typeface="Open Sauce Light"/>
                <a:sym typeface="Open Sauce Light"/>
              </a:rPr>
              <a:t>What are our nice-to-haves?</a:t>
            </a:r>
            <a:endParaRPr lang="en-US" dirty="0">
              <a:solidFill>
                <a:srgbClr val="0D1E35"/>
              </a:solidFill>
              <a:latin typeface="+mj-lt"/>
              <a:ea typeface="Open Sauce Light"/>
              <a:cs typeface="Open Sauce Light"/>
              <a:sym typeface="Open Sauce Light"/>
            </a:endParaRPr>
          </a:p>
          <a:p>
            <a:pPr lvl="1">
              <a:lnSpc>
                <a:spcPct val="100000"/>
              </a:lnSpc>
              <a:spcAft>
                <a:spcPts val="600"/>
              </a:spcAft>
            </a:pPr>
            <a:r>
              <a:rPr lang="en-US" dirty="0">
                <a:latin typeface="+mj-lt"/>
                <a:sym typeface="Open Sauce Light"/>
              </a:rPr>
              <a:t>How do we know the difference between priorities and nice-to-haves?</a:t>
            </a:r>
          </a:p>
          <a:p>
            <a:pPr lvl="1">
              <a:lnSpc>
                <a:spcPct val="100000"/>
              </a:lnSpc>
              <a:spcAft>
                <a:spcPts val="600"/>
              </a:spcAft>
            </a:pPr>
            <a:r>
              <a:rPr lang="en-US" sz="1600" dirty="0">
                <a:solidFill>
                  <a:srgbClr val="0D1E35"/>
                </a:solidFill>
                <a:latin typeface="+mj-lt"/>
                <a:ea typeface="Open Sauce Light"/>
                <a:cs typeface="Open Sauce Light"/>
                <a:sym typeface="Open Sauce Light"/>
              </a:rPr>
              <a:t>How </a:t>
            </a:r>
            <a:r>
              <a:rPr lang="en-US" sz="1600" dirty="0">
                <a:solidFill>
                  <a:schemeClr val="tx1"/>
                </a:solidFill>
                <a:latin typeface="+mj-lt"/>
                <a:ea typeface="Open Sauce Light"/>
                <a:cs typeface="Open Sauce Light"/>
                <a:sym typeface="Open Sauce Light"/>
              </a:rPr>
              <a:t>can we track our </a:t>
            </a:r>
            <a:r>
              <a:rPr lang="en-US" dirty="0">
                <a:latin typeface="+mj-lt"/>
                <a:sym typeface="Open Sauce Light"/>
              </a:rPr>
              <a:t>priorities and nice-to-haves</a:t>
            </a:r>
            <a:r>
              <a:rPr lang="en-US" sz="1600" dirty="0">
                <a:solidFill>
                  <a:srgbClr val="0D1E35"/>
                </a:solidFill>
                <a:latin typeface="+mj-lt"/>
                <a:ea typeface="Open Sauce Light"/>
                <a:cs typeface="Open Sauce Light"/>
                <a:sym typeface="Open Sauce Light"/>
              </a:rPr>
              <a:t>?</a:t>
            </a:r>
          </a:p>
          <a:p>
            <a:pPr lvl="1">
              <a:lnSpc>
                <a:spcPct val="100000"/>
              </a:lnSpc>
              <a:spcAft>
                <a:spcPts val="600"/>
              </a:spcAft>
            </a:pPr>
            <a:endParaRPr lang="en-US" dirty="0">
              <a:sym typeface="Open Sauce Light"/>
            </a:endParaRPr>
          </a:p>
          <a:p>
            <a:pPr lvl="1">
              <a:lnSpc>
                <a:spcPct val="100000"/>
              </a:lnSpc>
              <a:spcAft>
                <a:spcPts val="600"/>
              </a:spcAft>
            </a:pPr>
            <a:endParaRPr lang="en-US" dirty="0">
              <a:sym typeface="Open Sauce Light"/>
            </a:endParaRPr>
          </a:p>
        </p:txBody>
      </p:sp>
      <p:sp>
        <p:nvSpPr>
          <p:cNvPr id="65" name="TextBox 17">
            <a:extLst>
              <a:ext uri="{FF2B5EF4-FFF2-40B4-BE49-F238E27FC236}">
                <a16:creationId xmlns:a16="http://schemas.microsoft.com/office/drawing/2014/main" id="{D2F5CD55-0999-2C56-5265-907B60197956}"/>
              </a:ext>
            </a:extLst>
          </p:cNvPr>
          <p:cNvSpPr txBox="1"/>
          <p:nvPr/>
        </p:nvSpPr>
        <p:spPr>
          <a:xfrm>
            <a:off x="398882" y="2382504"/>
            <a:ext cx="3163408" cy="3635867"/>
          </a:xfrm>
          <a:prstGeom prst="rect">
            <a:avLst/>
          </a:prstGeom>
        </p:spPr>
        <p:txBody>
          <a:bodyPr wrap="square" lIns="0" tIns="0" rIns="0" bIns="0" rtlCol="0" anchor="t">
            <a:spAutoFit/>
          </a:bodyPr>
          <a:lstStyle/>
          <a:p>
            <a:pPr marL="288925" lvl="1" indent="-176213" algn="l">
              <a:spcAft>
                <a:spcPts val="600"/>
              </a:spcAft>
              <a:buFont typeface="Wingdings" panose="05000000000000000000" pitchFamily="2" charset="2"/>
              <a:buChar char=""/>
            </a:pPr>
            <a:r>
              <a:rPr lang="en-US" sz="1600" dirty="0">
                <a:latin typeface="+mj-lt"/>
                <a:ea typeface="Open Sauce Light"/>
                <a:cs typeface="Open Sauce Light"/>
                <a:sym typeface="Open Sauce Light"/>
              </a:rPr>
              <a:t>What are our Functional vs Technical requirements?</a:t>
            </a:r>
          </a:p>
          <a:p>
            <a:pPr marL="855662" lvl="2" indent="-285750">
              <a:spcAft>
                <a:spcPts val="600"/>
              </a:spcAft>
              <a:buFont typeface="Wingdings" panose="05000000000000000000" pitchFamily="2" charset="2"/>
              <a:buChar char="Ø"/>
            </a:pPr>
            <a:r>
              <a:rPr lang="en-US" sz="1400" dirty="0">
                <a:solidFill>
                  <a:srgbClr val="0D1E35"/>
                </a:solidFill>
                <a:latin typeface="+mj-lt"/>
                <a:ea typeface="Open Sauce Light"/>
                <a:cs typeface="Open Sauce Light"/>
                <a:sym typeface="Open Sauce Light"/>
              </a:rPr>
              <a:t>What do these things drive?</a:t>
            </a:r>
          </a:p>
          <a:p>
            <a:pPr marL="855662" lvl="2" indent="-285750">
              <a:spcAft>
                <a:spcPts val="600"/>
              </a:spcAft>
              <a:buFont typeface="Wingdings" panose="05000000000000000000" pitchFamily="2" charset="2"/>
              <a:buChar char="Ø"/>
            </a:pPr>
            <a:r>
              <a:rPr lang="en-US" sz="1400" dirty="0">
                <a:latin typeface="+mj-lt"/>
                <a:ea typeface="Open Sauce Light"/>
                <a:cs typeface="Open Sauce Light"/>
                <a:sym typeface="Open Sauce Light"/>
              </a:rPr>
              <a:t>What goals do these align to?</a:t>
            </a:r>
          </a:p>
          <a:p>
            <a:pPr marL="855662" lvl="2" indent="-285750">
              <a:spcAft>
                <a:spcPts val="600"/>
              </a:spcAft>
              <a:buFont typeface="Wingdings" panose="05000000000000000000" pitchFamily="2" charset="2"/>
              <a:buChar char="Ø"/>
            </a:pPr>
            <a:r>
              <a:rPr lang="en-US" sz="1400" dirty="0">
                <a:latin typeface="+mj-lt"/>
                <a:ea typeface="Open Sauce Light"/>
                <a:cs typeface="Open Sauce Light"/>
                <a:sym typeface="Open Sauce Light"/>
              </a:rPr>
              <a:t>What could we accomplish if these requirements met? </a:t>
            </a:r>
          </a:p>
          <a:p>
            <a:pPr marL="288925" lvl="1" indent="-176213" algn="l">
              <a:spcAft>
                <a:spcPts val="600"/>
              </a:spcAft>
              <a:buFont typeface="Wingdings" panose="05000000000000000000" pitchFamily="2" charset="2"/>
              <a:buChar char=""/>
            </a:pPr>
            <a:r>
              <a:rPr lang="en-US" sz="1600" dirty="0">
                <a:latin typeface="+mj-lt"/>
                <a:ea typeface="Open Sauce Light"/>
                <a:cs typeface="Open Sauce Light"/>
                <a:sym typeface="Open Sauce Light"/>
              </a:rPr>
              <a:t>What are we using today and why is it not working? What is reason for change?</a:t>
            </a:r>
          </a:p>
          <a:p>
            <a:pPr marL="288925" lvl="1" indent="-176213" algn="l">
              <a:spcAft>
                <a:spcPts val="600"/>
              </a:spcAft>
              <a:buFont typeface="Wingdings" panose="05000000000000000000" pitchFamily="2" charset="2"/>
              <a:buChar char=""/>
            </a:pPr>
            <a:r>
              <a:rPr lang="en-US" sz="1600" dirty="0">
                <a:latin typeface="+mj-lt"/>
                <a:ea typeface="Open Sauce Light"/>
                <a:cs typeface="Open Sauce Light"/>
                <a:sym typeface="Open Sauce Light"/>
              </a:rPr>
              <a:t>What does our current technology offer that we are not using? Why?</a:t>
            </a:r>
          </a:p>
          <a:p>
            <a:pPr marL="288925" lvl="1" indent="-176213" algn="l">
              <a:spcAft>
                <a:spcPts val="600"/>
              </a:spcAft>
              <a:buFont typeface="Wingdings" panose="05000000000000000000" pitchFamily="2" charset="2"/>
              <a:buChar char=""/>
            </a:pPr>
            <a:r>
              <a:rPr lang="en-US" sz="1600" dirty="0">
                <a:solidFill>
                  <a:srgbClr val="0D1E35"/>
                </a:solidFill>
                <a:latin typeface="+mj-lt"/>
                <a:ea typeface="Open Sauce Light"/>
                <a:cs typeface="Open Sauce Light"/>
                <a:sym typeface="Open Sauce Light"/>
              </a:rPr>
              <a:t>What does success look like?</a:t>
            </a:r>
          </a:p>
          <a:p>
            <a:pPr marL="288925" lvl="1" indent="-176213" algn="l">
              <a:lnSpc>
                <a:spcPts val="2160"/>
              </a:lnSpc>
              <a:spcAft>
                <a:spcPts val="300"/>
              </a:spcAft>
              <a:buFont typeface="Wingdings" panose="05000000000000000000" pitchFamily="2" charset="2"/>
              <a:buChar char=""/>
            </a:pPr>
            <a:endParaRPr lang="en-US" sz="1600" dirty="0">
              <a:solidFill>
                <a:srgbClr val="0D1E35"/>
              </a:solidFill>
              <a:latin typeface="Open Sauce Light"/>
              <a:ea typeface="Open Sauce Light"/>
              <a:cs typeface="Open Sauce Light"/>
              <a:sym typeface="Open Sauce Light"/>
            </a:endParaRPr>
          </a:p>
        </p:txBody>
      </p:sp>
    </p:spTree>
    <p:extLst>
      <p:ext uri="{BB962C8B-B14F-4D97-AF65-F5344CB8AC3E}">
        <p14:creationId xmlns:p14="http://schemas.microsoft.com/office/powerpoint/2010/main" val="3886754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2282</TotalTime>
  <Words>1421</Words>
  <Application>Microsoft Office PowerPoint</Application>
  <PresentationFormat>Widescreen</PresentationFormat>
  <Paragraphs>204</Paragraphs>
  <Slides>19</Slides>
  <Notes>15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19</vt:i4>
      </vt:variant>
    </vt:vector>
  </HeadingPairs>
  <TitlesOfParts>
    <vt:vector size="31" baseType="lpstr">
      <vt:lpstr>Aptos</vt:lpstr>
      <vt:lpstr>Aptos Display</vt:lpstr>
      <vt:lpstr>Arial</vt:lpstr>
      <vt:lpstr>Arimo Bold</vt:lpstr>
      <vt:lpstr>DINCond-Regular</vt:lpstr>
      <vt:lpstr>Franklin Gothic Demi</vt:lpstr>
      <vt:lpstr>Graphik Web</vt:lpstr>
      <vt:lpstr>Open Sauce</vt:lpstr>
      <vt:lpstr>Open Sauce Bold</vt:lpstr>
      <vt:lpstr>Open Sauce Light</vt:lpstr>
      <vt:lpstr>Wingdings</vt:lpstr>
      <vt:lpstr>Office Theme</vt:lpstr>
      <vt:lpstr>PowerPoint Presentation</vt:lpstr>
      <vt:lpstr>PowerPoint Presentation</vt:lpstr>
      <vt:lpstr>PowerPoint Presentation</vt:lpstr>
      <vt:lpstr>A Practical Guide</vt:lpstr>
      <vt:lpstr>PowerPoint Presentation</vt:lpstr>
      <vt:lpstr>PowerPoint Presentation</vt:lpstr>
      <vt:lpstr>PowerPoint Presentation</vt:lpstr>
      <vt:lpstr>PowerPoint Presentation</vt:lpstr>
      <vt:lpstr>Clarifying Requirements</vt:lpstr>
      <vt:lpstr>PowerPoint Presentation</vt:lpstr>
      <vt:lpstr>PowerPoint Presentation</vt:lpstr>
      <vt:lpstr>PowerPoint Presentation</vt:lpstr>
      <vt:lpstr>Vendor Comparison Resources</vt:lpstr>
      <vt:lpstr>RFP vs Evaluation</vt:lpstr>
      <vt:lpstr>Examples of Scorecard</vt:lpstr>
      <vt:lpstr>PowerPoint Presentation</vt:lpstr>
      <vt:lpstr>Putting it All  Together</vt:lpstr>
      <vt:lpstr>TAKE AWAYS &amp; 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Leticia Joe</dc:creator>
  <cp:lastModifiedBy>Sunshine Brown</cp:lastModifiedBy>
  <cp:revision>9</cp:revision>
  <dcterms:created xsi:type="dcterms:W3CDTF">2025-02-25T01:38:12Z</dcterms:created>
  <dcterms:modified xsi:type="dcterms:W3CDTF">2025-05-09T23:30:42Z</dcterms:modified>
</cp:coreProperties>
</file>