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4"/>
  </p:notesMasterIdLst>
  <p:sldIdLst>
    <p:sldId id="256" r:id="rId2"/>
    <p:sldId id="259" r:id="rId3"/>
    <p:sldId id="257" r:id="rId4"/>
    <p:sldId id="260" r:id="rId5"/>
    <p:sldId id="261" r:id="rId6"/>
    <p:sldId id="262" r:id="rId7"/>
    <p:sldId id="263" r:id="rId8"/>
    <p:sldId id="264" r:id="rId9"/>
    <p:sldId id="265" r:id="rId10"/>
    <p:sldId id="266" r:id="rId11"/>
    <p:sldId id="267" r:id="rId12"/>
    <p:sldId id="268" r:id="rId13"/>
    <p:sldId id="269" r:id="rId14"/>
    <p:sldId id="459" r:id="rId15"/>
    <p:sldId id="460" r:id="rId16"/>
    <p:sldId id="461" r:id="rId17"/>
    <p:sldId id="462" r:id="rId18"/>
    <p:sldId id="463" r:id="rId19"/>
    <p:sldId id="464" r:id="rId20"/>
    <p:sldId id="465" r:id="rId21"/>
    <p:sldId id="466" r:id="rId22"/>
    <p:sldId id="467" r:id="rId23"/>
    <p:sldId id="468" r:id="rId24"/>
    <p:sldId id="469" r:id="rId25"/>
    <p:sldId id="470" r:id="rId26"/>
    <p:sldId id="471" r:id="rId27"/>
    <p:sldId id="472" r:id="rId28"/>
    <p:sldId id="473" r:id="rId29"/>
    <p:sldId id="474" r:id="rId30"/>
    <p:sldId id="475" r:id="rId31"/>
    <p:sldId id="478" r:id="rId32"/>
    <p:sldId id="476"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8232F"/>
    <a:srgbClr val="E1C98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5" d="100"/>
          <a:sy n="105" d="100"/>
        </p:scale>
        <p:origin x="834" y="96"/>
      </p:cViewPr>
      <p:guideLst/>
    </p:cSldViewPr>
  </p:slideViewPr>
  <p:notesTextViewPr>
    <p:cViewPr>
      <p:scale>
        <a:sx n="1" d="1"/>
        <a:sy n="1" d="1"/>
      </p:scale>
      <p:origin x="0" y="0"/>
    </p:cViewPr>
  </p:notesTextViewPr>
  <p:gridSpacing cx="76200" cy="76200"/>
</p:viewPr>
</file>

<file path=ppt/_rels/presentation.xml.rels>&#65279;<?xml version="1.0" encoding="utf-8"?><Relationships xmlns="http://schemas.openxmlformats.org/package/2006/relationships"><Relationship Type="http://schemas.openxmlformats.org/officeDocument/2006/relationships/slide" Target="slides/slide12.xml" Id="rId13" /><Relationship Type="http://schemas.openxmlformats.org/officeDocument/2006/relationships/slide" Target="slides/slide17.xml" Id="rId18" /><Relationship Type="http://schemas.openxmlformats.org/officeDocument/2006/relationships/slide" Target="slides/slide25.xml" Id="rId26" /><Relationship Type="http://schemas.openxmlformats.org/officeDocument/2006/relationships/slide" Target="slides/slide20.xml" Id="rId21" /><Relationship Type="http://schemas.openxmlformats.org/officeDocument/2006/relationships/notesMaster" Target="notesMasters/notesMaster1.xml" Id="rId34" /><Relationship Type="http://schemas.openxmlformats.org/officeDocument/2006/relationships/slide" Target="slides/slide6.xml" Id="rId7" /><Relationship Type="http://schemas.openxmlformats.org/officeDocument/2006/relationships/slide" Target="slides/slide11.xml" Id="rId12" /><Relationship Type="http://schemas.openxmlformats.org/officeDocument/2006/relationships/slide" Target="slides/slide16.xml" Id="rId17" /><Relationship Type="http://schemas.openxmlformats.org/officeDocument/2006/relationships/slide" Target="slides/slide24.xml" Id="rId25" /><Relationship Type="http://schemas.openxmlformats.org/officeDocument/2006/relationships/slide" Target="slides/slide32.xml" Id="rId33" /><Relationship Type="http://schemas.openxmlformats.org/officeDocument/2006/relationships/tableStyles" Target="tableStyles.xml" Id="rId38" /><Relationship Type="http://schemas.openxmlformats.org/officeDocument/2006/relationships/slide" Target="slides/slide1.xml" Id="rId2" /><Relationship Type="http://schemas.openxmlformats.org/officeDocument/2006/relationships/slide" Target="slides/slide15.xml" Id="rId16" /><Relationship Type="http://schemas.openxmlformats.org/officeDocument/2006/relationships/slide" Target="slides/slide19.xml" Id="rId20" /><Relationship Type="http://schemas.openxmlformats.org/officeDocument/2006/relationships/slide" Target="slides/slide28.xml" Id="rId29" /><Relationship Type="http://schemas.openxmlformats.org/officeDocument/2006/relationships/slideMaster" Target="slideMasters/slideMaster1.xml" Id="rId1" /><Relationship Type="http://schemas.openxmlformats.org/officeDocument/2006/relationships/slide" Target="slides/slide5.xml" Id="rId6" /><Relationship Type="http://schemas.openxmlformats.org/officeDocument/2006/relationships/slide" Target="slides/slide10.xml" Id="rId11" /><Relationship Type="http://schemas.openxmlformats.org/officeDocument/2006/relationships/slide" Target="slides/slide23.xml" Id="rId24" /><Relationship Type="http://schemas.openxmlformats.org/officeDocument/2006/relationships/slide" Target="slides/slide31.xml" Id="rId32" /><Relationship Type="http://schemas.openxmlformats.org/officeDocument/2006/relationships/theme" Target="theme/theme1.xml" Id="rId37" /><Relationship Type="http://schemas.openxmlformats.org/officeDocument/2006/relationships/slide" Target="slides/slide4.xml" Id="rId5" /><Relationship Type="http://schemas.openxmlformats.org/officeDocument/2006/relationships/slide" Target="slides/slide14.xml" Id="rId15" /><Relationship Type="http://schemas.openxmlformats.org/officeDocument/2006/relationships/slide" Target="slides/slide22.xml" Id="rId23" /><Relationship Type="http://schemas.openxmlformats.org/officeDocument/2006/relationships/slide" Target="slides/slide27.xml" Id="rId28" /><Relationship Type="http://schemas.openxmlformats.org/officeDocument/2006/relationships/viewProps" Target="viewProps.xml" Id="rId36" /><Relationship Type="http://schemas.openxmlformats.org/officeDocument/2006/relationships/slide" Target="slides/slide9.xml" Id="rId10" /><Relationship Type="http://schemas.openxmlformats.org/officeDocument/2006/relationships/slide" Target="slides/slide18.xml" Id="rId19" /><Relationship Type="http://schemas.openxmlformats.org/officeDocument/2006/relationships/slide" Target="slides/slide30.xml" Id="rId31" /><Relationship Type="http://schemas.openxmlformats.org/officeDocument/2006/relationships/slide" Target="slides/slide3.xml" Id="rId4" /><Relationship Type="http://schemas.openxmlformats.org/officeDocument/2006/relationships/slide" Target="slides/slide8.xml" Id="rId9" /><Relationship Type="http://schemas.openxmlformats.org/officeDocument/2006/relationships/slide" Target="slides/slide13.xml" Id="rId14" /><Relationship Type="http://schemas.openxmlformats.org/officeDocument/2006/relationships/slide" Target="slides/slide21.xml" Id="rId22" /><Relationship Type="http://schemas.openxmlformats.org/officeDocument/2006/relationships/slide" Target="slides/slide26.xml" Id="rId27" /><Relationship Type="http://schemas.openxmlformats.org/officeDocument/2006/relationships/slide" Target="slides/slide29.xml" Id="rId30" /><Relationship Type="http://schemas.openxmlformats.org/officeDocument/2006/relationships/presProps" Target="presProps.xml" Id="rId35" /><Relationship Type="http://schemas.openxmlformats.org/officeDocument/2006/relationships/slide" Target="slides/slide7.xml" Id="rId8" /><Relationship Type="http://schemas.openxmlformats.org/officeDocument/2006/relationships/slide" Target="slides/slide2.xml" Id="rId3" /><Relationship Type="http://schemas.openxmlformats.org/officeDocument/2006/relationships/customXml" Target="/customXML/item.xml" Id="imanage.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10BC6D-6861-4827-A973-36381B65998E}" type="datetimeFigureOut">
              <a:rPr lang="en-US" smtClean="0"/>
              <a:t>5/5/2025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32F196-CBC9-488E-B7B2-1FB62482BAD6}" type="slidenum">
              <a:rPr lang="en-US" smtClean="0"/>
              <a:t>‹#›</a:t>
            </a:fld>
            <a:endParaRPr lang="en-US"/>
          </a:p>
        </p:txBody>
      </p:sp>
    </p:spTree>
    <p:extLst>
      <p:ext uri="{BB962C8B-B14F-4D97-AF65-F5344CB8AC3E}">
        <p14:creationId xmlns:p14="http://schemas.microsoft.com/office/powerpoint/2010/main" val="22533829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D879B1-D9CD-7D46-FF4C-FF7DE34E385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281EE7A-E40E-D651-B65A-9F756DE043B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479BF5A-7F66-F708-C149-E3945805467D}"/>
              </a:ext>
            </a:extLst>
          </p:cNvPr>
          <p:cNvSpPr>
            <a:spLocks noGrp="1"/>
          </p:cNvSpPr>
          <p:nvPr>
            <p:ph type="dt" sz="half" idx="10"/>
          </p:nvPr>
        </p:nvSpPr>
        <p:spPr/>
        <p:txBody>
          <a:bodyPr/>
          <a:lstStyle/>
          <a:p>
            <a:fld id="{56559632-E51A-4D5E-9ED9-4CD206286E1B}" type="datetime1">
              <a:rPr lang="en-US" smtClean="0"/>
              <a:t>5/5/2025</a:t>
            </a:fld>
            <a:endParaRPr lang="en-US"/>
          </a:p>
        </p:txBody>
      </p:sp>
      <p:sp>
        <p:nvSpPr>
          <p:cNvPr id="5" name="Footer Placeholder 4">
            <a:extLst>
              <a:ext uri="{FF2B5EF4-FFF2-40B4-BE49-F238E27FC236}">
                <a16:creationId xmlns:a16="http://schemas.microsoft.com/office/drawing/2014/main" id="{7E118E3E-E26C-9D96-BFAA-978B80E14F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25DFAE-98EE-8DC3-4C19-7429F571095E}"/>
              </a:ext>
            </a:extLst>
          </p:cNvPr>
          <p:cNvSpPr>
            <a:spLocks noGrp="1"/>
          </p:cNvSpPr>
          <p:nvPr>
            <p:ph type="sldNum" sz="quarter" idx="12"/>
          </p:nvPr>
        </p:nvSpPr>
        <p:spPr/>
        <p:txBody>
          <a:bodyPr/>
          <a:lstStyle/>
          <a:p>
            <a:fld id="{E339BC17-2DDC-4C03-B597-C0252C77F8F3}" type="slidenum">
              <a:rPr lang="en-US" smtClean="0"/>
              <a:t>‹#›</a:t>
            </a:fld>
            <a:endParaRPr lang="en-US"/>
          </a:p>
        </p:txBody>
      </p:sp>
    </p:spTree>
    <p:extLst>
      <p:ext uri="{BB962C8B-B14F-4D97-AF65-F5344CB8AC3E}">
        <p14:creationId xmlns:p14="http://schemas.microsoft.com/office/powerpoint/2010/main" val="9171976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F4D54-4205-BD39-1F22-08AACBCACF1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3DBD7B5-FB38-4E48-F208-8CFA30A31FC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3D056B-9F8A-78CA-C2A0-71B16A117916}"/>
              </a:ext>
            </a:extLst>
          </p:cNvPr>
          <p:cNvSpPr>
            <a:spLocks noGrp="1"/>
          </p:cNvSpPr>
          <p:nvPr>
            <p:ph type="dt" sz="half" idx="10"/>
          </p:nvPr>
        </p:nvSpPr>
        <p:spPr/>
        <p:txBody>
          <a:bodyPr/>
          <a:lstStyle/>
          <a:p>
            <a:fld id="{5D1CB36C-F9F8-4C6E-B2AB-E618C544229F}" type="datetime1">
              <a:rPr lang="en-US" smtClean="0"/>
              <a:t>5/5/2025</a:t>
            </a:fld>
            <a:endParaRPr lang="en-US"/>
          </a:p>
        </p:txBody>
      </p:sp>
      <p:sp>
        <p:nvSpPr>
          <p:cNvPr id="5" name="Footer Placeholder 4">
            <a:extLst>
              <a:ext uri="{FF2B5EF4-FFF2-40B4-BE49-F238E27FC236}">
                <a16:creationId xmlns:a16="http://schemas.microsoft.com/office/drawing/2014/main" id="{97B7B341-65BE-F255-3761-62D30ED05F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1D142B-25E2-308A-1465-4C06AF8F7802}"/>
              </a:ext>
            </a:extLst>
          </p:cNvPr>
          <p:cNvSpPr>
            <a:spLocks noGrp="1"/>
          </p:cNvSpPr>
          <p:nvPr>
            <p:ph type="sldNum" sz="quarter" idx="12"/>
          </p:nvPr>
        </p:nvSpPr>
        <p:spPr/>
        <p:txBody>
          <a:bodyPr/>
          <a:lstStyle/>
          <a:p>
            <a:fld id="{E339BC17-2DDC-4C03-B597-C0252C77F8F3}" type="slidenum">
              <a:rPr lang="en-US" smtClean="0"/>
              <a:t>‹#›</a:t>
            </a:fld>
            <a:endParaRPr lang="en-US"/>
          </a:p>
        </p:txBody>
      </p:sp>
    </p:spTree>
    <p:extLst>
      <p:ext uri="{BB962C8B-B14F-4D97-AF65-F5344CB8AC3E}">
        <p14:creationId xmlns:p14="http://schemas.microsoft.com/office/powerpoint/2010/main" val="34469829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53A9E7E-96D1-7F52-B826-18542EC7A35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2ABA64E-9C8C-E612-2959-E2899692908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DC2E03-9335-A25D-BE9F-B6404073C241}"/>
              </a:ext>
            </a:extLst>
          </p:cNvPr>
          <p:cNvSpPr>
            <a:spLocks noGrp="1"/>
          </p:cNvSpPr>
          <p:nvPr>
            <p:ph type="dt" sz="half" idx="10"/>
          </p:nvPr>
        </p:nvSpPr>
        <p:spPr/>
        <p:txBody>
          <a:bodyPr/>
          <a:lstStyle/>
          <a:p>
            <a:fld id="{8C06ACDD-C742-4A25-A471-8BA607BE95E5}" type="datetime1">
              <a:rPr lang="en-US" smtClean="0"/>
              <a:t>5/5/2025</a:t>
            </a:fld>
            <a:endParaRPr lang="en-US"/>
          </a:p>
        </p:txBody>
      </p:sp>
      <p:sp>
        <p:nvSpPr>
          <p:cNvPr id="5" name="Footer Placeholder 4">
            <a:extLst>
              <a:ext uri="{FF2B5EF4-FFF2-40B4-BE49-F238E27FC236}">
                <a16:creationId xmlns:a16="http://schemas.microsoft.com/office/drawing/2014/main" id="{210AEA7D-C1BC-3B4E-610B-D30EB8AAA9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914CE6-C4FA-4A3C-710F-51C90EB360EC}"/>
              </a:ext>
            </a:extLst>
          </p:cNvPr>
          <p:cNvSpPr>
            <a:spLocks noGrp="1"/>
          </p:cNvSpPr>
          <p:nvPr>
            <p:ph type="sldNum" sz="quarter" idx="12"/>
          </p:nvPr>
        </p:nvSpPr>
        <p:spPr/>
        <p:txBody>
          <a:bodyPr/>
          <a:lstStyle/>
          <a:p>
            <a:fld id="{E339BC17-2DDC-4C03-B597-C0252C77F8F3}" type="slidenum">
              <a:rPr lang="en-US" smtClean="0"/>
              <a:t>‹#›</a:t>
            </a:fld>
            <a:endParaRPr lang="en-US"/>
          </a:p>
        </p:txBody>
      </p:sp>
    </p:spTree>
    <p:extLst>
      <p:ext uri="{BB962C8B-B14F-4D97-AF65-F5344CB8AC3E}">
        <p14:creationId xmlns:p14="http://schemas.microsoft.com/office/powerpoint/2010/main" val="2286826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CE748-CEAB-5C98-CED3-D41B713392A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17FEA8-E6ED-180C-3194-173FDD83A5D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B68B79-D0DA-45C6-E200-F1222B9194D9}"/>
              </a:ext>
            </a:extLst>
          </p:cNvPr>
          <p:cNvSpPr>
            <a:spLocks noGrp="1"/>
          </p:cNvSpPr>
          <p:nvPr>
            <p:ph type="dt" sz="half" idx="10"/>
          </p:nvPr>
        </p:nvSpPr>
        <p:spPr/>
        <p:txBody>
          <a:bodyPr/>
          <a:lstStyle/>
          <a:p>
            <a:fld id="{54260430-0E0F-4F14-B805-1FB91956F829}" type="datetime1">
              <a:rPr lang="en-US" smtClean="0"/>
              <a:t>5/5/2025</a:t>
            </a:fld>
            <a:endParaRPr lang="en-US"/>
          </a:p>
        </p:txBody>
      </p:sp>
      <p:sp>
        <p:nvSpPr>
          <p:cNvPr id="5" name="Footer Placeholder 4">
            <a:extLst>
              <a:ext uri="{FF2B5EF4-FFF2-40B4-BE49-F238E27FC236}">
                <a16:creationId xmlns:a16="http://schemas.microsoft.com/office/drawing/2014/main" id="{60D0B516-9DD1-84E5-8427-8DD538DDB7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0304E2-82FE-9EF6-93A7-EE03DBEBA5C2}"/>
              </a:ext>
            </a:extLst>
          </p:cNvPr>
          <p:cNvSpPr>
            <a:spLocks noGrp="1"/>
          </p:cNvSpPr>
          <p:nvPr>
            <p:ph type="sldNum" sz="quarter" idx="12"/>
          </p:nvPr>
        </p:nvSpPr>
        <p:spPr/>
        <p:txBody>
          <a:bodyPr/>
          <a:lstStyle/>
          <a:p>
            <a:fld id="{E339BC17-2DDC-4C03-B597-C0252C77F8F3}" type="slidenum">
              <a:rPr lang="en-US" smtClean="0"/>
              <a:t>‹#›</a:t>
            </a:fld>
            <a:endParaRPr lang="en-US"/>
          </a:p>
        </p:txBody>
      </p:sp>
    </p:spTree>
    <p:extLst>
      <p:ext uri="{BB962C8B-B14F-4D97-AF65-F5344CB8AC3E}">
        <p14:creationId xmlns:p14="http://schemas.microsoft.com/office/powerpoint/2010/main" val="2629646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090F9-724A-F0DA-DF7B-4E93D3AC184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F1A0F22-CF1E-8FAA-1824-7ED557B3B8B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1794E77-4D90-8BDC-5D26-7B0D2FE27C4D}"/>
              </a:ext>
            </a:extLst>
          </p:cNvPr>
          <p:cNvSpPr>
            <a:spLocks noGrp="1"/>
          </p:cNvSpPr>
          <p:nvPr>
            <p:ph type="dt" sz="half" idx="10"/>
          </p:nvPr>
        </p:nvSpPr>
        <p:spPr/>
        <p:txBody>
          <a:bodyPr/>
          <a:lstStyle/>
          <a:p>
            <a:fld id="{1FC3B1AB-FB24-4243-9080-F2BDA9A4082D}" type="datetime1">
              <a:rPr lang="en-US" smtClean="0"/>
              <a:t>5/5/2025</a:t>
            </a:fld>
            <a:endParaRPr lang="en-US"/>
          </a:p>
        </p:txBody>
      </p:sp>
      <p:sp>
        <p:nvSpPr>
          <p:cNvPr id="5" name="Footer Placeholder 4">
            <a:extLst>
              <a:ext uri="{FF2B5EF4-FFF2-40B4-BE49-F238E27FC236}">
                <a16:creationId xmlns:a16="http://schemas.microsoft.com/office/drawing/2014/main" id="{31ED9BA0-AEA5-B051-65C3-1EEA026F4D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80EC49-D2D1-11F4-399A-2CB44DC30625}"/>
              </a:ext>
            </a:extLst>
          </p:cNvPr>
          <p:cNvSpPr>
            <a:spLocks noGrp="1"/>
          </p:cNvSpPr>
          <p:nvPr>
            <p:ph type="sldNum" sz="quarter" idx="12"/>
          </p:nvPr>
        </p:nvSpPr>
        <p:spPr/>
        <p:txBody>
          <a:bodyPr/>
          <a:lstStyle/>
          <a:p>
            <a:fld id="{E339BC17-2DDC-4C03-B597-C0252C77F8F3}" type="slidenum">
              <a:rPr lang="en-US" smtClean="0"/>
              <a:t>‹#›</a:t>
            </a:fld>
            <a:endParaRPr lang="en-US"/>
          </a:p>
        </p:txBody>
      </p:sp>
    </p:spTree>
    <p:extLst>
      <p:ext uri="{BB962C8B-B14F-4D97-AF65-F5344CB8AC3E}">
        <p14:creationId xmlns:p14="http://schemas.microsoft.com/office/powerpoint/2010/main" val="15094845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5C359C-1FBC-EAC5-62D3-DD26202E212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C21CA52-3095-9DA3-E0C3-30E2F3192B1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69B1E5F-F743-3579-689F-354A066B9E9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1BFE1F3-35DD-4076-DD8E-5D1225DD97EF}"/>
              </a:ext>
            </a:extLst>
          </p:cNvPr>
          <p:cNvSpPr>
            <a:spLocks noGrp="1"/>
          </p:cNvSpPr>
          <p:nvPr>
            <p:ph type="dt" sz="half" idx="10"/>
          </p:nvPr>
        </p:nvSpPr>
        <p:spPr/>
        <p:txBody>
          <a:bodyPr/>
          <a:lstStyle/>
          <a:p>
            <a:fld id="{E8D6025D-BEB9-4D59-BA65-DFAF1AD3E68E}" type="datetime1">
              <a:rPr lang="en-US" smtClean="0"/>
              <a:t>5/5/2025</a:t>
            </a:fld>
            <a:endParaRPr lang="en-US"/>
          </a:p>
        </p:txBody>
      </p:sp>
      <p:sp>
        <p:nvSpPr>
          <p:cNvPr id="6" name="Footer Placeholder 5">
            <a:extLst>
              <a:ext uri="{FF2B5EF4-FFF2-40B4-BE49-F238E27FC236}">
                <a16:creationId xmlns:a16="http://schemas.microsoft.com/office/drawing/2014/main" id="{A6D50601-E931-FCAD-5122-5CDD81CB3B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3BA1D2-C037-F7BE-8640-1B48418B5325}"/>
              </a:ext>
            </a:extLst>
          </p:cNvPr>
          <p:cNvSpPr>
            <a:spLocks noGrp="1"/>
          </p:cNvSpPr>
          <p:nvPr>
            <p:ph type="sldNum" sz="quarter" idx="12"/>
          </p:nvPr>
        </p:nvSpPr>
        <p:spPr/>
        <p:txBody>
          <a:bodyPr/>
          <a:lstStyle/>
          <a:p>
            <a:fld id="{E339BC17-2DDC-4C03-B597-C0252C77F8F3}" type="slidenum">
              <a:rPr lang="en-US" smtClean="0"/>
              <a:t>‹#›</a:t>
            </a:fld>
            <a:endParaRPr lang="en-US"/>
          </a:p>
        </p:txBody>
      </p:sp>
    </p:spTree>
    <p:extLst>
      <p:ext uri="{BB962C8B-B14F-4D97-AF65-F5344CB8AC3E}">
        <p14:creationId xmlns:p14="http://schemas.microsoft.com/office/powerpoint/2010/main" val="16590287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390D66-31E0-C44D-6FBB-ACB4AE9384D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1C30CFB-B8EE-6A02-DE48-4B3D4F5541B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359D833-3C72-A367-3D51-FA84543CBAC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2A2BA56-C6EA-3189-8440-F60163596AC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81EDAB6-9CB9-3BDA-468A-038122EFD21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58B750B-3C1C-07D8-C5B9-61A87708AD5D}"/>
              </a:ext>
            </a:extLst>
          </p:cNvPr>
          <p:cNvSpPr>
            <a:spLocks noGrp="1"/>
          </p:cNvSpPr>
          <p:nvPr>
            <p:ph type="dt" sz="half" idx="10"/>
          </p:nvPr>
        </p:nvSpPr>
        <p:spPr/>
        <p:txBody>
          <a:bodyPr/>
          <a:lstStyle/>
          <a:p>
            <a:fld id="{991EF961-F2C4-42B7-A114-CD43729844CD}" type="datetime1">
              <a:rPr lang="en-US" smtClean="0"/>
              <a:t>5/5/2025</a:t>
            </a:fld>
            <a:endParaRPr lang="en-US"/>
          </a:p>
        </p:txBody>
      </p:sp>
      <p:sp>
        <p:nvSpPr>
          <p:cNvPr id="8" name="Footer Placeholder 7">
            <a:extLst>
              <a:ext uri="{FF2B5EF4-FFF2-40B4-BE49-F238E27FC236}">
                <a16:creationId xmlns:a16="http://schemas.microsoft.com/office/drawing/2014/main" id="{576479C8-3ADE-E63E-9E95-D0F0F0DA234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C86F5BA-0B4C-37CF-7DC1-6B57AC4355AE}"/>
              </a:ext>
            </a:extLst>
          </p:cNvPr>
          <p:cNvSpPr>
            <a:spLocks noGrp="1"/>
          </p:cNvSpPr>
          <p:nvPr>
            <p:ph type="sldNum" sz="quarter" idx="12"/>
          </p:nvPr>
        </p:nvSpPr>
        <p:spPr/>
        <p:txBody>
          <a:bodyPr/>
          <a:lstStyle/>
          <a:p>
            <a:fld id="{E339BC17-2DDC-4C03-B597-C0252C77F8F3}" type="slidenum">
              <a:rPr lang="en-US" smtClean="0"/>
              <a:t>‹#›</a:t>
            </a:fld>
            <a:endParaRPr lang="en-US"/>
          </a:p>
        </p:txBody>
      </p:sp>
    </p:spTree>
    <p:extLst>
      <p:ext uri="{BB962C8B-B14F-4D97-AF65-F5344CB8AC3E}">
        <p14:creationId xmlns:p14="http://schemas.microsoft.com/office/powerpoint/2010/main" val="31370287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93AB6-4C8A-899A-E969-8F7508D3E3C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967B7B2-D1C6-F54D-DD8E-9EF8222201AC}"/>
              </a:ext>
            </a:extLst>
          </p:cNvPr>
          <p:cNvSpPr>
            <a:spLocks noGrp="1"/>
          </p:cNvSpPr>
          <p:nvPr>
            <p:ph type="dt" sz="half" idx="10"/>
          </p:nvPr>
        </p:nvSpPr>
        <p:spPr/>
        <p:txBody>
          <a:bodyPr/>
          <a:lstStyle/>
          <a:p>
            <a:fld id="{FEF4CA2E-333D-4335-A32D-8D5AE49E8420}" type="datetime1">
              <a:rPr lang="en-US" smtClean="0"/>
              <a:t>5/5/2025</a:t>
            </a:fld>
            <a:endParaRPr lang="en-US"/>
          </a:p>
        </p:txBody>
      </p:sp>
      <p:sp>
        <p:nvSpPr>
          <p:cNvPr id="4" name="Footer Placeholder 3">
            <a:extLst>
              <a:ext uri="{FF2B5EF4-FFF2-40B4-BE49-F238E27FC236}">
                <a16:creationId xmlns:a16="http://schemas.microsoft.com/office/drawing/2014/main" id="{571459C2-B66F-4206-384A-3BA2C7F6E47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0CB7A8C-7133-0B8A-4119-92DF1310E05D}"/>
              </a:ext>
            </a:extLst>
          </p:cNvPr>
          <p:cNvSpPr>
            <a:spLocks noGrp="1"/>
          </p:cNvSpPr>
          <p:nvPr>
            <p:ph type="sldNum" sz="quarter" idx="12"/>
          </p:nvPr>
        </p:nvSpPr>
        <p:spPr/>
        <p:txBody>
          <a:bodyPr/>
          <a:lstStyle/>
          <a:p>
            <a:fld id="{E339BC17-2DDC-4C03-B597-C0252C77F8F3}" type="slidenum">
              <a:rPr lang="en-US" smtClean="0"/>
              <a:t>‹#›</a:t>
            </a:fld>
            <a:endParaRPr lang="en-US"/>
          </a:p>
        </p:txBody>
      </p:sp>
    </p:spTree>
    <p:extLst>
      <p:ext uri="{BB962C8B-B14F-4D97-AF65-F5344CB8AC3E}">
        <p14:creationId xmlns:p14="http://schemas.microsoft.com/office/powerpoint/2010/main" val="34414460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44D0713-4F87-4871-4F61-4544550CA393}"/>
              </a:ext>
            </a:extLst>
          </p:cNvPr>
          <p:cNvSpPr>
            <a:spLocks noGrp="1"/>
          </p:cNvSpPr>
          <p:nvPr>
            <p:ph type="dt" sz="half" idx="10"/>
          </p:nvPr>
        </p:nvSpPr>
        <p:spPr/>
        <p:txBody>
          <a:bodyPr/>
          <a:lstStyle/>
          <a:p>
            <a:fld id="{6FB87E86-95C9-442D-B4A1-A99975822DE9}" type="datetime1">
              <a:rPr lang="en-US" smtClean="0"/>
              <a:t>5/5/2025</a:t>
            </a:fld>
            <a:endParaRPr lang="en-US"/>
          </a:p>
        </p:txBody>
      </p:sp>
      <p:sp>
        <p:nvSpPr>
          <p:cNvPr id="3" name="Footer Placeholder 2">
            <a:extLst>
              <a:ext uri="{FF2B5EF4-FFF2-40B4-BE49-F238E27FC236}">
                <a16:creationId xmlns:a16="http://schemas.microsoft.com/office/drawing/2014/main" id="{E75DB5E9-65DD-B164-8F66-E8E0507861E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A13879F-A188-41A9-9E40-FCA9E920C42A}"/>
              </a:ext>
            </a:extLst>
          </p:cNvPr>
          <p:cNvSpPr>
            <a:spLocks noGrp="1"/>
          </p:cNvSpPr>
          <p:nvPr>
            <p:ph type="sldNum" sz="quarter" idx="12"/>
          </p:nvPr>
        </p:nvSpPr>
        <p:spPr/>
        <p:txBody>
          <a:bodyPr/>
          <a:lstStyle/>
          <a:p>
            <a:fld id="{E339BC17-2DDC-4C03-B597-C0252C77F8F3}" type="slidenum">
              <a:rPr lang="en-US" smtClean="0"/>
              <a:t>‹#›</a:t>
            </a:fld>
            <a:endParaRPr lang="en-US"/>
          </a:p>
        </p:txBody>
      </p:sp>
    </p:spTree>
    <p:extLst>
      <p:ext uri="{BB962C8B-B14F-4D97-AF65-F5344CB8AC3E}">
        <p14:creationId xmlns:p14="http://schemas.microsoft.com/office/powerpoint/2010/main" val="30537569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3E9C8-8982-99D1-1C82-D7A37E05ECF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0B98454-2B1A-6ABD-BB19-28B1C09B11F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317A09A-F093-F798-CC62-52B07E5E7C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E74DF1A-7011-5F96-5A72-C87BFADC719F}"/>
              </a:ext>
            </a:extLst>
          </p:cNvPr>
          <p:cNvSpPr>
            <a:spLocks noGrp="1"/>
          </p:cNvSpPr>
          <p:nvPr>
            <p:ph type="dt" sz="half" idx="10"/>
          </p:nvPr>
        </p:nvSpPr>
        <p:spPr/>
        <p:txBody>
          <a:bodyPr/>
          <a:lstStyle/>
          <a:p>
            <a:fld id="{E02A5B4D-E2B9-4414-8640-17B2D1EDF1D9}" type="datetime1">
              <a:rPr lang="en-US" smtClean="0"/>
              <a:t>5/5/2025</a:t>
            </a:fld>
            <a:endParaRPr lang="en-US"/>
          </a:p>
        </p:txBody>
      </p:sp>
      <p:sp>
        <p:nvSpPr>
          <p:cNvPr id="6" name="Footer Placeholder 5">
            <a:extLst>
              <a:ext uri="{FF2B5EF4-FFF2-40B4-BE49-F238E27FC236}">
                <a16:creationId xmlns:a16="http://schemas.microsoft.com/office/drawing/2014/main" id="{164DE74E-2F2D-E43F-B509-7C6CF41F637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15CB0C7-048F-1686-A55C-DDF2EA901E29}"/>
              </a:ext>
            </a:extLst>
          </p:cNvPr>
          <p:cNvSpPr>
            <a:spLocks noGrp="1"/>
          </p:cNvSpPr>
          <p:nvPr>
            <p:ph type="sldNum" sz="quarter" idx="12"/>
          </p:nvPr>
        </p:nvSpPr>
        <p:spPr/>
        <p:txBody>
          <a:bodyPr/>
          <a:lstStyle/>
          <a:p>
            <a:fld id="{E339BC17-2DDC-4C03-B597-C0252C77F8F3}" type="slidenum">
              <a:rPr lang="en-US" smtClean="0"/>
              <a:t>‹#›</a:t>
            </a:fld>
            <a:endParaRPr lang="en-US"/>
          </a:p>
        </p:txBody>
      </p:sp>
    </p:spTree>
    <p:extLst>
      <p:ext uri="{BB962C8B-B14F-4D97-AF65-F5344CB8AC3E}">
        <p14:creationId xmlns:p14="http://schemas.microsoft.com/office/powerpoint/2010/main" val="21453582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D94944-6C6A-187E-7D24-00944681950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DE946B7-5850-A2FA-C283-1DA3DC084E5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A833E47-BB5F-E49E-ED7A-71CE232446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630CFB1-7B19-7697-A3B0-59A410CD39A6}"/>
              </a:ext>
            </a:extLst>
          </p:cNvPr>
          <p:cNvSpPr>
            <a:spLocks noGrp="1"/>
          </p:cNvSpPr>
          <p:nvPr>
            <p:ph type="dt" sz="half" idx="10"/>
          </p:nvPr>
        </p:nvSpPr>
        <p:spPr/>
        <p:txBody>
          <a:bodyPr/>
          <a:lstStyle/>
          <a:p>
            <a:fld id="{CE99386B-24E7-4ACB-BCAB-4BBF0DC125AF}" type="datetime1">
              <a:rPr lang="en-US" smtClean="0"/>
              <a:t>5/5/2025</a:t>
            </a:fld>
            <a:endParaRPr lang="en-US"/>
          </a:p>
        </p:txBody>
      </p:sp>
      <p:sp>
        <p:nvSpPr>
          <p:cNvPr id="6" name="Footer Placeholder 5">
            <a:extLst>
              <a:ext uri="{FF2B5EF4-FFF2-40B4-BE49-F238E27FC236}">
                <a16:creationId xmlns:a16="http://schemas.microsoft.com/office/drawing/2014/main" id="{B9E5AD17-32C5-FDC9-B7BE-08BE4F55E2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DF53732-8ECF-1078-5DAF-955D5E70786F}"/>
              </a:ext>
            </a:extLst>
          </p:cNvPr>
          <p:cNvSpPr>
            <a:spLocks noGrp="1"/>
          </p:cNvSpPr>
          <p:nvPr>
            <p:ph type="sldNum" sz="quarter" idx="12"/>
          </p:nvPr>
        </p:nvSpPr>
        <p:spPr/>
        <p:txBody>
          <a:bodyPr/>
          <a:lstStyle/>
          <a:p>
            <a:fld id="{E339BC17-2DDC-4C03-B597-C0252C77F8F3}" type="slidenum">
              <a:rPr lang="en-US" smtClean="0"/>
              <a:t>‹#›</a:t>
            </a:fld>
            <a:endParaRPr lang="en-US"/>
          </a:p>
        </p:txBody>
      </p:sp>
    </p:spTree>
    <p:extLst>
      <p:ext uri="{BB962C8B-B14F-4D97-AF65-F5344CB8AC3E}">
        <p14:creationId xmlns:p14="http://schemas.microsoft.com/office/powerpoint/2010/main" val="17413174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7032DCE-2B03-F709-D7CF-FEB0F58E9FF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5C7D243-5F4C-B209-C9D8-D394955A5EA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90462D-91FF-4418-7EC0-528DA4A10F5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FD3CCC7-D1E9-4942-ABE6-170696845F14}" type="datetime1">
              <a:rPr lang="en-US" smtClean="0"/>
              <a:t>5/5/2025</a:t>
            </a:fld>
            <a:endParaRPr lang="en-US"/>
          </a:p>
        </p:txBody>
      </p:sp>
      <p:sp>
        <p:nvSpPr>
          <p:cNvPr id="5" name="Footer Placeholder 4">
            <a:extLst>
              <a:ext uri="{FF2B5EF4-FFF2-40B4-BE49-F238E27FC236}">
                <a16:creationId xmlns:a16="http://schemas.microsoft.com/office/drawing/2014/main" id="{C9D03703-7F4E-8346-590D-763AE85FABE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D7AE0F5A-D62F-F156-2637-7AFFACC8121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339BC17-2DDC-4C03-B597-C0252C77F8F3}" type="slidenum">
              <a:rPr lang="en-US" smtClean="0"/>
              <a:t>‹#›</a:t>
            </a:fld>
            <a:endParaRPr lang="en-US"/>
          </a:p>
        </p:txBody>
      </p:sp>
    </p:spTree>
    <p:extLst>
      <p:ext uri="{BB962C8B-B14F-4D97-AF65-F5344CB8AC3E}">
        <p14:creationId xmlns:p14="http://schemas.microsoft.com/office/powerpoint/2010/main" val="2432816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huggingface.co/tasks/fill-mask" TargetMode="External"/><Relationship Id="rId2" Type="http://schemas.openxmlformats.org/officeDocument/2006/relationships/image" Target="../media/image2.png"/><Relationship Id="rId1" Type="http://schemas.openxmlformats.org/officeDocument/2006/relationships/slideLayout" Target="../slideLayouts/slideLayout3.xml"/><Relationship Id="rId4" Type="http://schemas.openxmlformats.org/officeDocument/2006/relationships/image" Target="../media/image6.jpe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xkcd.com/1838/"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openai.com/blog/chatgpt" TargetMode="Externa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D072335-1100-BDE4-ADA0-50CC95B60481}"/>
              </a:ext>
            </a:extLst>
          </p:cNvPr>
          <p:cNvSpPr txBox="1"/>
          <p:nvPr/>
        </p:nvSpPr>
        <p:spPr>
          <a:xfrm>
            <a:off x="3048000" y="3246643"/>
            <a:ext cx="6096000" cy="646331"/>
          </a:xfrm>
          <a:prstGeom prst="rect">
            <a:avLst/>
          </a:prstGeom>
          <a:noFill/>
        </p:spPr>
        <p:txBody>
          <a:bodyPr wrap="square">
            <a:spAutoFit/>
          </a:bodyPr>
          <a:lstStyle/>
          <a:p>
            <a:endParaRPr lang="en-US" dirty="0"/>
          </a:p>
          <a:p>
            <a:endParaRPr lang="en-US" dirty="0"/>
          </a:p>
        </p:txBody>
      </p:sp>
      <p:pic>
        <p:nvPicPr>
          <p:cNvPr id="7" name="Picture 6" descr="A blue and white rectangular object with text&#10;&#10;Description automatically generated with medium confidence">
            <a:extLst>
              <a:ext uri="{FF2B5EF4-FFF2-40B4-BE49-F238E27FC236}">
                <a16:creationId xmlns:a16="http://schemas.microsoft.com/office/drawing/2014/main" id="{A009A468-2392-833D-22E8-9AC2C95A41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3611609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D0F049-83CB-E8F8-865E-A6271E97B90F}"/>
            </a:ext>
          </a:extLst>
        </p:cNvPr>
        <p:cNvGrpSpPr/>
        <p:nvPr/>
      </p:nvGrpSpPr>
      <p:grpSpPr>
        <a:xfrm>
          <a:off x="0" y="0"/>
          <a:ext cx="0" cy="0"/>
          <a:chOff x="0" y="0"/>
          <a:chExt cx="0" cy="0"/>
        </a:xfrm>
      </p:grpSpPr>
      <p:sp>
        <p:nvSpPr>
          <p:cNvPr id="11" name="TextBox 10">
            <a:extLst>
              <a:ext uri="{FF2B5EF4-FFF2-40B4-BE49-F238E27FC236}">
                <a16:creationId xmlns:a16="http://schemas.microsoft.com/office/drawing/2014/main" id="{A89B7ADD-72C7-18BE-DC43-9A632BBEA388}"/>
              </a:ext>
            </a:extLst>
          </p:cNvPr>
          <p:cNvSpPr txBox="1"/>
          <p:nvPr/>
        </p:nvSpPr>
        <p:spPr>
          <a:xfrm>
            <a:off x="0" y="1897971"/>
            <a:ext cx="12192000" cy="2308324"/>
          </a:xfrm>
          <a:prstGeom prst="rect">
            <a:avLst/>
          </a:prstGeom>
          <a:solidFill>
            <a:srgbClr val="08232F"/>
          </a:solidFill>
          <a:ln>
            <a:solidFill>
              <a:schemeClr val="bg1">
                <a:lumMod val="65000"/>
                <a:lumOff val="35000"/>
              </a:schemeClr>
            </a:solidFill>
          </a:ln>
        </p:spPr>
        <p:txBody>
          <a:bodyPr wrap="square" rtlCol="0">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2" name="Title 1">
            <a:extLst>
              <a:ext uri="{FF2B5EF4-FFF2-40B4-BE49-F238E27FC236}">
                <a16:creationId xmlns:a16="http://schemas.microsoft.com/office/drawing/2014/main" id="{9FD170E2-6E5E-30C4-2BCE-B67A719262FB}"/>
              </a:ext>
            </a:extLst>
          </p:cNvPr>
          <p:cNvSpPr>
            <a:spLocks noGrp="1"/>
          </p:cNvSpPr>
          <p:nvPr>
            <p:ph type="title"/>
          </p:nvPr>
        </p:nvSpPr>
        <p:spPr>
          <a:xfrm>
            <a:off x="1683171" y="1267022"/>
            <a:ext cx="8825657" cy="2161978"/>
          </a:xfrm>
        </p:spPr>
        <p:txBody>
          <a:bodyPr/>
          <a:lstStyle/>
          <a:p>
            <a:pPr algn="ctr" eaLnBrk="1" fontAlgn="auto" hangingPunct="1">
              <a:spcAft>
                <a:spcPts val="0"/>
              </a:spcAft>
              <a:defRPr/>
            </a:pPr>
            <a:r>
              <a:rPr lang="en-US" sz="4800" b="1" i="0" u="none" strike="noStrike" baseline="0" dirty="0">
                <a:solidFill>
                  <a:schemeClr val="bg1"/>
                </a:solidFill>
                <a:latin typeface="Arial" panose="020B0604020202020204" pitchFamily="34" charset="0"/>
                <a:cs typeface="Arial" panose="020B0604020202020204" pitchFamily="34" charset="0"/>
              </a:rPr>
              <a:t>Demonstration</a:t>
            </a:r>
            <a:endParaRPr lang="en-US" sz="8800" dirty="0">
              <a:solidFill>
                <a:schemeClr val="bg1"/>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B922799B-AB89-7A2E-B3A7-DFA2286F9809}"/>
              </a:ext>
            </a:extLst>
          </p:cNvPr>
          <p:cNvPicPr>
            <a:picLocks noChangeAspect="1"/>
          </p:cNvPicPr>
          <p:nvPr/>
        </p:nvPicPr>
        <p:blipFill>
          <a:blip r:embed="rId2"/>
          <a:stretch>
            <a:fillRect/>
          </a:stretch>
        </p:blipFill>
        <p:spPr>
          <a:xfrm>
            <a:off x="140087" y="5465590"/>
            <a:ext cx="1383912" cy="1255885"/>
          </a:xfrm>
          <a:prstGeom prst="rect">
            <a:avLst/>
          </a:prstGeom>
        </p:spPr>
      </p:pic>
      <p:sp>
        <p:nvSpPr>
          <p:cNvPr id="6" name="Slide Number Placeholder 5">
            <a:extLst>
              <a:ext uri="{FF2B5EF4-FFF2-40B4-BE49-F238E27FC236}">
                <a16:creationId xmlns:a16="http://schemas.microsoft.com/office/drawing/2014/main" id="{56AD293E-86D6-1F29-CE62-2219389FA333}"/>
              </a:ext>
            </a:extLst>
          </p:cNvPr>
          <p:cNvSpPr>
            <a:spLocks noGrp="1"/>
          </p:cNvSpPr>
          <p:nvPr>
            <p:ph type="sldNum" sz="quarter" idx="12"/>
          </p:nvPr>
        </p:nvSpPr>
        <p:spPr/>
        <p:txBody>
          <a:bodyPr/>
          <a:lstStyle/>
          <a:p>
            <a:fld id="{0E42FCEF-9517-7142-B602-BAEFE73C0B6E}" type="slidenum">
              <a:rPr lang="en-US" smtClean="0">
                <a:solidFill>
                  <a:schemeClr val="tx1"/>
                </a:solidFill>
              </a:rPr>
              <a:t>10</a:t>
            </a:fld>
            <a:endParaRPr lang="en-US" dirty="0">
              <a:solidFill>
                <a:schemeClr val="tx1"/>
              </a:solidFill>
            </a:endParaRPr>
          </a:p>
        </p:txBody>
      </p:sp>
      <p:sp>
        <p:nvSpPr>
          <p:cNvPr id="4" name="Rectangle 3">
            <a:extLst>
              <a:ext uri="{FF2B5EF4-FFF2-40B4-BE49-F238E27FC236}">
                <a16:creationId xmlns:a16="http://schemas.microsoft.com/office/drawing/2014/main" id="{09EEC749-7721-3964-2486-0A9CE24C35CE}"/>
              </a:ext>
            </a:extLst>
          </p:cNvPr>
          <p:cNvSpPr/>
          <p:nvPr/>
        </p:nvSpPr>
        <p:spPr>
          <a:xfrm>
            <a:off x="1523999" y="4467875"/>
            <a:ext cx="9144000" cy="461963"/>
          </a:xfrm>
          <a:prstGeom prst="rect">
            <a:avLst/>
          </a:prstGeom>
        </p:spPr>
        <p:txBody>
          <a:bodyPr>
            <a:spAutoFit/>
          </a:bodyPr>
          <a:lstStyle/>
          <a:p>
            <a:pPr algn="ctr">
              <a:defRPr/>
            </a:pPr>
            <a:r>
              <a:rPr lang="en-US" sz="2400" b="1" dirty="0">
                <a:latin typeface="Arial" panose="020B0604020202020204" pitchFamily="34" charset="0"/>
                <a:ea typeface="Proxima Nova"/>
                <a:cs typeface="Arial" panose="020B0604020202020204" pitchFamily="34" charset="0"/>
                <a:sym typeface="Proxima Nova"/>
              </a:rPr>
              <a:t>So how do these services work, anyway?</a:t>
            </a:r>
          </a:p>
        </p:txBody>
      </p:sp>
    </p:spTree>
    <p:extLst>
      <p:ext uri="{BB962C8B-B14F-4D97-AF65-F5344CB8AC3E}">
        <p14:creationId xmlns:p14="http://schemas.microsoft.com/office/powerpoint/2010/main" val="11413906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F8357A5-A3FE-75D8-71AA-4E7BA0CB8DAB}"/>
            </a:ext>
          </a:extLst>
        </p:cNvPr>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A5EE2245-2B54-8090-BBDC-1F1C361414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A161FDC0-2E98-6E52-845C-C1F95FFE03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8795CFE2-D696-FD8A-695F-ACE77179F2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A2CED77-6355-8637-19FC-75BC4BE2A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36DE662E-B252-F390-2BB9-1EE3859F4A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E430F072-8338-E5DD-00CD-4D723D660815}"/>
              </a:ext>
            </a:extLst>
          </p:cNvPr>
          <p:cNvSpPr>
            <a:spLocks noGrp="1"/>
          </p:cNvSpPr>
          <p:nvPr>
            <p:ph type="title"/>
          </p:nvPr>
        </p:nvSpPr>
        <p:spPr>
          <a:xfrm>
            <a:off x="1371599" y="294538"/>
            <a:ext cx="9895951" cy="1033669"/>
          </a:xfrm>
        </p:spPr>
        <p:txBody>
          <a:bodyPr>
            <a:normAutofit/>
          </a:bodyPr>
          <a:lstStyle/>
          <a:p>
            <a:pPr algn="ctr"/>
            <a:r>
              <a:rPr lang="en-US" sz="4000" dirty="0">
                <a:solidFill>
                  <a:srgbClr val="FFFFFF"/>
                </a:solidFill>
                <a:latin typeface="Arial" panose="020B0604020202020204" pitchFamily="34" charset="0"/>
                <a:cs typeface="Arial" panose="020B0604020202020204" pitchFamily="34" charset="0"/>
              </a:rPr>
              <a:t>Sample Prompts</a:t>
            </a:r>
          </a:p>
        </p:txBody>
      </p:sp>
      <p:sp>
        <p:nvSpPr>
          <p:cNvPr id="31" name="Content Placeholder 4">
            <a:extLst>
              <a:ext uri="{FF2B5EF4-FFF2-40B4-BE49-F238E27FC236}">
                <a16:creationId xmlns:a16="http://schemas.microsoft.com/office/drawing/2014/main" id="{CA2AC733-E483-AD5B-C5A8-B8A55E12C585}"/>
              </a:ext>
            </a:extLst>
          </p:cNvPr>
          <p:cNvSpPr>
            <a:spLocks noGrp="1"/>
          </p:cNvSpPr>
          <p:nvPr>
            <p:ph idx="1"/>
          </p:nvPr>
        </p:nvSpPr>
        <p:spPr>
          <a:xfrm>
            <a:off x="190501" y="2379346"/>
            <a:ext cx="11732646" cy="3683358"/>
          </a:xfrm>
        </p:spPr>
        <p:txBody>
          <a:bodyPr anchor="ctr">
            <a:noAutofit/>
          </a:bodyPr>
          <a:lstStyle/>
          <a:p>
            <a:pPr marL="342900" indent="-342900">
              <a:lnSpc>
                <a:spcPct val="100000"/>
              </a:lnSpc>
              <a:buAutoNum type="arabicPeriod"/>
            </a:pPr>
            <a:r>
              <a:rPr lang="en-US" sz="2200" b="1" dirty="0">
                <a:latin typeface="Arial" panose="020B0604020202020204" pitchFamily="34" charset="0"/>
                <a:cs typeface="Arial" panose="020B0604020202020204" pitchFamily="34" charset="0"/>
              </a:rPr>
              <a:t>Document Drafting: </a:t>
            </a:r>
            <a:r>
              <a:rPr lang="en-US" sz="2200" dirty="0">
                <a:latin typeface="Arial" panose="020B0604020202020204" pitchFamily="34" charset="0"/>
                <a:cs typeface="Arial" panose="020B0604020202020204" pitchFamily="34" charset="0"/>
              </a:rPr>
              <a:t>I am a Tribal HR Director.  Prepare an equal employment opportunity policy for my Tribe’s employee handbook.</a:t>
            </a:r>
          </a:p>
          <a:p>
            <a:pPr marL="342900" indent="-342900">
              <a:lnSpc>
                <a:spcPct val="100000"/>
              </a:lnSpc>
              <a:buFontTx/>
              <a:buAutoNum type="arabicPeriod"/>
            </a:pPr>
            <a:r>
              <a:rPr lang="en-US" sz="2200" b="1" dirty="0">
                <a:latin typeface="Arial" panose="020B0604020202020204" pitchFamily="34" charset="0"/>
                <a:cs typeface="Arial" panose="020B0604020202020204" pitchFamily="34" charset="0"/>
              </a:rPr>
              <a:t>General Research: </a:t>
            </a:r>
            <a:r>
              <a:rPr lang="en-US" sz="2200" dirty="0">
                <a:latin typeface="Arial" panose="020B0604020202020204" pitchFamily="34" charset="0"/>
                <a:cs typeface="Arial" panose="020B0604020202020204" pitchFamily="34" charset="0"/>
              </a:rPr>
              <a:t>Do federal employment laws apply to employees of Native American Tribes when the employee lives and works outside of tribal land?</a:t>
            </a:r>
          </a:p>
          <a:p>
            <a:pPr marL="342900" indent="-342900">
              <a:lnSpc>
                <a:spcPct val="100000"/>
              </a:lnSpc>
              <a:buFontTx/>
              <a:buAutoNum type="arabicPeriod"/>
            </a:pPr>
            <a:r>
              <a:rPr lang="en-US" sz="2200" b="1" dirty="0">
                <a:latin typeface="Arial" panose="020B0604020202020204" pitchFamily="34" charset="0"/>
                <a:cs typeface="Arial" panose="020B0604020202020204" pitchFamily="34" charset="0"/>
              </a:rPr>
              <a:t>Ideation: </a:t>
            </a:r>
            <a:r>
              <a:rPr lang="en-US" sz="2200" dirty="0">
                <a:latin typeface="Arial" panose="020B0604020202020204" pitchFamily="34" charset="0"/>
                <a:cs typeface="Arial" panose="020B0604020202020204" pitchFamily="34" charset="0"/>
              </a:rPr>
              <a:t>Help me think of ways to strengthen employee retention, honor tribal values, and support career development pathways for both tribal and non-tribal employees. Generate a list of creative initiatives, policies, or programs that the HR team could pilot over the next year.</a:t>
            </a:r>
          </a:p>
          <a:p>
            <a:pPr marL="342900" indent="-342900">
              <a:lnSpc>
                <a:spcPct val="100000"/>
              </a:lnSpc>
              <a:buAutoNum type="arabicPeriod"/>
            </a:pPr>
            <a:r>
              <a:rPr lang="en-US" sz="2200" b="1" dirty="0">
                <a:latin typeface="Arial" panose="020B0604020202020204" pitchFamily="34" charset="0"/>
                <a:cs typeface="Arial" panose="020B0604020202020204" pitchFamily="34" charset="0"/>
              </a:rPr>
              <a:t>Hiring/Application Assessment (Document Review): </a:t>
            </a:r>
            <a:r>
              <a:rPr lang="en-US" sz="2200" dirty="0">
                <a:latin typeface="Arial" panose="020B0604020202020204" pitchFamily="34" charset="0"/>
                <a:cs typeface="Arial" panose="020B0604020202020204" pitchFamily="34" charset="0"/>
              </a:rPr>
              <a:t>Analyze the attached 3 attached resumes and send me the top candidate based on relevant educational and work experience.</a:t>
            </a:r>
          </a:p>
          <a:p>
            <a:pPr marL="342900" indent="-342900">
              <a:lnSpc>
                <a:spcPct val="100000"/>
              </a:lnSpc>
              <a:buAutoNum type="arabicPeriod"/>
            </a:pPr>
            <a:r>
              <a:rPr lang="en-US" sz="2200" b="1" dirty="0">
                <a:latin typeface="Arial" panose="020B0604020202020204" pitchFamily="34" charset="0"/>
                <a:cs typeface="Arial" panose="020B0604020202020204" pitchFamily="34" charset="0"/>
              </a:rPr>
              <a:t>Editor/Tone Check: </a:t>
            </a:r>
            <a:r>
              <a:rPr lang="en-US" sz="2200" dirty="0">
                <a:latin typeface="Arial" panose="020B0604020202020204" pitchFamily="34" charset="0"/>
                <a:cs typeface="Arial" panose="020B0604020202020204" pitchFamily="34" charset="0"/>
              </a:rPr>
              <a:t>Review and improve the wording of the following email: “Hey Justin, just a reminder that you have a meeting with John next week, try to wear something other than your normal t-shirt and flipflops. We meet is 5/15 at 2pm. Don’t miss it.”</a:t>
            </a:r>
          </a:p>
        </p:txBody>
      </p:sp>
      <p:sp>
        <p:nvSpPr>
          <p:cNvPr id="3" name="Slide Number Placeholder 2">
            <a:extLst>
              <a:ext uri="{FF2B5EF4-FFF2-40B4-BE49-F238E27FC236}">
                <a16:creationId xmlns:a16="http://schemas.microsoft.com/office/drawing/2014/main" id="{922D5802-855D-469E-B5BF-245F84EA901F}"/>
              </a:ext>
            </a:extLst>
          </p:cNvPr>
          <p:cNvSpPr>
            <a:spLocks noGrp="1"/>
          </p:cNvSpPr>
          <p:nvPr>
            <p:ph type="sldNum" sz="quarter" idx="12"/>
          </p:nvPr>
        </p:nvSpPr>
        <p:spPr>
          <a:xfrm>
            <a:off x="9179947" y="6486182"/>
            <a:ext cx="2743200" cy="365125"/>
          </a:xfrm>
        </p:spPr>
        <p:txBody>
          <a:bodyPr/>
          <a:lstStyle/>
          <a:p>
            <a:fld id="{E339BC17-2DDC-4C03-B597-C0252C77F8F3}" type="slidenum">
              <a:rPr lang="en-US" smtClean="0">
                <a:solidFill>
                  <a:schemeClr val="tx1"/>
                </a:solidFill>
              </a:rPr>
              <a:t>11</a:t>
            </a:fld>
            <a:endParaRPr lang="en-US" dirty="0">
              <a:solidFill>
                <a:schemeClr val="tx1"/>
              </a:solidFill>
            </a:endParaRPr>
          </a:p>
        </p:txBody>
      </p:sp>
    </p:spTree>
    <p:extLst>
      <p:ext uri="{BB962C8B-B14F-4D97-AF65-F5344CB8AC3E}">
        <p14:creationId xmlns:p14="http://schemas.microsoft.com/office/powerpoint/2010/main" val="39581446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4A20A4A-EE32-B93D-1AC9-2A0F92C1613E}"/>
              </a:ext>
            </a:extLst>
          </p:cNvPr>
          <p:cNvSpPr txBox="1"/>
          <p:nvPr/>
        </p:nvSpPr>
        <p:spPr>
          <a:xfrm>
            <a:off x="2256274" y="1519983"/>
            <a:ext cx="7679452" cy="3818033"/>
          </a:xfrm>
          <a:prstGeom prst="rect">
            <a:avLst/>
          </a:prstGeom>
          <a:noFill/>
          <a:ln>
            <a:noFill/>
          </a:ln>
        </p:spPr>
        <p:txBody>
          <a:bodyPr wrap="square">
            <a:spAutoFit/>
          </a:bodyPr>
          <a:lstStyle/>
          <a:p>
            <a:pPr>
              <a:lnSpc>
                <a:spcPct val="200000"/>
              </a:lnSpc>
              <a:spcBef>
                <a:spcPts val="0"/>
              </a:spcBef>
              <a:defRPr/>
            </a:pPr>
            <a:r>
              <a:rPr lang="en-US" sz="2400" i="1" dirty="0">
                <a:latin typeface="Proxima Nova"/>
                <a:ea typeface="Proxima Nova"/>
                <a:cs typeface="Proxima Nova"/>
                <a:sym typeface="Proxima Nova"/>
              </a:rPr>
              <a:t>Human language and the patterns of thinking behind it are somehow simpler and more “law like” in their structure than we thought. ChatGPT has implicitly discovered it.</a:t>
            </a:r>
          </a:p>
          <a:p>
            <a:pPr algn="r">
              <a:lnSpc>
                <a:spcPct val="200000"/>
              </a:lnSpc>
              <a:spcBef>
                <a:spcPts val="1200"/>
              </a:spcBef>
              <a:spcAft>
                <a:spcPts val="1200"/>
              </a:spcAft>
              <a:defRPr/>
            </a:pPr>
            <a:r>
              <a:rPr lang="en-US" sz="2400" i="1" dirty="0">
                <a:latin typeface="Proxima Nova"/>
                <a:ea typeface="Proxima Nova"/>
                <a:cs typeface="Proxima Nova"/>
                <a:sym typeface="Proxima Nova"/>
              </a:rPr>
              <a:t>–Stephen Wolfram</a:t>
            </a:r>
          </a:p>
        </p:txBody>
      </p:sp>
      <p:pic>
        <p:nvPicPr>
          <p:cNvPr id="3" name="Picture 2">
            <a:extLst>
              <a:ext uri="{FF2B5EF4-FFF2-40B4-BE49-F238E27FC236}">
                <a16:creationId xmlns:a16="http://schemas.microsoft.com/office/drawing/2014/main" id="{013F543F-921A-3EC9-A55A-56FC0A550622}"/>
              </a:ext>
            </a:extLst>
          </p:cNvPr>
          <p:cNvPicPr>
            <a:picLocks noChangeAspect="1"/>
          </p:cNvPicPr>
          <p:nvPr/>
        </p:nvPicPr>
        <p:blipFill>
          <a:blip r:embed="rId2"/>
          <a:stretch>
            <a:fillRect/>
          </a:stretch>
        </p:blipFill>
        <p:spPr>
          <a:xfrm>
            <a:off x="146244" y="5465590"/>
            <a:ext cx="1383912" cy="1255885"/>
          </a:xfrm>
          <a:prstGeom prst="rect">
            <a:avLst/>
          </a:prstGeom>
        </p:spPr>
      </p:pic>
      <p:sp>
        <p:nvSpPr>
          <p:cNvPr id="4" name="Google Shape;360;p53">
            <a:extLst>
              <a:ext uri="{FF2B5EF4-FFF2-40B4-BE49-F238E27FC236}">
                <a16:creationId xmlns:a16="http://schemas.microsoft.com/office/drawing/2014/main" id="{A3E2B0B1-85FC-E8B9-9953-50C9FFE7EEFF}"/>
              </a:ext>
            </a:extLst>
          </p:cNvPr>
          <p:cNvSpPr txBox="1">
            <a:spLocks noChangeArrowheads="1"/>
          </p:cNvSpPr>
          <p:nvPr/>
        </p:nvSpPr>
        <p:spPr bwMode="auto">
          <a:xfrm>
            <a:off x="8081526" y="5307711"/>
            <a:ext cx="1854200" cy="31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a:lnSpc>
                <a:spcPct val="150000"/>
              </a:lnSpc>
              <a:buClr>
                <a:srgbClr val="C00000"/>
              </a:buClr>
              <a:buFont typeface="Arial" panose="020B0604020202020204" pitchFamily="34" charset="0"/>
              <a:buChar char="•"/>
              <a:defRPr sz="2800">
                <a:solidFill>
                  <a:schemeClr val="tx1"/>
                </a:solidFill>
                <a:latin typeface="Calibri" panose="020F0502020204030204" pitchFamily="34" charset="0"/>
                <a:cs typeface="Calibri" panose="020F0502020204030204" pitchFamily="34" charset="0"/>
              </a:defRPr>
            </a:lvl1pPr>
            <a:lvl2pPr marL="742950" indent="-285750">
              <a:lnSpc>
                <a:spcPct val="150000"/>
              </a:lnSpc>
              <a:buClr>
                <a:srgbClr val="C00000"/>
              </a:buClr>
              <a:buFont typeface="Arial" panose="020B0604020202020204" pitchFamily="34" charset="0"/>
              <a:buChar char="–"/>
              <a:defRPr sz="2400">
                <a:solidFill>
                  <a:schemeClr val="tx1"/>
                </a:solidFill>
                <a:latin typeface="Calibri" panose="020F0502020204030204" pitchFamily="34" charset="0"/>
                <a:cs typeface="Calibri" panose="020F0502020204030204" pitchFamily="34" charset="0"/>
              </a:defRPr>
            </a:lvl2pPr>
            <a:lvl3pPr marL="1143000" indent="-228600">
              <a:lnSpc>
                <a:spcPct val="150000"/>
              </a:lnSpc>
              <a:buClr>
                <a:srgbClr val="C00000"/>
              </a:buClr>
              <a:buFont typeface="Arial" panose="020B0604020202020204" pitchFamily="34" charset="0"/>
              <a:buChar char="•"/>
              <a:defRPr sz="2000">
                <a:solidFill>
                  <a:schemeClr val="tx1"/>
                </a:solidFill>
                <a:latin typeface="Calibri" panose="020F0502020204030204" pitchFamily="34" charset="0"/>
                <a:cs typeface="Calibri" panose="020F0502020204030204" pitchFamily="34" charset="0"/>
              </a:defRPr>
            </a:lvl3pPr>
            <a:lvl4pPr marL="1600200" indent="-228600">
              <a:lnSpc>
                <a:spcPct val="150000"/>
              </a:lnSpc>
              <a:buClr>
                <a:srgbClr val="C00000"/>
              </a:buClr>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4pPr>
            <a:lvl5pPr marL="2057400" indent="-228600">
              <a:lnSpc>
                <a:spcPct val="150000"/>
              </a:lnSpc>
              <a:buClr>
                <a:srgbClr val="C00000"/>
              </a:buClr>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5pPr>
            <a:lvl6pPr marL="2514600" indent="-228600" eaLnBrk="0" fontAlgn="base" hangingPunct="0">
              <a:lnSpc>
                <a:spcPct val="150000"/>
              </a:lnSpc>
              <a:spcBef>
                <a:spcPct val="0"/>
              </a:spcBef>
              <a:spcAft>
                <a:spcPct val="0"/>
              </a:spcAft>
              <a:buClr>
                <a:srgbClr val="C00000"/>
              </a:buClr>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6pPr>
            <a:lvl7pPr marL="2971800" indent="-228600" eaLnBrk="0" fontAlgn="base" hangingPunct="0">
              <a:lnSpc>
                <a:spcPct val="150000"/>
              </a:lnSpc>
              <a:spcBef>
                <a:spcPct val="0"/>
              </a:spcBef>
              <a:spcAft>
                <a:spcPct val="0"/>
              </a:spcAft>
              <a:buClr>
                <a:srgbClr val="C00000"/>
              </a:buClr>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7pPr>
            <a:lvl8pPr marL="3429000" indent="-228600" eaLnBrk="0" fontAlgn="base" hangingPunct="0">
              <a:lnSpc>
                <a:spcPct val="150000"/>
              </a:lnSpc>
              <a:spcBef>
                <a:spcPct val="0"/>
              </a:spcBef>
              <a:spcAft>
                <a:spcPct val="0"/>
              </a:spcAft>
              <a:buClr>
                <a:srgbClr val="C00000"/>
              </a:buClr>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8pPr>
            <a:lvl9pPr marL="3886200" indent="-228600" eaLnBrk="0" fontAlgn="base" hangingPunct="0">
              <a:lnSpc>
                <a:spcPct val="150000"/>
              </a:lnSpc>
              <a:spcBef>
                <a:spcPct val="0"/>
              </a:spcBef>
              <a:spcAft>
                <a:spcPct val="0"/>
              </a:spcAft>
              <a:buClr>
                <a:srgbClr val="C00000"/>
              </a:buClr>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9pPr>
          </a:lstStyle>
          <a:p>
            <a:pPr algn="r">
              <a:lnSpc>
                <a:spcPct val="100000"/>
              </a:lnSpc>
              <a:buClrTx/>
              <a:buFontTx/>
              <a:buNone/>
            </a:pPr>
            <a:r>
              <a:rPr lang="en-US" altLang="en-US" sz="1200" dirty="0">
                <a:latin typeface="Proxima Nova" charset="0"/>
                <a:cs typeface="Proxima Nova" charset="0"/>
                <a:sym typeface="Proxima Nova" charset="0"/>
              </a:rPr>
              <a:t>Source: Stephen Wolfram Blog</a:t>
            </a:r>
          </a:p>
        </p:txBody>
      </p:sp>
      <p:sp>
        <p:nvSpPr>
          <p:cNvPr id="6" name="Slide Number Placeholder 5">
            <a:extLst>
              <a:ext uri="{FF2B5EF4-FFF2-40B4-BE49-F238E27FC236}">
                <a16:creationId xmlns:a16="http://schemas.microsoft.com/office/drawing/2014/main" id="{21F976DE-7796-414A-F500-A0DD3378C86B}"/>
              </a:ext>
            </a:extLst>
          </p:cNvPr>
          <p:cNvSpPr>
            <a:spLocks noGrp="1"/>
          </p:cNvSpPr>
          <p:nvPr>
            <p:ph type="sldNum" sz="quarter" idx="12"/>
          </p:nvPr>
        </p:nvSpPr>
        <p:spPr/>
        <p:txBody>
          <a:bodyPr/>
          <a:lstStyle/>
          <a:p>
            <a:fld id="{E339BC17-2DDC-4C03-B597-C0252C77F8F3}" type="slidenum">
              <a:rPr lang="en-US" smtClean="0">
                <a:solidFill>
                  <a:schemeClr val="tx1"/>
                </a:solidFill>
              </a:rPr>
              <a:t>12</a:t>
            </a:fld>
            <a:endParaRPr lang="en-US" dirty="0">
              <a:solidFill>
                <a:schemeClr val="tx1"/>
              </a:solidFill>
            </a:endParaRPr>
          </a:p>
        </p:txBody>
      </p:sp>
    </p:spTree>
    <p:extLst>
      <p:ext uri="{BB962C8B-B14F-4D97-AF65-F5344CB8AC3E}">
        <p14:creationId xmlns:p14="http://schemas.microsoft.com/office/powerpoint/2010/main" val="1087150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ACB6553-EE45-C116-B45C-DB1C063DE7BE}"/>
            </a:ext>
          </a:extLst>
        </p:cNvPr>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7386F9CE-9C4B-6B46-393B-C3574D17D6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C319656-6401-260E-C72D-6B7C84F4C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416B00C-7E2D-1E50-356B-C3B291ADD1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7BA094E5-346E-239A-5342-F8C4E0A123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FAC8252-5157-3893-484C-D36C9B546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135444AF-7B1F-AD0A-0041-A6279CB7A8B4}"/>
              </a:ext>
            </a:extLst>
          </p:cNvPr>
          <p:cNvSpPr>
            <a:spLocks noGrp="1"/>
          </p:cNvSpPr>
          <p:nvPr>
            <p:ph type="title"/>
          </p:nvPr>
        </p:nvSpPr>
        <p:spPr>
          <a:xfrm>
            <a:off x="1371599" y="294538"/>
            <a:ext cx="9895951" cy="1033669"/>
          </a:xfrm>
        </p:spPr>
        <p:txBody>
          <a:bodyPr>
            <a:normAutofit/>
          </a:bodyPr>
          <a:lstStyle/>
          <a:p>
            <a:pPr algn="ctr"/>
            <a:r>
              <a:rPr lang="en-US" sz="4000" dirty="0">
                <a:solidFill>
                  <a:srgbClr val="FFFFFF"/>
                </a:solidFill>
                <a:latin typeface="Arial" panose="020B0604020202020204" pitchFamily="34" charset="0"/>
                <a:cs typeface="Arial" panose="020B0604020202020204" pitchFamily="34" charset="0"/>
              </a:rPr>
              <a:t>Definitions</a:t>
            </a:r>
          </a:p>
        </p:txBody>
      </p:sp>
      <p:sp>
        <p:nvSpPr>
          <p:cNvPr id="31" name="Content Placeholder 4">
            <a:extLst>
              <a:ext uri="{FF2B5EF4-FFF2-40B4-BE49-F238E27FC236}">
                <a16:creationId xmlns:a16="http://schemas.microsoft.com/office/drawing/2014/main" id="{A6FD95F0-10D8-6D19-1B18-C28AE9D4264E}"/>
              </a:ext>
            </a:extLst>
          </p:cNvPr>
          <p:cNvSpPr>
            <a:spLocks noGrp="1"/>
          </p:cNvSpPr>
          <p:nvPr>
            <p:ph idx="1"/>
          </p:nvPr>
        </p:nvSpPr>
        <p:spPr>
          <a:xfrm>
            <a:off x="228601" y="1695450"/>
            <a:ext cx="11732646" cy="5048250"/>
          </a:xfrm>
        </p:spPr>
        <p:txBody>
          <a:bodyPr anchor="ctr">
            <a:noAutofit/>
          </a:bodyPr>
          <a:lstStyle/>
          <a:p>
            <a:pPr marL="285750" indent="-285750">
              <a:lnSpc>
                <a:spcPct val="100000"/>
              </a:lnSpc>
              <a:buClr>
                <a:schemeClr val="accent1"/>
              </a:buClr>
              <a:buFont typeface="Century Gothic" panose="020B0502020202020204" pitchFamily="34" charset="0"/>
              <a:buChar char="►"/>
              <a:defRPr/>
            </a:pPr>
            <a:r>
              <a:rPr lang="en-US" sz="2200" b="1" dirty="0">
                <a:latin typeface="Arial" panose="020B0604020202020204" pitchFamily="34" charset="0"/>
                <a:cs typeface="Arial" panose="020B0604020202020204" pitchFamily="34" charset="0"/>
              </a:rPr>
              <a:t>Artificial Intelligence – </a:t>
            </a:r>
            <a:r>
              <a:rPr lang="en-US" sz="2200" dirty="0">
                <a:latin typeface="Arial" panose="020B0604020202020204" pitchFamily="34" charset="0"/>
                <a:cs typeface="Arial" panose="020B0604020202020204" pitchFamily="34" charset="0"/>
              </a:rPr>
              <a:t>Computer systems that can perform tasks typically associated with human intelligence (visual perception, speech recognition, translation, decision making).</a:t>
            </a:r>
          </a:p>
          <a:p>
            <a:pPr marL="285750" indent="-285750">
              <a:lnSpc>
                <a:spcPct val="100000"/>
              </a:lnSpc>
              <a:buClr>
                <a:schemeClr val="accent1"/>
              </a:buClr>
              <a:buFont typeface="Century Gothic" panose="020B0502020202020204" pitchFamily="34" charset="0"/>
              <a:buChar char="►"/>
              <a:defRPr/>
            </a:pPr>
            <a:r>
              <a:rPr lang="en-US" sz="2200" b="1" dirty="0">
                <a:latin typeface="Arial" panose="020B0604020202020204" pitchFamily="34" charset="0"/>
                <a:cs typeface="Arial" panose="020B0604020202020204" pitchFamily="34" charset="0"/>
              </a:rPr>
              <a:t>Machine Learning – </a:t>
            </a:r>
            <a:r>
              <a:rPr lang="en-US" sz="2200" dirty="0">
                <a:latin typeface="Arial" panose="020B0604020202020204" pitchFamily="34" charset="0"/>
                <a:cs typeface="Arial" panose="020B0604020202020204" pitchFamily="34" charset="0"/>
              </a:rPr>
              <a:t>Computer systems that can learn to do things from data without explicit programming.</a:t>
            </a:r>
          </a:p>
          <a:p>
            <a:pPr marL="285750" indent="-285750">
              <a:lnSpc>
                <a:spcPct val="100000"/>
              </a:lnSpc>
              <a:buClr>
                <a:schemeClr val="accent1"/>
              </a:buClr>
              <a:buFont typeface="Century Gothic" panose="020B0502020202020204" pitchFamily="34" charset="0"/>
              <a:buChar char="►"/>
              <a:defRPr/>
            </a:pPr>
            <a:r>
              <a:rPr lang="en-US" sz="2200" b="1" dirty="0">
                <a:latin typeface="Arial" panose="020B0604020202020204" pitchFamily="34" charset="0"/>
                <a:cs typeface="Arial" panose="020B0604020202020204" pitchFamily="34" charset="0"/>
              </a:rPr>
              <a:t>Neural Networks – </a:t>
            </a:r>
            <a:r>
              <a:rPr lang="en-US" sz="2200" dirty="0">
                <a:latin typeface="Arial" panose="020B0604020202020204" pitchFamily="34" charset="0"/>
                <a:cs typeface="Arial" panose="020B0604020202020204" pitchFamily="34" charset="0"/>
              </a:rPr>
              <a:t>Computer systems modeled on the human brain, composed of artificial neurons.</a:t>
            </a:r>
          </a:p>
          <a:p>
            <a:pPr marL="285750" indent="-285750">
              <a:lnSpc>
                <a:spcPct val="100000"/>
              </a:lnSpc>
              <a:buClr>
                <a:schemeClr val="accent1"/>
              </a:buClr>
              <a:buFont typeface="Century Gothic" panose="020B0502020202020204" pitchFamily="34" charset="0"/>
              <a:buChar char="►"/>
              <a:defRPr/>
            </a:pPr>
            <a:r>
              <a:rPr lang="en-US" sz="2200" b="1" dirty="0">
                <a:latin typeface="Arial" panose="020B0604020202020204" pitchFamily="34" charset="0"/>
                <a:cs typeface="Arial" panose="020B0604020202020204" pitchFamily="34" charset="0"/>
              </a:rPr>
              <a:t>Deep Learning –  </a:t>
            </a:r>
            <a:r>
              <a:rPr lang="en-US" sz="2200" dirty="0">
                <a:latin typeface="Arial" panose="020B0604020202020204" pitchFamily="34" charset="0"/>
                <a:cs typeface="Arial" panose="020B0604020202020204" pitchFamily="34" charset="0"/>
              </a:rPr>
              <a:t>Neural networks with a large number of layers of neurons.</a:t>
            </a:r>
          </a:p>
          <a:p>
            <a:pPr marL="285750" indent="-285750">
              <a:lnSpc>
                <a:spcPct val="100000"/>
              </a:lnSpc>
              <a:buClr>
                <a:schemeClr val="accent1"/>
              </a:buClr>
              <a:buFont typeface="Century Gothic" panose="020B0502020202020204" pitchFamily="34" charset="0"/>
              <a:buChar char="►"/>
              <a:defRPr/>
            </a:pPr>
            <a:r>
              <a:rPr lang="en-US" sz="2200" b="1" dirty="0">
                <a:latin typeface="Arial" panose="020B0604020202020204" pitchFamily="34" charset="0"/>
                <a:cs typeface="Arial" panose="020B0604020202020204" pitchFamily="34" charset="0"/>
              </a:rPr>
              <a:t>Language Models - </a:t>
            </a:r>
            <a:r>
              <a:rPr lang="en-US" sz="2200" dirty="0">
                <a:latin typeface="Arial" panose="020B0604020202020204" pitchFamily="34" charset="0"/>
                <a:cs typeface="Arial" panose="020B0604020202020204" pitchFamily="34" charset="0"/>
              </a:rPr>
              <a:t>Computer systems that can predict the next word or word order of a sentence.</a:t>
            </a:r>
          </a:p>
          <a:p>
            <a:pPr marL="285750" indent="-285750">
              <a:lnSpc>
                <a:spcPct val="100000"/>
              </a:lnSpc>
              <a:buClr>
                <a:schemeClr val="accent1"/>
              </a:buClr>
              <a:buFont typeface="Century Gothic" panose="020B0502020202020204" pitchFamily="34" charset="0"/>
              <a:buChar char="►"/>
              <a:defRPr/>
            </a:pPr>
            <a:r>
              <a:rPr lang="en-US" sz="2200" b="1" dirty="0">
                <a:latin typeface="Arial" panose="020B0604020202020204" pitchFamily="34" charset="0"/>
                <a:cs typeface="Arial" panose="020B0604020202020204" pitchFamily="34" charset="0"/>
              </a:rPr>
              <a:t>Large Language Models - </a:t>
            </a:r>
            <a:r>
              <a:rPr lang="en-US" sz="2200" dirty="0">
                <a:latin typeface="Arial" panose="020B0604020202020204" pitchFamily="34" charset="0"/>
                <a:cs typeface="Arial" panose="020B0604020202020204" pitchFamily="34" charset="0"/>
              </a:rPr>
              <a:t>Language models trained on extremely large datasets.</a:t>
            </a:r>
          </a:p>
        </p:txBody>
      </p:sp>
      <p:sp>
        <p:nvSpPr>
          <p:cNvPr id="3" name="Slide Number Placeholder 2">
            <a:extLst>
              <a:ext uri="{FF2B5EF4-FFF2-40B4-BE49-F238E27FC236}">
                <a16:creationId xmlns:a16="http://schemas.microsoft.com/office/drawing/2014/main" id="{BD7B531C-D965-9232-EACC-A1BA5A1DAF91}"/>
              </a:ext>
            </a:extLst>
          </p:cNvPr>
          <p:cNvSpPr>
            <a:spLocks noGrp="1"/>
          </p:cNvSpPr>
          <p:nvPr>
            <p:ph type="sldNum" sz="quarter" idx="12"/>
          </p:nvPr>
        </p:nvSpPr>
        <p:spPr/>
        <p:txBody>
          <a:bodyPr/>
          <a:lstStyle/>
          <a:p>
            <a:fld id="{E339BC17-2DDC-4C03-B597-C0252C77F8F3}" type="slidenum">
              <a:rPr lang="en-US" smtClean="0">
                <a:solidFill>
                  <a:schemeClr val="tx1"/>
                </a:solidFill>
              </a:rPr>
              <a:t>13</a:t>
            </a:fld>
            <a:endParaRPr lang="en-US" dirty="0">
              <a:solidFill>
                <a:schemeClr val="tx1"/>
              </a:solidFill>
            </a:endParaRPr>
          </a:p>
        </p:txBody>
      </p:sp>
    </p:spTree>
    <p:extLst>
      <p:ext uri="{BB962C8B-B14F-4D97-AF65-F5344CB8AC3E}">
        <p14:creationId xmlns:p14="http://schemas.microsoft.com/office/powerpoint/2010/main" val="8081694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310819-8095-7A18-74E0-11F3675F3D12}"/>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B8CC75C3-D8BE-002C-7FF5-FC11BD543887}"/>
              </a:ext>
            </a:extLst>
          </p:cNvPr>
          <p:cNvPicPr>
            <a:picLocks noChangeAspect="1"/>
          </p:cNvPicPr>
          <p:nvPr/>
        </p:nvPicPr>
        <p:blipFill>
          <a:blip r:embed="rId2"/>
          <a:stretch>
            <a:fillRect/>
          </a:stretch>
        </p:blipFill>
        <p:spPr>
          <a:xfrm>
            <a:off x="154201" y="5492022"/>
            <a:ext cx="1383912" cy="1255885"/>
          </a:xfrm>
          <a:prstGeom prst="rect">
            <a:avLst/>
          </a:prstGeom>
        </p:spPr>
      </p:pic>
      <p:sp>
        <p:nvSpPr>
          <p:cNvPr id="4" name="Content Placeholder 2">
            <a:extLst>
              <a:ext uri="{FF2B5EF4-FFF2-40B4-BE49-F238E27FC236}">
                <a16:creationId xmlns:a16="http://schemas.microsoft.com/office/drawing/2014/main" id="{8C8866A9-8E93-B8D3-7DF8-7A9C9B964CF2}"/>
              </a:ext>
            </a:extLst>
          </p:cNvPr>
          <p:cNvSpPr txBox="1">
            <a:spLocks/>
          </p:cNvSpPr>
          <p:nvPr/>
        </p:nvSpPr>
        <p:spPr>
          <a:xfrm>
            <a:off x="2092325" y="2476871"/>
            <a:ext cx="4003675" cy="2831123"/>
          </a:xfrm>
          <a:prstGeom prst="rect">
            <a:avLst/>
          </a:prstGeom>
        </p:spPr>
        <p:txBody>
          <a:bodyPr vert="horz" lIns="91440" tIns="45720" rIns="91440" bIns="45720" rtlCol="0" anchor="t"/>
          <a:lstStyle>
            <a:defPPr>
              <a:defRPr lang="en-US"/>
            </a:defPPr>
            <a:lvl1pPr marL="0" algn="l" defTabSz="457200" rtl="0" eaLnBrk="1" latinLnBrk="0" hangingPunct="1">
              <a:defRPr sz="1100" b="0" i="0" kern="1200">
                <a:solidFill>
                  <a:schemeClr val="tx1">
                    <a:tint val="75000"/>
                    <a:alpha val="6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342900" indent="-342900">
              <a:spcAft>
                <a:spcPts val="400"/>
              </a:spcAft>
              <a:buClr>
                <a:srgbClr val="08232F"/>
              </a:buClr>
              <a:buFont typeface="Arial" panose="020B0604020202020204" pitchFamily="34" charset="0"/>
              <a:buChar char="•"/>
              <a:defRPr/>
            </a:pPr>
            <a:r>
              <a:rPr lang="en-US" sz="2200" dirty="0">
                <a:solidFill>
                  <a:schemeClr val="tx1"/>
                </a:solidFill>
                <a:latin typeface="Arial" panose="020B0604020202020204" pitchFamily="34" charset="0"/>
                <a:cs typeface="Arial" panose="020B0604020202020204" pitchFamily="34" charset="0"/>
                <a:sym typeface="Proxima Nova"/>
              </a:rPr>
              <a:t>Generative vs. Extractive AI</a:t>
            </a:r>
          </a:p>
          <a:p>
            <a:pPr marL="342900" indent="-342900">
              <a:spcAft>
                <a:spcPts val="400"/>
              </a:spcAft>
              <a:buClr>
                <a:srgbClr val="08232F"/>
              </a:buClr>
              <a:buFont typeface="Arial" panose="020B0604020202020204" pitchFamily="34" charset="0"/>
              <a:buChar char="•"/>
              <a:defRPr/>
            </a:pPr>
            <a:r>
              <a:rPr lang="en-US" sz="2200" dirty="0">
                <a:solidFill>
                  <a:schemeClr val="tx1"/>
                </a:solidFill>
                <a:latin typeface="Arial" panose="020B0604020202020204" pitchFamily="34" charset="0"/>
                <a:cs typeface="Arial" panose="020B0604020202020204" pitchFamily="34" charset="0"/>
                <a:sym typeface="Proxima Nova"/>
              </a:rPr>
              <a:t>Language Models</a:t>
            </a:r>
          </a:p>
          <a:p>
            <a:pPr marL="800100" lvl="1" indent="-342900">
              <a:spcAft>
                <a:spcPts val="400"/>
              </a:spcAft>
              <a:buClr>
                <a:srgbClr val="08232F"/>
              </a:buClr>
              <a:buFont typeface="Arial" panose="020B0604020202020204" pitchFamily="34" charset="0"/>
              <a:buChar char="•"/>
              <a:defRPr/>
            </a:pPr>
            <a:r>
              <a:rPr lang="en-US" sz="2200" dirty="0">
                <a:latin typeface="Arial" panose="020B0604020202020204" pitchFamily="34" charset="0"/>
                <a:cs typeface="Arial" panose="020B0604020202020204" pitchFamily="34" charset="0"/>
                <a:sym typeface="Proxima Nova"/>
              </a:rPr>
              <a:t>It’s expensive to label data</a:t>
            </a:r>
          </a:p>
          <a:p>
            <a:pPr marL="800100" lvl="1" indent="-342900">
              <a:spcAft>
                <a:spcPts val="400"/>
              </a:spcAft>
              <a:buClr>
                <a:srgbClr val="08232F"/>
              </a:buClr>
              <a:buFont typeface="Arial" panose="020B0604020202020204" pitchFamily="34" charset="0"/>
              <a:buChar char="•"/>
              <a:defRPr/>
            </a:pPr>
            <a:r>
              <a:rPr lang="en-US" sz="2200" dirty="0">
                <a:latin typeface="Arial" panose="020B0604020202020204" pitchFamily="34" charset="0"/>
                <a:cs typeface="Arial" panose="020B0604020202020204" pitchFamily="34" charset="0"/>
                <a:sym typeface="Proxima Nova"/>
              </a:rPr>
              <a:t>Unlabeled text data is common</a:t>
            </a:r>
          </a:p>
          <a:p>
            <a:pPr marL="800100" lvl="1" indent="-342900">
              <a:spcAft>
                <a:spcPts val="400"/>
              </a:spcAft>
              <a:buClr>
                <a:srgbClr val="08232F"/>
              </a:buClr>
              <a:buFont typeface="Arial" panose="020B0604020202020204" pitchFamily="34" charset="0"/>
              <a:buChar char="•"/>
              <a:defRPr/>
            </a:pPr>
            <a:r>
              <a:rPr lang="en-US" sz="2200" dirty="0">
                <a:latin typeface="Arial" panose="020B0604020202020204" pitchFamily="34" charset="0"/>
                <a:cs typeface="Arial" panose="020B0604020202020204" pitchFamily="34" charset="0"/>
                <a:sym typeface="Proxima Nova"/>
              </a:rPr>
              <a:t>“Masking” words in a sentence</a:t>
            </a:r>
          </a:p>
          <a:p>
            <a:pPr marL="800100" lvl="1" indent="-342900">
              <a:spcAft>
                <a:spcPts val="400"/>
              </a:spcAft>
              <a:buClr>
                <a:srgbClr val="08232F"/>
              </a:buClr>
              <a:buFont typeface="Arial" panose="020B0604020202020204" pitchFamily="34" charset="0"/>
              <a:buChar char="•"/>
              <a:defRPr/>
            </a:pPr>
            <a:r>
              <a:rPr lang="en-US" sz="2200" dirty="0">
                <a:latin typeface="Arial" panose="020B0604020202020204" pitchFamily="34" charset="0"/>
                <a:cs typeface="Arial" panose="020B0604020202020204" pitchFamily="34" charset="0"/>
                <a:sym typeface="Proxima Nova"/>
              </a:rPr>
              <a:t>Predicting the next word</a:t>
            </a:r>
          </a:p>
          <a:p>
            <a:pPr marL="342900" indent="-342900">
              <a:spcAft>
                <a:spcPts val="400"/>
              </a:spcAft>
              <a:buClr>
                <a:srgbClr val="08232F"/>
              </a:buClr>
              <a:buFont typeface="Arial" panose="020B0604020202020204" pitchFamily="34" charset="0"/>
              <a:buChar char="•"/>
              <a:defRPr/>
            </a:pPr>
            <a:r>
              <a:rPr lang="en-US" sz="2200" dirty="0">
                <a:solidFill>
                  <a:schemeClr val="tx1"/>
                </a:solidFill>
                <a:latin typeface="Arial" panose="020B0604020202020204" pitchFamily="34" charset="0"/>
                <a:cs typeface="Arial" panose="020B0604020202020204" pitchFamily="34" charset="0"/>
                <a:sym typeface="Proxima Nova"/>
              </a:rPr>
              <a:t>“Advanced Autocomplete”?</a:t>
            </a:r>
          </a:p>
          <a:p>
            <a:pPr>
              <a:defRPr/>
            </a:pPr>
            <a:endParaRPr lang="en-US" sz="2000" dirty="0"/>
          </a:p>
        </p:txBody>
      </p:sp>
      <p:pic>
        <p:nvPicPr>
          <p:cNvPr id="6" name="Google Shape;336;p50">
            <a:hlinkClick r:id="rId3"/>
            <a:extLst>
              <a:ext uri="{FF2B5EF4-FFF2-40B4-BE49-F238E27FC236}">
                <a16:creationId xmlns:a16="http://schemas.microsoft.com/office/drawing/2014/main" id="{CDA803BE-7E4A-4ED3-0EE3-3810EA94EAC5}"/>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14939" y="479425"/>
            <a:ext cx="3851275" cy="589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A82DD29C-853E-7130-D8CF-A0CFFBD511D7}"/>
              </a:ext>
            </a:extLst>
          </p:cNvPr>
          <p:cNvSpPr txBox="1"/>
          <p:nvPr/>
        </p:nvSpPr>
        <p:spPr>
          <a:xfrm>
            <a:off x="6715422" y="6378575"/>
            <a:ext cx="2480166"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Source: </a:t>
            </a:r>
            <a:r>
              <a:rPr lang="en-US" dirty="0">
                <a:latin typeface="Arial" panose="020B0604020202020204" pitchFamily="34" charset="0"/>
                <a:cs typeface="Arial" panose="020B0604020202020204" pitchFamily="34" charset="0"/>
                <a:hlinkClick r:id="rId3"/>
              </a:rPr>
              <a:t>Hugging Face</a:t>
            </a:r>
            <a:endParaRPr lang="en-US"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8F3DCAF7-A223-5269-1E6B-4AF58DD90C91}"/>
              </a:ext>
            </a:extLst>
          </p:cNvPr>
          <p:cNvSpPr txBox="1"/>
          <p:nvPr/>
        </p:nvSpPr>
        <p:spPr>
          <a:xfrm>
            <a:off x="735012" y="384173"/>
            <a:ext cx="2714625" cy="1692771"/>
          </a:xfrm>
          <a:prstGeom prst="rect">
            <a:avLst/>
          </a:prstGeom>
          <a:solidFill>
            <a:srgbClr val="08232F"/>
          </a:solidFill>
          <a:ln>
            <a:solidFill>
              <a:srgbClr val="08232F"/>
            </a:solidFill>
          </a:ln>
        </p:spPr>
        <p:txBody>
          <a:bodyPr wrap="square" rtlCol="0">
            <a:spAutoFit/>
          </a:bodyPr>
          <a:lstStyle/>
          <a:p>
            <a:pPr algn="ctr"/>
            <a:endParaRPr lang="en-US" dirty="0">
              <a:solidFill>
                <a:schemeClr val="bg1"/>
              </a:solidFill>
            </a:endParaRPr>
          </a:p>
          <a:p>
            <a:r>
              <a:rPr lang="en-US" sz="3400" dirty="0">
                <a:solidFill>
                  <a:schemeClr val="bg1"/>
                </a:solidFill>
              </a:rPr>
              <a:t>Generative </a:t>
            </a:r>
          </a:p>
          <a:p>
            <a:r>
              <a:rPr lang="en-US" sz="3400" dirty="0">
                <a:solidFill>
                  <a:schemeClr val="bg1"/>
                </a:solidFill>
              </a:rPr>
              <a:t>AI details</a:t>
            </a:r>
            <a:endParaRPr lang="en-US" sz="3400" dirty="0"/>
          </a:p>
          <a:p>
            <a:endParaRPr lang="en-US" dirty="0"/>
          </a:p>
        </p:txBody>
      </p:sp>
      <p:sp>
        <p:nvSpPr>
          <p:cNvPr id="8" name="Slide Number Placeholder 2">
            <a:extLst>
              <a:ext uri="{FF2B5EF4-FFF2-40B4-BE49-F238E27FC236}">
                <a16:creationId xmlns:a16="http://schemas.microsoft.com/office/drawing/2014/main" id="{6C324D5F-F3E4-02DB-952F-EB55EF1BC7FC}"/>
              </a:ext>
            </a:extLst>
          </p:cNvPr>
          <p:cNvSpPr>
            <a:spLocks noGrp="1"/>
          </p:cNvSpPr>
          <p:nvPr>
            <p:ph type="sldNum" sz="quarter" idx="12"/>
          </p:nvPr>
        </p:nvSpPr>
        <p:spPr>
          <a:xfrm>
            <a:off x="8610600" y="6356350"/>
            <a:ext cx="2743200" cy="365125"/>
          </a:xfrm>
        </p:spPr>
        <p:txBody>
          <a:bodyPr/>
          <a:lstStyle/>
          <a:p>
            <a:fld id="{E339BC17-2DDC-4C03-B597-C0252C77F8F3}" type="slidenum">
              <a:rPr lang="en-US" smtClean="0">
                <a:solidFill>
                  <a:schemeClr val="tx1"/>
                </a:solidFill>
              </a:rPr>
              <a:t>14</a:t>
            </a:fld>
            <a:endParaRPr lang="en-US" dirty="0">
              <a:solidFill>
                <a:schemeClr val="tx1"/>
              </a:solidFill>
            </a:endParaRPr>
          </a:p>
        </p:txBody>
      </p:sp>
    </p:spTree>
    <p:extLst>
      <p:ext uri="{BB962C8B-B14F-4D97-AF65-F5344CB8AC3E}">
        <p14:creationId xmlns:p14="http://schemas.microsoft.com/office/powerpoint/2010/main" val="38240140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7F44EE2-6FA0-6960-8845-D0172E166BC7}"/>
            </a:ext>
          </a:extLst>
        </p:cNvPr>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D5770F91-9A31-0BF6-D210-CC07C2FAD5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A3918B0-E311-8F15-8DEB-189747E076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DC0CB08E-73B3-C06E-04AA-7A553C306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81B5BB3-249E-3509-009F-1B2482A1D3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778778C2-C597-8ABC-F545-463F956E2F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8BD191DE-7CF7-8178-4752-2CC253628B4A}"/>
              </a:ext>
            </a:extLst>
          </p:cNvPr>
          <p:cNvSpPr>
            <a:spLocks noGrp="1"/>
          </p:cNvSpPr>
          <p:nvPr>
            <p:ph type="title"/>
          </p:nvPr>
        </p:nvSpPr>
        <p:spPr>
          <a:xfrm>
            <a:off x="1371599" y="294538"/>
            <a:ext cx="9895951" cy="1033669"/>
          </a:xfrm>
        </p:spPr>
        <p:txBody>
          <a:bodyPr>
            <a:normAutofit/>
          </a:bodyPr>
          <a:lstStyle/>
          <a:p>
            <a:pPr algn="ctr"/>
            <a:r>
              <a:rPr lang="en-US" sz="4000" dirty="0">
                <a:solidFill>
                  <a:srgbClr val="FFFFFF"/>
                </a:solidFill>
                <a:latin typeface="Arial" panose="020B0604020202020204" pitchFamily="34" charset="0"/>
                <a:cs typeface="Arial" panose="020B0604020202020204" pitchFamily="34" charset="0"/>
              </a:rPr>
              <a:t>Training Data</a:t>
            </a:r>
          </a:p>
        </p:txBody>
      </p:sp>
      <p:sp>
        <p:nvSpPr>
          <p:cNvPr id="5" name="TextBox 4">
            <a:extLst>
              <a:ext uri="{FF2B5EF4-FFF2-40B4-BE49-F238E27FC236}">
                <a16:creationId xmlns:a16="http://schemas.microsoft.com/office/drawing/2014/main" id="{D2CB4C8F-BDF5-14BB-4DB0-6D18BB468F98}"/>
              </a:ext>
            </a:extLst>
          </p:cNvPr>
          <p:cNvSpPr txBox="1"/>
          <p:nvPr/>
        </p:nvSpPr>
        <p:spPr>
          <a:xfrm>
            <a:off x="552227" y="2098454"/>
            <a:ext cx="5767347" cy="3806170"/>
          </a:xfrm>
          <a:prstGeom prst="rect">
            <a:avLst/>
          </a:prstGeom>
          <a:noFill/>
        </p:spPr>
        <p:txBody>
          <a:bodyPr wrap="square">
            <a:spAutoFit/>
          </a:bodyPr>
          <a:lstStyle/>
          <a:p>
            <a:pPr marL="342900" indent="-342900">
              <a:spcAft>
                <a:spcPts val="200"/>
              </a:spcAft>
              <a:buClr>
                <a:schemeClr val="accent1"/>
              </a:buClr>
              <a:buSzPct val="75000"/>
              <a:buFontTx/>
              <a:buChar char="►"/>
              <a:defRPr/>
            </a:pPr>
            <a:r>
              <a:rPr lang="en-US" sz="2200" dirty="0">
                <a:latin typeface="Arial" panose="020B0604020202020204" pitchFamily="34" charset="0"/>
                <a:ea typeface="Proxima Nova"/>
                <a:cs typeface="Arial" panose="020B0604020202020204" pitchFamily="34" charset="0"/>
                <a:sym typeface="Proxima Nova"/>
              </a:rPr>
              <a:t>Data Sources</a:t>
            </a:r>
          </a:p>
          <a:p>
            <a:pPr marL="800100" lvl="1" indent="-342900">
              <a:spcAft>
                <a:spcPts val="200"/>
              </a:spcAft>
              <a:buClr>
                <a:schemeClr val="accent1"/>
              </a:buClr>
              <a:buSzPct val="75000"/>
              <a:buFontTx/>
              <a:buChar char="►"/>
              <a:defRPr/>
            </a:pPr>
            <a:r>
              <a:rPr lang="en-US" sz="2000" dirty="0">
                <a:latin typeface="Arial" panose="020B0604020202020204" pitchFamily="34" charset="0"/>
                <a:ea typeface="Proxima Nova"/>
                <a:cs typeface="Arial" panose="020B0604020202020204" pitchFamily="34" charset="0"/>
                <a:sym typeface="Proxima Nova"/>
              </a:rPr>
              <a:t>Common Crawl, </a:t>
            </a:r>
            <a:r>
              <a:rPr lang="en-US" sz="2000" dirty="0" err="1">
                <a:latin typeface="Arial" panose="020B0604020202020204" pitchFamily="34" charset="0"/>
                <a:ea typeface="Proxima Nova"/>
                <a:cs typeface="Arial" panose="020B0604020202020204" pitchFamily="34" charset="0"/>
                <a:sym typeface="Proxima Nova"/>
              </a:rPr>
              <a:t>WebText</a:t>
            </a:r>
            <a:r>
              <a:rPr lang="en-US" sz="2000" dirty="0">
                <a:latin typeface="Arial" panose="020B0604020202020204" pitchFamily="34" charset="0"/>
                <a:ea typeface="Proxima Nova"/>
                <a:cs typeface="Arial" panose="020B0604020202020204" pitchFamily="34" charset="0"/>
                <a:sym typeface="Proxima Nova"/>
              </a:rPr>
              <a:t>, Books, Wikipedia, GitHub</a:t>
            </a:r>
          </a:p>
          <a:p>
            <a:pPr marL="800100" lvl="1" indent="-342900">
              <a:spcAft>
                <a:spcPts val="200"/>
              </a:spcAft>
              <a:buClr>
                <a:schemeClr val="accent1"/>
              </a:buClr>
              <a:buSzPct val="75000"/>
              <a:buFontTx/>
              <a:buChar char="►"/>
              <a:defRPr/>
            </a:pPr>
            <a:r>
              <a:rPr lang="en-US" sz="2000" dirty="0">
                <a:latin typeface="Arial" panose="020B0604020202020204" pitchFamily="34" charset="0"/>
                <a:ea typeface="Proxima Nova"/>
                <a:cs typeface="Arial" panose="020B0604020202020204" pitchFamily="34" charset="0"/>
                <a:sym typeface="Proxima Nova"/>
              </a:rPr>
              <a:t>Public legal documents</a:t>
            </a:r>
          </a:p>
          <a:p>
            <a:pPr marL="800100" lvl="1" indent="-342900">
              <a:spcAft>
                <a:spcPts val="200"/>
              </a:spcAft>
              <a:buClr>
                <a:schemeClr val="accent1"/>
              </a:buClr>
              <a:buSzPct val="75000"/>
              <a:buFontTx/>
              <a:buChar char="►"/>
              <a:defRPr/>
            </a:pPr>
            <a:r>
              <a:rPr lang="en-US" sz="2000" dirty="0">
                <a:latin typeface="Arial" panose="020B0604020202020204" pitchFamily="34" charset="0"/>
                <a:ea typeface="Proxima Nova"/>
                <a:cs typeface="Arial" panose="020B0604020202020204" pitchFamily="34" charset="0"/>
                <a:sym typeface="Proxima Nova"/>
              </a:rPr>
              <a:t>ChatGPT data volume:</a:t>
            </a:r>
          </a:p>
          <a:p>
            <a:pPr marL="1257300" lvl="2" indent="-342900">
              <a:spcAft>
                <a:spcPts val="200"/>
              </a:spcAft>
              <a:buClr>
                <a:schemeClr val="accent1"/>
              </a:buClr>
              <a:buSzPct val="75000"/>
              <a:buFontTx/>
              <a:buChar char="►"/>
              <a:defRPr/>
            </a:pPr>
            <a:r>
              <a:rPr lang="en-US" sz="2000" dirty="0">
                <a:latin typeface="Arial" panose="020B0604020202020204" pitchFamily="34" charset="0"/>
                <a:ea typeface="Proxima Nova"/>
                <a:cs typeface="Arial" panose="020B0604020202020204" pitchFamily="34" charset="0"/>
                <a:sym typeface="Proxima Nova"/>
              </a:rPr>
              <a:t>570GB, 500B tokens</a:t>
            </a:r>
          </a:p>
          <a:p>
            <a:pPr marL="342900" indent="-342900">
              <a:spcAft>
                <a:spcPts val="200"/>
              </a:spcAft>
              <a:buClr>
                <a:schemeClr val="accent1"/>
              </a:buClr>
              <a:buSzPct val="75000"/>
              <a:buFontTx/>
              <a:buChar char="►"/>
              <a:defRPr/>
            </a:pPr>
            <a:r>
              <a:rPr lang="en-US" sz="2200" dirty="0">
                <a:latin typeface="Arial" panose="020B0604020202020204" pitchFamily="34" charset="0"/>
                <a:ea typeface="Proxima Nova"/>
                <a:cs typeface="Arial" panose="020B0604020202020204" pitchFamily="34" charset="0"/>
                <a:sym typeface="Proxima Nova"/>
              </a:rPr>
              <a:t>Biases (gender, race, . . .)</a:t>
            </a:r>
          </a:p>
          <a:p>
            <a:pPr marL="342900" indent="-342900">
              <a:spcAft>
                <a:spcPts val="200"/>
              </a:spcAft>
              <a:buClr>
                <a:schemeClr val="accent1"/>
              </a:buClr>
              <a:buSzPct val="75000"/>
              <a:buFontTx/>
              <a:buChar char="►"/>
              <a:defRPr/>
            </a:pPr>
            <a:r>
              <a:rPr lang="en-US" sz="2200" dirty="0">
                <a:latin typeface="Arial" panose="020B0604020202020204" pitchFamily="34" charset="0"/>
                <a:ea typeface="Proxima Nova"/>
                <a:cs typeface="Arial" panose="020B0604020202020204" pitchFamily="34" charset="0"/>
                <a:sym typeface="Proxima Nova"/>
              </a:rPr>
              <a:t>Knowledge cutoffs (2023)</a:t>
            </a:r>
          </a:p>
          <a:p>
            <a:pPr marL="342900" indent="-342900">
              <a:spcAft>
                <a:spcPts val="200"/>
              </a:spcAft>
              <a:buClr>
                <a:schemeClr val="accent1"/>
              </a:buClr>
              <a:buSzPct val="75000"/>
              <a:buFontTx/>
              <a:buChar char="►"/>
              <a:defRPr/>
            </a:pPr>
            <a:r>
              <a:rPr lang="en-US" sz="2200" dirty="0">
                <a:latin typeface="Arial" panose="020B0604020202020204" pitchFamily="34" charset="0"/>
                <a:ea typeface="Proxima Nova"/>
                <a:cs typeface="Arial" panose="020B0604020202020204" pitchFamily="34" charset="0"/>
                <a:sym typeface="Proxima Nova"/>
              </a:rPr>
              <a:t>“Grounding”</a:t>
            </a:r>
          </a:p>
          <a:p>
            <a:pPr marL="800100" lvl="1" indent="-342900">
              <a:spcAft>
                <a:spcPts val="200"/>
              </a:spcAft>
              <a:buClr>
                <a:schemeClr val="accent1"/>
              </a:buClr>
              <a:buSzPct val="75000"/>
              <a:buFontTx/>
              <a:buChar char="►"/>
              <a:defRPr/>
            </a:pPr>
            <a:r>
              <a:rPr lang="en-US" sz="2000" dirty="0">
                <a:latin typeface="Arial" panose="020B0604020202020204" pitchFamily="34" charset="0"/>
                <a:ea typeface="Proxima Nova"/>
                <a:cs typeface="Arial" panose="020B0604020202020204" pitchFamily="34" charset="0"/>
                <a:sym typeface="Proxima Nova"/>
              </a:rPr>
              <a:t>Internal Legal Databases (and as related to APIs)</a:t>
            </a:r>
          </a:p>
        </p:txBody>
      </p:sp>
      <p:pic>
        <p:nvPicPr>
          <p:cNvPr id="6" name="Google Shape;351;p52">
            <a:hlinkClick r:id="rId2"/>
            <a:extLst>
              <a:ext uri="{FF2B5EF4-FFF2-40B4-BE49-F238E27FC236}">
                <a16:creationId xmlns:a16="http://schemas.microsoft.com/office/drawing/2014/main" id="{93D7003E-258B-D367-5AFA-FC5831D2E428}"/>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51568" y="2129477"/>
            <a:ext cx="3216703" cy="3805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7">
            <a:extLst>
              <a:ext uri="{FF2B5EF4-FFF2-40B4-BE49-F238E27FC236}">
                <a16:creationId xmlns:a16="http://schemas.microsoft.com/office/drawing/2014/main" id="{67F78E18-9F07-0864-1102-6A5D748199D8}"/>
              </a:ext>
            </a:extLst>
          </p:cNvPr>
          <p:cNvSpPr>
            <a:spLocks noGrp="1"/>
          </p:cNvSpPr>
          <p:nvPr>
            <p:ph type="sldNum" sz="quarter" idx="12"/>
          </p:nvPr>
        </p:nvSpPr>
        <p:spPr/>
        <p:txBody>
          <a:bodyPr/>
          <a:lstStyle/>
          <a:p>
            <a:fld id="{E339BC17-2DDC-4C03-B597-C0252C77F8F3}" type="slidenum">
              <a:rPr lang="en-US" smtClean="0">
                <a:solidFill>
                  <a:schemeClr val="tx1"/>
                </a:solidFill>
              </a:rPr>
              <a:t>15</a:t>
            </a:fld>
            <a:endParaRPr lang="en-US" dirty="0">
              <a:solidFill>
                <a:schemeClr val="tx1"/>
              </a:solidFill>
            </a:endParaRPr>
          </a:p>
        </p:txBody>
      </p:sp>
    </p:spTree>
    <p:extLst>
      <p:ext uri="{BB962C8B-B14F-4D97-AF65-F5344CB8AC3E}">
        <p14:creationId xmlns:p14="http://schemas.microsoft.com/office/powerpoint/2010/main" val="13157138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3B74DD4-BCEA-13F3-99DE-810629555BAF}"/>
            </a:ext>
          </a:extLst>
        </p:cNvPr>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FC63553E-FED8-C666-7BBF-1FA3F23828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9E34D05C-5BE7-A9CA-6988-2907F8F0FA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D4201F0B-32AC-5292-10BF-A81ADBDC3D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486F376-E549-207E-3B29-BBCA5EA001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3EFC7440-3FE0-4996-223B-B059356A0F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298376DA-6D2F-E818-28DD-EA56560ABA8A}"/>
              </a:ext>
            </a:extLst>
          </p:cNvPr>
          <p:cNvSpPr>
            <a:spLocks noGrp="1"/>
          </p:cNvSpPr>
          <p:nvPr>
            <p:ph type="title"/>
          </p:nvPr>
        </p:nvSpPr>
        <p:spPr>
          <a:xfrm>
            <a:off x="1371599" y="294538"/>
            <a:ext cx="9895951" cy="1033669"/>
          </a:xfrm>
        </p:spPr>
        <p:txBody>
          <a:bodyPr>
            <a:normAutofit/>
          </a:bodyPr>
          <a:lstStyle/>
          <a:p>
            <a:pPr algn="ctr"/>
            <a:r>
              <a:rPr lang="en-US" sz="4000" dirty="0">
                <a:solidFill>
                  <a:srgbClr val="FFFFFF"/>
                </a:solidFill>
                <a:latin typeface="Arial" panose="020B0604020202020204" pitchFamily="34" charset="0"/>
                <a:cs typeface="Arial" panose="020B0604020202020204" pitchFamily="34" charset="0"/>
              </a:rPr>
              <a:t>Fine Tuning</a:t>
            </a:r>
          </a:p>
        </p:txBody>
      </p:sp>
      <p:sp>
        <p:nvSpPr>
          <p:cNvPr id="5" name="TextBox 4">
            <a:extLst>
              <a:ext uri="{FF2B5EF4-FFF2-40B4-BE49-F238E27FC236}">
                <a16:creationId xmlns:a16="http://schemas.microsoft.com/office/drawing/2014/main" id="{D17EC327-B3E1-E9D1-4B39-2DCC88000817}"/>
              </a:ext>
            </a:extLst>
          </p:cNvPr>
          <p:cNvSpPr txBox="1"/>
          <p:nvPr/>
        </p:nvSpPr>
        <p:spPr>
          <a:xfrm>
            <a:off x="1013776" y="2853774"/>
            <a:ext cx="5767347" cy="2298065"/>
          </a:xfrm>
          <a:prstGeom prst="rect">
            <a:avLst/>
          </a:prstGeom>
          <a:noFill/>
        </p:spPr>
        <p:txBody>
          <a:bodyPr wrap="square">
            <a:spAutoFit/>
          </a:bodyPr>
          <a:lstStyle/>
          <a:p>
            <a:pPr marL="0" indent="-342900">
              <a:spcBef>
                <a:spcPts val="0"/>
              </a:spcBef>
              <a:buClr>
                <a:schemeClr val="accent1"/>
              </a:buClr>
              <a:buSzPct val="75000"/>
              <a:buFontTx/>
              <a:buChar char="►"/>
              <a:defRPr/>
            </a:pPr>
            <a:r>
              <a:rPr lang="en-US" sz="2200" dirty="0">
                <a:latin typeface="Arial" panose="020B0604020202020204" pitchFamily="34" charset="0"/>
                <a:cs typeface="Arial" panose="020B0604020202020204" pitchFamily="34" charset="0"/>
                <a:sym typeface="Proxima Nova"/>
              </a:rPr>
              <a:t>Motivation:</a:t>
            </a:r>
          </a:p>
          <a:p>
            <a:pPr marL="431800" indent="-342900">
              <a:spcBef>
                <a:spcPts val="1000"/>
              </a:spcBef>
              <a:buClr>
                <a:schemeClr val="accent1"/>
              </a:buClr>
              <a:buSzPct val="75000"/>
              <a:buFontTx/>
              <a:buChar char="►"/>
              <a:defRPr/>
            </a:pPr>
            <a:r>
              <a:rPr lang="en-US" sz="2200" dirty="0">
                <a:latin typeface="Arial" panose="020B0604020202020204" pitchFamily="34" charset="0"/>
                <a:cs typeface="Arial" panose="020B0604020202020204" pitchFamily="34" charset="0"/>
                <a:sym typeface="Proxima Nova"/>
              </a:rPr>
              <a:t>Better quality</a:t>
            </a:r>
          </a:p>
          <a:p>
            <a:pPr marL="431800" indent="-342900">
              <a:spcBef>
                <a:spcPts val="1000"/>
              </a:spcBef>
              <a:buClr>
                <a:schemeClr val="accent1"/>
              </a:buClr>
              <a:buSzPct val="75000"/>
              <a:buFontTx/>
              <a:buChar char="►"/>
              <a:defRPr/>
            </a:pPr>
            <a:r>
              <a:rPr lang="en-US" sz="2200" dirty="0">
                <a:latin typeface="Arial" panose="020B0604020202020204" pitchFamily="34" charset="0"/>
                <a:cs typeface="Arial" panose="020B0604020202020204" pitchFamily="34" charset="0"/>
                <a:sym typeface="Proxima Nova"/>
              </a:rPr>
              <a:t>Reduce harm</a:t>
            </a:r>
          </a:p>
          <a:p>
            <a:pPr marL="431800" indent="-342900">
              <a:spcBef>
                <a:spcPts val="1000"/>
              </a:spcBef>
              <a:buClr>
                <a:schemeClr val="accent1"/>
              </a:buClr>
              <a:buSzPct val="75000"/>
              <a:buFontTx/>
              <a:buChar char="►"/>
              <a:defRPr/>
            </a:pPr>
            <a:r>
              <a:rPr lang="en-US" sz="2200" dirty="0">
                <a:latin typeface="Arial" panose="020B0604020202020204" pitchFamily="34" charset="0"/>
                <a:cs typeface="Arial" panose="020B0604020202020204" pitchFamily="34" charset="0"/>
                <a:sym typeface="Proxima Nova"/>
              </a:rPr>
              <a:t>Specialization</a:t>
            </a:r>
          </a:p>
          <a:p>
            <a:pPr marL="889000" lvl="1" indent="-342900">
              <a:spcBef>
                <a:spcPts val="1000"/>
              </a:spcBef>
              <a:buClr>
                <a:schemeClr val="accent1"/>
              </a:buClr>
              <a:buSzPct val="75000"/>
              <a:buFontTx/>
              <a:buChar char="►"/>
              <a:defRPr/>
            </a:pPr>
            <a:r>
              <a:rPr lang="en-US" sz="2200" b="1" i="1" dirty="0" err="1">
                <a:latin typeface="Arial" panose="020B0604020202020204" pitchFamily="34" charset="0"/>
                <a:cs typeface="Arial" panose="020B0604020202020204" pitchFamily="34" charset="0"/>
                <a:sym typeface="Proxima Nova"/>
              </a:rPr>
              <a:t>LawGPT</a:t>
            </a:r>
            <a:endParaRPr lang="en-US" sz="2200" b="1" i="1" dirty="0">
              <a:latin typeface="Arial" panose="020B0604020202020204" pitchFamily="34" charset="0"/>
              <a:cs typeface="Arial" panose="020B0604020202020204" pitchFamily="34" charset="0"/>
              <a:sym typeface="Proxima Nova"/>
            </a:endParaRPr>
          </a:p>
        </p:txBody>
      </p:sp>
      <p:pic>
        <p:nvPicPr>
          <p:cNvPr id="2" name="Google Shape;368;p54">
            <a:hlinkClick r:id="rId2"/>
            <a:extLst>
              <a:ext uri="{FF2B5EF4-FFF2-40B4-BE49-F238E27FC236}">
                <a16:creationId xmlns:a16="http://schemas.microsoft.com/office/drawing/2014/main" id="{92C8E52A-E8D5-C364-62D0-D889CC4BA1B5}"/>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05649" y="2098454"/>
            <a:ext cx="2827849" cy="380870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3" name="Google Shape;369;p54">
            <a:hlinkClick r:id="rId2"/>
            <a:extLst>
              <a:ext uri="{FF2B5EF4-FFF2-40B4-BE49-F238E27FC236}">
                <a16:creationId xmlns:a16="http://schemas.microsoft.com/office/drawing/2014/main" id="{4BB51299-2D13-6C33-9457-23A76CAB7AC7}"/>
              </a:ext>
            </a:extLst>
          </p:cNvPr>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82461" y="2098455"/>
            <a:ext cx="2676688" cy="380870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7" name="Google Shape;370;p54">
            <a:extLst>
              <a:ext uri="{FF2B5EF4-FFF2-40B4-BE49-F238E27FC236}">
                <a16:creationId xmlns:a16="http://schemas.microsoft.com/office/drawing/2014/main" id="{3B3F4BBD-7242-0F39-36B5-64FBE448CBA2}"/>
              </a:ext>
            </a:extLst>
          </p:cNvPr>
          <p:cNvSpPr txBox="1">
            <a:spLocks noChangeArrowheads="1"/>
          </p:cNvSpPr>
          <p:nvPr/>
        </p:nvSpPr>
        <p:spPr bwMode="auto">
          <a:xfrm>
            <a:off x="9104949" y="5907160"/>
            <a:ext cx="1854200"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91425" rIns="91425" bIns="91425"/>
          <a:lstStyle>
            <a:lvl1pPr>
              <a:lnSpc>
                <a:spcPct val="150000"/>
              </a:lnSpc>
              <a:buClr>
                <a:srgbClr val="C00000"/>
              </a:buClr>
              <a:buFont typeface="Arial" panose="020B0604020202020204" pitchFamily="34" charset="0"/>
              <a:buChar char="•"/>
              <a:defRPr sz="2800">
                <a:solidFill>
                  <a:schemeClr val="tx1"/>
                </a:solidFill>
                <a:latin typeface="Calibri" panose="020F0502020204030204" pitchFamily="34" charset="0"/>
                <a:cs typeface="Calibri" panose="020F0502020204030204" pitchFamily="34" charset="0"/>
              </a:defRPr>
            </a:lvl1pPr>
            <a:lvl2pPr marL="742950" indent="-285750">
              <a:lnSpc>
                <a:spcPct val="150000"/>
              </a:lnSpc>
              <a:buClr>
                <a:srgbClr val="C00000"/>
              </a:buClr>
              <a:buFont typeface="Arial" panose="020B0604020202020204" pitchFamily="34" charset="0"/>
              <a:buChar char="–"/>
              <a:defRPr sz="2400">
                <a:solidFill>
                  <a:schemeClr val="tx1"/>
                </a:solidFill>
                <a:latin typeface="Calibri" panose="020F0502020204030204" pitchFamily="34" charset="0"/>
                <a:cs typeface="Calibri" panose="020F0502020204030204" pitchFamily="34" charset="0"/>
              </a:defRPr>
            </a:lvl2pPr>
            <a:lvl3pPr marL="1143000" indent="-228600">
              <a:lnSpc>
                <a:spcPct val="150000"/>
              </a:lnSpc>
              <a:buClr>
                <a:srgbClr val="C00000"/>
              </a:buClr>
              <a:buFont typeface="Arial" panose="020B0604020202020204" pitchFamily="34" charset="0"/>
              <a:buChar char="•"/>
              <a:defRPr sz="2000">
                <a:solidFill>
                  <a:schemeClr val="tx1"/>
                </a:solidFill>
                <a:latin typeface="Calibri" panose="020F0502020204030204" pitchFamily="34" charset="0"/>
                <a:cs typeface="Calibri" panose="020F0502020204030204" pitchFamily="34" charset="0"/>
              </a:defRPr>
            </a:lvl3pPr>
            <a:lvl4pPr marL="1600200" indent="-228600">
              <a:lnSpc>
                <a:spcPct val="150000"/>
              </a:lnSpc>
              <a:buClr>
                <a:srgbClr val="C00000"/>
              </a:buClr>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4pPr>
            <a:lvl5pPr marL="2057400" indent="-228600">
              <a:lnSpc>
                <a:spcPct val="150000"/>
              </a:lnSpc>
              <a:buClr>
                <a:srgbClr val="C00000"/>
              </a:buClr>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5pPr>
            <a:lvl6pPr marL="2514600" indent="-228600" eaLnBrk="0" fontAlgn="base" hangingPunct="0">
              <a:lnSpc>
                <a:spcPct val="150000"/>
              </a:lnSpc>
              <a:spcBef>
                <a:spcPct val="0"/>
              </a:spcBef>
              <a:spcAft>
                <a:spcPct val="0"/>
              </a:spcAft>
              <a:buClr>
                <a:srgbClr val="C00000"/>
              </a:buClr>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6pPr>
            <a:lvl7pPr marL="2971800" indent="-228600" eaLnBrk="0" fontAlgn="base" hangingPunct="0">
              <a:lnSpc>
                <a:spcPct val="150000"/>
              </a:lnSpc>
              <a:spcBef>
                <a:spcPct val="0"/>
              </a:spcBef>
              <a:spcAft>
                <a:spcPct val="0"/>
              </a:spcAft>
              <a:buClr>
                <a:srgbClr val="C00000"/>
              </a:buClr>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7pPr>
            <a:lvl8pPr marL="3429000" indent="-228600" eaLnBrk="0" fontAlgn="base" hangingPunct="0">
              <a:lnSpc>
                <a:spcPct val="150000"/>
              </a:lnSpc>
              <a:spcBef>
                <a:spcPct val="0"/>
              </a:spcBef>
              <a:spcAft>
                <a:spcPct val="0"/>
              </a:spcAft>
              <a:buClr>
                <a:srgbClr val="C00000"/>
              </a:buClr>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8pPr>
            <a:lvl9pPr marL="3886200" indent="-228600" eaLnBrk="0" fontAlgn="base" hangingPunct="0">
              <a:lnSpc>
                <a:spcPct val="150000"/>
              </a:lnSpc>
              <a:spcBef>
                <a:spcPct val="0"/>
              </a:spcBef>
              <a:spcAft>
                <a:spcPct val="0"/>
              </a:spcAft>
              <a:buClr>
                <a:srgbClr val="C00000"/>
              </a:buClr>
              <a:buFont typeface="Arial" panose="020B0604020202020204" pitchFamily="34" charset="0"/>
              <a:buChar char="»"/>
              <a:defRPr>
                <a:solidFill>
                  <a:schemeClr val="tx1"/>
                </a:solidFill>
                <a:latin typeface="Calibri" panose="020F0502020204030204" pitchFamily="34" charset="0"/>
                <a:cs typeface="Calibri" panose="020F0502020204030204" pitchFamily="34" charset="0"/>
              </a:defRPr>
            </a:lvl9pPr>
          </a:lstStyle>
          <a:p>
            <a:pPr algn="ctr">
              <a:lnSpc>
                <a:spcPct val="100000"/>
              </a:lnSpc>
              <a:buClrTx/>
              <a:buFontTx/>
              <a:buNone/>
            </a:pPr>
            <a:r>
              <a:rPr lang="en-US" altLang="en-US" sz="1800" dirty="0">
                <a:latin typeface="Arial" panose="020B0604020202020204" pitchFamily="34" charset="0"/>
                <a:cs typeface="Arial" panose="020B0604020202020204" pitchFamily="34" charset="0"/>
                <a:sym typeface="Proxima Nova" charset="0"/>
              </a:rPr>
              <a:t>Source</a:t>
            </a:r>
            <a:r>
              <a:rPr lang="en-US" altLang="en-US" sz="1800" dirty="0">
                <a:latin typeface="+mn-lt"/>
                <a:cs typeface="Proxima Nova" charset="0"/>
                <a:sym typeface="Proxima Nova" charset="0"/>
              </a:rPr>
              <a:t>: </a:t>
            </a:r>
            <a:r>
              <a:rPr lang="en-US" altLang="en-US" sz="1800" u="sng" dirty="0">
                <a:solidFill>
                  <a:schemeClr val="hlink"/>
                </a:solidFill>
                <a:latin typeface="+mn-lt"/>
                <a:cs typeface="Proxima Nova" charset="0"/>
                <a:sym typeface="Proxima Nova" charset="0"/>
                <a:hlinkClick r:id="rId2"/>
              </a:rPr>
              <a:t>OpenAI</a:t>
            </a:r>
            <a:endParaRPr lang="en-US" altLang="en-US" sz="1800" dirty="0">
              <a:latin typeface="+mn-lt"/>
              <a:cs typeface="Proxima Nova" charset="0"/>
              <a:sym typeface="Proxima Nova" charset="0"/>
            </a:endParaRPr>
          </a:p>
        </p:txBody>
      </p:sp>
      <p:sp>
        <p:nvSpPr>
          <p:cNvPr id="9" name="Slide Number Placeholder 8">
            <a:extLst>
              <a:ext uri="{FF2B5EF4-FFF2-40B4-BE49-F238E27FC236}">
                <a16:creationId xmlns:a16="http://schemas.microsoft.com/office/drawing/2014/main" id="{22BA66E6-1B4B-3BC0-92DB-515072C35B88}"/>
              </a:ext>
            </a:extLst>
          </p:cNvPr>
          <p:cNvSpPr>
            <a:spLocks noGrp="1"/>
          </p:cNvSpPr>
          <p:nvPr>
            <p:ph type="sldNum" sz="quarter" idx="12"/>
          </p:nvPr>
        </p:nvSpPr>
        <p:spPr/>
        <p:txBody>
          <a:bodyPr/>
          <a:lstStyle/>
          <a:p>
            <a:fld id="{E339BC17-2DDC-4C03-B597-C0252C77F8F3}" type="slidenum">
              <a:rPr lang="en-US" smtClean="0">
                <a:solidFill>
                  <a:schemeClr val="tx1"/>
                </a:solidFill>
              </a:rPr>
              <a:t>16</a:t>
            </a:fld>
            <a:endParaRPr lang="en-US" dirty="0">
              <a:solidFill>
                <a:schemeClr val="tx1"/>
              </a:solidFill>
            </a:endParaRPr>
          </a:p>
        </p:txBody>
      </p:sp>
    </p:spTree>
    <p:extLst>
      <p:ext uri="{BB962C8B-B14F-4D97-AF65-F5344CB8AC3E}">
        <p14:creationId xmlns:p14="http://schemas.microsoft.com/office/powerpoint/2010/main" val="14998832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02D36D-ECD9-6B10-1A5D-BCCBD2344584}"/>
            </a:ext>
          </a:extLst>
        </p:cNvPr>
        <p:cNvGrpSpPr/>
        <p:nvPr/>
      </p:nvGrpSpPr>
      <p:grpSpPr>
        <a:xfrm>
          <a:off x="0" y="0"/>
          <a:ext cx="0" cy="0"/>
          <a:chOff x="0" y="0"/>
          <a:chExt cx="0" cy="0"/>
        </a:xfrm>
      </p:grpSpPr>
      <p:sp>
        <p:nvSpPr>
          <p:cNvPr id="11" name="TextBox 10">
            <a:extLst>
              <a:ext uri="{FF2B5EF4-FFF2-40B4-BE49-F238E27FC236}">
                <a16:creationId xmlns:a16="http://schemas.microsoft.com/office/drawing/2014/main" id="{48E152D0-BB8C-2306-78AE-A8923932FC78}"/>
              </a:ext>
            </a:extLst>
          </p:cNvPr>
          <p:cNvSpPr txBox="1"/>
          <p:nvPr/>
        </p:nvSpPr>
        <p:spPr>
          <a:xfrm>
            <a:off x="-9525" y="1897971"/>
            <a:ext cx="12192000" cy="2308324"/>
          </a:xfrm>
          <a:prstGeom prst="rect">
            <a:avLst/>
          </a:prstGeom>
          <a:solidFill>
            <a:srgbClr val="08232F"/>
          </a:solidFill>
          <a:ln>
            <a:solidFill>
              <a:schemeClr val="bg1">
                <a:lumMod val="65000"/>
                <a:lumOff val="35000"/>
              </a:schemeClr>
            </a:solidFill>
          </a:ln>
        </p:spPr>
        <p:txBody>
          <a:bodyPr wrap="square" rtlCol="0">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2" name="Title 1">
            <a:extLst>
              <a:ext uri="{FF2B5EF4-FFF2-40B4-BE49-F238E27FC236}">
                <a16:creationId xmlns:a16="http://schemas.microsoft.com/office/drawing/2014/main" id="{C5877785-AF6E-B63F-BB51-F005E139CA4E}"/>
              </a:ext>
            </a:extLst>
          </p:cNvPr>
          <p:cNvSpPr>
            <a:spLocks noGrp="1"/>
          </p:cNvSpPr>
          <p:nvPr>
            <p:ph type="title"/>
          </p:nvPr>
        </p:nvSpPr>
        <p:spPr>
          <a:xfrm>
            <a:off x="1683171" y="1267022"/>
            <a:ext cx="8825657" cy="2161978"/>
          </a:xfrm>
        </p:spPr>
        <p:txBody>
          <a:bodyPr/>
          <a:lstStyle/>
          <a:p>
            <a:pPr algn="ctr" eaLnBrk="1" fontAlgn="auto" hangingPunct="1">
              <a:spcAft>
                <a:spcPts val="0"/>
              </a:spcAft>
              <a:defRPr/>
            </a:pPr>
            <a:r>
              <a:rPr lang="en-US" sz="4800" b="1" i="0" u="none" strike="noStrike" baseline="0" dirty="0">
                <a:solidFill>
                  <a:schemeClr val="bg1"/>
                </a:solidFill>
                <a:latin typeface="Arial" panose="020B0604020202020204" pitchFamily="34" charset="0"/>
                <a:cs typeface="Arial" panose="020B0604020202020204" pitchFamily="34" charset="0"/>
              </a:rPr>
              <a:t>Legal Landscape of AI in HR</a:t>
            </a:r>
            <a:endParaRPr lang="en-US" sz="8800" dirty="0">
              <a:solidFill>
                <a:schemeClr val="bg1"/>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1C066DE0-2BFD-78EA-22E2-ACE5C5279350}"/>
              </a:ext>
            </a:extLst>
          </p:cNvPr>
          <p:cNvPicPr>
            <a:picLocks noChangeAspect="1"/>
          </p:cNvPicPr>
          <p:nvPr/>
        </p:nvPicPr>
        <p:blipFill>
          <a:blip r:embed="rId2"/>
          <a:stretch>
            <a:fillRect/>
          </a:stretch>
        </p:blipFill>
        <p:spPr>
          <a:xfrm>
            <a:off x="146244" y="5465590"/>
            <a:ext cx="1383912" cy="1255885"/>
          </a:xfrm>
          <a:prstGeom prst="rect">
            <a:avLst/>
          </a:prstGeom>
        </p:spPr>
      </p:pic>
      <p:sp>
        <p:nvSpPr>
          <p:cNvPr id="6" name="Slide Number Placeholder 5">
            <a:extLst>
              <a:ext uri="{FF2B5EF4-FFF2-40B4-BE49-F238E27FC236}">
                <a16:creationId xmlns:a16="http://schemas.microsoft.com/office/drawing/2014/main" id="{76C46A78-E0D6-F5B6-7B7B-9DB01160E5F0}"/>
              </a:ext>
            </a:extLst>
          </p:cNvPr>
          <p:cNvSpPr>
            <a:spLocks noGrp="1"/>
          </p:cNvSpPr>
          <p:nvPr>
            <p:ph type="sldNum" sz="quarter" idx="12"/>
          </p:nvPr>
        </p:nvSpPr>
        <p:spPr/>
        <p:txBody>
          <a:bodyPr/>
          <a:lstStyle/>
          <a:p>
            <a:fld id="{0E42FCEF-9517-7142-B602-BAEFE73C0B6E}" type="slidenum">
              <a:rPr lang="en-US" smtClean="0">
                <a:solidFill>
                  <a:schemeClr val="tx1"/>
                </a:solidFill>
              </a:rPr>
              <a:t>17</a:t>
            </a:fld>
            <a:endParaRPr lang="en-US" dirty="0">
              <a:solidFill>
                <a:schemeClr val="tx1"/>
              </a:solidFill>
            </a:endParaRPr>
          </a:p>
        </p:txBody>
      </p:sp>
    </p:spTree>
    <p:extLst>
      <p:ext uri="{BB962C8B-B14F-4D97-AF65-F5344CB8AC3E}">
        <p14:creationId xmlns:p14="http://schemas.microsoft.com/office/powerpoint/2010/main" val="13995113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2056FE-C0D7-FAD8-D838-66D1430EDEB4}"/>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0AA6B626-BD37-959D-0AAF-C63162FC5F84}"/>
              </a:ext>
            </a:extLst>
          </p:cNvPr>
          <p:cNvSpPr txBox="1"/>
          <p:nvPr/>
        </p:nvSpPr>
        <p:spPr>
          <a:xfrm>
            <a:off x="2256274" y="1310471"/>
            <a:ext cx="7679452" cy="4237057"/>
          </a:xfrm>
          <a:prstGeom prst="rect">
            <a:avLst/>
          </a:prstGeom>
          <a:noFill/>
          <a:ln>
            <a:noFill/>
          </a:ln>
        </p:spPr>
        <p:txBody>
          <a:bodyPr wrap="square">
            <a:spAutoFit/>
          </a:bodyPr>
          <a:lstStyle/>
          <a:p>
            <a:pPr eaLnBrk="1" fontAlgn="auto" hangingPunct="1">
              <a:spcBef>
                <a:spcPts val="400"/>
              </a:spcBef>
              <a:spcAft>
                <a:spcPts val="400"/>
              </a:spcAft>
              <a:defRPr/>
            </a:pPr>
            <a:r>
              <a:rPr lang="en-US" sz="2400" i="1" dirty="0">
                <a:solidFill>
                  <a:srgbClr val="1B1B1B"/>
                </a:solidFill>
                <a:latin typeface="Proxima Nova"/>
                <a:cs typeface="Arial" panose="020B0604020202020204" pitchFamily="34" charset="0"/>
              </a:rPr>
              <a:t>“Artificial intelligence and algorithmic decision-making tools have </a:t>
            </a:r>
            <a:r>
              <a:rPr lang="en-US" sz="2400" b="1" i="1" dirty="0">
                <a:solidFill>
                  <a:srgbClr val="1B1B1B"/>
                </a:solidFill>
                <a:latin typeface="Proxima Nova"/>
                <a:cs typeface="Arial" panose="020B0604020202020204" pitchFamily="34" charset="0"/>
              </a:rPr>
              <a:t>great potential to improve our lives</a:t>
            </a:r>
            <a:r>
              <a:rPr lang="en-US" sz="2400" i="1" dirty="0">
                <a:solidFill>
                  <a:srgbClr val="1B1B1B"/>
                </a:solidFill>
                <a:latin typeface="Proxima Nova"/>
                <a:cs typeface="Arial" panose="020B0604020202020204" pitchFamily="34" charset="0"/>
              </a:rPr>
              <a:t>, including in the area of employment. At the same time, the EEOC is keenly aware that these tools may mask and perpetuate bias or create new discriminatory barriers to jobs. We must work to ensure that these new technologies do not become a high-tech pathway to discrimination.”</a:t>
            </a:r>
          </a:p>
          <a:p>
            <a:pPr eaLnBrk="1" fontAlgn="auto" hangingPunct="1">
              <a:defRPr/>
            </a:pPr>
            <a:r>
              <a:rPr lang="en-US" sz="3200" i="1" dirty="0">
                <a:solidFill>
                  <a:srgbClr val="1B1B1B"/>
                </a:solidFill>
                <a:latin typeface="Proxima Nova"/>
                <a:cs typeface="Arial" panose="020B0604020202020204" pitchFamily="34" charset="0"/>
              </a:rPr>
              <a:t>          </a:t>
            </a:r>
          </a:p>
          <a:p>
            <a:pPr eaLnBrk="1" fontAlgn="auto" hangingPunct="1">
              <a:defRPr/>
            </a:pPr>
            <a:r>
              <a:rPr lang="en-US" sz="3200" i="1" dirty="0">
                <a:solidFill>
                  <a:srgbClr val="1B1B1B"/>
                </a:solidFill>
                <a:latin typeface="Proxima Nova"/>
                <a:cs typeface="Arial" panose="020B0604020202020204" pitchFamily="34" charset="0"/>
              </a:rPr>
              <a:t>		</a:t>
            </a:r>
            <a:r>
              <a:rPr lang="en-US" sz="2400" i="1" dirty="0">
                <a:solidFill>
                  <a:srgbClr val="1B1B1B"/>
                </a:solidFill>
                <a:latin typeface="Proxima Nova"/>
                <a:cs typeface="Arial" panose="020B0604020202020204" pitchFamily="34" charset="0"/>
              </a:rPr>
              <a:t>- Former EEOC Chair Charlotte A. Burrows</a:t>
            </a:r>
            <a:endParaRPr lang="en-US" sz="2400" i="1" dirty="0">
              <a:solidFill>
                <a:schemeClr val="bg1"/>
              </a:solidFill>
              <a:latin typeface="Proxima Nova"/>
              <a:cs typeface="Arial" panose="020B0604020202020204" pitchFamily="34" charset="0"/>
            </a:endParaRPr>
          </a:p>
        </p:txBody>
      </p:sp>
      <p:pic>
        <p:nvPicPr>
          <p:cNvPr id="3" name="Picture 2">
            <a:extLst>
              <a:ext uri="{FF2B5EF4-FFF2-40B4-BE49-F238E27FC236}">
                <a16:creationId xmlns:a16="http://schemas.microsoft.com/office/drawing/2014/main" id="{44F2CDAE-CAFD-57A2-C419-E59977BA6847}"/>
              </a:ext>
            </a:extLst>
          </p:cNvPr>
          <p:cNvPicPr>
            <a:picLocks noChangeAspect="1"/>
          </p:cNvPicPr>
          <p:nvPr/>
        </p:nvPicPr>
        <p:blipFill>
          <a:blip r:embed="rId2"/>
          <a:stretch>
            <a:fillRect/>
          </a:stretch>
        </p:blipFill>
        <p:spPr>
          <a:xfrm>
            <a:off x="133350" y="5465590"/>
            <a:ext cx="1383912" cy="1255885"/>
          </a:xfrm>
          <a:prstGeom prst="rect">
            <a:avLst/>
          </a:prstGeom>
        </p:spPr>
      </p:pic>
      <p:sp>
        <p:nvSpPr>
          <p:cNvPr id="6" name="Slide Number Placeholder 5">
            <a:extLst>
              <a:ext uri="{FF2B5EF4-FFF2-40B4-BE49-F238E27FC236}">
                <a16:creationId xmlns:a16="http://schemas.microsoft.com/office/drawing/2014/main" id="{BBD4914A-82CF-A6FE-282D-C50DAFC41731}"/>
              </a:ext>
            </a:extLst>
          </p:cNvPr>
          <p:cNvSpPr>
            <a:spLocks noGrp="1"/>
          </p:cNvSpPr>
          <p:nvPr>
            <p:ph type="sldNum" sz="quarter" idx="12"/>
          </p:nvPr>
        </p:nvSpPr>
        <p:spPr/>
        <p:txBody>
          <a:bodyPr/>
          <a:lstStyle/>
          <a:p>
            <a:fld id="{E339BC17-2DDC-4C03-B597-C0252C77F8F3}" type="slidenum">
              <a:rPr lang="en-US" smtClean="0">
                <a:solidFill>
                  <a:schemeClr val="tx1"/>
                </a:solidFill>
              </a:rPr>
              <a:t>18</a:t>
            </a:fld>
            <a:endParaRPr lang="en-US" dirty="0">
              <a:solidFill>
                <a:schemeClr val="tx1"/>
              </a:solidFill>
            </a:endParaRPr>
          </a:p>
        </p:txBody>
      </p:sp>
    </p:spTree>
    <p:extLst>
      <p:ext uri="{BB962C8B-B14F-4D97-AF65-F5344CB8AC3E}">
        <p14:creationId xmlns:p14="http://schemas.microsoft.com/office/powerpoint/2010/main" val="36995187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44EA261-1958-10F9-9710-8BD53E2AD199}"/>
            </a:ext>
          </a:extLst>
        </p:cNvPr>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922CF421-5728-423C-17E7-E1E3F4EAE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FF55C4F-047E-BF0F-2587-0C9FB06FF3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E8FA77D-EC68-53C5-CC15-40CD68DB3C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E175524-4326-6456-C1B9-60A1CFC6D5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60B5A474-08C9-FCCD-407E-D97A5727D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16664AE5-1432-1398-6C43-2B91F8421973}"/>
              </a:ext>
            </a:extLst>
          </p:cNvPr>
          <p:cNvSpPr>
            <a:spLocks noGrp="1"/>
          </p:cNvSpPr>
          <p:nvPr>
            <p:ph type="title"/>
          </p:nvPr>
        </p:nvSpPr>
        <p:spPr>
          <a:xfrm>
            <a:off x="1371599" y="294538"/>
            <a:ext cx="9895951" cy="1033669"/>
          </a:xfrm>
        </p:spPr>
        <p:txBody>
          <a:bodyPr>
            <a:normAutofit/>
          </a:bodyPr>
          <a:lstStyle/>
          <a:p>
            <a:pPr algn="ctr"/>
            <a:r>
              <a:rPr lang="en-US" sz="4000" dirty="0">
                <a:solidFill>
                  <a:srgbClr val="FFFFFF"/>
                </a:solidFill>
                <a:latin typeface="Arial" panose="020B0604020202020204" pitchFamily="34" charset="0"/>
                <a:cs typeface="Arial" panose="020B0604020202020204" pitchFamily="34" charset="0"/>
              </a:rPr>
              <a:t>EEOC AI Settlement</a:t>
            </a:r>
          </a:p>
        </p:txBody>
      </p:sp>
      <p:sp>
        <p:nvSpPr>
          <p:cNvPr id="31" name="Content Placeholder 4">
            <a:extLst>
              <a:ext uri="{FF2B5EF4-FFF2-40B4-BE49-F238E27FC236}">
                <a16:creationId xmlns:a16="http://schemas.microsoft.com/office/drawing/2014/main" id="{D90A07B2-2E79-642F-BA09-3A3DEA01EF0D}"/>
              </a:ext>
            </a:extLst>
          </p:cNvPr>
          <p:cNvSpPr>
            <a:spLocks noGrp="1"/>
          </p:cNvSpPr>
          <p:nvPr>
            <p:ph idx="1"/>
          </p:nvPr>
        </p:nvSpPr>
        <p:spPr>
          <a:xfrm>
            <a:off x="459351" y="1695450"/>
            <a:ext cx="5636649" cy="5048250"/>
          </a:xfrm>
        </p:spPr>
        <p:txBody>
          <a:bodyPr anchor="ctr">
            <a:noAutofit/>
          </a:bodyPr>
          <a:lstStyle/>
          <a:p>
            <a:pPr eaLnBrk="1" fontAlgn="auto" hangingPunct="1">
              <a:lnSpc>
                <a:spcPct val="100000"/>
              </a:lnSpc>
              <a:buClr>
                <a:schemeClr val="accent1"/>
              </a:buClr>
              <a:defRPr/>
            </a:pPr>
            <a:r>
              <a:rPr lang="en-US" sz="2200" dirty="0">
                <a:latin typeface="Arial" panose="020B0604020202020204" pitchFamily="34" charset="0"/>
                <a:cs typeface="Arial" panose="020B0604020202020204" pitchFamily="34" charset="0"/>
              </a:rPr>
              <a:t>August 9, 2023 – EEOC settled an AI bias case brought under the Age Discrimination in Employment Act (“ADEA”), involving alleged age discrimination in hiring decisions.</a:t>
            </a:r>
          </a:p>
          <a:p>
            <a:pPr lvl="1">
              <a:lnSpc>
                <a:spcPct val="100000"/>
              </a:lnSpc>
              <a:buClr>
                <a:schemeClr val="accent1"/>
              </a:buClr>
              <a:defRPr/>
            </a:pPr>
            <a:r>
              <a:rPr lang="en-US" sz="2200" dirty="0">
                <a:latin typeface="Arial" panose="020B0604020202020204" pitchFamily="34" charset="0"/>
                <a:cs typeface="Arial" panose="020B0604020202020204" pitchFamily="34" charset="0"/>
              </a:rPr>
              <a:t>Algorithm using machine learning automatically rejected women over 55 and men over 60.</a:t>
            </a:r>
          </a:p>
          <a:p>
            <a:pPr lvl="1">
              <a:lnSpc>
                <a:spcPct val="100000"/>
              </a:lnSpc>
              <a:buClr>
                <a:schemeClr val="accent1"/>
              </a:buClr>
              <a:defRPr/>
            </a:pPr>
            <a:r>
              <a:rPr lang="en-US" sz="2200" dirty="0">
                <a:latin typeface="Arial" panose="020B0604020202020204" pitchFamily="34" charset="0"/>
                <a:cs typeface="Arial" panose="020B0604020202020204" pitchFamily="34" charset="0"/>
              </a:rPr>
              <a:t>$365,000 settlement and all rejected applicants over 40 invited to reapply for 3 years.</a:t>
            </a:r>
          </a:p>
        </p:txBody>
      </p:sp>
      <p:pic>
        <p:nvPicPr>
          <p:cNvPr id="2" name="Picture 1">
            <a:extLst>
              <a:ext uri="{FF2B5EF4-FFF2-40B4-BE49-F238E27FC236}">
                <a16:creationId xmlns:a16="http://schemas.microsoft.com/office/drawing/2014/main" id="{9067AC85-F094-510A-6BAD-252655621BC9}"/>
              </a:ext>
            </a:extLst>
          </p:cNvPr>
          <p:cNvPicPr>
            <a:picLocks noChangeAspect="1"/>
          </p:cNvPicPr>
          <p:nvPr/>
        </p:nvPicPr>
        <p:blipFill>
          <a:blip r:embed="rId2"/>
          <a:stretch>
            <a:fillRect/>
          </a:stretch>
        </p:blipFill>
        <p:spPr>
          <a:xfrm>
            <a:off x="6142506" y="2507197"/>
            <a:ext cx="5590143" cy="3424755"/>
          </a:xfrm>
          <a:prstGeom prst="rect">
            <a:avLst/>
          </a:prstGeom>
          <a:ln>
            <a:solidFill>
              <a:schemeClr val="bg1">
                <a:lumMod val="65000"/>
                <a:lumOff val="35000"/>
              </a:schemeClr>
            </a:solidFill>
          </a:ln>
          <a:effectLst>
            <a:outerShdw blurRad="50800" dist="38100" dir="2700000" algn="tl" rotWithShape="0">
              <a:schemeClr val="tx1">
                <a:alpha val="40000"/>
              </a:schemeClr>
            </a:outerShdw>
          </a:effectLst>
        </p:spPr>
      </p:pic>
      <p:sp>
        <p:nvSpPr>
          <p:cNvPr id="5" name="Slide Number Placeholder 4">
            <a:extLst>
              <a:ext uri="{FF2B5EF4-FFF2-40B4-BE49-F238E27FC236}">
                <a16:creationId xmlns:a16="http://schemas.microsoft.com/office/drawing/2014/main" id="{D4DEDD3B-936B-B98F-7759-B2DE0032023D}"/>
              </a:ext>
            </a:extLst>
          </p:cNvPr>
          <p:cNvSpPr>
            <a:spLocks noGrp="1"/>
          </p:cNvSpPr>
          <p:nvPr>
            <p:ph type="sldNum" sz="quarter" idx="12"/>
          </p:nvPr>
        </p:nvSpPr>
        <p:spPr/>
        <p:txBody>
          <a:bodyPr/>
          <a:lstStyle/>
          <a:p>
            <a:fld id="{E339BC17-2DDC-4C03-B597-C0252C77F8F3}" type="slidenum">
              <a:rPr lang="en-US" smtClean="0">
                <a:solidFill>
                  <a:schemeClr val="tx1"/>
                </a:solidFill>
              </a:rPr>
              <a:t>19</a:t>
            </a:fld>
            <a:endParaRPr lang="en-US" dirty="0">
              <a:solidFill>
                <a:schemeClr val="tx1"/>
              </a:solidFill>
            </a:endParaRPr>
          </a:p>
        </p:txBody>
      </p:sp>
    </p:spTree>
    <p:extLst>
      <p:ext uri="{BB962C8B-B14F-4D97-AF65-F5344CB8AC3E}">
        <p14:creationId xmlns:p14="http://schemas.microsoft.com/office/powerpoint/2010/main" val="1610419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00906D8C-E9F9-FA38-85BE-A2F7B52283AB}"/>
              </a:ext>
            </a:extLst>
          </p:cNvPr>
          <p:cNvSpPr txBox="1"/>
          <p:nvPr/>
        </p:nvSpPr>
        <p:spPr>
          <a:xfrm>
            <a:off x="0" y="1193849"/>
            <a:ext cx="12192000" cy="2308324"/>
          </a:xfrm>
          <a:prstGeom prst="rect">
            <a:avLst/>
          </a:prstGeom>
          <a:solidFill>
            <a:srgbClr val="08232F"/>
          </a:solidFill>
          <a:ln>
            <a:solidFill>
              <a:schemeClr val="bg1">
                <a:lumMod val="65000"/>
                <a:lumOff val="35000"/>
              </a:schemeClr>
            </a:solidFill>
          </a:ln>
        </p:spPr>
        <p:txBody>
          <a:bodyPr wrap="square" rtlCol="0">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2" name="Title 1">
            <a:extLst>
              <a:ext uri="{FF2B5EF4-FFF2-40B4-BE49-F238E27FC236}">
                <a16:creationId xmlns:a16="http://schemas.microsoft.com/office/drawing/2014/main" id="{09425712-CEC8-ACD8-BDFF-0AEC64071CAE}"/>
              </a:ext>
            </a:extLst>
          </p:cNvPr>
          <p:cNvSpPr>
            <a:spLocks noGrp="1"/>
          </p:cNvSpPr>
          <p:nvPr>
            <p:ph type="title"/>
          </p:nvPr>
        </p:nvSpPr>
        <p:spPr>
          <a:xfrm>
            <a:off x="1683171" y="1241747"/>
            <a:ext cx="8825657" cy="2161978"/>
          </a:xfrm>
        </p:spPr>
        <p:txBody>
          <a:bodyPr/>
          <a:lstStyle/>
          <a:p>
            <a:pPr algn="ctr" eaLnBrk="1" fontAlgn="auto" hangingPunct="1">
              <a:spcAft>
                <a:spcPts val="0"/>
              </a:spcAft>
              <a:defRPr/>
            </a:pPr>
            <a:r>
              <a:rPr lang="en-US" sz="4800" b="1" i="0" u="none" strike="noStrike" baseline="0" dirty="0">
                <a:solidFill>
                  <a:schemeClr val="bg1"/>
                </a:solidFill>
                <a:latin typeface="Arial" panose="020B0604020202020204" pitchFamily="34" charset="0"/>
                <a:cs typeface="Arial" panose="020B0604020202020204" pitchFamily="34" charset="0"/>
              </a:rPr>
              <a:t>AI IN HR: MANAGING LEGAL RISKS &amp; ADAPTING HR POLICIES</a:t>
            </a:r>
            <a:endParaRPr lang="en-US" sz="8800" dirty="0">
              <a:solidFill>
                <a:schemeClr val="bg1"/>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36B62191-A5FD-5312-B60E-D226CE1F5B14}"/>
              </a:ext>
            </a:extLst>
          </p:cNvPr>
          <p:cNvPicPr>
            <a:picLocks noChangeAspect="1"/>
          </p:cNvPicPr>
          <p:nvPr/>
        </p:nvPicPr>
        <p:blipFill>
          <a:blip r:embed="rId2"/>
          <a:stretch>
            <a:fillRect/>
          </a:stretch>
        </p:blipFill>
        <p:spPr>
          <a:xfrm>
            <a:off x="146244" y="5465590"/>
            <a:ext cx="1383912" cy="1255885"/>
          </a:xfrm>
          <a:prstGeom prst="rect">
            <a:avLst/>
          </a:prstGeom>
        </p:spPr>
      </p:pic>
      <p:sp>
        <p:nvSpPr>
          <p:cNvPr id="6" name="Slide Number Placeholder 5">
            <a:extLst>
              <a:ext uri="{FF2B5EF4-FFF2-40B4-BE49-F238E27FC236}">
                <a16:creationId xmlns:a16="http://schemas.microsoft.com/office/drawing/2014/main" id="{AA9472D5-35DE-3D27-4096-613C58FA8E36}"/>
              </a:ext>
            </a:extLst>
          </p:cNvPr>
          <p:cNvSpPr>
            <a:spLocks noGrp="1"/>
          </p:cNvSpPr>
          <p:nvPr>
            <p:ph type="sldNum" sz="quarter" idx="12"/>
          </p:nvPr>
        </p:nvSpPr>
        <p:spPr/>
        <p:txBody>
          <a:bodyPr/>
          <a:lstStyle/>
          <a:p>
            <a:fld id="{0E42FCEF-9517-7142-B602-BAEFE73C0B6E}" type="slidenum">
              <a:rPr lang="en-US" smtClean="0">
                <a:solidFill>
                  <a:schemeClr val="tx1"/>
                </a:solidFill>
              </a:rPr>
              <a:t>2</a:t>
            </a:fld>
            <a:endParaRPr lang="en-US" dirty="0">
              <a:solidFill>
                <a:schemeClr val="tx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1302726-84CD-30AC-91B3-F4A8FAEA361D}"/>
            </a:ext>
          </a:extLst>
        </p:cNvPr>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DE860680-FEDB-EBC6-8911-38FB6D9E58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A5E48447-C240-0685-F0AD-4F2F04B629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991C3AC1-E719-A694-617B-E5DF650F5D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E47CF92-90CF-12B3-EE73-B8CDDCC977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58DA3DA-1349-8ABF-1482-822C98F201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FAE96514-D3AE-898D-59D6-B79E01D87101}"/>
              </a:ext>
            </a:extLst>
          </p:cNvPr>
          <p:cNvSpPr>
            <a:spLocks noGrp="1"/>
          </p:cNvSpPr>
          <p:nvPr>
            <p:ph type="title"/>
          </p:nvPr>
        </p:nvSpPr>
        <p:spPr>
          <a:xfrm>
            <a:off x="1371599" y="294538"/>
            <a:ext cx="9895951" cy="1033669"/>
          </a:xfrm>
        </p:spPr>
        <p:txBody>
          <a:bodyPr>
            <a:normAutofit/>
          </a:bodyPr>
          <a:lstStyle/>
          <a:p>
            <a:pPr algn="ctr"/>
            <a:r>
              <a:rPr lang="en-US" sz="4000" dirty="0">
                <a:solidFill>
                  <a:srgbClr val="FFFFFF"/>
                </a:solidFill>
                <a:latin typeface="Arial" panose="020B0604020202020204" pitchFamily="34" charset="0"/>
                <a:cs typeface="Arial" panose="020B0604020202020204" pitchFamily="34" charset="0"/>
              </a:rPr>
              <a:t>Mitigating Legal Risks</a:t>
            </a:r>
          </a:p>
        </p:txBody>
      </p:sp>
      <p:sp>
        <p:nvSpPr>
          <p:cNvPr id="31" name="Content Placeholder 4">
            <a:extLst>
              <a:ext uri="{FF2B5EF4-FFF2-40B4-BE49-F238E27FC236}">
                <a16:creationId xmlns:a16="http://schemas.microsoft.com/office/drawing/2014/main" id="{D46984EE-1BD1-F42F-FD5B-B532CFDA7F84}"/>
              </a:ext>
            </a:extLst>
          </p:cNvPr>
          <p:cNvSpPr>
            <a:spLocks noGrp="1"/>
          </p:cNvSpPr>
          <p:nvPr>
            <p:ph idx="1"/>
          </p:nvPr>
        </p:nvSpPr>
        <p:spPr>
          <a:xfrm>
            <a:off x="459351" y="1695450"/>
            <a:ext cx="11323074" cy="5048250"/>
          </a:xfrm>
        </p:spPr>
        <p:txBody>
          <a:bodyPr anchor="ctr">
            <a:noAutofit/>
          </a:bodyPr>
          <a:lstStyle/>
          <a:p>
            <a:pPr marL="971550" lvl="1" indent="-514350">
              <a:lnSpc>
                <a:spcPct val="100000"/>
              </a:lnSpc>
              <a:buClr>
                <a:schemeClr val="accent1"/>
              </a:buClr>
              <a:buFont typeface="+mj-lt"/>
              <a:buAutoNum type="arabicPeriod"/>
              <a:defRPr/>
            </a:pPr>
            <a:r>
              <a:rPr lang="en-US" dirty="0">
                <a:latin typeface="Arial" panose="020B0604020202020204" pitchFamily="34" charset="0"/>
                <a:cs typeface="Arial" panose="020B0604020202020204" pitchFamily="34" charset="0"/>
              </a:rPr>
              <a:t>Ask yourself:</a:t>
            </a:r>
          </a:p>
          <a:p>
            <a:pPr marL="971550" lvl="1" indent="-514350">
              <a:lnSpc>
                <a:spcPct val="100000"/>
              </a:lnSpc>
              <a:buClr>
                <a:schemeClr val="accent1"/>
              </a:buClr>
              <a:buFont typeface="+mj-lt"/>
              <a:buAutoNum type="arabicPeriod"/>
              <a:defRPr/>
            </a:pPr>
            <a:r>
              <a:rPr lang="en-US" dirty="0">
                <a:latin typeface="Arial" panose="020B0604020202020204" pitchFamily="34" charset="0"/>
                <a:cs typeface="Arial" panose="020B0604020202020204" pitchFamily="34" charset="0"/>
              </a:rPr>
              <a:t>What laws that implicate AI apply to my organization, if any?</a:t>
            </a:r>
          </a:p>
          <a:p>
            <a:pPr marL="971550" lvl="1" indent="-514350">
              <a:lnSpc>
                <a:spcPct val="100000"/>
              </a:lnSpc>
              <a:buClr>
                <a:schemeClr val="accent1"/>
              </a:buClr>
              <a:buFont typeface="+mj-lt"/>
              <a:buAutoNum type="arabicPeriod"/>
              <a:defRPr/>
            </a:pPr>
            <a:r>
              <a:rPr lang="en-US" dirty="0">
                <a:latin typeface="Arial" panose="020B0604020202020204" pitchFamily="34" charset="0"/>
                <a:cs typeface="Arial" panose="020B0604020202020204" pitchFamily="34" charset="0"/>
              </a:rPr>
              <a:t>If laws that implicate AI apply to my organization, am I up-to-date on legal guidance?</a:t>
            </a:r>
          </a:p>
          <a:p>
            <a:pPr marL="971550" lvl="1" indent="-514350">
              <a:lnSpc>
                <a:spcPct val="100000"/>
              </a:lnSpc>
              <a:buClr>
                <a:schemeClr val="accent1"/>
              </a:buClr>
              <a:buFont typeface="+mj-lt"/>
              <a:buAutoNum type="arabicPeriod"/>
              <a:defRPr/>
            </a:pPr>
            <a:r>
              <a:rPr lang="en-US" dirty="0">
                <a:latin typeface="Arial" panose="020B0604020202020204" pitchFamily="34" charset="0"/>
                <a:cs typeface="Arial" panose="020B0604020202020204" pitchFamily="34" charset="0"/>
              </a:rPr>
              <a:t>If my organization contracts with HR vendors that use AI, have I ensured that the vendors are up-to-date on legal guidance?</a:t>
            </a:r>
          </a:p>
        </p:txBody>
      </p:sp>
      <p:sp>
        <p:nvSpPr>
          <p:cNvPr id="3" name="Slide Number Placeholder 2">
            <a:extLst>
              <a:ext uri="{FF2B5EF4-FFF2-40B4-BE49-F238E27FC236}">
                <a16:creationId xmlns:a16="http://schemas.microsoft.com/office/drawing/2014/main" id="{67286620-3B69-48C1-6D0E-227C2785A2D3}"/>
              </a:ext>
            </a:extLst>
          </p:cNvPr>
          <p:cNvSpPr>
            <a:spLocks noGrp="1"/>
          </p:cNvSpPr>
          <p:nvPr>
            <p:ph type="sldNum" sz="quarter" idx="12"/>
          </p:nvPr>
        </p:nvSpPr>
        <p:spPr/>
        <p:txBody>
          <a:bodyPr/>
          <a:lstStyle/>
          <a:p>
            <a:fld id="{E339BC17-2DDC-4C03-B597-C0252C77F8F3}" type="slidenum">
              <a:rPr lang="en-US" smtClean="0">
                <a:solidFill>
                  <a:schemeClr val="tx1"/>
                </a:solidFill>
              </a:rPr>
              <a:t>20</a:t>
            </a:fld>
            <a:endParaRPr lang="en-US" dirty="0">
              <a:solidFill>
                <a:schemeClr val="tx1"/>
              </a:solidFill>
            </a:endParaRPr>
          </a:p>
        </p:txBody>
      </p:sp>
    </p:spTree>
    <p:extLst>
      <p:ext uri="{BB962C8B-B14F-4D97-AF65-F5344CB8AC3E}">
        <p14:creationId xmlns:p14="http://schemas.microsoft.com/office/powerpoint/2010/main" val="38379805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B51CE61-2A45-205C-0B92-A2F5EC6FA351}"/>
            </a:ext>
          </a:extLst>
        </p:cNvPr>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2A5C479D-1358-DBAE-1CE7-D1CA08F940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795CF3FC-5B47-E5E7-BA60-0942EEE2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6C5D5B9-E486-3CB7-3985-CA98E5985B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B1B84B41-2C4E-E3B2-73FA-56C736F5C8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3219C26-7040-0509-650E-3DFF62B56C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EFA65A49-A098-926B-4578-92431DEAA656}"/>
              </a:ext>
            </a:extLst>
          </p:cNvPr>
          <p:cNvSpPr>
            <a:spLocks noGrp="1"/>
          </p:cNvSpPr>
          <p:nvPr>
            <p:ph type="title"/>
          </p:nvPr>
        </p:nvSpPr>
        <p:spPr>
          <a:xfrm>
            <a:off x="1371599" y="294538"/>
            <a:ext cx="9895951" cy="1033669"/>
          </a:xfrm>
        </p:spPr>
        <p:txBody>
          <a:bodyPr>
            <a:normAutofit fontScale="90000"/>
          </a:bodyPr>
          <a:lstStyle/>
          <a:p>
            <a:pPr algn="ctr"/>
            <a:r>
              <a:rPr lang="en-US" sz="4000" dirty="0">
                <a:solidFill>
                  <a:srgbClr val="FFFFFF"/>
                </a:solidFill>
                <a:latin typeface="Arial" panose="020B0604020202020204" pitchFamily="34" charset="0"/>
                <a:cs typeface="Arial" panose="020B0604020202020204" pitchFamily="34" charset="0"/>
              </a:rPr>
              <a:t>1. What laws that implicate AI apply to my organization, if any?</a:t>
            </a:r>
          </a:p>
        </p:txBody>
      </p:sp>
      <p:sp>
        <p:nvSpPr>
          <p:cNvPr id="31" name="Content Placeholder 4">
            <a:extLst>
              <a:ext uri="{FF2B5EF4-FFF2-40B4-BE49-F238E27FC236}">
                <a16:creationId xmlns:a16="http://schemas.microsoft.com/office/drawing/2014/main" id="{274A57E4-D3E2-6FED-4108-1EF19703104F}"/>
              </a:ext>
            </a:extLst>
          </p:cNvPr>
          <p:cNvSpPr>
            <a:spLocks noGrp="1"/>
          </p:cNvSpPr>
          <p:nvPr>
            <p:ph idx="1"/>
          </p:nvPr>
        </p:nvSpPr>
        <p:spPr>
          <a:xfrm>
            <a:off x="459351" y="1695450"/>
            <a:ext cx="11323074" cy="5048250"/>
          </a:xfrm>
        </p:spPr>
        <p:txBody>
          <a:bodyPr anchor="ctr">
            <a:noAutofit/>
          </a:bodyPr>
          <a:lstStyle/>
          <a:p>
            <a:pPr marL="0" indent="0" eaLnBrk="1" fontAlgn="auto" hangingPunct="1">
              <a:buClr>
                <a:schemeClr val="accent1"/>
              </a:buClr>
              <a:buNone/>
              <a:defRPr/>
            </a:pPr>
            <a:r>
              <a:rPr lang="en-US" dirty="0">
                <a:latin typeface="Arial" panose="020B0604020202020204" pitchFamily="34" charset="0"/>
                <a:cs typeface="Arial" panose="020B0604020202020204" pitchFamily="34" charset="0"/>
              </a:rPr>
              <a:t>As an initial step, determine whether laws that implicate AI arguably apply to the organization’s applicants or employees, </a:t>
            </a:r>
            <a:r>
              <a:rPr lang="en-US" i="1" dirty="0">
                <a:latin typeface="Arial" panose="020B0604020202020204" pitchFamily="34" charset="0"/>
                <a:cs typeface="Arial" panose="020B0604020202020204" pitchFamily="34" charset="0"/>
              </a:rPr>
              <a:t>e.g.</a:t>
            </a:r>
            <a:r>
              <a:rPr lang="en-US" dirty="0">
                <a:latin typeface="Arial" panose="020B0604020202020204" pitchFamily="34" charset="0"/>
                <a:cs typeface="Arial" panose="020B0604020202020204" pitchFamily="34" charset="0"/>
              </a:rPr>
              <a:t>, Title VII of the Civil Rights Act, Americans with Disability Act (“ADA”), Age Discrimination in Employment Act (“ADEA”), Fair Credit Reporting Act (“FCRA”).</a:t>
            </a:r>
          </a:p>
        </p:txBody>
      </p:sp>
      <p:sp>
        <p:nvSpPr>
          <p:cNvPr id="3" name="Slide Number Placeholder 2">
            <a:extLst>
              <a:ext uri="{FF2B5EF4-FFF2-40B4-BE49-F238E27FC236}">
                <a16:creationId xmlns:a16="http://schemas.microsoft.com/office/drawing/2014/main" id="{E1677DDC-6134-45D3-EF7B-3BE13CF562E6}"/>
              </a:ext>
            </a:extLst>
          </p:cNvPr>
          <p:cNvSpPr>
            <a:spLocks noGrp="1"/>
          </p:cNvSpPr>
          <p:nvPr>
            <p:ph type="sldNum" sz="quarter" idx="12"/>
          </p:nvPr>
        </p:nvSpPr>
        <p:spPr/>
        <p:txBody>
          <a:bodyPr/>
          <a:lstStyle/>
          <a:p>
            <a:fld id="{E339BC17-2DDC-4C03-B597-C0252C77F8F3}" type="slidenum">
              <a:rPr lang="en-US" smtClean="0">
                <a:solidFill>
                  <a:schemeClr val="tx1"/>
                </a:solidFill>
              </a:rPr>
              <a:t>21</a:t>
            </a:fld>
            <a:endParaRPr lang="en-US" dirty="0">
              <a:solidFill>
                <a:schemeClr val="tx1"/>
              </a:solidFill>
            </a:endParaRPr>
          </a:p>
        </p:txBody>
      </p:sp>
    </p:spTree>
    <p:extLst>
      <p:ext uri="{BB962C8B-B14F-4D97-AF65-F5344CB8AC3E}">
        <p14:creationId xmlns:p14="http://schemas.microsoft.com/office/powerpoint/2010/main" val="12713869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AF16E6C-1516-93D0-D0AC-5E9226B8C656}"/>
            </a:ext>
          </a:extLst>
        </p:cNvPr>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5B37FCD3-6C10-A92C-563B-460F0158A0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120E55FF-864B-FC07-98AB-8715672019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B3191FDB-274E-271B-6711-37C855603E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BB8D6124-6E59-6142-D514-58B397BBAA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456DBC89-F66A-E91D-C859-47EAD8AD38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F59712FB-1422-1F75-FCD8-46DA382D557B}"/>
              </a:ext>
            </a:extLst>
          </p:cNvPr>
          <p:cNvSpPr>
            <a:spLocks noGrp="1"/>
          </p:cNvSpPr>
          <p:nvPr>
            <p:ph type="title"/>
          </p:nvPr>
        </p:nvSpPr>
        <p:spPr>
          <a:xfrm>
            <a:off x="1371599" y="294538"/>
            <a:ext cx="9895951" cy="1033669"/>
          </a:xfrm>
        </p:spPr>
        <p:txBody>
          <a:bodyPr>
            <a:normAutofit fontScale="90000"/>
          </a:bodyPr>
          <a:lstStyle/>
          <a:p>
            <a:pPr algn="ctr"/>
            <a:r>
              <a:rPr lang="en-US" sz="4000" dirty="0">
                <a:solidFill>
                  <a:srgbClr val="FFFFFF"/>
                </a:solidFill>
                <a:latin typeface="Arial" panose="020B0604020202020204" pitchFamily="34" charset="0"/>
                <a:cs typeface="Arial" panose="020B0604020202020204" pitchFamily="34" charset="0"/>
              </a:rPr>
              <a:t>1. What laws that implicate AI apply to my organization, if any?</a:t>
            </a:r>
          </a:p>
        </p:txBody>
      </p:sp>
      <p:sp>
        <p:nvSpPr>
          <p:cNvPr id="31" name="Content Placeholder 4">
            <a:extLst>
              <a:ext uri="{FF2B5EF4-FFF2-40B4-BE49-F238E27FC236}">
                <a16:creationId xmlns:a16="http://schemas.microsoft.com/office/drawing/2014/main" id="{4F36AA31-4866-F9F8-93EE-22413996AD30}"/>
              </a:ext>
            </a:extLst>
          </p:cNvPr>
          <p:cNvSpPr>
            <a:spLocks noGrp="1"/>
          </p:cNvSpPr>
          <p:nvPr>
            <p:ph idx="1"/>
          </p:nvPr>
        </p:nvSpPr>
        <p:spPr>
          <a:xfrm>
            <a:off x="459351" y="1695450"/>
            <a:ext cx="11323074" cy="5048250"/>
          </a:xfrm>
        </p:spPr>
        <p:txBody>
          <a:bodyPr anchor="ctr">
            <a:noAutofit/>
          </a:bodyPr>
          <a:lstStyle/>
          <a:p>
            <a:pPr eaLnBrk="1" fontAlgn="auto" hangingPunct="1">
              <a:buClr>
                <a:schemeClr val="accent1"/>
              </a:buClr>
              <a:defRPr/>
            </a:pPr>
            <a:r>
              <a:rPr lang="en-US" dirty="0">
                <a:latin typeface="Arial" panose="020B0604020202020204" pitchFamily="34" charset="0"/>
                <a:cs typeface="Arial" panose="020B0604020202020204" pitchFamily="34" charset="0"/>
              </a:rPr>
              <a:t>Potential sources of applicable law:</a:t>
            </a:r>
          </a:p>
          <a:p>
            <a:pPr lvl="1">
              <a:buClr>
                <a:schemeClr val="accent1"/>
              </a:buClr>
              <a:defRPr/>
            </a:pPr>
            <a:r>
              <a:rPr lang="en-US" dirty="0">
                <a:latin typeface="Arial" panose="020B0604020202020204" pitchFamily="34" charset="0"/>
                <a:cs typeface="Arial" panose="020B0604020202020204" pitchFamily="34" charset="0"/>
              </a:rPr>
              <a:t>Tribal Code</a:t>
            </a:r>
          </a:p>
          <a:p>
            <a:pPr lvl="1">
              <a:buClr>
                <a:schemeClr val="accent1"/>
              </a:buClr>
              <a:defRPr/>
            </a:pPr>
            <a:r>
              <a:rPr lang="en-US" dirty="0">
                <a:latin typeface="Arial" panose="020B0604020202020204" pitchFamily="34" charset="0"/>
                <a:cs typeface="Arial" panose="020B0604020202020204" pitchFamily="34" charset="0"/>
              </a:rPr>
              <a:t>Tribal Constitution</a:t>
            </a:r>
          </a:p>
          <a:p>
            <a:pPr lvl="1">
              <a:buClr>
                <a:schemeClr val="accent1"/>
              </a:buClr>
              <a:defRPr/>
            </a:pPr>
            <a:r>
              <a:rPr lang="en-US" dirty="0">
                <a:latin typeface="Arial" panose="020B0604020202020204" pitchFamily="34" charset="0"/>
                <a:cs typeface="Arial" panose="020B0604020202020204" pitchFamily="34" charset="0"/>
              </a:rPr>
              <a:t>Tribal Traditions and Customs</a:t>
            </a:r>
          </a:p>
          <a:p>
            <a:pPr lvl="1">
              <a:buClr>
                <a:schemeClr val="accent1"/>
              </a:buClr>
              <a:defRPr/>
            </a:pPr>
            <a:r>
              <a:rPr lang="en-US" dirty="0">
                <a:latin typeface="Arial" panose="020B0604020202020204" pitchFamily="34" charset="0"/>
                <a:cs typeface="Arial" panose="020B0604020202020204" pitchFamily="34" charset="0"/>
              </a:rPr>
              <a:t>Tribal Court Case Law</a:t>
            </a:r>
          </a:p>
          <a:p>
            <a:pPr lvl="1">
              <a:buClr>
                <a:schemeClr val="accent1"/>
              </a:buClr>
              <a:defRPr/>
            </a:pPr>
            <a:r>
              <a:rPr lang="en-US" dirty="0">
                <a:latin typeface="Arial" panose="020B0604020202020204" pitchFamily="34" charset="0"/>
                <a:cs typeface="Arial" panose="020B0604020202020204" pitchFamily="34" charset="0"/>
              </a:rPr>
              <a:t>Compacts</a:t>
            </a:r>
          </a:p>
          <a:p>
            <a:pPr lvl="1">
              <a:buClr>
                <a:schemeClr val="accent1"/>
              </a:buClr>
              <a:defRPr/>
            </a:pPr>
            <a:r>
              <a:rPr lang="en-US" dirty="0">
                <a:latin typeface="Arial" panose="020B0604020202020204" pitchFamily="34" charset="0"/>
                <a:cs typeface="Arial" panose="020B0604020202020204" pitchFamily="34" charset="0"/>
              </a:rPr>
              <a:t>Tribal Employment Rights Ordinance (“TERO”)</a:t>
            </a:r>
          </a:p>
          <a:p>
            <a:pPr lvl="1">
              <a:buClr>
                <a:schemeClr val="accent1"/>
              </a:buClr>
              <a:defRPr/>
            </a:pPr>
            <a:r>
              <a:rPr lang="en-US" dirty="0">
                <a:latin typeface="Arial" panose="020B0604020202020204" pitchFamily="34" charset="0"/>
                <a:cs typeface="Arial" panose="020B0604020202020204" pitchFamily="34" charset="0"/>
              </a:rPr>
              <a:t>Treaties</a:t>
            </a:r>
          </a:p>
          <a:p>
            <a:pPr lvl="1">
              <a:buClr>
                <a:schemeClr val="accent1"/>
              </a:buClr>
              <a:defRPr/>
            </a:pPr>
            <a:r>
              <a:rPr lang="en-US" dirty="0">
                <a:latin typeface="Arial" panose="020B0604020202020204" pitchFamily="34" charset="0"/>
                <a:cs typeface="Arial" panose="020B0604020202020204" pitchFamily="34" charset="0"/>
              </a:rPr>
              <a:t>Federal Labor and Employment Statutes and Regulations</a:t>
            </a:r>
          </a:p>
          <a:p>
            <a:pPr lvl="1">
              <a:buClr>
                <a:schemeClr val="accent1"/>
              </a:buClr>
              <a:defRPr/>
            </a:pPr>
            <a:r>
              <a:rPr lang="en-US" dirty="0">
                <a:latin typeface="Arial" panose="020B0604020202020204" pitchFamily="34" charset="0"/>
                <a:cs typeface="Arial" panose="020B0604020202020204" pitchFamily="34" charset="0"/>
              </a:rPr>
              <a:t>Federal Case Law</a:t>
            </a:r>
          </a:p>
          <a:p>
            <a:pPr lvl="1">
              <a:buClr>
                <a:schemeClr val="accent1"/>
              </a:buClr>
              <a:defRPr/>
            </a:pPr>
            <a:r>
              <a:rPr lang="en-US" dirty="0">
                <a:latin typeface="Arial" panose="020B0604020202020204" pitchFamily="34" charset="0"/>
                <a:cs typeface="Arial" panose="020B0604020202020204" pitchFamily="34" charset="0"/>
              </a:rPr>
              <a:t>State Employment Laws and Regulations (which generally do not apply to tribal employers absent consent)</a:t>
            </a:r>
          </a:p>
        </p:txBody>
      </p:sp>
      <p:sp>
        <p:nvSpPr>
          <p:cNvPr id="3" name="Slide Number Placeholder 2">
            <a:extLst>
              <a:ext uri="{FF2B5EF4-FFF2-40B4-BE49-F238E27FC236}">
                <a16:creationId xmlns:a16="http://schemas.microsoft.com/office/drawing/2014/main" id="{9D76C090-5CAA-6BF2-64B0-B853023475AF}"/>
              </a:ext>
            </a:extLst>
          </p:cNvPr>
          <p:cNvSpPr>
            <a:spLocks noGrp="1"/>
          </p:cNvSpPr>
          <p:nvPr>
            <p:ph type="sldNum" sz="quarter" idx="12"/>
          </p:nvPr>
        </p:nvSpPr>
        <p:spPr/>
        <p:txBody>
          <a:bodyPr/>
          <a:lstStyle/>
          <a:p>
            <a:fld id="{E339BC17-2DDC-4C03-B597-C0252C77F8F3}" type="slidenum">
              <a:rPr lang="en-US" smtClean="0">
                <a:solidFill>
                  <a:schemeClr val="tx1"/>
                </a:solidFill>
              </a:rPr>
              <a:t>22</a:t>
            </a:fld>
            <a:endParaRPr lang="en-US" dirty="0">
              <a:solidFill>
                <a:schemeClr val="tx1"/>
              </a:solidFill>
            </a:endParaRPr>
          </a:p>
        </p:txBody>
      </p:sp>
    </p:spTree>
    <p:extLst>
      <p:ext uri="{BB962C8B-B14F-4D97-AF65-F5344CB8AC3E}">
        <p14:creationId xmlns:p14="http://schemas.microsoft.com/office/powerpoint/2010/main" val="6223417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0D494CA-FC9F-8F12-17FB-78B8CB5BB3C0}"/>
            </a:ext>
          </a:extLst>
        </p:cNvPr>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014D1921-CE5C-0EF8-80CC-DA0EE719E8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01FF3F76-2281-B2C9-1CFD-20D5599587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C3F3ACB-3EFE-FDBE-A630-55CE5769E8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5725F3FA-40D8-CE3C-ACF9-2107A97E69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02F91A1-75F9-B0DF-4523-90612EF0E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35C0B3FC-FF0A-CA1C-FEF0-09D2E7720630}"/>
              </a:ext>
            </a:extLst>
          </p:cNvPr>
          <p:cNvSpPr>
            <a:spLocks noGrp="1"/>
          </p:cNvSpPr>
          <p:nvPr>
            <p:ph type="title"/>
          </p:nvPr>
        </p:nvSpPr>
        <p:spPr>
          <a:xfrm>
            <a:off x="1371599" y="294538"/>
            <a:ext cx="9895951" cy="1033669"/>
          </a:xfrm>
        </p:spPr>
        <p:txBody>
          <a:bodyPr>
            <a:normAutofit fontScale="90000"/>
          </a:bodyPr>
          <a:lstStyle/>
          <a:p>
            <a:pPr algn="ctr"/>
            <a:r>
              <a:rPr lang="en-US" sz="4000" dirty="0">
                <a:solidFill>
                  <a:srgbClr val="FFFFFF"/>
                </a:solidFill>
                <a:latin typeface="Arial" panose="020B0604020202020204" pitchFamily="34" charset="0"/>
                <a:cs typeface="Arial" panose="020B0604020202020204" pitchFamily="34" charset="0"/>
              </a:rPr>
              <a:t>1. What laws that implicate AI apply to my organization, if any?</a:t>
            </a:r>
          </a:p>
        </p:txBody>
      </p:sp>
      <p:sp>
        <p:nvSpPr>
          <p:cNvPr id="31" name="Content Placeholder 4">
            <a:extLst>
              <a:ext uri="{FF2B5EF4-FFF2-40B4-BE49-F238E27FC236}">
                <a16:creationId xmlns:a16="http://schemas.microsoft.com/office/drawing/2014/main" id="{F0F42EAA-E4F5-CD10-A245-1A4D06DF4584}"/>
              </a:ext>
            </a:extLst>
          </p:cNvPr>
          <p:cNvSpPr>
            <a:spLocks noGrp="1"/>
          </p:cNvSpPr>
          <p:nvPr>
            <p:ph idx="1"/>
          </p:nvPr>
        </p:nvSpPr>
        <p:spPr>
          <a:xfrm>
            <a:off x="459351" y="1695450"/>
            <a:ext cx="11323074" cy="5048250"/>
          </a:xfrm>
        </p:spPr>
        <p:txBody>
          <a:bodyPr anchor="ctr">
            <a:noAutofit/>
          </a:bodyPr>
          <a:lstStyle/>
          <a:p>
            <a:pPr eaLnBrk="1" fontAlgn="auto" hangingPunct="1">
              <a:spcAft>
                <a:spcPts val="200"/>
              </a:spcAft>
              <a:buClr>
                <a:schemeClr val="accent1"/>
              </a:buClr>
              <a:defRPr/>
            </a:pPr>
            <a:r>
              <a:rPr lang="en-US" sz="2000" dirty="0">
                <a:latin typeface="Arial" panose="020B0604020202020204" pitchFamily="34" charset="0"/>
                <a:cs typeface="Arial" panose="020B0604020202020204" pitchFamily="34" charset="0"/>
              </a:rPr>
              <a:t>Applicability of Federal and State Employment Laws to Tribes and Tribal Employers:</a:t>
            </a:r>
          </a:p>
          <a:p>
            <a:pPr lvl="1">
              <a:spcAft>
                <a:spcPts val="200"/>
              </a:spcAft>
              <a:buClr>
                <a:schemeClr val="accent1"/>
              </a:buClr>
              <a:defRPr/>
            </a:pPr>
            <a:r>
              <a:rPr lang="en-US" sz="2000" dirty="0">
                <a:latin typeface="Arial" panose="020B0604020202020204" pitchFamily="34" charset="0"/>
                <a:cs typeface="Arial" panose="020B0604020202020204" pitchFamily="34" charset="0"/>
              </a:rPr>
              <a:t>Federal employment laws</a:t>
            </a:r>
          </a:p>
          <a:p>
            <a:pPr lvl="2">
              <a:spcAft>
                <a:spcPts val="200"/>
              </a:spcAft>
              <a:buClr>
                <a:schemeClr val="accent1"/>
              </a:buClr>
              <a:defRPr/>
            </a:pPr>
            <a:r>
              <a:rPr lang="en-US" dirty="0">
                <a:latin typeface="Arial" panose="020B0604020202020204" pitchFamily="34" charset="0"/>
                <a:cs typeface="Arial" panose="020B0604020202020204" pitchFamily="34" charset="0"/>
              </a:rPr>
              <a:t>Two main types of federal employment law statutes:          </a:t>
            </a:r>
          </a:p>
          <a:p>
            <a:pPr lvl="3">
              <a:spcAft>
                <a:spcPts val="200"/>
              </a:spcAft>
              <a:buClr>
                <a:schemeClr val="accent1"/>
              </a:buClr>
              <a:defRPr/>
            </a:pPr>
            <a:r>
              <a:rPr lang="en-US" sz="2000" dirty="0">
                <a:latin typeface="Arial" panose="020B0604020202020204" pitchFamily="34" charset="0"/>
                <a:cs typeface="Arial" panose="020B0604020202020204" pitchFamily="34" charset="0"/>
              </a:rPr>
              <a:t>(1) federal statutes that expressly exclude Indian tribes; and</a:t>
            </a:r>
          </a:p>
          <a:p>
            <a:pPr lvl="3">
              <a:spcAft>
                <a:spcPts val="200"/>
              </a:spcAft>
              <a:buClr>
                <a:schemeClr val="accent1"/>
              </a:buClr>
              <a:defRPr/>
            </a:pPr>
            <a:r>
              <a:rPr lang="en-US" sz="2000" dirty="0">
                <a:latin typeface="Arial" panose="020B0604020202020204" pitchFamily="34" charset="0"/>
                <a:cs typeface="Arial" panose="020B0604020202020204" pitchFamily="34" charset="0"/>
              </a:rPr>
              <a:t>(2) federal statutes of “general application” that are silent as to Indian tribes.  </a:t>
            </a:r>
          </a:p>
          <a:p>
            <a:pPr lvl="1">
              <a:spcAft>
                <a:spcPts val="200"/>
              </a:spcAft>
              <a:buClr>
                <a:schemeClr val="accent1"/>
              </a:buClr>
              <a:defRPr/>
            </a:pPr>
            <a:r>
              <a:rPr lang="en-US" sz="2000" dirty="0">
                <a:latin typeface="Arial" panose="020B0604020202020204" pitchFamily="34" charset="0"/>
                <a:cs typeface="Arial" panose="020B0604020202020204" pitchFamily="34" charset="0"/>
              </a:rPr>
              <a:t>Under Ninth Circuit precedent, federal employment laws of “general application” are commonly held to apply to tribes unless they fall into one of three exceptions: (i) application of the law would abrogate treaty right; (ii) Congress did not intend for the law to apply to tribes, or (iii) applying the law would interfere with the right of self-governance in purely intramural matters (e.g. self-governance exception).</a:t>
            </a:r>
          </a:p>
          <a:p>
            <a:pPr lvl="1">
              <a:spcAft>
                <a:spcPts val="200"/>
              </a:spcAft>
              <a:buClr>
                <a:schemeClr val="accent1"/>
              </a:buClr>
              <a:defRPr/>
            </a:pPr>
            <a:r>
              <a:rPr lang="en-US" sz="2000" dirty="0">
                <a:latin typeface="Arial" panose="020B0604020202020204" pitchFamily="34" charset="0"/>
                <a:cs typeface="Arial" panose="020B0604020202020204" pitchFamily="34" charset="0"/>
              </a:rPr>
              <a:t>Other circuits, such as the Eighth and Tenth Circuits, reject the Ninth Circuit’s presumption that generally applicable laws apply to tribes.</a:t>
            </a:r>
          </a:p>
          <a:p>
            <a:pPr lvl="1">
              <a:spcAft>
                <a:spcPts val="200"/>
              </a:spcAft>
              <a:buClr>
                <a:schemeClr val="accent1"/>
              </a:buClr>
              <a:defRPr/>
            </a:pPr>
            <a:r>
              <a:rPr lang="en-US" sz="2000" dirty="0">
                <a:latin typeface="Arial" panose="020B0604020202020204" pitchFamily="34" charset="0"/>
                <a:cs typeface="Arial" panose="020B0604020202020204" pitchFamily="34" charset="0"/>
              </a:rPr>
              <a:t>Even if a law is applicable, tribes may still assert tribal sovereign immunity.</a:t>
            </a:r>
          </a:p>
        </p:txBody>
      </p:sp>
      <p:sp>
        <p:nvSpPr>
          <p:cNvPr id="3" name="Slide Number Placeholder 2">
            <a:extLst>
              <a:ext uri="{FF2B5EF4-FFF2-40B4-BE49-F238E27FC236}">
                <a16:creationId xmlns:a16="http://schemas.microsoft.com/office/drawing/2014/main" id="{E0B36592-40AB-5E90-0B81-938A23D71731}"/>
              </a:ext>
            </a:extLst>
          </p:cNvPr>
          <p:cNvSpPr>
            <a:spLocks noGrp="1"/>
          </p:cNvSpPr>
          <p:nvPr>
            <p:ph type="sldNum" sz="quarter" idx="12"/>
          </p:nvPr>
        </p:nvSpPr>
        <p:spPr/>
        <p:txBody>
          <a:bodyPr/>
          <a:lstStyle/>
          <a:p>
            <a:fld id="{E339BC17-2DDC-4C03-B597-C0252C77F8F3}" type="slidenum">
              <a:rPr lang="en-US" smtClean="0">
                <a:solidFill>
                  <a:schemeClr val="tx1"/>
                </a:solidFill>
              </a:rPr>
              <a:t>23</a:t>
            </a:fld>
            <a:endParaRPr lang="en-US" dirty="0">
              <a:solidFill>
                <a:schemeClr val="tx1"/>
              </a:solidFill>
            </a:endParaRPr>
          </a:p>
        </p:txBody>
      </p:sp>
    </p:spTree>
    <p:extLst>
      <p:ext uri="{BB962C8B-B14F-4D97-AF65-F5344CB8AC3E}">
        <p14:creationId xmlns:p14="http://schemas.microsoft.com/office/powerpoint/2010/main" val="33697838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63171B6-2752-5338-6192-6466214D8329}"/>
            </a:ext>
          </a:extLst>
        </p:cNvPr>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28F8B890-BC29-666D-01E9-01858B85D6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0C4F2BE-56A1-E6D1-8CBD-004A9CC66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0B5CD18F-6A1A-69F6-9AE4-823ACCDF06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F0DB3A0C-99EB-EFA3-CFB8-98C99B5503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6445090-C9EF-B7A9-2E91-0EE074222F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D47F303B-FB09-5BD4-F2DD-818BBEAF29F4}"/>
              </a:ext>
            </a:extLst>
          </p:cNvPr>
          <p:cNvSpPr>
            <a:spLocks noGrp="1"/>
          </p:cNvSpPr>
          <p:nvPr>
            <p:ph type="title"/>
          </p:nvPr>
        </p:nvSpPr>
        <p:spPr>
          <a:xfrm>
            <a:off x="1371599" y="294538"/>
            <a:ext cx="9895951" cy="1033669"/>
          </a:xfrm>
        </p:spPr>
        <p:txBody>
          <a:bodyPr>
            <a:normAutofit fontScale="90000"/>
          </a:bodyPr>
          <a:lstStyle/>
          <a:p>
            <a:pPr algn="ctr"/>
            <a:r>
              <a:rPr lang="en-US" sz="4000" dirty="0">
                <a:solidFill>
                  <a:srgbClr val="FFFFFF"/>
                </a:solidFill>
                <a:latin typeface="Arial" panose="020B0604020202020204" pitchFamily="34" charset="0"/>
                <a:cs typeface="Arial" panose="020B0604020202020204" pitchFamily="34" charset="0"/>
              </a:rPr>
              <a:t>1. What laws that implicate AI apply to my organization, if any?</a:t>
            </a:r>
          </a:p>
        </p:txBody>
      </p:sp>
      <p:sp>
        <p:nvSpPr>
          <p:cNvPr id="31" name="Content Placeholder 4">
            <a:extLst>
              <a:ext uri="{FF2B5EF4-FFF2-40B4-BE49-F238E27FC236}">
                <a16:creationId xmlns:a16="http://schemas.microsoft.com/office/drawing/2014/main" id="{113660E9-8D2B-7501-3F76-57343F23199B}"/>
              </a:ext>
            </a:extLst>
          </p:cNvPr>
          <p:cNvSpPr>
            <a:spLocks noGrp="1"/>
          </p:cNvSpPr>
          <p:nvPr>
            <p:ph idx="1"/>
          </p:nvPr>
        </p:nvSpPr>
        <p:spPr>
          <a:xfrm>
            <a:off x="459351" y="1695450"/>
            <a:ext cx="11323074" cy="5048250"/>
          </a:xfrm>
        </p:spPr>
        <p:txBody>
          <a:bodyPr anchor="ctr">
            <a:noAutofit/>
          </a:bodyPr>
          <a:lstStyle/>
          <a:p>
            <a:pPr eaLnBrk="1" fontAlgn="auto" hangingPunct="1">
              <a:spcAft>
                <a:spcPts val="200"/>
              </a:spcAft>
              <a:buClr>
                <a:schemeClr val="accent1"/>
              </a:buClr>
              <a:defRPr/>
            </a:pPr>
            <a:r>
              <a:rPr lang="en-US" sz="2000" dirty="0">
                <a:latin typeface="Arial" panose="020B0604020202020204" pitchFamily="34" charset="0"/>
                <a:cs typeface="Arial" panose="020B0604020202020204" pitchFamily="34" charset="0"/>
              </a:rPr>
              <a:t>State employment laws</a:t>
            </a:r>
          </a:p>
          <a:p>
            <a:pPr lvl="1">
              <a:spcAft>
                <a:spcPts val="200"/>
              </a:spcAft>
              <a:buClr>
                <a:schemeClr val="accent1"/>
              </a:buClr>
              <a:defRPr/>
            </a:pPr>
            <a:r>
              <a:rPr lang="en-US" sz="2000" dirty="0">
                <a:latin typeface="Arial" panose="020B0604020202020204" pitchFamily="34" charset="0"/>
                <a:cs typeface="Arial" panose="020B0604020202020204" pitchFamily="34" charset="0"/>
              </a:rPr>
              <a:t>Tribal employers are not subject to state employment laws without consent of the tribe, e.g., privacy laws such as the California Consumer Privacy Act (CCPA), the Illinois Biometric Information Privacy Act (“BIPA”).</a:t>
            </a:r>
          </a:p>
          <a:p>
            <a:pPr>
              <a:spcAft>
                <a:spcPts val="200"/>
              </a:spcAft>
              <a:buClr>
                <a:schemeClr val="accent1"/>
              </a:buClr>
              <a:defRPr/>
            </a:pPr>
            <a:r>
              <a:rPr lang="en-US" sz="2000" dirty="0">
                <a:latin typeface="Arial" panose="020B0604020202020204" pitchFamily="34" charset="0"/>
                <a:cs typeface="Arial" panose="020B0604020202020204" pitchFamily="34" charset="0"/>
              </a:rPr>
              <a:t>Consider full-time remote workers who live and work outside of tribal land.</a:t>
            </a:r>
          </a:p>
          <a:p>
            <a:pPr>
              <a:spcAft>
                <a:spcPts val="200"/>
              </a:spcAft>
              <a:buClr>
                <a:schemeClr val="accent1"/>
              </a:buClr>
              <a:defRPr/>
            </a:pPr>
            <a:r>
              <a:rPr lang="en-US" sz="2000" dirty="0">
                <a:latin typeface="Arial" panose="020B0604020202020204" pitchFamily="34" charset="0"/>
                <a:cs typeface="Arial" panose="020B0604020202020204" pitchFamily="34" charset="0"/>
              </a:rPr>
              <a:t>Federal Employment Law Statutes Excluding Indian Tribes:</a:t>
            </a:r>
          </a:p>
          <a:p>
            <a:pPr lvl="2">
              <a:spcAft>
                <a:spcPts val="200"/>
              </a:spcAft>
              <a:buClr>
                <a:schemeClr val="accent1"/>
              </a:buClr>
              <a:defRPr/>
            </a:pPr>
            <a:r>
              <a:rPr lang="en-US" b="1" dirty="0">
                <a:latin typeface="Arial" panose="020B0604020202020204" pitchFamily="34" charset="0"/>
                <a:cs typeface="Arial" panose="020B0604020202020204" pitchFamily="34" charset="0"/>
              </a:rPr>
              <a:t>1) Title VII of the Civil Rights Act of 1964 (Title VII)</a:t>
            </a:r>
          </a:p>
          <a:p>
            <a:pPr lvl="3">
              <a:spcAft>
                <a:spcPts val="200"/>
              </a:spcAft>
              <a:buClr>
                <a:schemeClr val="accent1"/>
              </a:buClr>
              <a:defRPr/>
            </a:pPr>
            <a:r>
              <a:rPr lang="en-US" sz="2000" b="1" dirty="0">
                <a:latin typeface="Arial" panose="020B0604020202020204" pitchFamily="34" charset="0"/>
                <a:cs typeface="Arial" panose="020B0604020202020204" pitchFamily="34" charset="0"/>
              </a:rPr>
              <a:t>Expressly exempts Indian tribes</a:t>
            </a:r>
          </a:p>
          <a:p>
            <a:pPr lvl="2">
              <a:spcAft>
                <a:spcPts val="200"/>
              </a:spcAft>
              <a:buClr>
                <a:schemeClr val="accent1"/>
              </a:buClr>
              <a:defRPr/>
            </a:pPr>
            <a:r>
              <a:rPr lang="en-US" b="1" dirty="0">
                <a:latin typeface="Arial" panose="020B0604020202020204" pitchFamily="34" charset="0"/>
                <a:cs typeface="Arial" panose="020B0604020202020204" pitchFamily="34" charset="0"/>
              </a:rPr>
              <a:t>2) Americans with Disabilities Act (Title I: Discrimination)</a:t>
            </a:r>
          </a:p>
          <a:p>
            <a:pPr lvl="3">
              <a:spcAft>
                <a:spcPts val="200"/>
              </a:spcAft>
              <a:buClr>
                <a:schemeClr val="accent1"/>
              </a:buClr>
              <a:defRPr/>
            </a:pPr>
            <a:r>
              <a:rPr lang="en-US" sz="2000" b="1" dirty="0">
                <a:latin typeface="Arial" panose="020B0604020202020204" pitchFamily="34" charset="0"/>
                <a:cs typeface="Arial" panose="020B0604020202020204" pitchFamily="34" charset="0"/>
              </a:rPr>
              <a:t>Exempts Indian tribes from anti-discrimination provisions</a:t>
            </a:r>
          </a:p>
          <a:p>
            <a:pPr lvl="2">
              <a:spcAft>
                <a:spcPts val="200"/>
              </a:spcAft>
              <a:buClr>
                <a:schemeClr val="accent1"/>
              </a:buClr>
              <a:defRPr/>
            </a:pPr>
            <a:r>
              <a:rPr lang="en-US" dirty="0">
                <a:latin typeface="Arial" panose="020B0604020202020204" pitchFamily="34" charset="0"/>
                <a:cs typeface="Arial" panose="020B0604020202020204" pitchFamily="34" charset="0"/>
              </a:rPr>
              <a:t>3) Worker Adjustment and Retraining Notification Act (WARN)</a:t>
            </a:r>
          </a:p>
          <a:p>
            <a:pPr lvl="3">
              <a:spcAft>
                <a:spcPts val="200"/>
              </a:spcAft>
              <a:buClr>
                <a:schemeClr val="accent1"/>
              </a:buClr>
              <a:defRPr/>
            </a:pPr>
            <a:r>
              <a:rPr lang="en-US" sz="2000" dirty="0">
                <a:latin typeface="Arial" panose="020B0604020202020204" pitchFamily="34" charset="0"/>
                <a:cs typeface="Arial" panose="020B0604020202020204" pitchFamily="34" charset="0"/>
              </a:rPr>
              <a:t>Federal Department of Labor regulations exempt Indian tribes</a:t>
            </a:r>
          </a:p>
        </p:txBody>
      </p:sp>
      <p:sp>
        <p:nvSpPr>
          <p:cNvPr id="3" name="Slide Number Placeholder 2">
            <a:extLst>
              <a:ext uri="{FF2B5EF4-FFF2-40B4-BE49-F238E27FC236}">
                <a16:creationId xmlns:a16="http://schemas.microsoft.com/office/drawing/2014/main" id="{4E64B488-3AB5-2728-DCC6-730E679DBBF7}"/>
              </a:ext>
            </a:extLst>
          </p:cNvPr>
          <p:cNvSpPr>
            <a:spLocks noGrp="1"/>
          </p:cNvSpPr>
          <p:nvPr>
            <p:ph type="sldNum" sz="quarter" idx="12"/>
          </p:nvPr>
        </p:nvSpPr>
        <p:spPr/>
        <p:txBody>
          <a:bodyPr/>
          <a:lstStyle/>
          <a:p>
            <a:fld id="{E339BC17-2DDC-4C03-B597-C0252C77F8F3}" type="slidenum">
              <a:rPr lang="en-US" smtClean="0">
                <a:solidFill>
                  <a:schemeClr val="tx1"/>
                </a:solidFill>
              </a:rPr>
              <a:t>24</a:t>
            </a:fld>
            <a:endParaRPr lang="en-US" dirty="0">
              <a:solidFill>
                <a:schemeClr val="tx1"/>
              </a:solidFill>
            </a:endParaRPr>
          </a:p>
        </p:txBody>
      </p:sp>
    </p:spTree>
    <p:extLst>
      <p:ext uri="{BB962C8B-B14F-4D97-AF65-F5344CB8AC3E}">
        <p14:creationId xmlns:p14="http://schemas.microsoft.com/office/powerpoint/2010/main" val="27879690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7AF53DD-984C-813B-2418-4D62EFAAF46F}"/>
            </a:ext>
          </a:extLst>
        </p:cNvPr>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5DF1ECE5-CE51-80BB-43D1-23DBBCD753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007358D-3699-7C0A-5D8F-31E181325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A8694C92-54A8-B6FB-2EDF-DA38396D76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85413CCF-8CEF-31C7-E14C-36FC8C13B4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8079766D-4287-B738-6823-B0610AE8F8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16B33820-BDE7-BFE7-0738-D212E21EC669}"/>
              </a:ext>
            </a:extLst>
          </p:cNvPr>
          <p:cNvSpPr>
            <a:spLocks noGrp="1"/>
          </p:cNvSpPr>
          <p:nvPr>
            <p:ph type="title"/>
          </p:nvPr>
        </p:nvSpPr>
        <p:spPr>
          <a:xfrm>
            <a:off x="1371599" y="294538"/>
            <a:ext cx="9895951" cy="1033669"/>
          </a:xfrm>
        </p:spPr>
        <p:txBody>
          <a:bodyPr>
            <a:normAutofit fontScale="90000"/>
          </a:bodyPr>
          <a:lstStyle/>
          <a:p>
            <a:pPr algn="ctr"/>
            <a:r>
              <a:rPr lang="en-US" sz="4000" dirty="0">
                <a:solidFill>
                  <a:srgbClr val="FFFFFF"/>
                </a:solidFill>
                <a:latin typeface="Arial" panose="020B0604020202020204" pitchFamily="34" charset="0"/>
                <a:cs typeface="Arial" panose="020B0604020202020204" pitchFamily="34" charset="0"/>
              </a:rPr>
              <a:t>1. What laws that implicate AI apply to my organization, if any?</a:t>
            </a:r>
          </a:p>
        </p:txBody>
      </p:sp>
      <p:sp>
        <p:nvSpPr>
          <p:cNvPr id="31" name="Content Placeholder 4">
            <a:extLst>
              <a:ext uri="{FF2B5EF4-FFF2-40B4-BE49-F238E27FC236}">
                <a16:creationId xmlns:a16="http://schemas.microsoft.com/office/drawing/2014/main" id="{2E844AA3-B49E-D30C-1953-5223E264BC48}"/>
              </a:ext>
            </a:extLst>
          </p:cNvPr>
          <p:cNvSpPr>
            <a:spLocks noGrp="1"/>
          </p:cNvSpPr>
          <p:nvPr>
            <p:ph idx="1"/>
          </p:nvPr>
        </p:nvSpPr>
        <p:spPr>
          <a:xfrm>
            <a:off x="459351" y="1695450"/>
            <a:ext cx="11323074" cy="5048250"/>
          </a:xfrm>
        </p:spPr>
        <p:txBody>
          <a:bodyPr anchor="ctr">
            <a:noAutofit/>
          </a:bodyPr>
          <a:lstStyle/>
          <a:p>
            <a:pPr lvl="1">
              <a:spcBef>
                <a:spcPts val="300"/>
              </a:spcBef>
              <a:buClr>
                <a:schemeClr val="accent1"/>
              </a:buClr>
              <a:defRPr/>
            </a:pPr>
            <a:r>
              <a:rPr lang="en-US" sz="2100" dirty="0">
                <a:latin typeface="Arial" panose="020B0604020202020204" pitchFamily="34" charset="0"/>
                <a:cs typeface="Arial" panose="020B0604020202020204" pitchFamily="34" charset="0"/>
              </a:rPr>
              <a:t>Federal Employment Law Statutes without Specific Exclusions:</a:t>
            </a:r>
          </a:p>
          <a:p>
            <a:pPr lvl="2">
              <a:spcBef>
                <a:spcPts val="300"/>
              </a:spcBef>
              <a:buClr>
                <a:schemeClr val="accent1"/>
              </a:buClr>
              <a:defRPr/>
            </a:pPr>
            <a:r>
              <a:rPr lang="en-US" sz="2100" dirty="0">
                <a:latin typeface="Arial" panose="020B0604020202020204" pitchFamily="34" charset="0"/>
                <a:cs typeface="Arial" panose="020B0604020202020204" pitchFamily="34" charset="0"/>
              </a:rPr>
              <a:t>1) Age Discrimination in Employment Act (ADEA)</a:t>
            </a:r>
          </a:p>
          <a:p>
            <a:pPr lvl="2">
              <a:spcBef>
                <a:spcPts val="300"/>
              </a:spcBef>
              <a:buClr>
                <a:schemeClr val="accent1"/>
              </a:buClr>
              <a:defRPr/>
            </a:pPr>
            <a:r>
              <a:rPr lang="en-US" sz="2100" dirty="0">
                <a:latin typeface="Arial" panose="020B0604020202020204" pitchFamily="34" charset="0"/>
                <a:cs typeface="Arial" panose="020B0604020202020204" pitchFamily="34" charset="0"/>
              </a:rPr>
              <a:t>2) Fair Credit Reporting Act (FCRA)</a:t>
            </a:r>
          </a:p>
          <a:p>
            <a:pPr lvl="2">
              <a:spcBef>
                <a:spcPts val="300"/>
              </a:spcBef>
              <a:buClr>
                <a:schemeClr val="accent1"/>
              </a:buClr>
              <a:defRPr/>
            </a:pPr>
            <a:r>
              <a:rPr lang="en-US" sz="2100" dirty="0">
                <a:latin typeface="Arial" panose="020B0604020202020204" pitchFamily="34" charset="0"/>
                <a:cs typeface="Arial" panose="020B0604020202020204" pitchFamily="34" charset="0"/>
              </a:rPr>
              <a:t>3) Occupational Safety and Health Act (OSHA)</a:t>
            </a:r>
          </a:p>
          <a:p>
            <a:pPr lvl="2">
              <a:spcBef>
                <a:spcPts val="300"/>
              </a:spcBef>
              <a:buClr>
                <a:schemeClr val="accent1"/>
              </a:buClr>
              <a:defRPr/>
            </a:pPr>
            <a:r>
              <a:rPr lang="en-US" sz="2100" dirty="0">
                <a:latin typeface="Arial" panose="020B0604020202020204" pitchFamily="34" charset="0"/>
                <a:cs typeface="Arial" panose="020B0604020202020204" pitchFamily="34" charset="0"/>
              </a:rPr>
              <a:t>4) National Labor Relations Act (NLRA)</a:t>
            </a:r>
          </a:p>
          <a:p>
            <a:pPr lvl="2">
              <a:spcBef>
                <a:spcPts val="300"/>
              </a:spcBef>
              <a:buClr>
                <a:schemeClr val="accent1"/>
              </a:buClr>
              <a:defRPr/>
            </a:pPr>
            <a:r>
              <a:rPr lang="en-US" sz="2100" dirty="0">
                <a:latin typeface="Arial" panose="020B0604020202020204" pitchFamily="34" charset="0"/>
                <a:cs typeface="Arial" panose="020B0604020202020204" pitchFamily="34" charset="0"/>
              </a:rPr>
              <a:t>5) Title III of Americans with Disabilities Act (ADA)</a:t>
            </a:r>
          </a:p>
          <a:p>
            <a:pPr lvl="3">
              <a:spcBef>
                <a:spcPts val="300"/>
              </a:spcBef>
              <a:buClr>
                <a:schemeClr val="accent1"/>
              </a:buClr>
              <a:defRPr/>
            </a:pPr>
            <a:r>
              <a:rPr lang="en-US" sz="2000" dirty="0">
                <a:latin typeface="Arial" panose="020B0604020202020204" pitchFamily="34" charset="0"/>
                <a:cs typeface="Arial" panose="020B0604020202020204" pitchFamily="34" charset="0"/>
              </a:rPr>
              <a:t>Specifically the public access provisions</a:t>
            </a:r>
          </a:p>
          <a:p>
            <a:pPr lvl="2">
              <a:spcBef>
                <a:spcPts val="300"/>
              </a:spcBef>
              <a:buClr>
                <a:schemeClr val="accent1"/>
              </a:buClr>
              <a:defRPr/>
            </a:pPr>
            <a:r>
              <a:rPr lang="en-US" sz="2100" dirty="0">
                <a:latin typeface="Arial" panose="020B0604020202020204" pitchFamily="34" charset="0"/>
                <a:cs typeface="Arial" panose="020B0604020202020204" pitchFamily="34" charset="0"/>
              </a:rPr>
              <a:t>6) Fair Labor Standards Act (FLSA)</a:t>
            </a:r>
          </a:p>
          <a:p>
            <a:pPr lvl="2">
              <a:spcBef>
                <a:spcPts val="300"/>
              </a:spcBef>
              <a:buClr>
                <a:schemeClr val="accent1"/>
              </a:buClr>
              <a:defRPr/>
            </a:pPr>
            <a:r>
              <a:rPr lang="en-US" sz="2100" dirty="0">
                <a:latin typeface="Arial" panose="020B0604020202020204" pitchFamily="34" charset="0"/>
                <a:cs typeface="Arial" panose="020B0604020202020204" pitchFamily="34" charset="0"/>
              </a:rPr>
              <a:t>7) Family and Medical Leave Act (FMLA)</a:t>
            </a:r>
          </a:p>
          <a:p>
            <a:pPr lvl="2">
              <a:spcBef>
                <a:spcPts val="300"/>
              </a:spcBef>
              <a:buClr>
                <a:schemeClr val="accent1"/>
              </a:buClr>
              <a:defRPr/>
            </a:pPr>
            <a:r>
              <a:rPr lang="en-US" sz="2100" dirty="0">
                <a:latin typeface="Arial" panose="020B0604020202020204" pitchFamily="34" charset="0"/>
                <a:cs typeface="Arial" panose="020B0604020202020204" pitchFamily="34" charset="0"/>
              </a:rPr>
              <a:t>8) Consolidated Omnibus Budget Reconciliation Act (COBRA)</a:t>
            </a:r>
          </a:p>
          <a:p>
            <a:pPr lvl="2">
              <a:spcBef>
                <a:spcPts val="300"/>
              </a:spcBef>
              <a:buClr>
                <a:schemeClr val="accent1"/>
              </a:buClr>
              <a:defRPr/>
            </a:pPr>
            <a:r>
              <a:rPr lang="en-US" sz="2100" dirty="0">
                <a:latin typeface="Arial" panose="020B0604020202020204" pitchFamily="34" charset="0"/>
                <a:cs typeface="Arial" panose="020B0604020202020204" pitchFamily="34" charset="0"/>
              </a:rPr>
              <a:t>9) Employee Retirement Income Security Act (ERISA)</a:t>
            </a:r>
          </a:p>
          <a:p>
            <a:pPr lvl="3">
              <a:spcBef>
                <a:spcPts val="300"/>
              </a:spcBef>
              <a:buClr>
                <a:schemeClr val="accent1"/>
              </a:buClr>
              <a:defRPr/>
            </a:pPr>
            <a:r>
              <a:rPr lang="en-US" sz="2100" dirty="0">
                <a:latin typeface="Arial" panose="020B0604020202020204" pitchFamily="34" charset="0"/>
                <a:cs typeface="Arial" panose="020B0604020202020204" pitchFamily="34" charset="0"/>
              </a:rPr>
              <a:t>Exempts tribal employees performing “essential” government functions, and to employees performing commercial activities</a:t>
            </a:r>
          </a:p>
          <a:p>
            <a:pPr lvl="2">
              <a:spcBef>
                <a:spcPts val="300"/>
              </a:spcBef>
              <a:buClr>
                <a:schemeClr val="accent1"/>
              </a:buClr>
              <a:defRPr/>
            </a:pPr>
            <a:r>
              <a:rPr lang="en-US" sz="2100" dirty="0">
                <a:latin typeface="Arial" panose="020B0604020202020204" pitchFamily="34" charset="0"/>
                <a:cs typeface="Arial" panose="020B0604020202020204" pitchFamily="34" charset="0"/>
              </a:rPr>
              <a:t>10) Immigration Reform and Control Act of 1986</a:t>
            </a:r>
          </a:p>
        </p:txBody>
      </p:sp>
      <p:sp>
        <p:nvSpPr>
          <p:cNvPr id="3" name="Slide Number Placeholder 2">
            <a:extLst>
              <a:ext uri="{FF2B5EF4-FFF2-40B4-BE49-F238E27FC236}">
                <a16:creationId xmlns:a16="http://schemas.microsoft.com/office/drawing/2014/main" id="{E6CF9FB7-4649-E884-3142-9C3825B64E20}"/>
              </a:ext>
            </a:extLst>
          </p:cNvPr>
          <p:cNvSpPr>
            <a:spLocks noGrp="1"/>
          </p:cNvSpPr>
          <p:nvPr>
            <p:ph type="sldNum" sz="quarter" idx="12"/>
          </p:nvPr>
        </p:nvSpPr>
        <p:spPr/>
        <p:txBody>
          <a:bodyPr/>
          <a:lstStyle/>
          <a:p>
            <a:fld id="{E339BC17-2DDC-4C03-B597-C0252C77F8F3}" type="slidenum">
              <a:rPr lang="en-US" smtClean="0">
                <a:solidFill>
                  <a:schemeClr val="tx1"/>
                </a:solidFill>
              </a:rPr>
              <a:t>25</a:t>
            </a:fld>
            <a:endParaRPr lang="en-US" dirty="0">
              <a:solidFill>
                <a:schemeClr val="tx1"/>
              </a:solidFill>
            </a:endParaRPr>
          </a:p>
        </p:txBody>
      </p:sp>
    </p:spTree>
    <p:extLst>
      <p:ext uri="{BB962C8B-B14F-4D97-AF65-F5344CB8AC3E}">
        <p14:creationId xmlns:p14="http://schemas.microsoft.com/office/powerpoint/2010/main" val="13687244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75B3A20-3157-1773-A747-6DA1F99E955D}"/>
            </a:ext>
          </a:extLst>
        </p:cNvPr>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82435CEC-8194-262C-BEE3-72477621FE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82B20539-97D9-341E-B00C-BBAA672F82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92076F8-094B-20B2-CF77-C653500736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9BB8D37-DB66-4176-EE3B-F3D04F93CD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3705FF56-CC12-9B8C-F837-4304447C8A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42A7610E-8925-64E4-8885-57B7F623541A}"/>
              </a:ext>
            </a:extLst>
          </p:cNvPr>
          <p:cNvSpPr>
            <a:spLocks noGrp="1"/>
          </p:cNvSpPr>
          <p:nvPr>
            <p:ph type="title"/>
          </p:nvPr>
        </p:nvSpPr>
        <p:spPr>
          <a:xfrm>
            <a:off x="1187198" y="278535"/>
            <a:ext cx="10276950" cy="1033669"/>
          </a:xfrm>
        </p:spPr>
        <p:txBody>
          <a:bodyPr>
            <a:normAutofit fontScale="90000"/>
          </a:bodyPr>
          <a:lstStyle/>
          <a:p>
            <a:pPr algn="ctr"/>
            <a:r>
              <a:rPr lang="en-US" sz="4000" dirty="0">
                <a:solidFill>
                  <a:srgbClr val="FFFFFF"/>
                </a:solidFill>
                <a:latin typeface="Arial" panose="020B0604020202020204" pitchFamily="34" charset="0"/>
                <a:cs typeface="Arial" panose="020B0604020202020204" pitchFamily="34" charset="0"/>
              </a:rPr>
              <a:t>2. If laws that implicate AI apply to my organization, am I up to date on legal guidance?</a:t>
            </a:r>
          </a:p>
        </p:txBody>
      </p:sp>
      <p:sp>
        <p:nvSpPr>
          <p:cNvPr id="31" name="Content Placeholder 4">
            <a:extLst>
              <a:ext uri="{FF2B5EF4-FFF2-40B4-BE49-F238E27FC236}">
                <a16:creationId xmlns:a16="http://schemas.microsoft.com/office/drawing/2014/main" id="{0AA4B9A1-38FA-01F4-7CEA-D06DEFC2B636}"/>
              </a:ext>
            </a:extLst>
          </p:cNvPr>
          <p:cNvSpPr>
            <a:spLocks noGrp="1"/>
          </p:cNvSpPr>
          <p:nvPr>
            <p:ph idx="1"/>
          </p:nvPr>
        </p:nvSpPr>
        <p:spPr>
          <a:xfrm>
            <a:off x="459351" y="1695450"/>
            <a:ext cx="11323074" cy="5048250"/>
          </a:xfrm>
        </p:spPr>
        <p:txBody>
          <a:bodyPr anchor="ctr">
            <a:noAutofit/>
          </a:bodyPr>
          <a:lstStyle/>
          <a:p>
            <a:pPr lvl="1">
              <a:spcAft>
                <a:spcPts val="400"/>
              </a:spcAft>
              <a:buClr>
                <a:schemeClr val="accent1"/>
              </a:buClr>
              <a:defRPr/>
            </a:pPr>
            <a:r>
              <a:rPr lang="en-US" dirty="0">
                <a:latin typeface="Arial" panose="020B0604020202020204" pitchFamily="34" charset="0"/>
                <a:cs typeface="Arial" panose="020B0604020202020204" pitchFamily="34" charset="0"/>
              </a:rPr>
              <a:t>On Jan. 23, 2025, the President signed Executive Order 14179, “Removing Barriers to American Leadership in Artificial Intelligence”, which requires federal agencies to review and roll back existing AI policies and regulations.</a:t>
            </a:r>
          </a:p>
          <a:p>
            <a:pPr lvl="1">
              <a:spcAft>
                <a:spcPts val="400"/>
              </a:spcAft>
              <a:buClr>
                <a:schemeClr val="accent1"/>
              </a:buClr>
              <a:defRPr/>
            </a:pPr>
            <a:r>
              <a:rPr lang="en-US" dirty="0">
                <a:latin typeface="Arial" panose="020B0604020202020204" pitchFamily="34" charset="0"/>
                <a:cs typeface="Arial" panose="020B0604020202020204" pitchFamily="34" charset="0"/>
              </a:rPr>
              <a:t>Shortly thereafter, the EEOC removed from its website previous guidance on potential legal liability under Title VII and the ADA:</a:t>
            </a:r>
          </a:p>
          <a:p>
            <a:pPr lvl="2">
              <a:spcAft>
                <a:spcPts val="400"/>
              </a:spcAft>
              <a:buClr>
                <a:schemeClr val="accent1"/>
              </a:buClr>
              <a:defRPr/>
            </a:pPr>
            <a:r>
              <a:rPr lang="en-US" sz="2200" dirty="0">
                <a:latin typeface="Arial" panose="020B0604020202020204" pitchFamily="34" charset="0"/>
                <a:cs typeface="Arial" panose="020B0604020202020204" pitchFamily="34" charset="0"/>
              </a:rPr>
              <a:t>“Select Issues: Assessing Adverse Impact in Software, Algorithms, and Artificial Intelligence Used in Employment Selection Procedures Under </a:t>
            </a:r>
            <a:r>
              <a:rPr lang="en-US" sz="2200" b="1" dirty="0">
                <a:latin typeface="Arial" panose="020B0604020202020204" pitchFamily="34" charset="0"/>
                <a:cs typeface="Arial" panose="020B0604020202020204" pitchFamily="34" charset="0"/>
              </a:rPr>
              <a:t>Title VII of the Civil Rights Act of 1964</a:t>
            </a:r>
            <a:r>
              <a:rPr lang="en-US" sz="2200" dirty="0">
                <a:latin typeface="Arial" panose="020B0604020202020204" pitchFamily="34" charset="0"/>
                <a:cs typeface="Arial" panose="020B0604020202020204" pitchFamily="34" charset="0"/>
              </a:rPr>
              <a:t>,” EEOC, May 18, 2023, EEOC-NVTA-2023-2.”</a:t>
            </a:r>
          </a:p>
          <a:p>
            <a:pPr lvl="2">
              <a:spcAft>
                <a:spcPts val="400"/>
              </a:spcAft>
              <a:buClr>
                <a:schemeClr val="accent1"/>
              </a:buClr>
              <a:defRPr/>
            </a:pPr>
            <a:r>
              <a:rPr lang="en-US" sz="2200" dirty="0">
                <a:latin typeface="Arial" panose="020B0604020202020204" pitchFamily="34" charset="0"/>
                <a:cs typeface="Arial" panose="020B0604020202020204" pitchFamily="34" charset="0"/>
              </a:rPr>
              <a:t>The </a:t>
            </a:r>
            <a:r>
              <a:rPr lang="en-US" sz="2200" b="1" dirty="0">
                <a:latin typeface="Arial" panose="020B0604020202020204" pitchFamily="34" charset="0"/>
                <a:cs typeface="Arial" panose="020B0604020202020204" pitchFamily="34" charset="0"/>
              </a:rPr>
              <a:t>Americans with Disabilities Act </a:t>
            </a:r>
            <a:r>
              <a:rPr lang="en-US" sz="2200" dirty="0">
                <a:latin typeface="Arial" panose="020B0604020202020204" pitchFamily="34" charset="0"/>
                <a:cs typeface="Arial" panose="020B0604020202020204" pitchFamily="34" charset="0"/>
              </a:rPr>
              <a:t>and the Use of Software, Algorithms, and Artificial Intelligence to Assess Job Applicants and Employees,” EEOC, May 18, 2023, EEOC-NVTA-2023-2</a:t>
            </a:r>
          </a:p>
        </p:txBody>
      </p:sp>
      <p:sp>
        <p:nvSpPr>
          <p:cNvPr id="3" name="Slide Number Placeholder 2">
            <a:extLst>
              <a:ext uri="{FF2B5EF4-FFF2-40B4-BE49-F238E27FC236}">
                <a16:creationId xmlns:a16="http://schemas.microsoft.com/office/drawing/2014/main" id="{3F296042-42EF-E0F9-34E3-BE5476FC7C85}"/>
              </a:ext>
            </a:extLst>
          </p:cNvPr>
          <p:cNvSpPr>
            <a:spLocks noGrp="1"/>
          </p:cNvSpPr>
          <p:nvPr>
            <p:ph type="sldNum" sz="quarter" idx="12"/>
          </p:nvPr>
        </p:nvSpPr>
        <p:spPr/>
        <p:txBody>
          <a:bodyPr/>
          <a:lstStyle/>
          <a:p>
            <a:fld id="{E339BC17-2DDC-4C03-B597-C0252C77F8F3}" type="slidenum">
              <a:rPr lang="en-US" smtClean="0">
                <a:solidFill>
                  <a:schemeClr val="tx1"/>
                </a:solidFill>
              </a:rPr>
              <a:t>26</a:t>
            </a:fld>
            <a:endParaRPr lang="en-US" dirty="0">
              <a:solidFill>
                <a:schemeClr val="tx1"/>
              </a:solidFill>
            </a:endParaRPr>
          </a:p>
        </p:txBody>
      </p:sp>
    </p:spTree>
    <p:extLst>
      <p:ext uri="{BB962C8B-B14F-4D97-AF65-F5344CB8AC3E}">
        <p14:creationId xmlns:p14="http://schemas.microsoft.com/office/powerpoint/2010/main" val="42770810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56AE07C-13DB-2DC1-ACE5-787578AC98AF}"/>
            </a:ext>
          </a:extLst>
        </p:cNvPr>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E6A430D3-C027-2FB8-3A5D-74673D12D9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397BF3A3-283D-870E-9953-8E4ECF89E7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5628E60-D7A7-CD61-25BE-D96A83861A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ECB31DE1-B82B-A98D-EEBE-BC3907E995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DBC9EAF-23B3-DED6-1365-68C2BBBF45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3937D735-ACFB-0EA3-B187-4436B641ECDF}"/>
              </a:ext>
            </a:extLst>
          </p:cNvPr>
          <p:cNvSpPr>
            <a:spLocks noGrp="1"/>
          </p:cNvSpPr>
          <p:nvPr>
            <p:ph type="title"/>
          </p:nvPr>
        </p:nvSpPr>
        <p:spPr>
          <a:xfrm>
            <a:off x="1187198" y="278535"/>
            <a:ext cx="10276950" cy="1033669"/>
          </a:xfrm>
        </p:spPr>
        <p:txBody>
          <a:bodyPr>
            <a:normAutofit fontScale="90000"/>
          </a:bodyPr>
          <a:lstStyle/>
          <a:p>
            <a:pPr algn="ctr"/>
            <a:r>
              <a:rPr lang="en-US" sz="4000" dirty="0">
                <a:solidFill>
                  <a:srgbClr val="FFFFFF"/>
                </a:solidFill>
                <a:latin typeface="Arial" panose="020B0604020202020204" pitchFamily="34" charset="0"/>
                <a:cs typeface="Arial" panose="020B0604020202020204" pitchFamily="34" charset="0"/>
              </a:rPr>
              <a:t>2. If laws that implicate AI apply to my organization, am I up to date on legal guidance?</a:t>
            </a:r>
          </a:p>
        </p:txBody>
      </p:sp>
      <p:sp>
        <p:nvSpPr>
          <p:cNvPr id="31" name="Content Placeholder 4">
            <a:extLst>
              <a:ext uri="{FF2B5EF4-FFF2-40B4-BE49-F238E27FC236}">
                <a16:creationId xmlns:a16="http://schemas.microsoft.com/office/drawing/2014/main" id="{396604D1-C3F5-F573-7970-7FC6E5C9A136}"/>
              </a:ext>
            </a:extLst>
          </p:cNvPr>
          <p:cNvSpPr>
            <a:spLocks noGrp="1"/>
          </p:cNvSpPr>
          <p:nvPr>
            <p:ph idx="1"/>
          </p:nvPr>
        </p:nvSpPr>
        <p:spPr>
          <a:xfrm>
            <a:off x="459351" y="1695450"/>
            <a:ext cx="11323074" cy="5048250"/>
          </a:xfrm>
        </p:spPr>
        <p:txBody>
          <a:bodyPr anchor="ctr">
            <a:noAutofit/>
          </a:bodyPr>
          <a:lstStyle/>
          <a:p>
            <a:pPr>
              <a:buClr>
                <a:schemeClr val="accent1"/>
              </a:buClr>
              <a:defRPr/>
            </a:pPr>
            <a:r>
              <a:rPr lang="en-US" sz="2000" dirty="0">
                <a:latin typeface="Arial" panose="020B0604020202020204" pitchFamily="34" charset="0"/>
                <a:cs typeface="Arial" panose="020B0604020202020204" pitchFamily="34" charset="0"/>
              </a:rPr>
              <a:t>Despite anticipated deregulation at the federal level, state and local legislatures across the United States have enacted or proposed restrictions on the use of AI in HR.  For example:</a:t>
            </a:r>
          </a:p>
          <a:p>
            <a:pPr lvl="1">
              <a:buClr>
                <a:schemeClr val="accent1"/>
              </a:buClr>
              <a:defRPr/>
            </a:pPr>
            <a:r>
              <a:rPr lang="en-US" sz="2000" dirty="0">
                <a:latin typeface="Arial" panose="020B0604020202020204" pitchFamily="34" charset="0"/>
                <a:cs typeface="Arial" panose="020B0604020202020204" pitchFamily="34" charset="0"/>
              </a:rPr>
              <a:t>California: Assembly Bill 2930 (Proposed)</a:t>
            </a:r>
          </a:p>
          <a:p>
            <a:pPr lvl="1">
              <a:buClr>
                <a:schemeClr val="accent1"/>
              </a:buClr>
              <a:defRPr/>
            </a:pPr>
            <a:r>
              <a:rPr lang="en-US" sz="2000" dirty="0">
                <a:latin typeface="Arial" panose="020B0604020202020204" pitchFamily="34" charset="0"/>
                <a:cs typeface="Arial" panose="020B0604020202020204" pitchFamily="34" charset="0"/>
              </a:rPr>
              <a:t>Colorado: Senate Bill 24-205 (Effective Feb. 1, 2026)</a:t>
            </a:r>
          </a:p>
          <a:p>
            <a:pPr lvl="1">
              <a:buClr>
                <a:schemeClr val="accent1"/>
              </a:buClr>
              <a:defRPr/>
            </a:pPr>
            <a:r>
              <a:rPr lang="en-US" sz="2000" dirty="0">
                <a:latin typeface="Arial" panose="020B0604020202020204" pitchFamily="34" charset="0"/>
                <a:cs typeface="Arial" panose="020B0604020202020204" pitchFamily="34" charset="0"/>
              </a:rPr>
              <a:t>Connecticut: Senate Bill 1484 (Proposed)</a:t>
            </a:r>
          </a:p>
          <a:p>
            <a:pPr lvl="1">
              <a:buClr>
                <a:schemeClr val="accent1"/>
              </a:buClr>
              <a:defRPr/>
            </a:pPr>
            <a:r>
              <a:rPr lang="en-US" sz="2000" dirty="0">
                <a:latin typeface="Arial" panose="020B0604020202020204" pitchFamily="34" charset="0"/>
                <a:cs typeface="Arial" panose="020B0604020202020204" pitchFamily="34" charset="0"/>
              </a:rPr>
              <a:t>Illinois: </a:t>
            </a:r>
          </a:p>
          <a:p>
            <a:pPr lvl="2">
              <a:buClr>
                <a:schemeClr val="accent1"/>
              </a:buClr>
              <a:defRPr/>
            </a:pPr>
            <a:r>
              <a:rPr lang="en-US" dirty="0">
                <a:latin typeface="Arial" panose="020B0604020202020204" pitchFamily="34" charset="0"/>
                <a:cs typeface="Arial" panose="020B0604020202020204" pitchFamily="34" charset="0"/>
              </a:rPr>
              <a:t>The Artificial Intelligence Video Interview Act (820 ILCS 42/1) (In Effect)</a:t>
            </a:r>
          </a:p>
          <a:p>
            <a:pPr lvl="2">
              <a:buClr>
                <a:schemeClr val="accent1"/>
              </a:buClr>
              <a:defRPr/>
            </a:pPr>
            <a:r>
              <a:rPr lang="en-US" dirty="0">
                <a:latin typeface="Arial" panose="020B0604020202020204" pitchFamily="34" charset="0"/>
                <a:cs typeface="Arial" panose="020B0604020202020204" pitchFamily="34" charset="0"/>
              </a:rPr>
              <a:t>House Bill 3773 (Effective Jan. 1, 2026)</a:t>
            </a:r>
          </a:p>
          <a:p>
            <a:pPr lvl="1">
              <a:buClr>
                <a:schemeClr val="accent1"/>
              </a:buClr>
              <a:defRPr/>
            </a:pPr>
            <a:r>
              <a:rPr lang="en-US" sz="2000" dirty="0">
                <a:latin typeface="Arial" panose="020B0604020202020204" pitchFamily="34" charset="0"/>
                <a:cs typeface="Arial" panose="020B0604020202020204" pitchFamily="34" charset="0"/>
              </a:rPr>
              <a:t>Maryland: House Bill 1202 (In Effect)</a:t>
            </a:r>
          </a:p>
          <a:p>
            <a:pPr lvl="1">
              <a:buClr>
                <a:schemeClr val="accent1"/>
              </a:buClr>
              <a:defRPr/>
            </a:pPr>
            <a:r>
              <a:rPr lang="en-US" sz="2000" dirty="0">
                <a:latin typeface="Arial" panose="020B0604020202020204" pitchFamily="34" charset="0"/>
                <a:cs typeface="Arial" panose="020B0604020202020204" pitchFamily="34" charset="0"/>
              </a:rPr>
              <a:t>New Jersey: Attorney General Guidance (In Effect)</a:t>
            </a:r>
          </a:p>
          <a:p>
            <a:pPr lvl="1">
              <a:buClr>
                <a:schemeClr val="accent1"/>
              </a:buClr>
              <a:defRPr/>
            </a:pPr>
            <a:r>
              <a:rPr lang="en-US" sz="2000" dirty="0">
                <a:latin typeface="Arial" panose="020B0604020202020204" pitchFamily="34" charset="0"/>
                <a:cs typeface="Arial" panose="020B0604020202020204" pitchFamily="34" charset="0"/>
              </a:rPr>
              <a:t>New York City: Local Law 144 (In Effect)</a:t>
            </a:r>
          </a:p>
          <a:p>
            <a:pPr lvl="1">
              <a:buClr>
                <a:schemeClr val="accent1"/>
              </a:buClr>
              <a:defRPr/>
            </a:pPr>
            <a:r>
              <a:rPr lang="en-US" sz="2000" dirty="0">
                <a:latin typeface="Arial" panose="020B0604020202020204" pitchFamily="34" charset="0"/>
                <a:cs typeface="Arial" panose="020B0604020202020204" pitchFamily="34" charset="0"/>
              </a:rPr>
              <a:t>New York State: Senate Bill 1169 and Assembly Bill 768 (Proposed)</a:t>
            </a:r>
          </a:p>
          <a:p>
            <a:pPr lvl="1">
              <a:buClr>
                <a:schemeClr val="accent1"/>
              </a:buClr>
              <a:defRPr/>
            </a:pPr>
            <a:r>
              <a:rPr lang="en-US" sz="2000" dirty="0">
                <a:latin typeface="Arial" panose="020B0604020202020204" pitchFamily="34" charset="0"/>
                <a:cs typeface="Arial" panose="020B0604020202020204" pitchFamily="34" charset="0"/>
              </a:rPr>
              <a:t>Texas: House Bill 1709 (Proposed)</a:t>
            </a:r>
          </a:p>
          <a:p>
            <a:pPr lvl="1">
              <a:buClr>
                <a:schemeClr val="accent1"/>
              </a:buClr>
              <a:defRPr/>
            </a:pPr>
            <a:r>
              <a:rPr lang="en-US" sz="2000" dirty="0">
                <a:latin typeface="Arial" panose="020B0604020202020204" pitchFamily="34" charset="0"/>
                <a:cs typeface="Arial" panose="020B0604020202020204" pitchFamily="34" charset="0"/>
              </a:rPr>
              <a:t>Virginia: House Bill 2094 (Passed but Vetoed by Governor)</a:t>
            </a:r>
          </a:p>
        </p:txBody>
      </p:sp>
      <p:sp>
        <p:nvSpPr>
          <p:cNvPr id="3" name="Slide Number Placeholder 2">
            <a:extLst>
              <a:ext uri="{FF2B5EF4-FFF2-40B4-BE49-F238E27FC236}">
                <a16:creationId xmlns:a16="http://schemas.microsoft.com/office/drawing/2014/main" id="{3B198B29-0E60-D269-64A4-AB39F9376EB3}"/>
              </a:ext>
            </a:extLst>
          </p:cNvPr>
          <p:cNvSpPr>
            <a:spLocks noGrp="1"/>
          </p:cNvSpPr>
          <p:nvPr>
            <p:ph type="sldNum" sz="quarter" idx="12"/>
          </p:nvPr>
        </p:nvSpPr>
        <p:spPr/>
        <p:txBody>
          <a:bodyPr/>
          <a:lstStyle/>
          <a:p>
            <a:fld id="{E339BC17-2DDC-4C03-B597-C0252C77F8F3}" type="slidenum">
              <a:rPr lang="en-US" smtClean="0">
                <a:solidFill>
                  <a:schemeClr val="tx1"/>
                </a:solidFill>
              </a:rPr>
              <a:t>27</a:t>
            </a:fld>
            <a:endParaRPr lang="en-US" dirty="0">
              <a:solidFill>
                <a:schemeClr val="tx1"/>
              </a:solidFill>
            </a:endParaRPr>
          </a:p>
        </p:txBody>
      </p:sp>
    </p:spTree>
    <p:extLst>
      <p:ext uri="{BB962C8B-B14F-4D97-AF65-F5344CB8AC3E}">
        <p14:creationId xmlns:p14="http://schemas.microsoft.com/office/powerpoint/2010/main" val="20105076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A4EBFEF-E5F7-D7A2-7B0B-85ACC1256F8A}"/>
            </a:ext>
          </a:extLst>
        </p:cNvPr>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B91ABBDF-AC5B-0801-0676-30BC3BD549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B2D3233-0ED6-16E7-D102-BDF58F472A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E25A847A-7D09-9B9E-E495-D4A8BE135F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B744937-C66B-B2D1-0371-296512085F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68732F07-50AF-C817-57E0-68DFC5F6BD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A5242691-6C8A-549F-944C-75E86F8D4B64}"/>
              </a:ext>
            </a:extLst>
          </p:cNvPr>
          <p:cNvSpPr>
            <a:spLocks noGrp="1"/>
          </p:cNvSpPr>
          <p:nvPr>
            <p:ph type="title"/>
          </p:nvPr>
        </p:nvSpPr>
        <p:spPr>
          <a:xfrm>
            <a:off x="1187198" y="278535"/>
            <a:ext cx="10276950" cy="1033669"/>
          </a:xfrm>
        </p:spPr>
        <p:txBody>
          <a:bodyPr>
            <a:normAutofit fontScale="90000"/>
          </a:bodyPr>
          <a:lstStyle/>
          <a:p>
            <a:pPr algn="ctr"/>
            <a:r>
              <a:rPr lang="en-US" sz="4000" dirty="0">
                <a:solidFill>
                  <a:srgbClr val="FFFFFF"/>
                </a:solidFill>
                <a:latin typeface="Arial" panose="020B0604020202020204" pitchFamily="34" charset="0"/>
                <a:cs typeface="Arial" panose="020B0604020202020204" pitchFamily="34" charset="0"/>
              </a:rPr>
              <a:t>2. If laws that implicate AI apply to my organization, am I up to date on legal guidance?</a:t>
            </a:r>
          </a:p>
        </p:txBody>
      </p:sp>
      <p:sp>
        <p:nvSpPr>
          <p:cNvPr id="31" name="Content Placeholder 4">
            <a:extLst>
              <a:ext uri="{FF2B5EF4-FFF2-40B4-BE49-F238E27FC236}">
                <a16:creationId xmlns:a16="http://schemas.microsoft.com/office/drawing/2014/main" id="{C20CCD3D-D43F-75B7-DB99-75801CE02FA1}"/>
              </a:ext>
            </a:extLst>
          </p:cNvPr>
          <p:cNvSpPr>
            <a:spLocks noGrp="1"/>
          </p:cNvSpPr>
          <p:nvPr>
            <p:ph idx="1"/>
          </p:nvPr>
        </p:nvSpPr>
        <p:spPr>
          <a:xfrm>
            <a:off x="459351" y="1695450"/>
            <a:ext cx="11323074" cy="5048250"/>
          </a:xfrm>
        </p:spPr>
        <p:txBody>
          <a:bodyPr anchor="ctr">
            <a:noAutofit/>
          </a:bodyPr>
          <a:lstStyle/>
          <a:p>
            <a:pPr lvl="1">
              <a:buClr>
                <a:schemeClr val="accent1"/>
              </a:buClr>
              <a:defRPr/>
            </a:pPr>
            <a:r>
              <a:rPr lang="en-US" dirty="0">
                <a:latin typeface="Arial" panose="020B0604020202020204" pitchFamily="34" charset="0"/>
                <a:cs typeface="Arial" panose="020B0604020202020204" pitchFamily="34" charset="0"/>
              </a:rPr>
              <a:t>Also consider:</a:t>
            </a:r>
          </a:p>
          <a:p>
            <a:pPr lvl="2">
              <a:buClr>
                <a:schemeClr val="accent1"/>
              </a:buClr>
              <a:defRPr/>
            </a:pPr>
            <a:r>
              <a:rPr lang="en-US" sz="2400" dirty="0">
                <a:latin typeface="Arial" panose="020B0604020202020204" pitchFamily="34" charset="0"/>
                <a:cs typeface="Arial" panose="020B0604020202020204" pitchFamily="34" charset="0"/>
              </a:rPr>
              <a:t>Background check laws</a:t>
            </a:r>
          </a:p>
          <a:p>
            <a:pPr lvl="3">
              <a:buClr>
                <a:schemeClr val="accent1"/>
              </a:buClr>
              <a:defRPr/>
            </a:pPr>
            <a:r>
              <a:rPr lang="en-US" sz="2400" dirty="0">
                <a:latin typeface="Arial" panose="020B0604020202020204" pitchFamily="34" charset="0"/>
                <a:cs typeface="Arial" panose="020B0604020202020204" pitchFamily="34" charset="0"/>
              </a:rPr>
              <a:t>Fair Credit Reporting Act (“FCRA”), and other background check laws, when applicable, require disclosure of summary of rights, and written authorization for background check.</a:t>
            </a:r>
          </a:p>
          <a:p>
            <a:pPr lvl="2">
              <a:buClr>
                <a:schemeClr val="accent1"/>
              </a:buClr>
              <a:defRPr/>
            </a:pPr>
            <a:r>
              <a:rPr lang="en-US" sz="2400" dirty="0">
                <a:latin typeface="Arial" panose="020B0604020202020204" pitchFamily="34" charset="0"/>
                <a:cs typeface="Arial" panose="020B0604020202020204" pitchFamily="34" charset="0"/>
              </a:rPr>
              <a:t>Privacy laws</a:t>
            </a:r>
          </a:p>
          <a:p>
            <a:pPr lvl="3">
              <a:buClr>
                <a:schemeClr val="accent1"/>
              </a:buClr>
              <a:defRPr/>
            </a:pPr>
            <a:r>
              <a:rPr lang="en-US" sz="2400" dirty="0">
                <a:latin typeface="Arial" panose="020B0604020202020204" pitchFamily="34" charset="0"/>
                <a:cs typeface="Arial" panose="020B0604020202020204" pitchFamily="34" charset="0"/>
              </a:rPr>
              <a:t>California Consumer Privacy Act (“CCPA”), the Illinois Biometric Information Privacy Act (“BIPA”), and similar laws.</a:t>
            </a:r>
          </a:p>
        </p:txBody>
      </p:sp>
      <p:sp>
        <p:nvSpPr>
          <p:cNvPr id="3" name="Slide Number Placeholder 2">
            <a:extLst>
              <a:ext uri="{FF2B5EF4-FFF2-40B4-BE49-F238E27FC236}">
                <a16:creationId xmlns:a16="http://schemas.microsoft.com/office/drawing/2014/main" id="{9D97D2B0-5A8D-F24A-624F-FF7A3B780B31}"/>
              </a:ext>
            </a:extLst>
          </p:cNvPr>
          <p:cNvSpPr>
            <a:spLocks noGrp="1"/>
          </p:cNvSpPr>
          <p:nvPr>
            <p:ph type="sldNum" sz="quarter" idx="12"/>
          </p:nvPr>
        </p:nvSpPr>
        <p:spPr/>
        <p:txBody>
          <a:bodyPr/>
          <a:lstStyle/>
          <a:p>
            <a:fld id="{E339BC17-2DDC-4C03-B597-C0252C77F8F3}" type="slidenum">
              <a:rPr lang="en-US" smtClean="0">
                <a:solidFill>
                  <a:schemeClr val="tx1"/>
                </a:solidFill>
              </a:rPr>
              <a:t>28</a:t>
            </a:fld>
            <a:endParaRPr lang="en-US" dirty="0">
              <a:solidFill>
                <a:schemeClr val="tx1"/>
              </a:solidFill>
            </a:endParaRPr>
          </a:p>
        </p:txBody>
      </p:sp>
    </p:spTree>
    <p:extLst>
      <p:ext uri="{BB962C8B-B14F-4D97-AF65-F5344CB8AC3E}">
        <p14:creationId xmlns:p14="http://schemas.microsoft.com/office/powerpoint/2010/main" val="32473549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643C933-1DCB-333B-0070-1B83ECF39398}"/>
            </a:ext>
          </a:extLst>
        </p:cNvPr>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98DE8049-05C0-5DD2-1400-1587C1E400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08AE1B86-6E44-DAFE-1EDD-575C46B960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F2CEE5CF-E516-D54C-6310-2AEE063CCF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8A14F0B8-B489-7EE0-B4D3-3BDB476AE7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FD08669C-02C4-77B3-74D3-B205A5207F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8B0DCD76-1535-64C0-7D37-E66D337EBB2B}"/>
              </a:ext>
            </a:extLst>
          </p:cNvPr>
          <p:cNvSpPr>
            <a:spLocks noGrp="1"/>
          </p:cNvSpPr>
          <p:nvPr>
            <p:ph type="title"/>
          </p:nvPr>
        </p:nvSpPr>
        <p:spPr>
          <a:xfrm>
            <a:off x="165989" y="278535"/>
            <a:ext cx="11860017" cy="1033669"/>
          </a:xfrm>
        </p:spPr>
        <p:txBody>
          <a:bodyPr>
            <a:noAutofit/>
          </a:bodyPr>
          <a:lstStyle/>
          <a:p>
            <a:pPr algn="ctr"/>
            <a:r>
              <a:rPr lang="en-US" sz="3200" dirty="0">
                <a:solidFill>
                  <a:srgbClr val="FFFFFF"/>
                </a:solidFill>
                <a:latin typeface="Arial" panose="020B0604020202020204" pitchFamily="34" charset="0"/>
                <a:cs typeface="Arial" panose="020B0604020202020204" pitchFamily="34" charset="0"/>
              </a:rPr>
              <a:t>3. If my organization contracts with HR vendors that use AI, have I ensured that the vendors are up-to-date on legal guidance?</a:t>
            </a:r>
          </a:p>
        </p:txBody>
      </p:sp>
      <p:sp>
        <p:nvSpPr>
          <p:cNvPr id="31" name="Content Placeholder 4">
            <a:extLst>
              <a:ext uri="{FF2B5EF4-FFF2-40B4-BE49-F238E27FC236}">
                <a16:creationId xmlns:a16="http://schemas.microsoft.com/office/drawing/2014/main" id="{AB62C87B-7F87-FC2E-D176-D4787F0CE943}"/>
              </a:ext>
            </a:extLst>
          </p:cNvPr>
          <p:cNvSpPr>
            <a:spLocks noGrp="1"/>
          </p:cNvSpPr>
          <p:nvPr>
            <p:ph idx="1"/>
          </p:nvPr>
        </p:nvSpPr>
        <p:spPr>
          <a:xfrm>
            <a:off x="459351" y="1695450"/>
            <a:ext cx="11323074" cy="5048250"/>
          </a:xfrm>
        </p:spPr>
        <p:txBody>
          <a:bodyPr anchor="ctr">
            <a:noAutofit/>
          </a:bodyPr>
          <a:lstStyle/>
          <a:p>
            <a:pPr>
              <a:spcAft>
                <a:spcPts val="400"/>
              </a:spcAft>
              <a:buClr>
                <a:schemeClr val="accent1"/>
              </a:buClr>
              <a:defRPr/>
            </a:pPr>
            <a:r>
              <a:rPr lang="en-US" sz="2200" dirty="0">
                <a:latin typeface="Arial" panose="020B0604020202020204" pitchFamily="34" charset="0"/>
                <a:cs typeface="Arial" panose="020B0604020202020204" pitchFamily="34" charset="0"/>
              </a:rPr>
              <a:t>The EEOC has previously taken the position that employers may be responsible for adverse impacts created from third-party software vendors that use AI.</a:t>
            </a:r>
          </a:p>
          <a:p>
            <a:pPr>
              <a:spcAft>
                <a:spcPts val="400"/>
              </a:spcAft>
              <a:buClr>
                <a:schemeClr val="accent1"/>
              </a:buClr>
              <a:defRPr/>
            </a:pPr>
            <a:r>
              <a:rPr lang="en-US" sz="2200" dirty="0">
                <a:latin typeface="Arial" panose="020B0604020202020204" pitchFamily="34" charset="0"/>
                <a:cs typeface="Arial" panose="020B0604020202020204" pitchFamily="34" charset="0"/>
              </a:rPr>
              <a:t>Accordingly, it is important for organizations that contract with such vendors to ask:</a:t>
            </a:r>
          </a:p>
          <a:p>
            <a:pPr lvl="1">
              <a:spcAft>
                <a:spcPts val="400"/>
              </a:spcAft>
              <a:buClr>
                <a:schemeClr val="accent1"/>
              </a:buClr>
              <a:defRPr/>
            </a:pPr>
            <a:r>
              <a:rPr lang="en-US" sz="2000" dirty="0">
                <a:latin typeface="Arial" panose="020B0604020202020204" pitchFamily="34" charset="0"/>
                <a:cs typeface="Arial" panose="020B0604020202020204" pitchFamily="34" charset="0"/>
              </a:rPr>
              <a:t>1. Is the vendor knowledgeable about the current legal guidance on the use of AI in the HR space?</a:t>
            </a:r>
          </a:p>
          <a:p>
            <a:pPr lvl="2">
              <a:spcAft>
                <a:spcPts val="400"/>
              </a:spcAft>
              <a:buClr>
                <a:schemeClr val="accent1"/>
              </a:buClr>
              <a:defRPr/>
            </a:pPr>
            <a:r>
              <a:rPr lang="en-US" dirty="0">
                <a:latin typeface="Arial" panose="020B0604020202020204" pitchFamily="34" charset="0"/>
                <a:cs typeface="Arial" panose="020B0604020202020204" pitchFamily="34" charset="0"/>
              </a:rPr>
              <a:t>E.g.:  Is it clear from speaking with the vendor that it has considered legal guidance when developing its software/algorithms?</a:t>
            </a:r>
          </a:p>
          <a:p>
            <a:pPr lvl="1">
              <a:spcAft>
                <a:spcPts val="400"/>
              </a:spcAft>
              <a:buClr>
                <a:schemeClr val="accent1"/>
              </a:buClr>
              <a:defRPr/>
            </a:pPr>
            <a:r>
              <a:rPr lang="en-US" sz="2200" dirty="0">
                <a:latin typeface="Arial" panose="020B0604020202020204" pitchFamily="34" charset="0"/>
                <a:cs typeface="Arial" panose="020B0604020202020204" pitchFamily="34" charset="0"/>
              </a:rPr>
              <a:t>2. What steps has the vendor taken to mitigate against the risk of an adverse impact against any protected classes?</a:t>
            </a:r>
          </a:p>
          <a:p>
            <a:pPr lvl="2">
              <a:spcAft>
                <a:spcPts val="400"/>
              </a:spcAft>
              <a:buClr>
                <a:schemeClr val="accent1"/>
              </a:buClr>
              <a:defRPr/>
            </a:pPr>
            <a:r>
              <a:rPr lang="en-US" dirty="0">
                <a:latin typeface="Arial" panose="020B0604020202020204" pitchFamily="34" charset="0"/>
                <a:cs typeface="Arial" panose="020B0604020202020204" pitchFamily="34" charset="0"/>
              </a:rPr>
              <a:t>E.g.:  Has the vendor had an independent review conducted on its use of AI? Does the vendor offer its own applicant/employee consent forms and/or privacy policies.</a:t>
            </a:r>
          </a:p>
        </p:txBody>
      </p:sp>
      <p:sp>
        <p:nvSpPr>
          <p:cNvPr id="3" name="Slide Number Placeholder 2">
            <a:extLst>
              <a:ext uri="{FF2B5EF4-FFF2-40B4-BE49-F238E27FC236}">
                <a16:creationId xmlns:a16="http://schemas.microsoft.com/office/drawing/2014/main" id="{294303E5-F879-9541-DA2B-62E4592304B8}"/>
              </a:ext>
            </a:extLst>
          </p:cNvPr>
          <p:cNvSpPr>
            <a:spLocks noGrp="1"/>
          </p:cNvSpPr>
          <p:nvPr>
            <p:ph type="sldNum" sz="quarter" idx="12"/>
          </p:nvPr>
        </p:nvSpPr>
        <p:spPr/>
        <p:txBody>
          <a:bodyPr/>
          <a:lstStyle/>
          <a:p>
            <a:fld id="{E339BC17-2DDC-4C03-B597-C0252C77F8F3}" type="slidenum">
              <a:rPr lang="en-US" smtClean="0">
                <a:solidFill>
                  <a:schemeClr val="tx1"/>
                </a:solidFill>
              </a:rPr>
              <a:t>29</a:t>
            </a:fld>
            <a:endParaRPr lang="en-US" dirty="0">
              <a:solidFill>
                <a:schemeClr val="tx1"/>
              </a:solidFill>
            </a:endParaRPr>
          </a:p>
        </p:txBody>
      </p:sp>
    </p:spTree>
    <p:extLst>
      <p:ext uri="{BB962C8B-B14F-4D97-AF65-F5344CB8AC3E}">
        <p14:creationId xmlns:p14="http://schemas.microsoft.com/office/powerpoint/2010/main" val="5263692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CEE1B3EB-24C4-779E-5FB4-ED39B27ADDBA}"/>
              </a:ext>
            </a:extLst>
          </p:cNvPr>
          <p:cNvSpPr>
            <a:spLocks noGrp="1"/>
          </p:cNvSpPr>
          <p:nvPr>
            <p:ph type="title"/>
          </p:nvPr>
        </p:nvSpPr>
        <p:spPr>
          <a:xfrm>
            <a:off x="1371599" y="294538"/>
            <a:ext cx="9895951" cy="1033669"/>
          </a:xfrm>
        </p:spPr>
        <p:txBody>
          <a:bodyPr>
            <a:normAutofit/>
          </a:bodyPr>
          <a:lstStyle/>
          <a:p>
            <a:pPr algn="ctr"/>
            <a:r>
              <a:rPr lang="en-US" sz="4000" dirty="0">
                <a:solidFill>
                  <a:srgbClr val="FFFFFF"/>
                </a:solidFill>
                <a:latin typeface="Arial" panose="020B0604020202020204" pitchFamily="34" charset="0"/>
                <a:cs typeface="Arial" panose="020B0604020202020204" pitchFamily="34" charset="0"/>
              </a:rPr>
              <a:t>Agenda</a:t>
            </a:r>
          </a:p>
        </p:txBody>
      </p:sp>
      <p:sp>
        <p:nvSpPr>
          <p:cNvPr id="31" name="Content Placeholder 4">
            <a:extLst>
              <a:ext uri="{FF2B5EF4-FFF2-40B4-BE49-F238E27FC236}">
                <a16:creationId xmlns:a16="http://schemas.microsoft.com/office/drawing/2014/main" id="{4B389B35-1030-7927-CB87-635394969A3F}"/>
              </a:ext>
            </a:extLst>
          </p:cNvPr>
          <p:cNvSpPr>
            <a:spLocks noGrp="1"/>
          </p:cNvSpPr>
          <p:nvPr>
            <p:ph idx="1"/>
          </p:nvPr>
        </p:nvSpPr>
        <p:spPr>
          <a:xfrm>
            <a:off x="1371599" y="2318197"/>
            <a:ext cx="9724031" cy="3683358"/>
          </a:xfrm>
        </p:spPr>
        <p:txBody>
          <a:bodyPr anchor="ctr">
            <a:normAutofit/>
          </a:bodyPr>
          <a:lstStyle/>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What is Generative AI and Why is it Relevant?</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Demonstration</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Legal Landscape of AI in HR</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Futureproofing my Organization’s Use of AI in HR</a:t>
            </a:r>
          </a:p>
          <a:p>
            <a:endParaRPr lang="en-US" sz="2000" dirty="0"/>
          </a:p>
        </p:txBody>
      </p:sp>
      <p:sp>
        <p:nvSpPr>
          <p:cNvPr id="3" name="Slide Number Placeholder 2">
            <a:extLst>
              <a:ext uri="{FF2B5EF4-FFF2-40B4-BE49-F238E27FC236}">
                <a16:creationId xmlns:a16="http://schemas.microsoft.com/office/drawing/2014/main" id="{8BC0ED32-1EA7-39FD-36FB-949D97ED7DCA}"/>
              </a:ext>
            </a:extLst>
          </p:cNvPr>
          <p:cNvSpPr>
            <a:spLocks noGrp="1"/>
          </p:cNvSpPr>
          <p:nvPr>
            <p:ph type="sldNum" sz="quarter" idx="12"/>
          </p:nvPr>
        </p:nvSpPr>
        <p:spPr/>
        <p:txBody>
          <a:bodyPr/>
          <a:lstStyle/>
          <a:p>
            <a:fld id="{E339BC17-2DDC-4C03-B597-C0252C77F8F3}" type="slidenum">
              <a:rPr lang="en-US" smtClean="0">
                <a:solidFill>
                  <a:schemeClr val="tx1"/>
                </a:solidFill>
              </a:rPr>
              <a:t>3</a:t>
            </a:fld>
            <a:endParaRPr lang="en-US" dirty="0">
              <a:solidFill>
                <a:schemeClr val="tx1"/>
              </a:solidFill>
            </a:endParaRPr>
          </a:p>
        </p:txBody>
      </p:sp>
    </p:spTree>
    <p:extLst>
      <p:ext uri="{BB962C8B-B14F-4D97-AF65-F5344CB8AC3E}">
        <p14:creationId xmlns:p14="http://schemas.microsoft.com/office/powerpoint/2010/main" val="42539270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79643CA-8ECF-EDE2-288C-28D7C96C1953}"/>
              </a:ext>
            </a:extLst>
          </p:cNvPr>
          <p:cNvSpPr>
            <a:spLocks noGrp="1"/>
          </p:cNvSpPr>
          <p:nvPr>
            <p:ph type="sldNum" sz="quarter" idx="12"/>
          </p:nvPr>
        </p:nvSpPr>
        <p:spPr/>
        <p:txBody>
          <a:bodyPr/>
          <a:lstStyle/>
          <a:p>
            <a:fld id="{E339BC17-2DDC-4C03-B597-C0252C77F8F3}" type="slidenum">
              <a:rPr lang="en-US" smtClean="0">
                <a:solidFill>
                  <a:schemeClr val="tx1"/>
                </a:solidFill>
              </a:rPr>
              <a:t>30</a:t>
            </a:fld>
            <a:endParaRPr lang="en-US">
              <a:solidFill>
                <a:schemeClr val="tx1"/>
              </a:solidFill>
            </a:endParaRPr>
          </a:p>
        </p:txBody>
      </p:sp>
      <p:sp>
        <p:nvSpPr>
          <p:cNvPr id="3" name="TextBox 2">
            <a:extLst>
              <a:ext uri="{FF2B5EF4-FFF2-40B4-BE49-F238E27FC236}">
                <a16:creationId xmlns:a16="http://schemas.microsoft.com/office/drawing/2014/main" id="{589E1909-E50C-92DF-5E21-1B29C40BB9B1}"/>
              </a:ext>
            </a:extLst>
          </p:cNvPr>
          <p:cNvSpPr txBox="1"/>
          <p:nvPr/>
        </p:nvSpPr>
        <p:spPr>
          <a:xfrm>
            <a:off x="0" y="114236"/>
            <a:ext cx="12192000" cy="892552"/>
          </a:xfrm>
          <a:prstGeom prst="rect">
            <a:avLst/>
          </a:prstGeom>
          <a:solidFill>
            <a:srgbClr val="08232F"/>
          </a:solidFill>
          <a:ln>
            <a:solidFill>
              <a:schemeClr val="bg1">
                <a:lumMod val="65000"/>
                <a:lumOff val="35000"/>
              </a:schemeClr>
            </a:solidFill>
          </a:ln>
        </p:spPr>
        <p:txBody>
          <a:bodyPr wrap="square" rtlCol="0">
            <a:spAutoFit/>
          </a:bodyPr>
          <a:lstStyle/>
          <a:p>
            <a:pPr algn="ctr"/>
            <a:endParaRPr lang="en-US" sz="1000" dirty="0">
              <a:solidFill>
                <a:schemeClr val="bg1"/>
              </a:solidFill>
              <a:latin typeface="Arial" panose="020B0604020202020204" pitchFamily="34" charset="0"/>
              <a:cs typeface="Arial" panose="020B0604020202020204" pitchFamily="34" charset="0"/>
            </a:endParaRPr>
          </a:p>
          <a:p>
            <a:pPr algn="ctr"/>
            <a:r>
              <a:rPr lang="en-US" sz="3200" dirty="0">
                <a:solidFill>
                  <a:schemeClr val="bg1"/>
                </a:solidFill>
                <a:latin typeface="Arial" panose="020B0604020202020204" pitchFamily="34" charset="0"/>
                <a:cs typeface="Arial" panose="020B0604020202020204" pitchFamily="34" charset="0"/>
              </a:rPr>
              <a:t>So, what to do about employee AI use?</a:t>
            </a:r>
          </a:p>
          <a:p>
            <a:pPr algn="ctr"/>
            <a:endParaRPr lang="en-US" sz="1000" dirty="0">
              <a:solidFill>
                <a:schemeClr val="bg1"/>
              </a:solidFill>
              <a:latin typeface="Arial" panose="020B0604020202020204" pitchFamily="34" charset="0"/>
              <a:cs typeface="Arial" panose="020B0604020202020204" pitchFamily="34" charset="0"/>
            </a:endParaRPr>
          </a:p>
        </p:txBody>
      </p:sp>
      <p:sp>
        <p:nvSpPr>
          <p:cNvPr id="4" name="Content Placeholder 2">
            <a:extLst>
              <a:ext uri="{FF2B5EF4-FFF2-40B4-BE49-F238E27FC236}">
                <a16:creationId xmlns:a16="http://schemas.microsoft.com/office/drawing/2014/main" id="{D6B2ADAB-6718-0EF0-8007-108B2D1543B6}"/>
              </a:ext>
            </a:extLst>
          </p:cNvPr>
          <p:cNvSpPr txBox="1">
            <a:spLocks/>
          </p:cNvSpPr>
          <p:nvPr/>
        </p:nvSpPr>
        <p:spPr>
          <a:xfrm>
            <a:off x="119062" y="1286316"/>
            <a:ext cx="11953875" cy="5457448"/>
          </a:xfrm>
          <a:prstGeom prst="rect">
            <a:avLst/>
          </a:prstGeom>
        </p:spPr>
        <p:txBody>
          <a:bodyPr vert="horz" lIns="91440" tIns="45720" rIns="91440" bIns="45720" numCol="3" rtlCol="0" anchor="b">
            <a:noAutofit/>
          </a:bodyPr>
          <a:lstStyle>
            <a:defPPr>
              <a:defRPr lang="en-US"/>
            </a:defPPr>
            <a:lvl1pPr marL="0" algn="l" defTabSz="457200" rtl="0" eaLnBrk="1" latinLnBrk="0" hangingPunct="1">
              <a:defRPr sz="1100" b="0" i="0" kern="1200">
                <a:solidFill>
                  <a:schemeClr val="tx1">
                    <a:tint val="75000"/>
                    <a:alpha val="6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indent="-182880">
              <a:spcBef>
                <a:spcPts val="400"/>
              </a:spcBef>
              <a:defRPr/>
            </a:pPr>
            <a:endParaRPr lang="en-US" sz="1650" i="1" dirty="0">
              <a:solidFill>
                <a:schemeClr val="tx1"/>
              </a:solidFill>
              <a:latin typeface="Arial" panose="020B0604020202020204" pitchFamily="34" charset="0"/>
              <a:cs typeface="Arial" panose="020B0604020202020204" pitchFamily="34" charset="0"/>
            </a:endParaRPr>
          </a:p>
          <a:p>
            <a:pPr indent="-182880">
              <a:spcBef>
                <a:spcPts val="400"/>
              </a:spcBef>
              <a:buClr>
                <a:schemeClr val="accent1"/>
              </a:buClr>
              <a:buFont typeface="Century Gothic" panose="020B0502020202020204" pitchFamily="34" charset="0"/>
              <a:buChar char="►"/>
              <a:defRPr/>
            </a:pPr>
            <a:r>
              <a:rPr lang="en-US" sz="1650" i="1" dirty="0">
                <a:solidFill>
                  <a:schemeClr val="tx1"/>
                </a:solidFill>
                <a:latin typeface="Arial" panose="020B0604020202020204" pitchFamily="34" charset="0"/>
                <a:cs typeface="Arial" panose="020B0604020202020204" pitchFamily="34" charset="0"/>
              </a:rPr>
              <a:t>Objective: </a:t>
            </a:r>
            <a:r>
              <a:rPr lang="en-US" sz="1650" dirty="0">
                <a:solidFill>
                  <a:schemeClr val="tx1"/>
                </a:solidFill>
                <a:latin typeface="Arial" panose="020B0604020202020204" pitchFamily="34" charset="0"/>
                <a:cs typeface="Arial" panose="020B0604020202020204" pitchFamily="34" charset="0"/>
              </a:rPr>
              <a:t>Prioritize traditional methods, eschewing AI-based approaches</a:t>
            </a:r>
          </a:p>
          <a:p>
            <a:pPr indent="-182880">
              <a:spcBef>
                <a:spcPts val="400"/>
              </a:spcBef>
              <a:buClr>
                <a:schemeClr val="accent1"/>
              </a:buClr>
              <a:buFont typeface="Century Gothic" panose="020B0502020202020204" pitchFamily="34" charset="0"/>
              <a:buChar char="►"/>
              <a:defRPr/>
            </a:pPr>
            <a:r>
              <a:rPr lang="en-US" sz="1650" i="1" dirty="0">
                <a:solidFill>
                  <a:schemeClr val="tx1"/>
                </a:solidFill>
                <a:latin typeface="Arial" panose="020B0604020202020204" pitchFamily="34" charset="0"/>
                <a:cs typeface="Arial" panose="020B0604020202020204" pitchFamily="34" charset="0"/>
              </a:rPr>
              <a:t>Implications:</a:t>
            </a:r>
          </a:p>
          <a:p>
            <a:pPr lvl="1" indent="-182880">
              <a:spcBef>
                <a:spcPts val="400"/>
              </a:spcBef>
              <a:buClr>
                <a:schemeClr val="accent1"/>
              </a:buClr>
              <a:buFont typeface="Century Gothic" panose="020B0502020202020204" pitchFamily="34" charset="0"/>
              <a:buChar char="–"/>
              <a:defRPr/>
            </a:pPr>
            <a:r>
              <a:rPr lang="en-US" sz="1650" dirty="0">
                <a:latin typeface="Arial" panose="020B0604020202020204" pitchFamily="34" charset="0"/>
                <a:cs typeface="Arial" panose="020B0604020202020204" pitchFamily="34" charset="0"/>
              </a:rPr>
              <a:t>Avoids ethical, legal, and privacy concerns associated with AI.</a:t>
            </a:r>
          </a:p>
          <a:p>
            <a:pPr lvl="1" indent="-182880">
              <a:spcBef>
                <a:spcPts val="400"/>
              </a:spcBef>
              <a:buClr>
                <a:schemeClr val="accent1"/>
              </a:buClr>
              <a:buFont typeface="Century Gothic" panose="020B0502020202020204" pitchFamily="34" charset="0"/>
              <a:buChar char="–"/>
              <a:defRPr/>
            </a:pPr>
            <a:r>
              <a:rPr lang="en-US" sz="1650" dirty="0">
                <a:latin typeface="Arial" panose="020B0604020202020204" pitchFamily="34" charset="0"/>
                <a:cs typeface="Arial" panose="020B0604020202020204" pitchFamily="34" charset="0"/>
              </a:rPr>
              <a:t>Might miss out on potential efficiencies, insights, and competitive advantages offered by AI.</a:t>
            </a:r>
          </a:p>
          <a:p>
            <a:pPr lvl="1" indent="-182880">
              <a:spcBef>
                <a:spcPts val="400"/>
              </a:spcBef>
              <a:buClr>
                <a:schemeClr val="accent1"/>
              </a:buClr>
              <a:buFont typeface="Century Gothic" panose="020B0502020202020204" pitchFamily="34" charset="0"/>
              <a:buChar char="–"/>
              <a:defRPr/>
            </a:pPr>
            <a:r>
              <a:rPr lang="en-US" sz="1650" dirty="0">
                <a:latin typeface="Arial" panose="020B0604020202020204" pitchFamily="34" charset="0"/>
                <a:cs typeface="Arial" panose="020B0604020202020204" pitchFamily="34" charset="0"/>
              </a:rPr>
              <a:t>Some employees may (likely will) use the technology despite the prohibition.</a:t>
            </a:r>
          </a:p>
          <a:p>
            <a:pPr lvl="1" indent="-182880">
              <a:spcBef>
                <a:spcPts val="400"/>
              </a:spcBef>
              <a:buClr>
                <a:schemeClr val="accent1"/>
              </a:buClr>
              <a:buFont typeface="Century Gothic" panose="020B0502020202020204" pitchFamily="34" charset="0"/>
              <a:buChar char="–"/>
              <a:defRPr/>
            </a:pPr>
            <a:r>
              <a:rPr lang="en-US" sz="1650" dirty="0">
                <a:latin typeface="Arial" panose="020B0604020202020204" pitchFamily="34" charset="0"/>
                <a:cs typeface="Arial" panose="020B0604020202020204" pitchFamily="34" charset="0"/>
              </a:rPr>
              <a:t>Relies solely on human decision-making processes and may disadvantage employees by limiting their use of a technology that may become necessary to know how to use well in the future.</a:t>
            </a:r>
          </a:p>
          <a:p>
            <a:pPr lvl="1" indent="-182880">
              <a:spcBef>
                <a:spcPts val="400"/>
              </a:spcBef>
              <a:buClr>
                <a:schemeClr val="accent1"/>
              </a:buClr>
              <a:buFont typeface="Century Gothic" panose="020B0502020202020204" pitchFamily="34" charset="0"/>
              <a:buChar char="–"/>
              <a:defRPr/>
            </a:pPr>
            <a:r>
              <a:rPr lang="en-US" sz="1650" dirty="0">
                <a:latin typeface="Arial" panose="020B0604020202020204" pitchFamily="34" charset="0"/>
                <a:cs typeface="Arial" panose="020B0604020202020204" pitchFamily="34" charset="0"/>
              </a:rPr>
              <a:t>Need policy of clear prohibition.</a:t>
            </a:r>
            <a:endParaRPr lang="en-US" sz="1650" b="1" dirty="0">
              <a:latin typeface="Arial" panose="020B0604020202020204" pitchFamily="34" charset="0"/>
              <a:cs typeface="Arial" panose="020B0604020202020204" pitchFamily="34" charset="0"/>
            </a:endParaRPr>
          </a:p>
          <a:p>
            <a:pPr>
              <a:spcBef>
                <a:spcPts val="400"/>
              </a:spcBef>
              <a:defRPr/>
            </a:pPr>
            <a:endParaRPr lang="en-US" sz="1650" b="1" dirty="0">
              <a:solidFill>
                <a:schemeClr val="tx1"/>
              </a:solidFill>
              <a:latin typeface="Arial" panose="020B0604020202020204" pitchFamily="34" charset="0"/>
              <a:cs typeface="Arial" panose="020B0604020202020204" pitchFamily="34" charset="0"/>
            </a:endParaRPr>
          </a:p>
          <a:p>
            <a:pPr indent="-182880">
              <a:spcBef>
                <a:spcPts val="400"/>
              </a:spcBef>
              <a:buClr>
                <a:schemeClr val="accent1"/>
              </a:buClr>
              <a:buFont typeface="Century Gothic" panose="020B0502020202020204" pitchFamily="34" charset="0"/>
              <a:buChar char="►"/>
              <a:defRPr/>
            </a:pPr>
            <a:r>
              <a:rPr lang="en-US" sz="1650" i="1" dirty="0">
                <a:solidFill>
                  <a:schemeClr val="tx1"/>
                </a:solidFill>
                <a:latin typeface="Arial" panose="020B0604020202020204" pitchFamily="34" charset="0"/>
                <a:cs typeface="Arial" panose="020B0604020202020204" pitchFamily="34" charset="0"/>
              </a:rPr>
              <a:t>Objective: </a:t>
            </a:r>
            <a:r>
              <a:rPr lang="en-US" sz="1650" dirty="0">
                <a:solidFill>
                  <a:schemeClr val="tx1"/>
                </a:solidFill>
                <a:latin typeface="Arial" panose="020B0604020202020204" pitchFamily="34" charset="0"/>
                <a:cs typeface="Arial" panose="020B0604020202020204" pitchFamily="34" charset="0"/>
              </a:rPr>
              <a:t>Embrace AI fully in all aspects without restrictions.</a:t>
            </a:r>
          </a:p>
          <a:p>
            <a:pPr indent="-182880">
              <a:spcBef>
                <a:spcPts val="400"/>
              </a:spcBef>
              <a:buClr>
                <a:schemeClr val="accent1"/>
              </a:buClr>
              <a:buFont typeface="Century Gothic" panose="020B0502020202020204" pitchFamily="34" charset="0"/>
              <a:buChar char="►"/>
              <a:defRPr/>
            </a:pPr>
            <a:r>
              <a:rPr lang="en-US" sz="1650" i="1" dirty="0">
                <a:solidFill>
                  <a:schemeClr val="tx1"/>
                </a:solidFill>
                <a:latin typeface="Arial" panose="020B0604020202020204" pitchFamily="34" charset="0"/>
                <a:cs typeface="Arial" panose="020B0604020202020204" pitchFamily="34" charset="0"/>
              </a:rPr>
              <a:t>Implications:</a:t>
            </a:r>
          </a:p>
          <a:p>
            <a:pPr lvl="1" indent="-182880">
              <a:spcBef>
                <a:spcPts val="400"/>
              </a:spcBef>
              <a:buClr>
                <a:schemeClr val="accent1"/>
              </a:buClr>
              <a:buFont typeface="Century Gothic" panose="020B0502020202020204" pitchFamily="34" charset="0"/>
              <a:buChar char="–"/>
              <a:defRPr/>
            </a:pPr>
            <a:r>
              <a:rPr lang="en-US" sz="1650" dirty="0">
                <a:latin typeface="Arial" panose="020B0604020202020204" pitchFamily="34" charset="0"/>
                <a:cs typeface="Arial" panose="020B0604020202020204" pitchFamily="34" charset="0"/>
              </a:rPr>
              <a:t>Maximizes potential for innovation, efficiency, and data-driven insights.</a:t>
            </a:r>
          </a:p>
          <a:p>
            <a:pPr lvl="1" indent="-182880">
              <a:spcBef>
                <a:spcPts val="400"/>
              </a:spcBef>
              <a:buClr>
                <a:schemeClr val="accent1"/>
              </a:buClr>
              <a:buFont typeface="Century Gothic" panose="020B0502020202020204" pitchFamily="34" charset="0"/>
              <a:buChar char="–"/>
              <a:defRPr/>
            </a:pPr>
            <a:r>
              <a:rPr lang="en-US" sz="1650" dirty="0">
                <a:latin typeface="Arial" panose="020B0604020202020204" pitchFamily="34" charset="0"/>
                <a:cs typeface="Arial" panose="020B0604020202020204" pitchFamily="34" charset="0"/>
              </a:rPr>
              <a:t>Risks regarding data privacy, ethical concerns, and biases can emerge.</a:t>
            </a:r>
          </a:p>
          <a:p>
            <a:pPr lvl="1" indent="-182880">
              <a:spcBef>
                <a:spcPts val="400"/>
              </a:spcBef>
              <a:buClr>
                <a:schemeClr val="accent1"/>
              </a:buClr>
              <a:buFont typeface="Century Gothic" panose="020B0502020202020204" pitchFamily="34" charset="0"/>
              <a:buChar char="–"/>
              <a:defRPr/>
            </a:pPr>
            <a:r>
              <a:rPr lang="en-US" sz="1650" dirty="0">
                <a:latin typeface="Arial" panose="020B0604020202020204" pitchFamily="34" charset="0"/>
                <a:cs typeface="Arial" panose="020B0604020202020204" pitchFamily="34" charset="0"/>
              </a:rPr>
              <a:t>Less significant check on employee responsible/ethical use and potentially significant issues with cheating/plagiarism.</a:t>
            </a:r>
          </a:p>
          <a:p>
            <a:pPr lvl="1" indent="-182880">
              <a:spcBef>
                <a:spcPts val="400"/>
              </a:spcBef>
              <a:buClr>
                <a:schemeClr val="accent1"/>
              </a:buClr>
              <a:buFont typeface="Century Gothic" panose="020B0502020202020204" pitchFamily="34" charset="0"/>
              <a:buChar char="–"/>
              <a:defRPr/>
            </a:pPr>
            <a:r>
              <a:rPr lang="en-US" sz="1650" dirty="0">
                <a:latin typeface="Arial" panose="020B0604020202020204" pitchFamily="34" charset="0"/>
                <a:cs typeface="Arial" panose="020B0604020202020204" pitchFamily="34" charset="0"/>
              </a:rPr>
              <a:t>May miss opportunity to use GAI as additional opportunity to educate.</a:t>
            </a:r>
          </a:p>
          <a:p>
            <a:pPr lvl="1" indent="-182880">
              <a:spcBef>
                <a:spcPts val="400"/>
              </a:spcBef>
              <a:buClr>
                <a:schemeClr val="accent1"/>
              </a:buClr>
              <a:buFont typeface="Century Gothic" panose="020B0502020202020204" pitchFamily="34" charset="0"/>
              <a:buChar char="–"/>
              <a:defRPr/>
            </a:pPr>
            <a:r>
              <a:rPr lang="en-US" sz="1650" dirty="0">
                <a:latin typeface="Arial" panose="020B0604020202020204" pitchFamily="34" charset="0"/>
                <a:cs typeface="Arial" panose="020B0604020202020204" pitchFamily="34" charset="0"/>
              </a:rPr>
              <a:t>Employees may express concerns about transparency, job displacement, or decision-making processes.</a:t>
            </a:r>
          </a:p>
          <a:p>
            <a:pPr lvl="1" indent="-182880">
              <a:spcBef>
                <a:spcPts val="400"/>
              </a:spcBef>
              <a:buClr>
                <a:schemeClr val="accent1"/>
              </a:buClr>
              <a:buFont typeface="Century Gothic" panose="020B0502020202020204" pitchFamily="34" charset="0"/>
              <a:buChar char="–"/>
              <a:defRPr/>
            </a:pPr>
            <a:r>
              <a:rPr lang="en-US" sz="1650" dirty="0">
                <a:latin typeface="Arial" panose="020B0604020202020204" pitchFamily="34" charset="0"/>
                <a:cs typeface="Arial" panose="020B0604020202020204" pitchFamily="34" charset="0"/>
              </a:rPr>
              <a:t>Recommend you clarify permission.</a:t>
            </a:r>
            <a:endParaRPr lang="en-US" sz="1650" dirty="0">
              <a:solidFill>
                <a:schemeClr val="tx1"/>
              </a:solidFill>
              <a:latin typeface="Arial" panose="020B0604020202020204" pitchFamily="34" charset="0"/>
              <a:cs typeface="Arial" panose="020B0604020202020204" pitchFamily="34" charset="0"/>
            </a:endParaRPr>
          </a:p>
          <a:p>
            <a:pPr>
              <a:spcBef>
                <a:spcPts val="400"/>
              </a:spcBef>
              <a:defRPr/>
            </a:pPr>
            <a:endParaRPr lang="en-US" sz="1650" i="1" dirty="0">
              <a:solidFill>
                <a:schemeClr val="tx1"/>
              </a:solidFill>
              <a:latin typeface="Arial" panose="020B0604020202020204" pitchFamily="34" charset="0"/>
              <a:cs typeface="Arial" panose="020B0604020202020204" pitchFamily="34" charset="0"/>
            </a:endParaRPr>
          </a:p>
          <a:p>
            <a:pPr marL="0" lvl="1" indent="-182880">
              <a:spcBef>
                <a:spcPts val="400"/>
              </a:spcBef>
              <a:buClr>
                <a:schemeClr val="accent1"/>
              </a:buClr>
              <a:buFont typeface="Century Gothic" panose="020B0502020202020204" pitchFamily="34" charset="0"/>
              <a:buChar char="►"/>
              <a:defRPr/>
            </a:pPr>
            <a:r>
              <a:rPr lang="en-US" sz="1650" i="1" dirty="0">
                <a:latin typeface="Arial" panose="020B0604020202020204" pitchFamily="34" charset="0"/>
                <a:cs typeface="Arial" panose="020B0604020202020204" pitchFamily="34" charset="0"/>
              </a:rPr>
              <a:t>Objective: </a:t>
            </a:r>
            <a:r>
              <a:rPr lang="en-US" sz="1650" dirty="0">
                <a:latin typeface="Arial" panose="020B0604020202020204" pitchFamily="34" charset="0"/>
                <a:cs typeface="Arial" panose="020B0604020202020204" pitchFamily="34" charset="0"/>
              </a:rPr>
              <a:t>Utilize AI within a defined set of ethical, legal, and operational guidelines</a:t>
            </a:r>
            <a:r>
              <a:rPr lang="en-US" sz="1650" i="1" dirty="0">
                <a:latin typeface="Arial" panose="020B0604020202020204" pitchFamily="34" charset="0"/>
                <a:cs typeface="Arial" panose="020B0604020202020204" pitchFamily="34" charset="0"/>
              </a:rPr>
              <a:t>.</a:t>
            </a:r>
          </a:p>
          <a:p>
            <a:pPr marL="0" lvl="1" indent="-182880">
              <a:spcBef>
                <a:spcPts val="400"/>
              </a:spcBef>
              <a:buClr>
                <a:schemeClr val="accent1"/>
              </a:buClr>
              <a:buFont typeface="Century Gothic" panose="020B0502020202020204" pitchFamily="34" charset="0"/>
              <a:buChar char="►"/>
              <a:defRPr/>
            </a:pPr>
            <a:r>
              <a:rPr lang="en-US" sz="1650" i="1" dirty="0">
                <a:latin typeface="Arial" panose="020B0604020202020204" pitchFamily="34" charset="0"/>
                <a:cs typeface="Arial" panose="020B0604020202020204" pitchFamily="34" charset="0"/>
              </a:rPr>
              <a:t>Implications:</a:t>
            </a:r>
          </a:p>
          <a:p>
            <a:pPr lvl="1" indent="-182880">
              <a:spcBef>
                <a:spcPts val="400"/>
              </a:spcBef>
              <a:buClr>
                <a:schemeClr val="accent1"/>
              </a:buClr>
              <a:buFont typeface="Century Gothic" panose="020B0502020202020204" pitchFamily="34" charset="0"/>
              <a:buChar char="–"/>
              <a:defRPr/>
            </a:pPr>
            <a:r>
              <a:rPr lang="en-US" sz="1650" dirty="0">
                <a:latin typeface="Arial" panose="020B0604020202020204" pitchFamily="34" charset="0"/>
                <a:cs typeface="Arial" panose="020B0604020202020204" pitchFamily="34" charset="0"/>
              </a:rPr>
              <a:t>Balances the benefits of AI with responsible use, mitigating risks.</a:t>
            </a:r>
          </a:p>
          <a:p>
            <a:pPr lvl="1" indent="-182880">
              <a:spcBef>
                <a:spcPts val="400"/>
              </a:spcBef>
              <a:buClr>
                <a:schemeClr val="accent1"/>
              </a:buClr>
              <a:buFont typeface="Century Gothic" panose="020B0502020202020204" pitchFamily="34" charset="0"/>
              <a:buChar char="–"/>
              <a:defRPr/>
            </a:pPr>
            <a:r>
              <a:rPr lang="en-US" sz="1650" dirty="0">
                <a:latin typeface="Arial" panose="020B0604020202020204" pitchFamily="34" charset="0"/>
                <a:cs typeface="Arial" panose="020B0604020202020204" pitchFamily="34" charset="0"/>
              </a:rPr>
              <a:t>Requires regular audits and updates to ensure policies remain relevant.</a:t>
            </a:r>
          </a:p>
          <a:p>
            <a:pPr lvl="1" indent="-182880">
              <a:spcBef>
                <a:spcPts val="400"/>
              </a:spcBef>
              <a:buClr>
                <a:schemeClr val="accent1"/>
              </a:buClr>
              <a:buFont typeface="Century Gothic" panose="020B0502020202020204" pitchFamily="34" charset="0"/>
              <a:buChar char="–"/>
              <a:defRPr/>
            </a:pPr>
            <a:r>
              <a:rPr lang="en-US" sz="1650" dirty="0">
                <a:latin typeface="Arial" panose="020B0604020202020204" pitchFamily="34" charset="0"/>
                <a:cs typeface="Arial" panose="020B0604020202020204" pitchFamily="34" charset="0"/>
              </a:rPr>
              <a:t>Requires employee training and oversight.</a:t>
            </a:r>
          </a:p>
          <a:p>
            <a:pPr lvl="1" indent="-182880">
              <a:spcBef>
                <a:spcPts val="400"/>
              </a:spcBef>
              <a:buClr>
                <a:schemeClr val="accent1"/>
              </a:buClr>
              <a:buFont typeface="Century Gothic" panose="020B0502020202020204" pitchFamily="34" charset="0"/>
              <a:buChar char="–"/>
              <a:defRPr/>
            </a:pPr>
            <a:r>
              <a:rPr lang="en-US" sz="1650" dirty="0">
                <a:latin typeface="Arial" panose="020B0604020202020204" pitchFamily="34" charset="0"/>
                <a:cs typeface="Arial" panose="020B0604020202020204" pitchFamily="34" charset="0"/>
              </a:rPr>
              <a:t>Combines the strengths of AI with the insight and oversight of human intervention.</a:t>
            </a:r>
          </a:p>
          <a:p>
            <a:pPr lvl="1" indent="-182880">
              <a:spcBef>
                <a:spcPts val="400"/>
              </a:spcBef>
              <a:buClr>
                <a:schemeClr val="accent1"/>
              </a:buClr>
              <a:buFont typeface="Century Gothic" panose="020B0502020202020204" pitchFamily="34" charset="0"/>
              <a:buChar char="–"/>
              <a:defRPr/>
            </a:pPr>
            <a:r>
              <a:rPr lang="en-US" sz="1650" dirty="0">
                <a:latin typeface="Arial" panose="020B0604020202020204" pitchFamily="34" charset="0"/>
                <a:cs typeface="Arial" panose="020B0604020202020204" pitchFamily="34" charset="0"/>
              </a:rPr>
              <a:t>Requires a more detailed policy or set of policies.</a:t>
            </a:r>
          </a:p>
        </p:txBody>
      </p:sp>
      <p:sp>
        <p:nvSpPr>
          <p:cNvPr id="5" name="TextBox 4">
            <a:extLst>
              <a:ext uri="{FF2B5EF4-FFF2-40B4-BE49-F238E27FC236}">
                <a16:creationId xmlns:a16="http://schemas.microsoft.com/office/drawing/2014/main" id="{717E7023-40F6-FD9C-0799-9D874C66C3E4}"/>
              </a:ext>
            </a:extLst>
          </p:cNvPr>
          <p:cNvSpPr txBox="1"/>
          <p:nvPr/>
        </p:nvSpPr>
        <p:spPr>
          <a:xfrm>
            <a:off x="119062" y="1213668"/>
            <a:ext cx="11982450" cy="400110"/>
          </a:xfrm>
          <a:prstGeom prst="rect">
            <a:avLst/>
          </a:prstGeom>
          <a:solidFill>
            <a:srgbClr val="08232F"/>
          </a:solidFill>
          <a:ln w="254000">
            <a:solidFill>
              <a:srgbClr val="08232F"/>
            </a:solidFill>
            <a:miter lim="800000"/>
          </a:ln>
        </p:spPr>
        <p:txBody>
          <a:bodyPr wrap="square" numCol="3" rtlCol="0">
            <a:spAutoFit/>
          </a:bodyPr>
          <a:lstStyle/>
          <a:p>
            <a:pPr algn="ctr"/>
            <a:r>
              <a:rPr lang="en-US" sz="2000" dirty="0">
                <a:solidFill>
                  <a:schemeClr val="bg1"/>
                </a:solidFill>
                <a:latin typeface="Arial" panose="020B0604020202020204" pitchFamily="34" charset="0"/>
                <a:cs typeface="Arial" panose="020B0604020202020204" pitchFamily="34" charset="0"/>
              </a:rPr>
              <a:t>		</a:t>
            </a:r>
          </a:p>
        </p:txBody>
      </p:sp>
      <p:sp>
        <p:nvSpPr>
          <p:cNvPr id="6" name="TextBox 5">
            <a:extLst>
              <a:ext uri="{FF2B5EF4-FFF2-40B4-BE49-F238E27FC236}">
                <a16:creationId xmlns:a16="http://schemas.microsoft.com/office/drawing/2014/main" id="{E353A37A-8455-89EB-FE52-6F08FAD4E18F}"/>
              </a:ext>
            </a:extLst>
          </p:cNvPr>
          <p:cNvSpPr txBox="1"/>
          <p:nvPr/>
        </p:nvSpPr>
        <p:spPr>
          <a:xfrm>
            <a:off x="659607" y="1213668"/>
            <a:ext cx="2905125" cy="400110"/>
          </a:xfrm>
          <a:prstGeom prst="rect">
            <a:avLst/>
          </a:prstGeom>
          <a:noFill/>
          <a:ln w="254000">
            <a:noFill/>
          </a:ln>
        </p:spPr>
        <p:txBody>
          <a:bodyPr wrap="square" rtlCol="0">
            <a:spAutoFit/>
          </a:bodyPr>
          <a:lstStyle/>
          <a:p>
            <a:pPr algn="ctr"/>
            <a:r>
              <a:rPr lang="en-US" sz="2000" dirty="0">
                <a:solidFill>
                  <a:schemeClr val="bg1"/>
                </a:solidFill>
                <a:latin typeface="Arial" panose="020B0604020202020204" pitchFamily="34" charset="0"/>
                <a:cs typeface="Arial" panose="020B0604020202020204" pitchFamily="34" charset="0"/>
              </a:rPr>
              <a:t>Option 1: No use of AI</a:t>
            </a:r>
          </a:p>
        </p:txBody>
      </p:sp>
      <p:sp>
        <p:nvSpPr>
          <p:cNvPr id="7" name="TextBox 6">
            <a:extLst>
              <a:ext uri="{FF2B5EF4-FFF2-40B4-BE49-F238E27FC236}">
                <a16:creationId xmlns:a16="http://schemas.microsoft.com/office/drawing/2014/main" id="{A667D04C-FA99-92B1-0587-82D9E14BC121}"/>
              </a:ext>
            </a:extLst>
          </p:cNvPr>
          <p:cNvSpPr txBox="1"/>
          <p:nvPr/>
        </p:nvSpPr>
        <p:spPr>
          <a:xfrm>
            <a:off x="4105277" y="1059780"/>
            <a:ext cx="3867150" cy="707886"/>
          </a:xfrm>
          <a:prstGeom prst="rect">
            <a:avLst/>
          </a:prstGeom>
          <a:noFill/>
        </p:spPr>
        <p:txBody>
          <a:bodyPr wrap="square" rtlCol="0">
            <a:spAutoFit/>
          </a:bodyPr>
          <a:lstStyle/>
          <a:p>
            <a:pPr algn="ctr"/>
            <a:r>
              <a:rPr lang="en-US" sz="2000" dirty="0">
                <a:solidFill>
                  <a:schemeClr val="bg1"/>
                </a:solidFill>
                <a:latin typeface="Arial" panose="020B0604020202020204" pitchFamily="34" charset="0"/>
                <a:cs typeface="Arial" panose="020B0604020202020204" pitchFamily="34" charset="0"/>
              </a:rPr>
              <a:t>Option 2: Unlimited use of AI within Policy Frameworks</a:t>
            </a:r>
          </a:p>
        </p:txBody>
      </p:sp>
      <p:sp>
        <p:nvSpPr>
          <p:cNvPr id="8" name="TextBox 7">
            <a:extLst>
              <a:ext uri="{FF2B5EF4-FFF2-40B4-BE49-F238E27FC236}">
                <a16:creationId xmlns:a16="http://schemas.microsoft.com/office/drawing/2014/main" id="{C7496B8B-F8FF-1689-7A62-95A8F4433751}"/>
              </a:ext>
            </a:extLst>
          </p:cNvPr>
          <p:cNvSpPr txBox="1"/>
          <p:nvPr/>
        </p:nvSpPr>
        <p:spPr>
          <a:xfrm>
            <a:off x="8248646" y="1213668"/>
            <a:ext cx="3105154" cy="400110"/>
          </a:xfrm>
          <a:prstGeom prst="rect">
            <a:avLst/>
          </a:prstGeom>
          <a:noFill/>
        </p:spPr>
        <p:txBody>
          <a:bodyPr wrap="square" rtlCol="0">
            <a:spAutoFit/>
          </a:bodyPr>
          <a:lstStyle/>
          <a:p>
            <a:pPr algn="ctr"/>
            <a:r>
              <a:rPr lang="en-US" sz="2000" dirty="0">
                <a:solidFill>
                  <a:schemeClr val="bg1"/>
                </a:solidFill>
                <a:latin typeface="Arial" panose="020B0604020202020204" pitchFamily="34" charset="0"/>
                <a:cs typeface="Arial" panose="020B0604020202020204" pitchFamily="34" charset="0"/>
              </a:rPr>
              <a:t>Option 3: Regulated Use</a:t>
            </a:r>
          </a:p>
        </p:txBody>
      </p:sp>
    </p:spTree>
    <p:extLst>
      <p:ext uri="{BB962C8B-B14F-4D97-AF65-F5344CB8AC3E}">
        <p14:creationId xmlns:p14="http://schemas.microsoft.com/office/powerpoint/2010/main" val="23995115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E0CCBA-CF7C-9C6A-579B-3FB51170A1F3}"/>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AD49B40-B468-D323-A4D1-F33CBC057777}"/>
              </a:ext>
            </a:extLst>
          </p:cNvPr>
          <p:cNvSpPr>
            <a:spLocks noGrp="1"/>
          </p:cNvSpPr>
          <p:nvPr>
            <p:ph type="sldNum" sz="quarter" idx="12"/>
          </p:nvPr>
        </p:nvSpPr>
        <p:spPr/>
        <p:txBody>
          <a:bodyPr/>
          <a:lstStyle/>
          <a:p>
            <a:fld id="{E339BC17-2DDC-4C03-B597-C0252C77F8F3}" type="slidenum">
              <a:rPr lang="en-US" smtClean="0">
                <a:solidFill>
                  <a:schemeClr val="tx1"/>
                </a:solidFill>
              </a:rPr>
              <a:t>31</a:t>
            </a:fld>
            <a:endParaRPr lang="en-US">
              <a:solidFill>
                <a:schemeClr val="tx1"/>
              </a:solidFill>
            </a:endParaRPr>
          </a:p>
        </p:txBody>
      </p:sp>
      <p:sp>
        <p:nvSpPr>
          <p:cNvPr id="3" name="TextBox 2">
            <a:extLst>
              <a:ext uri="{FF2B5EF4-FFF2-40B4-BE49-F238E27FC236}">
                <a16:creationId xmlns:a16="http://schemas.microsoft.com/office/drawing/2014/main" id="{A8305C22-BF24-B34B-7668-211A07A880E2}"/>
              </a:ext>
            </a:extLst>
          </p:cNvPr>
          <p:cNvSpPr txBox="1"/>
          <p:nvPr/>
        </p:nvSpPr>
        <p:spPr>
          <a:xfrm>
            <a:off x="0" y="114236"/>
            <a:ext cx="12192000" cy="892552"/>
          </a:xfrm>
          <a:prstGeom prst="rect">
            <a:avLst/>
          </a:prstGeom>
          <a:solidFill>
            <a:srgbClr val="08232F"/>
          </a:solidFill>
          <a:ln>
            <a:solidFill>
              <a:schemeClr val="bg1">
                <a:lumMod val="65000"/>
                <a:lumOff val="35000"/>
              </a:schemeClr>
            </a:solidFill>
          </a:ln>
        </p:spPr>
        <p:txBody>
          <a:bodyPr wrap="square" rtlCol="0">
            <a:spAutoFit/>
          </a:bodyPr>
          <a:lstStyle/>
          <a:p>
            <a:pPr algn="ctr"/>
            <a:endParaRPr lang="en-US" sz="1000" dirty="0">
              <a:solidFill>
                <a:schemeClr val="bg1"/>
              </a:solidFill>
              <a:latin typeface="Arial" panose="020B0604020202020204" pitchFamily="34" charset="0"/>
              <a:cs typeface="Arial" panose="020B0604020202020204" pitchFamily="34" charset="0"/>
            </a:endParaRPr>
          </a:p>
          <a:p>
            <a:pPr algn="ctr"/>
            <a:r>
              <a:rPr lang="en-US" sz="3200" dirty="0">
                <a:solidFill>
                  <a:schemeClr val="bg1"/>
                </a:solidFill>
                <a:latin typeface="Arial" panose="020B0604020202020204" pitchFamily="34" charset="0"/>
                <a:cs typeface="Arial" panose="020B0604020202020204" pitchFamily="34" charset="0"/>
              </a:rPr>
              <a:t>Policy Drafting Tips; Consider Including…</a:t>
            </a:r>
          </a:p>
          <a:p>
            <a:pPr algn="ctr"/>
            <a:endParaRPr lang="en-US" sz="1000" dirty="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96EE2217-5CE1-9F74-EAD2-B32CD373073F}"/>
              </a:ext>
            </a:extLst>
          </p:cNvPr>
          <p:cNvSpPr txBox="1"/>
          <p:nvPr/>
        </p:nvSpPr>
        <p:spPr>
          <a:xfrm>
            <a:off x="4105277" y="1059780"/>
            <a:ext cx="3867150" cy="707886"/>
          </a:xfrm>
          <a:prstGeom prst="rect">
            <a:avLst/>
          </a:prstGeom>
          <a:noFill/>
        </p:spPr>
        <p:txBody>
          <a:bodyPr wrap="square" rtlCol="0">
            <a:spAutoFit/>
          </a:bodyPr>
          <a:lstStyle/>
          <a:p>
            <a:pPr algn="ctr"/>
            <a:r>
              <a:rPr lang="en-US" sz="2000" dirty="0">
                <a:solidFill>
                  <a:schemeClr val="bg1"/>
                </a:solidFill>
                <a:latin typeface="Arial" panose="020B0604020202020204" pitchFamily="34" charset="0"/>
                <a:cs typeface="Arial" panose="020B0604020202020204" pitchFamily="34" charset="0"/>
              </a:rPr>
              <a:t>Option 2: Unlimited use of AI within Policy Frameworks</a:t>
            </a:r>
          </a:p>
        </p:txBody>
      </p:sp>
      <p:sp>
        <p:nvSpPr>
          <p:cNvPr id="8" name="TextBox 7">
            <a:extLst>
              <a:ext uri="{FF2B5EF4-FFF2-40B4-BE49-F238E27FC236}">
                <a16:creationId xmlns:a16="http://schemas.microsoft.com/office/drawing/2014/main" id="{9C5FD827-656D-7C12-7968-889D7D175C7E}"/>
              </a:ext>
            </a:extLst>
          </p:cNvPr>
          <p:cNvSpPr txBox="1"/>
          <p:nvPr/>
        </p:nvSpPr>
        <p:spPr>
          <a:xfrm>
            <a:off x="8248646" y="1213668"/>
            <a:ext cx="3105154" cy="400110"/>
          </a:xfrm>
          <a:prstGeom prst="rect">
            <a:avLst/>
          </a:prstGeom>
          <a:noFill/>
        </p:spPr>
        <p:txBody>
          <a:bodyPr wrap="square" rtlCol="0">
            <a:spAutoFit/>
          </a:bodyPr>
          <a:lstStyle/>
          <a:p>
            <a:pPr algn="ctr"/>
            <a:r>
              <a:rPr lang="en-US" sz="2000" dirty="0">
                <a:solidFill>
                  <a:schemeClr val="bg1"/>
                </a:solidFill>
                <a:latin typeface="Arial" panose="020B0604020202020204" pitchFamily="34" charset="0"/>
                <a:cs typeface="Arial" panose="020B0604020202020204" pitchFamily="34" charset="0"/>
              </a:rPr>
              <a:t>Option 3: Regulated Use</a:t>
            </a:r>
          </a:p>
        </p:txBody>
      </p:sp>
      <p:sp>
        <p:nvSpPr>
          <p:cNvPr id="9" name="TextBox 8">
            <a:extLst>
              <a:ext uri="{FF2B5EF4-FFF2-40B4-BE49-F238E27FC236}">
                <a16:creationId xmlns:a16="http://schemas.microsoft.com/office/drawing/2014/main" id="{27B17504-80B0-A1F8-3B07-F3B4688974C0}"/>
              </a:ext>
            </a:extLst>
          </p:cNvPr>
          <p:cNvSpPr txBox="1"/>
          <p:nvPr/>
        </p:nvSpPr>
        <p:spPr>
          <a:xfrm>
            <a:off x="192024" y="1213668"/>
            <a:ext cx="11521440" cy="5078313"/>
          </a:xfrm>
          <a:prstGeom prst="rect">
            <a:avLst/>
          </a:prstGeom>
          <a:noFill/>
        </p:spPr>
        <p:txBody>
          <a:bodyPr wrap="square" rtlCol="0">
            <a:spAutoFit/>
          </a:bodyPr>
          <a:lstStyle/>
          <a:p>
            <a:pPr marL="342900" indent="-342900">
              <a:buFont typeface="+mj-lt"/>
              <a:buAutoNum type="arabicPeriod"/>
            </a:pPr>
            <a:r>
              <a:rPr lang="en-US" dirty="0"/>
              <a:t>Approved Tools Only – Employees may only use firm-approved generative AI platforms; all others require prior authorization from Tech Support.</a:t>
            </a:r>
          </a:p>
          <a:p>
            <a:pPr marL="342900" indent="-342900">
              <a:buFont typeface="+mj-lt"/>
              <a:buAutoNum type="arabicPeriod"/>
            </a:pPr>
            <a:r>
              <a:rPr lang="en-US" dirty="0"/>
              <a:t>Confidentiality is Paramount – Never input client, firm, or personal sensitive information into GAI tools.</a:t>
            </a:r>
          </a:p>
          <a:p>
            <a:pPr marL="342900" indent="-342900">
              <a:buFont typeface="+mj-lt"/>
              <a:buAutoNum type="arabicPeriod"/>
            </a:pPr>
            <a:r>
              <a:rPr lang="en-US" dirty="0"/>
              <a:t>Legal and Ethical Compliance – Use must comply with all applicable laws, professional conduct rules, and firm policies, including confidentiality, privacy, and diligence.</a:t>
            </a:r>
          </a:p>
          <a:p>
            <a:pPr marL="342900" indent="-342900">
              <a:buFont typeface="+mj-lt"/>
              <a:buAutoNum type="arabicPeriod"/>
            </a:pPr>
            <a:r>
              <a:rPr lang="en-US" dirty="0"/>
              <a:t>Not a Substitute for Judgment – GAI may assist with tasks but cannot replace professional expertise, legal analysis, or responsibility.</a:t>
            </a:r>
          </a:p>
          <a:p>
            <a:pPr marL="342900" indent="-342900">
              <a:buFont typeface="+mj-lt"/>
              <a:buAutoNum type="arabicPeriod"/>
            </a:pPr>
            <a:r>
              <a:rPr lang="en-US" dirty="0"/>
              <a:t>Accuracy Must Be Verified – All outputs must be reviewed for correctness and appropriateness before use in legal documents or client-facing work.</a:t>
            </a:r>
          </a:p>
          <a:p>
            <a:pPr marL="342900" indent="-342900">
              <a:buFont typeface="+mj-lt"/>
              <a:buAutoNum type="arabicPeriod"/>
            </a:pPr>
            <a:r>
              <a:rPr lang="en-US" dirty="0"/>
              <a:t>No Use in Hiring – Generative AI may not be used to evaluate or make decisions in the hiring process.</a:t>
            </a:r>
          </a:p>
          <a:p>
            <a:pPr marL="342900" indent="-342900">
              <a:buFont typeface="+mj-lt"/>
              <a:buAutoNum type="arabicPeriod"/>
            </a:pPr>
            <a:r>
              <a:rPr lang="en-US" dirty="0"/>
              <a:t>Manager Approval Required – Employees must notify and obtain approval from a manager or supervising attorney before using GAI in their work.</a:t>
            </a:r>
          </a:p>
          <a:p>
            <a:pPr marL="342900" indent="-342900">
              <a:buFont typeface="+mj-lt"/>
              <a:buAutoNum type="arabicPeriod"/>
            </a:pPr>
            <a:r>
              <a:rPr lang="en-US" dirty="0"/>
              <a:t>Allowed Uses Defined – Only the specified uses (e.g., research, drafting, proofreading) are permitted unless expressly approved by the Chief Privacy Officer.</a:t>
            </a:r>
          </a:p>
          <a:p>
            <a:pPr marL="342900" indent="-342900">
              <a:buFont typeface="+mj-lt"/>
              <a:buAutoNum type="arabicPeriod"/>
            </a:pPr>
            <a:r>
              <a:rPr lang="en-US" dirty="0"/>
              <a:t>Training is Required – Users must complete appropriate training on GAI’s ethical use, limitations, and evolving best practices.</a:t>
            </a:r>
          </a:p>
          <a:p>
            <a:pPr marL="342900" indent="-342900">
              <a:buFont typeface="+mj-lt"/>
              <a:buAutoNum type="arabicPeriod"/>
            </a:pPr>
            <a:r>
              <a:rPr lang="en-US" dirty="0"/>
              <a:t>Policy Violations Have Consequences – Misuse of GAI may lead to disciplinary action, including termination, and GAI use is subject to firm monitoring policies.</a:t>
            </a:r>
          </a:p>
        </p:txBody>
      </p:sp>
    </p:spTree>
    <p:extLst>
      <p:ext uri="{BB962C8B-B14F-4D97-AF65-F5344CB8AC3E}">
        <p14:creationId xmlns:p14="http://schemas.microsoft.com/office/powerpoint/2010/main" val="7782298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D88BFA2-6616-733E-D706-40049DCDDF58}"/>
            </a:ext>
          </a:extLst>
        </p:cNvPr>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139E64E3-605A-0AC6-7A40-4F83B7D973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6334E3D8-A868-4A96-B85E-0C66C0953B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5B4E7986-5589-E17A-A6E8-787111138C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E0ECA99F-B892-7282-A499-E47CB55017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DDC82FF0-6C08-FFC7-4A26-62011511A8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6B61EC1C-D019-7D64-A7A4-F5FF03E62285}"/>
              </a:ext>
            </a:extLst>
          </p:cNvPr>
          <p:cNvSpPr>
            <a:spLocks noGrp="1"/>
          </p:cNvSpPr>
          <p:nvPr>
            <p:ph type="title"/>
          </p:nvPr>
        </p:nvSpPr>
        <p:spPr>
          <a:xfrm>
            <a:off x="1371599" y="294538"/>
            <a:ext cx="9895951" cy="1033669"/>
          </a:xfrm>
        </p:spPr>
        <p:txBody>
          <a:bodyPr>
            <a:normAutofit fontScale="90000"/>
          </a:bodyPr>
          <a:lstStyle/>
          <a:p>
            <a:pPr algn="ctr"/>
            <a:r>
              <a:rPr lang="en-US" sz="4000" dirty="0">
                <a:solidFill>
                  <a:srgbClr val="FFFFFF"/>
                </a:solidFill>
                <a:latin typeface="Arial" panose="020B0604020202020204" pitchFamily="34" charset="0"/>
                <a:cs typeface="Arial" panose="020B0604020202020204" pitchFamily="34" charset="0"/>
              </a:rPr>
              <a:t>What should I do today to futureproof my Organization use of AI in HR?</a:t>
            </a:r>
          </a:p>
        </p:txBody>
      </p:sp>
      <p:sp>
        <p:nvSpPr>
          <p:cNvPr id="31" name="Content Placeholder 4">
            <a:extLst>
              <a:ext uri="{FF2B5EF4-FFF2-40B4-BE49-F238E27FC236}">
                <a16:creationId xmlns:a16="http://schemas.microsoft.com/office/drawing/2014/main" id="{BB5AF078-9B27-50C5-30F0-9B1DAADF1EE6}"/>
              </a:ext>
            </a:extLst>
          </p:cNvPr>
          <p:cNvSpPr>
            <a:spLocks noGrp="1"/>
          </p:cNvSpPr>
          <p:nvPr>
            <p:ph idx="1"/>
          </p:nvPr>
        </p:nvSpPr>
        <p:spPr>
          <a:xfrm>
            <a:off x="459351" y="1695450"/>
            <a:ext cx="11323074" cy="5048250"/>
          </a:xfrm>
        </p:spPr>
        <p:txBody>
          <a:bodyPr anchor="ctr">
            <a:noAutofit/>
          </a:bodyPr>
          <a:lstStyle/>
          <a:p>
            <a:pPr marL="0" indent="0">
              <a:buClr>
                <a:schemeClr val="accent1"/>
              </a:buClr>
              <a:buNone/>
              <a:defRPr/>
            </a:pPr>
            <a:r>
              <a:rPr lang="en-US" b="1" dirty="0">
                <a:latin typeface="Arial" panose="020B0604020202020204" pitchFamily="34" charset="0"/>
                <a:cs typeface="Arial" panose="020B0604020202020204" pitchFamily="34" charset="0"/>
              </a:rPr>
              <a:t>1.	Have a written policy</a:t>
            </a:r>
          </a:p>
          <a:p>
            <a:pPr marL="0" indent="0">
              <a:buClr>
                <a:schemeClr val="accent1"/>
              </a:buClr>
              <a:buNone/>
              <a:defRPr/>
            </a:pPr>
            <a:r>
              <a:rPr lang="en-US" b="1" dirty="0">
                <a:latin typeface="Arial" panose="020B0604020202020204" pitchFamily="34" charset="0"/>
                <a:cs typeface="Arial" panose="020B0604020202020204" pitchFamily="34" charset="0"/>
              </a:rPr>
              <a:t>2.	Train employees</a:t>
            </a:r>
          </a:p>
          <a:p>
            <a:pPr marL="0" indent="0">
              <a:buClr>
                <a:schemeClr val="accent1"/>
              </a:buClr>
              <a:buNone/>
              <a:defRPr/>
            </a:pPr>
            <a:r>
              <a:rPr lang="en-US" b="1" dirty="0">
                <a:latin typeface="Arial" panose="020B0604020202020204" pitchFamily="34" charset="0"/>
                <a:cs typeface="Arial" panose="020B0604020202020204" pitchFamily="34" charset="0"/>
              </a:rPr>
              <a:t>3.	Look out for agentic AI</a:t>
            </a:r>
          </a:p>
          <a:p>
            <a:pPr marL="0" indent="0">
              <a:buClr>
                <a:schemeClr val="accent1"/>
              </a:buClr>
              <a:buNone/>
              <a:defRPr/>
            </a:pPr>
            <a:r>
              <a:rPr lang="en-US" b="1" dirty="0">
                <a:latin typeface="Arial" panose="020B0604020202020204" pitchFamily="34" charset="0"/>
                <a:cs typeface="Arial" panose="020B0604020202020204" pitchFamily="34" charset="0"/>
              </a:rPr>
              <a:t>4.	Understand what information you cannot share and that 	which you are already sharing. </a:t>
            </a:r>
          </a:p>
        </p:txBody>
      </p:sp>
      <p:sp>
        <p:nvSpPr>
          <p:cNvPr id="3" name="Slide Number Placeholder 2">
            <a:extLst>
              <a:ext uri="{FF2B5EF4-FFF2-40B4-BE49-F238E27FC236}">
                <a16:creationId xmlns:a16="http://schemas.microsoft.com/office/drawing/2014/main" id="{D4ECECC9-0751-E61C-5772-E0226C332DD0}"/>
              </a:ext>
            </a:extLst>
          </p:cNvPr>
          <p:cNvSpPr>
            <a:spLocks noGrp="1"/>
          </p:cNvSpPr>
          <p:nvPr>
            <p:ph type="sldNum" sz="quarter" idx="12"/>
          </p:nvPr>
        </p:nvSpPr>
        <p:spPr/>
        <p:txBody>
          <a:bodyPr/>
          <a:lstStyle/>
          <a:p>
            <a:fld id="{E339BC17-2DDC-4C03-B597-C0252C77F8F3}" type="slidenum">
              <a:rPr lang="en-US" smtClean="0">
                <a:solidFill>
                  <a:schemeClr val="tx1"/>
                </a:solidFill>
              </a:rPr>
              <a:t>32</a:t>
            </a:fld>
            <a:endParaRPr lang="en-US" dirty="0">
              <a:solidFill>
                <a:schemeClr val="tx1"/>
              </a:solidFill>
            </a:endParaRPr>
          </a:p>
        </p:txBody>
      </p:sp>
    </p:spTree>
    <p:extLst>
      <p:ext uri="{BB962C8B-B14F-4D97-AF65-F5344CB8AC3E}">
        <p14:creationId xmlns:p14="http://schemas.microsoft.com/office/powerpoint/2010/main" val="8440246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E074625-3D66-C8F3-446E-1C8927662BFC}"/>
            </a:ext>
          </a:extLst>
        </p:cNvPr>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E7D58817-ED76-A181-4936-21BEE29B94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5A54F33-402C-CDEA-6A1A-B3225097D6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66A9FA3F-F67F-9854-7A9A-3E76E96B80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F40E7D1-A11E-524E-91AE-55023B6A9F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C28FC75E-25D2-E6E7-59A0-858B8C244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1045F654-2D4E-9FF5-E159-795279E41F1C}"/>
              </a:ext>
            </a:extLst>
          </p:cNvPr>
          <p:cNvSpPr>
            <a:spLocks noGrp="1"/>
          </p:cNvSpPr>
          <p:nvPr>
            <p:ph type="title"/>
          </p:nvPr>
        </p:nvSpPr>
        <p:spPr>
          <a:xfrm>
            <a:off x="1371599" y="294538"/>
            <a:ext cx="9895951" cy="1033669"/>
          </a:xfrm>
        </p:spPr>
        <p:txBody>
          <a:bodyPr>
            <a:normAutofit/>
          </a:bodyPr>
          <a:lstStyle/>
          <a:p>
            <a:pPr algn="ctr"/>
            <a:r>
              <a:rPr lang="en-US" sz="4000" dirty="0">
                <a:solidFill>
                  <a:srgbClr val="FFFFFF"/>
                </a:solidFill>
                <a:latin typeface="Arial" panose="020B0604020202020204" pitchFamily="34" charset="0"/>
                <a:cs typeface="Arial" panose="020B0604020202020204" pitchFamily="34" charset="0"/>
              </a:rPr>
              <a:t>Poll</a:t>
            </a:r>
          </a:p>
        </p:txBody>
      </p:sp>
      <p:sp>
        <p:nvSpPr>
          <p:cNvPr id="31" name="Content Placeholder 4">
            <a:extLst>
              <a:ext uri="{FF2B5EF4-FFF2-40B4-BE49-F238E27FC236}">
                <a16:creationId xmlns:a16="http://schemas.microsoft.com/office/drawing/2014/main" id="{F59481B9-F426-49C2-65B3-71C63E56CDF4}"/>
              </a:ext>
            </a:extLst>
          </p:cNvPr>
          <p:cNvSpPr>
            <a:spLocks noGrp="1"/>
          </p:cNvSpPr>
          <p:nvPr>
            <p:ph idx="1"/>
          </p:nvPr>
        </p:nvSpPr>
        <p:spPr>
          <a:xfrm>
            <a:off x="1371599" y="2318197"/>
            <a:ext cx="9724031" cy="3683358"/>
          </a:xfrm>
        </p:spPr>
        <p:txBody>
          <a:bodyPr anchor="ctr">
            <a:normAutofit/>
          </a:bodyPr>
          <a:lstStyle/>
          <a:p>
            <a:pPr marL="571500" indent="-571500">
              <a:buClr>
                <a:schemeClr val="accent1"/>
              </a:buClr>
              <a:buFont typeface="Wingdings" panose="05000000000000000000" pitchFamily="2" charset="2"/>
              <a:buChar char="Ø"/>
              <a:defRPr/>
            </a:pPr>
            <a:r>
              <a:rPr lang="en-US" dirty="0">
                <a:latin typeface="Arial" panose="020B0604020202020204" pitchFamily="34" charset="0"/>
                <a:cs typeface="Arial" panose="020B0604020202020204" pitchFamily="34" charset="0"/>
              </a:rPr>
              <a:t>Have you used Gen. AI  personally?</a:t>
            </a:r>
          </a:p>
          <a:p>
            <a:pPr marL="1028700" lvl="1" indent="-571500">
              <a:buClr>
                <a:schemeClr val="accent1"/>
              </a:buClr>
              <a:buFont typeface="Wingdings" panose="05000000000000000000" pitchFamily="2" charset="2"/>
              <a:buChar char="Ø"/>
              <a:defRPr/>
            </a:pPr>
            <a:r>
              <a:rPr lang="en-US" sz="2800" dirty="0">
                <a:latin typeface="Arial" panose="020B0604020202020204" pitchFamily="34" charset="0"/>
                <a:cs typeface="Arial" panose="020B0604020202020204" pitchFamily="34" charset="0"/>
              </a:rPr>
              <a:t>YES</a:t>
            </a:r>
          </a:p>
          <a:p>
            <a:pPr marL="1028700" lvl="1" indent="-571500">
              <a:buClr>
                <a:schemeClr val="accent1"/>
              </a:buClr>
              <a:buFont typeface="Wingdings" panose="05000000000000000000" pitchFamily="2" charset="2"/>
              <a:buChar char="Ø"/>
              <a:defRPr/>
            </a:pPr>
            <a:r>
              <a:rPr lang="en-US" sz="2800" dirty="0">
                <a:latin typeface="Arial" panose="020B0604020202020204" pitchFamily="34" charset="0"/>
                <a:cs typeface="Arial" panose="020B0604020202020204" pitchFamily="34" charset="0"/>
              </a:rPr>
              <a:t>NO</a:t>
            </a:r>
          </a:p>
          <a:p>
            <a:pPr marL="0" indent="0">
              <a:buNone/>
              <a:defRPr/>
            </a:pPr>
            <a:endParaRPr lang="en-US" dirty="0">
              <a:latin typeface="Arial" panose="020B0604020202020204" pitchFamily="34" charset="0"/>
              <a:cs typeface="Arial" panose="020B0604020202020204" pitchFamily="34" charset="0"/>
            </a:endParaRPr>
          </a:p>
          <a:p>
            <a:pPr marL="0" indent="0">
              <a:buNone/>
              <a:defRPr/>
            </a:pPr>
            <a:r>
              <a:rPr lang="en-US" dirty="0">
                <a:latin typeface="Arial" panose="020B0604020202020204" pitchFamily="34" charset="0"/>
                <a:cs typeface="Arial" panose="020B0604020202020204" pitchFamily="34" charset="0"/>
              </a:rPr>
              <a:t>Discussion:  How?</a:t>
            </a:r>
          </a:p>
          <a:p>
            <a:endParaRPr lang="en-US" sz="2000" dirty="0"/>
          </a:p>
        </p:txBody>
      </p:sp>
      <p:sp>
        <p:nvSpPr>
          <p:cNvPr id="3" name="Slide Number Placeholder 2">
            <a:extLst>
              <a:ext uri="{FF2B5EF4-FFF2-40B4-BE49-F238E27FC236}">
                <a16:creationId xmlns:a16="http://schemas.microsoft.com/office/drawing/2014/main" id="{CC586CC3-809F-6B15-C33B-23A7AA87DDD9}"/>
              </a:ext>
            </a:extLst>
          </p:cNvPr>
          <p:cNvSpPr>
            <a:spLocks noGrp="1"/>
          </p:cNvSpPr>
          <p:nvPr>
            <p:ph type="sldNum" sz="quarter" idx="12"/>
          </p:nvPr>
        </p:nvSpPr>
        <p:spPr/>
        <p:txBody>
          <a:bodyPr/>
          <a:lstStyle/>
          <a:p>
            <a:fld id="{E339BC17-2DDC-4C03-B597-C0252C77F8F3}" type="slidenum">
              <a:rPr lang="en-US" smtClean="0">
                <a:solidFill>
                  <a:schemeClr val="tx1"/>
                </a:solidFill>
              </a:rPr>
              <a:t>4</a:t>
            </a:fld>
            <a:endParaRPr lang="en-US" dirty="0">
              <a:solidFill>
                <a:schemeClr val="tx1"/>
              </a:solidFill>
            </a:endParaRPr>
          </a:p>
        </p:txBody>
      </p:sp>
    </p:spTree>
    <p:extLst>
      <p:ext uri="{BB962C8B-B14F-4D97-AF65-F5344CB8AC3E}">
        <p14:creationId xmlns:p14="http://schemas.microsoft.com/office/powerpoint/2010/main" val="17591423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83869DA-C625-EC97-F181-9EF6D9AFED20}"/>
            </a:ext>
          </a:extLst>
        </p:cNvPr>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AEF85662-F6C2-2660-7BD9-11EF9282CE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9DBF0BA-0B66-761E-C092-9A3B20859D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9A5D3B1-0505-E255-0EC1-CF5AE6594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78568B19-E6C1-5923-BD3F-828AC2B696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3A662AC7-0716-63B0-8916-7326F3B103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B404C6C8-33E5-A021-4841-8EF7603D6108}"/>
              </a:ext>
            </a:extLst>
          </p:cNvPr>
          <p:cNvSpPr>
            <a:spLocks noGrp="1"/>
          </p:cNvSpPr>
          <p:nvPr>
            <p:ph type="title"/>
          </p:nvPr>
        </p:nvSpPr>
        <p:spPr>
          <a:xfrm>
            <a:off x="1371599" y="294538"/>
            <a:ext cx="9895951" cy="1033669"/>
          </a:xfrm>
        </p:spPr>
        <p:txBody>
          <a:bodyPr>
            <a:normAutofit/>
          </a:bodyPr>
          <a:lstStyle/>
          <a:p>
            <a:pPr algn="ctr"/>
            <a:r>
              <a:rPr lang="en-US" sz="4000" dirty="0">
                <a:solidFill>
                  <a:srgbClr val="FFFFFF"/>
                </a:solidFill>
                <a:latin typeface="Arial" panose="020B0604020202020204" pitchFamily="34" charset="0"/>
                <a:cs typeface="Arial" panose="020B0604020202020204" pitchFamily="34" charset="0"/>
              </a:rPr>
              <a:t>Poll</a:t>
            </a:r>
          </a:p>
        </p:txBody>
      </p:sp>
      <p:sp>
        <p:nvSpPr>
          <p:cNvPr id="31" name="Content Placeholder 4">
            <a:extLst>
              <a:ext uri="{FF2B5EF4-FFF2-40B4-BE49-F238E27FC236}">
                <a16:creationId xmlns:a16="http://schemas.microsoft.com/office/drawing/2014/main" id="{8DCAE16D-5470-2B50-B439-CF4CCBF7815C}"/>
              </a:ext>
            </a:extLst>
          </p:cNvPr>
          <p:cNvSpPr>
            <a:spLocks noGrp="1"/>
          </p:cNvSpPr>
          <p:nvPr>
            <p:ph idx="1"/>
          </p:nvPr>
        </p:nvSpPr>
        <p:spPr>
          <a:xfrm>
            <a:off x="1371599" y="2318197"/>
            <a:ext cx="9724031" cy="3683358"/>
          </a:xfrm>
        </p:spPr>
        <p:txBody>
          <a:bodyPr anchor="ctr">
            <a:normAutofit/>
          </a:bodyPr>
          <a:lstStyle/>
          <a:p>
            <a:pPr marL="571500" indent="-571500">
              <a:buClr>
                <a:schemeClr val="accent1"/>
              </a:buClr>
              <a:buFont typeface="Wingdings" panose="05000000000000000000" pitchFamily="2" charset="2"/>
              <a:buChar char="Ø"/>
              <a:defRPr/>
            </a:pPr>
            <a:r>
              <a:rPr lang="en-US" dirty="0">
                <a:latin typeface="Arial" panose="020B0604020202020204" pitchFamily="34" charset="0"/>
                <a:cs typeface="Arial" panose="020B0604020202020204" pitchFamily="34" charset="0"/>
              </a:rPr>
              <a:t>Have you used Gen. AI  professionally?</a:t>
            </a:r>
          </a:p>
          <a:p>
            <a:pPr marL="1028700" lvl="1" indent="-571500">
              <a:buClr>
                <a:schemeClr val="accent1"/>
              </a:buClr>
              <a:buFont typeface="Wingdings" panose="05000000000000000000" pitchFamily="2" charset="2"/>
              <a:buChar char="Ø"/>
              <a:defRPr/>
            </a:pPr>
            <a:r>
              <a:rPr lang="en-US" sz="2800" dirty="0">
                <a:latin typeface="Arial" panose="020B0604020202020204" pitchFamily="34" charset="0"/>
                <a:cs typeface="Arial" panose="020B0604020202020204" pitchFamily="34" charset="0"/>
              </a:rPr>
              <a:t>YES</a:t>
            </a:r>
          </a:p>
          <a:p>
            <a:pPr marL="1028700" lvl="1" indent="-571500">
              <a:buClr>
                <a:schemeClr val="accent1"/>
              </a:buClr>
              <a:buFont typeface="Wingdings" panose="05000000000000000000" pitchFamily="2" charset="2"/>
              <a:buChar char="Ø"/>
              <a:defRPr/>
            </a:pPr>
            <a:r>
              <a:rPr lang="en-US" sz="2800" dirty="0">
                <a:latin typeface="Arial" panose="020B0604020202020204" pitchFamily="34" charset="0"/>
                <a:cs typeface="Arial" panose="020B0604020202020204" pitchFamily="34" charset="0"/>
              </a:rPr>
              <a:t>NO</a:t>
            </a:r>
          </a:p>
          <a:p>
            <a:pPr marL="0" indent="0">
              <a:buNone/>
              <a:defRPr/>
            </a:pPr>
            <a:endParaRPr lang="en-US" dirty="0">
              <a:latin typeface="Arial" panose="020B0604020202020204" pitchFamily="34" charset="0"/>
              <a:cs typeface="Arial" panose="020B0604020202020204" pitchFamily="34" charset="0"/>
            </a:endParaRPr>
          </a:p>
          <a:p>
            <a:pPr marL="0" indent="0">
              <a:buNone/>
              <a:defRPr/>
            </a:pPr>
            <a:r>
              <a:rPr lang="en-US" dirty="0">
                <a:latin typeface="Arial" panose="020B0604020202020204" pitchFamily="34" charset="0"/>
                <a:cs typeface="Arial" panose="020B0604020202020204" pitchFamily="34" charset="0"/>
              </a:rPr>
              <a:t>Discussion:  How?</a:t>
            </a:r>
          </a:p>
          <a:p>
            <a:endParaRPr lang="en-US" sz="2000" dirty="0"/>
          </a:p>
        </p:txBody>
      </p:sp>
      <p:sp>
        <p:nvSpPr>
          <p:cNvPr id="3" name="Slide Number Placeholder 2">
            <a:extLst>
              <a:ext uri="{FF2B5EF4-FFF2-40B4-BE49-F238E27FC236}">
                <a16:creationId xmlns:a16="http://schemas.microsoft.com/office/drawing/2014/main" id="{185EE89A-60E7-4364-B1D9-FD44AF7A8394}"/>
              </a:ext>
            </a:extLst>
          </p:cNvPr>
          <p:cNvSpPr>
            <a:spLocks noGrp="1"/>
          </p:cNvSpPr>
          <p:nvPr>
            <p:ph type="sldNum" sz="quarter" idx="12"/>
          </p:nvPr>
        </p:nvSpPr>
        <p:spPr/>
        <p:txBody>
          <a:bodyPr/>
          <a:lstStyle/>
          <a:p>
            <a:fld id="{E339BC17-2DDC-4C03-B597-C0252C77F8F3}" type="slidenum">
              <a:rPr lang="en-US" smtClean="0">
                <a:solidFill>
                  <a:schemeClr val="tx1"/>
                </a:solidFill>
              </a:rPr>
              <a:t>5</a:t>
            </a:fld>
            <a:endParaRPr lang="en-US" dirty="0">
              <a:solidFill>
                <a:schemeClr val="tx1"/>
              </a:solidFill>
            </a:endParaRPr>
          </a:p>
        </p:txBody>
      </p:sp>
    </p:spTree>
    <p:extLst>
      <p:ext uri="{BB962C8B-B14F-4D97-AF65-F5344CB8AC3E}">
        <p14:creationId xmlns:p14="http://schemas.microsoft.com/office/powerpoint/2010/main" val="2540334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3A1171-C5A8-26A8-57DC-4DB968E1DFF3}"/>
            </a:ext>
          </a:extLst>
        </p:cNvPr>
        <p:cNvGrpSpPr/>
        <p:nvPr/>
      </p:nvGrpSpPr>
      <p:grpSpPr>
        <a:xfrm>
          <a:off x="0" y="0"/>
          <a:ext cx="0" cy="0"/>
          <a:chOff x="0" y="0"/>
          <a:chExt cx="0" cy="0"/>
        </a:xfrm>
      </p:grpSpPr>
      <p:sp>
        <p:nvSpPr>
          <p:cNvPr id="11" name="TextBox 10">
            <a:extLst>
              <a:ext uri="{FF2B5EF4-FFF2-40B4-BE49-F238E27FC236}">
                <a16:creationId xmlns:a16="http://schemas.microsoft.com/office/drawing/2014/main" id="{4A451798-DAA1-C5A0-2454-D78AB1725E69}"/>
              </a:ext>
            </a:extLst>
          </p:cNvPr>
          <p:cNvSpPr txBox="1"/>
          <p:nvPr/>
        </p:nvSpPr>
        <p:spPr>
          <a:xfrm>
            <a:off x="0" y="1897971"/>
            <a:ext cx="12192000" cy="2308324"/>
          </a:xfrm>
          <a:prstGeom prst="rect">
            <a:avLst/>
          </a:prstGeom>
          <a:solidFill>
            <a:srgbClr val="08232F"/>
          </a:solidFill>
          <a:ln>
            <a:solidFill>
              <a:schemeClr val="bg1">
                <a:lumMod val="65000"/>
                <a:lumOff val="35000"/>
              </a:schemeClr>
            </a:solidFill>
          </a:ln>
        </p:spPr>
        <p:txBody>
          <a:bodyPr wrap="square" rtlCol="0">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2" name="Title 1">
            <a:extLst>
              <a:ext uri="{FF2B5EF4-FFF2-40B4-BE49-F238E27FC236}">
                <a16:creationId xmlns:a16="http://schemas.microsoft.com/office/drawing/2014/main" id="{1C50FBA8-FF9D-6B12-9B6E-B9678C1FE804}"/>
              </a:ext>
            </a:extLst>
          </p:cNvPr>
          <p:cNvSpPr>
            <a:spLocks noGrp="1"/>
          </p:cNvSpPr>
          <p:nvPr>
            <p:ph type="title"/>
          </p:nvPr>
        </p:nvSpPr>
        <p:spPr>
          <a:xfrm>
            <a:off x="1683171" y="1607466"/>
            <a:ext cx="8825657" cy="2161978"/>
          </a:xfrm>
        </p:spPr>
        <p:txBody>
          <a:bodyPr/>
          <a:lstStyle/>
          <a:p>
            <a:pPr algn="ctr" eaLnBrk="1" fontAlgn="auto" hangingPunct="1">
              <a:spcAft>
                <a:spcPts val="0"/>
              </a:spcAft>
              <a:defRPr/>
            </a:pPr>
            <a:r>
              <a:rPr lang="en-US" sz="4800" b="1" i="0" u="none" strike="noStrike" baseline="0" dirty="0">
                <a:solidFill>
                  <a:schemeClr val="bg1"/>
                </a:solidFill>
                <a:latin typeface="Arial" panose="020B0604020202020204" pitchFamily="34" charset="0"/>
                <a:cs typeface="Arial" panose="020B0604020202020204" pitchFamily="34" charset="0"/>
              </a:rPr>
              <a:t>What is Generative AI and why is it relevant?</a:t>
            </a:r>
            <a:endParaRPr lang="en-US" sz="8800" dirty="0">
              <a:solidFill>
                <a:schemeClr val="bg1"/>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5CB3555D-DE43-10E6-BAE3-E00CDADB77CD}"/>
              </a:ext>
            </a:extLst>
          </p:cNvPr>
          <p:cNvPicPr>
            <a:picLocks noChangeAspect="1"/>
          </p:cNvPicPr>
          <p:nvPr/>
        </p:nvPicPr>
        <p:blipFill>
          <a:blip r:embed="rId2"/>
          <a:stretch>
            <a:fillRect/>
          </a:stretch>
        </p:blipFill>
        <p:spPr>
          <a:xfrm>
            <a:off x="146244" y="5465590"/>
            <a:ext cx="1383912" cy="1255885"/>
          </a:xfrm>
          <a:prstGeom prst="rect">
            <a:avLst/>
          </a:prstGeom>
        </p:spPr>
      </p:pic>
      <p:sp>
        <p:nvSpPr>
          <p:cNvPr id="6" name="Slide Number Placeholder 5">
            <a:extLst>
              <a:ext uri="{FF2B5EF4-FFF2-40B4-BE49-F238E27FC236}">
                <a16:creationId xmlns:a16="http://schemas.microsoft.com/office/drawing/2014/main" id="{4D80FE3D-CAFD-53FF-21ED-E6B164700613}"/>
              </a:ext>
            </a:extLst>
          </p:cNvPr>
          <p:cNvSpPr>
            <a:spLocks noGrp="1"/>
          </p:cNvSpPr>
          <p:nvPr>
            <p:ph type="sldNum" sz="quarter" idx="12"/>
          </p:nvPr>
        </p:nvSpPr>
        <p:spPr/>
        <p:txBody>
          <a:bodyPr/>
          <a:lstStyle/>
          <a:p>
            <a:fld id="{0E42FCEF-9517-7142-B602-BAEFE73C0B6E}" type="slidenum">
              <a:rPr lang="en-US" smtClean="0">
                <a:solidFill>
                  <a:schemeClr val="tx1"/>
                </a:solidFill>
              </a:rPr>
              <a:t>6</a:t>
            </a:fld>
            <a:endParaRPr lang="en-US" dirty="0">
              <a:solidFill>
                <a:schemeClr val="tx1"/>
              </a:solidFill>
            </a:endParaRPr>
          </a:p>
        </p:txBody>
      </p:sp>
    </p:spTree>
    <p:extLst>
      <p:ext uri="{BB962C8B-B14F-4D97-AF65-F5344CB8AC3E}">
        <p14:creationId xmlns:p14="http://schemas.microsoft.com/office/powerpoint/2010/main" val="8060256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E436A46-0571-06C1-F13A-B10C28877AC2}"/>
            </a:ext>
          </a:extLst>
        </p:cNvPr>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7FE93427-4313-C0A5-FC56-3CFD779854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79B01B15-A34F-EFD1-975B-F4290BBA9A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F1494BD-65F5-F761-6A40-682C2D5665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B35A69C-A07E-55D7-1940-CA565B818D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6E9C3621-EF2E-7628-E711-96146C00B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97B69E7E-7CBF-08E8-9B2E-D3F9F102E46E}"/>
              </a:ext>
            </a:extLst>
          </p:cNvPr>
          <p:cNvSpPr>
            <a:spLocks noGrp="1"/>
          </p:cNvSpPr>
          <p:nvPr>
            <p:ph type="title"/>
          </p:nvPr>
        </p:nvSpPr>
        <p:spPr>
          <a:xfrm>
            <a:off x="1371599" y="294538"/>
            <a:ext cx="9895951" cy="1033669"/>
          </a:xfrm>
        </p:spPr>
        <p:txBody>
          <a:bodyPr>
            <a:normAutofit/>
          </a:bodyPr>
          <a:lstStyle/>
          <a:p>
            <a:pPr algn="ctr"/>
            <a:r>
              <a:rPr lang="en-US" sz="4000" dirty="0">
                <a:solidFill>
                  <a:srgbClr val="FFFFFF"/>
                </a:solidFill>
                <a:latin typeface="Arial" panose="020B0604020202020204" pitchFamily="34" charset="0"/>
                <a:cs typeface="Arial" panose="020B0604020202020204" pitchFamily="34" charset="0"/>
              </a:rPr>
              <a:t>It will be the death of HR and our careers</a:t>
            </a:r>
          </a:p>
        </p:txBody>
      </p:sp>
      <p:pic>
        <p:nvPicPr>
          <p:cNvPr id="2" name="Content Placeholder 3">
            <a:extLst>
              <a:ext uri="{FF2B5EF4-FFF2-40B4-BE49-F238E27FC236}">
                <a16:creationId xmlns:a16="http://schemas.microsoft.com/office/drawing/2014/main" id="{ADECBAE5-3089-5D80-7A74-F7B6C9C084C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a:xfrm>
            <a:off x="3954856" y="2022953"/>
            <a:ext cx="4282283" cy="4282283"/>
          </a:xfrm>
          <a:prstGeom prst="rect">
            <a:avLst/>
          </a:prstGeom>
        </p:spPr>
      </p:pic>
      <p:sp>
        <p:nvSpPr>
          <p:cNvPr id="3" name="TextBox 2">
            <a:extLst>
              <a:ext uri="{FF2B5EF4-FFF2-40B4-BE49-F238E27FC236}">
                <a16:creationId xmlns:a16="http://schemas.microsoft.com/office/drawing/2014/main" id="{60FD129C-A123-52D5-D708-0FF873390E6C}"/>
              </a:ext>
            </a:extLst>
          </p:cNvPr>
          <p:cNvSpPr txBox="1"/>
          <p:nvPr/>
        </p:nvSpPr>
        <p:spPr>
          <a:xfrm>
            <a:off x="4418275" y="6381563"/>
            <a:ext cx="3355446" cy="400110"/>
          </a:xfrm>
          <a:prstGeom prst="rect">
            <a:avLst/>
          </a:prstGeom>
          <a:noFill/>
        </p:spPr>
        <p:txBody>
          <a:bodyPr wrap="square" rtlCol="0">
            <a:spAutoFit/>
          </a:bodyPr>
          <a:lstStyle/>
          <a:p>
            <a:pPr algn="ctr"/>
            <a:r>
              <a:rPr lang="en-US" sz="2000" dirty="0">
                <a:latin typeface="Arial" panose="020B0604020202020204" pitchFamily="34" charset="0"/>
                <a:cs typeface="Arial" panose="020B0604020202020204" pitchFamily="34" charset="0"/>
              </a:rPr>
              <a:t>Image created by DALL-E</a:t>
            </a:r>
          </a:p>
        </p:txBody>
      </p:sp>
      <p:sp>
        <p:nvSpPr>
          <p:cNvPr id="6" name="Slide Number Placeholder 5">
            <a:extLst>
              <a:ext uri="{FF2B5EF4-FFF2-40B4-BE49-F238E27FC236}">
                <a16:creationId xmlns:a16="http://schemas.microsoft.com/office/drawing/2014/main" id="{5C55954A-3A8F-E13F-E40B-CF35BC42BAED}"/>
              </a:ext>
            </a:extLst>
          </p:cNvPr>
          <p:cNvSpPr>
            <a:spLocks noGrp="1"/>
          </p:cNvSpPr>
          <p:nvPr>
            <p:ph type="sldNum" sz="quarter" idx="12"/>
          </p:nvPr>
        </p:nvSpPr>
        <p:spPr/>
        <p:txBody>
          <a:bodyPr/>
          <a:lstStyle/>
          <a:p>
            <a:fld id="{E339BC17-2DDC-4C03-B597-C0252C77F8F3}" type="slidenum">
              <a:rPr lang="en-US" smtClean="0">
                <a:solidFill>
                  <a:schemeClr val="tx1"/>
                </a:solidFill>
              </a:rPr>
              <a:t>7</a:t>
            </a:fld>
            <a:endParaRPr lang="en-US" dirty="0">
              <a:solidFill>
                <a:schemeClr val="tx1"/>
              </a:solidFill>
            </a:endParaRPr>
          </a:p>
        </p:txBody>
      </p:sp>
    </p:spTree>
    <p:extLst>
      <p:ext uri="{BB962C8B-B14F-4D97-AF65-F5344CB8AC3E}">
        <p14:creationId xmlns:p14="http://schemas.microsoft.com/office/powerpoint/2010/main" val="19617517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C37E5B4-9D97-1732-138C-808096F5F8BE}"/>
            </a:ext>
          </a:extLst>
        </p:cNvPr>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85FCF5E3-0B15-CED2-8B0A-D1187DDF3F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15074B37-2D69-3F63-483F-8DD263E506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8BA06E3-4748-9FA6-C9DE-A00BF1C484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0022D47-CC5F-2686-7832-AE2A21D7E0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FEDE8FF9-2EF8-51E9-B5A9-6F8B8FBEB9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8D0117F1-18C1-5B7D-1838-2C66DE5D47F0}"/>
              </a:ext>
            </a:extLst>
          </p:cNvPr>
          <p:cNvSpPr>
            <a:spLocks noGrp="1"/>
          </p:cNvSpPr>
          <p:nvPr>
            <p:ph type="title"/>
          </p:nvPr>
        </p:nvSpPr>
        <p:spPr>
          <a:xfrm>
            <a:off x="-3" y="294538"/>
            <a:ext cx="12191998" cy="1033669"/>
          </a:xfrm>
        </p:spPr>
        <p:txBody>
          <a:bodyPr>
            <a:noAutofit/>
          </a:bodyPr>
          <a:lstStyle/>
          <a:p>
            <a:pPr algn="ctr"/>
            <a:r>
              <a:rPr lang="en-US" sz="4000" dirty="0">
                <a:solidFill>
                  <a:srgbClr val="FFFFFF"/>
                </a:solidFill>
                <a:latin typeface="Arial" panose="020B0604020202020204" pitchFamily="34" charset="0"/>
                <a:cs typeface="Arial" panose="020B0604020202020204" pitchFamily="34" charset="0"/>
              </a:rPr>
              <a:t>It will usher in an Edenlike future for HR and Tribes</a:t>
            </a:r>
          </a:p>
        </p:txBody>
      </p:sp>
      <p:pic>
        <p:nvPicPr>
          <p:cNvPr id="5" name="Content Placeholder 4">
            <a:extLst>
              <a:ext uri="{FF2B5EF4-FFF2-40B4-BE49-F238E27FC236}">
                <a16:creationId xmlns:a16="http://schemas.microsoft.com/office/drawing/2014/main" id="{731A6D3F-B5CB-CF48-C0A2-C88776FB093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a:xfrm>
            <a:off x="3833016" y="1855600"/>
            <a:ext cx="4525963" cy="4525963"/>
          </a:xfrm>
          <a:prstGeom prst="rect">
            <a:avLst/>
          </a:prstGeom>
        </p:spPr>
      </p:pic>
      <p:sp>
        <p:nvSpPr>
          <p:cNvPr id="6" name="TextBox 5">
            <a:extLst>
              <a:ext uri="{FF2B5EF4-FFF2-40B4-BE49-F238E27FC236}">
                <a16:creationId xmlns:a16="http://schemas.microsoft.com/office/drawing/2014/main" id="{18C36964-0E9A-EC9A-419F-519368ED1742}"/>
              </a:ext>
            </a:extLst>
          </p:cNvPr>
          <p:cNvSpPr txBox="1"/>
          <p:nvPr/>
        </p:nvSpPr>
        <p:spPr>
          <a:xfrm>
            <a:off x="4418275" y="6381563"/>
            <a:ext cx="3355446" cy="400110"/>
          </a:xfrm>
          <a:prstGeom prst="rect">
            <a:avLst/>
          </a:prstGeom>
          <a:noFill/>
        </p:spPr>
        <p:txBody>
          <a:bodyPr wrap="square" rtlCol="0">
            <a:spAutoFit/>
          </a:bodyPr>
          <a:lstStyle/>
          <a:p>
            <a:pPr algn="ctr"/>
            <a:r>
              <a:rPr lang="en-US" sz="2000" dirty="0">
                <a:latin typeface="Arial" panose="020B0604020202020204" pitchFamily="34" charset="0"/>
                <a:cs typeface="Arial" panose="020B0604020202020204" pitchFamily="34" charset="0"/>
              </a:rPr>
              <a:t>Image created by DALL-E</a:t>
            </a:r>
          </a:p>
        </p:txBody>
      </p:sp>
      <p:sp>
        <p:nvSpPr>
          <p:cNvPr id="8" name="Slide Number Placeholder 7">
            <a:extLst>
              <a:ext uri="{FF2B5EF4-FFF2-40B4-BE49-F238E27FC236}">
                <a16:creationId xmlns:a16="http://schemas.microsoft.com/office/drawing/2014/main" id="{D81A7726-8271-FFB3-82AE-6090E01C2AEF}"/>
              </a:ext>
            </a:extLst>
          </p:cNvPr>
          <p:cNvSpPr>
            <a:spLocks noGrp="1"/>
          </p:cNvSpPr>
          <p:nvPr>
            <p:ph type="sldNum" sz="quarter" idx="12"/>
          </p:nvPr>
        </p:nvSpPr>
        <p:spPr/>
        <p:txBody>
          <a:bodyPr/>
          <a:lstStyle/>
          <a:p>
            <a:fld id="{E339BC17-2DDC-4C03-B597-C0252C77F8F3}" type="slidenum">
              <a:rPr lang="en-US" smtClean="0">
                <a:solidFill>
                  <a:schemeClr val="tx1"/>
                </a:solidFill>
              </a:rPr>
              <a:t>8</a:t>
            </a:fld>
            <a:endParaRPr lang="en-US" dirty="0">
              <a:solidFill>
                <a:schemeClr val="tx1"/>
              </a:solidFill>
            </a:endParaRPr>
          </a:p>
        </p:txBody>
      </p:sp>
    </p:spTree>
    <p:extLst>
      <p:ext uri="{BB962C8B-B14F-4D97-AF65-F5344CB8AC3E}">
        <p14:creationId xmlns:p14="http://schemas.microsoft.com/office/powerpoint/2010/main" val="40884814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E457C2B-02D3-E718-7DC8-704FF0C80F4A}"/>
            </a:ext>
          </a:extLst>
        </p:cNvPr>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A45FEDE9-4F46-9C62-DC1C-034F20034D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E179EA5-0897-C0B2-6E71-0F3A5C1294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D9B45D20-67D5-A628-C49E-E440B35590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DD72A4E-6EDC-1105-57DF-293795973B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6ABCAA3-15BF-BE21-DD1D-E59227B3A0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6E733AD9-33B2-3CC6-B2E2-FF21D5230D49}"/>
              </a:ext>
            </a:extLst>
          </p:cNvPr>
          <p:cNvSpPr>
            <a:spLocks noGrp="1"/>
          </p:cNvSpPr>
          <p:nvPr>
            <p:ph type="title"/>
          </p:nvPr>
        </p:nvSpPr>
        <p:spPr>
          <a:xfrm>
            <a:off x="1371599" y="294538"/>
            <a:ext cx="9895951" cy="1033669"/>
          </a:xfrm>
        </p:spPr>
        <p:txBody>
          <a:bodyPr>
            <a:normAutofit/>
          </a:bodyPr>
          <a:lstStyle/>
          <a:p>
            <a:pPr algn="ctr"/>
            <a:r>
              <a:rPr lang="en-US" sz="4000" dirty="0">
                <a:solidFill>
                  <a:srgbClr val="FFFFFF"/>
                </a:solidFill>
                <a:latin typeface="Arial" panose="020B0604020202020204" pitchFamily="34" charset="0"/>
                <a:cs typeface="Arial" panose="020B0604020202020204" pitchFamily="34" charset="0"/>
              </a:rPr>
              <a:t>It is just another technological change</a:t>
            </a:r>
          </a:p>
        </p:txBody>
      </p:sp>
      <p:sp>
        <p:nvSpPr>
          <p:cNvPr id="6" name="TextBox 5">
            <a:extLst>
              <a:ext uri="{FF2B5EF4-FFF2-40B4-BE49-F238E27FC236}">
                <a16:creationId xmlns:a16="http://schemas.microsoft.com/office/drawing/2014/main" id="{EEFC76B3-A404-DF1F-325B-EF4002B9764F}"/>
              </a:ext>
            </a:extLst>
          </p:cNvPr>
          <p:cNvSpPr txBox="1"/>
          <p:nvPr/>
        </p:nvSpPr>
        <p:spPr>
          <a:xfrm>
            <a:off x="3648101" y="6427204"/>
            <a:ext cx="5342945" cy="400110"/>
          </a:xfrm>
          <a:prstGeom prst="rect">
            <a:avLst/>
          </a:prstGeom>
          <a:noFill/>
        </p:spPr>
        <p:txBody>
          <a:bodyPr wrap="square" rtlCol="0">
            <a:spAutoFit/>
          </a:bodyPr>
          <a:lstStyle/>
          <a:p>
            <a:pPr algn="ctr"/>
            <a:r>
              <a:rPr lang="en-US" sz="2000" dirty="0">
                <a:latin typeface="Arial" panose="020B0604020202020204" pitchFamily="34" charset="0"/>
                <a:cs typeface="Arial" panose="020B0604020202020204" pitchFamily="34" charset="0"/>
              </a:rPr>
              <a:t>Image created by ChatGPT image generator</a:t>
            </a:r>
          </a:p>
        </p:txBody>
      </p:sp>
      <p:pic>
        <p:nvPicPr>
          <p:cNvPr id="2" name="Content Placeholder 7">
            <a:extLst>
              <a:ext uri="{FF2B5EF4-FFF2-40B4-BE49-F238E27FC236}">
                <a16:creationId xmlns:a16="http://schemas.microsoft.com/office/drawing/2014/main" id="{F1EC630F-4430-C162-3033-CEE31C3FD5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3042974" y="1856775"/>
            <a:ext cx="6553200" cy="4525963"/>
          </a:xfrm>
          <a:prstGeom prst="rect">
            <a:avLst/>
          </a:prstGeom>
        </p:spPr>
      </p:pic>
      <p:sp>
        <p:nvSpPr>
          <p:cNvPr id="7" name="Slide Number Placeholder 6">
            <a:extLst>
              <a:ext uri="{FF2B5EF4-FFF2-40B4-BE49-F238E27FC236}">
                <a16:creationId xmlns:a16="http://schemas.microsoft.com/office/drawing/2014/main" id="{D037753A-B33C-15C3-781A-828BBCCBE929}"/>
              </a:ext>
            </a:extLst>
          </p:cNvPr>
          <p:cNvSpPr>
            <a:spLocks noGrp="1"/>
          </p:cNvSpPr>
          <p:nvPr>
            <p:ph type="sldNum" sz="quarter" idx="12"/>
          </p:nvPr>
        </p:nvSpPr>
        <p:spPr/>
        <p:txBody>
          <a:bodyPr/>
          <a:lstStyle/>
          <a:p>
            <a:fld id="{E339BC17-2DDC-4C03-B597-C0252C77F8F3}" type="slidenum">
              <a:rPr lang="en-US" smtClean="0">
                <a:solidFill>
                  <a:schemeClr val="tx1"/>
                </a:solidFill>
              </a:rPr>
              <a:t>9</a:t>
            </a:fld>
            <a:endParaRPr lang="en-US" dirty="0">
              <a:solidFill>
                <a:schemeClr val="tx1"/>
              </a:solidFill>
            </a:endParaRPr>
          </a:p>
        </p:txBody>
      </p:sp>
    </p:spTree>
    <p:extLst>
      <p:ext uri="{BB962C8B-B14F-4D97-AF65-F5344CB8AC3E}">
        <p14:creationId xmlns:p14="http://schemas.microsoft.com/office/powerpoint/2010/main" val="22484786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item.xml><?xml version="1.0" encoding="utf-8"?>
<properties xmlns="http://www.imanage.com/work/xmlschema">
  <documentid>DWCLIENT!11823233.1</documentid>
  <senderid>JBC</senderid>
  <senderemail>JCARY@DWMLAW.COM</senderemail>
  <lastmodified>2025-05-05T17:07:48.0000000-04:00</lastmodified>
  <database>DWCLIENT</database>
</properties>
</file>

<file path=docProps/app.xml><?xml version="1.0" encoding="utf-8"?>
<Properties xmlns="http://schemas.openxmlformats.org/officeDocument/2006/extended-properties" xmlns:vt="http://schemas.openxmlformats.org/officeDocument/2006/docPropsVTypes">
  <TotalTime>651</TotalTime>
  <Words>2566</Words>
  <Application>Microsoft Office PowerPoint</Application>
  <PresentationFormat>Widescreen</PresentationFormat>
  <Paragraphs>269</Paragraphs>
  <Slides>32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Aptos</vt:lpstr>
      <vt:lpstr>Aptos Display</vt:lpstr>
      <vt:lpstr>Arial</vt:lpstr>
      <vt:lpstr>Century Gothic</vt:lpstr>
      <vt:lpstr>Proxima Nova</vt:lpstr>
      <vt:lpstr>Wingdings</vt:lpstr>
      <vt:lpstr>Office Theme</vt:lpstr>
      <vt:lpstr>PowerPoint Presentation</vt:lpstr>
      <vt:lpstr>AI IN HR: MANAGING LEGAL RISKS &amp; ADAPTING HR POLICIES</vt:lpstr>
      <vt:lpstr>Agenda</vt:lpstr>
      <vt:lpstr>Poll</vt:lpstr>
      <vt:lpstr>Poll</vt:lpstr>
      <vt:lpstr>What is Generative AI and why is it relevant?</vt:lpstr>
      <vt:lpstr>It will be the death of HR and our careers</vt:lpstr>
      <vt:lpstr>It will usher in an Edenlike future for HR and Tribes</vt:lpstr>
      <vt:lpstr>It is just another technological change</vt:lpstr>
      <vt:lpstr>Demonstration</vt:lpstr>
      <vt:lpstr>Sample Prompts</vt:lpstr>
      <vt:lpstr>PowerPoint Presentation</vt:lpstr>
      <vt:lpstr>Definitions</vt:lpstr>
      <vt:lpstr>PowerPoint Presentation</vt:lpstr>
      <vt:lpstr>Training Data</vt:lpstr>
      <vt:lpstr>Fine Tuning</vt:lpstr>
      <vt:lpstr>Legal Landscape of AI in HR</vt:lpstr>
      <vt:lpstr>PowerPoint Presentation</vt:lpstr>
      <vt:lpstr>EEOC AI Settlement</vt:lpstr>
      <vt:lpstr>Mitigating Legal Risks</vt:lpstr>
      <vt:lpstr>1. What laws that implicate AI apply to my organization, if any?</vt:lpstr>
      <vt:lpstr>1. What laws that implicate AI apply to my organization, if any?</vt:lpstr>
      <vt:lpstr>1. What laws that implicate AI apply to my organization, if any?</vt:lpstr>
      <vt:lpstr>1. What laws that implicate AI apply to my organization, if any?</vt:lpstr>
      <vt:lpstr>1. What laws that implicate AI apply to my organization, if any?</vt:lpstr>
      <vt:lpstr>2. If laws that implicate AI apply to my organization, am I up to date on legal guidance?</vt:lpstr>
      <vt:lpstr>2. If laws that implicate AI apply to my organization, am I up to date on legal guidance?</vt:lpstr>
      <vt:lpstr>2. If laws that implicate AI apply to my organization, am I up to date on legal guidance?</vt:lpstr>
      <vt:lpstr>3. If my organization contracts with HR vendors that use AI, have I ensured that the vendors are up-to-date on legal guidance?</vt:lpstr>
      <vt:lpstr>PowerPoint Presentation</vt:lpstr>
      <vt:lpstr>PowerPoint Presentation</vt:lpstr>
      <vt:lpstr>What should I do today to futureproof my Organization use of AI in HR?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Leticia Joe</dc:creator>
  <cp:lastModifiedBy>Justin B. Cary</cp:lastModifiedBy>
  <cp:revision>3</cp:revision>
  <dcterms:created xsi:type="dcterms:W3CDTF">2025-02-25T01:38:12Z</dcterms:created>
  <dcterms:modified xsi:type="dcterms:W3CDTF">2025-05-05T21:07:48Z</dcterms:modified>
</cp:coreProperties>
</file>