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E_FC61E679.xml" ContentType="application/vnd.ms-powerpoint.comments+xml"/>
  <Override PartName="/ppt/comments/modernComment_10B_2476DAF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8" r:id="rId6"/>
    <p:sldId id="259" r:id="rId7"/>
    <p:sldId id="271" r:id="rId8"/>
    <p:sldId id="285" r:id="rId9"/>
    <p:sldId id="286" r:id="rId10"/>
    <p:sldId id="282" r:id="rId11"/>
    <p:sldId id="265" r:id="rId12"/>
    <p:sldId id="263" r:id="rId13"/>
    <p:sldId id="264" r:id="rId14"/>
    <p:sldId id="262" r:id="rId15"/>
    <p:sldId id="261" r:id="rId16"/>
    <p:sldId id="274" r:id="rId17"/>
    <p:sldId id="267" r:id="rId18"/>
    <p:sldId id="272" r:id="rId19"/>
    <p:sldId id="273" r:id="rId20"/>
    <p:sldId id="275" r:id="rId21"/>
    <p:sldId id="281" r:id="rId22"/>
    <p:sldId id="277" r:id="rId23"/>
    <p:sldId id="280" r:id="rId24"/>
    <p:sldId id="288" r:id="rId25"/>
    <p:sldId id="268" r:id="rId26"/>
    <p:sldId id="269" r:id="rId27"/>
    <p:sldId id="266" r:id="rId28"/>
    <p:sldId id="283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EF60E4-04FE-6CDB-3A8D-75FE6994F130}" name="Jared Smith" initials="JS" userId="S::jared.smith@s3managementgroup.com::28dfbb59-d6e6-496e-93ab-5fa97560a0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2FEBD-2473-4AB0-8154-80EAA5D4412F}" v="263" dt="2025-05-03T22:37:28.497"/>
    <p1510:client id="{7D3B01D4-7348-6A7F-4EE9-F265E566C6E3}" v="1174" dt="2025-05-05T14:26:16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modernComment_10B_2476DA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ACE077-D769-428F-BB50-A42FB4A74291}" authorId="{E4EF60E4-04FE-6CDB-3A8D-75FE6994F130}" created="2025-04-28T21:15:04.211">
    <pc:sldMkLst xmlns:pc="http://schemas.microsoft.com/office/powerpoint/2013/main/command">
      <pc:docMk/>
      <pc:sldMk cId="611769079" sldId="267"/>
    </pc:sldMkLst>
    <p188:txBody>
      <a:bodyPr/>
      <a:lstStyle/>
      <a:p>
        <a:r>
          <a:rPr lang="en-US"/>
          <a:t>should we use the lifecycle stages that we referenced earlier - or define a different lifecycle model?</a:t>
        </a:r>
      </a:p>
    </p188:txBody>
  </p188:cm>
</p188:cmLst>
</file>

<file path=ppt/comments/modernComment_11E_FC61E6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365D68B-1036-4659-B4DF-94658D55CE8E}" authorId="{E4EF60E4-04FE-6CDB-3A8D-75FE6994F130}" created="2025-05-01T16:54:46.8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34274425" sldId="286"/>
      <ac:spMk id="3" creationId="{641EAB32-7416-EFC3-9B98-662A4C739FC9}"/>
    </ac:deMkLst>
    <p188:txBody>
      <a:bodyPr/>
      <a:lstStyle/>
      <a:p>
        <a:r>
          <a:rPr lang="en-US"/>
          <a:t>if we delete the highlighted area, we stilll get the main idea and simplify the slide - should we simplify?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02BBB-865F-427D-9875-1538354F991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CB47C-61F2-4B70-A709-B0F2F112A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5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CB47C-61F2-4B70-A709-B0F2F112A3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8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79B1-D9CD-7D46-FF4C-FF7DE34E3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1EE7A-E40E-D651-B65A-9F756DE04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9BF5A-7F66-F708-C149-E3945805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1463-29E3-4196-80CC-B5920809C3CB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18E3E-E26C-9D96-BFAA-978B80E14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FAE-98EE-8DC3-4C19-7429F571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17-2DDC-4C03-B597-C0252C77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9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4D54-4205-BD39-1F22-08AACBCA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BD7B5-FB38-4E48-F208-8CFA30A31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D056B-9F8A-78CA-C2A0-71B16A11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A8E9-8B56-4C86-A728-68CC5CA86054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7B341-65BE-F255-3761-62D30ED0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D142B-25E2-308A-1465-4C06AF8F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17-2DDC-4C03-B597-C0252C77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8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3A9E7E-96D1-7F52-B826-18542EC7A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BA64E-9C8C-E612-2959-E28996929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C2E03-9335-A25D-BE9F-B6404073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BB2B-97E9-45E5-927F-FA9688972232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AEA7D-C1BC-3B4E-610B-D30EB8AA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4CE6-C4FA-4A3C-710F-51C90EB3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17-2DDC-4C03-B597-C0252C77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E748-CEAB-5C98-CED3-D41B7133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7FEA8-E6ED-180C-3194-173FDD83A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68B79-D0DA-45C6-E200-F1222B91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8386-6A30-4410-B906-B82B66653811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0B516-9DD1-84E5-8427-8DD538DD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304E2-82FE-9EF6-93A7-EE03DBEB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17-2DDC-4C03-B597-C0252C77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90F9-724A-F0DA-DF7B-4E93D3AC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A0F22-CF1E-8FAA-1824-7ED557B3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94E77-4D90-8BDC-5D26-7B0D2FE2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F519-CC33-4A32-BC97-1A436C6EA2A9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D9BA0-AEA5-B051-65C3-1EEA026F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0EC49-D2D1-11F4-399A-2CB44DC3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17-2DDC-4C03-B597-C0252C77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8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359C-1FBC-EAC5-62D3-DD26202E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CA52-3095-9DA3-E0C3-30E2F3192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B1E5F-F743-3579-689F-354A066B9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FE1F3-35DD-4076-DD8E-5D1225DD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7D9C-2B6A-49AD-B2EB-F8DCD00FB33F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50601-E931-FCAD-5122-5CDD81CB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BA1D2-C037-F7BE-8640-1B48418B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17-2DDC-4C03-B597-C0252C77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D66-31E0-C44D-6FBB-ACB4AE93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30CFB-B8EE-6A02-DE48-4B3D4F554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9D833-3C72-A367-3D51-FA84543CB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2BA56-C6EA-3189-8440-F60163596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EDAB6-9CB9-3BDA-468A-038122EFD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B750B-3C1C-07D8-C5B9-61A87708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3FDC-D042-4DA7-B113-45D70CD99BA7}" type="datetime1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479C8-3ADE-E63E-9E95-D0F0F0DA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6F5BA-0B4C-37CF-7DC1-6B57AC43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17-2DDC-4C03-B597-C0252C77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2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3AB6-4C8A-899A-E969-8F7508D3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7B7B2-D1C6-F54D-DD8E-9EF82222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EAA6-FA2A-47CB-BC08-A5A9D75574C6}" type="datetime1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459C2-B66F-4206-384A-3BA2C7F6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B7A8C-7133-0B8A-4119-92DF1310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17-2DDC-4C03-B597-C0252C77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4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D0713-4F87-4871-4F61-4544550C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0344-57BA-4E60-91AA-177DB7A4019E}" type="datetime1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DB5E9-65DD-B164-8F66-E8E05078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879F-A188-41A9-9E40-FCA9E920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17-2DDC-4C03-B597-C0252C77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5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E9C8-8982-99D1-1C82-D7A37E05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98454-2B1A-6ABD-BB19-28B1C09B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7A09A-F093-F798-CC62-52B07E5E7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4DF1A-7011-5F96-5A72-C87BFADC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E99C-8955-4A21-B07A-B359CE2071EB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DE74E-2F2D-E43F-B509-7C6CF41F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CB0C7-048F-1686-A55C-DDF2EA90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17-2DDC-4C03-B597-C0252C77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5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4944-6C6A-187E-7D24-00944681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946B7-5850-A2FA-C283-1DA3DC084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33E47-BB5F-E49E-ED7A-71CE23244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0CFB1-7B19-7697-A3B0-59A410CD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1210-B22D-4790-85D8-93B9296F573C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5AD17-32C5-FDC9-B7BE-08BE4F55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53732-8ECF-1078-5DAF-955D5E70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17-2DDC-4C03-B597-C0252C77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1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2DCE-2B03-F709-D7CF-FEB0F58E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7D243-5F4C-B209-C9D8-D394955A5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0462D-91FF-4418-7EC0-528DA4A10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96F2A8-D388-475C-ACAB-C35E0B30147C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03703-7F4E-8346-590D-763AE85FA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E0F5A-D62F-F156-2637-7AFFACC81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39BC17-2DDC-4C03-B597-C0252C77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0B_2476DAF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Jeff.Yates@S3ManagementGroup.com" TargetMode="External"/><Relationship Id="rId4" Type="http://schemas.openxmlformats.org/officeDocument/2006/relationships/hyperlink" Target="mailto:Jared.Smith@S3ManagementGroup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nou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1E_FC61E6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072335-1100-BDE4-ADA0-50CC95B60481}"/>
              </a:ext>
            </a:extLst>
          </p:cNvPr>
          <p:cNvSpPr txBox="1"/>
          <p:nvPr/>
        </p:nvSpPr>
        <p:spPr>
          <a:xfrm>
            <a:off x="3048000" y="324664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7" name="Picture 6" descr="A blue and white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A009A468-2392-833D-22E8-9AC2C95A4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D4BEF0-84F8-EDA2-729C-989179FE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64E23-6EE5-C65A-38A2-221802993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7" y="2003936"/>
            <a:ext cx="6304667" cy="683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5069E9-3ACA-FD8D-7E02-42107A6BF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8" y="2625290"/>
            <a:ext cx="6011442" cy="683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F294A5-BCF2-3D60-EC47-38404B0D5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8" y="3246644"/>
            <a:ext cx="5424991" cy="12055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B74ABC-6BEC-1C2B-8B08-F0699B04C767}"/>
              </a:ext>
            </a:extLst>
          </p:cNvPr>
          <p:cNvSpPr txBox="1"/>
          <p:nvPr/>
        </p:nvSpPr>
        <p:spPr>
          <a:xfrm>
            <a:off x="139229" y="2192233"/>
            <a:ext cx="6118983" cy="1447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400" kern="100" cap="small">
                <a:solidFill>
                  <a:schemeClr val="bg1"/>
                </a:solidFill>
                <a:effectLst/>
                <a:latin typeface="-webkit-standard"/>
                <a:ea typeface="Aptos" panose="020B0004020202020204" pitchFamily="34" charset="0"/>
                <a:cs typeface="Times New Roman" panose="02020603050405020304" pitchFamily="18" charset="0"/>
              </a:rPr>
              <a:t>AI and Data Analytics for the Employee Lifecycle: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400" kern="100" cap="small">
                <a:solidFill>
                  <a:schemeClr val="bg1"/>
                </a:solidFill>
                <a:effectLst/>
                <a:latin typeface="-webkit-standard"/>
                <a:ea typeface="Aptos" panose="020B0004020202020204" pitchFamily="34" charset="0"/>
                <a:cs typeface="Times New Roman" panose="02020603050405020304" pitchFamily="18" charset="0"/>
              </a:rPr>
              <a:t>	Navigating Employee Acquisition, </a:t>
            </a:r>
            <a:br>
              <a:rPr lang="en-US" sz="2400" kern="100" cap="small">
                <a:solidFill>
                  <a:schemeClr val="bg1"/>
                </a:solidFill>
                <a:effectLst/>
                <a:latin typeface="-webkit-standard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kern="100" cap="small">
                <a:solidFill>
                  <a:schemeClr val="bg1"/>
                </a:solidFill>
                <a:effectLst/>
                <a:latin typeface="-webkit-standard"/>
                <a:ea typeface="Aptos" panose="020B0004020202020204" pitchFamily="34" charset="0"/>
                <a:cs typeface="Times New Roman" panose="02020603050405020304" pitchFamily="18" charset="0"/>
              </a:rPr>
              <a:t>	Retention &amp; Turnover. </a:t>
            </a:r>
            <a:endParaRPr lang="en-US" sz="2400" kern="100" cap="small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6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A3EE22-87CA-30DD-89A4-A1AA80207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3021396-46A6-08FA-6AF5-BDC48102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EBF08F-311B-23AB-3A60-657309F4D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8ED72F-6007-77C5-A562-CDAD4FF8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1B731A-5088-E47C-94D8-AF8ECCD95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820E1B-D7C9-FAF4-BE42-8A795627B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189D1E-5CF3-3CEC-6538-8B49A54D3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Employee Lifecycle Risks &amp; Impact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2FAD32-0DAF-DB2D-432C-1DD5732A2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56D713-6CE7-BCD2-8C56-6E6D574D2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FF2F26-EE12-BCD4-B71D-5C6AE6A38BCE}"/>
              </a:ext>
            </a:extLst>
          </p:cNvPr>
          <p:cNvSpPr txBox="1"/>
          <p:nvPr/>
        </p:nvSpPr>
        <p:spPr>
          <a:xfrm>
            <a:off x="1559506" y="1756877"/>
            <a:ext cx="10966555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u="sng"/>
              <a:t>Risk Category      Qualitative Risks        Quantitative Risks</a:t>
            </a:r>
          </a:p>
          <a:p>
            <a:endParaRPr lang="en-US" sz="1600" b="1" u="sng"/>
          </a:p>
          <a:p>
            <a:r>
              <a:rPr lang="en-US" sz="1600" b="1"/>
              <a:t>Employee Acquisition</a:t>
            </a:r>
            <a:r>
              <a:rPr lang="en-US" sz="1600"/>
              <a:t>   Cultural misalignment      30 – 400% of salary in hiring/turnover cost</a:t>
            </a:r>
          </a:p>
          <a:p>
            <a:r>
              <a:rPr lang="en-US" sz="1600"/>
              <a:t>            Poor skills fit           risk of negligent hiring lawsuits</a:t>
            </a:r>
          </a:p>
          <a:p>
            <a:r>
              <a:rPr lang="en-US" sz="1600"/>
              <a:t>            Unsafe hires</a:t>
            </a:r>
          </a:p>
          <a:p>
            <a:endParaRPr lang="en-US" sz="1600"/>
          </a:p>
          <a:p>
            <a:r>
              <a:rPr lang="en-US" sz="1600" b="1"/>
              <a:t>Employee Misconduct</a:t>
            </a:r>
            <a:r>
              <a:rPr lang="en-US" sz="1600"/>
              <a:t>  Workplace toxicity       Legal settlements &amp; litigation</a:t>
            </a:r>
          </a:p>
          <a:p>
            <a:r>
              <a:rPr lang="en-US" sz="1600"/>
              <a:t>             Harassment/bullying         Brand damage</a:t>
            </a:r>
          </a:p>
          <a:p>
            <a:r>
              <a:rPr lang="en-US" sz="1600"/>
              <a:t>             Ethical violations         Increased turnover</a:t>
            </a:r>
          </a:p>
          <a:p>
            <a:endParaRPr lang="en-US" sz="1600"/>
          </a:p>
          <a:p>
            <a:r>
              <a:rPr lang="en-US" sz="1600" b="1"/>
              <a:t>Retention           </a:t>
            </a:r>
            <a:r>
              <a:rPr lang="en-US" sz="1600"/>
              <a:t>Disengagement        17 - 21% drop in productivity</a:t>
            </a:r>
          </a:p>
          <a:p>
            <a:r>
              <a:rPr lang="en-US" sz="1600"/>
              <a:t>             Career stagnation        Loss of top performers</a:t>
            </a:r>
          </a:p>
          <a:p>
            <a:r>
              <a:rPr lang="en-US" sz="1600"/>
              <a:t>             Poor leadership         Declining morale</a:t>
            </a:r>
          </a:p>
          <a:p>
            <a:endParaRPr lang="en-US" sz="1600"/>
          </a:p>
          <a:p>
            <a:r>
              <a:rPr lang="en-US" sz="1600" b="1"/>
              <a:t>Turnover         </a:t>
            </a:r>
            <a:r>
              <a:rPr lang="en-US" sz="1600"/>
              <a:t>Team disruption         30 – 150% of salary lost per exit</a:t>
            </a:r>
          </a:p>
          <a:p>
            <a:r>
              <a:rPr lang="en-US" sz="1600"/>
              <a:t>             Institutional knowledge loss   Recruitment &amp; training expense</a:t>
            </a:r>
          </a:p>
          <a:p>
            <a:endParaRPr lang="en-US" sz="1600"/>
          </a:p>
          <a:p>
            <a:r>
              <a:rPr lang="en-US" sz="1600" b="1"/>
              <a:t>Unemployment     </a:t>
            </a:r>
            <a:r>
              <a:rPr lang="en-US" sz="1600"/>
              <a:t> Workforce instability       Severance costs</a:t>
            </a:r>
          </a:p>
          <a:p>
            <a:r>
              <a:rPr lang="en-US" sz="1600"/>
              <a:t>             Negative employer reputation    Rising unemployment premiums</a:t>
            </a:r>
          </a:p>
          <a:p>
            <a:r>
              <a:rPr lang="en-US" sz="1600"/>
              <a:t>                             Legal/claims exposure </a:t>
            </a:r>
          </a:p>
        </p:txBody>
      </p:sp>
    </p:spTree>
    <p:extLst>
      <p:ext uri="{BB962C8B-B14F-4D97-AF65-F5344CB8AC3E}">
        <p14:creationId xmlns:p14="http://schemas.microsoft.com/office/powerpoint/2010/main" val="307910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5A259-2932-001E-BB1B-C515AE1F7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676895-1FCC-F367-B5D5-F615B37CB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AEFF54-56E1-29DF-688B-A342FD46E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145DB8-D285-5317-2881-D17544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84A718-4B38-6B73-618D-3B07CA82E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F451A4-634E-0A2B-FC5B-0427AB47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C4EBBE-49B6-8024-261A-20B059FF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Study #1:  Uber – Workplace Toxicity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1F6E8F-9DDA-2A80-4308-113D65DE4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Background</a:t>
            </a:r>
            <a:r>
              <a:rPr lang="en-US">
                <a:ea typeface="+mn-lt"/>
                <a:cs typeface="+mn-lt"/>
              </a:rPr>
              <a:t>   In 2017, former Uber engineer Susan Fowler published a blog post detailing systemic sexual harassment and discrimination within the company. Her revelations highlighted a toxic work environment where complaints were often ignored, and perpetrators faced minimal consequences.</a:t>
            </a:r>
          </a:p>
          <a:p>
            <a:pPr marL="0" indent="0">
              <a:buNone/>
            </a:pPr>
            <a:br>
              <a:rPr lang="en-US" u="sng"/>
            </a:br>
            <a:r>
              <a:rPr lang="en-US" u="sng"/>
              <a:t>Legal and Financial Consequences</a:t>
            </a:r>
          </a:p>
          <a:p>
            <a:r>
              <a:rPr lang="en-US" b="1">
                <a:ea typeface="+mn-lt"/>
                <a:cs typeface="+mn-lt"/>
              </a:rPr>
              <a:t>$10 Million Settlement (2018):</a:t>
            </a:r>
            <a:r>
              <a:rPr lang="en-US">
                <a:ea typeface="+mn-lt"/>
                <a:cs typeface="+mn-lt"/>
              </a:rPr>
              <a:t> Uber agreed to legal/financial settlements for more than 500 workers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$4.4 Million EEOC Settlement (2019):</a:t>
            </a:r>
            <a:r>
              <a:rPr lang="en-US">
                <a:ea typeface="+mn-lt"/>
                <a:cs typeface="+mn-lt"/>
              </a:rPr>
              <a:t> The EEOC found reasonable cause to believe that Uber </a:t>
            </a:r>
            <a:r>
              <a:rPr lang="en-US" i="1">
                <a:ea typeface="+mn-lt"/>
                <a:cs typeface="+mn-lt"/>
              </a:rPr>
              <a:t>permitted a culture </a:t>
            </a:r>
            <a:r>
              <a:rPr lang="en-US">
                <a:ea typeface="+mn-lt"/>
                <a:cs typeface="+mn-lt"/>
              </a:rPr>
              <a:t>of sexual harassment and retaliation.</a:t>
            </a:r>
          </a:p>
          <a:p>
            <a:pPr marL="0" indent="0">
              <a:buNone/>
            </a:pPr>
            <a:br>
              <a:rPr lang="en-US" u="sng"/>
            </a:br>
            <a:r>
              <a:rPr lang="en-US" u="sng"/>
              <a:t>Organizational Impact</a:t>
            </a:r>
          </a:p>
          <a:p>
            <a:r>
              <a:rPr lang="en-US" b="1">
                <a:ea typeface="+mn-lt"/>
                <a:cs typeface="+mn-lt"/>
              </a:rPr>
              <a:t>Leadership Changes:</a:t>
            </a:r>
            <a:r>
              <a:rPr lang="en-US">
                <a:ea typeface="+mn-lt"/>
                <a:cs typeface="+mn-lt"/>
              </a:rPr>
              <a:t> In 2017, CEO Travis Kalanick resigned amid mounting pressure from investors and the public due to the company's toxic culture and multiple scandals.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Employee Terminations:</a:t>
            </a:r>
            <a:r>
              <a:rPr lang="en-US">
                <a:ea typeface="+mn-lt"/>
                <a:cs typeface="+mn-lt"/>
              </a:rPr>
              <a:t> An internal investigation led by former U.S. Attorney General Eric Holder resulted in over 20 employees being fired for misconduct, including sexual harassment and discrimination.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Reputational Damage:</a:t>
            </a:r>
            <a:r>
              <a:rPr lang="en-US">
                <a:ea typeface="+mn-lt"/>
                <a:cs typeface="+mn-lt"/>
              </a:rPr>
              <a:t> The widespread media coverage of Uber's internal issues significantly tarnished its public image, leading to customer distrust and challenges in talent acquisition and retention.</a:t>
            </a:r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AF1B24-715B-46BF-F4E7-B3CF6AD88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6B5746-E81C-4429-DAFD-71A4F5F095D5}"/>
              </a:ext>
            </a:extLst>
          </p:cNvPr>
          <p:cNvSpPr txBox="1"/>
          <p:nvPr/>
        </p:nvSpPr>
        <p:spPr>
          <a:xfrm>
            <a:off x="1071873" y="5915412"/>
            <a:ext cx="1069513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>
                <a:ea typeface="+mn-lt"/>
                <a:cs typeface="+mn-lt"/>
              </a:rPr>
              <a:t>Strong probability this could have been prevented with AI and </a:t>
            </a:r>
            <a:br>
              <a:rPr lang="en-US" sz="2400" b="1" i="1">
                <a:ea typeface="+mn-lt"/>
                <a:cs typeface="+mn-lt"/>
              </a:rPr>
            </a:br>
            <a:r>
              <a:rPr lang="en-US" sz="2400" b="1" i="1">
                <a:ea typeface="+mn-lt"/>
                <a:cs typeface="+mn-lt"/>
              </a:rPr>
              <a:t>predictive analytics!</a:t>
            </a:r>
            <a:endParaRPr lang="en-US" sz="2400" b="1" i="1"/>
          </a:p>
        </p:txBody>
      </p:sp>
    </p:spTree>
    <p:extLst>
      <p:ext uri="{BB962C8B-B14F-4D97-AF65-F5344CB8AC3E}">
        <p14:creationId xmlns:p14="http://schemas.microsoft.com/office/powerpoint/2010/main" val="305409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719651-2326-3272-A1AF-F1D77F3A6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C7C43CB-874D-0452-B5C2-6937111C8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99E4CE-4F85-3852-89BF-57EA6CB3C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7BDF3E-DC73-6FEE-C12F-AAF2EFC0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459D2D-5ADD-6EA8-BBAC-EA0FBCA83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1FF520-4C28-1F79-B686-C5C4859C2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058E51-920F-DC66-058D-014D64A13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604"/>
            <a:ext cx="10114145" cy="1033669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Study #2:  McDonald’s – the Power of a Bad Hire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56A721-89D9-0A66-8893-3AFD4E63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pic>
        <p:nvPicPr>
          <p:cNvPr id="2" name="Picture 1" descr="A red square with a yellow letter m&#10;&#10;AI-generated content may be incorrect.">
            <a:extLst>
              <a:ext uri="{FF2B5EF4-FFF2-40B4-BE49-F238E27FC236}">
                <a16:creationId xmlns:a16="http://schemas.microsoft.com/office/drawing/2014/main" id="{8063D4AD-B201-BE3A-F7B7-64B82F194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038" y="1708150"/>
            <a:ext cx="2927062" cy="1720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265D92-B552-93C7-29B5-4EABAF1E2C92}"/>
              </a:ext>
            </a:extLst>
          </p:cNvPr>
          <p:cNvSpPr txBox="1"/>
          <p:nvPr/>
        </p:nvSpPr>
        <p:spPr>
          <a:xfrm>
            <a:off x="1010653" y="6116017"/>
            <a:ext cx="1069513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>
                <a:ea typeface="+mn-lt"/>
                <a:cs typeface="+mn-lt"/>
              </a:rPr>
              <a:t>Strong probability this could have been prevented with AI and </a:t>
            </a:r>
            <a:br>
              <a:rPr lang="en-US" sz="2400" b="1" i="1">
                <a:ea typeface="+mn-lt"/>
                <a:cs typeface="+mn-lt"/>
              </a:rPr>
            </a:br>
            <a:r>
              <a:rPr lang="en-US" sz="2400" b="1" i="1">
                <a:ea typeface="+mn-lt"/>
                <a:cs typeface="+mn-lt"/>
              </a:rPr>
              <a:t>predictive analytics!</a:t>
            </a:r>
            <a:endParaRPr lang="en-US" sz="2400" b="1" i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AA84D6-D3E5-47FF-EF84-97751996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09" y="181097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333333"/>
                </a:solidFill>
                <a:ea typeface="+mn-lt"/>
                <a:cs typeface="+mn-lt"/>
              </a:rPr>
              <a:t>McDonald’s Franchisee negligently hires a manager with a history of adverse behavior</a:t>
            </a:r>
          </a:p>
          <a:p>
            <a:pPr marL="0" indent="0">
              <a:buNone/>
            </a:pPr>
            <a:endParaRPr lang="en-US" sz="1200" b="1">
              <a:solidFill>
                <a:srgbClr val="333333"/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sz="2000" u="sng"/>
              <a:t>Legal and Financial Consequences</a:t>
            </a:r>
          </a:p>
          <a:p>
            <a:pPr lvl="1"/>
            <a:r>
              <a:rPr lang="en-US" sz="2000" b="1">
                <a:ea typeface="+mn-lt"/>
                <a:cs typeface="+mn-lt"/>
              </a:rPr>
              <a:t>$4.35 Million Settlement (2024)</a:t>
            </a:r>
          </a:p>
          <a:p>
            <a:pPr lvl="1"/>
            <a:r>
              <a:rPr lang="en-US" sz="2000" b="1">
                <a:ea typeface="+mn-lt"/>
                <a:cs typeface="+mn-lt"/>
              </a:rPr>
              <a:t>Corporate costs of training &amp; harassment prevention resources</a:t>
            </a:r>
            <a:endParaRPr lang="en-US" sz="2000"/>
          </a:p>
          <a:p>
            <a:pPr marL="457200" lvl="1" indent="0">
              <a:buNone/>
            </a:pPr>
            <a:br>
              <a:rPr lang="en-US" sz="2000" u="sng"/>
            </a:br>
            <a:r>
              <a:rPr lang="en-US" sz="2000" u="sng"/>
              <a:t>Organizational Impact</a:t>
            </a:r>
          </a:p>
          <a:p>
            <a:pPr lvl="1"/>
            <a:r>
              <a:rPr lang="en-US" sz="2000" b="1">
                <a:ea typeface="+mn-lt"/>
                <a:cs typeface="+mn-lt"/>
              </a:rPr>
              <a:t>Leadership Changes</a:t>
            </a:r>
          </a:p>
          <a:p>
            <a:pPr lvl="1"/>
            <a:r>
              <a:rPr lang="en-US" sz="2000" b="1">
                <a:ea typeface="+mn-lt"/>
                <a:cs typeface="+mn-lt"/>
              </a:rPr>
              <a:t>Toxic work environment</a:t>
            </a:r>
            <a:endParaRPr lang="en-US" sz="2000"/>
          </a:p>
          <a:p>
            <a:pPr lvl="1"/>
            <a:r>
              <a:rPr lang="en-US" sz="2000" b="1">
                <a:ea typeface="+mn-lt"/>
                <a:cs typeface="+mn-lt"/>
              </a:rPr>
              <a:t>Reputational Damage</a:t>
            </a:r>
          </a:p>
          <a:p>
            <a:pPr lvl="1"/>
            <a:r>
              <a:rPr lang="en-US" sz="2000" b="1">
                <a:ea typeface="+mn-lt"/>
                <a:cs typeface="+mn-lt"/>
              </a:rPr>
              <a:t>Industry strikes in 12 U.S. cities aimed at protesting sexual harassment in McDonalds stores</a:t>
            </a:r>
            <a:endParaRPr lang="en-US" sz="2000"/>
          </a:p>
          <a:p>
            <a:pPr marL="0" indent="0">
              <a:buNone/>
            </a:pPr>
            <a:endParaRPr lang="en-US" sz="2400" b="1">
              <a:solidFill>
                <a:srgbClr val="333333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5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9E1DBB-DF3E-B3AE-5E3E-2356D8ADF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D18DBD3-1D18-BD54-EFFE-7E2BA3EE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A748BD-58E2-C02F-F53F-B336B63F7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28579B-A50E-3DD6-62F4-9982FFA91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C2DF76-CF40-7C09-58D6-A6132354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5B4C35-5BF3-D212-0ADA-B543F60A7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F2E660-8AE1-03D5-3D34-7ADC3A43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51" y="344415"/>
            <a:ext cx="10216211" cy="1033669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in Point – Closer to Home!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				Let's Talk About Resumes...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17612D-EA88-BF35-A068-8CC2E7859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88E171-CC1F-A810-A9D4-96165C541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54FA4A-2876-7531-770B-E9C2ECE73D52}"/>
              </a:ext>
            </a:extLst>
          </p:cNvPr>
          <p:cNvSpPr txBox="1"/>
          <p:nvPr/>
        </p:nvSpPr>
        <p:spPr>
          <a:xfrm>
            <a:off x="1146013" y="2149616"/>
            <a:ext cx="1046356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800"/>
          </a:p>
          <a:p>
            <a:endParaRPr lang="en-US" sz="2800"/>
          </a:p>
          <a:p>
            <a:pPr marL="457200" indent="-457200">
              <a:buFont typeface="Arial"/>
              <a:buChar char="•"/>
            </a:pP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23A906-A677-D0C3-AD7B-BB942203DA37}"/>
              </a:ext>
            </a:extLst>
          </p:cNvPr>
          <p:cNvSpPr txBox="1"/>
          <p:nvPr/>
        </p:nvSpPr>
        <p:spPr>
          <a:xfrm>
            <a:off x="1335936" y="1824481"/>
            <a:ext cx="77458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Let's pause to talk about resumes:</a:t>
            </a:r>
          </a:p>
        </p:txBody>
      </p:sp>
      <p:pic>
        <p:nvPicPr>
          <p:cNvPr id="5" name="Picture 4" descr="A red stop sign with white text&#10;&#10;AI-generated content may be incorrect.">
            <a:extLst>
              <a:ext uri="{FF2B5EF4-FFF2-40B4-BE49-F238E27FC236}">
                <a16:creationId xmlns:a16="http://schemas.microsoft.com/office/drawing/2014/main" id="{C9472148-09CB-1EE0-F32B-4B8CF21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7" y="1654176"/>
            <a:ext cx="958989" cy="998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F09BF-0B6C-E5D3-CB62-9258FE1F969B}"/>
              </a:ext>
            </a:extLst>
          </p:cNvPr>
          <p:cNvSpPr txBox="1"/>
          <p:nvPr/>
        </p:nvSpPr>
        <p:spPr>
          <a:xfrm>
            <a:off x="317428" y="2764306"/>
            <a:ext cx="11876154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/>
              <a:t>Leonardo da Vinci is credited with the earliest resume – dating back to </a:t>
            </a:r>
            <a:r>
              <a:rPr lang="en-US" sz="2000" b="1"/>
              <a:t>1482</a:t>
            </a:r>
            <a:r>
              <a:rPr lang="en-US" sz="2000"/>
              <a:t> when he wrote to the</a:t>
            </a:r>
            <a:endParaRPr lang="en-US"/>
          </a:p>
          <a:p>
            <a:r>
              <a:rPr lang="en-US" sz="2000"/>
              <a:t>   Duke of Milan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000"/>
              <a:t>2023 Resume Lab Survey – 70% of jobseekers admit to lying, 52% about job title and </a:t>
            </a:r>
            <a:r>
              <a:rPr lang="en-US" sz="2000" b="1"/>
              <a:t>skills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2025 Monster Survey  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/>
              <a:t>99% correct spelling gets you hired 3x more often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/>
              <a:t>89% of hiring managers look for </a:t>
            </a:r>
            <a:r>
              <a:rPr lang="en-US" sz="2000" b="1"/>
              <a:t>skills</a:t>
            </a:r>
            <a:r>
              <a:rPr lang="en-US" sz="2000"/>
              <a:t> on the resume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Resume tricks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/>
              <a:t>key word game – white letters on the bottom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/>
              <a:t>ChatGPT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/>
              <a:t>Google how to write the perfect resume – 239,000,000 recommendations in .32 seconds</a:t>
            </a:r>
          </a:p>
          <a:p>
            <a:r>
              <a:rPr lang="en-US" sz="2400"/>
              <a:t> 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02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2040A8-2CF5-6970-60DB-06C8F2AD3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DA74D11-AD29-D3A9-C99E-BEDB765B7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C5B4FA-6025-9E66-B048-05D638996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6D8A02-9385-D95E-980D-B37BBCABC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DA9FA4-D0FF-D325-8762-540E6457E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381285-3708-A1A7-CE8D-7FEBBF4E0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C0D9ED-5E83-B244-B6AD-333211D6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Opportunities &amp; Pitfalls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DB18E9-E60D-3FD2-07CC-75F5D5725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08D84B-58F5-0ED3-D01B-AFD412308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FC2A49-DD07-8E8E-C834-2224D0674D6F}"/>
              </a:ext>
            </a:extLst>
          </p:cNvPr>
          <p:cNvSpPr txBox="1"/>
          <p:nvPr/>
        </p:nvSpPr>
        <p:spPr>
          <a:xfrm>
            <a:off x="527390" y="1825625"/>
            <a:ext cx="11137214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How AI and Data Analytics is Assisting HR in</a:t>
            </a:r>
          </a:p>
          <a:p>
            <a:pPr marL="457200" indent="-457200">
              <a:buFont typeface="Arial"/>
              <a:buChar char="•"/>
            </a:pPr>
            <a:r>
              <a:rPr lang="en-US" sz="3600"/>
              <a:t>Recruiting</a:t>
            </a:r>
          </a:p>
          <a:p>
            <a:pPr marL="457200" indent="-457200">
              <a:buFont typeface="Arial"/>
              <a:buChar char="•"/>
            </a:pPr>
            <a:r>
              <a:rPr lang="en-US" sz="3600"/>
              <a:t>Retention</a:t>
            </a:r>
          </a:p>
          <a:p>
            <a:pPr marL="457200" indent="-457200">
              <a:buFont typeface="Arial"/>
              <a:buChar char="•"/>
            </a:pPr>
            <a:r>
              <a:rPr lang="en-US" sz="3600"/>
              <a:t>Workplace Misconduct</a:t>
            </a:r>
          </a:p>
          <a:p>
            <a:pPr marL="457200" indent="-457200">
              <a:buFont typeface="Arial"/>
              <a:buChar char="•"/>
            </a:pPr>
            <a:r>
              <a:rPr lang="en-US" sz="3600"/>
              <a:t>Separations &amp; Unemployment</a:t>
            </a:r>
            <a:endParaRPr lang="en-US"/>
          </a:p>
          <a:p>
            <a:r>
              <a:rPr lang="en-US" sz="2800"/>
              <a:t>   </a:t>
            </a:r>
          </a:p>
          <a:p>
            <a:endParaRPr lang="en-US" sz="2800"/>
          </a:p>
          <a:p>
            <a:endParaRPr lang="en-US"/>
          </a:p>
          <a:p>
            <a:r>
              <a:rPr lang="en-US" sz="2800"/>
              <a:t>           </a:t>
            </a:r>
            <a:r>
              <a:rPr lang="en-US" sz="2400"/>
              <a:t>All of these help Employers Attract, Protect &amp; Retain Employees!</a:t>
            </a:r>
          </a:p>
          <a:p>
            <a:pPr marL="457200" indent="-457200">
              <a:buFont typeface="Arial"/>
              <a:buChar char="•"/>
            </a:pPr>
            <a:endParaRPr lang="en-US" sz="2800"/>
          </a:p>
        </p:txBody>
      </p:sp>
      <p:pic>
        <p:nvPicPr>
          <p:cNvPr id="3" name="Picture 2" descr="A circular diagram of a company&#10;&#10;AI-generated content may be incorrect.">
            <a:extLst>
              <a:ext uri="{FF2B5EF4-FFF2-40B4-BE49-F238E27FC236}">
                <a16:creationId xmlns:a16="http://schemas.microsoft.com/office/drawing/2014/main" id="{17698E02-DF3B-02FC-7982-0422CAB13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753" y="2467631"/>
            <a:ext cx="2873790" cy="30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690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15D41E-71CF-0786-A0AD-D2C1A8569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53D5533-069C-B896-441F-17AA13A3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AD7EC5-DDF4-1C86-2171-77500EE01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4AA79A-99D7-FE5F-8197-71EF57D6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295911-A066-9B0B-92E1-7AA2AE557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5ACB33-F03A-9303-0D22-AB5F8579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5D955A-C34C-D7B3-3C3C-C5866C5F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1021621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Opportunities &amp; </a:t>
            </a:r>
            <a:r>
              <a:rPr lang="en-US" sz="4000" dirty="0">
                <a:solidFill>
                  <a:srgbClr val="FFFFFF"/>
                </a:solidFill>
              </a:rPr>
              <a:t>Pitfalls - </a:t>
            </a:r>
            <a:r>
              <a:rPr lang="en-US" sz="4000" b="1" dirty="0">
                <a:solidFill>
                  <a:srgbClr val="FFFFFF"/>
                </a:solidFill>
              </a:rPr>
              <a:t>Recruiting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99EE69-260B-6064-E567-D9171DA8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11BCCD-75EA-1E7A-E3C4-9BB791ED8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EAC1D-5D6D-FA4C-A674-74DA752A47BD}"/>
              </a:ext>
            </a:extLst>
          </p:cNvPr>
          <p:cNvSpPr txBox="1"/>
          <p:nvPr/>
        </p:nvSpPr>
        <p:spPr>
          <a:xfrm>
            <a:off x="860364" y="1633997"/>
            <a:ext cx="11357111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OPPORTUNITIES</a:t>
            </a:r>
            <a:r>
              <a:rPr lang="en-US" sz="2800" dirty="0"/>
              <a:t>: </a:t>
            </a:r>
            <a:r>
              <a:rPr lang="en-US" sz="2000" dirty="0"/>
              <a:t>   AI is revolutionizing recruiting practices in numerous ways. Here are some of the top ways AI is used in recruiting:</a:t>
            </a:r>
          </a:p>
          <a:p>
            <a:endParaRPr lang="en-US"/>
          </a:p>
          <a:p>
            <a:pPr>
              <a:buAutoNum type="arabicPeriod"/>
            </a:pPr>
            <a:r>
              <a:rPr lang="en-US" b="1" dirty="0"/>
              <a:t>Resume Screening</a:t>
            </a:r>
            <a:r>
              <a:rPr lang="en-US" dirty="0"/>
              <a:t>: AI algorithms can quickly analyze resumes to identify relevant skills and experience</a:t>
            </a:r>
          </a:p>
          <a:p>
            <a:pPr>
              <a:buFontTx/>
              <a:buAutoNum type="arabicPeriod"/>
            </a:pPr>
            <a:endParaRPr lang="en-US"/>
          </a:p>
          <a:p>
            <a:pPr>
              <a:buFont typeface=""/>
              <a:buAutoNum type="arabicPeriod"/>
            </a:pPr>
            <a:r>
              <a:rPr lang="en-US" b="1" dirty="0"/>
              <a:t>Candidate Sourcing</a:t>
            </a:r>
            <a:r>
              <a:rPr lang="en-US" dirty="0"/>
              <a:t>: AI tools can search databases and social media to find potential candidates who match specific criteria.</a:t>
            </a:r>
          </a:p>
          <a:p>
            <a:pPr>
              <a:buFont typeface=""/>
              <a:buAutoNum type="arabicPeriod"/>
            </a:pPr>
            <a:endParaRPr lang="en-US" b="1"/>
          </a:p>
          <a:p>
            <a:pPr>
              <a:buAutoNum type="arabicPeriod"/>
            </a:pPr>
            <a:r>
              <a:rPr lang="en-US" b="1" dirty="0"/>
              <a:t>Chatbots for Initial Interaction</a:t>
            </a:r>
            <a:r>
              <a:rPr lang="en-US" dirty="0"/>
              <a:t>: Chatbots powered by AI can engage with candidates, answer questions, and schedule interviews, providing a seamless initial interaction.</a:t>
            </a:r>
          </a:p>
          <a:p>
            <a:pPr>
              <a:buFont typeface=""/>
              <a:buAutoNum type="arabicPeriod"/>
            </a:pPr>
            <a:endParaRPr lang="en-US" b="1"/>
          </a:p>
          <a:p>
            <a:pPr>
              <a:buAutoNum type="arabicPeriod"/>
            </a:pPr>
            <a:r>
              <a:rPr lang="en-US" b="1" dirty="0"/>
              <a:t>Predictive Analytics and Skills Assessment</a:t>
            </a:r>
            <a:r>
              <a:rPr lang="en-US" dirty="0"/>
              <a:t>: AI algorithms predict candidate success based on historical data, improving hiring decisions. It can also evaluate candidate's skills through testing, providing objective insights</a:t>
            </a:r>
          </a:p>
          <a:p>
            <a:pPr>
              <a:buFont typeface=""/>
              <a:buAutoNum type="arabicPeriod"/>
            </a:pPr>
            <a:endParaRPr lang="en-US" b="1"/>
          </a:p>
          <a:p>
            <a:pPr>
              <a:buAutoNum type="arabicPeriod"/>
            </a:pPr>
            <a:r>
              <a:rPr lang="en-US" b="1" dirty="0"/>
              <a:t>Video Interviews</a:t>
            </a:r>
            <a:r>
              <a:rPr lang="en-US" dirty="0"/>
              <a:t>: AI analyzes facial expressions, tone, and speech patterns in video interviews to assess candidate suitability.</a:t>
            </a:r>
          </a:p>
        </p:txBody>
      </p:sp>
    </p:spTree>
    <p:extLst>
      <p:ext uri="{BB962C8B-B14F-4D97-AF65-F5344CB8AC3E}">
        <p14:creationId xmlns:p14="http://schemas.microsoft.com/office/powerpoint/2010/main" val="1191915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05E04-123A-D52F-606A-307F2D0D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752AD08-D71F-D72D-D98C-F7D1CC9BB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6C5BDC-121A-926C-C1BC-DBBB8F8B2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88286B-B7E1-FAC4-725F-9F0FE86C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4B238A-06DE-6032-7324-458430907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1645E-86CB-52E0-0262-B869C84EF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0AC1DF-9821-2B16-ED6A-BEB2519A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1021621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Opportunities &amp; </a:t>
            </a:r>
            <a:r>
              <a:rPr lang="en-US" sz="4000" b="1" dirty="0">
                <a:solidFill>
                  <a:srgbClr val="FFFFFF"/>
                </a:solidFill>
              </a:rPr>
              <a:t>Pitfalls</a:t>
            </a:r>
            <a:r>
              <a:rPr lang="en-US" sz="4000" dirty="0">
                <a:solidFill>
                  <a:srgbClr val="FFFFFF"/>
                </a:solidFill>
              </a:rPr>
              <a:t> - </a:t>
            </a:r>
            <a:r>
              <a:rPr lang="en-US" sz="4000" b="1" dirty="0">
                <a:solidFill>
                  <a:srgbClr val="FFFFFF"/>
                </a:solidFill>
              </a:rPr>
              <a:t>Recruiting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94F251-F41A-CEF5-FDF2-1F489465F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1205E2-6CBB-EB98-B9C4-565C29A25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122C8-ED22-04CC-07BF-50768A919647}"/>
              </a:ext>
            </a:extLst>
          </p:cNvPr>
          <p:cNvSpPr txBox="1"/>
          <p:nvPr/>
        </p:nvSpPr>
        <p:spPr>
          <a:xfrm>
            <a:off x="1146314" y="1698487"/>
            <a:ext cx="11136242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PITFALLS</a:t>
            </a:r>
            <a:r>
              <a:rPr lang="en-US" dirty="0"/>
              <a:t>:    Here are some key </a:t>
            </a:r>
            <a:r>
              <a:rPr lang="en-US" b="1" dirty="0"/>
              <a:t>flaws and concerns</a:t>
            </a:r>
            <a:r>
              <a:rPr lang="en-US" dirty="0"/>
              <a:t> with using AI in the hiring process:</a:t>
            </a:r>
          </a:p>
          <a:p>
            <a:pPr algn="ctr"/>
            <a:endParaRPr lang="en-US"/>
          </a:p>
          <a:p>
            <a:r>
              <a:rPr lang="en-US" b="1" dirty="0"/>
              <a:t>1. Bias in, Bias out - </a:t>
            </a:r>
            <a:r>
              <a:rPr lang="en-US" dirty="0"/>
              <a:t>If the training data contains historical bias (e.g., favoring certain schools, genders, or ethnicities), AI can </a:t>
            </a:r>
            <a:r>
              <a:rPr lang="en-US" b="1" dirty="0"/>
              <a:t>learn and replicate</a:t>
            </a:r>
            <a:r>
              <a:rPr lang="en-US" dirty="0"/>
              <a:t> that bias.</a:t>
            </a:r>
          </a:p>
          <a:p>
            <a:pPr algn="ctr"/>
            <a:endParaRPr lang="en-US"/>
          </a:p>
          <a:p>
            <a:r>
              <a:rPr lang="en-US" b="1" dirty="0"/>
              <a:t>2. Lack of Transparency - </a:t>
            </a:r>
            <a:r>
              <a:rPr lang="en-US" dirty="0"/>
              <a:t>Many AI models don’t explain </a:t>
            </a:r>
            <a:r>
              <a:rPr lang="en-US" i="1" dirty="0"/>
              <a:t>why</a:t>
            </a:r>
            <a:r>
              <a:rPr lang="en-US" dirty="0"/>
              <a:t> they make certain decisions.</a:t>
            </a:r>
          </a:p>
          <a:p>
            <a:pPr algn="ctr"/>
            <a:endParaRPr lang="en-US"/>
          </a:p>
          <a:p>
            <a:r>
              <a:rPr lang="en-US" b="1" dirty="0"/>
              <a:t>3. Over-Reliance on Keywords </a:t>
            </a:r>
            <a:r>
              <a:rPr lang="en-US" dirty="0"/>
              <a:t>– AI may favor resumes that use the right “buzzwords,” even if the actual experience is less relevant.</a:t>
            </a:r>
          </a:p>
          <a:p>
            <a:endParaRPr lang="en-US" b="1"/>
          </a:p>
          <a:p>
            <a:r>
              <a:rPr lang="en-US" b="1" dirty="0"/>
              <a:t>4. Candidate Experience Risks - </a:t>
            </a:r>
            <a:r>
              <a:rPr lang="en-US" dirty="0"/>
              <a:t>Automated processes (e.g., chatbots) can feel impersonal, frustrating, or dismissive to candidates, especially if something goes wrong or they can’t get human support.</a:t>
            </a:r>
          </a:p>
          <a:p>
            <a:pPr algn="ctr"/>
            <a:endParaRPr lang="en-US"/>
          </a:p>
          <a:p>
            <a:r>
              <a:rPr lang="en-US" b="1" dirty="0"/>
              <a:t>5. The Right Kind of Testing - </a:t>
            </a:r>
            <a:r>
              <a:rPr lang="en-US" dirty="0"/>
              <a:t>use of skills and assessments can be beneficial, but it's critical to utilize solutions that are accurate and effective. Typical behavioral testing provides a snapshot of the person the day they take the test, but there is a far greater need to understand the true internal hard wiring of a person</a:t>
            </a:r>
          </a:p>
        </p:txBody>
      </p:sp>
    </p:spTree>
    <p:extLst>
      <p:ext uri="{BB962C8B-B14F-4D97-AF65-F5344CB8AC3E}">
        <p14:creationId xmlns:p14="http://schemas.microsoft.com/office/powerpoint/2010/main" val="151005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27A33A-C4BD-6C00-3C9F-6068E20D9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1DBAF48-9990-174F-CE1F-8F97006ED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FBA571-5E42-7168-141A-6E3364A12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302DDD-5356-ADD8-FE65-63838CE94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957030-D573-BA08-CE62-B06718780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E72790-7EED-6DF2-F38B-484FE4C96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A08238-8C5A-0331-0852-73CE49F2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1021621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Opportunities &amp; </a:t>
            </a:r>
            <a:r>
              <a:rPr lang="en-US" sz="4000" dirty="0">
                <a:solidFill>
                  <a:srgbClr val="FFFFFF"/>
                </a:solidFill>
              </a:rPr>
              <a:t>Pitfalls - </a:t>
            </a:r>
            <a:r>
              <a:rPr lang="en-US" sz="4000" b="1" dirty="0">
                <a:solidFill>
                  <a:srgbClr val="FFFFFF"/>
                </a:solidFill>
              </a:rPr>
              <a:t>Retention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687FAD-DD31-F554-C640-9BE3F16CF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28920C-7010-3E4A-5F38-E72154401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E6F045-D570-7826-DC24-1A5A81A0DF67}"/>
              </a:ext>
            </a:extLst>
          </p:cNvPr>
          <p:cNvSpPr txBox="1"/>
          <p:nvPr/>
        </p:nvSpPr>
        <p:spPr>
          <a:xfrm>
            <a:off x="1146013" y="2149616"/>
            <a:ext cx="1046356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800"/>
          </a:p>
          <a:p>
            <a:endParaRPr lang="en-US" sz="2800"/>
          </a:p>
          <a:p>
            <a:pPr marL="457200" indent="-457200">
              <a:buFont typeface="Arial"/>
              <a:buChar char="•"/>
            </a:pP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E0A33-30AE-9B9C-ADD0-321114ECA7D9}"/>
              </a:ext>
            </a:extLst>
          </p:cNvPr>
          <p:cNvSpPr txBox="1"/>
          <p:nvPr/>
        </p:nvSpPr>
        <p:spPr>
          <a:xfrm>
            <a:off x="582424" y="1583873"/>
            <a:ext cx="11611784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OPPORTUNITIES</a:t>
            </a:r>
            <a:r>
              <a:rPr lang="en-US" dirty="0"/>
              <a:t>:    How companies are using AI to </a:t>
            </a:r>
            <a:r>
              <a:rPr lang="en-US" b="1" dirty="0"/>
              <a:t>improve retention of new hires</a:t>
            </a:r>
            <a:r>
              <a:rPr lang="en-US" dirty="0"/>
              <a:t>, especially during the first year:</a:t>
            </a:r>
          </a:p>
          <a:p>
            <a:pPr algn="ctr"/>
            <a:endParaRPr lang="en-US" sz="1200"/>
          </a:p>
          <a:p>
            <a:r>
              <a:rPr lang="en-US" b="1" dirty="0"/>
              <a:t>1. Predictive Analytics for Turnover Risk - </a:t>
            </a:r>
            <a:r>
              <a:rPr lang="en-US" dirty="0"/>
              <a:t>AI analyzes data like candidate's background, onboarding experience, engagement levels, and team dynamics, and it can flag employees who might be at </a:t>
            </a:r>
            <a:r>
              <a:rPr lang="en-US" b="1" dirty="0"/>
              <a:t>higher risk of quitting.</a:t>
            </a:r>
            <a:endParaRPr lang="en-US" dirty="0"/>
          </a:p>
          <a:p>
            <a:pPr algn="ctr"/>
            <a:endParaRPr lang="en-US" sz="1200"/>
          </a:p>
          <a:p>
            <a:r>
              <a:rPr lang="en-US" b="1" dirty="0"/>
              <a:t>2 . Personalized Onboarding Experiences - </a:t>
            </a:r>
            <a:r>
              <a:rPr lang="en-US" dirty="0"/>
              <a:t>AI can tailor onboarding content to each employee’s role, location, learning style, and pace. Personalized guidance helps new hires feel supported and </a:t>
            </a:r>
            <a:r>
              <a:rPr lang="en-US" b="1" dirty="0"/>
              <a:t>reduces confusion or early frustration</a:t>
            </a:r>
            <a:r>
              <a:rPr lang="en-US" dirty="0"/>
              <a:t>.</a:t>
            </a:r>
          </a:p>
          <a:p>
            <a:pPr algn="ctr"/>
            <a:endParaRPr lang="en-US" sz="1200"/>
          </a:p>
          <a:p>
            <a:r>
              <a:rPr lang="en-US" b="1" dirty="0"/>
              <a:t>3. Smart Scheduling and Workload Balancing - </a:t>
            </a:r>
            <a:r>
              <a:rPr lang="en-US" dirty="0"/>
              <a:t>AI can analyze workload data and suggest when an employee might be overwhelmed, helping managers adjust tasks and prevent burnout.</a:t>
            </a:r>
          </a:p>
          <a:p>
            <a:pPr algn="ctr"/>
            <a:endParaRPr lang="en-US" sz="1200"/>
          </a:p>
          <a:p>
            <a:r>
              <a:rPr lang="en-US" b="1" dirty="0"/>
              <a:t>4. Better Hiring to Begin With - </a:t>
            </a:r>
            <a:r>
              <a:rPr lang="en-US" dirty="0"/>
              <a:t>Hiring the </a:t>
            </a:r>
            <a:r>
              <a:rPr lang="en-US" i="1" dirty="0"/>
              <a:t>right person</a:t>
            </a:r>
            <a:r>
              <a:rPr lang="en-US" dirty="0"/>
              <a:t> from the start is the best retention strategy. AI improves </a:t>
            </a:r>
            <a:r>
              <a:rPr lang="en-US" b="1" dirty="0"/>
              <a:t>job-person fit</a:t>
            </a:r>
            <a:r>
              <a:rPr lang="en-US" dirty="0"/>
              <a:t> by analyzing qualifications, best fit internal wiring, and preferred work environments.</a:t>
            </a:r>
          </a:p>
          <a:p>
            <a:endParaRPr lang="en-US" sz="1200"/>
          </a:p>
          <a:p>
            <a:r>
              <a:rPr lang="en-US" b="1" dirty="0"/>
              <a:t>5. Address the Mental Wellness of Employees</a:t>
            </a:r>
            <a:r>
              <a:rPr lang="en-US" dirty="0"/>
              <a:t> – There are a variety of ways that a company's approach to mental wellness will increase their odds of retaining (even attracting employees):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b="1" dirty="0"/>
              <a:t>Early Detection of Burnout and Stress</a:t>
            </a:r>
            <a:endParaRPr lang="en-US" dirty="0"/>
          </a:p>
          <a:p>
            <a:pPr marL="742950" lvl="1" indent="-285750">
              <a:buFont typeface="Courier New,monospace"/>
              <a:buChar char="o"/>
            </a:pPr>
            <a:r>
              <a:rPr lang="en-US" b="1" dirty="0"/>
              <a:t>24/7 AI-Powered Support (Chatbots &amp; Virtual Coaches)</a:t>
            </a:r>
            <a:endParaRPr lang="en-US" dirty="0"/>
          </a:p>
          <a:p>
            <a:pPr marL="742950" lvl="1" indent="-285750">
              <a:buFont typeface="Courier New,monospace"/>
              <a:buChar char="o"/>
            </a:pPr>
            <a:r>
              <a:rPr lang="en-US" b="1" dirty="0"/>
              <a:t>Improved Work-Life Balance Insights</a:t>
            </a:r>
            <a:endParaRPr lang="en-US" dirty="0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61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480537-7A19-77CB-3313-4DBDD3003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2C56639-4216-9BDB-FC13-37514450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B0A988-6483-8151-56FE-F0B05C42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3F4DB0-7AF7-93A7-CBBD-FA5A8732F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C2EF2D-5F7E-A5D8-4313-8200ACFD7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3AB79C-2AA2-11A8-E98F-F66E30A0E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3E7104-4BB4-0184-AB85-24BF3341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10216211" cy="103366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Opportunities &amp;</a:t>
            </a:r>
            <a:r>
              <a:rPr lang="en-US" sz="4000" dirty="0">
                <a:solidFill>
                  <a:srgbClr val="FFFFFF"/>
                </a:solidFill>
              </a:rPr>
              <a:t> Pitfalls – </a:t>
            </a:r>
            <a:r>
              <a:rPr lang="en-US" sz="4000" b="1" dirty="0">
                <a:solidFill>
                  <a:srgbClr val="FFFFFF"/>
                </a:solidFill>
              </a:rPr>
              <a:t>Workplace Misconduct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0631A1-A4DB-C982-97E4-514003DF1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E8EC76-4BF4-A8DB-C8DA-EE26F7D39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6F2CDB-5FFC-96EF-ABE8-8AD91C52F62E}"/>
              </a:ext>
            </a:extLst>
          </p:cNvPr>
          <p:cNvSpPr txBox="1"/>
          <p:nvPr/>
        </p:nvSpPr>
        <p:spPr>
          <a:xfrm>
            <a:off x="1146013" y="2149616"/>
            <a:ext cx="1046356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800"/>
          </a:p>
          <a:p>
            <a:endParaRPr lang="en-US" sz="2800"/>
          </a:p>
          <a:p>
            <a:pPr marL="457200" indent="-457200">
              <a:buFont typeface="Arial"/>
              <a:buChar char="•"/>
            </a:pP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0C1222-C4CF-E4C9-8765-42D831E9FEFD}"/>
              </a:ext>
            </a:extLst>
          </p:cNvPr>
          <p:cNvSpPr txBox="1"/>
          <p:nvPr/>
        </p:nvSpPr>
        <p:spPr>
          <a:xfrm>
            <a:off x="547876" y="1717589"/>
            <a:ext cx="11107146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cap="all"/>
              <a:t>Opportunities</a:t>
            </a:r>
            <a:r>
              <a:rPr lang="en-US" sz="2000" b="1"/>
              <a:t>:     How AI Can Help Prevent or Address Workplace Misconduct</a:t>
            </a:r>
            <a:endParaRPr lang="en-US" sz="2000"/>
          </a:p>
          <a:p>
            <a:endParaRPr lang="en-US" sz="2000" b="1"/>
          </a:p>
          <a:p>
            <a:r>
              <a:rPr lang="en-US" b="1"/>
              <a:t>1. Monitoring Communication for Red Flags - </a:t>
            </a:r>
            <a:r>
              <a:rPr lang="en-US"/>
              <a:t>AI can scan internal emails, chats (like Slack or Teams), and other digital communication for signs of harassment, bullying and discriminatory language</a:t>
            </a:r>
          </a:p>
          <a:p>
            <a:pPr algn="ctr"/>
            <a:endParaRPr lang="en-US"/>
          </a:p>
          <a:p>
            <a:r>
              <a:rPr lang="en-US" b="1"/>
              <a:t>2. Anonymous Reporting and Case Tracking - </a:t>
            </a:r>
            <a:r>
              <a:rPr lang="en-US"/>
              <a:t>AI-enabled tools can make it easier for employees to report misconduct </a:t>
            </a:r>
            <a:r>
              <a:rPr lang="en-US" b="1"/>
              <a:t>anonymously and securely</a:t>
            </a:r>
            <a:r>
              <a:rPr lang="en-US"/>
              <a:t>.</a:t>
            </a:r>
          </a:p>
          <a:p>
            <a:pPr algn="ctr"/>
            <a:endParaRPr lang="en-US"/>
          </a:p>
          <a:p>
            <a:r>
              <a:rPr lang="en-US" b="1"/>
              <a:t>3. Bias Detection in Promotions or Pay - </a:t>
            </a:r>
            <a:r>
              <a:rPr lang="en-US"/>
              <a:t>AI tools can audit </a:t>
            </a:r>
            <a:r>
              <a:rPr lang="en-US" b="1"/>
              <a:t>HR decisions</a:t>
            </a:r>
            <a:r>
              <a:rPr lang="en-US"/>
              <a:t> to detect and alert when there are unexplained disparities in promotions, pay raises, and performance ratings. Helps reduce systemic bias and inequality before it escalates to formal complaints.</a:t>
            </a:r>
          </a:p>
          <a:p>
            <a:pPr algn="ctr"/>
            <a:endParaRPr lang="en-US"/>
          </a:p>
          <a:p>
            <a:r>
              <a:rPr lang="en-US" b="1"/>
              <a:t>4. Training and Education - </a:t>
            </a:r>
            <a:r>
              <a:rPr lang="en-US"/>
              <a:t>AI can personalize </a:t>
            </a:r>
            <a:r>
              <a:rPr lang="en-US" b="1"/>
              <a:t>ethics and misconduct prevention training</a:t>
            </a:r>
            <a:r>
              <a:rPr lang="en-US"/>
              <a:t> to each employee’s risk profile, role, and past behavior. Makes compliance programs </a:t>
            </a:r>
            <a:r>
              <a:rPr lang="en-US" b="1"/>
              <a:t>more engaging and relevant</a:t>
            </a:r>
            <a:r>
              <a:rPr lang="en-US"/>
              <a:t>.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31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27CDFD-3159-7218-1F0B-B0676777A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27F9E4E-DD46-DFE1-B030-1B83D5D09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6C15DB-A564-42A6-C058-E6C2B6120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633D8F-98C2-476B-6EFA-40787DC7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469B15-E756-77EE-96C7-DB0310BFF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44D176-7AB9-887A-ACB7-C188E7E2B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4EC80A-465E-C15E-2D28-4F05792B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1021621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Opportunities &amp; </a:t>
            </a:r>
            <a:r>
              <a:rPr lang="en-US" sz="4000" b="1" dirty="0">
                <a:solidFill>
                  <a:srgbClr val="FFFFFF"/>
                </a:solidFill>
              </a:rPr>
              <a:t>Pitfalls</a:t>
            </a:r>
            <a:r>
              <a:rPr lang="en-US" sz="4000" dirty="0">
                <a:solidFill>
                  <a:srgbClr val="FFFFFF"/>
                </a:solidFill>
              </a:rPr>
              <a:t> - </a:t>
            </a:r>
            <a:r>
              <a:rPr lang="en-US" sz="4000" b="1" dirty="0">
                <a:solidFill>
                  <a:srgbClr val="FFFFFF"/>
                </a:solidFill>
              </a:rPr>
              <a:t>Workplace Misconduct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B34963-A882-B99A-1C64-60FEA1673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5F4E1-1CAD-F60A-202C-EAD8D26B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0D8F7D-4811-C31E-A0C7-4D180BE9AEFF}"/>
              </a:ext>
            </a:extLst>
          </p:cNvPr>
          <p:cNvSpPr txBox="1"/>
          <p:nvPr/>
        </p:nvSpPr>
        <p:spPr>
          <a:xfrm>
            <a:off x="1146013" y="2149616"/>
            <a:ext cx="1046356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800"/>
          </a:p>
          <a:p>
            <a:endParaRPr lang="en-US" sz="2800"/>
          </a:p>
          <a:p>
            <a:pPr marL="457200" indent="-457200">
              <a:buFont typeface="Arial"/>
              <a:buChar char="•"/>
            </a:pP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3ECBF-ABE5-E727-3D5C-F4FA0144E889}"/>
              </a:ext>
            </a:extLst>
          </p:cNvPr>
          <p:cNvSpPr txBox="1"/>
          <p:nvPr/>
        </p:nvSpPr>
        <p:spPr>
          <a:xfrm>
            <a:off x="439531" y="1963530"/>
            <a:ext cx="11633198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cap="all" dirty="0"/>
              <a:t>Pitfalls</a:t>
            </a:r>
            <a:r>
              <a:rPr lang="en-US" sz="2000" b="1" dirty="0"/>
              <a:t>: Risks &amp; Ethical Concerns with AI in Misconduct Detection</a:t>
            </a:r>
          </a:p>
          <a:p>
            <a:endParaRPr lang="en-US" b="1"/>
          </a:p>
          <a:p>
            <a:r>
              <a:rPr lang="en-US" sz="2000" b="1" dirty="0">
                <a:ea typeface="+mn-lt"/>
                <a:cs typeface="+mn-lt"/>
              </a:rPr>
              <a:t>1. Privacy Intrusion - </a:t>
            </a:r>
            <a:r>
              <a:rPr lang="en-US" sz="2000" dirty="0">
                <a:ea typeface="+mn-lt"/>
                <a:cs typeface="+mn-lt"/>
              </a:rPr>
              <a:t>Monitoring employee messages can feel </a:t>
            </a:r>
            <a:r>
              <a:rPr lang="en-US" sz="2000" b="1" dirty="0">
                <a:ea typeface="+mn-lt"/>
                <a:cs typeface="+mn-lt"/>
              </a:rPr>
              <a:t>creepy or invasive</a:t>
            </a:r>
            <a:r>
              <a:rPr lang="en-US" sz="2000" dirty="0">
                <a:ea typeface="+mn-lt"/>
                <a:cs typeface="+mn-lt"/>
              </a:rPr>
              <a:t> if done without transparency, and over-monitoring can create a "surveillance culture" that kills trust.</a:t>
            </a:r>
            <a:endParaRPr lang="en-US" dirty="0"/>
          </a:p>
          <a:p>
            <a:endParaRPr lang="en-US" sz="1200"/>
          </a:p>
          <a:p>
            <a:r>
              <a:rPr lang="en-US" sz="2000" b="1" dirty="0">
                <a:ea typeface="+mn-lt"/>
                <a:cs typeface="+mn-lt"/>
              </a:rPr>
              <a:t>2. Lack of Context - </a:t>
            </a:r>
            <a:r>
              <a:rPr lang="en-US" sz="2000" dirty="0">
                <a:ea typeface="+mn-lt"/>
                <a:cs typeface="+mn-lt"/>
              </a:rPr>
              <a:t>AI can detect what was </a:t>
            </a:r>
            <a:r>
              <a:rPr lang="en-US" sz="2000" i="1" dirty="0">
                <a:ea typeface="+mn-lt"/>
                <a:cs typeface="+mn-lt"/>
              </a:rPr>
              <a:t>said</a:t>
            </a:r>
            <a:r>
              <a:rPr lang="en-US" sz="2000" dirty="0">
                <a:ea typeface="+mn-lt"/>
                <a:cs typeface="+mn-lt"/>
              </a:rPr>
              <a:t>, but not why or how — it can miss power dynamics, intent, or nonverbal behavior.</a:t>
            </a:r>
            <a:endParaRPr lang="en-US" dirty="0">
              <a:ea typeface="+mn-lt"/>
              <a:cs typeface="+mn-lt"/>
            </a:endParaRPr>
          </a:p>
          <a:p>
            <a:endParaRPr lang="en-US" sz="1200" b="1">
              <a:ea typeface="+mn-lt"/>
              <a:cs typeface="+mn-lt"/>
            </a:endParaRPr>
          </a:p>
          <a:p>
            <a:r>
              <a:rPr lang="en-US" sz="2000" b="1" dirty="0">
                <a:ea typeface="+mn-lt"/>
                <a:cs typeface="+mn-lt"/>
              </a:rPr>
              <a:t>3. Anonymous Reporting still puts the investigative work on HR and Employee Relations – </a:t>
            </a:r>
            <a:r>
              <a:rPr lang="en-US" sz="2000" dirty="0">
                <a:ea typeface="+mn-lt"/>
                <a:cs typeface="+mn-lt"/>
              </a:rPr>
              <a:t>AI can provide a simple way to report incidents, but it fails to address the workload related to investigations. </a:t>
            </a:r>
            <a:r>
              <a:rPr lang="en-US" sz="2000" b="1" i="1" dirty="0">
                <a:ea typeface="+mn-lt"/>
                <a:cs typeface="+mn-lt"/>
              </a:rPr>
              <a:t>More importantly, AI cannot remove the fact that internal investigations are always at risk of internal bias.</a:t>
            </a:r>
            <a:endParaRPr lang="en-US" sz="2000" b="1" i="1" dirty="0"/>
          </a:p>
          <a:p>
            <a:pPr algn="ctr"/>
            <a:endParaRPr lang="en-US" b="1" i="1"/>
          </a:p>
          <a:p>
            <a:r>
              <a:rPr lang="en-US" sz="2000" b="1" dirty="0">
                <a:ea typeface="+mn-lt"/>
                <a:cs typeface="+mn-lt"/>
              </a:rPr>
              <a:t>   </a:t>
            </a:r>
            <a:r>
              <a:rPr lang="en-US" sz="2000" b="1" cap="all" dirty="0">
                <a:ea typeface="+mn-lt"/>
                <a:cs typeface="+mn-lt"/>
              </a:rPr>
              <a:t> 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3392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EB32F0-FD0F-1DE0-C278-86EB2466E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F836204-1784-B5EA-8C62-17AC3469D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83F7E9-BB9D-BC24-A846-300EDD89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B50C2B-3D89-0BD4-8256-976E69EDF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D735BC-EB8E-A27D-7421-EA4CEBCB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FB9894-CD5B-8B58-BF60-2377AFADF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EF5F33-42F9-3774-748D-4FB67EC2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Where We’re Headed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F1B21F-49DC-B030-CE93-A3877A98A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  <a:p>
            <a:r>
              <a:rPr lang="en-US"/>
              <a:t>Illustrative Case Studies</a:t>
            </a:r>
          </a:p>
          <a:p>
            <a:r>
              <a:rPr lang="en-US"/>
              <a:t>Employee Lifecycle Framework</a:t>
            </a:r>
          </a:p>
          <a:p>
            <a:r>
              <a:rPr lang="en-US"/>
              <a:t>Opportunities, Pitfalls &amp; Pro Tips</a:t>
            </a:r>
          </a:p>
          <a:p>
            <a:r>
              <a:rPr lang="en-US"/>
              <a:t>Case Studies Revisited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B241B7-04AF-EC0A-7B1C-78C3C25EC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86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93BA0E-5525-4A59-0426-4A0AA555F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68D25E1-36C3-2BB9-3D5E-5A616A766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33089D-7296-7112-B931-52F8040B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E3D7AF-54D5-F50A-E4A1-0FC73F78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0AB6F3-31BE-AA7C-7DDF-813081C89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9C10D0-E40E-5606-E78F-E3C2F938E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C3ABEE-4AC7-F179-4C93-60A77899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1021621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Opportunities &amp; </a:t>
            </a:r>
            <a:r>
              <a:rPr lang="en-US" sz="4000" dirty="0">
                <a:solidFill>
                  <a:srgbClr val="FFFFFF"/>
                </a:solidFill>
              </a:rPr>
              <a:t>Pitfalls – </a:t>
            </a:r>
            <a:r>
              <a:rPr lang="en-US" sz="4000" b="1" dirty="0">
                <a:solidFill>
                  <a:srgbClr val="FFFFFF"/>
                </a:solidFill>
              </a:rPr>
              <a:t>Unemployment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A88C26-B858-D20E-C229-638CCCA58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706F43-AA93-276D-F069-9D4F425FE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800CF1-86A0-687C-3C6E-24781C14253A}"/>
              </a:ext>
            </a:extLst>
          </p:cNvPr>
          <p:cNvSpPr txBox="1"/>
          <p:nvPr/>
        </p:nvSpPr>
        <p:spPr>
          <a:xfrm>
            <a:off x="632070" y="1825625"/>
            <a:ext cx="11556946" cy="397031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u="sng"/>
              <a:t>Opportunities</a:t>
            </a:r>
          </a:p>
          <a:p>
            <a:pPr algn="l"/>
            <a:r>
              <a:rPr lang="en-US" b="1" i="0" u="none" strike="noStrike">
                <a:solidFill>
                  <a:srgbClr val="000000"/>
                </a:solidFill>
                <a:effectLst/>
              </a:rPr>
              <a:t>1- Predictive Analytics for Turnover</a:t>
            </a:r>
            <a:endParaRPr lang="en-US" b="0" i="0" u="none" strike="noStrike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110004020202020204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Identify at-risk employees before they leave using behavioral, performance, and engagement data.</a:t>
            </a:r>
          </a:p>
          <a:p>
            <a:pPr marL="742950" lvl="1" indent="-285750" algn="l">
              <a:buFont typeface="Arial" panose="02110004020202020204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Enables proactive retention strategies and workforce planning.</a:t>
            </a:r>
          </a:p>
          <a:p>
            <a:pPr algn="l"/>
            <a:r>
              <a:rPr lang="en-US" b="1" i="0" u="none" strike="noStrike">
                <a:solidFill>
                  <a:srgbClr val="000000"/>
                </a:solidFill>
                <a:effectLst/>
              </a:rPr>
              <a:t>2- Optimized Hiring and Fit Prediction</a:t>
            </a:r>
            <a:endParaRPr lang="en-US" b="0" i="0" u="none" strike="noStrike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110004020202020204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Match candidates to roles more effectively based on science and alignment to your organization</a:t>
            </a:r>
          </a:p>
          <a:p>
            <a:pPr marL="742950" lvl="1" indent="-285750" algn="l">
              <a:buFont typeface="Arial" panose="02110004020202020204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Reduce early-stage turnover and hiring costs.</a:t>
            </a:r>
          </a:p>
          <a:p>
            <a:pPr algn="l"/>
            <a:r>
              <a:rPr lang="en-US" b="1" i="0" u="none" strike="noStrike">
                <a:solidFill>
                  <a:srgbClr val="000000"/>
                </a:solidFill>
                <a:effectLst/>
              </a:rPr>
              <a:t>3- Real-Time Workforce Insights</a:t>
            </a:r>
            <a:endParaRPr lang="en-US" b="0" i="0" u="none" strike="noStrike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110004020202020204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Track sentiment, engagement, and productivity trends.</a:t>
            </a:r>
          </a:p>
          <a:p>
            <a:pPr marL="742950" lvl="1" indent="-285750" algn="l">
              <a:buFont typeface="Arial" panose="02110004020202020204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Respond to emerging organizational risks before they result in job loss or disengagement.</a:t>
            </a:r>
          </a:p>
          <a:p>
            <a:pPr marL="742950" lvl="1" indent="-285750">
              <a:buFont typeface="Arial" panose="02110004020202020204"/>
              <a:buChar char="•"/>
            </a:pPr>
            <a:r>
              <a:rPr lang="en-US">
                <a:solidFill>
                  <a:srgbClr val="000000"/>
                </a:solidFill>
              </a:rPr>
              <a:t>Track separation and UI loss trends to facilitate proactive lifecycle management, "ie. the data tells the story"</a:t>
            </a:r>
          </a:p>
          <a:p>
            <a:pPr algn="l"/>
            <a:r>
              <a:rPr lang="en-US" b="1">
                <a:solidFill>
                  <a:srgbClr val="000000"/>
                </a:solidFill>
              </a:rPr>
              <a:t>4</a:t>
            </a:r>
            <a:r>
              <a:rPr lang="en-US" b="1" i="0" u="none" strike="noStrike">
                <a:solidFill>
                  <a:srgbClr val="000000"/>
                </a:solidFill>
                <a:effectLst/>
              </a:rPr>
              <a:t>- Improved Offboarding Decisions</a:t>
            </a:r>
            <a:endParaRPr lang="en-US" b="0" i="0" u="none" strike="noStrike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110004020202020204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Identify where reassignments, retraining, or phased exits can reduce abrupt layoffs and associated claims.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19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830CEF-D173-4B89-4CC1-A7CC84E62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C0062A1-202B-B6A1-7BA9-735DB8307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0E4C04-84C6-B50D-1D43-1ED27FB4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367CE6-BE6A-E656-7524-4F0267B2A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D9FAC5-8BDD-EE65-9DA5-7680BECFA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096BF7-84FF-3D86-3906-537E65A72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1B290B-A5F6-8A7C-0B9F-498977B5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1021621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Opportunities &amp; </a:t>
            </a:r>
            <a:r>
              <a:rPr lang="en-US" sz="4000" b="1" dirty="0">
                <a:solidFill>
                  <a:srgbClr val="FFFFFF"/>
                </a:solidFill>
              </a:rPr>
              <a:t>Pitfalls</a:t>
            </a:r>
            <a:r>
              <a:rPr lang="en-US" sz="4000" dirty="0">
                <a:solidFill>
                  <a:srgbClr val="FFFFFF"/>
                </a:solidFill>
              </a:rPr>
              <a:t> - </a:t>
            </a:r>
            <a:r>
              <a:rPr lang="en-US" sz="4000" b="1" dirty="0">
                <a:solidFill>
                  <a:srgbClr val="FFFFFF"/>
                </a:solidFill>
              </a:rPr>
              <a:t>Unemployment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7107E5-E392-F8BF-9548-2BD3F0567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  <a:p>
            <a:pPr>
              <a:buNone/>
            </a:pPr>
            <a:r>
              <a:rPr lang="en-US" b="1"/>
              <a:t>Bias and Discrimination Risks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AI models can reinforce existing biases if trained on flawed data (e.g., demographic patterns in past layoffs).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Can lead to discriminatory practices, legal liability, and brand damage.</a:t>
            </a:r>
          </a:p>
          <a:p>
            <a:pPr>
              <a:buNone/>
            </a:pPr>
            <a:r>
              <a:rPr lang="en-US" b="1"/>
              <a:t>Over-reliance on Automation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Decisions like layoffs or promotions made solely by AI can be dehumanizing or contextually flawed.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Human oversight is imperative (HITL).</a:t>
            </a:r>
          </a:p>
          <a:p>
            <a:pPr>
              <a:buNone/>
            </a:pPr>
            <a:r>
              <a:rPr lang="en-US" b="1"/>
              <a:t>Ethical Concerns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Predicting unemployment risk could be perceived as “profiling” employees unfairly.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Could harm morale if not handled professionally.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B2AFC4-3D6A-2708-ED18-BCED78D2D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E9135F-DC85-B921-2078-B6A60A09CE0A}"/>
              </a:ext>
            </a:extLst>
          </p:cNvPr>
          <p:cNvSpPr txBox="1"/>
          <p:nvPr/>
        </p:nvSpPr>
        <p:spPr>
          <a:xfrm>
            <a:off x="632070" y="1825625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PITFALLS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AA6B46-7DEF-0C68-863F-7BF4D6C8A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4BD9FF9-8038-7793-360D-1389EFB2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EA3931-0413-49D5-EB01-726DFA62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21CE48-DDD9-2C99-2BC3-1666897A3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DCAFD1-F05D-4179-AE03-9E009B1D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0EF340-47C9-20E4-3452-BBC24FF64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06F79F-592B-D8A5-FF8E-8E328FBF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Study Revisited:  McDonalds Risk Mitigation  Through the Lifecycle Lens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373AC6-07FE-FED4-F366-DDD88D02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233F79-B12C-B5F5-2780-D4BD455AC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8CAFB69-5E87-0A31-143A-435EFCAC06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3" r="62066" b="170"/>
          <a:stretch/>
        </p:blipFill>
        <p:spPr>
          <a:xfrm>
            <a:off x="1918397" y="1721749"/>
            <a:ext cx="3753930" cy="4856755"/>
          </a:xfrm>
          <a:prstGeom prst="rect">
            <a:avLst/>
          </a:prstGeom>
        </p:spPr>
      </p:pic>
      <p:pic>
        <p:nvPicPr>
          <p:cNvPr id="2" name="Picture 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73E604CA-1EE0-D780-47BA-EF7C43D892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94" t="504" r="-87" b="-454"/>
          <a:stretch/>
        </p:blipFill>
        <p:spPr>
          <a:xfrm>
            <a:off x="5669780" y="1699932"/>
            <a:ext cx="4960663" cy="49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7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4D692D-35B1-2361-26A8-BD0C59F6C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2076522-A0F5-8300-C883-48A9928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D93279-F374-744A-1829-E080C8BFD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7F53FE-CCFF-A6B7-845B-AF7DC87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2AD079-3C5F-23F3-631D-4A9B98629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C4294F-90AD-4F34-90BE-BD2EAF986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3E12AB-4A6C-3B77-EDB0-1ED1148B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Study Revisited: Uber Risk Mitigation Through the Lifecycle Lens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36687-E21A-111C-8812-A62E230C7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7F1020-D1D4-F723-A05B-70ECCFDF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5DCA57-0F89-DF1C-1572-BF381A7487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962" t="-3874" r="-1706" b="2906"/>
          <a:stretch/>
        </p:blipFill>
        <p:spPr>
          <a:xfrm>
            <a:off x="5201413" y="1893463"/>
            <a:ext cx="5165141" cy="3699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9C5449-33C4-443C-F7B2-1F572D1BB7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584" t="726" r="70819" b="-13518"/>
          <a:stretch/>
        </p:blipFill>
        <p:spPr>
          <a:xfrm>
            <a:off x="1812013" y="2059038"/>
            <a:ext cx="3402108" cy="413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44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54AC52-E57D-EE23-FF03-BDF5D0DE3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F7D0F97-EE3C-8794-9D1A-63D0644CC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AEC68C-6F83-1773-9247-72ACFC87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7E72E3-BC9A-FEBC-46E4-4BBD884D8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D52A27-1EC1-AB48-6445-A2CDA179F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056873-CC40-F8F9-3C0C-AD7CC23DC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3CC2C7-A2EC-38B5-4625-49ABBE40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The Importance of HR with Employee Lifecycle Risk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FFBF82-EAC1-544E-F06B-1DE3B1811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464C25-471F-1160-40D1-1033176F4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03D194-07A5-42C1-50AC-949B727EB51B}"/>
              </a:ext>
            </a:extLst>
          </p:cNvPr>
          <p:cNvSpPr txBox="1"/>
          <p:nvPr/>
        </p:nvSpPr>
        <p:spPr>
          <a:xfrm>
            <a:off x="1391261" y="1802639"/>
            <a:ext cx="940947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None/>
            </a:pPr>
            <a:r>
              <a:rPr lang="en-US" b="1"/>
              <a:t>If people are your greatest asset, they’re also your greatest potential risk.</a:t>
            </a:r>
            <a:br>
              <a:rPr lang="en-US" b="1"/>
            </a:br>
            <a:br>
              <a:rPr lang="en-US"/>
            </a:br>
            <a:r>
              <a:rPr lang="en-US"/>
              <a:t>By its nature, </a:t>
            </a:r>
            <a:r>
              <a:rPr lang="en-US" b="1"/>
              <a:t>HR is on the front lines—whether you choose to be or not.  Not leaning in creates exposure and leaves HR </a:t>
            </a:r>
            <a:r>
              <a:rPr lang="en-US" b="1" u="sng"/>
              <a:t>vulnerable</a:t>
            </a:r>
            <a:r>
              <a:rPr lang="en-US" b="1"/>
              <a:t>, </a:t>
            </a:r>
            <a:r>
              <a:rPr lang="en-US" b="1" u="sng"/>
              <a:t>reactive</a:t>
            </a:r>
            <a:r>
              <a:rPr lang="en-US" b="1"/>
              <a:t> and </a:t>
            </a:r>
            <a:r>
              <a:rPr lang="en-US" b="1" u="sng"/>
              <a:t>replaceable</a:t>
            </a:r>
            <a:r>
              <a:rPr lang="en-US" b="1"/>
              <a:t>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88C7D-4846-6EF9-DDD2-F58463D26D49}"/>
              </a:ext>
            </a:extLst>
          </p:cNvPr>
          <p:cNvSpPr txBox="1"/>
          <p:nvPr/>
        </p:nvSpPr>
        <p:spPr>
          <a:xfrm>
            <a:off x="3246070" y="3855033"/>
            <a:ext cx="5872312" cy="38472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800" b="1" u="sng"/>
              <a:t>Final Thoughts to Consider:</a:t>
            </a:r>
          </a:p>
          <a:p>
            <a:pPr algn="ctr"/>
            <a:r>
              <a:rPr lang="en-US" sz="2400"/>
              <a:t>HR is the Gatekeeper to Employee Risk</a:t>
            </a:r>
          </a:p>
          <a:p>
            <a:pPr algn="ctr"/>
            <a:r>
              <a:rPr lang="en-US" sz="2400"/>
              <a:t>People Risk Management Elevates HR</a:t>
            </a:r>
          </a:p>
          <a:p>
            <a:pPr algn="ctr"/>
            <a:r>
              <a:rPr lang="en-US" sz="2400"/>
              <a:t>The Cost of Avoidance is Real….and Rising!</a:t>
            </a:r>
          </a:p>
          <a:p>
            <a:pPr algn="ctr"/>
            <a:r>
              <a:rPr lang="en-US" sz="2400"/>
              <a:t>Only HR has the full Lifecycle View</a:t>
            </a:r>
          </a:p>
          <a:p>
            <a:pPr algn="ctr"/>
            <a:r>
              <a:rPr lang="en-US" sz="2400"/>
              <a:t>People Risk is Business Risk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20994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0F0D0B-0EA9-D313-3DCC-F3253AEED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FC05442-DB21-687B-340B-124CF373B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08B564-0529-B4EC-0C2F-2CF7E2DC6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39D075-3AE7-3C66-671F-59983EF60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181A53-57C5-F77E-AD22-01C6732F6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1B4B65-7B2F-FE40-AC4C-8A42A4CFB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38DF4D-62A3-5CE9-8100-685D0863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The S3 Sentinel:  Minimizing Employee Lifecycle Risk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36B839-7B70-DABF-3AE4-CF08B338C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B2D52E-3F1A-4A24-9038-CCA283EDB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pic>
        <p:nvPicPr>
          <p:cNvPr id="5" name="Picture 4" descr="A diagram of a company&#10;&#10;AI-generated content may be incorrect.">
            <a:extLst>
              <a:ext uri="{FF2B5EF4-FFF2-40B4-BE49-F238E27FC236}">
                <a16:creationId xmlns:a16="http://schemas.microsoft.com/office/drawing/2014/main" id="{1198B698-B5A4-5058-5DD0-C66B891A3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0775"/>
            <a:ext cx="12192000" cy="436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34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0D9AFB-9163-2452-6997-B6459E701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8893094-9053-D4D0-2807-9A192D727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6900EE-E577-36CD-DBF0-20A588D25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E6DA34-0AB3-7692-9FF8-6CD9E0C4A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A37EB7-A6F2-B483-F918-30EAE70F4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91C636-76F9-C07E-246B-6E802C9C5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88B925-5AB3-5340-5ADC-74C7FC9E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Questions or Comments?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4E52D8-C31D-0C33-79BC-DD37A7DC1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7BA531-CF1C-33F4-26C3-CBD746C4D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pic>
        <p:nvPicPr>
          <p:cNvPr id="2" name="Picture 1" descr="A group of people raising their hands&#10;&#10;AI-generated content may be incorrect.">
            <a:extLst>
              <a:ext uri="{FF2B5EF4-FFF2-40B4-BE49-F238E27FC236}">
                <a16:creationId xmlns:a16="http://schemas.microsoft.com/office/drawing/2014/main" id="{C74EB202-81D8-C7F1-0353-9542CE8F6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16" y="2528536"/>
            <a:ext cx="4572000" cy="2981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7522C2-7E6E-EBF6-A02F-D54BD922CBBA}"/>
              </a:ext>
            </a:extLst>
          </p:cNvPr>
          <p:cNvSpPr txBox="1"/>
          <p:nvPr/>
        </p:nvSpPr>
        <p:spPr>
          <a:xfrm>
            <a:off x="5926116" y="2185472"/>
            <a:ext cx="57214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hlinkClick r:id="rId4"/>
              </a:rPr>
              <a:t>Jared.Smith@S3ManagementGroup.com</a:t>
            </a:r>
            <a:endParaRPr lang="en-US" sz="2400"/>
          </a:p>
          <a:p>
            <a:pPr algn="ctr"/>
            <a:r>
              <a:rPr lang="en-US" sz="2400">
                <a:hlinkClick r:id="rId5"/>
              </a:rPr>
              <a:t>Jeff.Yates@S3ManagementGroup.com</a:t>
            </a:r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0F565-CF90-327F-8745-A370DFA34A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446" y="3114675"/>
            <a:ext cx="2655094" cy="2655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41DA66-59E6-7082-9624-27B44CE1C11E}"/>
              </a:ext>
            </a:extLst>
          </p:cNvPr>
          <p:cNvSpPr txBox="1"/>
          <p:nvPr/>
        </p:nvSpPr>
        <p:spPr>
          <a:xfrm>
            <a:off x="3352553" y="6088173"/>
            <a:ext cx="649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Let us know how we can help!!</a:t>
            </a:r>
          </a:p>
        </p:txBody>
      </p:sp>
    </p:spTree>
    <p:extLst>
      <p:ext uri="{BB962C8B-B14F-4D97-AF65-F5344CB8AC3E}">
        <p14:creationId xmlns:p14="http://schemas.microsoft.com/office/powerpoint/2010/main" val="34839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A7857E-8FE9-E46F-9953-B68DA8A2E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C1A5342-E4F9-D61B-B165-4463D1A2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E23EA5-A7DA-A563-1771-9496198FD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98EB36-7476-6DAA-EDAB-868AF0770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79C46E-2A03-9DB2-D3CB-07C01A040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EEC0CA-DDEB-D59F-314D-1BC3F6067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B79946-6910-C5AB-52B4-A67051D2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S3 Management Group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815F9F-775B-F322-373A-A80771615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2EDB5D-D56B-604A-D179-929646CD0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297" y="1922517"/>
            <a:ext cx="2790569" cy="10461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3C519D-FB63-15EB-C182-4906BCFF9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22" y="3479359"/>
            <a:ext cx="1300550" cy="14967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093E9F-D2A7-29F3-7178-CA4D9A3024DB}"/>
              </a:ext>
            </a:extLst>
          </p:cNvPr>
          <p:cNvSpPr txBox="1"/>
          <p:nvPr/>
        </p:nvSpPr>
        <p:spPr>
          <a:xfrm>
            <a:off x="4477265" y="1985318"/>
            <a:ext cx="728430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</a:rPr>
              <a:t>S3 has spent more than 15 years establishing itself as the leading provider of Employee Risk Management Solutions in Indian Country. Currently serving more than 100 tribal entities, 40,000 employees and $1.5bn payroll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621BD2-90D5-9D4D-0C5D-02CCDF640E9A}"/>
              </a:ext>
            </a:extLst>
          </p:cNvPr>
          <p:cNvSpPr txBox="1"/>
          <p:nvPr/>
        </p:nvSpPr>
        <p:spPr>
          <a:xfrm>
            <a:off x="4477265" y="3904550"/>
            <a:ext cx="56264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</a:rPr>
              <a:t>Jeff Yates</a:t>
            </a:r>
          </a:p>
          <a:p>
            <a:r>
              <a:rPr lang="en-US">
                <a:latin typeface="Calibri"/>
              </a:rPr>
              <a:t>Vice President of Marketing &amp; Business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174883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F4DEBF-AD7E-3F2F-0DA5-CA58D1896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cows standing in a field&#10;&#10;AI-generated content may be incorrect.">
            <a:extLst>
              <a:ext uri="{FF2B5EF4-FFF2-40B4-BE49-F238E27FC236}">
                <a16:creationId xmlns:a16="http://schemas.microsoft.com/office/drawing/2014/main" id="{5A0FC6E2-0240-12E8-8939-BDF8255E80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07" r="3176"/>
          <a:stretch/>
        </p:blipFill>
        <p:spPr>
          <a:xfrm>
            <a:off x="4027556" y="10"/>
            <a:ext cx="8160026" cy="6875809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7D3440-C9BF-83AC-3E0B-F3476E42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AI – the importance of clarity!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67D146-B64E-490B-CB59-94B53DBC0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9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5B5C48-0F3A-64C5-BCF2-7E1A1B4A1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C250972-F550-3849-DC57-2B2D4A36C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764145E-812D-F641-D1BF-A78C93BF9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9AB7D8-817B-B528-9294-1F676887B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0270573-CECF-17EE-E9B7-A5E876970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5E2389-A023-6D98-376F-E7347AAA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AI – the importance of clarity!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EEFF27-648A-90B9-49AD-93E8693EF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277175-B113-EEF4-1DE8-A7620AB41593}"/>
              </a:ext>
            </a:extLst>
          </p:cNvPr>
          <p:cNvSpPr txBox="1"/>
          <p:nvPr/>
        </p:nvSpPr>
        <p:spPr>
          <a:xfrm>
            <a:off x="4146245" y="1381264"/>
            <a:ext cx="8046308" cy="412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575"/>
              </a:lnSpc>
            </a:pPr>
            <a:r>
              <a:rPr lang="en-US" sz="3600" b="1">
                <a:solidFill>
                  <a:srgbClr val="0A1B27"/>
                </a:solidFill>
                <a:latin typeface="Aptos Display"/>
              </a:rPr>
              <a:t>Old School Definition:</a:t>
            </a:r>
          </a:p>
          <a:p>
            <a:pPr>
              <a:lnSpc>
                <a:spcPts val="4575"/>
              </a:lnSpc>
            </a:pPr>
            <a:endParaRPr lang="en-US" b="1">
              <a:solidFill>
                <a:srgbClr val="0A1B27"/>
              </a:solidFill>
              <a:latin typeface="Playfair Display"/>
            </a:endParaRPr>
          </a:p>
          <a:p>
            <a:pPr>
              <a:lnSpc>
                <a:spcPts val="4575"/>
              </a:lnSpc>
            </a:pPr>
            <a:r>
              <a:rPr lang="en-US" b="1">
                <a:solidFill>
                  <a:srgbClr val="0A1B27"/>
                </a:solidFill>
                <a:latin typeface="Playfair Display"/>
              </a:rPr>
              <a:t>artificial intelligence </a:t>
            </a:r>
            <a:r>
              <a:rPr lang="en-US" b="1">
                <a:solidFill>
                  <a:srgbClr val="4A7D95"/>
                </a:solidFill>
                <a:latin typeface="Playfair Display"/>
                <a:hlinkClick r:id="rId3"/>
              </a:rPr>
              <a:t>noun</a:t>
            </a:r>
            <a:r>
              <a:rPr lang="en-US">
                <a:solidFill>
                  <a:srgbClr val="000000"/>
                </a:solidFill>
                <a:latin typeface="Playfair Display"/>
              </a:rPr>
              <a:t> </a:t>
            </a:r>
            <a:endParaRPr lang="en-US">
              <a:latin typeface="Playfair Display"/>
            </a:endParaRPr>
          </a:p>
          <a:p>
            <a:pPr>
              <a:lnSpc>
                <a:spcPts val="4575"/>
              </a:lnSpc>
            </a:pPr>
            <a:r>
              <a:rPr lang="en-US" b="1">
                <a:solidFill>
                  <a:srgbClr val="303336"/>
                </a:solidFill>
                <a:latin typeface="Playfair Display"/>
                <a:ea typeface="Open Sans"/>
                <a:cs typeface="Open Sans"/>
              </a:rPr>
              <a:t>1</a:t>
            </a:r>
            <a:r>
              <a:rPr lang="en-US" b="1">
                <a:solidFill>
                  <a:srgbClr val="0A1B27"/>
                </a:solidFill>
                <a:latin typeface="Playfair Display"/>
              </a:rPr>
              <a:t>: </a:t>
            </a:r>
            <a:r>
              <a:rPr lang="en-US">
                <a:solidFill>
                  <a:srgbClr val="0A1B27"/>
                </a:solidFill>
                <a:latin typeface="Playfair Display"/>
                <a:ea typeface="Open Sans"/>
                <a:cs typeface="Open Sans"/>
              </a:rPr>
              <a:t>the capability of computer systems or algorithms to imitate intelligent human behavior</a:t>
            </a:r>
            <a:endParaRPr lang="en-US">
              <a:solidFill>
                <a:srgbClr val="000000"/>
              </a:solidFill>
              <a:latin typeface="Playfair Display"/>
              <a:ea typeface="Open Sans"/>
              <a:cs typeface="Open Sans"/>
            </a:endParaRPr>
          </a:p>
          <a:p>
            <a:pPr>
              <a:lnSpc>
                <a:spcPts val="4575"/>
              </a:lnSpc>
            </a:pPr>
            <a:r>
              <a:rPr lang="en-US" b="1">
                <a:solidFill>
                  <a:srgbClr val="303336"/>
                </a:solidFill>
                <a:latin typeface="Playfair Display"/>
                <a:ea typeface="Open Sans"/>
                <a:cs typeface="Open Sans"/>
              </a:rPr>
              <a:t>2</a:t>
            </a:r>
            <a:r>
              <a:rPr lang="en-US" b="1">
                <a:solidFill>
                  <a:srgbClr val="0A1B27"/>
                </a:solidFill>
                <a:latin typeface="Playfair Display"/>
                <a:ea typeface="Open Sans"/>
                <a:cs typeface="Open Sans"/>
              </a:rPr>
              <a:t>: </a:t>
            </a:r>
            <a:r>
              <a:rPr lang="en-US">
                <a:solidFill>
                  <a:srgbClr val="0A1B27"/>
                </a:solidFill>
                <a:latin typeface="Playfair Display"/>
                <a:ea typeface="Open Sans"/>
                <a:cs typeface="Open Sans"/>
              </a:rPr>
              <a:t>a branch of computer science dealing with the simulation of intelligent human behavior by computers</a:t>
            </a:r>
            <a:endParaRPr lang="en-US">
              <a:latin typeface="Playfair Display"/>
            </a:endParaRPr>
          </a:p>
        </p:txBody>
      </p:sp>
      <p:pic>
        <p:nvPicPr>
          <p:cNvPr id="5" name="Picture 4" descr="A red and white circle with blue text&#10;&#10;AI-generated content may be incorrect.">
            <a:extLst>
              <a:ext uri="{FF2B5EF4-FFF2-40B4-BE49-F238E27FC236}">
                <a16:creationId xmlns:a16="http://schemas.microsoft.com/office/drawing/2014/main" id="{07C43183-DBC5-94AF-8F00-1D72B6D7B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1536" y="107725"/>
            <a:ext cx="2037609" cy="19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0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29639-29CC-B6EA-869A-EDD5FD8D6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ED254FF-73B7-FF64-C920-416F1B185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9AB3AA-58EE-F70C-9BC7-79DECC17D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334419-7719-F518-6199-D65B5F79D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8C58015-8DC8-F720-F35A-D6FC4FCA5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F7CBA8-FFFE-B8D2-E260-2CF92239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AI – the importance of clarity!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E413A6-2065-CF5E-8AC7-DB591A4FA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1EAB32-7416-EFC3-9B98-662A4C739FC9}"/>
              </a:ext>
            </a:extLst>
          </p:cNvPr>
          <p:cNvSpPr txBox="1"/>
          <p:nvPr/>
        </p:nvSpPr>
        <p:spPr>
          <a:xfrm>
            <a:off x="4102071" y="696568"/>
            <a:ext cx="8046308" cy="59078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575"/>
              </a:lnSpc>
            </a:pPr>
            <a:r>
              <a:rPr lang="en-US" sz="3600" b="1" dirty="0">
                <a:solidFill>
                  <a:srgbClr val="0A1B27"/>
                </a:solidFill>
                <a:latin typeface="Aptos Display"/>
              </a:rPr>
              <a:t>Modern Day Definition:</a:t>
            </a:r>
          </a:p>
          <a:p>
            <a:pPr>
              <a:lnSpc>
                <a:spcPts val="4575"/>
              </a:lnSpc>
            </a:pPr>
            <a:endParaRPr lang="en-US" sz="3600" b="1">
              <a:solidFill>
                <a:srgbClr val="0A1B27"/>
              </a:solidFill>
              <a:latin typeface="Aptos Display"/>
              <a:ea typeface="+mn-lt"/>
              <a:cs typeface="+mn-lt"/>
            </a:endParaRPr>
          </a:p>
          <a:p>
            <a:pPr>
              <a:lnSpc>
                <a:spcPts val="4575"/>
              </a:lnSpc>
            </a:pPr>
            <a:r>
              <a:rPr lang="en-US" dirty="0">
                <a:ea typeface="+mn-lt"/>
                <a:cs typeface="+mn-lt"/>
              </a:rPr>
              <a:t>Artificial intelligence (AI) refers to the simulation of human intelligence in machines that are programmed to think and learn like humans. It encompasses a broad range of technologies and applications where machines perform tasks that typically require human intelligence, such as visual perception, speech recognition, decision-making, and language translation. AI systems often rely on algorithms and data to analyze patterns, make predictions, and improve over time through experience, resembling cognitive functions associated with human minds.</a:t>
            </a:r>
            <a:endParaRPr lang="en-US" dirty="0"/>
          </a:p>
        </p:txBody>
      </p:sp>
      <p:pic>
        <p:nvPicPr>
          <p:cNvPr id="2" name="Picture 1" descr="A logo with a green background&#10;&#10;AI-generated content may be incorrect.">
            <a:extLst>
              <a:ext uri="{FF2B5EF4-FFF2-40B4-BE49-F238E27FC236}">
                <a16:creationId xmlns:a16="http://schemas.microsoft.com/office/drawing/2014/main" id="{2DD5568D-A4AC-DB4F-614A-CDF06A9CE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598" y="62947"/>
            <a:ext cx="27336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744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560534-2454-CEE0-CFEF-0B06104DE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E224525-EAD6-2373-62A0-9027100A4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D5AD7F-B7F7-D3EA-FF47-EE5E940D2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18686D-5724-A73D-4D6F-8C01F80A6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F52E2C-DCC9-55CD-7727-BF9D7DCC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3CC4F3-F22E-3A8D-188C-88634C802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8C31A-670C-740A-CC38-F4DD6BF3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73" y="361604"/>
            <a:ext cx="10372200" cy="1033669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🧠 Reframing AI for HR: Partnership, Not Replacement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7FB89B-70BE-7517-CFEA-72B80062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F1E770-377B-5AB2-3636-EEB5A70DD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CDD5E8-DB51-D7F0-C61B-C3EDA8B7AABB}"/>
              </a:ext>
            </a:extLst>
          </p:cNvPr>
          <p:cNvSpPr txBox="1"/>
          <p:nvPr/>
        </p:nvSpPr>
        <p:spPr>
          <a:xfrm>
            <a:off x="1333499" y="2285999"/>
            <a:ext cx="970835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KEY TAKEAWAYS</a:t>
            </a:r>
          </a:p>
          <a:p>
            <a:endParaRPr lang="en-US"/>
          </a:p>
          <a:p>
            <a:r>
              <a:rPr lang="en-US" b="1" dirty="0">
                <a:ea typeface="+mn-lt"/>
                <a:cs typeface="+mn-lt"/>
              </a:rPr>
              <a:t>AI is not here to take our jobs—it’s here to take on the tasks we don’t want to do</a:t>
            </a:r>
            <a:r>
              <a:rPr lang="en-US" dirty="0">
                <a:ea typeface="+mn-lt"/>
                <a:cs typeface="+mn-lt"/>
              </a:rPr>
              <a:t>.</a:t>
            </a:r>
            <a:br>
              <a:rPr lang="en-US" dirty="0">
                <a:ea typeface="+mn-lt"/>
                <a:cs typeface="+mn-lt"/>
              </a:rPr>
            </a:br>
            <a:endParaRPr lang="en-US"/>
          </a:p>
          <a:p>
            <a:r>
              <a:rPr lang="en-US" dirty="0">
                <a:ea typeface="+mn-lt"/>
                <a:cs typeface="+mn-lt"/>
              </a:rPr>
              <a:t>The future of HR will not be about replacing people with machines. It will be about equipping HR professionals with sharper, faster, and smarter tools to deliver even greater impact.</a:t>
            </a:r>
            <a:br>
              <a:rPr lang="en-US" dirty="0">
                <a:ea typeface="+mn-lt"/>
                <a:cs typeface="+mn-lt"/>
              </a:rPr>
            </a:br>
            <a:endParaRPr lang="en-US"/>
          </a:p>
          <a:p>
            <a:r>
              <a:rPr lang="en-US" dirty="0">
                <a:ea typeface="+mn-lt"/>
                <a:cs typeface="+mn-lt"/>
              </a:rPr>
              <a:t>Think of AI as your strategic co-pilot—handling the repetitive, manual, and administrative work so that you can focus more deeply on the </a:t>
            </a:r>
            <a:r>
              <a:rPr lang="en-US" i="1" u="sng" dirty="0">
                <a:ea typeface="+mn-lt"/>
                <a:cs typeface="+mn-lt"/>
              </a:rPr>
              <a:t>human</a:t>
            </a:r>
            <a:r>
              <a:rPr lang="en-US" u="sng" dirty="0">
                <a:ea typeface="+mn-lt"/>
                <a:cs typeface="+mn-lt"/>
              </a:rPr>
              <a:t> side </a:t>
            </a:r>
            <a:r>
              <a:rPr lang="en-US" dirty="0">
                <a:ea typeface="+mn-lt"/>
                <a:cs typeface="+mn-lt"/>
              </a:rPr>
              <a:t>of Human Resources.</a:t>
            </a: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FCB35-B0C1-98E9-8B4B-B77FED193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88EDED6-BCD3-2F27-F292-7DF0D01AA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F94093-A541-F726-5780-19A7E4AC6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3A8173-EFBA-BCBD-BC20-CF381AE63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DAF23F-5172-65AD-E0B8-83B10D648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E7EA4E-1647-625E-39BE-4BAC3A489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E79B72-880E-D33A-574D-CCEE6080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Friend or Foe:  AI &amp; Data Analytics in HR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CFCB4A-0624-1798-AED4-578A6633C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EB149C-DDE5-84A8-0BF4-0C3012DD0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D5C5C85-3911-C38B-1FFC-B4EDD3181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44" y="1952345"/>
            <a:ext cx="3195378" cy="39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VIDIA CEO Jensen Huang made a good point: AI is not meant to replace  people, but rather to give an advantage to those who know how to use it  effectively. This idea">
            <a:extLst>
              <a:ext uri="{FF2B5EF4-FFF2-40B4-BE49-F238E27FC236}">
                <a16:creationId xmlns:a16="http://schemas.microsoft.com/office/drawing/2014/main" id="{BE8790EE-5A4E-28B8-C3E5-C5734E089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80" y="2006170"/>
            <a:ext cx="3195377" cy="39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03C3E5-FFDC-8BD9-57D4-6D46999D347E}"/>
              </a:ext>
            </a:extLst>
          </p:cNvPr>
          <p:cNvSpPr txBox="1"/>
          <p:nvPr/>
        </p:nvSpPr>
        <p:spPr>
          <a:xfrm>
            <a:off x="5645944" y="3736713"/>
            <a:ext cx="1230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Vs. </a:t>
            </a:r>
          </a:p>
        </p:txBody>
      </p:sp>
    </p:spTree>
    <p:extLst>
      <p:ext uri="{BB962C8B-B14F-4D97-AF65-F5344CB8AC3E}">
        <p14:creationId xmlns:p14="http://schemas.microsoft.com/office/powerpoint/2010/main" val="419910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D5A068-31C2-A55E-4668-91379099A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1540987-95B0-033F-F420-A20A9C9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C53846-DFFD-C0E1-269F-1CC817046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E21BD4-29A2-9FE6-3B4D-CA88FB7A0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7DB0DB-9919-5197-C95D-ACB89FEE6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E01DEB-D5BD-BBDF-7CE8-E68CA658C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1F0B5E-E188-CC76-A64F-D9797D1B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2" y="361604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Employee Risk:  Lifecycle Framework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6ECDF5-7D9E-15ED-8F26-21698E100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" y="5990615"/>
            <a:ext cx="916111" cy="829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46952F-8F77-5D57-4AED-0B15E46A125E}"/>
              </a:ext>
            </a:extLst>
          </p:cNvPr>
          <p:cNvSpPr txBox="1"/>
          <p:nvPr/>
        </p:nvSpPr>
        <p:spPr>
          <a:xfrm>
            <a:off x="3050381" y="324433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A9C381-6A29-9122-FE7D-94768DC09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336" y="1952345"/>
            <a:ext cx="4337050" cy="4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79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0F785149C7644BFE7A01340CD417A" ma:contentTypeVersion="8" ma:contentTypeDescription="Create a new document." ma:contentTypeScope="" ma:versionID="eaf06e9739f15905ee339480fe54e1b3">
  <xsd:schema xmlns:xsd="http://www.w3.org/2001/XMLSchema" xmlns:xs="http://www.w3.org/2001/XMLSchema" xmlns:p="http://schemas.microsoft.com/office/2006/metadata/properties" xmlns:ns2="a77928d9-9ec6-4ce0-be5b-1d67daade808" xmlns:ns3="094e5bc3-aa61-4504-859a-d5730c26a0f7" targetNamespace="http://schemas.microsoft.com/office/2006/metadata/properties" ma:root="true" ma:fieldsID="9d9de14163b84496f028d6e3746755eb" ns2:_="" ns3:_="">
    <xsd:import namespace="a77928d9-9ec6-4ce0-be5b-1d67daade808"/>
    <xsd:import namespace="094e5bc3-aa61-4504-859a-d5730c26a0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928d9-9ec6-4ce0-be5b-1d67daade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e5bc3-aa61-4504-859a-d5730c26a0f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563735-235A-4AAC-B2F3-ABDB14723D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5EC979-5997-48AF-8DC8-2100A68584C0}">
  <ds:schemaRefs>
    <ds:schemaRef ds:uri="094e5bc3-aa61-4504-859a-d5730c26a0f7"/>
    <ds:schemaRef ds:uri="a77928d9-9ec6-4ce0-be5b-1d67daade8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64E0A93-574B-49DA-9845-D1673199F1B4}">
  <ds:schemaRefs>
    <ds:schemaRef ds:uri="094e5bc3-aa61-4504-859a-d5730c26a0f7"/>
    <ds:schemaRef ds:uri="a77928d9-9ec6-4ce0-be5b-1d67daade80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2152</Words>
  <Application>Microsoft Office PowerPoint</Application>
  <PresentationFormat>Widescreen</PresentationFormat>
  <Paragraphs>207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Courier New</vt:lpstr>
      <vt:lpstr>Courier New,monospace</vt:lpstr>
      <vt:lpstr>Playfair Display</vt:lpstr>
      <vt:lpstr>-webkit-standard</vt:lpstr>
      <vt:lpstr>Office Theme</vt:lpstr>
      <vt:lpstr>PowerPoint Presentation</vt:lpstr>
      <vt:lpstr>Where We’re Headed</vt:lpstr>
      <vt:lpstr>S3 Management Group</vt:lpstr>
      <vt:lpstr>AI – the importance of clarity!</vt:lpstr>
      <vt:lpstr>AI – the importance of clarity!</vt:lpstr>
      <vt:lpstr>AI – the importance of clarity!</vt:lpstr>
      <vt:lpstr>🧠 Reframing AI for HR: Partnership, Not Replacement</vt:lpstr>
      <vt:lpstr>Friend or Foe:  AI &amp; Data Analytics in HR</vt:lpstr>
      <vt:lpstr>Employee Risk:  Lifecycle Framework</vt:lpstr>
      <vt:lpstr>Employee Lifecycle Risks &amp; Impact</vt:lpstr>
      <vt:lpstr>Case Study #1:  Uber – Workplace Toxicity</vt:lpstr>
      <vt:lpstr>Case Study #2:  McDonald’s – the Power of a Bad Hire</vt:lpstr>
      <vt:lpstr>Case in Point – Closer to Home!     Let's Talk About Resumes...</vt:lpstr>
      <vt:lpstr>Opportunities &amp; Pitfalls</vt:lpstr>
      <vt:lpstr>Opportunities &amp; Pitfalls - Recruiting</vt:lpstr>
      <vt:lpstr>Opportunities &amp; Pitfalls - Recruiting</vt:lpstr>
      <vt:lpstr>Opportunities &amp; Pitfalls - Retention</vt:lpstr>
      <vt:lpstr>Opportunities &amp; Pitfalls – Workplace Misconduct</vt:lpstr>
      <vt:lpstr>Opportunities &amp; Pitfalls - Workplace Misconduct</vt:lpstr>
      <vt:lpstr>Opportunities &amp; Pitfalls – Unemployment</vt:lpstr>
      <vt:lpstr>Opportunities &amp; Pitfalls - Unemployment</vt:lpstr>
      <vt:lpstr>Case Study Revisited:  McDonalds Risk Mitigation  Through the Lifecycle Lens</vt:lpstr>
      <vt:lpstr>Case Study Revisited: Uber Risk Mitigation Through the Lifecycle Lens</vt:lpstr>
      <vt:lpstr>The Importance of HR with Employee Lifecycle Risk</vt:lpstr>
      <vt:lpstr>The S3 Sentinel:  Minimizing Employee Lifecycle Risk</vt:lpstr>
      <vt:lpstr>Questions or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Leticia Joe</dc:creator>
  <cp:lastModifiedBy>Janet Borland</cp:lastModifiedBy>
  <cp:revision>38</cp:revision>
  <dcterms:created xsi:type="dcterms:W3CDTF">2025-02-25T01:38:12Z</dcterms:created>
  <dcterms:modified xsi:type="dcterms:W3CDTF">2025-05-09T12:36:42Z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0x0101009520F785149C7644BFE7A01340CD417A</vt:lpwstr>
  </property>
</Properties>
</file>