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258" r:id="rId3"/>
    <p:sldId id="263" r:id="rId4"/>
    <p:sldId id="262" r:id="rId5"/>
    <p:sldId id="290" r:id="rId6"/>
    <p:sldId id="285" r:id="rId7"/>
    <p:sldId id="264" r:id="rId8"/>
    <p:sldId id="286" r:id="rId9"/>
    <p:sldId id="260" r:id="rId10"/>
    <p:sldId id="269" r:id="rId11"/>
    <p:sldId id="270" r:id="rId12"/>
    <p:sldId id="261" r:id="rId13"/>
    <p:sldId id="287" r:id="rId14"/>
    <p:sldId id="288" r:id="rId15"/>
    <p:sldId id="289" r:id="rId16"/>
    <p:sldId id="265" r:id="rId17"/>
    <p:sldId id="305" r:id="rId18"/>
    <p:sldId id="268" r:id="rId19"/>
    <p:sldId id="259" r:id="rId20"/>
    <p:sldId id="271" r:id="rId21"/>
    <p:sldId id="283" r:id="rId22"/>
    <p:sldId id="291" r:id="rId23"/>
    <p:sldId id="306" r:id="rId24"/>
    <p:sldId id="266" r:id="rId25"/>
    <p:sldId id="276" r:id="rId26"/>
    <p:sldId id="277" r:id="rId27"/>
    <p:sldId id="292" r:id="rId28"/>
    <p:sldId id="267" r:id="rId29"/>
    <p:sldId id="296" r:id="rId30"/>
    <p:sldId id="272" r:id="rId31"/>
    <p:sldId id="295" r:id="rId32"/>
    <p:sldId id="279" r:id="rId33"/>
    <p:sldId id="394" r:id="rId34"/>
    <p:sldId id="273" r:id="rId35"/>
    <p:sldId id="297" r:id="rId36"/>
    <p:sldId id="293" r:id="rId37"/>
    <p:sldId id="393" r:id="rId38"/>
    <p:sldId id="280" r:id="rId39"/>
    <p:sldId id="294" r:id="rId40"/>
    <p:sldId id="281" r:id="rId41"/>
    <p:sldId id="284" r:id="rId42"/>
    <p:sldId id="282" r:id="rId43"/>
    <p:sldId id="303" r:id="rId44"/>
    <p:sldId id="298" r:id="rId45"/>
    <p:sldId id="307" r:id="rId46"/>
    <p:sldId id="304" r:id="rId47"/>
    <p:sldId id="301" r:id="rId48"/>
    <p:sldId id="299" r:id="rId49"/>
    <p:sldId id="275" r:id="rId50"/>
    <p:sldId id="300" r:id="rId51"/>
    <p:sldId id="302" r:id="rId52"/>
    <p:sldId id="308" r:id="rId53"/>
    <p:sldId id="395" r:id="rId54"/>
    <p:sldId id="392" r:id="rId55"/>
    <p:sldId id="327"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7FD2A6-CEB8-4BE1-B863-BEB5CA12C8FD}" v="1" dt="2025-05-11T20:41:13.964"/>
    <p1510:client id="{CFE0E3F8-C5A7-411C-B14F-D3EEA9F8BDBC}" v="195" dt="2025-05-11T20:15:26.5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109" autoAdjust="0"/>
    <p:restoredTop sz="74120" autoAdjust="0"/>
  </p:normalViewPr>
  <p:slideViewPr>
    <p:cSldViewPr snapToGrid="0">
      <p:cViewPr varScale="1">
        <p:scale>
          <a:sx n="62" d="100"/>
          <a:sy n="62" d="100"/>
        </p:scale>
        <p:origin x="1027"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ki Ramirez" userId="24948109-9797-40b6-9b65-552084e2eedb" providerId="ADAL" clId="{BE7FD2A6-CEB8-4BE1-B863-BEB5CA12C8FD}"/>
    <pc:docChg chg="modSld">
      <pc:chgData name="Niki Ramirez" userId="24948109-9797-40b6-9b65-552084e2eedb" providerId="ADAL" clId="{BE7FD2A6-CEB8-4BE1-B863-BEB5CA12C8FD}" dt="2025-05-11T20:41:51.942" v="19" actId="1076"/>
      <pc:docMkLst>
        <pc:docMk/>
      </pc:docMkLst>
      <pc:sldChg chg="addSp modSp mod">
        <pc:chgData name="Niki Ramirez" userId="24948109-9797-40b6-9b65-552084e2eedb" providerId="ADAL" clId="{BE7FD2A6-CEB8-4BE1-B863-BEB5CA12C8FD}" dt="2025-05-11T20:41:51.942" v="19" actId="1076"/>
        <pc:sldMkLst>
          <pc:docMk/>
          <pc:sldMk cId="1570486730" sldId="258"/>
        </pc:sldMkLst>
        <pc:spChg chg="mod">
          <ac:chgData name="Niki Ramirez" userId="24948109-9797-40b6-9b65-552084e2eedb" providerId="ADAL" clId="{BE7FD2A6-CEB8-4BE1-B863-BEB5CA12C8FD}" dt="2025-05-11T20:41:44.109" v="16" actId="1076"/>
          <ac:spMkLst>
            <pc:docMk/>
            <pc:sldMk cId="1570486730" sldId="258"/>
            <ac:spMk id="5" creationId="{3D5E7844-7F11-464A-4997-4CFEFD1FCF12}"/>
          </ac:spMkLst>
        </pc:spChg>
        <pc:spChg chg="mod">
          <ac:chgData name="Niki Ramirez" userId="24948109-9797-40b6-9b65-552084e2eedb" providerId="ADAL" clId="{BE7FD2A6-CEB8-4BE1-B863-BEB5CA12C8FD}" dt="2025-05-11T20:41:51.942" v="19" actId="1076"/>
          <ac:spMkLst>
            <pc:docMk/>
            <pc:sldMk cId="1570486730" sldId="258"/>
            <ac:spMk id="6" creationId="{D1D7107F-A956-70BF-C007-A75E80BD15C5}"/>
          </ac:spMkLst>
        </pc:spChg>
        <pc:picChg chg="add mod ord">
          <ac:chgData name="Niki Ramirez" userId="24948109-9797-40b6-9b65-552084e2eedb" providerId="ADAL" clId="{BE7FD2A6-CEB8-4BE1-B863-BEB5CA12C8FD}" dt="2025-05-11T20:41:47.504" v="18" actId="1076"/>
          <ac:picMkLst>
            <pc:docMk/>
            <pc:sldMk cId="1570486730" sldId="258"/>
            <ac:picMk id="3" creationId="{C830E4A0-8627-6BDF-2680-16DE03E0C4B9}"/>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ata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4" Type="http://schemas.openxmlformats.org/officeDocument/2006/relationships/image" Target="../media/image34.svg"/></Relationships>
</file>

<file path=ppt/diagrams/_rels/data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4" Type="http://schemas.openxmlformats.org/officeDocument/2006/relationships/image" Target="../media/image3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4" Type="http://schemas.openxmlformats.org/officeDocument/2006/relationships/image" Target="../media/image34.svg"/></Relationships>
</file>

<file path=ppt/diagrams/_rels/drawing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4" Type="http://schemas.openxmlformats.org/officeDocument/2006/relationships/image" Target="../media/image38.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F2147A25-0F3A-4F23-9C1A-533E460D88EB}" type="doc">
      <dgm:prSet loTypeId="urn:microsoft.com/office/officeart/2018/5/layout/IconLeafLabelList" loCatId="icon" qsTypeId="urn:microsoft.com/office/officeart/2005/8/quickstyle/simple1" qsCatId="simple" csTypeId="urn:microsoft.com/office/officeart/2018/5/colors/Iconchunking_neutralbg_colorful2" csCatId="colorful" phldr="1"/>
      <dgm:spPr/>
      <dgm:t>
        <a:bodyPr/>
        <a:lstStyle/>
        <a:p>
          <a:endParaRPr lang="en-US"/>
        </a:p>
      </dgm:t>
    </dgm:pt>
    <dgm:pt modelId="{7EB1D7D4-779B-4F65-A987-16D854B302F5}">
      <dgm:prSet/>
      <dgm:spPr/>
      <dgm:t>
        <a:bodyPr/>
        <a:lstStyle/>
        <a:p>
          <a:pPr>
            <a:defRPr cap="all"/>
          </a:pPr>
          <a:r>
            <a:rPr lang="en-US"/>
            <a:t>HR must set clear expectations and boundaries to guide how AI is used. </a:t>
          </a:r>
        </a:p>
      </dgm:t>
    </dgm:pt>
    <dgm:pt modelId="{3C1680AB-6D73-44A5-B252-D0B3DF0CBC5B}" type="parTrans" cxnId="{AD9E5C49-28DB-4C5D-B0C4-6680E1D5EC04}">
      <dgm:prSet/>
      <dgm:spPr/>
      <dgm:t>
        <a:bodyPr/>
        <a:lstStyle/>
        <a:p>
          <a:endParaRPr lang="en-US"/>
        </a:p>
      </dgm:t>
    </dgm:pt>
    <dgm:pt modelId="{8CE729A6-A432-4C1A-AF27-B0BEDFAF08B3}" type="sibTrans" cxnId="{AD9E5C49-28DB-4C5D-B0C4-6680E1D5EC04}">
      <dgm:prSet/>
      <dgm:spPr/>
      <dgm:t>
        <a:bodyPr/>
        <a:lstStyle/>
        <a:p>
          <a:endParaRPr lang="en-US"/>
        </a:p>
      </dgm:t>
    </dgm:pt>
    <dgm:pt modelId="{BDC5D6EA-1C44-4659-B3B6-20F1BF5F70A3}">
      <dgm:prSet/>
      <dgm:spPr/>
      <dgm:t>
        <a:bodyPr/>
        <a:lstStyle/>
        <a:p>
          <a:pPr>
            <a:defRPr cap="all"/>
          </a:pPr>
          <a:r>
            <a:rPr lang="en-US"/>
            <a:t>Meet with your Council, Board, CEO, etc. to discuss first</a:t>
          </a:r>
        </a:p>
      </dgm:t>
    </dgm:pt>
    <dgm:pt modelId="{820711C8-985B-463C-92FF-394E560C4C74}" type="parTrans" cxnId="{B0B0E44F-AC1D-4BE4-B4BB-53AB34A3EA6B}">
      <dgm:prSet/>
      <dgm:spPr/>
      <dgm:t>
        <a:bodyPr/>
        <a:lstStyle/>
        <a:p>
          <a:endParaRPr lang="en-US"/>
        </a:p>
      </dgm:t>
    </dgm:pt>
    <dgm:pt modelId="{991DBEC9-AC8D-48D1-8A8F-37BE3802A8B4}" type="sibTrans" cxnId="{B0B0E44F-AC1D-4BE4-B4BB-53AB34A3EA6B}">
      <dgm:prSet/>
      <dgm:spPr/>
      <dgm:t>
        <a:bodyPr/>
        <a:lstStyle/>
        <a:p>
          <a:endParaRPr lang="en-US"/>
        </a:p>
      </dgm:t>
    </dgm:pt>
    <dgm:pt modelId="{B3175979-CC0D-45D8-A4A0-710F1E8D8E5B}">
      <dgm:prSet/>
      <dgm:spPr/>
      <dgm:t>
        <a:bodyPr/>
        <a:lstStyle/>
        <a:p>
          <a:pPr>
            <a:defRPr cap="all"/>
          </a:pPr>
          <a:r>
            <a:rPr lang="en-US"/>
            <a:t>Focus on ensuring it enhances, not harms, the employee experience.</a:t>
          </a:r>
        </a:p>
      </dgm:t>
    </dgm:pt>
    <dgm:pt modelId="{773C158D-C7D1-4D6C-A4AE-93D613D2240B}" type="parTrans" cxnId="{383C471E-B258-4197-B43C-435521D94EEF}">
      <dgm:prSet/>
      <dgm:spPr/>
      <dgm:t>
        <a:bodyPr/>
        <a:lstStyle/>
        <a:p>
          <a:endParaRPr lang="en-US"/>
        </a:p>
      </dgm:t>
    </dgm:pt>
    <dgm:pt modelId="{A87A4E7F-6A0A-4233-B5D1-9608D3D660D3}" type="sibTrans" cxnId="{383C471E-B258-4197-B43C-435521D94EEF}">
      <dgm:prSet/>
      <dgm:spPr/>
      <dgm:t>
        <a:bodyPr/>
        <a:lstStyle/>
        <a:p>
          <a:endParaRPr lang="en-US"/>
        </a:p>
      </dgm:t>
    </dgm:pt>
    <dgm:pt modelId="{C89C718F-4AA7-4431-A821-A49830EC35F8}" type="pres">
      <dgm:prSet presAssocID="{F2147A25-0F3A-4F23-9C1A-533E460D88EB}" presName="root" presStyleCnt="0">
        <dgm:presLayoutVars>
          <dgm:dir/>
          <dgm:resizeHandles val="exact"/>
        </dgm:presLayoutVars>
      </dgm:prSet>
      <dgm:spPr/>
    </dgm:pt>
    <dgm:pt modelId="{95F832BE-D679-4051-B605-3CED403C5900}" type="pres">
      <dgm:prSet presAssocID="{7EB1D7D4-779B-4F65-A987-16D854B302F5}" presName="compNode" presStyleCnt="0"/>
      <dgm:spPr/>
    </dgm:pt>
    <dgm:pt modelId="{F4C7C907-3214-4E56-95D9-1558080AE411}" type="pres">
      <dgm:prSet presAssocID="{7EB1D7D4-779B-4F65-A987-16D854B302F5}" presName="iconBgRect" presStyleLbl="bgShp" presStyleIdx="0" presStyleCnt="3"/>
      <dgm:spPr>
        <a:prstGeom prst="round2DiagRect">
          <a:avLst>
            <a:gd name="adj1" fmla="val 29727"/>
            <a:gd name="adj2" fmla="val 0"/>
          </a:avLst>
        </a:prstGeom>
      </dgm:spPr>
    </dgm:pt>
    <dgm:pt modelId="{88116504-7F56-4662-9D51-9B78E248AE78}" type="pres">
      <dgm:prSet presAssocID="{7EB1D7D4-779B-4F65-A987-16D854B302F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ffice Worker"/>
        </a:ext>
      </dgm:extLst>
    </dgm:pt>
    <dgm:pt modelId="{BC8B32D1-288E-48A4-9FA6-ADDAD8FBA94A}" type="pres">
      <dgm:prSet presAssocID="{7EB1D7D4-779B-4F65-A987-16D854B302F5}" presName="spaceRect" presStyleCnt="0"/>
      <dgm:spPr/>
    </dgm:pt>
    <dgm:pt modelId="{4F8192C3-698B-4DDF-8672-09CA875F3108}" type="pres">
      <dgm:prSet presAssocID="{7EB1D7D4-779B-4F65-A987-16D854B302F5}" presName="textRect" presStyleLbl="revTx" presStyleIdx="0" presStyleCnt="3">
        <dgm:presLayoutVars>
          <dgm:chMax val="1"/>
          <dgm:chPref val="1"/>
        </dgm:presLayoutVars>
      </dgm:prSet>
      <dgm:spPr/>
    </dgm:pt>
    <dgm:pt modelId="{CD81DA00-8215-4F8A-916B-4475D441F2D7}" type="pres">
      <dgm:prSet presAssocID="{8CE729A6-A432-4C1A-AF27-B0BEDFAF08B3}" presName="sibTrans" presStyleCnt="0"/>
      <dgm:spPr/>
    </dgm:pt>
    <dgm:pt modelId="{3818F30A-0417-4FAB-811D-6FDAB1D65F62}" type="pres">
      <dgm:prSet presAssocID="{BDC5D6EA-1C44-4659-B3B6-20F1BF5F70A3}" presName="compNode" presStyleCnt="0"/>
      <dgm:spPr/>
    </dgm:pt>
    <dgm:pt modelId="{86D61987-4A73-4FF0-9CD1-91D7869F90EC}" type="pres">
      <dgm:prSet presAssocID="{BDC5D6EA-1C44-4659-B3B6-20F1BF5F70A3}" presName="iconBgRect" presStyleLbl="bgShp" presStyleIdx="1" presStyleCnt="3"/>
      <dgm:spPr>
        <a:prstGeom prst="round2DiagRect">
          <a:avLst>
            <a:gd name="adj1" fmla="val 29727"/>
            <a:gd name="adj2" fmla="val 0"/>
          </a:avLst>
        </a:prstGeom>
      </dgm:spPr>
    </dgm:pt>
    <dgm:pt modelId="{7C8460A0-6918-4D5E-9AA1-DB24E7D7A15A}" type="pres">
      <dgm:prSet presAssocID="{BDC5D6EA-1C44-4659-B3B6-20F1BF5F70A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nching Diagram"/>
        </a:ext>
      </dgm:extLst>
    </dgm:pt>
    <dgm:pt modelId="{16718B21-73BF-48E6-A29F-22A3CFFD93BC}" type="pres">
      <dgm:prSet presAssocID="{BDC5D6EA-1C44-4659-B3B6-20F1BF5F70A3}" presName="spaceRect" presStyleCnt="0"/>
      <dgm:spPr/>
    </dgm:pt>
    <dgm:pt modelId="{255A5246-3821-446A-A399-63761152EC1C}" type="pres">
      <dgm:prSet presAssocID="{BDC5D6EA-1C44-4659-B3B6-20F1BF5F70A3}" presName="textRect" presStyleLbl="revTx" presStyleIdx="1" presStyleCnt="3">
        <dgm:presLayoutVars>
          <dgm:chMax val="1"/>
          <dgm:chPref val="1"/>
        </dgm:presLayoutVars>
      </dgm:prSet>
      <dgm:spPr/>
    </dgm:pt>
    <dgm:pt modelId="{1A99A1AA-B877-49A0-9253-FF8D97488DEF}" type="pres">
      <dgm:prSet presAssocID="{991DBEC9-AC8D-48D1-8A8F-37BE3802A8B4}" presName="sibTrans" presStyleCnt="0"/>
      <dgm:spPr/>
    </dgm:pt>
    <dgm:pt modelId="{523CD204-9C2F-43E3-BD44-DB4D6CDF1425}" type="pres">
      <dgm:prSet presAssocID="{B3175979-CC0D-45D8-A4A0-710F1E8D8E5B}" presName="compNode" presStyleCnt="0"/>
      <dgm:spPr/>
    </dgm:pt>
    <dgm:pt modelId="{394F51BC-2176-4551-908C-DDE0A8721F48}" type="pres">
      <dgm:prSet presAssocID="{B3175979-CC0D-45D8-A4A0-710F1E8D8E5B}" presName="iconBgRect" presStyleLbl="bgShp" presStyleIdx="2" presStyleCnt="3"/>
      <dgm:spPr>
        <a:prstGeom prst="round2DiagRect">
          <a:avLst>
            <a:gd name="adj1" fmla="val 29727"/>
            <a:gd name="adj2" fmla="val 0"/>
          </a:avLst>
        </a:prstGeom>
      </dgm:spPr>
    </dgm:pt>
    <dgm:pt modelId="{C6C20B97-A74D-4EFE-A5F1-5576F5BBCF75}" type="pres">
      <dgm:prSet presAssocID="{B3175979-CC0D-45D8-A4A0-710F1E8D8E5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Zoom In"/>
        </a:ext>
      </dgm:extLst>
    </dgm:pt>
    <dgm:pt modelId="{0D4EC68A-256A-4080-862E-B869235A7732}" type="pres">
      <dgm:prSet presAssocID="{B3175979-CC0D-45D8-A4A0-710F1E8D8E5B}" presName="spaceRect" presStyleCnt="0"/>
      <dgm:spPr/>
    </dgm:pt>
    <dgm:pt modelId="{71DE0369-574C-4FD5-8314-65FEFB38DEA8}" type="pres">
      <dgm:prSet presAssocID="{B3175979-CC0D-45D8-A4A0-710F1E8D8E5B}" presName="textRect" presStyleLbl="revTx" presStyleIdx="2" presStyleCnt="3">
        <dgm:presLayoutVars>
          <dgm:chMax val="1"/>
          <dgm:chPref val="1"/>
        </dgm:presLayoutVars>
      </dgm:prSet>
      <dgm:spPr/>
    </dgm:pt>
  </dgm:ptLst>
  <dgm:cxnLst>
    <dgm:cxn modelId="{383C471E-B258-4197-B43C-435521D94EEF}" srcId="{F2147A25-0F3A-4F23-9C1A-533E460D88EB}" destId="{B3175979-CC0D-45D8-A4A0-710F1E8D8E5B}" srcOrd="2" destOrd="0" parTransId="{773C158D-C7D1-4D6C-A4AE-93D613D2240B}" sibTransId="{A87A4E7F-6A0A-4233-B5D1-9608D3D660D3}"/>
    <dgm:cxn modelId="{EF8DC85B-6139-4C41-AA24-5636D17295A9}" type="presOf" srcId="{F2147A25-0F3A-4F23-9C1A-533E460D88EB}" destId="{C89C718F-4AA7-4431-A821-A49830EC35F8}" srcOrd="0" destOrd="0" presId="urn:microsoft.com/office/officeart/2018/5/layout/IconLeafLabelList"/>
    <dgm:cxn modelId="{AD9E5C49-28DB-4C5D-B0C4-6680E1D5EC04}" srcId="{F2147A25-0F3A-4F23-9C1A-533E460D88EB}" destId="{7EB1D7D4-779B-4F65-A987-16D854B302F5}" srcOrd="0" destOrd="0" parTransId="{3C1680AB-6D73-44A5-B252-D0B3DF0CBC5B}" sibTransId="{8CE729A6-A432-4C1A-AF27-B0BEDFAF08B3}"/>
    <dgm:cxn modelId="{E63A3C6D-F3C9-43FE-B304-B0E85AC78153}" type="presOf" srcId="{BDC5D6EA-1C44-4659-B3B6-20F1BF5F70A3}" destId="{255A5246-3821-446A-A399-63761152EC1C}" srcOrd="0" destOrd="0" presId="urn:microsoft.com/office/officeart/2018/5/layout/IconLeafLabelList"/>
    <dgm:cxn modelId="{B0B0E44F-AC1D-4BE4-B4BB-53AB34A3EA6B}" srcId="{F2147A25-0F3A-4F23-9C1A-533E460D88EB}" destId="{BDC5D6EA-1C44-4659-B3B6-20F1BF5F70A3}" srcOrd="1" destOrd="0" parTransId="{820711C8-985B-463C-92FF-394E560C4C74}" sibTransId="{991DBEC9-AC8D-48D1-8A8F-37BE3802A8B4}"/>
    <dgm:cxn modelId="{F60ABD73-C7E5-4F28-B384-079ABD38F43D}" type="presOf" srcId="{7EB1D7D4-779B-4F65-A987-16D854B302F5}" destId="{4F8192C3-698B-4DDF-8672-09CA875F3108}" srcOrd="0" destOrd="0" presId="urn:microsoft.com/office/officeart/2018/5/layout/IconLeafLabelList"/>
    <dgm:cxn modelId="{16123B9B-F617-46A9-B870-A8E133955618}" type="presOf" srcId="{B3175979-CC0D-45D8-A4A0-710F1E8D8E5B}" destId="{71DE0369-574C-4FD5-8314-65FEFB38DEA8}" srcOrd="0" destOrd="0" presId="urn:microsoft.com/office/officeart/2018/5/layout/IconLeafLabelList"/>
    <dgm:cxn modelId="{B380ECBB-F9C7-48D7-A6D5-D745F661C545}" type="presParOf" srcId="{C89C718F-4AA7-4431-A821-A49830EC35F8}" destId="{95F832BE-D679-4051-B605-3CED403C5900}" srcOrd="0" destOrd="0" presId="urn:microsoft.com/office/officeart/2018/5/layout/IconLeafLabelList"/>
    <dgm:cxn modelId="{FA9B99A1-9939-419F-9E89-8B05E5897E91}" type="presParOf" srcId="{95F832BE-D679-4051-B605-3CED403C5900}" destId="{F4C7C907-3214-4E56-95D9-1558080AE411}" srcOrd="0" destOrd="0" presId="urn:microsoft.com/office/officeart/2018/5/layout/IconLeafLabelList"/>
    <dgm:cxn modelId="{E464CE5B-FB1A-4AE2-8404-62A62169B8B8}" type="presParOf" srcId="{95F832BE-D679-4051-B605-3CED403C5900}" destId="{88116504-7F56-4662-9D51-9B78E248AE78}" srcOrd="1" destOrd="0" presId="urn:microsoft.com/office/officeart/2018/5/layout/IconLeafLabelList"/>
    <dgm:cxn modelId="{EBABD9C5-2265-4CB6-9290-4B1894CEEB32}" type="presParOf" srcId="{95F832BE-D679-4051-B605-3CED403C5900}" destId="{BC8B32D1-288E-48A4-9FA6-ADDAD8FBA94A}" srcOrd="2" destOrd="0" presId="urn:microsoft.com/office/officeart/2018/5/layout/IconLeafLabelList"/>
    <dgm:cxn modelId="{936435E9-66C9-4FDE-901D-1901BAA93FB3}" type="presParOf" srcId="{95F832BE-D679-4051-B605-3CED403C5900}" destId="{4F8192C3-698B-4DDF-8672-09CA875F3108}" srcOrd="3" destOrd="0" presId="urn:microsoft.com/office/officeart/2018/5/layout/IconLeafLabelList"/>
    <dgm:cxn modelId="{B88AF902-23F8-4024-BAAB-82F00ACC7952}" type="presParOf" srcId="{C89C718F-4AA7-4431-A821-A49830EC35F8}" destId="{CD81DA00-8215-4F8A-916B-4475D441F2D7}" srcOrd="1" destOrd="0" presId="urn:microsoft.com/office/officeart/2018/5/layout/IconLeafLabelList"/>
    <dgm:cxn modelId="{145DB7D2-3C9A-427E-B37C-DE223D368A49}" type="presParOf" srcId="{C89C718F-4AA7-4431-A821-A49830EC35F8}" destId="{3818F30A-0417-4FAB-811D-6FDAB1D65F62}" srcOrd="2" destOrd="0" presId="urn:microsoft.com/office/officeart/2018/5/layout/IconLeafLabelList"/>
    <dgm:cxn modelId="{2533B384-2ABC-48FC-B569-9D81C1446C48}" type="presParOf" srcId="{3818F30A-0417-4FAB-811D-6FDAB1D65F62}" destId="{86D61987-4A73-4FF0-9CD1-91D7869F90EC}" srcOrd="0" destOrd="0" presId="urn:microsoft.com/office/officeart/2018/5/layout/IconLeafLabelList"/>
    <dgm:cxn modelId="{BD558E2C-90B1-4C8C-A78E-D0F04F1BF3AB}" type="presParOf" srcId="{3818F30A-0417-4FAB-811D-6FDAB1D65F62}" destId="{7C8460A0-6918-4D5E-9AA1-DB24E7D7A15A}" srcOrd="1" destOrd="0" presId="urn:microsoft.com/office/officeart/2018/5/layout/IconLeafLabelList"/>
    <dgm:cxn modelId="{EEFEB5BD-FA04-4172-B345-221117320635}" type="presParOf" srcId="{3818F30A-0417-4FAB-811D-6FDAB1D65F62}" destId="{16718B21-73BF-48E6-A29F-22A3CFFD93BC}" srcOrd="2" destOrd="0" presId="urn:microsoft.com/office/officeart/2018/5/layout/IconLeafLabelList"/>
    <dgm:cxn modelId="{85F75F05-6950-4FC6-AEE3-5CD9C80EC1AA}" type="presParOf" srcId="{3818F30A-0417-4FAB-811D-6FDAB1D65F62}" destId="{255A5246-3821-446A-A399-63761152EC1C}" srcOrd="3" destOrd="0" presId="urn:microsoft.com/office/officeart/2018/5/layout/IconLeafLabelList"/>
    <dgm:cxn modelId="{B43A6AB2-C2D1-4C09-80C6-FA8F245C0771}" type="presParOf" srcId="{C89C718F-4AA7-4431-A821-A49830EC35F8}" destId="{1A99A1AA-B877-49A0-9253-FF8D97488DEF}" srcOrd="3" destOrd="0" presId="urn:microsoft.com/office/officeart/2018/5/layout/IconLeafLabelList"/>
    <dgm:cxn modelId="{A047B3B4-F06C-492D-BF8A-02F97F50D35E}" type="presParOf" srcId="{C89C718F-4AA7-4431-A821-A49830EC35F8}" destId="{523CD204-9C2F-43E3-BD44-DB4D6CDF1425}" srcOrd="4" destOrd="0" presId="urn:microsoft.com/office/officeart/2018/5/layout/IconLeafLabelList"/>
    <dgm:cxn modelId="{46C93366-C425-4812-A6E4-F987EE5639C0}" type="presParOf" srcId="{523CD204-9C2F-43E3-BD44-DB4D6CDF1425}" destId="{394F51BC-2176-4551-908C-DDE0A8721F48}" srcOrd="0" destOrd="0" presId="urn:microsoft.com/office/officeart/2018/5/layout/IconLeafLabelList"/>
    <dgm:cxn modelId="{8782D576-D17A-44C5-B9E9-F8980168FAB3}" type="presParOf" srcId="{523CD204-9C2F-43E3-BD44-DB4D6CDF1425}" destId="{C6C20B97-A74D-4EFE-A5F1-5576F5BBCF75}" srcOrd="1" destOrd="0" presId="urn:microsoft.com/office/officeart/2018/5/layout/IconLeafLabelList"/>
    <dgm:cxn modelId="{B2B14CCA-EF40-4870-AE98-E8459796B36C}" type="presParOf" srcId="{523CD204-9C2F-43E3-BD44-DB4D6CDF1425}" destId="{0D4EC68A-256A-4080-862E-B869235A7732}" srcOrd="2" destOrd="0" presId="urn:microsoft.com/office/officeart/2018/5/layout/IconLeafLabelList"/>
    <dgm:cxn modelId="{E8582362-E493-4603-B48B-F38BF5AB88A8}" type="presParOf" srcId="{523CD204-9C2F-43E3-BD44-DB4D6CDF1425}" destId="{71DE0369-574C-4FD5-8314-65FEFB38DEA8}" srcOrd="3" destOrd="0" presId="urn:microsoft.com/office/officeart/2018/5/layout/IconLeaf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2911CC-BE52-4CA0-B9A4-20ACAEB61ED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638C2FC-7E79-4C3B-B4F9-1250C594DC87}">
      <dgm:prSet/>
      <dgm:spPr/>
      <dgm:t>
        <a:bodyPr/>
        <a:lstStyle/>
        <a:p>
          <a:pPr>
            <a:lnSpc>
              <a:spcPct val="100000"/>
            </a:lnSpc>
          </a:pPr>
          <a:r>
            <a:rPr lang="en-US" b="1"/>
            <a:t>Transparency builds trust. </a:t>
          </a:r>
        </a:p>
      </dgm:t>
    </dgm:pt>
    <dgm:pt modelId="{FABCCD29-ABFB-4674-8851-208869C3500F}" type="parTrans" cxnId="{773AC1B9-F47D-4A19-8D94-0D06C5A4C6D9}">
      <dgm:prSet/>
      <dgm:spPr/>
      <dgm:t>
        <a:bodyPr/>
        <a:lstStyle/>
        <a:p>
          <a:endParaRPr lang="en-US"/>
        </a:p>
      </dgm:t>
    </dgm:pt>
    <dgm:pt modelId="{5FA29853-68A6-4035-94BA-08E84ECFB69F}" type="sibTrans" cxnId="{773AC1B9-F47D-4A19-8D94-0D06C5A4C6D9}">
      <dgm:prSet/>
      <dgm:spPr/>
      <dgm:t>
        <a:bodyPr/>
        <a:lstStyle/>
        <a:p>
          <a:endParaRPr lang="en-US"/>
        </a:p>
      </dgm:t>
    </dgm:pt>
    <dgm:pt modelId="{EA8787C0-94FF-4CBA-9A20-369A5F641CF8}">
      <dgm:prSet/>
      <dgm:spPr/>
      <dgm:t>
        <a:bodyPr/>
        <a:lstStyle/>
        <a:p>
          <a:pPr>
            <a:lnSpc>
              <a:spcPct val="100000"/>
            </a:lnSpc>
          </a:pPr>
          <a:r>
            <a:rPr lang="en-US" b="1" dirty="0"/>
            <a:t>Always inform employees about how AI tools are used, what data is collected, and how it's applied in employment decisions.</a:t>
          </a:r>
        </a:p>
      </dgm:t>
    </dgm:pt>
    <dgm:pt modelId="{93C74ADE-5ABB-4946-891A-C9BEA0CD5FC7}" type="parTrans" cxnId="{EB3E5C3F-EAF6-4A6F-B4D9-A7BE864C2797}">
      <dgm:prSet/>
      <dgm:spPr/>
      <dgm:t>
        <a:bodyPr/>
        <a:lstStyle/>
        <a:p>
          <a:endParaRPr lang="en-US"/>
        </a:p>
      </dgm:t>
    </dgm:pt>
    <dgm:pt modelId="{F66123C6-DF2F-4627-B111-5959E18D3896}" type="sibTrans" cxnId="{EB3E5C3F-EAF6-4A6F-B4D9-A7BE864C2797}">
      <dgm:prSet/>
      <dgm:spPr/>
      <dgm:t>
        <a:bodyPr/>
        <a:lstStyle/>
        <a:p>
          <a:endParaRPr lang="en-US"/>
        </a:p>
      </dgm:t>
    </dgm:pt>
    <dgm:pt modelId="{727BE329-36A5-4C1F-985B-2AB6C1DEC4B1}" type="pres">
      <dgm:prSet presAssocID="{F62911CC-BE52-4CA0-B9A4-20ACAEB61ED9}" presName="root" presStyleCnt="0">
        <dgm:presLayoutVars>
          <dgm:dir/>
          <dgm:resizeHandles val="exact"/>
        </dgm:presLayoutVars>
      </dgm:prSet>
      <dgm:spPr/>
    </dgm:pt>
    <dgm:pt modelId="{ACFAD5BA-2695-47CD-AEE9-6443C3F2FC95}" type="pres">
      <dgm:prSet presAssocID="{7638C2FC-7E79-4C3B-B4F9-1250C594DC87}" presName="compNode" presStyleCnt="0"/>
      <dgm:spPr/>
    </dgm:pt>
    <dgm:pt modelId="{524C3F31-3B6C-4520-97B3-EC1B6058E2A9}" type="pres">
      <dgm:prSet presAssocID="{7638C2FC-7E79-4C3B-B4F9-1250C594DC87}" presName="bgRect" presStyleLbl="bgShp" presStyleIdx="0" presStyleCnt="2"/>
      <dgm:spPr/>
    </dgm:pt>
    <dgm:pt modelId="{91B3B38B-D137-439B-B7B5-9DF2AD0E4E4C}" type="pres">
      <dgm:prSet presAssocID="{7638C2FC-7E79-4C3B-B4F9-1250C594DC8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30B2AAFF-B322-44A4-AAB8-6F8C487B45D8}" type="pres">
      <dgm:prSet presAssocID="{7638C2FC-7E79-4C3B-B4F9-1250C594DC87}" presName="spaceRect" presStyleCnt="0"/>
      <dgm:spPr/>
    </dgm:pt>
    <dgm:pt modelId="{AAC61047-4D38-43E6-AC69-C331F1F39A16}" type="pres">
      <dgm:prSet presAssocID="{7638C2FC-7E79-4C3B-B4F9-1250C594DC87}" presName="parTx" presStyleLbl="revTx" presStyleIdx="0" presStyleCnt="2">
        <dgm:presLayoutVars>
          <dgm:chMax val="0"/>
          <dgm:chPref val="0"/>
        </dgm:presLayoutVars>
      </dgm:prSet>
      <dgm:spPr/>
    </dgm:pt>
    <dgm:pt modelId="{621D26BF-4F6F-4AD5-A80C-4C4162551B2C}" type="pres">
      <dgm:prSet presAssocID="{5FA29853-68A6-4035-94BA-08E84ECFB69F}" presName="sibTrans" presStyleCnt="0"/>
      <dgm:spPr/>
    </dgm:pt>
    <dgm:pt modelId="{1B7F4893-1618-4DDB-88AE-9EAED7842701}" type="pres">
      <dgm:prSet presAssocID="{EA8787C0-94FF-4CBA-9A20-369A5F641CF8}" presName="compNode" presStyleCnt="0"/>
      <dgm:spPr/>
    </dgm:pt>
    <dgm:pt modelId="{BEC14619-81E4-4EF7-8392-C6A03F84E225}" type="pres">
      <dgm:prSet presAssocID="{EA8787C0-94FF-4CBA-9A20-369A5F641CF8}" presName="bgRect" presStyleLbl="bgShp" presStyleIdx="1" presStyleCnt="2"/>
      <dgm:spPr/>
    </dgm:pt>
    <dgm:pt modelId="{A7FE3C8B-7020-4C27-B14B-AE7192BC0846}" type="pres">
      <dgm:prSet presAssocID="{EA8787C0-94FF-4CBA-9A20-369A5F641CF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obot"/>
        </a:ext>
      </dgm:extLst>
    </dgm:pt>
    <dgm:pt modelId="{32C316BA-547B-451F-84A0-824CDE85704D}" type="pres">
      <dgm:prSet presAssocID="{EA8787C0-94FF-4CBA-9A20-369A5F641CF8}" presName="spaceRect" presStyleCnt="0"/>
      <dgm:spPr/>
    </dgm:pt>
    <dgm:pt modelId="{43C5864D-8503-4387-8456-A76E897A0D35}" type="pres">
      <dgm:prSet presAssocID="{EA8787C0-94FF-4CBA-9A20-369A5F641CF8}" presName="parTx" presStyleLbl="revTx" presStyleIdx="1" presStyleCnt="2">
        <dgm:presLayoutVars>
          <dgm:chMax val="0"/>
          <dgm:chPref val="0"/>
        </dgm:presLayoutVars>
      </dgm:prSet>
      <dgm:spPr/>
    </dgm:pt>
  </dgm:ptLst>
  <dgm:cxnLst>
    <dgm:cxn modelId="{EB3E5C3F-EAF6-4A6F-B4D9-A7BE864C2797}" srcId="{F62911CC-BE52-4CA0-B9A4-20ACAEB61ED9}" destId="{EA8787C0-94FF-4CBA-9A20-369A5F641CF8}" srcOrd="1" destOrd="0" parTransId="{93C74ADE-5ABB-4946-891A-C9BEA0CD5FC7}" sibTransId="{F66123C6-DF2F-4627-B111-5959E18D3896}"/>
    <dgm:cxn modelId="{9B121560-FE37-4995-9C01-BBBE93268972}" type="presOf" srcId="{F62911CC-BE52-4CA0-B9A4-20ACAEB61ED9}" destId="{727BE329-36A5-4C1F-985B-2AB6C1DEC4B1}" srcOrd="0" destOrd="0" presId="urn:microsoft.com/office/officeart/2018/2/layout/IconVerticalSolidList"/>
    <dgm:cxn modelId="{6CB0C772-925E-4319-BA54-63076F1FCAB7}" type="presOf" srcId="{7638C2FC-7E79-4C3B-B4F9-1250C594DC87}" destId="{AAC61047-4D38-43E6-AC69-C331F1F39A16}" srcOrd="0" destOrd="0" presId="urn:microsoft.com/office/officeart/2018/2/layout/IconVerticalSolidList"/>
    <dgm:cxn modelId="{773AC1B9-F47D-4A19-8D94-0D06C5A4C6D9}" srcId="{F62911CC-BE52-4CA0-B9A4-20ACAEB61ED9}" destId="{7638C2FC-7E79-4C3B-B4F9-1250C594DC87}" srcOrd="0" destOrd="0" parTransId="{FABCCD29-ABFB-4674-8851-208869C3500F}" sibTransId="{5FA29853-68A6-4035-94BA-08E84ECFB69F}"/>
    <dgm:cxn modelId="{EEED85C3-3D96-4C19-9430-FC47E13B9935}" type="presOf" srcId="{EA8787C0-94FF-4CBA-9A20-369A5F641CF8}" destId="{43C5864D-8503-4387-8456-A76E897A0D35}" srcOrd="0" destOrd="0" presId="urn:microsoft.com/office/officeart/2018/2/layout/IconVerticalSolidList"/>
    <dgm:cxn modelId="{B64F0F42-82A2-43BB-8B81-D5D3486F8D71}" type="presParOf" srcId="{727BE329-36A5-4C1F-985B-2AB6C1DEC4B1}" destId="{ACFAD5BA-2695-47CD-AEE9-6443C3F2FC95}" srcOrd="0" destOrd="0" presId="urn:microsoft.com/office/officeart/2018/2/layout/IconVerticalSolidList"/>
    <dgm:cxn modelId="{C3FB4244-0962-4A07-8267-6071ED81EB28}" type="presParOf" srcId="{ACFAD5BA-2695-47CD-AEE9-6443C3F2FC95}" destId="{524C3F31-3B6C-4520-97B3-EC1B6058E2A9}" srcOrd="0" destOrd="0" presId="urn:microsoft.com/office/officeart/2018/2/layout/IconVerticalSolidList"/>
    <dgm:cxn modelId="{1F5AF537-6B69-4AD5-A2ED-EFB332525480}" type="presParOf" srcId="{ACFAD5BA-2695-47CD-AEE9-6443C3F2FC95}" destId="{91B3B38B-D137-439B-B7B5-9DF2AD0E4E4C}" srcOrd="1" destOrd="0" presId="urn:microsoft.com/office/officeart/2018/2/layout/IconVerticalSolidList"/>
    <dgm:cxn modelId="{4B7FF0B6-78ED-4501-91B4-A859730C52AA}" type="presParOf" srcId="{ACFAD5BA-2695-47CD-AEE9-6443C3F2FC95}" destId="{30B2AAFF-B322-44A4-AAB8-6F8C487B45D8}" srcOrd="2" destOrd="0" presId="urn:microsoft.com/office/officeart/2018/2/layout/IconVerticalSolidList"/>
    <dgm:cxn modelId="{0967363C-60C1-4C8F-9B10-FBF9A2833DB6}" type="presParOf" srcId="{ACFAD5BA-2695-47CD-AEE9-6443C3F2FC95}" destId="{AAC61047-4D38-43E6-AC69-C331F1F39A16}" srcOrd="3" destOrd="0" presId="urn:microsoft.com/office/officeart/2018/2/layout/IconVerticalSolidList"/>
    <dgm:cxn modelId="{EBF4AF88-43BC-49E9-A4BC-2437F3A0F63E}" type="presParOf" srcId="{727BE329-36A5-4C1F-985B-2AB6C1DEC4B1}" destId="{621D26BF-4F6F-4AD5-A80C-4C4162551B2C}" srcOrd="1" destOrd="0" presId="urn:microsoft.com/office/officeart/2018/2/layout/IconVerticalSolidList"/>
    <dgm:cxn modelId="{203D445E-ADAE-48A6-BDB5-9DF140692785}" type="presParOf" srcId="{727BE329-36A5-4C1F-985B-2AB6C1DEC4B1}" destId="{1B7F4893-1618-4DDB-88AE-9EAED7842701}" srcOrd="2" destOrd="0" presId="urn:microsoft.com/office/officeart/2018/2/layout/IconVerticalSolidList"/>
    <dgm:cxn modelId="{015B34F9-4EA9-4CCD-87BB-653626660659}" type="presParOf" srcId="{1B7F4893-1618-4DDB-88AE-9EAED7842701}" destId="{BEC14619-81E4-4EF7-8392-C6A03F84E225}" srcOrd="0" destOrd="0" presId="urn:microsoft.com/office/officeart/2018/2/layout/IconVerticalSolidList"/>
    <dgm:cxn modelId="{005179A7-3F9F-4F30-8ED9-0ABF3F486BA4}" type="presParOf" srcId="{1B7F4893-1618-4DDB-88AE-9EAED7842701}" destId="{A7FE3C8B-7020-4C27-B14B-AE7192BC0846}" srcOrd="1" destOrd="0" presId="urn:microsoft.com/office/officeart/2018/2/layout/IconVerticalSolidList"/>
    <dgm:cxn modelId="{B43F524D-495C-4323-B0E8-AA933B0D70A7}" type="presParOf" srcId="{1B7F4893-1618-4DDB-88AE-9EAED7842701}" destId="{32C316BA-547B-451F-84A0-824CDE85704D}" srcOrd="2" destOrd="0" presId="urn:microsoft.com/office/officeart/2018/2/layout/IconVerticalSolidList"/>
    <dgm:cxn modelId="{F5878202-55F8-487D-98B8-236A9B688962}" type="presParOf" srcId="{1B7F4893-1618-4DDB-88AE-9EAED7842701}" destId="{43C5864D-8503-4387-8456-A76E897A0D35}"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4BE5A0-7043-4BD1-ACB0-E2B8BE1DFF8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EAFC06E-0204-477B-B2FD-204599DAB8EB}">
      <dgm:prSet/>
      <dgm:spPr/>
      <dgm:t>
        <a:bodyPr/>
        <a:lstStyle/>
        <a:p>
          <a:r>
            <a:rPr lang="en-US"/>
            <a:t>AI provides ________ not final ________. </a:t>
          </a:r>
        </a:p>
      </dgm:t>
    </dgm:pt>
    <dgm:pt modelId="{474F9122-58DC-4183-AE3F-2F6DDC702DE5}" type="parTrans" cxnId="{2215059C-810A-494C-A368-0BFDA5DCB225}">
      <dgm:prSet/>
      <dgm:spPr/>
      <dgm:t>
        <a:bodyPr/>
        <a:lstStyle/>
        <a:p>
          <a:endParaRPr lang="en-US"/>
        </a:p>
      </dgm:t>
    </dgm:pt>
    <dgm:pt modelId="{841B53AA-7DC9-43B3-B635-467556CA9D5D}" type="sibTrans" cxnId="{2215059C-810A-494C-A368-0BFDA5DCB225}">
      <dgm:prSet/>
      <dgm:spPr/>
      <dgm:t>
        <a:bodyPr/>
        <a:lstStyle/>
        <a:p>
          <a:endParaRPr lang="en-US"/>
        </a:p>
      </dgm:t>
    </dgm:pt>
    <dgm:pt modelId="{BF54478E-FBEE-48D1-ADE0-48DD36C13335}">
      <dgm:prSet/>
      <dgm:spPr/>
      <dgm:t>
        <a:bodyPr/>
        <a:lstStyle/>
        <a:p>
          <a:r>
            <a:rPr lang="en-US" dirty="0"/>
            <a:t>Human review is essential to avoid ________, ________ in algorithms, or ________ loss.</a:t>
          </a:r>
        </a:p>
      </dgm:t>
    </dgm:pt>
    <dgm:pt modelId="{69CB73DC-C8F5-45A9-A0AC-C9FC2FCB1AB1}" type="parTrans" cxnId="{FEBE77A7-F86B-46A9-BC04-850D71357A4E}">
      <dgm:prSet/>
      <dgm:spPr/>
      <dgm:t>
        <a:bodyPr/>
        <a:lstStyle/>
        <a:p>
          <a:endParaRPr lang="en-US"/>
        </a:p>
      </dgm:t>
    </dgm:pt>
    <dgm:pt modelId="{DCAC51B1-E423-4658-939E-C4F7FDFABDD8}" type="sibTrans" cxnId="{FEBE77A7-F86B-46A9-BC04-850D71357A4E}">
      <dgm:prSet/>
      <dgm:spPr/>
      <dgm:t>
        <a:bodyPr/>
        <a:lstStyle/>
        <a:p>
          <a:endParaRPr lang="en-US"/>
        </a:p>
      </dgm:t>
    </dgm:pt>
    <dgm:pt modelId="{31C658C2-367F-4494-ACEE-B7BFF22FAEC1}" type="pres">
      <dgm:prSet presAssocID="{DA4BE5A0-7043-4BD1-ACB0-E2B8BE1DFF8A}" presName="root" presStyleCnt="0">
        <dgm:presLayoutVars>
          <dgm:dir/>
          <dgm:resizeHandles val="exact"/>
        </dgm:presLayoutVars>
      </dgm:prSet>
      <dgm:spPr/>
    </dgm:pt>
    <dgm:pt modelId="{483ECEE5-68BB-42BC-AFF4-9AA71D68D59A}" type="pres">
      <dgm:prSet presAssocID="{1EAFC06E-0204-477B-B2FD-204599DAB8EB}" presName="compNode" presStyleCnt="0"/>
      <dgm:spPr/>
    </dgm:pt>
    <dgm:pt modelId="{A45D0418-3CBA-45ED-92D8-2827905E2ADF}" type="pres">
      <dgm:prSet presAssocID="{1EAFC06E-0204-477B-B2FD-204599DAB8EB}" presName="bgRect" presStyleLbl="bgShp" presStyleIdx="0" presStyleCnt="2"/>
      <dgm:spPr/>
    </dgm:pt>
    <dgm:pt modelId="{10B3E9F3-CFB4-492F-9827-1402F1E1C207}" type="pres">
      <dgm:prSet presAssocID="{1EAFC06E-0204-477B-B2FD-204599DAB8E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971F160B-832A-48BA-BE85-0745535BE62D}" type="pres">
      <dgm:prSet presAssocID="{1EAFC06E-0204-477B-B2FD-204599DAB8EB}" presName="spaceRect" presStyleCnt="0"/>
      <dgm:spPr/>
    </dgm:pt>
    <dgm:pt modelId="{7C2733BA-B841-4192-A472-F78691458AD4}" type="pres">
      <dgm:prSet presAssocID="{1EAFC06E-0204-477B-B2FD-204599DAB8EB}" presName="parTx" presStyleLbl="revTx" presStyleIdx="0" presStyleCnt="2">
        <dgm:presLayoutVars>
          <dgm:chMax val="0"/>
          <dgm:chPref val="0"/>
        </dgm:presLayoutVars>
      </dgm:prSet>
      <dgm:spPr/>
    </dgm:pt>
    <dgm:pt modelId="{908E095F-1DF6-41AF-9960-27B430433B98}" type="pres">
      <dgm:prSet presAssocID="{841B53AA-7DC9-43B3-B635-467556CA9D5D}" presName="sibTrans" presStyleCnt="0"/>
      <dgm:spPr/>
    </dgm:pt>
    <dgm:pt modelId="{85A343D8-E462-4864-B48B-293DB0837752}" type="pres">
      <dgm:prSet presAssocID="{BF54478E-FBEE-48D1-ADE0-48DD36C13335}" presName="compNode" presStyleCnt="0"/>
      <dgm:spPr/>
    </dgm:pt>
    <dgm:pt modelId="{C57F5652-7724-4515-964C-A1A373C9B7A5}" type="pres">
      <dgm:prSet presAssocID="{BF54478E-FBEE-48D1-ADE0-48DD36C13335}" presName="bgRect" presStyleLbl="bgShp" presStyleIdx="1" presStyleCnt="2"/>
      <dgm:spPr/>
    </dgm:pt>
    <dgm:pt modelId="{B01E1A81-B056-4BC7-A629-A7B0281E1359}" type="pres">
      <dgm:prSet presAssocID="{BF54478E-FBEE-48D1-ADE0-48DD36C1333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0FEC668F-C910-4E5D-AD14-FE547B1721E3}" type="pres">
      <dgm:prSet presAssocID="{BF54478E-FBEE-48D1-ADE0-48DD36C13335}" presName="spaceRect" presStyleCnt="0"/>
      <dgm:spPr/>
    </dgm:pt>
    <dgm:pt modelId="{25689326-367A-424A-A30F-BD13564FCB48}" type="pres">
      <dgm:prSet presAssocID="{BF54478E-FBEE-48D1-ADE0-48DD36C13335}" presName="parTx" presStyleLbl="revTx" presStyleIdx="1" presStyleCnt="2">
        <dgm:presLayoutVars>
          <dgm:chMax val="0"/>
          <dgm:chPref val="0"/>
        </dgm:presLayoutVars>
      </dgm:prSet>
      <dgm:spPr/>
    </dgm:pt>
  </dgm:ptLst>
  <dgm:cxnLst>
    <dgm:cxn modelId="{B73E865B-03D4-432C-B002-8175A9B2608C}" type="presOf" srcId="{BF54478E-FBEE-48D1-ADE0-48DD36C13335}" destId="{25689326-367A-424A-A30F-BD13564FCB48}" srcOrd="0" destOrd="0" presId="urn:microsoft.com/office/officeart/2018/2/layout/IconVerticalSolidList"/>
    <dgm:cxn modelId="{6A8C196A-6D6F-4533-8C93-8345149EFD8D}" type="presOf" srcId="{1EAFC06E-0204-477B-B2FD-204599DAB8EB}" destId="{7C2733BA-B841-4192-A472-F78691458AD4}" srcOrd="0" destOrd="0" presId="urn:microsoft.com/office/officeart/2018/2/layout/IconVerticalSolidList"/>
    <dgm:cxn modelId="{2215059C-810A-494C-A368-0BFDA5DCB225}" srcId="{DA4BE5A0-7043-4BD1-ACB0-E2B8BE1DFF8A}" destId="{1EAFC06E-0204-477B-B2FD-204599DAB8EB}" srcOrd="0" destOrd="0" parTransId="{474F9122-58DC-4183-AE3F-2F6DDC702DE5}" sibTransId="{841B53AA-7DC9-43B3-B635-467556CA9D5D}"/>
    <dgm:cxn modelId="{FEBE77A7-F86B-46A9-BC04-850D71357A4E}" srcId="{DA4BE5A0-7043-4BD1-ACB0-E2B8BE1DFF8A}" destId="{BF54478E-FBEE-48D1-ADE0-48DD36C13335}" srcOrd="1" destOrd="0" parTransId="{69CB73DC-C8F5-45A9-A0AC-C9FC2FCB1AB1}" sibTransId="{DCAC51B1-E423-4658-939E-C4F7FDFABDD8}"/>
    <dgm:cxn modelId="{778FF0A7-4623-4B15-A168-AAA86544FCD5}" type="presOf" srcId="{DA4BE5A0-7043-4BD1-ACB0-E2B8BE1DFF8A}" destId="{31C658C2-367F-4494-ACEE-B7BFF22FAEC1}" srcOrd="0" destOrd="0" presId="urn:microsoft.com/office/officeart/2018/2/layout/IconVerticalSolidList"/>
    <dgm:cxn modelId="{8AF6F0E2-E15C-4C68-9B54-39AC7E52F617}" type="presParOf" srcId="{31C658C2-367F-4494-ACEE-B7BFF22FAEC1}" destId="{483ECEE5-68BB-42BC-AFF4-9AA71D68D59A}" srcOrd="0" destOrd="0" presId="urn:microsoft.com/office/officeart/2018/2/layout/IconVerticalSolidList"/>
    <dgm:cxn modelId="{758449B0-86BC-4CB0-8A45-15B8A7394D0B}" type="presParOf" srcId="{483ECEE5-68BB-42BC-AFF4-9AA71D68D59A}" destId="{A45D0418-3CBA-45ED-92D8-2827905E2ADF}" srcOrd="0" destOrd="0" presId="urn:microsoft.com/office/officeart/2018/2/layout/IconVerticalSolidList"/>
    <dgm:cxn modelId="{46820DD9-727B-4789-8FB9-C5491604CB84}" type="presParOf" srcId="{483ECEE5-68BB-42BC-AFF4-9AA71D68D59A}" destId="{10B3E9F3-CFB4-492F-9827-1402F1E1C207}" srcOrd="1" destOrd="0" presId="urn:microsoft.com/office/officeart/2018/2/layout/IconVerticalSolidList"/>
    <dgm:cxn modelId="{6056EB54-7A14-4382-B468-FE148F07897B}" type="presParOf" srcId="{483ECEE5-68BB-42BC-AFF4-9AA71D68D59A}" destId="{971F160B-832A-48BA-BE85-0745535BE62D}" srcOrd="2" destOrd="0" presId="urn:microsoft.com/office/officeart/2018/2/layout/IconVerticalSolidList"/>
    <dgm:cxn modelId="{34712D66-0F78-477D-AD6D-EF818AD684F5}" type="presParOf" srcId="{483ECEE5-68BB-42BC-AFF4-9AA71D68D59A}" destId="{7C2733BA-B841-4192-A472-F78691458AD4}" srcOrd="3" destOrd="0" presId="urn:microsoft.com/office/officeart/2018/2/layout/IconVerticalSolidList"/>
    <dgm:cxn modelId="{9FF7C875-4A25-4ACF-8F06-C9B1B74644AB}" type="presParOf" srcId="{31C658C2-367F-4494-ACEE-B7BFF22FAEC1}" destId="{908E095F-1DF6-41AF-9960-27B430433B98}" srcOrd="1" destOrd="0" presId="urn:microsoft.com/office/officeart/2018/2/layout/IconVerticalSolidList"/>
    <dgm:cxn modelId="{95B23711-512E-4258-BC69-8FAC60120606}" type="presParOf" srcId="{31C658C2-367F-4494-ACEE-B7BFF22FAEC1}" destId="{85A343D8-E462-4864-B48B-293DB0837752}" srcOrd="2" destOrd="0" presId="urn:microsoft.com/office/officeart/2018/2/layout/IconVerticalSolidList"/>
    <dgm:cxn modelId="{961AF388-B9E8-4098-AA85-7D1493BEF06A}" type="presParOf" srcId="{85A343D8-E462-4864-B48B-293DB0837752}" destId="{C57F5652-7724-4515-964C-A1A373C9B7A5}" srcOrd="0" destOrd="0" presId="urn:microsoft.com/office/officeart/2018/2/layout/IconVerticalSolidList"/>
    <dgm:cxn modelId="{C5D6E077-A74E-4BB0-8181-A06627408AE0}" type="presParOf" srcId="{85A343D8-E462-4864-B48B-293DB0837752}" destId="{B01E1A81-B056-4BC7-A629-A7B0281E1359}" srcOrd="1" destOrd="0" presId="urn:microsoft.com/office/officeart/2018/2/layout/IconVerticalSolidList"/>
    <dgm:cxn modelId="{BFE6863D-AD38-48B9-89F6-AF8C4AD71FE7}" type="presParOf" srcId="{85A343D8-E462-4864-B48B-293DB0837752}" destId="{0FEC668F-C910-4E5D-AD14-FE547B1721E3}" srcOrd="2" destOrd="0" presId="urn:microsoft.com/office/officeart/2018/2/layout/IconVerticalSolidList"/>
    <dgm:cxn modelId="{3AF55BC6-F107-4529-AFAE-157805CB82D5}" type="presParOf" srcId="{85A343D8-E462-4864-B48B-293DB0837752}" destId="{25689326-367A-424A-A30F-BD13564FCB48}"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C7C907-3214-4E56-95D9-1558080AE411}">
      <dsp:nvSpPr>
        <dsp:cNvPr id="0" name=""/>
        <dsp:cNvSpPr/>
      </dsp:nvSpPr>
      <dsp:spPr>
        <a:xfrm>
          <a:off x="718664" y="202202"/>
          <a:ext cx="1955812" cy="1955812"/>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116504-7F56-4662-9D51-9B78E248AE78}">
      <dsp:nvSpPr>
        <dsp:cNvPr id="0" name=""/>
        <dsp:cNvSpPr/>
      </dsp:nvSpPr>
      <dsp:spPr>
        <a:xfrm>
          <a:off x="1135476" y="619014"/>
          <a:ext cx="1122187" cy="1122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F8192C3-698B-4DDF-8672-09CA875F3108}">
      <dsp:nvSpPr>
        <dsp:cNvPr id="0" name=""/>
        <dsp:cNvSpPr/>
      </dsp:nvSpPr>
      <dsp:spPr>
        <a:xfrm>
          <a:off x="93445" y="27672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a:t>HR must set clear expectations and boundaries to guide how AI is used. </a:t>
          </a:r>
        </a:p>
      </dsp:txBody>
      <dsp:txXfrm>
        <a:off x="93445" y="2767202"/>
        <a:ext cx="3206250" cy="720000"/>
      </dsp:txXfrm>
    </dsp:sp>
    <dsp:sp modelId="{86D61987-4A73-4FF0-9CD1-91D7869F90EC}">
      <dsp:nvSpPr>
        <dsp:cNvPr id="0" name=""/>
        <dsp:cNvSpPr/>
      </dsp:nvSpPr>
      <dsp:spPr>
        <a:xfrm>
          <a:off x="4486008" y="202202"/>
          <a:ext cx="1955812" cy="1955812"/>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8460A0-6918-4D5E-9AA1-DB24E7D7A15A}">
      <dsp:nvSpPr>
        <dsp:cNvPr id="0" name=""/>
        <dsp:cNvSpPr/>
      </dsp:nvSpPr>
      <dsp:spPr>
        <a:xfrm>
          <a:off x="4902820" y="619014"/>
          <a:ext cx="1122187" cy="1122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55A5246-3821-446A-A399-63761152EC1C}">
      <dsp:nvSpPr>
        <dsp:cNvPr id="0" name=""/>
        <dsp:cNvSpPr/>
      </dsp:nvSpPr>
      <dsp:spPr>
        <a:xfrm>
          <a:off x="3860789" y="27672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a:t>Meet with your Council, Board, CEO, etc. to discuss first</a:t>
          </a:r>
        </a:p>
      </dsp:txBody>
      <dsp:txXfrm>
        <a:off x="3860789" y="2767202"/>
        <a:ext cx="3206250" cy="720000"/>
      </dsp:txXfrm>
    </dsp:sp>
    <dsp:sp modelId="{394F51BC-2176-4551-908C-DDE0A8721F48}">
      <dsp:nvSpPr>
        <dsp:cNvPr id="0" name=""/>
        <dsp:cNvSpPr/>
      </dsp:nvSpPr>
      <dsp:spPr>
        <a:xfrm>
          <a:off x="8253352" y="202202"/>
          <a:ext cx="1955812" cy="1955812"/>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C20B97-A74D-4EFE-A5F1-5576F5BBCF75}">
      <dsp:nvSpPr>
        <dsp:cNvPr id="0" name=""/>
        <dsp:cNvSpPr/>
      </dsp:nvSpPr>
      <dsp:spPr>
        <a:xfrm>
          <a:off x="8670164" y="619014"/>
          <a:ext cx="1122187" cy="1122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1DE0369-574C-4FD5-8314-65FEFB38DEA8}">
      <dsp:nvSpPr>
        <dsp:cNvPr id="0" name=""/>
        <dsp:cNvSpPr/>
      </dsp:nvSpPr>
      <dsp:spPr>
        <a:xfrm>
          <a:off x="7628133" y="27672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a:t>Focus on ensuring it enhances, not harms, the employee experience.</a:t>
          </a:r>
        </a:p>
      </dsp:txBody>
      <dsp:txXfrm>
        <a:off x="7628133" y="2767202"/>
        <a:ext cx="32062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4C3F31-3B6C-4520-97B3-EC1B6058E2A9}">
      <dsp:nvSpPr>
        <dsp:cNvPr id="0" name=""/>
        <dsp:cNvSpPr/>
      </dsp:nvSpPr>
      <dsp:spPr>
        <a:xfrm>
          <a:off x="0" y="908268"/>
          <a:ext cx="6245265" cy="167680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B3B38B-D137-439B-B7B5-9DF2AD0E4E4C}">
      <dsp:nvSpPr>
        <dsp:cNvPr id="0" name=""/>
        <dsp:cNvSpPr/>
      </dsp:nvSpPr>
      <dsp:spPr>
        <a:xfrm>
          <a:off x="507233" y="1285549"/>
          <a:ext cx="922242" cy="9222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AC61047-4D38-43E6-AC69-C331F1F39A16}">
      <dsp:nvSpPr>
        <dsp:cNvPr id="0" name=""/>
        <dsp:cNvSpPr/>
      </dsp:nvSpPr>
      <dsp:spPr>
        <a:xfrm>
          <a:off x="1936708" y="908268"/>
          <a:ext cx="4308556" cy="1676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462" tIns="177462" rIns="177462" bIns="177462" numCol="1" spcCol="1270" anchor="ctr" anchorCtr="0">
          <a:noAutofit/>
        </a:bodyPr>
        <a:lstStyle/>
        <a:p>
          <a:pPr marL="0" lvl="0" indent="0" algn="l" defTabSz="933450">
            <a:lnSpc>
              <a:spcPct val="100000"/>
            </a:lnSpc>
            <a:spcBef>
              <a:spcPct val="0"/>
            </a:spcBef>
            <a:spcAft>
              <a:spcPct val="35000"/>
            </a:spcAft>
            <a:buNone/>
          </a:pPr>
          <a:r>
            <a:rPr lang="en-US" sz="2100" b="1" kern="1200"/>
            <a:t>Transparency builds trust. </a:t>
          </a:r>
        </a:p>
      </dsp:txBody>
      <dsp:txXfrm>
        <a:off x="1936708" y="908268"/>
        <a:ext cx="4308556" cy="1676804"/>
      </dsp:txXfrm>
    </dsp:sp>
    <dsp:sp modelId="{BEC14619-81E4-4EF7-8392-C6A03F84E225}">
      <dsp:nvSpPr>
        <dsp:cNvPr id="0" name=""/>
        <dsp:cNvSpPr/>
      </dsp:nvSpPr>
      <dsp:spPr>
        <a:xfrm>
          <a:off x="0" y="3004274"/>
          <a:ext cx="6245265" cy="167680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FE3C8B-7020-4C27-B14B-AE7192BC0846}">
      <dsp:nvSpPr>
        <dsp:cNvPr id="0" name=""/>
        <dsp:cNvSpPr/>
      </dsp:nvSpPr>
      <dsp:spPr>
        <a:xfrm>
          <a:off x="507233" y="3381554"/>
          <a:ext cx="922242" cy="9222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3C5864D-8503-4387-8456-A76E897A0D35}">
      <dsp:nvSpPr>
        <dsp:cNvPr id="0" name=""/>
        <dsp:cNvSpPr/>
      </dsp:nvSpPr>
      <dsp:spPr>
        <a:xfrm>
          <a:off x="1936708" y="3004274"/>
          <a:ext cx="4308556" cy="1676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462" tIns="177462" rIns="177462" bIns="177462" numCol="1" spcCol="1270" anchor="ctr" anchorCtr="0">
          <a:noAutofit/>
        </a:bodyPr>
        <a:lstStyle/>
        <a:p>
          <a:pPr marL="0" lvl="0" indent="0" algn="l" defTabSz="933450">
            <a:lnSpc>
              <a:spcPct val="100000"/>
            </a:lnSpc>
            <a:spcBef>
              <a:spcPct val="0"/>
            </a:spcBef>
            <a:spcAft>
              <a:spcPct val="35000"/>
            </a:spcAft>
            <a:buNone/>
          </a:pPr>
          <a:r>
            <a:rPr lang="en-US" sz="2100" b="1" kern="1200" dirty="0"/>
            <a:t>Always inform employees about how AI tools are used, what data is collected, and how it's applied in employment decisions.</a:t>
          </a:r>
        </a:p>
      </dsp:txBody>
      <dsp:txXfrm>
        <a:off x="1936708" y="3004274"/>
        <a:ext cx="4308556" cy="16768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5D0418-3CBA-45ED-92D8-2827905E2ADF}">
      <dsp:nvSpPr>
        <dsp:cNvPr id="0" name=""/>
        <dsp:cNvSpPr/>
      </dsp:nvSpPr>
      <dsp:spPr>
        <a:xfrm>
          <a:off x="0" y="1024413"/>
          <a:ext cx="6245265" cy="189122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B3E9F3-CFB4-492F-9827-1402F1E1C207}">
      <dsp:nvSpPr>
        <dsp:cNvPr id="0" name=""/>
        <dsp:cNvSpPr/>
      </dsp:nvSpPr>
      <dsp:spPr>
        <a:xfrm>
          <a:off x="572095" y="1449938"/>
          <a:ext cx="1040173" cy="104017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C2733BA-B841-4192-A472-F78691458AD4}">
      <dsp:nvSpPr>
        <dsp:cNvPr id="0" name=""/>
        <dsp:cNvSpPr/>
      </dsp:nvSpPr>
      <dsp:spPr>
        <a:xfrm>
          <a:off x="2184364" y="1024413"/>
          <a:ext cx="4060900" cy="1891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0155" tIns="200155" rIns="200155" bIns="200155" numCol="1" spcCol="1270" anchor="ctr" anchorCtr="0">
          <a:noAutofit/>
        </a:bodyPr>
        <a:lstStyle/>
        <a:p>
          <a:pPr marL="0" lvl="0" indent="0" algn="l" defTabSz="1111250">
            <a:lnSpc>
              <a:spcPct val="90000"/>
            </a:lnSpc>
            <a:spcBef>
              <a:spcPct val="0"/>
            </a:spcBef>
            <a:spcAft>
              <a:spcPct val="35000"/>
            </a:spcAft>
            <a:buNone/>
          </a:pPr>
          <a:r>
            <a:rPr lang="en-US" sz="2500" kern="1200"/>
            <a:t>AI provides ________ not final ________. </a:t>
          </a:r>
        </a:p>
      </dsp:txBody>
      <dsp:txXfrm>
        <a:off x="2184364" y="1024413"/>
        <a:ext cx="4060900" cy="1891224"/>
      </dsp:txXfrm>
    </dsp:sp>
    <dsp:sp modelId="{C57F5652-7724-4515-964C-A1A373C9B7A5}">
      <dsp:nvSpPr>
        <dsp:cNvPr id="0" name=""/>
        <dsp:cNvSpPr/>
      </dsp:nvSpPr>
      <dsp:spPr>
        <a:xfrm>
          <a:off x="0" y="3388443"/>
          <a:ext cx="6245265" cy="189122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1E1A81-B056-4BC7-A629-A7B0281E1359}">
      <dsp:nvSpPr>
        <dsp:cNvPr id="0" name=""/>
        <dsp:cNvSpPr/>
      </dsp:nvSpPr>
      <dsp:spPr>
        <a:xfrm>
          <a:off x="572095" y="3813969"/>
          <a:ext cx="1040173" cy="104017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5689326-367A-424A-A30F-BD13564FCB48}">
      <dsp:nvSpPr>
        <dsp:cNvPr id="0" name=""/>
        <dsp:cNvSpPr/>
      </dsp:nvSpPr>
      <dsp:spPr>
        <a:xfrm>
          <a:off x="2184364" y="3388443"/>
          <a:ext cx="4060900" cy="1891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0155" tIns="200155" rIns="200155" bIns="200155" numCol="1" spcCol="1270" anchor="ctr" anchorCtr="0">
          <a:noAutofit/>
        </a:bodyPr>
        <a:lstStyle/>
        <a:p>
          <a:pPr marL="0" lvl="0" indent="0" algn="l" defTabSz="1111250">
            <a:lnSpc>
              <a:spcPct val="90000"/>
            </a:lnSpc>
            <a:spcBef>
              <a:spcPct val="0"/>
            </a:spcBef>
            <a:spcAft>
              <a:spcPct val="35000"/>
            </a:spcAft>
            <a:buNone/>
          </a:pPr>
          <a:r>
            <a:rPr lang="en-US" sz="2500" kern="1200" dirty="0"/>
            <a:t>Human review is essential to avoid ________, ________ in algorithms, or ________ loss.</a:t>
          </a:r>
        </a:p>
      </dsp:txBody>
      <dsp:txXfrm>
        <a:off x="2184364" y="3388443"/>
        <a:ext cx="4060900" cy="1891224"/>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C02BBB-865F-427D-9875-1538354F9917}" type="datetimeFigureOut">
              <a:rPr lang="en-US" smtClean="0"/>
              <a:t>5/11/2025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5CB47C-61F2-4B70-A709-B0F2F112A328}" type="slidenum">
              <a:rPr lang="en-US" smtClean="0"/>
              <a:t>‹#›</a:t>
            </a:fld>
            <a:endParaRPr lang="en-US"/>
          </a:p>
        </p:txBody>
      </p:sp>
    </p:spTree>
    <p:extLst>
      <p:ext uri="{BB962C8B-B14F-4D97-AF65-F5344CB8AC3E}">
        <p14:creationId xmlns:p14="http://schemas.microsoft.com/office/powerpoint/2010/main" val="1670553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5CB47C-61F2-4B70-A709-B0F2F112A328}" type="slidenum">
              <a:rPr lang="en-US" smtClean="0"/>
              <a:t>1</a:t>
            </a:fld>
            <a:endParaRPr lang="en-US"/>
          </a:p>
        </p:txBody>
      </p:sp>
    </p:spTree>
    <p:extLst>
      <p:ext uri="{BB962C8B-B14F-4D97-AF65-F5344CB8AC3E}">
        <p14:creationId xmlns:p14="http://schemas.microsoft.com/office/powerpoint/2010/main" val="768506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1" dirty="0"/>
              <a:t>Smarter Goal Alignment:</a:t>
            </a:r>
            <a:r>
              <a:rPr lang="en-US" dirty="0"/>
              <a:t> AI can analyze past performance data to suggest individualized goals aligned with organization’s mission, vision, values, and organizational priorities.</a:t>
            </a:r>
          </a:p>
          <a:p>
            <a:pPr>
              <a:buNone/>
            </a:pPr>
            <a:endParaRPr lang="en-US" b="1" dirty="0"/>
          </a:p>
          <a:p>
            <a:endParaRPr lang="en-US" dirty="0"/>
          </a:p>
        </p:txBody>
      </p:sp>
      <p:sp>
        <p:nvSpPr>
          <p:cNvPr id="4" name="Slide Number Placeholder 3"/>
          <p:cNvSpPr>
            <a:spLocks noGrp="1"/>
          </p:cNvSpPr>
          <p:nvPr>
            <p:ph type="sldNum" sz="quarter" idx="5"/>
          </p:nvPr>
        </p:nvSpPr>
        <p:spPr/>
        <p:txBody>
          <a:bodyPr/>
          <a:lstStyle/>
          <a:p>
            <a:fld id="{B35CB47C-61F2-4B70-A709-B0F2F112A328}" type="slidenum">
              <a:rPr lang="en-US" smtClean="0"/>
              <a:t>19</a:t>
            </a:fld>
            <a:endParaRPr lang="en-US"/>
          </a:p>
        </p:txBody>
      </p:sp>
    </p:spTree>
    <p:extLst>
      <p:ext uri="{BB962C8B-B14F-4D97-AF65-F5344CB8AC3E}">
        <p14:creationId xmlns:p14="http://schemas.microsoft.com/office/powerpoint/2010/main" val="174992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1" dirty="0"/>
              <a:t>Real-Time Analytics:</a:t>
            </a:r>
            <a:r>
              <a:rPr lang="en-US" dirty="0"/>
              <a:t> Instead of waiting for year-end data, AI helps managers track performance trends throughout the review period—supporting proactive interventions.</a:t>
            </a:r>
          </a:p>
          <a:p>
            <a:endParaRPr lang="en-US" b="1" dirty="0"/>
          </a:p>
          <a:p>
            <a:endParaRPr lang="en-US" dirty="0"/>
          </a:p>
        </p:txBody>
      </p:sp>
      <p:sp>
        <p:nvSpPr>
          <p:cNvPr id="4" name="Slide Number Placeholder 3"/>
          <p:cNvSpPr>
            <a:spLocks noGrp="1"/>
          </p:cNvSpPr>
          <p:nvPr>
            <p:ph type="sldNum" sz="quarter" idx="5"/>
          </p:nvPr>
        </p:nvSpPr>
        <p:spPr/>
        <p:txBody>
          <a:bodyPr/>
          <a:lstStyle/>
          <a:p>
            <a:fld id="{B35CB47C-61F2-4B70-A709-B0F2F112A328}" type="slidenum">
              <a:rPr lang="en-US" smtClean="0"/>
              <a:t>20</a:t>
            </a:fld>
            <a:endParaRPr lang="en-US"/>
          </a:p>
        </p:txBody>
      </p:sp>
    </p:spTree>
    <p:extLst>
      <p:ext uri="{BB962C8B-B14F-4D97-AF65-F5344CB8AC3E}">
        <p14:creationId xmlns:p14="http://schemas.microsoft.com/office/powerpoint/2010/main" val="4132176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CC6806-7979-4A4B-B17C-F5F950A7D0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8E86F0-60F6-C402-6B9C-7B590E6B19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BD3253-ADDC-D963-F206-B5ADDABFD810}"/>
              </a:ext>
            </a:extLst>
          </p:cNvPr>
          <p:cNvSpPr>
            <a:spLocks noGrp="1"/>
          </p:cNvSpPr>
          <p:nvPr>
            <p:ph type="body" idx="1"/>
          </p:nvPr>
        </p:nvSpPr>
        <p:spPr/>
        <p:txBody>
          <a:bodyPr/>
          <a:lstStyle/>
          <a:p>
            <a:r>
              <a:rPr lang="en-US" b="1" dirty="0"/>
              <a:t>Human + Machine = Better Together:</a:t>
            </a:r>
            <a:r>
              <a:rPr lang="en-US" dirty="0"/>
              <a:t> AI shouldn't replace </a:t>
            </a:r>
            <a:r>
              <a:rPr lang="en-US" b="1" dirty="0"/>
              <a:t>human judgment </a:t>
            </a:r>
            <a:r>
              <a:rPr lang="en-US" dirty="0"/>
              <a:t>but </a:t>
            </a:r>
            <a:r>
              <a:rPr lang="en-US" b="1" dirty="0"/>
              <a:t>enhance</a:t>
            </a:r>
            <a:r>
              <a:rPr lang="en-US" dirty="0"/>
              <a:t> it—giving HR and leaders </a:t>
            </a:r>
            <a:r>
              <a:rPr lang="en-US" b="1" dirty="0"/>
              <a:t>clearer insights </a:t>
            </a:r>
            <a:r>
              <a:rPr lang="en-US" dirty="0"/>
              <a:t>while maintaining the </a:t>
            </a:r>
            <a:r>
              <a:rPr lang="en-US" b="1" dirty="0"/>
              <a:t>human</a:t>
            </a:r>
            <a:r>
              <a:rPr lang="en-US" dirty="0"/>
              <a:t> touch.</a:t>
            </a:r>
          </a:p>
          <a:p>
            <a:endParaRPr lang="en-US" dirty="0"/>
          </a:p>
          <a:p>
            <a:r>
              <a:rPr lang="en-US" dirty="0"/>
              <a:t>PITFALLS FOR HR PROS TO BEWARE OF: </a:t>
            </a:r>
          </a:p>
          <a:p>
            <a:endParaRPr lang="en-US" dirty="0"/>
          </a:p>
          <a:p>
            <a:pPr>
              <a:buNone/>
            </a:pPr>
            <a:r>
              <a:rPr lang="en-US" b="1" dirty="0"/>
              <a:t>1. Losing the Human Element</a:t>
            </a:r>
          </a:p>
          <a:p>
            <a:pPr>
              <a:buNone/>
            </a:pPr>
            <a:r>
              <a:rPr lang="en-US" b="1" dirty="0"/>
              <a:t>Risk </a:t>
            </a:r>
            <a:r>
              <a:rPr lang="en-US" b="1" dirty="0">
                <a:sym typeface="Wingdings" panose="05000000000000000000" pitchFamily="2" charset="2"/>
              </a:rPr>
              <a:t> </a:t>
            </a:r>
            <a:r>
              <a:rPr lang="en-US" dirty="0"/>
              <a:t>Delivering performance feedback, evaluations, or HR decisions without personal insight or empathy.</a:t>
            </a:r>
            <a:br>
              <a:rPr lang="en-US" dirty="0"/>
            </a:br>
            <a:r>
              <a:rPr lang="en-US" dirty="0"/>
              <a:t>Employees may feel dehumanized or unheard, which can erode trust and engagement. HR is a human-first profession. AI should support, never replace, thoughtful leadership.</a:t>
            </a:r>
          </a:p>
          <a:p>
            <a:pPr>
              <a:buNone/>
            </a:pPr>
            <a:endParaRPr lang="en-US" b="1" dirty="0"/>
          </a:p>
          <a:p>
            <a:pPr>
              <a:buNone/>
            </a:pPr>
            <a:r>
              <a:rPr lang="en-US" b="1" dirty="0"/>
              <a:t>2. Misinterpreting AI Outputs as Final Truth</a:t>
            </a:r>
          </a:p>
          <a:p>
            <a:pPr>
              <a:buNone/>
            </a:pPr>
            <a:r>
              <a:rPr lang="en-US" b="1" dirty="0"/>
              <a:t>Risk </a:t>
            </a:r>
            <a:r>
              <a:rPr lang="en-US" b="1" dirty="0">
                <a:sym typeface="Wingdings" panose="05000000000000000000" pitchFamily="2" charset="2"/>
              </a:rPr>
              <a:t></a:t>
            </a:r>
            <a:r>
              <a:rPr lang="en-US" dirty="0"/>
              <a:t> Treating AI-generated summaries, ratings, or recommendations as objective and unquestionable.</a:t>
            </a:r>
            <a:br>
              <a:rPr lang="en-US" dirty="0"/>
            </a:br>
            <a:endParaRPr lang="en-US" b="1" dirty="0"/>
          </a:p>
          <a:p>
            <a:pPr>
              <a:buNone/>
            </a:pPr>
            <a:r>
              <a:rPr lang="en-US" dirty="0"/>
              <a:t>AI tools can reflect </a:t>
            </a:r>
            <a:r>
              <a:rPr lang="en-US" b="1" dirty="0"/>
              <a:t>inherent bias</a:t>
            </a:r>
            <a:r>
              <a:rPr lang="en-US" dirty="0"/>
              <a:t> in the data or algorithms. Without human review, there's a risk of reinforcing inequality or making inaccurate conclusions.</a:t>
            </a:r>
          </a:p>
          <a:p>
            <a:pPr>
              <a:buNone/>
            </a:pPr>
            <a:endParaRPr lang="en-US" b="1" dirty="0"/>
          </a:p>
          <a:p>
            <a:pPr>
              <a:buNone/>
            </a:pPr>
            <a:r>
              <a:rPr lang="en-US" b="1" dirty="0"/>
              <a:t>3. Using AI to Avoid Difficult Conversations</a:t>
            </a:r>
          </a:p>
          <a:p>
            <a:r>
              <a:rPr lang="en-US" b="1" dirty="0"/>
              <a:t>Risk </a:t>
            </a:r>
            <a:r>
              <a:rPr lang="en-US" b="1" dirty="0">
                <a:sym typeface="Wingdings" panose="05000000000000000000" pitchFamily="2" charset="2"/>
              </a:rPr>
              <a:t> </a:t>
            </a:r>
            <a:r>
              <a:rPr lang="en-US" dirty="0"/>
              <a:t>Relying on AI to generate feedback or communication without taking the time to understand the issue or prepare for a thoughtful dialogue.</a:t>
            </a:r>
            <a:br>
              <a:rPr lang="en-US" dirty="0"/>
            </a:br>
            <a:r>
              <a:rPr lang="en-US" dirty="0"/>
              <a:t>Avoiding discomfort shortchanges leadership development and denies employees the dignity of honest, human-centered feedback.</a:t>
            </a:r>
          </a:p>
          <a:p>
            <a:endParaRPr lang="en-US" dirty="0"/>
          </a:p>
        </p:txBody>
      </p:sp>
      <p:sp>
        <p:nvSpPr>
          <p:cNvPr id="4" name="Slide Number Placeholder 3">
            <a:extLst>
              <a:ext uri="{FF2B5EF4-FFF2-40B4-BE49-F238E27FC236}">
                <a16:creationId xmlns:a16="http://schemas.microsoft.com/office/drawing/2014/main" id="{6395D9A5-AFD2-D586-CCFA-B600CE78F4AC}"/>
              </a:ext>
            </a:extLst>
          </p:cNvPr>
          <p:cNvSpPr>
            <a:spLocks noGrp="1"/>
          </p:cNvSpPr>
          <p:nvPr>
            <p:ph type="sldNum" sz="quarter" idx="5"/>
          </p:nvPr>
        </p:nvSpPr>
        <p:spPr/>
        <p:txBody>
          <a:bodyPr/>
          <a:lstStyle/>
          <a:p>
            <a:fld id="{B35CB47C-61F2-4B70-A709-B0F2F112A328}" type="slidenum">
              <a:rPr lang="en-US" smtClean="0"/>
              <a:t>21</a:t>
            </a:fld>
            <a:endParaRPr lang="en-US"/>
          </a:p>
        </p:txBody>
      </p:sp>
    </p:spTree>
    <p:extLst>
      <p:ext uri="{BB962C8B-B14F-4D97-AF65-F5344CB8AC3E}">
        <p14:creationId xmlns:p14="http://schemas.microsoft.com/office/powerpoint/2010/main" val="22677637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629747-17B1-C787-2752-7250F8866C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98E2C1-044C-91D5-112A-DC7A1EAF20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72B34F-32F4-6FEE-C01C-35BEFA8273D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0DA84F5-132E-F3C4-011A-ABC1C3D57FD9}"/>
              </a:ext>
            </a:extLst>
          </p:cNvPr>
          <p:cNvSpPr>
            <a:spLocks noGrp="1"/>
          </p:cNvSpPr>
          <p:nvPr>
            <p:ph type="sldNum" sz="quarter" idx="5"/>
          </p:nvPr>
        </p:nvSpPr>
        <p:spPr/>
        <p:txBody>
          <a:bodyPr/>
          <a:lstStyle/>
          <a:p>
            <a:fld id="{B35CB47C-61F2-4B70-A709-B0F2F112A328}" type="slidenum">
              <a:rPr lang="en-US" smtClean="0"/>
              <a:t>22</a:t>
            </a:fld>
            <a:endParaRPr lang="en-US"/>
          </a:p>
        </p:txBody>
      </p:sp>
    </p:spTree>
    <p:extLst>
      <p:ext uri="{BB962C8B-B14F-4D97-AF65-F5344CB8AC3E}">
        <p14:creationId xmlns:p14="http://schemas.microsoft.com/office/powerpoint/2010/main" val="6352082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505326-DF2C-1639-28A1-EE3DBEE75B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95F16F-2E8E-9A11-9218-CEA850BD69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1D5B99-DEE1-9755-1820-E2DE8B94152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Automating performance tracking, feedback analysis, and goal-setting.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a:buNone/>
            </a:pPr>
            <a:r>
              <a:rPr lang="en-US" b="1" dirty="0"/>
              <a:t>Streamlining the Process:</a:t>
            </a:r>
            <a:r>
              <a:rPr lang="en-US" dirty="0"/>
              <a:t> AI tools like Express Evaluations automate tedious administrative tasks—sending reminders, collecting feedback, and tracking goal progress—freeing HR to focus on strategy and coaching.</a:t>
            </a:r>
          </a:p>
          <a:p>
            <a:pPr>
              <a:buNone/>
            </a:pPr>
            <a:endParaRPr lang="en-US" dirty="0"/>
          </a:p>
          <a:p>
            <a:pPr>
              <a:buNone/>
            </a:pPr>
            <a:r>
              <a:rPr lang="en-US" b="1" dirty="0"/>
              <a:t>Smarter Goal Alignment:</a:t>
            </a:r>
            <a:r>
              <a:rPr lang="en-US" dirty="0"/>
              <a:t> AI can analyze past performance data to suggest individualized goals aligned with organizational priorities.</a:t>
            </a:r>
          </a:p>
          <a:p>
            <a:pPr>
              <a:buNone/>
            </a:pPr>
            <a:endParaRPr lang="en-US" b="1" dirty="0"/>
          </a:p>
          <a:p>
            <a:pPr>
              <a:buNone/>
            </a:pPr>
            <a:r>
              <a:rPr lang="en-US" b="1" dirty="0"/>
              <a:t>Real-Time Analytics:</a:t>
            </a:r>
            <a:r>
              <a:rPr lang="en-US" dirty="0"/>
              <a:t> Instead of waiting for year-end data, AI helps managers track performance trends throughout the review period—supporting proactive interventions.</a:t>
            </a:r>
          </a:p>
          <a:p>
            <a:endParaRPr lang="en-US" b="1" dirty="0"/>
          </a:p>
          <a:p>
            <a:r>
              <a:rPr lang="en-US" b="1" dirty="0"/>
              <a:t>Human + Machine = Better Together:</a:t>
            </a:r>
            <a:r>
              <a:rPr lang="en-US" dirty="0"/>
              <a:t> AI shouldn't replace human judgment but enhance it—giving HR and leaders clearer insights while maintaining the human touch.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a:extLst>
              <a:ext uri="{FF2B5EF4-FFF2-40B4-BE49-F238E27FC236}">
                <a16:creationId xmlns:a16="http://schemas.microsoft.com/office/drawing/2014/main" id="{AD51AE7F-06C1-143E-43FB-7CB249B60E6E}"/>
              </a:ext>
            </a:extLst>
          </p:cNvPr>
          <p:cNvSpPr>
            <a:spLocks noGrp="1"/>
          </p:cNvSpPr>
          <p:nvPr>
            <p:ph type="sldNum" sz="quarter" idx="5"/>
          </p:nvPr>
        </p:nvSpPr>
        <p:spPr/>
        <p:txBody>
          <a:bodyPr/>
          <a:lstStyle/>
          <a:p>
            <a:fld id="{B35CB47C-61F2-4B70-A709-B0F2F112A328}" type="slidenum">
              <a:rPr lang="en-US" smtClean="0"/>
              <a:t>23</a:t>
            </a:fld>
            <a:endParaRPr lang="en-US"/>
          </a:p>
        </p:txBody>
      </p:sp>
    </p:spTree>
    <p:extLst>
      <p:ext uri="{BB962C8B-B14F-4D97-AF65-F5344CB8AC3E}">
        <p14:creationId xmlns:p14="http://schemas.microsoft.com/office/powerpoint/2010/main" val="35783860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D91ACF-093C-16F8-D19D-BEDD265E92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2F12DA-8672-ECCF-C53B-92D978BF2A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6AE8D2-BC8B-8B71-36C1-93902294F1EA}"/>
              </a:ext>
            </a:extLst>
          </p:cNvPr>
          <p:cNvSpPr>
            <a:spLocks noGrp="1"/>
          </p:cNvSpPr>
          <p:nvPr>
            <p:ph type="body" idx="1"/>
          </p:nvPr>
        </p:nvSpPr>
        <p:spPr/>
        <p:txBody>
          <a:bodyPr/>
          <a:lstStyle/>
          <a:p>
            <a:pPr>
              <a:buNone/>
            </a:pPr>
            <a:r>
              <a:rPr lang="en-US" dirty="0"/>
              <a:t>Two long-term employees, </a:t>
            </a:r>
            <a:r>
              <a:rPr lang="en-US" i="1" dirty="0"/>
              <a:t>Marissa</a:t>
            </a:r>
            <a:r>
              <a:rPr lang="en-US" dirty="0"/>
              <a:t> and </a:t>
            </a:r>
            <a:r>
              <a:rPr lang="en-US" i="1" dirty="0"/>
              <a:t>Daniel</a:t>
            </a:r>
            <a:r>
              <a:rPr lang="en-US" dirty="0"/>
              <a:t>, have been competing for the same internal promotion. </a:t>
            </a:r>
          </a:p>
          <a:p>
            <a:pPr>
              <a:buNone/>
            </a:pPr>
            <a:r>
              <a:rPr lang="en-US" dirty="0"/>
              <a:t>Both have solid tenure and qualifications, but tensions have been rising—especially after Marissa was selected for the role.</a:t>
            </a:r>
          </a:p>
          <a:p>
            <a:pPr>
              <a:buNone/>
            </a:pPr>
            <a:endParaRPr lang="en-US" dirty="0"/>
          </a:p>
          <a:p>
            <a:pPr>
              <a:buNone/>
            </a:pPr>
            <a:r>
              <a:rPr lang="en-US" dirty="0"/>
              <a:t>Soon after the decision, Daniel—who is a family member of the newly elected tribal governor—filed a complaint with HR, alleging that the process was unfair and that personal relationships may have influenced the outcome. He believes his recent contributions were overlooked, and that his performance was not evaluated objectively.</a:t>
            </a:r>
          </a:p>
          <a:p>
            <a:pPr>
              <a:buNone/>
            </a:pPr>
            <a:endParaRPr lang="en-US" b="1" dirty="0"/>
          </a:p>
          <a:p>
            <a:pPr>
              <a:buNone/>
            </a:pPr>
            <a:r>
              <a:rPr lang="en-US" b="1" dirty="0"/>
              <a:t>Where AI Could Help:</a:t>
            </a:r>
            <a:br>
              <a:rPr lang="en-US" dirty="0"/>
            </a:br>
            <a:r>
              <a:rPr lang="en-US" dirty="0"/>
              <a:t>The HR team recognizes that while they followed standard procedures, the performance evaluation process relied heavily on manager narratives and lacked structured data. </a:t>
            </a:r>
          </a:p>
          <a:p>
            <a:pPr>
              <a:buNone/>
            </a:pPr>
            <a:endParaRPr lang="en-US" dirty="0"/>
          </a:p>
          <a:p>
            <a:pPr>
              <a:buNone/>
            </a:pPr>
            <a:r>
              <a:rPr lang="en-US" dirty="0"/>
              <a:t>Moving forward, they decide to implement an </a:t>
            </a:r>
            <a:r>
              <a:rPr lang="en-US" b="1" dirty="0"/>
              <a:t>AI-powered evaluation tool</a:t>
            </a:r>
            <a:r>
              <a:rPr lang="en-US" dirty="0"/>
              <a:t> that:</a:t>
            </a:r>
          </a:p>
          <a:p>
            <a:pPr>
              <a:buFont typeface="Arial" panose="020B0604020202020204" pitchFamily="34" charset="0"/>
              <a:buChar char="•"/>
            </a:pPr>
            <a:r>
              <a:rPr lang="en-US" dirty="0"/>
              <a:t>Tracks </a:t>
            </a:r>
            <a:r>
              <a:rPr lang="en-US" b="1" dirty="0"/>
              <a:t>objective performance metrics</a:t>
            </a:r>
            <a:r>
              <a:rPr lang="en-US" dirty="0"/>
              <a:t> (project completion, accuracy, timeliness)</a:t>
            </a:r>
          </a:p>
          <a:p>
            <a:pPr>
              <a:buFont typeface="Arial" panose="020B0604020202020204" pitchFamily="34" charset="0"/>
              <a:buChar char="•"/>
            </a:pPr>
            <a:r>
              <a:rPr lang="en-US" dirty="0"/>
              <a:t>Analyzes peer and stakeholder feedback using natural language processing to detect themes and tone</a:t>
            </a:r>
          </a:p>
          <a:p>
            <a:pPr>
              <a:buFont typeface="Arial" panose="020B0604020202020204" pitchFamily="34" charset="0"/>
              <a:buChar char="•"/>
            </a:pPr>
            <a:r>
              <a:rPr lang="en-US" dirty="0"/>
              <a:t>Provides a </a:t>
            </a:r>
            <a:r>
              <a:rPr lang="en-US" b="1" dirty="0"/>
              <a:t>data visualization</a:t>
            </a:r>
            <a:r>
              <a:rPr lang="en-US" dirty="0"/>
              <a:t> of growth, skill use, and goals over time</a:t>
            </a:r>
          </a:p>
          <a:p>
            <a:pPr>
              <a:buNone/>
            </a:pPr>
            <a:endParaRPr lang="en-US" dirty="0"/>
          </a:p>
          <a:p>
            <a:pPr>
              <a:buNone/>
            </a:pPr>
            <a:r>
              <a:rPr lang="en-US" dirty="0"/>
              <a:t>By using AI to standardize how performance is measured and presented, HR can </a:t>
            </a:r>
            <a:r>
              <a:rPr lang="en-US" b="1" dirty="0"/>
              <a:t>reduce perception of favoritism</a:t>
            </a:r>
            <a:r>
              <a:rPr lang="en-US" dirty="0"/>
              <a:t>, ensure decisions are </a:t>
            </a:r>
            <a:r>
              <a:rPr lang="en-US" b="1" dirty="0"/>
              <a:t>grounded in consistent, transparent data</a:t>
            </a:r>
            <a:r>
              <a:rPr lang="en-US" dirty="0"/>
              <a:t>, and </a:t>
            </a:r>
            <a:r>
              <a:rPr lang="en-US" b="1" dirty="0"/>
              <a:t>restore trust</a:t>
            </a:r>
            <a:r>
              <a:rPr lang="en-US" dirty="0"/>
              <a:t>—even in politically sensitive environments.</a:t>
            </a:r>
          </a:p>
          <a:p>
            <a:endParaRPr lang="en-US" b="1" dirty="0"/>
          </a:p>
          <a:p>
            <a:r>
              <a:rPr lang="en-US" b="1" dirty="0"/>
              <a:t>Takeaway:</a:t>
            </a:r>
            <a:br>
              <a:rPr lang="en-US" dirty="0"/>
            </a:br>
            <a:r>
              <a:rPr lang="en-US" dirty="0"/>
              <a:t>While AI won’t remove all conflict, it creates a </a:t>
            </a:r>
            <a:r>
              <a:rPr lang="en-US" b="1" dirty="0"/>
              <a:t>clearer and more equitable structure</a:t>
            </a:r>
            <a:r>
              <a:rPr lang="en-US" dirty="0"/>
              <a:t> that supports fairness and helps HR confidently explain and defend promotion decisions, especially in culturally nuanced and high-stakes settings like tribal governance.</a:t>
            </a:r>
          </a:p>
          <a:p>
            <a:endParaRPr lang="en-US" dirty="0"/>
          </a:p>
        </p:txBody>
      </p:sp>
      <p:sp>
        <p:nvSpPr>
          <p:cNvPr id="4" name="Slide Number Placeholder 3">
            <a:extLst>
              <a:ext uri="{FF2B5EF4-FFF2-40B4-BE49-F238E27FC236}">
                <a16:creationId xmlns:a16="http://schemas.microsoft.com/office/drawing/2014/main" id="{BDEA7086-05CC-141D-BB01-0CB0CE14C0E5}"/>
              </a:ext>
            </a:extLst>
          </p:cNvPr>
          <p:cNvSpPr>
            <a:spLocks noGrp="1"/>
          </p:cNvSpPr>
          <p:nvPr>
            <p:ph type="sldNum" sz="quarter" idx="5"/>
          </p:nvPr>
        </p:nvSpPr>
        <p:spPr/>
        <p:txBody>
          <a:bodyPr/>
          <a:lstStyle/>
          <a:p>
            <a:fld id="{B35CB47C-61F2-4B70-A709-B0F2F112A328}" type="slidenum">
              <a:rPr lang="en-US" smtClean="0"/>
              <a:t>27</a:t>
            </a:fld>
            <a:endParaRPr lang="en-US"/>
          </a:p>
        </p:txBody>
      </p:sp>
    </p:spTree>
    <p:extLst>
      <p:ext uri="{BB962C8B-B14F-4D97-AF65-F5344CB8AC3E}">
        <p14:creationId xmlns:p14="http://schemas.microsoft.com/office/powerpoint/2010/main" val="14288612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5CB47C-61F2-4B70-A709-B0F2F112A328}" type="slidenum">
              <a:rPr lang="en-US" smtClean="0"/>
              <a:t>28</a:t>
            </a:fld>
            <a:endParaRPr lang="en-US"/>
          </a:p>
        </p:txBody>
      </p:sp>
    </p:spTree>
    <p:extLst>
      <p:ext uri="{BB962C8B-B14F-4D97-AF65-F5344CB8AC3E}">
        <p14:creationId xmlns:p14="http://schemas.microsoft.com/office/powerpoint/2010/main" val="855819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016E63-185E-C4D3-74FE-FE601DEDA2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D71D0E-803B-557D-CAED-D92D047437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D30FFB-DD6A-1EA6-D472-5209E7B0930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64719B-D93F-2D1E-6ACB-12DF4E78EA13}"/>
              </a:ext>
            </a:extLst>
          </p:cNvPr>
          <p:cNvSpPr>
            <a:spLocks noGrp="1"/>
          </p:cNvSpPr>
          <p:nvPr>
            <p:ph type="sldNum" sz="quarter" idx="5"/>
          </p:nvPr>
        </p:nvSpPr>
        <p:spPr/>
        <p:txBody>
          <a:bodyPr/>
          <a:lstStyle/>
          <a:p>
            <a:fld id="{B35CB47C-61F2-4B70-A709-B0F2F112A328}" type="slidenum">
              <a:rPr lang="en-US" smtClean="0"/>
              <a:t>29</a:t>
            </a:fld>
            <a:endParaRPr lang="en-US"/>
          </a:p>
        </p:txBody>
      </p:sp>
    </p:spTree>
    <p:extLst>
      <p:ext uri="{BB962C8B-B14F-4D97-AF65-F5344CB8AC3E}">
        <p14:creationId xmlns:p14="http://schemas.microsoft.com/office/powerpoint/2010/main" val="35886970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sz="1200" dirty="0"/>
              <a:t>AI can propose ACTIONABLE GOALS that are aligned not only with what the employee needs to improve, but also with what the ORGANIZATION stands for.</a:t>
            </a:r>
          </a:p>
          <a:p>
            <a:pPr marL="0" indent="0">
              <a:buNone/>
            </a:pPr>
            <a:endParaRPr lang="en-US" dirty="0"/>
          </a:p>
          <a:p>
            <a:endParaRPr lang="en-US" dirty="0"/>
          </a:p>
        </p:txBody>
      </p:sp>
      <p:sp>
        <p:nvSpPr>
          <p:cNvPr id="4" name="Slide Number Placeholder 3"/>
          <p:cNvSpPr>
            <a:spLocks noGrp="1"/>
          </p:cNvSpPr>
          <p:nvPr>
            <p:ph type="sldNum" sz="quarter" idx="5"/>
          </p:nvPr>
        </p:nvSpPr>
        <p:spPr/>
        <p:txBody>
          <a:bodyPr/>
          <a:lstStyle/>
          <a:p>
            <a:fld id="{B35CB47C-61F2-4B70-A709-B0F2F112A328}" type="slidenum">
              <a:rPr lang="en-US" smtClean="0"/>
              <a:t>30</a:t>
            </a:fld>
            <a:endParaRPr lang="en-US"/>
          </a:p>
        </p:txBody>
      </p:sp>
    </p:spTree>
    <p:extLst>
      <p:ext uri="{BB962C8B-B14F-4D97-AF65-F5344CB8AC3E}">
        <p14:creationId xmlns:p14="http://schemas.microsoft.com/office/powerpoint/2010/main" val="6779964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8C4620-94C7-92BC-2A09-38F19AB280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AB4452-EEF5-EE8F-B52E-D3DBBB5FBB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48CF85-5B49-5A11-9C08-BE568E13E2DE}"/>
              </a:ext>
            </a:extLst>
          </p:cNvPr>
          <p:cNvSpPr>
            <a:spLocks noGrp="1"/>
          </p:cNvSpPr>
          <p:nvPr>
            <p:ph type="body" idx="1"/>
          </p:nvPr>
        </p:nvSpPr>
        <p:spPr/>
        <p:txBody>
          <a:bodyPr/>
          <a:lstStyle/>
          <a:p>
            <a:r>
              <a:rPr lang="en-US" dirty="0"/>
              <a:t>I have a favorite book… Perfect Phrases for Documenting Employee Performance Problems </a:t>
            </a:r>
          </a:p>
          <a:p>
            <a:endParaRPr lang="en-US" dirty="0"/>
          </a:p>
          <a:p>
            <a:r>
              <a:rPr lang="en-US" dirty="0"/>
              <a:t>AI tools such as ChatGPT can be used by HR professionals to analyze job performance data, role requirements, and organizational values to generate tailored, growth-oriented goals for employees. </a:t>
            </a:r>
          </a:p>
        </p:txBody>
      </p:sp>
      <p:sp>
        <p:nvSpPr>
          <p:cNvPr id="4" name="Slide Number Placeholder 3">
            <a:extLst>
              <a:ext uri="{FF2B5EF4-FFF2-40B4-BE49-F238E27FC236}">
                <a16:creationId xmlns:a16="http://schemas.microsoft.com/office/drawing/2014/main" id="{66AAB112-31D1-1E4A-2430-C092A4C71CB4}"/>
              </a:ext>
            </a:extLst>
          </p:cNvPr>
          <p:cNvSpPr>
            <a:spLocks noGrp="1"/>
          </p:cNvSpPr>
          <p:nvPr>
            <p:ph type="sldNum" sz="quarter" idx="5"/>
          </p:nvPr>
        </p:nvSpPr>
        <p:spPr/>
        <p:txBody>
          <a:bodyPr/>
          <a:lstStyle/>
          <a:p>
            <a:fld id="{B35CB47C-61F2-4B70-A709-B0F2F112A328}" type="slidenum">
              <a:rPr lang="en-US" smtClean="0"/>
              <a:t>31</a:t>
            </a:fld>
            <a:endParaRPr lang="en-US"/>
          </a:p>
        </p:txBody>
      </p:sp>
    </p:spTree>
    <p:extLst>
      <p:ext uri="{BB962C8B-B14F-4D97-AF65-F5344CB8AC3E}">
        <p14:creationId xmlns:p14="http://schemas.microsoft.com/office/powerpoint/2010/main" val="104844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 in Performance Reviews – Automating performance tracking, feedback analysis, and goal-setting.</a:t>
            </a:r>
          </a:p>
          <a:p>
            <a:r>
              <a:rPr lang="en-US" dirty="0"/>
              <a:t>Reducing Bias &amp; Enhancing Fairness – Leveraging AI to ensure objective, data-driven evaluations.</a:t>
            </a:r>
          </a:p>
          <a:p>
            <a:r>
              <a:rPr lang="en-US" dirty="0"/>
              <a:t>Continuous Feedback &amp; Real-Time Insights – Moving beyond annual reviews with AI-driven performance coaching.</a:t>
            </a:r>
          </a:p>
          <a:p>
            <a:r>
              <a:rPr lang="en-US" dirty="0"/>
              <a:t>Personalized Employee Development – Using AI to identify skills gaps and career growth opportunities.</a:t>
            </a:r>
          </a:p>
          <a:p>
            <a:r>
              <a:rPr lang="en-US" dirty="0"/>
              <a:t>Ethical Considerations &amp; HR’s Role – Ensuring transparency, employee trust, and compliance in AI-assisted evaluations.</a:t>
            </a:r>
          </a:p>
          <a:p>
            <a:endParaRPr lang="en-US" dirty="0"/>
          </a:p>
          <a:p>
            <a:endParaRPr lang="en-US" dirty="0"/>
          </a:p>
        </p:txBody>
      </p:sp>
      <p:sp>
        <p:nvSpPr>
          <p:cNvPr id="4" name="Slide Number Placeholder 3"/>
          <p:cNvSpPr>
            <a:spLocks noGrp="1"/>
          </p:cNvSpPr>
          <p:nvPr>
            <p:ph type="sldNum" sz="quarter" idx="5"/>
          </p:nvPr>
        </p:nvSpPr>
        <p:spPr/>
        <p:txBody>
          <a:bodyPr/>
          <a:lstStyle/>
          <a:p>
            <a:fld id="{B35CB47C-61F2-4B70-A709-B0F2F112A328}" type="slidenum">
              <a:rPr lang="en-US" smtClean="0"/>
              <a:t>3</a:t>
            </a:fld>
            <a:endParaRPr lang="en-US"/>
          </a:p>
        </p:txBody>
      </p:sp>
    </p:spTree>
    <p:extLst>
      <p:ext uri="{BB962C8B-B14F-4D97-AF65-F5344CB8AC3E}">
        <p14:creationId xmlns:p14="http://schemas.microsoft.com/office/powerpoint/2010/main" val="24123160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 tools like ChatGPT can help HR professionals translate performance ratings into meaningful conversations and individualized development goals by:</a:t>
            </a:r>
          </a:p>
          <a:p>
            <a:endParaRPr lang="en-US" dirty="0"/>
          </a:p>
          <a:p>
            <a:r>
              <a:rPr lang="en-US" dirty="0"/>
              <a:t>Using structured performance definitions (like the ones you provided) to analyze where the employee currently stands and what’s needed to reach the next level.</a:t>
            </a:r>
          </a:p>
          <a:p>
            <a:endParaRPr lang="en-US" dirty="0"/>
          </a:p>
          <a:p>
            <a:r>
              <a:rPr lang="en-US" dirty="0"/>
              <a:t>Generating goal language that’s aligned with the employee’s role and rating—for example, moving from “Needs Improvement” to “Effective Performance.”</a:t>
            </a:r>
          </a:p>
          <a:p>
            <a:endParaRPr lang="en-US" dirty="0"/>
          </a:p>
          <a:p>
            <a:r>
              <a:rPr lang="en-US" dirty="0"/>
              <a:t>Framing feedback in ways that promote accountability while maintaining dignity, motivation, and connection to the organization’s values.</a:t>
            </a:r>
          </a:p>
        </p:txBody>
      </p:sp>
      <p:sp>
        <p:nvSpPr>
          <p:cNvPr id="4" name="Slide Number Placeholder 3"/>
          <p:cNvSpPr>
            <a:spLocks noGrp="1"/>
          </p:cNvSpPr>
          <p:nvPr>
            <p:ph type="sldNum" sz="quarter" idx="5"/>
          </p:nvPr>
        </p:nvSpPr>
        <p:spPr/>
        <p:txBody>
          <a:bodyPr/>
          <a:lstStyle/>
          <a:p>
            <a:fld id="{B35CB47C-61F2-4B70-A709-B0F2F112A328}" type="slidenum">
              <a:rPr lang="en-US" smtClean="0"/>
              <a:t>32</a:t>
            </a:fld>
            <a:endParaRPr lang="en-US"/>
          </a:p>
        </p:txBody>
      </p:sp>
    </p:spTree>
    <p:extLst>
      <p:ext uri="{BB962C8B-B14F-4D97-AF65-F5344CB8AC3E}">
        <p14:creationId xmlns:p14="http://schemas.microsoft.com/office/powerpoint/2010/main" val="26969987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ACBAA3-3949-9A97-4FA9-EFF1E4B073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F25EC3-E74A-F71D-CD22-7D4A64FEED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C1CFBA-A450-D7D4-AFDE-A9D9B3D769AB}"/>
              </a:ext>
            </a:extLst>
          </p:cNvPr>
          <p:cNvSpPr>
            <a:spLocks noGrp="1"/>
          </p:cNvSpPr>
          <p:nvPr>
            <p:ph type="body" idx="1"/>
          </p:nvPr>
        </p:nvSpPr>
        <p:spPr/>
        <p:txBody>
          <a:bodyPr/>
          <a:lstStyle/>
          <a:p>
            <a:r>
              <a:rPr lang="en-US" dirty="0"/>
              <a:t>AI tools like ChatGPT can help HR professionals translate performance ratings into meaningful conversations and individualized development goals by:</a:t>
            </a:r>
          </a:p>
          <a:p>
            <a:endParaRPr lang="en-US" dirty="0"/>
          </a:p>
          <a:p>
            <a:r>
              <a:rPr lang="en-US" dirty="0"/>
              <a:t>Using structured performance definitions (like the ones you provided) to analyze where the employee currently stands and what’s needed to reach the next level.</a:t>
            </a:r>
          </a:p>
          <a:p>
            <a:endParaRPr lang="en-US" dirty="0"/>
          </a:p>
          <a:p>
            <a:r>
              <a:rPr lang="en-US" dirty="0"/>
              <a:t>Generating goal language that’s aligned with the employee’s role and rating—for example, moving from “Needs Improvement” to “Effective Performance.”</a:t>
            </a:r>
          </a:p>
          <a:p>
            <a:endParaRPr lang="en-US" dirty="0"/>
          </a:p>
          <a:p>
            <a:r>
              <a:rPr lang="en-US" dirty="0"/>
              <a:t>Framing feedback in ways that promote accountability while maintaining dignity, motivation, and connection to the organization’s values.</a:t>
            </a:r>
          </a:p>
        </p:txBody>
      </p:sp>
      <p:sp>
        <p:nvSpPr>
          <p:cNvPr id="4" name="Slide Number Placeholder 3">
            <a:extLst>
              <a:ext uri="{FF2B5EF4-FFF2-40B4-BE49-F238E27FC236}">
                <a16:creationId xmlns:a16="http://schemas.microsoft.com/office/drawing/2014/main" id="{56ADE49B-BFA8-873B-E3E6-9FB86BDB4583}"/>
              </a:ext>
            </a:extLst>
          </p:cNvPr>
          <p:cNvSpPr>
            <a:spLocks noGrp="1"/>
          </p:cNvSpPr>
          <p:nvPr>
            <p:ph type="sldNum" sz="quarter" idx="5"/>
          </p:nvPr>
        </p:nvSpPr>
        <p:spPr/>
        <p:txBody>
          <a:bodyPr/>
          <a:lstStyle/>
          <a:p>
            <a:fld id="{B35CB47C-61F2-4B70-A709-B0F2F112A328}" type="slidenum">
              <a:rPr lang="en-US" smtClean="0"/>
              <a:t>33</a:t>
            </a:fld>
            <a:endParaRPr lang="en-US"/>
          </a:p>
        </p:txBody>
      </p:sp>
    </p:spTree>
    <p:extLst>
      <p:ext uri="{BB962C8B-B14F-4D97-AF65-F5344CB8AC3E}">
        <p14:creationId xmlns:p14="http://schemas.microsoft.com/office/powerpoint/2010/main" val="17446958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goal addresses the root of missed or incomplete responses and moves the employee toward demonstrating sound professional judgment, reinforcing the values of service, compliance, and education while aiming for a consistent standard of performance.</a:t>
            </a:r>
          </a:p>
          <a:p>
            <a:endParaRPr lang="en-US" dirty="0"/>
          </a:p>
        </p:txBody>
      </p:sp>
      <p:sp>
        <p:nvSpPr>
          <p:cNvPr id="4" name="Slide Number Placeholder 3"/>
          <p:cNvSpPr>
            <a:spLocks noGrp="1"/>
          </p:cNvSpPr>
          <p:nvPr>
            <p:ph type="sldNum" sz="quarter" idx="5"/>
          </p:nvPr>
        </p:nvSpPr>
        <p:spPr/>
        <p:txBody>
          <a:bodyPr/>
          <a:lstStyle/>
          <a:p>
            <a:fld id="{B35CB47C-61F2-4B70-A709-B0F2F112A328}" type="slidenum">
              <a:rPr lang="en-US" smtClean="0"/>
              <a:t>41</a:t>
            </a:fld>
            <a:endParaRPr lang="en-US"/>
          </a:p>
        </p:txBody>
      </p:sp>
    </p:spTree>
    <p:extLst>
      <p:ext uri="{BB962C8B-B14F-4D97-AF65-F5344CB8AC3E}">
        <p14:creationId xmlns:p14="http://schemas.microsoft.com/office/powerpoint/2010/main" val="25057337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B2706B-8CA0-742A-F0B9-C10ADD302E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53AD1B-6F90-5EF2-4DE5-F103C7D08A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8839D3-C021-6A6C-1B95-7666863FD7A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Automating performance tracking, feedback analysis, and goal-setting.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a:buNone/>
            </a:pPr>
            <a:r>
              <a:rPr lang="en-US" b="1" dirty="0"/>
              <a:t>Streamlining the Process:</a:t>
            </a:r>
            <a:r>
              <a:rPr lang="en-US" dirty="0"/>
              <a:t> AI tools like Express Evaluations automate tedious administrative tasks—sending reminders, collecting feedback, and tracking goal progress—freeing HR to focus on strategy and coaching.</a:t>
            </a:r>
          </a:p>
          <a:p>
            <a:pPr>
              <a:buNone/>
            </a:pPr>
            <a:endParaRPr lang="en-US" dirty="0"/>
          </a:p>
          <a:p>
            <a:pPr>
              <a:buNone/>
            </a:pPr>
            <a:r>
              <a:rPr lang="en-US" b="1" dirty="0"/>
              <a:t>Smarter Goal Alignment:</a:t>
            </a:r>
            <a:r>
              <a:rPr lang="en-US" dirty="0"/>
              <a:t> AI can analyze past performance data to suggest individualized goals aligned with organizational priorities.</a:t>
            </a:r>
          </a:p>
          <a:p>
            <a:pPr>
              <a:buNone/>
            </a:pPr>
            <a:endParaRPr lang="en-US" b="1" dirty="0"/>
          </a:p>
          <a:p>
            <a:pPr>
              <a:buNone/>
            </a:pPr>
            <a:r>
              <a:rPr lang="en-US" b="1" dirty="0"/>
              <a:t>Real-Time Analytics:</a:t>
            </a:r>
            <a:r>
              <a:rPr lang="en-US" dirty="0"/>
              <a:t> Instead of waiting for year-end data, AI helps managers track performance trends throughout the review period—supporting proactive interventions.</a:t>
            </a:r>
          </a:p>
          <a:p>
            <a:endParaRPr lang="en-US" b="1" dirty="0"/>
          </a:p>
          <a:p>
            <a:r>
              <a:rPr lang="en-US" b="1" dirty="0"/>
              <a:t>Human + Machine = Better Together:</a:t>
            </a:r>
            <a:r>
              <a:rPr lang="en-US" dirty="0"/>
              <a:t> AI shouldn't replace human judgment but enhance it—giving HR and leaders clearer insights while maintaining the human touch.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a:extLst>
              <a:ext uri="{FF2B5EF4-FFF2-40B4-BE49-F238E27FC236}">
                <a16:creationId xmlns:a16="http://schemas.microsoft.com/office/drawing/2014/main" id="{7F9321C5-65B5-3470-9928-D28A0ED92ABA}"/>
              </a:ext>
            </a:extLst>
          </p:cNvPr>
          <p:cNvSpPr>
            <a:spLocks noGrp="1"/>
          </p:cNvSpPr>
          <p:nvPr>
            <p:ph type="sldNum" sz="quarter" idx="5"/>
          </p:nvPr>
        </p:nvSpPr>
        <p:spPr/>
        <p:txBody>
          <a:bodyPr/>
          <a:lstStyle/>
          <a:p>
            <a:fld id="{B35CB47C-61F2-4B70-A709-B0F2F112A328}" type="slidenum">
              <a:rPr lang="en-US" smtClean="0"/>
              <a:t>45</a:t>
            </a:fld>
            <a:endParaRPr lang="en-US"/>
          </a:p>
        </p:txBody>
      </p:sp>
    </p:spTree>
    <p:extLst>
      <p:ext uri="{BB962C8B-B14F-4D97-AF65-F5344CB8AC3E}">
        <p14:creationId xmlns:p14="http://schemas.microsoft.com/office/powerpoint/2010/main" val="30401435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EB6F15-4625-1E3A-FA8D-CCA39BECB5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113306-ED2D-6828-5EC9-FEC2C1F642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ECB0E9-D0C3-34C8-330C-D0DBB1CF07A9}"/>
              </a:ext>
            </a:extLst>
          </p:cNvPr>
          <p:cNvSpPr>
            <a:spLocks noGrp="1"/>
          </p:cNvSpPr>
          <p:nvPr>
            <p:ph type="body" idx="1"/>
          </p:nvPr>
        </p:nvSpPr>
        <p:spPr/>
        <p:txBody>
          <a:bodyPr/>
          <a:lstStyle/>
          <a:p>
            <a:pPr>
              <a:buNone/>
            </a:pPr>
            <a:r>
              <a:rPr lang="en-US" b="1" dirty="0"/>
              <a:t>Bias Mitigation Through Data:</a:t>
            </a:r>
            <a:r>
              <a:rPr lang="en-US" dirty="0"/>
              <a:t> AI can help reduce unconscious bias by analyzing performance metrics, not personalities—highlighting consistency in how employees are evaluated.</a:t>
            </a:r>
          </a:p>
          <a:p>
            <a:pPr>
              <a:buNone/>
            </a:pPr>
            <a:r>
              <a:rPr lang="en-US" b="1" dirty="0"/>
              <a:t>Standardized Evaluations:</a:t>
            </a:r>
            <a:r>
              <a:rPr lang="en-US" dirty="0"/>
              <a:t> Tools like Express Evaluations allow organizations to create standardized, repeatable templates that ensure all employees are reviewed on equal footing.</a:t>
            </a:r>
          </a:p>
          <a:p>
            <a:pPr>
              <a:buNone/>
            </a:pPr>
            <a:r>
              <a:rPr lang="en-US" b="1" dirty="0"/>
              <a:t>Language Analysis:</a:t>
            </a:r>
            <a:r>
              <a:rPr lang="en-US" dirty="0"/>
              <a:t> Some platforms use NLP to detect biased language in feedback, helping HR train managers on more inclusive communication.</a:t>
            </a:r>
          </a:p>
          <a:p>
            <a:r>
              <a:rPr lang="en-US" b="1" dirty="0"/>
              <a:t>Equity in Action:</a:t>
            </a:r>
            <a:r>
              <a:rPr lang="en-US" dirty="0"/>
              <a:t> For tribal enterprises, fairness isn't just a best practice—it’s a reflection of shared community values and respect for every contributor.</a:t>
            </a:r>
          </a:p>
          <a:p>
            <a:endParaRPr lang="en-US" dirty="0"/>
          </a:p>
        </p:txBody>
      </p:sp>
      <p:sp>
        <p:nvSpPr>
          <p:cNvPr id="4" name="Slide Number Placeholder 3">
            <a:extLst>
              <a:ext uri="{FF2B5EF4-FFF2-40B4-BE49-F238E27FC236}">
                <a16:creationId xmlns:a16="http://schemas.microsoft.com/office/drawing/2014/main" id="{DC813790-7393-F6A9-0680-DA16F87FD118}"/>
              </a:ext>
            </a:extLst>
          </p:cNvPr>
          <p:cNvSpPr>
            <a:spLocks noGrp="1"/>
          </p:cNvSpPr>
          <p:nvPr>
            <p:ph type="sldNum" sz="quarter" idx="5"/>
          </p:nvPr>
        </p:nvSpPr>
        <p:spPr/>
        <p:txBody>
          <a:bodyPr/>
          <a:lstStyle/>
          <a:p>
            <a:fld id="{B35CB47C-61F2-4B70-A709-B0F2F112A328}" type="slidenum">
              <a:rPr lang="en-US" smtClean="0"/>
              <a:t>46</a:t>
            </a:fld>
            <a:endParaRPr lang="en-US"/>
          </a:p>
        </p:txBody>
      </p:sp>
    </p:spTree>
    <p:extLst>
      <p:ext uri="{BB962C8B-B14F-4D97-AF65-F5344CB8AC3E}">
        <p14:creationId xmlns:p14="http://schemas.microsoft.com/office/powerpoint/2010/main" val="4128393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1" dirty="0"/>
              <a:t>Compliance First:</a:t>
            </a:r>
            <a:r>
              <a:rPr lang="en-US" dirty="0"/>
              <a:t> Make sure AI systems align with privacy laws, tribal regulations, and any applicable union or employment agreements.</a:t>
            </a:r>
          </a:p>
          <a:p>
            <a:endParaRPr lang="en-US" dirty="0"/>
          </a:p>
          <a:p>
            <a:endParaRPr lang="en-US" dirty="0"/>
          </a:p>
        </p:txBody>
      </p:sp>
      <p:sp>
        <p:nvSpPr>
          <p:cNvPr id="4" name="Slide Number Placeholder 3"/>
          <p:cNvSpPr>
            <a:spLocks noGrp="1"/>
          </p:cNvSpPr>
          <p:nvPr>
            <p:ph type="sldNum" sz="quarter" idx="5"/>
          </p:nvPr>
        </p:nvSpPr>
        <p:spPr/>
        <p:txBody>
          <a:bodyPr/>
          <a:lstStyle/>
          <a:p>
            <a:fld id="{B35CB47C-61F2-4B70-A709-B0F2F112A328}" type="slidenum">
              <a:rPr lang="en-US" smtClean="0"/>
              <a:t>47</a:t>
            </a:fld>
            <a:endParaRPr lang="en-US"/>
          </a:p>
        </p:txBody>
      </p:sp>
    </p:spTree>
    <p:extLst>
      <p:ext uri="{BB962C8B-B14F-4D97-AF65-F5344CB8AC3E}">
        <p14:creationId xmlns:p14="http://schemas.microsoft.com/office/powerpoint/2010/main" val="21247815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1" dirty="0"/>
              <a:t>HR as Ethical Gatekeepers:</a:t>
            </a:r>
            <a:r>
              <a:rPr lang="en-US" dirty="0"/>
              <a:t> HR must guide how AI is used—ensuring it enhances, not harms, the employee experience.</a:t>
            </a:r>
          </a:p>
          <a:p>
            <a:endParaRPr lang="en-US" dirty="0"/>
          </a:p>
        </p:txBody>
      </p:sp>
      <p:sp>
        <p:nvSpPr>
          <p:cNvPr id="4" name="Slide Number Placeholder 3"/>
          <p:cNvSpPr>
            <a:spLocks noGrp="1"/>
          </p:cNvSpPr>
          <p:nvPr>
            <p:ph type="sldNum" sz="quarter" idx="5"/>
          </p:nvPr>
        </p:nvSpPr>
        <p:spPr/>
        <p:txBody>
          <a:bodyPr/>
          <a:lstStyle/>
          <a:p>
            <a:fld id="{B35CB47C-61F2-4B70-A709-B0F2F112A328}" type="slidenum">
              <a:rPr lang="en-US" smtClean="0"/>
              <a:t>48</a:t>
            </a:fld>
            <a:endParaRPr lang="en-US"/>
          </a:p>
        </p:txBody>
      </p:sp>
    </p:spTree>
    <p:extLst>
      <p:ext uri="{BB962C8B-B14F-4D97-AF65-F5344CB8AC3E}">
        <p14:creationId xmlns:p14="http://schemas.microsoft.com/office/powerpoint/2010/main" val="14085900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1" dirty="0"/>
              <a:t>Transparency Builds Trust:</a:t>
            </a:r>
            <a:r>
              <a:rPr lang="en-US" dirty="0"/>
              <a:t> Always inform employees about how AI tools are used, what data is collected, and how it's applied in decisions.</a:t>
            </a:r>
          </a:p>
          <a:p>
            <a:endParaRPr lang="en-US" dirty="0"/>
          </a:p>
          <a:p>
            <a:endParaRPr lang="en-US" dirty="0"/>
          </a:p>
        </p:txBody>
      </p:sp>
      <p:sp>
        <p:nvSpPr>
          <p:cNvPr id="4" name="Slide Number Placeholder 3"/>
          <p:cNvSpPr>
            <a:spLocks noGrp="1"/>
          </p:cNvSpPr>
          <p:nvPr>
            <p:ph type="sldNum" sz="quarter" idx="5"/>
          </p:nvPr>
        </p:nvSpPr>
        <p:spPr/>
        <p:txBody>
          <a:bodyPr/>
          <a:lstStyle/>
          <a:p>
            <a:fld id="{B35CB47C-61F2-4B70-A709-B0F2F112A328}" type="slidenum">
              <a:rPr lang="en-US" smtClean="0"/>
              <a:t>49</a:t>
            </a:fld>
            <a:endParaRPr lang="en-US"/>
          </a:p>
        </p:txBody>
      </p:sp>
    </p:spTree>
    <p:extLst>
      <p:ext uri="{BB962C8B-B14F-4D97-AF65-F5344CB8AC3E}">
        <p14:creationId xmlns:p14="http://schemas.microsoft.com/office/powerpoint/2010/main" val="16234498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b="1" dirty="0"/>
              <a:t>Avoid Over-Reliance:</a:t>
            </a:r>
            <a:r>
              <a:rPr lang="en-US" dirty="0"/>
              <a:t> AI provides insights—not final judgments. Human review is essential to avoid errors, bias in algorithms, or context loss.</a:t>
            </a:r>
          </a:p>
          <a:p>
            <a:endParaRPr lang="en-US" dirty="0"/>
          </a:p>
        </p:txBody>
      </p:sp>
      <p:sp>
        <p:nvSpPr>
          <p:cNvPr id="4" name="Slide Number Placeholder 3"/>
          <p:cNvSpPr>
            <a:spLocks noGrp="1"/>
          </p:cNvSpPr>
          <p:nvPr>
            <p:ph type="sldNum" sz="quarter" idx="5"/>
          </p:nvPr>
        </p:nvSpPr>
        <p:spPr/>
        <p:txBody>
          <a:bodyPr/>
          <a:lstStyle/>
          <a:p>
            <a:fld id="{B35CB47C-61F2-4B70-A709-B0F2F112A328}" type="slidenum">
              <a:rPr lang="en-US" smtClean="0"/>
              <a:t>50</a:t>
            </a:fld>
            <a:endParaRPr lang="en-US"/>
          </a:p>
        </p:txBody>
      </p:sp>
    </p:spTree>
    <p:extLst>
      <p:ext uri="{BB962C8B-B14F-4D97-AF65-F5344CB8AC3E}">
        <p14:creationId xmlns:p14="http://schemas.microsoft.com/office/powerpoint/2010/main" val="28910567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Express Evaluations Example:</a:t>
            </a:r>
            <a:r>
              <a:rPr lang="en-US" dirty="0"/>
              <a:t> This tool allows full control over evaluation design and data visibility—keeping HR in the driver’s seat.</a:t>
            </a:r>
          </a:p>
          <a:p>
            <a:endParaRPr lang="en-US" dirty="0"/>
          </a:p>
          <a:p>
            <a:endParaRPr lang="en-US" dirty="0"/>
          </a:p>
        </p:txBody>
      </p:sp>
      <p:sp>
        <p:nvSpPr>
          <p:cNvPr id="4" name="Slide Number Placeholder 3"/>
          <p:cNvSpPr>
            <a:spLocks noGrp="1"/>
          </p:cNvSpPr>
          <p:nvPr>
            <p:ph type="sldNum" sz="quarter" idx="5"/>
          </p:nvPr>
        </p:nvSpPr>
        <p:spPr/>
        <p:txBody>
          <a:bodyPr/>
          <a:lstStyle/>
          <a:p>
            <a:fld id="{B35CB47C-61F2-4B70-A709-B0F2F112A328}" type="slidenum">
              <a:rPr lang="en-US" smtClean="0"/>
              <a:t>51</a:t>
            </a:fld>
            <a:endParaRPr lang="en-US"/>
          </a:p>
        </p:txBody>
      </p:sp>
    </p:spTree>
    <p:extLst>
      <p:ext uri="{BB962C8B-B14F-4D97-AF65-F5344CB8AC3E}">
        <p14:creationId xmlns:p14="http://schemas.microsoft.com/office/powerpoint/2010/main" val="1710912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90349F-3C76-2D36-D583-8B92C25F83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C7D94D-A85E-A3C9-000C-9EBECB82EE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9111FD-CDF7-77A4-9177-1C8433E0DBB9}"/>
              </a:ext>
            </a:extLst>
          </p:cNvPr>
          <p:cNvSpPr>
            <a:spLocks noGrp="1"/>
          </p:cNvSpPr>
          <p:nvPr>
            <p:ph type="body" idx="1"/>
          </p:nvPr>
        </p:nvSpPr>
        <p:spPr/>
        <p:txBody>
          <a:bodyPr/>
          <a:lstStyle/>
          <a:p>
            <a:r>
              <a:rPr lang="en-US" dirty="0"/>
              <a:t>AI in Performance Reviews – Automating performance tracking, feedback analysis, and goal-setting.</a:t>
            </a:r>
          </a:p>
          <a:p>
            <a:r>
              <a:rPr lang="en-US" dirty="0"/>
              <a:t>Reducing Bias &amp; Enhancing Fairness – Leveraging AI to ensure objective, data-driven evaluations.</a:t>
            </a:r>
          </a:p>
          <a:p>
            <a:r>
              <a:rPr lang="en-US" dirty="0"/>
              <a:t>Continuous Feedback &amp; Real-Time Insights – Moving beyond annual reviews with AI-driven performance coaching.</a:t>
            </a:r>
          </a:p>
          <a:p>
            <a:r>
              <a:rPr lang="en-US" dirty="0"/>
              <a:t>Personalized Employee Development – Using AI to identify skills gaps and career growth opportunities.</a:t>
            </a:r>
          </a:p>
          <a:p>
            <a:r>
              <a:rPr lang="en-US" dirty="0"/>
              <a:t>Ethical Considerations &amp; HR’s Role – Ensuring transparency, employee trust, and compliance in AI-assisted evaluations.</a:t>
            </a:r>
          </a:p>
          <a:p>
            <a:endParaRPr lang="en-US" dirty="0"/>
          </a:p>
          <a:p>
            <a:endParaRPr lang="en-US" dirty="0"/>
          </a:p>
        </p:txBody>
      </p:sp>
      <p:sp>
        <p:nvSpPr>
          <p:cNvPr id="4" name="Slide Number Placeholder 3">
            <a:extLst>
              <a:ext uri="{FF2B5EF4-FFF2-40B4-BE49-F238E27FC236}">
                <a16:creationId xmlns:a16="http://schemas.microsoft.com/office/drawing/2014/main" id="{D0DEC4BE-F933-20CC-01C7-15A4B58C68DF}"/>
              </a:ext>
            </a:extLst>
          </p:cNvPr>
          <p:cNvSpPr>
            <a:spLocks noGrp="1"/>
          </p:cNvSpPr>
          <p:nvPr>
            <p:ph type="sldNum" sz="quarter" idx="5"/>
          </p:nvPr>
        </p:nvSpPr>
        <p:spPr/>
        <p:txBody>
          <a:bodyPr/>
          <a:lstStyle/>
          <a:p>
            <a:fld id="{B35CB47C-61F2-4B70-A709-B0F2F112A328}" type="slidenum">
              <a:rPr lang="en-US" smtClean="0"/>
              <a:t>6</a:t>
            </a:fld>
            <a:endParaRPr lang="en-US"/>
          </a:p>
        </p:txBody>
      </p:sp>
    </p:spTree>
    <p:extLst>
      <p:ext uri="{BB962C8B-B14F-4D97-AF65-F5344CB8AC3E}">
        <p14:creationId xmlns:p14="http://schemas.microsoft.com/office/powerpoint/2010/main" val="42269036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423E2F-8663-474C-1405-522A689428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EE3DC9-A4C3-CCD9-1753-1844DE08F8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0C7D35-2541-1455-1975-EB99C4A2D15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Automating performance tracking, feedback analysis, and goal-setting.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a:buNone/>
            </a:pPr>
            <a:r>
              <a:rPr lang="en-US" b="1" dirty="0"/>
              <a:t>Streamlining the Process:</a:t>
            </a:r>
            <a:r>
              <a:rPr lang="en-US" dirty="0"/>
              <a:t> AI tools like Express Evaluations automate tedious administrative tasks—sending reminders, collecting feedback, and tracking goal progress—freeing HR to focus on strategy and coaching.</a:t>
            </a:r>
          </a:p>
          <a:p>
            <a:pPr>
              <a:buNone/>
            </a:pPr>
            <a:endParaRPr lang="en-US" dirty="0"/>
          </a:p>
          <a:p>
            <a:pPr>
              <a:buNone/>
            </a:pPr>
            <a:r>
              <a:rPr lang="en-US" b="1" dirty="0"/>
              <a:t>Smarter Goal Alignment:</a:t>
            </a:r>
            <a:r>
              <a:rPr lang="en-US" dirty="0"/>
              <a:t> AI can analyze past performance data to suggest individualized goals aligned with organizational priorities.</a:t>
            </a:r>
          </a:p>
          <a:p>
            <a:pPr>
              <a:buNone/>
            </a:pPr>
            <a:endParaRPr lang="en-US" b="1" dirty="0"/>
          </a:p>
          <a:p>
            <a:pPr>
              <a:buNone/>
            </a:pPr>
            <a:r>
              <a:rPr lang="en-US" b="1" dirty="0"/>
              <a:t>Real-Time Analytics:</a:t>
            </a:r>
            <a:r>
              <a:rPr lang="en-US" dirty="0"/>
              <a:t> Instead of waiting for year-end data, AI helps managers track performance trends throughout the review period—supporting proactive interventions.</a:t>
            </a:r>
          </a:p>
          <a:p>
            <a:endParaRPr lang="en-US" b="1" dirty="0"/>
          </a:p>
          <a:p>
            <a:r>
              <a:rPr lang="en-US" b="1" dirty="0"/>
              <a:t>Human + Machine = Better Together:</a:t>
            </a:r>
            <a:r>
              <a:rPr lang="en-US" dirty="0"/>
              <a:t> AI shouldn't replace human judgment but enhance it—giving HR and leaders clearer insights while maintaining the human touch.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a:extLst>
              <a:ext uri="{FF2B5EF4-FFF2-40B4-BE49-F238E27FC236}">
                <a16:creationId xmlns:a16="http://schemas.microsoft.com/office/drawing/2014/main" id="{E6EBFADD-F087-15C4-7EF0-7CC0F99D6959}"/>
              </a:ext>
            </a:extLst>
          </p:cNvPr>
          <p:cNvSpPr>
            <a:spLocks noGrp="1"/>
          </p:cNvSpPr>
          <p:nvPr>
            <p:ph type="sldNum" sz="quarter" idx="5"/>
          </p:nvPr>
        </p:nvSpPr>
        <p:spPr/>
        <p:txBody>
          <a:bodyPr/>
          <a:lstStyle/>
          <a:p>
            <a:fld id="{B35CB47C-61F2-4B70-A709-B0F2F112A328}" type="slidenum">
              <a:rPr lang="en-US" smtClean="0"/>
              <a:t>52</a:t>
            </a:fld>
            <a:endParaRPr lang="en-US"/>
          </a:p>
        </p:txBody>
      </p:sp>
    </p:spTree>
    <p:extLst>
      <p:ext uri="{BB962C8B-B14F-4D97-AF65-F5344CB8AC3E}">
        <p14:creationId xmlns:p14="http://schemas.microsoft.com/office/powerpoint/2010/main" val="21808122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8A55E4-A218-1152-4558-79117D452B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7F5D40-D769-7D9F-3ED3-FD66ADC390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2EC21D-724C-8B62-AF0C-FDEF4D26359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Automating performance tracking, feedback analysis, and goal-setting.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a:buNone/>
            </a:pPr>
            <a:r>
              <a:rPr lang="en-US" b="1" dirty="0"/>
              <a:t>Streamlining the Process:</a:t>
            </a:r>
            <a:r>
              <a:rPr lang="en-US" dirty="0"/>
              <a:t> AI tools like Express Evaluations automate tedious administrative tasks—sending reminders, collecting feedback, and tracking goal progress—freeing HR to focus on strategy and coaching.</a:t>
            </a:r>
          </a:p>
          <a:p>
            <a:pPr>
              <a:buNone/>
            </a:pPr>
            <a:endParaRPr lang="en-US" dirty="0"/>
          </a:p>
          <a:p>
            <a:pPr>
              <a:buNone/>
            </a:pPr>
            <a:r>
              <a:rPr lang="en-US" b="1" dirty="0"/>
              <a:t>Smarter Goal Alignment:</a:t>
            </a:r>
            <a:r>
              <a:rPr lang="en-US" dirty="0"/>
              <a:t> AI can analyze past performance data to suggest individualized goals aligned with organizational priorities.</a:t>
            </a:r>
          </a:p>
          <a:p>
            <a:pPr>
              <a:buNone/>
            </a:pPr>
            <a:endParaRPr lang="en-US" b="1" dirty="0"/>
          </a:p>
          <a:p>
            <a:pPr>
              <a:buNone/>
            </a:pPr>
            <a:r>
              <a:rPr lang="en-US" b="1" dirty="0"/>
              <a:t>Real-Time Analytics:</a:t>
            </a:r>
            <a:r>
              <a:rPr lang="en-US" dirty="0"/>
              <a:t> Instead of waiting for year-end data, AI helps managers track performance trends throughout the review period—supporting proactive interventions.</a:t>
            </a:r>
          </a:p>
          <a:p>
            <a:endParaRPr lang="en-US" b="1" dirty="0"/>
          </a:p>
          <a:p>
            <a:r>
              <a:rPr lang="en-US" b="1" dirty="0"/>
              <a:t>Human + Machine = Better Together:</a:t>
            </a:r>
            <a:r>
              <a:rPr lang="en-US" dirty="0"/>
              <a:t> AI shouldn't replace human judgment but enhance it—giving HR and leaders clearer insights while maintaining the human touch.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a:extLst>
              <a:ext uri="{FF2B5EF4-FFF2-40B4-BE49-F238E27FC236}">
                <a16:creationId xmlns:a16="http://schemas.microsoft.com/office/drawing/2014/main" id="{666C92AA-1110-F456-13EA-6F8433414F0F}"/>
              </a:ext>
            </a:extLst>
          </p:cNvPr>
          <p:cNvSpPr>
            <a:spLocks noGrp="1"/>
          </p:cNvSpPr>
          <p:nvPr>
            <p:ph type="sldNum" sz="quarter" idx="5"/>
          </p:nvPr>
        </p:nvSpPr>
        <p:spPr/>
        <p:txBody>
          <a:bodyPr/>
          <a:lstStyle/>
          <a:p>
            <a:fld id="{B35CB47C-61F2-4B70-A709-B0F2F112A328}" type="slidenum">
              <a:rPr lang="en-US" smtClean="0"/>
              <a:t>53</a:t>
            </a:fld>
            <a:endParaRPr lang="en-US"/>
          </a:p>
        </p:txBody>
      </p:sp>
    </p:spTree>
    <p:extLst>
      <p:ext uri="{BB962C8B-B14F-4D97-AF65-F5344CB8AC3E}">
        <p14:creationId xmlns:p14="http://schemas.microsoft.com/office/powerpoint/2010/main" val="19740638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5438CF-C668-40D5-9DC0-8D5DFC4484F5}" type="slidenum">
              <a:rPr lang="en-US" smtClean="0"/>
              <a:t>54</a:t>
            </a:fld>
            <a:endParaRPr lang="en-US"/>
          </a:p>
        </p:txBody>
      </p:sp>
    </p:spTree>
    <p:extLst>
      <p:ext uri="{BB962C8B-B14F-4D97-AF65-F5344CB8AC3E}">
        <p14:creationId xmlns:p14="http://schemas.microsoft.com/office/powerpoint/2010/main" val="11870791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5438CF-C668-40D5-9DC0-8D5DFC4484F5}" type="slidenum">
              <a:rPr lang="en-US" smtClean="0"/>
              <a:t>55</a:t>
            </a:fld>
            <a:endParaRPr lang="en-US"/>
          </a:p>
        </p:txBody>
      </p:sp>
    </p:spTree>
    <p:extLst>
      <p:ext uri="{BB962C8B-B14F-4D97-AF65-F5344CB8AC3E}">
        <p14:creationId xmlns:p14="http://schemas.microsoft.com/office/powerpoint/2010/main" val="3163758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91B969-B703-0D09-3DDB-F977A9FE42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5E3A30-DF49-BFD0-6BAD-7A9693E761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F701B1-7619-1348-87C4-0DD66480EC2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Streamlining the Process:</a:t>
            </a:r>
            <a:r>
              <a:rPr lang="en-US" dirty="0"/>
              <a:t> AI tools like Express Evaluations automate tedious administrative tasks—sending reminders, collecting feedback, and tracking goal progress—freeing HR to focus on strategy and coaching.</a:t>
            </a:r>
          </a:p>
          <a:p>
            <a:endParaRPr lang="en-US" dirty="0"/>
          </a:p>
        </p:txBody>
      </p:sp>
      <p:sp>
        <p:nvSpPr>
          <p:cNvPr id="4" name="Slide Number Placeholder 3">
            <a:extLst>
              <a:ext uri="{FF2B5EF4-FFF2-40B4-BE49-F238E27FC236}">
                <a16:creationId xmlns:a16="http://schemas.microsoft.com/office/drawing/2014/main" id="{0A1CBDC2-A6F3-C3D6-5216-7865EED8C3E6}"/>
              </a:ext>
            </a:extLst>
          </p:cNvPr>
          <p:cNvSpPr>
            <a:spLocks noGrp="1"/>
          </p:cNvSpPr>
          <p:nvPr>
            <p:ph type="sldNum" sz="quarter" idx="5"/>
          </p:nvPr>
        </p:nvSpPr>
        <p:spPr/>
        <p:txBody>
          <a:bodyPr/>
          <a:lstStyle/>
          <a:p>
            <a:fld id="{B35CB47C-61F2-4B70-A709-B0F2F112A328}" type="slidenum">
              <a:rPr lang="en-US" smtClean="0"/>
              <a:t>13</a:t>
            </a:fld>
            <a:endParaRPr lang="en-US"/>
          </a:p>
        </p:txBody>
      </p:sp>
    </p:spTree>
    <p:extLst>
      <p:ext uri="{BB962C8B-B14F-4D97-AF65-F5344CB8AC3E}">
        <p14:creationId xmlns:p14="http://schemas.microsoft.com/office/powerpoint/2010/main" val="1640448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8F8B8-B97F-747F-8D8B-80DA8999D3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DF99E1-6EFB-EB22-5CEA-ABA7CBE131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2A7DD6-6FF2-0358-8281-0FE68409B64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Streamlining the Process:</a:t>
            </a:r>
            <a:r>
              <a:rPr lang="en-US" dirty="0"/>
              <a:t> AI tools like Express Evaluations automate tedious administrative tasks—sending reminders, collecting feedback, and tracking goal progress—freeing HR to focus on strategy and coaching.</a:t>
            </a:r>
          </a:p>
          <a:p>
            <a:endParaRPr lang="en-US" dirty="0"/>
          </a:p>
        </p:txBody>
      </p:sp>
      <p:sp>
        <p:nvSpPr>
          <p:cNvPr id="4" name="Slide Number Placeholder 3">
            <a:extLst>
              <a:ext uri="{FF2B5EF4-FFF2-40B4-BE49-F238E27FC236}">
                <a16:creationId xmlns:a16="http://schemas.microsoft.com/office/drawing/2014/main" id="{DEDBFCB7-ED2C-D30B-A4CE-3E754C91FD0B}"/>
              </a:ext>
            </a:extLst>
          </p:cNvPr>
          <p:cNvSpPr>
            <a:spLocks noGrp="1"/>
          </p:cNvSpPr>
          <p:nvPr>
            <p:ph type="sldNum" sz="quarter" idx="5"/>
          </p:nvPr>
        </p:nvSpPr>
        <p:spPr/>
        <p:txBody>
          <a:bodyPr/>
          <a:lstStyle/>
          <a:p>
            <a:fld id="{B35CB47C-61F2-4B70-A709-B0F2F112A328}" type="slidenum">
              <a:rPr lang="en-US" smtClean="0"/>
              <a:t>14</a:t>
            </a:fld>
            <a:endParaRPr lang="en-US"/>
          </a:p>
        </p:txBody>
      </p:sp>
    </p:spTree>
    <p:extLst>
      <p:ext uri="{BB962C8B-B14F-4D97-AF65-F5344CB8AC3E}">
        <p14:creationId xmlns:p14="http://schemas.microsoft.com/office/powerpoint/2010/main" val="2564456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574715-06FC-E90E-4845-81F69EA2EF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04DD62-3359-3D2C-6FE2-9390E6E5A0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B4C158-0A00-0E77-657F-DD07667FF54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Streamlining the Process:</a:t>
            </a:r>
            <a:r>
              <a:rPr lang="en-US" dirty="0"/>
              <a:t> AI tools like Express Evaluations automate tedious administrative tasks—sending reminders, collecting feedback, and tracking goal progress—freeing HR to focus on strategy and coaching.</a:t>
            </a:r>
          </a:p>
          <a:p>
            <a:endParaRPr lang="en-US" dirty="0"/>
          </a:p>
        </p:txBody>
      </p:sp>
      <p:sp>
        <p:nvSpPr>
          <p:cNvPr id="4" name="Slide Number Placeholder 3">
            <a:extLst>
              <a:ext uri="{FF2B5EF4-FFF2-40B4-BE49-F238E27FC236}">
                <a16:creationId xmlns:a16="http://schemas.microsoft.com/office/drawing/2014/main" id="{ADC0BBA4-423A-460B-22DB-8A802FC1D5F8}"/>
              </a:ext>
            </a:extLst>
          </p:cNvPr>
          <p:cNvSpPr>
            <a:spLocks noGrp="1"/>
          </p:cNvSpPr>
          <p:nvPr>
            <p:ph type="sldNum" sz="quarter" idx="5"/>
          </p:nvPr>
        </p:nvSpPr>
        <p:spPr/>
        <p:txBody>
          <a:bodyPr/>
          <a:lstStyle/>
          <a:p>
            <a:fld id="{B35CB47C-61F2-4B70-A709-B0F2F112A328}" type="slidenum">
              <a:rPr lang="en-US" smtClean="0"/>
              <a:t>15</a:t>
            </a:fld>
            <a:endParaRPr lang="en-US"/>
          </a:p>
        </p:txBody>
      </p:sp>
    </p:spTree>
    <p:extLst>
      <p:ext uri="{BB962C8B-B14F-4D97-AF65-F5344CB8AC3E}">
        <p14:creationId xmlns:p14="http://schemas.microsoft.com/office/powerpoint/2010/main" val="1185733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Automating performance tracking, feedback analysis, and goal-setting.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a:buNone/>
            </a:pPr>
            <a:r>
              <a:rPr lang="en-US" b="1" dirty="0"/>
              <a:t>Streamlining the Process:</a:t>
            </a:r>
            <a:r>
              <a:rPr lang="en-US" dirty="0"/>
              <a:t> AI tools like Express Evaluations automate tedious administrative tasks—sending reminders, collecting feedback, and tracking goal progress—freeing HR to focus on strategy and coaching.</a:t>
            </a:r>
          </a:p>
          <a:p>
            <a:pPr>
              <a:buNone/>
            </a:pPr>
            <a:endParaRPr lang="en-US" dirty="0"/>
          </a:p>
          <a:p>
            <a:pPr>
              <a:buNone/>
            </a:pPr>
            <a:r>
              <a:rPr lang="en-US" b="1" dirty="0"/>
              <a:t>Smarter Goal Alignment:</a:t>
            </a:r>
            <a:r>
              <a:rPr lang="en-US" dirty="0"/>
              <a:t> AI can analyze past performance data to suggest individualized goals aligned with organizational priorities.</a:t>
            </a:r>
          </a:p>
          <a:p>
            <a:pPr>
              <a:buNone/>
            </a:pPr>
            <a:endParaRPr lang="en-US" b="1" dirty="0"/>
          </a:p>
          <a:p>
            <a:pPr>
              <a:buNone/>
            </a:pPr>
            <a:r>
              <a:rPr lang="en-US" b="1" dirty="0"/>
              <a:t>Real-Time Analytics:</a:t>
            </a:r>
            <a:r>
              <a:rPr lang="en-US" dirty="0"/>
              <a:t> Instead of waiting for year-end data, AI helps managers track performance trends throughout the review period—supporting proactive interventions.</a:t>
            </a:r>
          </a:p>
          <a:p>
            <a:endParaRPr lang="en-US" b="1" dirty="0"/>
          </a:p>
          <a:p>
            <a:r>
              <a:rPr lang="en-US" b="1" dirty="0"/>
              <a:t>Human + Machine = Better Together:</a:t>
            </a:r>
            <a:r>
              <a:rPr lang="en-US" dirty="0"/>
              <a:t> AI shouldn't replace human judgment but enhance it—giving HR and leaders clearer insights while maintaining the human touch.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B35CB47C-61F2-4B70-A709-B0F2F112A328}" type="slidenum">
              <a:rPr lang="en-US" smtClean="0"/>
              <a:t>16</a:t>
            </a:fld>
            <a:endParaRPr lang="en-US"/>
          </a:p>
        </p:txBody>
      </p:sp>
    </p:spTree>
    <p:extLst>
      <p:ext uri="{BB962C8B-B14F-4D97-AF65-F5344CB8AC3E}">
        <p14:creationId xmlns:p14="http://schemas.microsoft.com/office/powerpoint/2010/main" val="4233946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E01A6D-A83B-BD4C-35D8-FCC675D2AF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5ADF34-6F4C-77DE-5ACE-6AAC499A7E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3140A9-8B44-4E69-1051-C845952B4D3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Automating performance tracking, feedback analysis, and goal-setting.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There are FOUR Main Reasons that we’re exploring this and nudging you to consider integrating AI into your Performance Evaluations Process.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228600" indent="-228600">
              <a:buFont typeface="+mj-lt"/>
              <a:buAutoNum type="arabicPeriod"/>
            </a:pPr>
            <a:r>
              <a:rPr lang="en-US" b="1" dirty="0"/>
              <a:t>Streamlining the Process</a:t>
            </a:r>
            <a:endParaRPr lang="en-US" dirty="0"/>
          </a:p>
          <a:p>
            <a:pPr marL="228600" indent="-228600">
              <a:buFont typeface="+mj-lt"/>
              <a:buAutoNum type="arabicPeriod"/>
            </a:pPr>
            <a:r>
              <a:rPr lang="en-US" b="1" dirty="0"/>
              <a:t>Smarter Goal Alignment</a:t>
            </a:r>
            <a:endParaRPr lang="en-US" dirty="0"/>
          </a:p>
          <a:p>
            <a:pPr marL="228600" indent="-228600">
              <a:buFont typeface="+mj-lt"/>
              <a:buAutoNum type="arabicPeriod"/>
            </a:pPr>
            <a:r>
              <a:rPr lang="en-US" b="1" dirty="0"/>
              <a:t>Real-Time Analytics</a:t>
            </a:r>
          </a:p>
          <a:p>
            <a:pPr marL="228600" indent="-228600">
              <a:buFont typeface="+mj-lt"/>
              <a:buAutoNum type="arabicPeriod"/>
            </a:pPr>
            <a:r>
              <a:rPr lang="en-US" b="1" dirty="0"/>
              <a:t>Human + Machine = Better Together</a:t>
            </a:r>
            <a:endParaRPr lang="en-US" sz="1200" dirty="0"/>
          </a:p>
          <a:p>
            <a:endParaRPr lang="en-US" dirty="0"/>
          </a:p>
        </p:txBody>
      </p:sp>
      <p:sp>
        <p:nvSpPr>
          <p:cNvPr id="4" name="Slide Number Placeholder 3">
            <a:extLst>
              <a:ext uri="{FF2B5EF4-FFF2-40B4-BE49-F238E27FC236}">
                <a16:creationId xmlns:a16="http://schemas.microsoft.com/office/drawing/2014/main" id="{730B7A2E-CC64-FF91-BE91-F53096CCA1E0}"/>
              </a:ext>
            </a:extLst>
          </p:cNvPr>
          <p:cNvSpPr>
            <a:spLocks noGrp="1"/>
          </p:cNvSpPr>
          <p:nvPr>
            <p:ph type="sldNum" sz="quarter" idx="5"/>
          </p:nvPr>
        </p:nvSpPr>
        <p:spPr/>
        <p:txBody>
          <a:bodyPr/>
          <a:lstStyle/>
          <a:p>
            <a:fld id="{B35CB47C-61F2-4B70-A709-B0F2F112A328}" type="slidenum">
              <a:rPr lang="en-US" smtClean="0"/>
              <a:t>17</a:t>
            </a:fld>
            <a:endParaRPr lang="en-US"/>
          </a:p>
        </p:txBody>
      </p:sp>
    </p:spTree>
    <p:extLst>
      <p:ext uri="{BB962C8B-B14F-4D97-AF65-F5344CB8AC3E}">
        <p14:creationId xmlns:p14="http://schemas.microsoft.com/office/powerpoint/2010/main" val="1434641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Streamlining the Process:</a:t>
            </a:r>
            <a:r>
              <a:rPr lang="en-US" dirty="0"/>
              <a:t> AI tools like Express Evaluations automate tedious administrative tasks—sending reminders, collecting feedback, and tracking goal progress—freeing HR to focus on </a:t>
            </a:r>
            <a:r>
              <a:rPr lang="en-US" b="1" dirty="0">
                <a:highlight>
                  <a:srgbClr val="FFFF00"/>
                </a:highlight>
              </a:rPr>
              <a:t>strategy</a:t>
            </a:r>
            <a:r>
              <a:rPr lang="en-US" dirty="0"/>
              <a:t> and </a:t>
            </a:r>
            <a:r>
              <a:rPr lang="en-US" b="1" dirty="0"/>
              <a:t>coaching</a:t>
            </a:r>
            <a:r>
              <a:rPr lang="en-US" dirty="0"/>
              <a:t>.</a:t>
            </a:r>
          </a:p>
          <a:p>
            <a:endParaRPr lang="en-US" dirty="0"/>
          </a:p>
        </p:txBody>
      </p:sp>
      <p:sp>
        <p:nvSpPr>
          <p:cNvPr id="4" name="Slide Number Placeholder 3"/>
          <p:cNvSpPr>
            <a:spLocks noGrp="1"/>
          </p:cNvSpPr>
          <p:nvPr>
            <p:ph type="sldNum" sz="quarter" idx="5"/>
          </p:nvPr>
        </p:nvSpPr>
        <p:spPr/>
        <p:txBody>
          <a:bodyPr/>
          <a:lstStyle/>
          <a:p>
            <a:fld id="{B35CB47C-61F2-4B70-A709-B0F2F112A328}" type="slidenum">
              <a:rPr lang="en-US" smtClean="0"/>
              <a:t>18</a:t>
            </a:fld>
            <a:endParaRPr lang="en-US"/>
          </a:p>
        </p:txBody>
      </p:sp>
    </p:spTree>
    <p:extLst>
      <p:ext uri="{BB962C8B-B14F-4D97-AF65-F5344CB8AC3E}">
        <p14:creationId xmlns:p14="http://schemas.microsoft.com/office/powerpoint/2010/main" val="3792274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879B1-D9CD-7D46-FF4C-FF7DE34E38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281EE7A-E40E-D651-B65A-9F756DE043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479BF5A-7F66-F708-C149-E3945805467D}"/>
              </a:ext>
            </a:extLst>
          </p:cNvPr>
          <p:cNvSpPr>
            <a:spLocks noGrp="1"/>
          </p:cNvSpPr>
          <p:nvPr>
            <p:ph type="dt" sz="half" idx="10"/>
          </p:nvPr>
        </p:nvSpPr>
        <p:spPr/>
        <p:txBody>
          <a:bodyPr/>
          <a:lstStyle/>
          <a:p>
            <a:fld id="{1E971463-29E3-4196-80CC-B5920809C3CB}" type="datetime1">
              <a:rPr lang="en-US" smtClean="0"/>
              <a:t>5/11/2025</a:t>
            </a:fld>
            <a:endParaRPr lang="en-US"/>
          </a:p>
        </p:txBody>
      </p:sp>
      <p:sp>
        <p:nvSpPr>
          <p:cNvPr id="5" name="Footer Placeholder 4">
            <a:extLst>
              <a:ext uri="{FF2B5EF4-FFF2-40B4-BE49-F238E27FC236}">
                <a16:creationId xmlns:a16="http://schemas.microsoft.com/office/drawing/2014/main" id="{7E118E3E-E26C-9D96-BFAA-978B80E14F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25DFAE-98EE-8DC3-4C19-7429F571095E}"/>
              </a:ext>
            </a:extLst>
          </p:cNvPr>
          <p:cNvSpPr>
            <a:spLocks noGrp="1"/>
          </p:cNvSpPr>
          <p:nvPr>
            <p:ph type="sldNum" sz="quarter" idx="12"/>
          </p:nvPr>
        </p:nvSpPr>
        <p:spPr/>
        <p:txBody>
          <a:bodyPr/>
          <a:lstStyle/>
          <a:p>
            <a:fld id="{E339BC17-2DDC-4C03-B597-C0252C77F8F3}" type="slidenum">
              <a:rPr lang="en-US" smtClean="0"/>
              <a:t>‹#›</a:t>
            </a:fld>
            <a:endParaRPr lang="en-US"/>
          </a:p>
        </p:txBody>
      </p:sp>
    </p:spTree>
    <p:extLst>
      <p:ext uri="{BB962C8B-B14F-4D97-AF65-F5344CB8AC3E}">
        <p14:creationId xmlns:p14="http://schemas.microsoft.com/office/powerpoint/2010/main" val="917197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F4D54-4205-BD39-1F22-08AACBCACF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3DBD7B5-FB38-4E48-F208-8CFA30A31F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3D056B-9F8A-78CA-C2A0-71B16A117916}"/>
              </a:ext>
            </a:extLst>
          </p:cNvPr>
          <p:cNvSpPr>
            <a:spLocks noGrp="1"/>
          </p:cNvSpPr>
          <p:nvPr>
            <p:ph type="dt" sz="half" idx="10"/>
          </p:nvPr>
        </p:nvSpPr>
        <p:spPr/>
        <p:txBody>
          <a:bodyPr/>
          <a:lstStyle/>
          <a:p>
            <a:fld id="{3C87A8E9-8B56-4C86-A728-68CC5CA86054}" type="datetime1">
              <a:rPr lang="en-US" smtClean="0"/>
              <a:t>5/11/2025</a:t>
            </a:fld>
            <a:endParaRPr lang="en-US"/>
          </a:p>
        </p:txBody>
      </p:sp>
      <p:sp>
        <p:nvSpPr>
          <p:cNvPr id="5" name="Footer Placeholder 4">
            <a:extLst>
              <a:ext uri="{FF2B5EF4-FFF2-40B4-BE49-F238E27FC236}">
                <a16:creationId xmlns:a16="http://schemas.microsoft.com/office/drawing/2014/main" id="{97B7B341-65BE-F255-3761-62D30ED05F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1D142B-25E2-308A-1465-4C06AF8F7802}"/>
              </a:ext>
            </a:extLst>
          </p:cNvPr>
          <p:cNvSpPr>
            <a:spLocks noGrp="1"/>
          </p:cNvSpPr>
          <p:nvPr>
            <p:ph type="sldNum" sz="quarter" idx="12"/>
          </p:nvPr>
        </p:nvSpPr>
        <p:spPr/>
        <p:txBody>
          <a:bodyPr/>
          <a:lstStyle/>
          <a:p>
            <a:fld id="{E339BC17-2DDC-4C03-B597-C0252C77F8F3}" type="slidenum">
              <a:rPr lang="en-US" smtClean="0"/>
              <a:t>‹#›</a:t>
            </a:fld>
            <a:endParaRPr lang="en-US"/>
          </a:p>
        </p:txBody>
      </p:sp>
    </p:spTree>
    <p:extLst>
      <p:ext uri="{BB962C8B-B14F-4D97-AF65-F5344CB8AC3E}">
        <p14:creationId xmlns:p14="http://schemas.microsoft.com/office/powerpoint/2010/main" val="3446982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3A9E7E-96D1-7F52-B826-18542EC7A35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ABA64E-9C8C-E612-2959-E289969290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DC2E03-9335-A25D-BE9F-B6404073C241}"/>
              </a:ext>
            </a:extLst>
          </p:cNvPr>
          <p:cNvSpPr>
            <a:spLocks noGrp="1"/>
          </p:cNvSpPr>
          <p:nvPr>
            <p:ph type="dt" sz="half" idx="10"/>
          </p:nvPr>
        </p:nvSpPr>
        <p:spPr/>
        <p:txBody>
          <a:bodyPr/>
          <a:lstStyle/>
          <a:p>
            <a:fld id="{2982BB2B-97E9-45E5-927F-FA9688972232}" type="datetime1">
              <a:rPr lang="en-US" smtClean="0"/>
              <a:t>5/11/2025</a:t>
            </a:fld>
            <a:endParaRPr lang="en-US"/>
          </a:p>
        </p:txBody>
      </p:sp>
      <p:sp>
        <p:nvSpPr>
          <p:cNvPr id="5" name="Footer Placeholder 4">
            <a:extLst>
              <a:ext uri="{FF2B5EF4-FFF2-40B4-BE49-F238E27FC236}">
                <a16:creationId xmlns:a16="http://schemas.microsoft.com/office/drawing/2014/main" id="{210AEA7D-C1BC-3B4E-610B-D30EB8AAA9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914CE6-C4FA-4A3C-710F-51C90EB360EC}"/>
              </a:ext>
            </a:extLst>
          </p:cNvPr>
          <p:cNvSpPr>
            <a:spLocks noGrp="1"/>
          </p:cNvSpPr>
          <p:nvPr>
            <p:ph type="sldNum" sz="quarter" idx="12"/>
          </p:nvPr>
        </p:nvSpPr>
        <p:spPr/>
        <p:txBody>
          <a:bodyPr/>
          <a:lstStyle/>
          <a:p>
            <a:fld id="{E339BC17-2DDC-4C03-B597-C0252C77F8F3}" type="slidenum">
              <a:rPr lang="en-US" smtClean="0"/>
              <a:t>‹#›</a:t>
            </a:fld>
            <a:endParaRPr lang="en-US"/>
          </a:p>
        </p:txBody>
      </p:sp>
    </p:spTree>
    <p:extLst>
      <p:ext uri="{BB962C8B-B14F-4D97-AF65-F5344CB8AC3E}">
        <p14:creationId xmlns:p14="http://schemas.microsoft.com/office/powerpoint/2010/main" val="2286826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CE748-CEAB-5C98-CED3-D41B713392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17FEA8-E6ED-180C-3194-173FDD83A5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B68B79-D0DA-45C6-E200-F1222B9194D9}"/>
              </a:ext>
            </a:extLst>
          </p:cNvPr>
          <p:cNvSpPr>
            <a:spLocks noGrp="1"/>
          </p:cNvSpPr>
          <p:nvPr>
            <p:ph type="dt" sz="half" idx="10"/>
          </p:nvPr>
        </p:nvSpPr>
        <p:spPr/>
        <p:txBody>
          <a:bodyPr/>
          <a:lstStyle/>
          <a:p>
            <a:fld id="{3C848386-6A30-4410-B906-B82B66653811}" type="datetime1">
              <a:rPr lang="en-US" smtClean="0"/>
              <a:t>5/11/2025</a:t>
            </a:fld>
            <a:endParaRPr lang="en-US"/>
          </a:p>
        </p:txBody>
      </p:sp>
      <p:sp>
        <p:nvSpPr>
          <p:cNvPr id="5" name="Footer Placeholder 4">
            <a:extLst>
              <a:ext uri="{FF2B5EF4-FFF2-40B4-BE49-F238E27FC236}">
                <a16:creationId xmlns:a16="http://schemas.microsoft.com/office/drawing/2014/main" id="{60D0B516-9DD1-84E5-8427-8DD538DDB7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0304E2-82FE-9EF6-93A7-EE03DBEBA5C2}"/>
              </a:ext>
            </a:extLst>
          </p:cNvPr>
          <p:cNvSpPr>
            <a:spLocks noGrp="1"/>
          </p:cNvSpPr>
          <p:nvPr>
            <p:ph type="sldNum" sz="quarter" idx="12"/>
          </p:nvPr>
        </p:nvSpPr>
        <p:spPr/>
        <p:txBody>
          <a:bodyPr/>
          <a:lstStyle/>
          <a:p>
            <a:fld id="{E339BC17-2DDC-4C03-B597-C0252C77F8F3}" type="slidenum">
              <a:rPr lang="en-US" smtClean="0"/>
              <a:t>‹#›</a:t>
            </a:fld>
            <a:endParaRPr lang="en-US"/>
          </a:p>
        </p:txBody>
      </p:sp>
    </p:spTree>
    <p:extLst>
      <p:ext uri="{BB962C8B-B14F-4D97-AF65-F5344CB8AC3E}">
        <p14:creationId xmlns:p14="http://schemas.microsoft.com/office/powerpoint/2010/main" val="2629646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090F9-724A-F0DA-DF7B-4E93D3AC18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1A0F22-CF1E-8FAA-1824-7ED557B3B8B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794E77-4D90-8BDC-5D26-7B0D2FE27C4D}"/>
              </a:ext>
            </a:extLst>
          </p:cNvPr>
          <p:cNvSpPr>
            <a:spLocks noGrp="1"/>
          </p:cNvSpPr>
          <p:nvPr>
            <p:ph type="dt" sz="half" idx="10"/>
          </p:nvPr>
        </p:nvSpPr>
        <p:spPr/>
        <p:txBody>
          <a:bodyPr/>
          <a:lstStyle/>
          <a:p>
            <a:fld id="{E98AF519-CC33-4A32-BC97-1A436C6EA2A9}" type="datetime1">
              <a:rPr lang="en-US" smtClean="0"/>
              <a:t>5/11/2025</a:t>
            </a:fld>
            <a:endParaRPr lang="en-US"/>
          </a:p>
        </p:txBody>
      </p:sp>
      <p:sp>
        <p:nvSpPr>
          <p:cNvPr id="5" name="Footer Placeholder 4">
            <a:extLst>
              <a:ext uri="{FF2B5EF4-FFF2-40B4-BE49-F238E27FC236}">
                <a16:creationId xmlns:a16="http://schemas.microsoft.com/office/drawing/2014/main" id="{31ED9BA0-AEA5-B051-65C3-1EEA026F4D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80EC49-D2D1-11F4-399A-2CB44DC30625}"/>
              </a:ext>
            </a:extLst>
          </p:cNvPr>
          <p:cNvSpPr>
            <a:spLocks noGrp="1"/>
          </p:cNvSpPr>
          <p:nvPr>
            <p:ph type="sldNum" sz="quarter" idx="12"/>
          </p:nvPr>
        </p:nvSpPr>
        <p:spPr/>
        <p:txBody>
          <a:bodyPr/>
          <a:lstStyle/>
          <a:p>
            <a:fld id="{E339BC17-2DDC-4C03-B597-C0252C77F8F3}" type="slidenum">
              <a:rPr lang="en-US" smtClean="0"/>
              <a:t>‹#›</a:t>
            </a:fld>
            <a:endParaRPr lang="en-US"/>
          </a:p>
        </p:txBody>
      </p:sp>
    </p:spTree>
    <p:extLst>
      <p:ext uri="{BB962C8B-B14F-4D97-AF65-F5344CB8AC3E}">
        <p14:creationId xmlns:p14="http://schemas.microsoft.com/office/powerpoint/2010/main" val="1509484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C359C-1FBC-EAC5-62D3-DD26202E21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21CA52-3095-9DA3-E0C3-30E2F3192B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9B1E5F-F743-3579-689F-354A066B9E9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BFE1F3-35DD-4076-DD8E-5D1225DD97EF}"/>
              </a:ext>
            </a:extLst>
          </p:cNvPr>
          <p:cNvSpPr>
            <a:spLocks noGrp="1"/>
          </p:cNvSpPr>
          <p:nvPr>
            <p:ph type="dt" sz="half" idx="10"/>
          </p:nvPr>
        </p:nvSpPr>
        <p:spPr/>
        <p:txBody>
          <a:bodyPr/>
          <a:lstStyle/>
          <a:p>
            <a:fld id="{44E57D9C-2B6A-49AD-B2EB-F8DCD00FB33F}" type="datetime1">
              <a:rPr lang="en-US" smtClean="0"/>
              <a:t>5/11/2025</a:t>
            </a:fld>
            <a:endParaRPr lang="en-US"/>
          </a:p>
        </p:txBody>
      </p:sp>
      <p:sp>
        <p:nvSpPr>
          <p:cNvPr id="6" name="Footer Placeholder 5">
            <a:extLst>
              <a:ext uri="{FF2B5EF4-FFF2-40B4-BE49-F238E27FC236}">
                <a16:creationId xmlns:a16="http://schemas.microsoft.com/office/drawing/2014/main" id="{A6D50601-E931-FCAD-5122-5CDD81CB3B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3BA1D2-C037-F7BE-8640-1B48418B5325}"/>
              </a:ext>
            </a:extLst>
          </p:cNvPr>
          <p:cNvSpPr>
            <a:spLocks noGrp="1"/>
          </p:cNvSpPr>
          <p:nvPr>
            <p:ph type="sldNum" sz="quarter" idx="12"/>
          </p:nvPr>
        </p:nvSpPr>
        <p:spPr/>
        <p:txBody>
          <a:bodyPr/>
          <a:lstStyle/>
          <a:p>
            <a:fld id="{E339BC17-2DDC-4C03-B597-C0252C77F8F3}" type="slidenum">
              <a:rPr lang="en-US" smtClean="0"/>
              <a:t>‹#›</a:t>
            </a:fld>
            <a:endParaRPr lang="en-US"/>
          </a:p>
        </p:txBody>
      </p:sp>
    </p:spTree>
    <p:extLst>
      <p:ext uri="{BB962C8B-B14F-4D97-AF65-F5344CB8AC3E}">
        <p14:creationId xmlns:p14="http://schemas.microsoft.com/office/powerpoint/2010/main" val="1659028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90D66-31E0-C44D-6FBB-ACB4AE9384D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C30CFB-B8EE-6A02-DE48-4B3D4F5541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59D833-3C72-A367-3D51-FA84543CBA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A2BA56-C6EA-3189-8440-F60163596A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1EDAB6-9CB9-3BDA-468A-038122EFD2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58B750B-3C1C-07D8-C5B9-61A87708AD5D}"/>
              </a:ext>
            </a:extLst>
          </p:cNvPr>
          <p:cNvSpPr>
            <a:spLocks noGrp="1"/>
          </p:cNvSpPr>
          <p:nvPr>
            <p:ph type="dt" sz="half" idx="10"/>
          </p:nvPr>
        </p:nvSpPr>
        <p:spPr/>
        <p:txBody>
          <a:bodyPr/>
          <a:lstStyle/>
          <a:p>
            <a:fld id="{6BAF3FDC-D042-4DA7-B113-45D70CD99BA7}" type="datetime1">
              <a:rPr lang="en-US" smtClean="0"/>
              <a:t>5/11/2025</a:t>
            </a:fld>
            <a:endParaRPr lang="en-US"/>
          </a:p>
        </p:txBody>
      </p:sp>
      <p:sp>
        <p:nvSpPr>
          <p:cNvPr id="8" name="Footer Placeholder 7">
            <a:extLst>
              <a:ext uri="{FF2B5EF4-FFF2-40B4-BE49-F238E27FC236}">
                <a16:creationId xmlns:a16="http://schemas.microsoft.com/office/drawing/2014/main" id="{576479C8-3ADE-E63E-9E95-D0F0F0DA23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86F5BA-0B4C-37CF-7DC1-6B57AC4355AE}"/>
              </a:ext>
            </a:extLst>
          </p:cNvPr>
          <p:cNvSpPr>
            <a:spLocks noGrp="1"/>
          </p:cNvSpPr>
          <p:nvPr>
            <p:ph type="sldNum" sz="quarter" idx="12"/>
          </p:nvPr>
        </p:nvSpPr>
        <p:spPr/>
        <p:txBody>
          <a:bodyPr/>
          <a:lstStyle/>
          <a:p>
            <a:fld id="{E339BC17-2DDC-4C03-B597-C0252C77F8F3}" type="slidenum">
              <a:rPr lang="en-US" smtClean="0"/>
              <a:t>‹#›</a:t>
            </a:fld>
            <a:endParaRPr lang="en-US"/>
          </a:p>
        </p:txBody>
      </p:sp>
    </p:spTree>
    <p:extLst>
      <p:ext uri="{BB962C8B-B14F-4D97-AF65-F5344CB8AC3E}">
        <p14:creationId xmlns:p14="http://schemas.microsoft.com/office/powerpoint/2010/main" val="3137028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93AB6-4C8A-899A-E969-8F7508D3E3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967B7B2-D1C6-F54D-DD8E-9EF8222201AC}"/>
              </a:ext>
            </a:extLst>
          </p:cNvPr>
          <p:cNvSpPr>
            <a:spLocks noGrp="1"/>
          </p:cNvSpPr>
          <p:nvPr>
            <p:ph type="dt" sz="half" idx="10"/>
          </p:nvPr>
        </p:nvSpPr>
        <p:spPr/>
        <p:txBody>
          <a:bodyPr/>
          <a:lstStyle/>
          <a:p>
            <a:fld id="{1C33EAA6-FA2A-47CB-BC08-A5A9D75574C6}" type="datetime1">
              <a:rPr lang="en-US" smtClean="0"/>
              <a:t>5/11/2025</a:t>
            </a:fld>
            <a:endParaRPr lang="en-US"/>
          </a:p>
        </p:txBody>
      </p:sp>
      <p:sp>
        <p:nvSpPr>
          <p:cNvPr id="4" name="Footer Placeholder 3">
            <a:extLst>
              <a:ext uri="{FF2B5EF4-FFF2-40B4-BE49-F238E27FC236}">
                <a16:creationId xmlns:a16="http://schemas.microsoft.com/office/drawing/2014/main" id="{571459C2-B66F-4206-384A-3BA2C7F6E47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0CB7A8C-7133-0B8A-4119-92DF1310E05D}"/>
              </a:ext>
            </a:extLst>
          </p:cNvPr>
          <p:cNvSpPr>
            <a:spLocks noGrp="1"/>
          </p:cNvSpPr>
          <p:nvPr>
            <p:ph type="sldNum" sz="quarter" idx="12"/>
          </p:nvPr>
        </p:nvSpPr>
        <p:spPr/>
        <p:txBody>
          <a:bodyPr/>
          <a:lstStyle/>
          <a:p>
            <a:fld id="{E339BC17-2DDC-4C03-B597-C0252C77F8F3}" type="slidenum">
              <a:rPr lang="en-US" smtClean="0"/>
              <a:t>‹#›</a:t>
            </a:fld>
            <a:endParaRPr lang="en-US"/>
          </a:p>
        </p:txBody>
      </p:sp>
    </p:spTree>
    <p:extLst>
      <p:ext uri="{BB962C8B-B14F-4D97-AF65-F5344CB8AC3E}">
        <p14:creationId xmlns:p14="http://schemas.microsoft.com/office/powerpoint/2010/main" val="3441446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4D0713-4F87-4871-4F61-4544550CA393}"/>
              </a:ext>
            </a:extLst>
          </p:cNvPr>
          <p:cNvSpPr>
            <a:spLocks noGrp="1"/>
          </p:cNvSpPr>
          <p:nvPr>
            <p:ph type="dt" sz="half" idx="10"/>
          </p:nvPr>
        </p:nvSpPr>
        <p:spPr/>
        <p:txBody>
          <a:bodyPr/>
          <a:lstStyle/>
          <a:p>
            <a:fld id="{91920344-57BA-4E60-91AA-177DB7A4019E}" type="datetime1">
              <a:rPr lang="en-US" smtClean="0"/>
              <a:t>5/11/2025</a:t>
            </a:fld>
            <a:endParaRPr lang="en-US"/>
          </a:p>
        </p:txBody>
      </p:sp>
      <p:sp>
        <p:nvSpPr>
          <p:cNvPr id="3" name="Footer Placeholder 2">
            <a:extLst>
              <a:ext uri="{FF2B5EF4-FFF2-40B4-BE49-F238E27FC236}">
                <a16:creationId xmlns:a16="http://schemas.microsoft.com/office/drawing/2014/main" id="{E75DB5E9-65DD-B164-8F66-E8E0507861E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13879F-A188-41A9-9E40-FCA9E920C42A}"/>
              </a:ext>
            </a:extLst>
          </p:cNvPr>
          <p:cNvSpPr>
            <a:spLocks noGrp="1"/>
          </p:cNvSpPr>
          <p:nvPr>
            <p:ph type="sldNum" sz="quarter" idx="12"/>
          </p:nvPr>
        </p:nvSpPr>
        <p:spPr/>
        <p:txBody>
          <a:bodyPr/>
          <a:lstStyle/>
          <a:p>
            <a:fld id="{E339BC17-2DDC-4C03-B597-C0252C77F8F3}" type="slidenum">
              <a:rPr lang="en-US" smtClean="0"/>
              <a:t>‹#›</a:t>
            </a:fld>
            <a:endParaRPr lang="en-US"/>
          </a:p>
        </p:txBody>
      </p:sp>
    </p:spTree>
    <p:extLst>
      <p:ext uri="{BB962C8B-B14F-4D97-AF65-F5344CB8AC3E}">
        <p14:creationId xmlns:p14="http://schemas.microsoft.com/office/powerpoint/2010/main" val="3053756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3E9C8-8982-99D1-1C82-D7A37E05EC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B98454-2B1A-6ABD-BB19-28B1C09B11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317A09A-F093-F798-CC62-52B07E5E7C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74DF1A-7011-5F96-5A72-C87BFADC719F}"/>
              </a:ext>
            </a:extLst>
          </p:cNvPr>
          <p:cNvSpPr>
            <a:spLocks noGrp="1"/>
          </p:cNvSpPr>
          <p:nvPr>
            <p:ph type="dt" sz="half" idx="10"/>
          </p:nvPr>
        </p:nvSpPr>
        <p:spPr/>
        <p:txBody>
          <a:bodyPr/>
          <a:lstStyle/>
          <a:p>
            <a:fld id="{B8F4E99C-8955-4A21-B07A-B359CE2071EB}" type="datetime1">
              <a:rPr lang="en-US" smtClean="0"/>
              <a:t>5/11/2025</a:t>
            </a:fld>
            <a:endParaRPr lang="en-US"/>
          </a:p>
        </p:txBody>
      </p:sp>
      <p:sp>
        <p:nvSpPr>
          <p:cNvPr id="6" name="Footer Placeholder 5">
            <a:extLst>
              <a:ext uri="{FF2B5EF4-FFF2-40B4-BE49-F238E27FC236}">
                <a16:creationId xmlns:a16="http://schemas.microsoft.com/office/drawing/2014/main" id="{164DE74E-2F2D-E43F-B509-7C6CF41F63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5CB0C7-048F-1686-A55C-DDF2EA901E29}"/>
              </a:ext>
            </a:extLst>
          </p:cNvPr>
          <p:cNvSpPr>
            <a:spLocks noGrp="1"/>
          </p:cNvSpPr>
          <p:nvPr>
            <p:ph type="sldNum" sz="quarter" idx="12"/>
          </p:nvPr>
        </p:nvSpPr>
        <p:spPr/>
        <p:txBody>
          <a:bodyPr/>
          <a:lstStyle/>
          <a:p>
            <a:fld id="{E339BC17-2DDC-4C03-B597-C0252C77F8F3}" type="slidenum">
              <a:rPr lang="en-US" smtClean="0"/>
              <a:t>‹#›</a:t>
            </a:fld>
            <a:endParaRPr lang="en-US"/>
          </a:p>
        </p:txBody>
      </p:sp>
    </p:spTree>
    <p:extLst>
      <p:ext uri="{BB962C8B-B14F-4D97-AF65-F5344CB8AC3E}">
        <p14:creationId xmlns:p14="http://schemas.microsoft.com/office/powerpoint/2010/main" val="2145358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94944-6C6A-187E-7D24-0094468195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DE946B7-5850-A2FA-C283-1DA3DC084E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833E47-BB5F-E49E-ED7A-71CE232446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30CFB1-7B19-7697-A3B0-59A410CD39A6}"/>
              </a:ext>
            </a:extLst>
          </p:cNvPr>
          <p:cNvSpPr>
            <a:spLocks noGrp="1"/>
          </p:cNvSpPr>
          <p:nvPr>
            <p:ph type="dt" sz="half" idx="10"/>
          </p:nvPr>
        </p:nvSpPr>
        <p:spPr/>
        <p:txBody>
          <a:bodyPr/>
          <a:lstStyle/>
          <a:p>
            <a:fld id="{54181210-B22D-4790-85D8-93B9296F573C}" type="datetime1">
              <a:rPr lang="en-US" smtClean="0"/>
              <a:t>5/11/2025</a:t>
            </a:fld>
            <a:endParaRPr lang="en-US"/>
          </a:p>
        </p:txBody>
      </p:sp>
      <p:sp>
        <p:nvSpPr>
          <p:cNvPr id="6" name="Footer Placeholder 5">
            <a:extLst>
              <a:ext uri="{FF2B5EF4-FFF2-40B4-BE49-F238E27FC236}">
                <a16:creationId xmlns:a16="http://schemas.microsoft.com/office/drawing/2014/main" id="{B9E5AD17-32C5-FDC9-B7BE-08BE4F55E2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F53732-8ECF-1078-5DAF-955D5E70786F}"/>
              </a:ext>
            </a:extLst>
          </p:cNvPr>
          <p:cNvSpPr>
            <a:spLocks noGrp="1"/>
          </p:cNvSpPr>
          <p:nvPr>
            <p:ph type="sldNum" sz="quarter" idx="12"/>
          </p:nvPr>
        </p:nvSpPr>
        <p:spPr/>
        <p:txBody>
          <a:bodyPr/>
          <a:lstStyle/>
          <a:p>
            <a:fld id="{E339BC17-2DDC-4C03-B597-C0252C77F8F3}" type="slidenum">
              <a:rPr lang="en-US" smtClean="0"/>
              <a:t>‹#›</a:t>
            </a:fld>
            <a:endParaRPr lang="en-US"/>
          </a:p>
        </p:txBody>
      </p:sp>
    </p:spTree>
    <p:extLst>
      <p:ext uri="{BB962C8B-B14F-4D97-AF65-F5344CB8AC3E}">
        <p14:creationId xmlns:p14="http://schemas.microsoft.com/office/powerpoint/2010/main" val="1741317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032DCE-2B03-F709-D7CF-FEB0F58E9F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5C7D243-5F4C-B209-C9D8-D394955A5E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90462D-91FF-4418-7EC0-528DA4A10F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96F2A8-D388-475C-ACAB-C35E0B30147C}" type="datetime1">
              <a:rPr lang="en-US" smtClean="0"/>
              <a:t>5/11/2025</a:t>
            </a:fld>
            <a:endParaRPr lang="en-US"/>
          </a:p>
        </p:txBody>
      </p:sp>
      <p:sp>
        <p:nvSpPr>
          <p:cNvPr id="5" name="Footer Placeholder 4">
            <a:extLst>
              <a:ext uri="{FF2B5EF4-FFF2-40B4-BE49-F238E27FC236}">
                <a16:creationId xmlns:a16="http://schemas.microsoft.com/office/drawing/2014/main" id="{C9D03703-7F4E-8346-590D-763AE85FAB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7AE0F5A-D62F-F156-2637-7AFFACC812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339BC17-2DDC-4C03-B597-C0252C77F8F3}" type="slidenum">
              <a:rPr lang="en-US" smtClean="0"/>
              <a:t>‹#›</a:t>
            </a:fld>
            <a:endParaRPr lang="en-US"/>
          </a:p>
        </p:txBody>
      </p:sp>
    </p:spTree>
    <p:extLst>
      <p:ext uri="{BB962C8B-B14F-4D97-AF65-F5344CB8AC3E}">
        <p14:creationId xmlns:p14="http://schemas.microsoft.com/office/powerpoint/2010/main" val="243281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1.sv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1.sv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3.sv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1.sv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8.sv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0.sv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2.svg"/></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1.svg"/></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4.sv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3.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0.svg"/></Relationships>
</file>

<file path=ppt/slides/_rels/slide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1.svg"/></Relationships>
</file>

<file path=ppt/slides/_rels/slide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1.svg"/></Relationships>
</file>

<file path=ppt/slides/_rels/slide54.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mailto:nramirez@hranswers.org" TargetMode="External"/><Relationship Id="rId5" Type="http://schemas.openxmlformats.org/officeDocument/2006/relationships/hyperlink" Target="https://www.hranswers.org/" TargetMode="External"/><Relationship Id="rId4" Type="http://schemas.openxmlformats.org/officeDocument/2006/relationships/image" Target="../media/image42.png"/></Relationships>
</file>

<file path=ppt/slides/_rels/slide5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D072335-1100-BDE4-ADA0-50CC95B60481}"/>
              </a:ext>
            </a:extLst>
          </p:cNvPr>
          <p:cNvSpPr txBox="1"/>
          <p:nvPr/>
        </p:nvSpPr>
        <p:spPr>
          <a:xfrm>
            <a:off x="3048000" y="3246643"/>
            <a:ext cx="6096000" cy="646331"/>
          </a:xfrm>
          <a:prstGeom prst="rect">
            <a:avLst/>
          </a:prstGeom>
          <a:noFill/>
        </p:spPr>
        <p:txBody>
          <a:bodyPr wrap="square">
            <a:spAutoFit/>
          </a:bodyPr>
          <a:lstStyle/>
          <a:p>
            <a:endParaRPr lang="en-US" dirty="0"/>
          </a:p>
          <a:p>
            <a:endParaRPr lang="en-US" dirty="0"/>
          </a:p>
        </p:txBody>
      </p:sp>
      <p:pic>
        <p:nvPicPr>
          <p:cNvPr id="7" name="Picture 6" descr="A blue and white rectangular object with text&#10;&#10;Description automatically generated with medium confidence">
            <a:extLst>
              <a:ext uri="{FF2B5EF4-FFF2-40B4-BE49-F238E27FC236}">
                <a16:creationId xmlns:a16="http://schemas.microsoft.com/office/drawing/2014/main" id="{A009A468-2392-833D-22E8-9AC2C95A41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Footer Placeholder 1">
            <a:extLst>
              <a:ext uri="{FF2B5EF4-FFF2-40B4-BE49-F238E27FC236}">
                <a16:creationId xmlns:a16="http://schemas.microsoft.com/office/drawing/2014/main" id="{AAD4BEF0-84F8-EDA2-729C-989179FEAA0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361160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99F9EFB-12A8-783D-0125-265F4F3EF809}"/>
            </a:ext>
          </a:extLst>
        </p:cNvPr>
        <p:cNvGrpSpPr/>
        <p:nvPr/>
      </p:nvGrpSpPr>
      <p:grpSpPr>
        <a:xfrm>
          <a:off x="0" y="0"/>
          <a:ext cx="0" cy="0"/>
          <a:chOff x="0" y="0"/>
          <a:chExt cx="0" cy="0"/>
        </a:xfrm>
      </p:grpSpPr>
      <p:pic>
        <p:nvPicPr>
          <p:cNvPr id="7" name="Content Placeholder 6" descr="A group of men working in a workshop&#10;&#10;AI-generated content may be incorrect.">
            <a:extLst>
              <a:ext uri="{FF2B5EF4-FFF2-40B4-BE49-F238E27FC236}">
                <a16:creationId xmlns:a16="http://schemas.microsoft.com/office/drawing/2014/main" id="{25A8B920-2A09-06F0-9A8B-A0B7961EC8C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35" name="Rectangle 34">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04CD5AD-BFEE-5477-421C-2F4ECE3F51A2}"/>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Famous Advancements in Technology</a:t>
            </a:r>
          </a:p>
        </p:txBody>
      </p:sp>
      <p:cxnSp>
        <p:nvCxnSpPr>
          <p:cNvPr id="37" name="Straight Connector 36">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874E53B9-8D16-BB06-3FA8-A9DD8464B1FD}"/>
              </a:ext>
            </a:extLst>
          </p:cNvPr>
          <p:cNvPicPr>
            <a:picLocks noChangeAspect="1"/>
          </p:cNvPicPr>
          <p:nvPr/>
        </p:nvPicPr>
        <p:blipFill>
          <a:blip r:embed="rId3"/>
          <a:stretch>
            <a:fillRect/>
          </a:stretch>
        </p:blipFill>
        <p:spPr>
          <a:xfrm>
            <a:off x="94542" y="5990615"/>
            <a:ext cx="916111" cy="829081"/>
          </a:xfrm>
          <a:prstGeom prst="rect">
            <a:avLst/>
          </a:prstGeom>
        </p:spPr>
      </p:pic>
    </p:spTree>
    <p:extLst>
      <p:ext uri="{BB962C8B-B14F-4D97-AF65-F5344CB8AC3E}">
        <p14:creationId xmlns:p14="http://schemas.microsoft.com/office/powerpoint/2010/main" val="1841990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8AFF295-C606-5AC7-B052-10F18A1BDF92}"/>
            </a:ext>
          </a:extLst>
        </p:cNvPr>
        <p:cNvGrpSpPr/>
        <p:nvPr/>
      </p:nvGrpSpPr>
      <p:grpSpPr>
        <a:xfrm>
          <a:off x="0" y="0"/>
          <a:ext cx="0" cy="0"/>
          <a:chOff x="0" y="0"/>
          <a:chExt cx="0" cy="0"/>
        </a:xfrm>
      </p:grpSpPr>
      <p:pic>
        <p:nvPicPr>
          <p:cNvPr id="7" name="Content Placeholder 6" descr="A bronze compass with a wooden handle&#10;&#10;AI-generated content may be incorrect.">
            <a:extLst>
              <a:ext uri="{FF2B5EF4-FFF2-40B4-BE49-F238E27FC236}">
                <a16:creationId xmlns:a16="http://schemas.microsoft.com/office/drawing/2014/main" id="{9D4B2F82-CFE0-EA7B-6E78-DD2B2A6AA1A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35" name="Rectangle 34">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8A372B5-4ED4-3220-CCA4-547F43B760B0}"/>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Famous Advancements in Technology</a:t>
            </a:r>
          </a:p>
        </p:txBody>
      </p:sp>
      <p:cxnSp>
        <p:nvCxnSpPr>
          <p:cNvPr id="37" name="Straight Connector 36">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353145A8-99F2-CCAE-64AB-62BC434070BC}"/>
              </a:ext>
            </a:extLst>
          </p:cNvPr>
          <p:cNvPicPr>
            <a:picLocks noChangeAspect="1"/>
          </p:cNvPicPr>
          <p:nvPr/>
        </p:nvPicPr>
        <p:blipFill>
          <a:blip r:embed="rId3"/>
          <a:stretch>
            <a:fillRect/>
          </a:stretch>
        </p:blipFill>
        <p:spPr>
          <a:xfrm>
            <a:off x="94542" y="5990615"/>
            <a:ext cx="916111" cy="829081"/>
          </a:xfrm>
          <a:prstGeom prst="rect">
            <a:avLst/>
          </a:prstGeom>
        </p:spPr>
      </p:pic>
    </p:spTree>
    <p:extLst>
      <p:ext uri="{BB962C8B-B14F-4D97-AF65-F5344CB8AC3E}">
        <p14:creationId xmlns:p14="http://schemas.microsoft.com/office/powerpoint/2010/main" val="1755148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3BD4082-5DDF-7BAC-F479-E87606109B23}"/>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6FDF8A4C-ABF7-6D0D-BAAF-7173ED205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FD73CDA-8E6A-E798-84CC-D3DEB9ED13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12DD9A7-B6C4-85ED-1079-55C2AF413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A6FE23E-D2F7-5A71-D8CC-A189333678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D4DF709-F382-2C50-9B13-0344A16EC4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0D2F34F-9B70-10EC-E9A8-99212950E1A8}"/>
              </a:ext>
            </a:extLst>
          </p:cNvPr>
          <p:cNvSpPr>
            <a:spLocks noGrp="1"/>
          </p:cNvSpPr>
          <p:nvPr>
            <p:ph type="title"/>
          </p:nvPr>
        </p:nvSpPr>
        <p:spPr>
          <a:xfrm>
            <a:off x="838200" y="275121"/>
            <a:ext cx="9895951" cy="1033669"/>
          </a:xfrm>
        </p:spPr>
        <p:txBody>
          <a:bodyPr>
            <a:normAutofit/>
          </a:bodyPr>
          <a:lstStyle/>
          <a:p>
            <a:r>
              <a:rPr lang="en-US" sz="5000" b="1" dirty="0">
                <a:solidFill>
                  <a:srgbClr val="FFFFFF"/>
                </a:solidFill>
              </a:rPr>
              <a:t>Implementing Change Successfully </a:t>
            </a:r>
          </a:p>
        </p:txBody>
      </p:sp>
      <p:sp>
        <p:nvSpPr>
          <p:cNvPr id="8" name="Content Placeholder 7">
            <a:extLst>
              <a:ext uri="{FF2B5EF4-FFF2-40B4-BE49-F238E27FC236}">
                <a16:creationId xmlns:a16="http://schemas.microsoft.com/office/drawing/2014/main" id="{36A54118-99CC-AD43-D6B7-3B2A5E6BA7BD}"/>
              </a:ext>
            </a:extLst>
          </p:cNvPr>
          <p:cNvSpPr>
            <a:spLocks noGrp="1"/>
          </p:cNvSpPr>
          <p:nvPr>
            <p:ph idx="1"/>
          </p:nvPr>
        </p:nvSpPr>
        <p:spPr/>
        <p:txBody>
          <a:bodyPr/>
          <a:lstStyle/>
          <a:p>
            <a:r>
              <a:rPr lang="en-US" sz="3200" dirty="0">
                <a:solidFill>
                  <a:schemeClr val="tx2">
                    <a:lumMod val="75000"/>
                    <a:lumOff val="25000"/>
                  </a:schemeClr>
                </a:solidFill>
              </a:rPr>
              <a:t>Go slow.</a:t>
            </a:r>
          </a:p>
          <a:p>
            <a:pPr lvl="1">
              <a:buFont typeface="Courier New" panose="02070309020205020404" pitchFamily="49" charset="0"/>
              <a:buChar char="o"/>
            </a:pPr>
            <a:r>
              <a:rPr lang="en-US" sz="2800" dirty="0"/>
              <a:t>Give your brain time to scan and relax.</a:t>
            </a:r>
          </a:p>
          <a:p>
            <a:pPr lvl="1">
              <a:buFont typeface="Courier New" panose="02070309020205020404" pitchFamily="49" charset="0"/>
              <a:buChar char="o"/>
            </a:pPr>
            <a:endParaRPr lang="en-US" sz="2800" dirty="0"/>
          </a:p>
          <a:p>
            <a:r>
              <a:rPr lang="en-US" sz="3200" dirty="0">
                <a:solidFill>
                  <a:schemeClr val="tx2">
                    <a:lumMod val="75000"/>
                    <a:lumOff val="25000"/>
                  </a:schemeClr>
                </a:solidFill>
              </a:rPr>
              <a:t>Stay optimistic.</a:t>
            </a:r>
          </a:p>
          <a:p>
            <a:pPr lvl="1">
              <a:buFont typeface="Courier New" panose="02070309020205020404" pitchFamily="49" charset="0"/>
              <a:buChar char="o"/>
            </a:pPr>
            <a:r>
              <a:rPr lang="en-US" sz="2800" dirty="0"/>
              <a:t>Picture what success looks like. See it. Feel it.</a:t>
            </a:r>
          </a:p>
          <a:p>
            <a:endParaRPr lang="en-US" sz="3200" dirty="0">
              <a:solidFill>
                <a:schemeClr val="tx2">
                  <a:lumMod val="75000"/>
                  <a:lumOff val="25000"/>
                </a:schemeClr>
              </a:solidFill>
            </a:endParaRPr>
          </a:p>
          <a:p>
            <a:r>
              <a:rPr lang="en-US" sz="3200" dirty="0">
                <a:solidFill>
                  <a:schemeClr val="tx2">
                    <a:lumMod val="75000"/>
                    <a:lumOff val="25000"/>
                  </a:schemeClr>
                </a:solidFill>
              </a:rPr>
              <a:t>Keep at it.</a:t>
            </a:r>
          </a:p>
          <a:p>
            <a:pPr lvl="1">
              <a:buFont typeface="Courier New" panose="02070309020205020404" pitchFamily="49" charset="0"/>
              <a:buChar char="o"/>
            </a:pPr>
            <a:r>
              <a:rPr lang="en-US" sz="2800" dirty="0"/>
              <a:t>Recognize that it takes time to forge a new path.</a:t>
            </a:r>
          </a:p>
        </p:txBody>
      </p:sp>
      <p:pic>
        <p:nvPicPr>
          <p:cNvPr id="10" name="Picture 9">
            <a:extLst>
              <a:ext uri="{FF2B5EF4-FFF2-40B4-BE49-F238E27FC236}">
                <a16:creationId xmlns:a16="http://schemas.microsoft.com/office/drawing/2014/main" id="{90C0E8E5-5855-E3B0-C296-9D71A6B8C042}"/>
              </a:ext>
            </a:extLst>
          </p:cNvPr>
          <p:cNvPicPr>
            <a:picLocks noChangeAspect="1"/>
          </p:cNvPicPr>
          <p:nvPr/>
        </p:nvPicPr>
        <p:blipFill>
          <a:blip r:embed="rId2"/>
          <a:stretch>
            <a:fillRect/>
          </a:stretch>
        </p:blipFill>
        <p:spPr>
          <a:xfrm>
            <a:off x="94542" y="5990615"/>
            <a:ext cx="916111" cy="829081"/>
          </a:xfrm>
          <a:prstGeom prst="rect">
            <a:avLst/>
          </a:prstGeom>
        </p:spPr>
      </p:pic>
    </p:spTree>
    <p:extLst>
      <p:ext uri="{BB962C8B-B14F-4D97-AF65-F5344CB8AC3E}">
        <p14:creationId xmlns:p14="http://schemas.microsoft.com/office/powerpoint/2010/main" val="1229715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animEffect transition="in" filter="fade">
                                      <p:cBhvr>
                                        <p:cTn id="27" dur="500"/>
                                        <p:tgtEl>
                                          <p:spTgt spid="8">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7" end="7"/>
                                            </p:txEl>
                                          </p:spTgt>
                                        </p:tgtEl>
                                        <p:attrNameLst>
                                          <p:attrName>style.visibility</p:attrName>
                                        </p:attrNameLst>
                                      </p:cBhvr>
                                      <p:to>
                                        <p:strVal val="visible"/>
                                      </p:to>
                                    </p:set>
                                    <p:animEffect transition="in" filter="fade">
                                      <p:cBhvr>
                                        <p:cTn id="32"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941F82B-A179-50BD-B76E-59C6E0693807}"/>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CEDC2886-9C98-DA8F-B8DB-ACB2A2566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87292A1-8546-9ABE-0573-E862D30A6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8825F4D-B176-D978-7458-3FE5165EC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56C77A6-17B3-695A-C770-6DF2C503A1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8A5A85A-9C47-8A1E-39A2-002F320FD9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14F8227-1B07-F5F5-456D-DA8E64CE82FF}"/>
              </a:ext>
            </a:extLst>
          </p:cNvPr>
          <p:cNvSpPr>
            <a:spLocks noGrp="1"/>
          </p:cNvSpPr>
          <p:nvPr>
            <p:ph type="title"/>
          </p:nvPr>
        </p:nvSpPr>
        <p:spPr>
          <a:xfrm>
            <a:off x="781665" y="294538"/>
            <a:ext cx="10485885" cy="1033669"/>
          </a:xfrm>
        </p:spPr>
        <p:txBody>
          <a:bodyPr>
            <a:normAutofit/>
          </a:bodyPr>
          <a:lstStyle/>
          <a:p>
            <a:pPr>
              <a:buNone/>
            </a:pPr>
            <a:r>
              <a:rPr lang="en-US" sz="4800" b="1" dirty="0"/>
              <a:t>🤖 </a:t>
            </a:r>
            <a:r>
              <a:rPr lang="en-US" sz="4800" b="1" dirty="0">
                <a:solidFill>
                  <a:schemeClr val="bg1"/>
                </a:solidFill>
              </a:rPr>
              <a:t>Surprisingly AI-Powered Tools</a:t>
            </a:r>
          </a:p>
        </p:txBody>
      </p:sp>
      <p:sp>
        <p:nvSpPr>
          <p:cNvPr id="8" name="Content Placeholder 7">
            <a:extLst>
              <a:ext uri="{FF2B5EF4-FFF2-40B4-BE49-F238E27FC236}">
                <a16:creationId xmlns:a16="http://schemas.microsoft.com/office/drawing/2014/main" id="{FF10CEA4-969F-7454-3E87-5801D32EE282}"/>
              </a:ext>
            </a:extLst>
          </p:cNvPr>
          <p:cNvSpPr>
            <a:spLocks noGrp="1"/>
          </p:cNvSpPr>
          <p:nvPr>
            <p:ph idx="1"/>
          </p:nvPr>
        </p:nvSpPr>
        <p:spPr>
          <a:xfrm>
            <a:off x="838200" y="2162432"/>
            <a:ext cx="10515600" cy="3515498"/>
          </a:xfrm>
        </p:spPr>
        <p:txBody>
          <a:bodyPr>
            <a:normAutofit/>
          </a:bodyPr>
          <a:lstStyle/>
          <a:p>
            <a:pPr>
              <a:buNone/>
            </a:pPr>
            <a:r>
              <a:rPr lang="en-US" sz="3200" b="1" dirty="0"/>
              <a:t>📧</a:t>
            </a:r>
            <a:r>
              <a:rPr lang="en-US" sz="2400" b="1" dirty="0"/>
              <a:t> </a:t>
            </a:r>
            <a:r>
              <a:rPr lang="en-US" b="1" dirty="0"/>
              <a:t>Email &amp; Communication</a:t>
            </a:r>
          </a:p>
          <a:p>
            <a:pPr lvl="1"/>
            <a:r>
              <a:rPr lang="en-US" b="1" dirty="0"/>
              <a:t>Gmail Smart Compose / Auto-Reply</a:t>
            </a:r>
            <a:r>
              <a:rPr lang="en-US" dirty="0"/>
              <a:t> – Suggests phrases and auto-completes emails using AI.</a:t>
            </a:r>
          </a:p>
          <a:p>
            <a:pPr lvl="1"/>
            <a:r>
              <a:rPr lang="en-US" b="1" dirty="0"/>
              <a:t>Grammarly</a:t>
            </a:r>
            <a:r>
              <a:rPr lang="en-US" dirty="0"/>
              <a:t> – Uses AI to analyze tone, grammar, clarity, and suggest rephrasing.</a:t>
            </a:r>
          </a:p>
          <a:p>
            <a:pPr lvl="1"/>
            <a:r>
              <a:rPr lang="en-US" b="1" dirty="0"/>
              <a:t>Outlook's “Suggested Replies” and “Schedule Send”</a:t>
            </a:r>
            <a:r>
              <a:rPr lang="en-US" dirty="0"/>
              <a:t> – Predictive suggestions based on content.</a:t>
            </a:r>
          </a:p>
          <a:p>
            <a:pPr marL="0" indent="0" algn="ctr">
              <a:buNone/>
            </a:pPr>
            <a:endParaRPr lang="en-US" sz="3200" dirty="0"/>
          </a:p>
        </p:txBody>
      </p:sp>
      <p:pic>
        <p:nvPicPr>
          <p:cNvPr id="10" name="Picture 9">
            <a:extLst>
              <a:ext uri="{FF2B5EF4-FFF2-40B4-BE49-F238E27FC236}">
                <a16:creationId xmlns:a16="http://schemas.microsoft.com/office/drawing/2014/main" id="{09B22B3B-E2A2-F5F2-8642-D093DBA5F01A}"/>
              </a:ext>
            </a:extLst>
          </p:cNvPr>
          <p:cNvPicPr>
            <a:picLocks noChangeAspect="1"/>
          </p:cNvPicPr>
          <p:nvPr/>
        </p:nvPicPr>
        <p:blipFill>
          <a:blip r:embed="rId3"/>
          <a:stretch>
            <a:fillRect/>
          </a:stretch>
        </p:blipFill>
        <p:spPr>
          <a:xfrm>
            <a:off x="94542" y="5990615"/>
            <a:ext cx="916111" cy="829081"/>
          </a:xfrm>
          <a:prstGeom prst="rect">
            <a:avLst/>
          </a:prstGeom>
        </p:spPr>
      </p:pic>
    </p:spTree>
    <p:extLst>
      <p:ext uri="{BB962C8B-B14F-4D97-AF65-F5344CB8AC3E}">
        <p14:creationId xmlns:p14="http://schemas.microsoft.com/office/powerpoint/2010/main" val="379359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76CCFAD-B2D8-7A07-0A5F-E02255AAA4B7}"/>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1B328B6A-288B-2B2F-D2D2-A820B740F7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B237C58-C7FB-5E9B-2CAF-7C64FE03C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C021427-65A2-D8DE-B868-08823AD6D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8965216-F595-5B39-28A5-6987E015FA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087AE6D-3DD0-4D1B-B704-021220FA14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85A08679-61B5-787B-89AB-85308118BF43}"/>
              </a:ext>
            </a:extLst>
          </p:cNvPr>
          <p:cNvSpPr>
            <a:spLocks noGrp="1"/>
          </p:cNvSpPr>
          <p:nvPr>
            <p:ph type="title"/>
          </p:nvPr>
        </p:nvSpPr>
        <p:spPr>
          <a:xfrm>
            <a:off x="781665" y="294538"/>
            <a:ext cx="10485885" cy="1033669"/>
          </a:xfrm>
        </p:spPr>
        <p:txBody>
          <a:bodyPr>
            <a:normAutofit/>
          </a:bodyPr>
          <a:lstStyle/>
          <a:p>
            <a:pPr>
              <a:buNone/>
            </a:pPr>
            <a:r>
              <a:rPr lang="en-US" sz="4800" b="1" dirty="0"/>
              <a:t>🤖 </a:t>
            </a:r>
            <a:r>
              <a:rPr lang="en-US" sz="4800" b="1" dirty="0">
                <a:solidFill>
                  <a:schemeClr val="bg1"/>
                </a:solidFill>
              </a:rPr>
              <a:t>Surprisingly AI-Powered Tools</a:t>
            </a:r>
          </a:p>
        </p:txBody>
      </p:sp>
      <p:sp>
        <p:nvSpPr>
          <p:cNvPr id="8" name="Content Placeholder 7">
            <a:extLst>
              <a:ext uri="{FF2B5EF4-FFF2-40B4-BE49-F238E27FC236}">
                <a16:creationId xmlns:a16="http://schemas.microsoft.com/office/drawing/2014/main" id="{B488088D-A33C-1A7C-15C5-D6262540EF0A}"/>
              </a:ext>
            </a:extLst>
          </p:cNvPr>
          <p:cNvSpPr>
            <a:spLocks noGrp="1"/>
          </p:cNvSpPr>
          <p:nvPr>
            <p:ph idx="1"/>
          </p:nvPr>
        </p:nvSpPr>
        <p:spPr>
          <a:xfrm>
            <a:off x="838200" y="2162432"/>
            <a:ext cx="10515600" cy="3515498"/>
          </a:xfrm>
        </p:spPr>
        <p:txBody>
          <a:bodyPr>
            <a:normAutofit/>
          </a:bodyPr>
          <a:lstStyle/>
          <a:p>
            <a:pPr>
              <a:buNone/>
            </a:pPr>
            <a:r>
              <a:rPr lang="en-US" b="1" dirty="0"/>
              <a:t>📅 Scheduling &amp; Productivity</a:t>
            </a:r>
          </a:p>
          <a:p>
            <a:pPr lvl="1"/>
            <a:r>
              <a:rPr lang="en-US" sz="2800" b="1" dirty="0"/>
              <a:t>Calendly’s Meeting Insights</a:t>
            </a:r>
            <a:r>
              <a:rPr lang="en-US" sz="2800" dirty="0"/>
              <a:t> – Learns from your patterns to suggest optimal meeting times.</a:t>
            </a:r>
          </a:p>
          <a:p>
            <a:pPr lvl="1"/>
            <a:r>
              <a:rPr lang="en-US" sz="2800" b="1" dirty="0"/>
              <a:t>Notion AI</a:t>
            </a:r>
            <a:r>
              <a:rPr lang="en-US" sz="2800" dirty="0"/>
              <a:t> – Helps summarize notes, generate content, and organize tasks intelligently.</a:t>
            </a:r>
          </a:p>
          <a:p>
            <a:pPr lvl="1"/>
            <a:r>
              <a:rPr lang="en-US" sz="2800" b="1" dirty="0"/>
              <a:t>Otter.ai</a:t>
            </a:r>
            <a:r>
              <a:rPr lang="en-US" sz="2800" dirty="0"/>
              <a:t> – Transcribes meetings and creates smart summaries and action items.</a:t>
            </a:r>
          </a:p>
          <a:p>
            <a:pPr marL="0" indent="0" algn="ctr">
              <a:buNone/>
            </a:pPr>
            <a:endParaRPr lang="en-US" sz="3200" dirty="0"/>
          </a:p>
        </p:txBody>
      </p:sp>
      <p:pic>
        <p:nvPicPr>
          <p:cNvPr id="10" name="Picture 9">
            <a:extLst>
              <a:ext uri="{FF2B5EF4-FFF2-40B4-BE49-F238E27FC236}">
                <a16:creationId xmlns:a16="http://schemas.microsoft.com/office/drawing/2014/main" id="{2FBC1DEE-EE02-7D93-CC37-BC7D5D8743AE}"/>
              </a:ext>
            </a:extLst>
          </p:cNvPr>
          <p:cNvPicPr>
            <a:picLocks noChangeAspect="1"/>
          </p:cNvPicPr>
          <p:nvPr/>
        </p:nvPicPr>
        <p:blipFill>
          <a:blip r:embed="rId3"/>
          <a:stretch>
            <a:fillRect/>
          </a:stretch>
        </p:blipFill>
        <p:spPr>
          <a:xfrm>
            <a:off x="94542" y="5990615"/>
            <a:ext cx="916111" cy="829081"/>
          </a:xfrm>
          <a:prstGeom prst="rect">
            <a:avLst/>
          </a:prstGeom>
        </p:spPr>
      </p:pic>
    </p:spTree>
    <p:extLst>
      <p:ext uri="{BB962C8B-B14F-4D97-AF65-F5344CB8AC3E}">
        <p14:creationId xmlns:p14="http://schemas.microsoft.com/office/powerpoint/2010/main" val="1226872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AB46A43-71F4-9E38-3946-40A797092CCE}"/>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4A5807E-E1C6-C9C3-F378-F3C9BED5B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AF329F9-DF90-5872-EF23-542E87174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635F2313-4D8D-A7CC-6CD5-334BDDA5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346EACE-E433-9BB8-AD9E-62BC71B788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AF358E9-F74B-12A2-2CF1-FCA31C4E3B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DF3B2E4-6F49-0C99-C38E-170713125CF3}"/>
              </a:ext>
            </a:extLst>
          </p:cNvPr>
          <p:cNvSpPr>
            <a:spLocks noGrp="1"/>
          </p:cNvSpPr>
          <p:nvPr>
            <p:ph type="title"/>
          </p:nvPr>
        </p:nvSpPr>
        <p:spPr>
          <a:xfrm>
            <a:off x="781665" y="294538"/>
            <a:ext cx="10485885" cy="1033669"/>
          </a:xfrm>
        </p:spPr>
        <p:txBody>
          <a:bodyPr>
            <a:normAutofit/>
          </a:bodyPr>
          <a:lstStyle/>
          <a:p>
            <a:pPr>
              <a:buNone/>
            </a:pPr>
            <a:r>
              <a:rPr lang="en-US" sz="4800" b="1" dirty="0"/>
              <a:t>🤖 </a:t>
            </a:r>
            <a:r>
              <a:rPr lang="en-US" sz="4800" b="1" dirty="0">
                <a:solidFill>
                  <a:schemeClr val="bg1"/>
                </a:solidFill>
              </a:rPr>
              <a:t>AI-Powered Tools in HR</a:t>
            </a:r>
          </a:p>
        </p:txBody>
      </p:sp>
      <p:sp>
        <p:nvSpPr>
          <p:cNvPr id="8" name="Content Placeholder 7">
            <a:extLst>
              <a:ext uri="{FF2B5EF4-FFF2-40B4-BE49-F238E27FC236}">
                <a16:creationId xmlns:a16="http://schemas.microsoft.com/office/drawing/2014/main" id="{7ED0A518-74F9-2567-2BA8-EE95254EA859}"/>
              </a:ext>
            </a:extLst>
          </p:cNvPr>
          <p:cNvSpPr>
            <a:spLocks noGrp="1"/>
          </p:cNvSpPr>
          <p:nvPr>
            <p:ph idx="1"/>
          </p:nvPr>
        </p:nvSpPr>
        <p:spPr>
          <a:xfrm>
            <a:off x="838200" y="2162432"/>
            <a:ext cx="10515600" cy="3515498"/>
          </a:xfrm>
        </p:spPr>
        <p:txBody>
          <a:bodyPr>
            <a:normAutofit/>
          </a:bodyPr>
          <a:lstStyle/>
          <a:p>
            <a:pPr>
              <a:buNone/>
            </a:pPr>
            <a:r>
              <a:rPr lang="en-US" b="1" dirty="0"/>
              <a:t>💼 HR &amp; Recruiting</a:t>
            </a:r>
          </a:p>
          <a:p>
            <a:pPr lvl="1"/>
            <a:r>
              <a:rPr lang="en-US" sz="2800" b="1" dirty="0"/>
              <a:t>LinkedIn Recruiter</a:t>
            </a:r>
            <a:r>
              <a:rPr lang="en-US" sz="2800" dirty="0"/>
              <a:t> – Uses AI to recommend candidates and job matches.</a:t>
            </a:r>
          </a:p>
          <a:p>
            <a:pPr lvl="1"/>
            <a:r>
              <a:rPr lang="en-US" sz="2800" b="1" dirty="0"/>
              <a:t>Indeed / ZipRecruiter Smart Match</a:t>
            </a:r>
            <a:r>
              <a:rPr lang="en-US" sz="2800" dirty="0"/>
              <a:t> – AI ranks applicants and matches jobs to skills.</a:t>
            </a:r>
          </a:p>
          <a:p>
            <a:pPr lvl="1"/>
            <a:r>
              <a:rPr lang="en-US" sz="2800" b="1" dirty="0"/>
              <a:t>BambooHR’s Performance Module</a:t>
            </a:r>
            <a:r>
              <a:rPr lang="en-US" sz="2800" dirty="0"/>
              <a:t> – Uses AI to flag feedback trends and engagement.</a:t>
            </a:r>
          </a:p>
          <a:p>
            <a:pPr marL="0" indent="0" algn="ctr">
              <a:buNone/>
            </a:pPr>
            <a:endParaRPr lang="en-US" sz="3200" dirty="0"/>
          </a:p>
        </p:txBody>
      </p:sp>
      <p:pic>
        <p:nvPicPr>
          <p:cNvPr id="10" name="Picture 9">
            <a:extLst>
              <a:ext uri="{FF2B5EF4-FFF2-40B4-BE49-F238E27FC236}">
                <a16:creationId xmlns:a16="http://schemas.microsoft.com/office/drawing/2014/main" id="{ACCBCCC0-EDF1-8FFB-6D27-3455E2D92740}"/>
              </a:ext>
            </a:extLst>
          </p:cNvPr>
          <p:cNvPicPr>
            <a:picLocks noChangeAspect="1"/>
          </p:cNvPicPr>
          <p:nvPr/>
        </p:nvPicPr>
        <p:blipFill>
          <a:blip r:embed="rId3"/>
          <a:stretch>
            <a:fillRect/>
          </a:stretch>
        </p:blipFill>
        <p:spPr>
          <a:xfrm>
            <a:off x="94542" y="5990615"/>
            <a:ext cx="916111" cy="829081"/>
          </a:xfrm>
          <a:prstGeom prst="rect">
            <a:avLst/>
          </a:prstGeom>
        </p:spPr>
      </p:pic>
    </p:spTree>
    <p:extLst>
      <p:ext uri="{BB962C8B-B14F-4D97-AF65-F5344CB8AC3E}">
        <p14:creationId xmlns:p14="http://schemas.microsoft.com/office/powerpoint/2010/main" val="2212593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3F52F9E-69D2-5DB3-1D87-3F3547B48D67}"/>
            </a:ext>
          </a:extLst>
        </p:cNvPr>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1E6E67-1964-3C28-B316-0A77C8A5D4BA}"/>
              </a:ext>
            </a:extLst>
          </p:cNvPr>
          <p:cNvSpPr>
            <a:spLocks noGrp="1"/>
          </p:cNvSpPr>
          <p:nvPr>
            <p:ph type="title"/>
          </p:nvPr>
        </p:nvSpPr>
        <p:spPr>
          <a:xfrm>
            <a:off x="574589" y="473208"/>
            <a:ext cx="6171816" cy="3075794"/>
          </a:xfrm>
        </p:spPr>
        <p:txBody>
          <a:bodyPr vert="horz" lIns="91440" tIns="45720" rIns="91440" bIns="45720" rtlCol="0" anchor="b">
            <a:noAutofit/>
          </a:bodyPr>
          <a:lstStyle/>
          <a:p>
            <a:pPr algn="ctr"/>
            <a:r>
              <a:rPr lang="en-US" sz="4200" b="1" kern="1200" dirty="0">
                <a:solidFill>
                  <a:schemeClr val="accent2">
                    <a:lumMod val="50000"/>
                  </a:schemeClr>
                </a:solidFill>
                <a:latin typeface="+mj-lt"/>
                <a:ea typeface="+mj-ea"/>
                <a:cs typeface="+mj-cs"/>
              </a:rPr>
              <a:t>Let’s Discuss! </a:t>
            </a:r>
            <a:br>
              <a:rPr lang="en-US" sz="4200" b="1" kern="1200" dirty="0">
                <a:solidFill>
                  <a:schemeClr val="accent1">
                    <a:lumMod val="75000"/>
                  </a:schemeClr>
                </a:solidFill>
                <a:latin typeface="+mj-lt"/>
                <a:ea typeface="+mj-ea"/>
                <a:cs typeface="+mj-cs"/>
              </a:rPr>
            </a:br>
            <a:r>
              <a:rPr lang="en-US" sz="4200" b="1" i="1" kern="1200" dirty="0">
                <a:solidFill>
                  <a:schemeClr val="accent1">
                    <a:lumMod val="75000"/>
                  </a:schemeClr>
                </a:solidFill>
                <a:latin typeface="+mj-lt"/>
                <a:ea typeface="+mj-ea"/>
                <a:cs typeface="+mj-cs"/>
              </a:rPr>
              <a:t>What excites you, or concerns you, most about using AI in performance evaluations? </a:t>
            </a:r>
          </a:p>
        </p:txBody>
      </p:sp>
      <p:sp>
        <p:nvSpPr>
          <p:cNvPr id="41" name="Rectangle 40">
            <a:extLst>
              <a:ext uri="{FF2B5EF4-FFF2-40B4-BE49-F238E27FC236}">
                <a16:creationId xmlns:a16="http://schemas.microsoft.com/office/drawing/2014/main" id="{BC05CA36-AD6A-4ABF-9A05-52E5A143D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D4331EE8-85A4-4588-8D9E-70E534D47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49D6C862-61CC-4B46-8080-96583D653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descr="Robot">
            <a:extLst>
              <a:ext uri="{FF2B5EF4-FFF2-40B4-BE49-F238E27FC236}">
                <a16:creationId xmlns:a16="http://schemas.microsoft.com/office/drawing/2014/main" id="{8A11AFEF-822B-925A-4497-FD230567A3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73907" y="658489"/>
            <a:ext cx="5163022" cy="5163022"/>
          </a:xfrm>
          <a:prstGeom prst="rect">
            <a:avLst/>
          </a:prstGeom>
        </p:spPr>
      </p:pic>
      <p:sp>
        <p:nvSpPr>
          <p:cNvPr id="47" name="Rectangle 46">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C4DE960C-3BE5-87DE-91D8-0E04F9A26DFD}"/>
              </a:ext>
            </a:extLst>
          </p:cNvPr>
          <p:cNvPicPr>
            <a:picLocks noChangeAspect="1"/>
          </p:cNvPicPr>
          <p:nvPr/>
        </p:nvPicPr>
        <p:blipFill>
          <a:blip r:embed="rId5"/>
          <a:stretch>
            <a:fillRect/>
          </a:stretch>
        </p:blipFill>
        <p:spPr>
          <a:xfrm>
            <a:off x="94542" y="5990615"/>
            <a:ext cx="916111" cy="829081"/>
          </a:xfrm>
          <a:prstGeom prst="rect">
            <a:avLst/>
          </a:prstGeom>
        </p:spPr>
      </p:pic>
    </p:spTree>
    <p:extLst>
      <p:ext uri="{BB962C8B-B14F-4D97-AF65-F5344CB8AC3E}">
        <p14:creationId xmlns:p14="http://schemas.microsoft.com/office/powerpoint/2010/main" val="2468487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7DF16AB-B755-78F1-060B-321D88206BA0}"/>
            </a:ext>
          </a:extLst>
        </p:cNvPr>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7D3D0110-F27A-BE9C-BB36-6DB057BB9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80C3B66D-5F0F-385C-024E-5ED7871FD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E8445884-809D-6F5D-A166-ED9C6FED0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B9D57E4-8578-5F08-6AEC-D840E1D34E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677D432-BC9A-A678-680C-A231C6859820}"/>
              </a:ext>
            </a:extLst>
          </p:cNvPr>
          <p:cNvSpPr>
            <a:spLocks noGrp="1"/>
          </p:cNvSpPr>
          <p:nvPr>
            <p:ph type="title"/>
          </p:nvPr>
        </p:nvSpPr>
        <p:spPr>
          <a:xfrm>
            <a:off x="1181807" y="1425482"/>
            <a:ext cx="4747280" cy="4021322"/>
          </a:xfrm>
        </p:spPr>
        <p:txBody>
          <a:bodyPr vert="horz" lIns="91440" tIns="45720" rIns="91440" bIns="45720" rtlCol="0" anchor="b">
            <a:noAutofit/>
          </a:bodyPr>
          <a:lstStyle/>
          <a:p>
            <a:pPr algn="ctr"/>
            <a:r>
              <a:rPr lang="en-US" b="1" kern="1200" dirty="0">
                <a:solidFill>
                  <a:srgbClr val="FFFFFF"/>
                </a:solidFill>
                <a:latin typeface="+mj-lt"/>
                <a:ea typeface="+mj-ea"/>
                <a:cs typeface="+mj-cs"/>
              </a:rPr>
              <a:t>AI in Performance Reviews. </a:t>
            </a:r>
            <a:r>
              <a:rPr lang="en-US" b="1" u="sng" kern="1200" dirty="0">
                <a:solidFill>
                  <a:srgbClr val="FFFFFF"/>
                </a:solidFill>
                <a:latin typeface="+mj-lt"/>
                <a:ea typeface="+mj-ea"/>
                <a:cs typeface="+mj-cs"/>
              </a:rPr>
              <a:t>Why?</a:t>
            </a:r>
          </a:p>
        </p:txBody>
      </p:sp>
      <p:sp>
        <p:nvSpPr>
          <p:cNvPr id="32" name="Rectangle 31">
            <a:extLst>
              <a:ext uri="{FF2B5EF4-FFF2-40B4-BE49-F238E27FC236}">
                <a16:creationId xmlns:a16="http://schemas.microsoft.com/office/drawing/2014/main" id="{8D19D936-A505-7882-9872-4120229A82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B873288-7EEC-9859-85C1-9C5EC021E3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descr="Robot">
            <a:extLst>
              <a:ext uri="{FF2B5EF4-FFF2-40B4-BE49-F238E27FC236}">
                <a16:creationId xmlns:a16="http://schemas.microsoft.com/office/drawing/2014/main" id="{88ACCEDE-44DA-1B7E-9594-EC36CC368B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61874" y="2108877"/>
            <a:ext cx="2654533" cy="2654533"/>
          </a:xfrm>
          <a:prstGeom prst="rect">
            <a:avLst/>
          </a:prstGeom>
        </p:spPr>
      </p:pic>
      <p:pic>
        <p:nvPicPr>
          <p:cNvPr id="10" name="Picture 9">
            <a:extLst>
              <a:ext uri="{FF2B5EF4-FFF2-40B4-BE49-F238E27FC236}">
                <a16:creationId xmlns:a16="http://schemas.microsoft.com/office/drawing/2014/main" id="{1579D487-AAEC-75A1-695D-3D41F57D528E}"/>
              </a:ext>
            </a:extLst>
          </p:cNvPr>
          <p:cNvPicPr>
            <a:picLocks noChangeAspect="1"/>
          </p:cNvPicPr>
          <p:nvPr/>
        </p:nvPicPr>
        <p:blipFill>
          <a:blip r:embed="rId5"/>
          <a:stretch>
            <a:fillRect/>
          </a:stretch>
        </p:blipFill>
        <p:spPr>
          <a:xfrm>
            <a:off x="94542" y="5990615"/>
            <a:ext cx="916111" cy="829081"/>
          </a:xfrm>
          <a:prstGeom prst="rect">
            <a:avLst/>
          </a:prstGeom>
        </p:spPr>
      </p:pic>
    </p:spTree>
    <p:extLst>
      <p:ext uri="{BB962C8B-B14F-4D97-AF65-F5344CB8AC3E}">
        <p14:creationId xmlns:p14="http://schemas.microsoft.com/office/powerpoint/2010/main" val="3681962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C19C782-B645-2AAA-9705-ED0BBFAFA688}"/>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7E84FD0D-5382-81DB-BC03-8E7CA278E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F105260-2FD8-3DBD-898A-DA26539135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4F5E4AE-5D0D-2CD4-BB39-DDA168B8C5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86F0092-9D65-C600-195F-E81E3BC52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72F32F3-798F-71FB-9E2A-F69870076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EB80719-C004-C9BF-440F-417E004015D0}"/>
              </a:ext>
            </a:extLst>
          </p:cNvPr>
          <p:cNvSpPr>
            <a:spLocks noGrp="1"/>
          </p:cNvSpPr>
          <p:nvPr>
            <p:ph type="title"/>
          </p:nvPr>
        </p:nvSpPr>
        <p:spPr>
          <a:xfrm>
            <a:off x="781665" y="294538"/>
            <a:ext cx="10485885" cy="1033669"/>
          </a:xfrm>
        </p:spPr>
        <p:txBody>
          <a:bodyPr>
            <a:normAutofit/>
          </a:bodyPr>
          <a:lstStyle/>
          <a:p>
            <a:r>
              <a:rPr lang="en-US" sz="5400" b="1" dirty="0">
                <a:solidFill>
                  <a:srgbClr val="FFFFFF"/>
                </a:solidFill>
              </a:rPr>
              <a:t>Streamlining the Process </a:t>
            </a:r>
          </a:p>
        </p:txBody>
      </p:sp>
      <p:sp>
        <p:nvSpPr>
          <p:cNvPr id="8" name="Content Placeholder 7">
            <a:extLst>
              <a:ext uri="{FF2B5EF4-FFF2-40B4-BE49-F238E27FC236}">
                <a16:creationId xmlns:a16="http://schemas.microsoft.com/office/drawing/2014/main" id="{46A7596D-8204-04F5-821D-56075DCD7D59}"/>
              </a:ext>
            </a:extLst>
          </p:cNvPr>
          <p:cNvSpPr>
            <a:spLocks noGrp="1"/>
          </p:cNvSpPr>
          <p:nvPr>
            <p:ph idx="1"/>
          </p:nvPr>
        </p:nvSpPr>
        <p:spPr>
          <a:xfrm>
            <a:off x="838200" y="2979173"/>
            <a:ext cx="10515600" cy="3197789"/>
          </a:xfrm>
        </p:spPr>
        <p:txBody>
          <a:bodyPr>
            <a:normAutofit/>
          </a:bodyPr>
          <a:lstStyle/>
          <a:p>
            <a:pPr marL="0" indent="0" algn="ctr">
              <a:buNone/>
            </a:pPr>
            <a:r>
              <a:rPr lang="en-US" sz="4000" dirty="0"/>
              <a:t>Tech platforms help us automate tasks so that HR professionals and leaders can focus on: </a:t>
            </a:r>
            <a:br>
              <a:rPr lang="en-US" sz="4000" dirty="0"/>
            </a:br>
            <a:endParaRPr lang="en-US" sz="4000" dirty="0"/>
          </a:p>
          <a:p>
            <a:pPr marL="0" indent="0" algn="ctr">
              <a:buNone/>
            </a:pPr>
            <a:r>
              <a:rPr lang="en-US" sz="4000" b="1" dirty="0">
                <a:solidFill>
                  <a:schemeClr val="tx2">
                    <a:lumMod val="75000"/>
                    <a:lumOff val="25000"/>
                  </a:schemeClr>
                </a:solidFill>
              </a:rPr>
              <a:t>STRATEGY &amp; COACHING</a:t>
            </a:r>
            <a:r>
              <a:rPr lang="en-US" sz="4000" dirty="0"/>
              <a:t>.</a:t>
            </a:r>
          </a:p>
        </p:txBody>
      </p:sp>
      <p:pic>
        <p:nvPicPr>
          <p:cNvPr id="10" name="Picture 9">
            <a:extLst>
              <a:ext uri="{FF2B5EF4-FFF2-40B4-BE49-F238E27FC236}">
                <a16:creationId xmlns:a16="http://schemas.microsoft.com/office/drawing/2014/main" id="{8D1A82CA-213D-DC85-745E-68AF71715C63}"/>
              </a:ext>
            </a:extLst>
          </p:cNvPr>
          <p:cNvPicPr>
            <a:picLocks noChangeAspect="1"/>
          </p:cNvPicPr>
          <p:nvPr/>
        </p:nvPicPr>
        <p:blipFill>
          <a:blip r:embed="rId3"/>
          <a:stretch>
            <a:fillRect/>
          </a:stretch>
        </p:blipFill>
        <p:spPr>
          <a:xfrm>
            <a:off x="94542" y="5990615"/>
            <a:ext cx="916111" cy="829081"/>
          </a:xfrm>
          <a:prstGeom prst="rect">
            <a:avLst/>
          </a:prstGeom>
        </p:spPr>
      </p:pic>
    </p:spTree>
    <p:extLst>
      <p:ext uri="{BB962C8B-B14F-4D97-AF65-F5344CB8AC3E}">
        <p14:creationId xmlns:p14="http://schemas.microsoft.com/office/powerpoint/2010/main" val="3018888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3A7857E-8FE9-E46F-9953-B68DA8A2E4BD}"/>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0C1A5342-E4F9-D61B-B165-4463D1A230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AE23EA5-A7DA-A563-1771-9496198FD7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698EB36-7476-6DAA-EDAB-868AF07701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279C46E-2A03-9DB2-D3CB-07C01A0408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BEEC0CA-DDEB-D59F-314D-1BC3F60675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FB79946-6910-C5AB-52B4-A67051D2AF39}"/>
              </a:ext>
            </a:extLst>
          </p:cNvPr>
          <p:cNvSpPr>
            <a:spLocks noGrp="1"/>
          </p:cNvSpPr>
          <p:nvPr>
            <p:ph type="title"/>
          </p:nvPr>
        </p:nvSpPr>
        <p:spPr>
          <a:xfrm>
            <a:off x="838201" y="294538"/>
            <a:ext cx="10429350" cy="1033669"/>
          </a:xfrm>
        </p:spPr>
        <p:txBody>
          <a:bodyPr>
            <a:normAutofit/>
          </a:bodyPr>
          <a:lstStyle/>
          <a:p>
            <a:r>
              <a:rPr lang="en-US" sz="5400" b="1" dirty="0">
                <a:solidFill>
                  <a:srgbClr val="FFFFFF"/>
                </a:solidFill>
              </a:rPr>
              <a:t>Smarter Goal Alignment </a:t>
            </a:r>
          </a:p>
        </p:txBody>
      </p:sp>
      <p:sp>
        <p:nvSpPr>
          <p:cNvPr id="8" name="Content Placeholder 7">
            <a:extLst>
              <a:ext uri="{FF2B5EF4-FFF2-40B4-BE49-F238E27FC236}">
                <a16:creationId xmlns:a16="http://schemas.microsoft.com/office/drawing/2014/main" id="{E37F7280-6F38-F444-D771-FEC5EB26B646}"/>
              </a:ext>
            </a:extLst>
          </p:cNvPr>
          <p:cNvSpPr>
            <a:spLocks noGrp="1"/>
          </p:cNvSpPr>
          <p:nvPr>
            <p:ph idx="1"/>
          </p:nvPr>
        </p:nvSpPr>
        <p:spPr>
          <a:xfrm>
            <a:off x="838200" y="2279822"/>
            <a:ext cx="10515600" cy="3897141"/>
          </a:xfrm>
        </p:spPr>
        <p:txBody>
          <a:bodyPr>
            <a:normAutofit fontScale="92500" lnSpcReduction="10000"/>
          </a:bodyPr>
          <a:lstStyle/>
          <a:p>
            <a:pPr marL="0" indent="0" algn="ctr">
              <a:buNone/>
            </a:pPr>
            <a:r>
              <a:rPr lang="en-US" sz="3600" dirty="0"/>
              <a:t>When given plenty of information, AI can analyze performance data to suggest</a:t>
            </a:r>
            <a:br>
              <a:rPr lang="en-US" sz="3600" dirty="0"/>
            </a:br>
            <a:endParaRPr lang="en-US" sz="3600" dirty="0"/>
          </a:p>
          <a:p>
            <a:pPr marL="0" indent="0" algn="ctr">
              <a:buNone/>
            </a:pPr>
            <a:r>
              <a:rPr lang="en-US" sz="3600" b="1" dirty="0">
                <a:solidFill>
                  <a:schemeClr val="tx2">
                    <a:lumMod val="75000"/>
                    <a:lumOff val="25000"/>
                  </a:schemeClr>
                </a:solidFill>
              </a:rPr>
              <a:t> INDIVIDUALIZED GOALS</a:t>
            </a:r>
            <a:br>
              <a:rPr lang="en-US" sz="3600" b="1" dirty="0">
                <a:solidFill>
                  <a:schemeClr val="tx2">
                    <a:lumMod val="75000"/>
                    <a:lumOff val="25000"/>
                  </a:schemeClr>
                </a:solidFill>
              </a:rPr>
            </a:br>
            <a:endParaRPr lang="en-US" sz="3600" b="1" dirty="0">
              <a:solidFill>
                <a:schemeClr val="tx2">
                  <a:lumMod val="75000"/>
                  <a:lumOff val="25000"/>
                </a:schemeClr>
              </a:solidFill>
            </a:endParaRPr>
          </a:p>
          <a:p>
            <a:pPr marL="0" indent="0" algn="ctr">
              <a:buNone/>
            </a:pPr>
            <a:r>
              <a:rPr lang="en-US" sz="3600" dirty="0"/>
              <a:t>that align with your organization’s mission, values, and</a:t>
            </a:r>
          </a:p>
          <a:p>
            <a:pPr marL="0" indent="0" algn="ctr">
              <a:buNone/>
            </a:pPr>
            <a:r>
              <a:rPr lang="en-US" sz="3600" dirty="0"/>
              <a:t> </a:t>
            </a:r>
          </a:p>
          <a:p>
            <a:pPr marL="0" indent="0" algn="ctr">
              <a:buNone/>
            </a:pPr>
            <a:r>
              <a:rPr lang="en-US" sz="3600" b="1" dirty="0">
                <a:solidFill>
                  <a:schemeClr val="tx2">
                    <a:lumMod val="75000"/>
                    <a:lumOff val="25000"/>
                  </a:schemeClr>
                </a:solidFill>
              </a:rPr>
              <a:t>ORGANIZATIONAL PRIORITIES.</a:t>
            </a:r>
          </a:p>
        </p:txBody>
      </p:sp>
      <p:pic>
        <p:nvPicPr>
          <p:cNvPr id="10" name="Picture 9">
            <a:extLst>
              <a:ext uri="{FF2B5EF4-FFF2-40B4-BE49-F238E27FC236}">
                <a16:creationId xmlns:a16="http://schemas.microsoft.com/office/drawing/2014/main" id="{E9815F9F-775B-F322-373A-A80771615958}"/>
              </a:ext>
            </a:extLst>
          </p:cNvPr>
          <p:cNvPicPr>
            <a:picLocks noChangeAspect="1"/>
          </p:cNvPicPr>
          <p:nvPr/>
        </p:nvPicPr>
        <p:blipFill>
          <a:blip r:embed="rId3"/>
          <a:stretch>
            <a:fillRect/>
          </a:stretch>
        </p:blipFill>
        <p:spPr>
          <a:xfrm>
            <a:off x="94542" y="5990615"/>
            <a:ext cx="916111" cy="829081"/>
          </a:xfrm>
          <a:prstGeom prst="rect">
            <a:avLst/>
          </a:prstGeom>
        </p:spPr>
      </p:pic>
    </p:spTree>
    <p:extLst>
      <p:ext uri="{BB962C8B-B14F-4D97-AF65-F5344CB8AC3E}">
        <p14:creationId xmlns:p14="http://schemas.microsoft.com/office/powerpoint/2010/main" val="174883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anim calcmode="lin" valueType="num">
                                      <p:cBhvr additive="base">
                                        <p:cTn id="13"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6EB32F0-FD0F-1DE0-C278-86EB2466E4B9}"/>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 name="Picture 2" descr="A qr code with orange squares&#10;&#10;AI-generated content may be incorrect.">
            <a:extLst>
              <a:ext uri="{FF2B5EF4-FFF2-40B4-BE49-F238E27FC236}">
                <a16:creationId xmlns:a16="http://schemas.microsoft.com/office/drawing/2014/main" id="{C830E4A0-8627-6BDF-2680-16DE03E0C4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4978" y="2236083"/>
            <a:ext cx="3619221" cy="3619221"/>
          </a:xfrm>
          <a:prstGeom prst="rect">
            <a:avLst/>
          </a:prstGeom>
        </p:spPr>
      </p:pic>
      <p:sp>
        <p:nvSpPr>
          <p:cNvPr id="5" name="Title 4">
            <a:extLst>
              <a:ext uri="{FF2B5EF4-FFF2-40B4-BE49-F238E27FC236}">
                <a16:creationId xmlns:a16="http://schemas.microsoft.com/office/drawing/2014/main" id="{3D5E7844-7F11-464A-4997-4CFEFD1FCF12}"/>
              </a:ext>
            </a:extLst>
          </p:cNvPr>
          <p:cNvSpPr>
            <a:spLocks noGrp="1"/>
          </p:cNvSpPr>
          <p:nvPr>
            <p:ph type="title"/>
          </p:nvPr>
        </p:nvSpPr>
        <p:spPr>
          <a:xfrm>
            <a:off x="1314824" y="448413"/>
            <a:ext cx="10053763" cy="2928470"/>
          </a:xfrm>
        </p:spPr>
        <p:txBody>
          <a:bodyPr vert="horz" lIns="91440" tIns="45720" rIns="91440" bIns="45720" rtlCol="0" anchor="b">
            <a:normAutofit/>
          </a:bodyPr>
          <a:lstStyle/>
          <a:p>
            <a:r>
              <a:rPr lang="en-US" sz="8000" kern="1200" dirty="0">
                <a:solidFill>
                  <a:srgbClr val="FFFFFF"/>
                </a:solidFill>
                <a:latin typeface="+mj-lt"/>
                <a:ea typeface="+mj-ea"/>
                <a:cs typeface="+mj-cs"/>
              </a:rPr>
              <a:t>AI-Driven Performance Evaluations</a:t>
            </a:r>
          </a:p>
        </p:txBody>
      </p:sp>
      <p:sp>
        <p:nvSpPr>
          <p:cNvPr id="6" name="Text Placeholder 5">
            <a:extLst>
              <a:ext uri="{FF2B5EF4-FFF2-40B4-BE49-F238E27FC236}">
                <a16:creationId xmlns:a16="http://schemas.microsoft.com/office/drawing/2014/main" id="{D1D7107F-A956-70BF-C007-A75E80BD15C5}"/>
              </a:ext>
            </a:extLst>
          </p:cNvPr>
          <p:cNvSpPr>
            <a:spLocks noGrp="1"/>
          </p:cNvSpPr>
          <p:nvPr>
            <p:ph type="body" idx="1"/>
          </p:nvPr>
        </p:nvSpPr>
        <p:spPr>
          <a:xfrm>
            <a:off x="1314824" y="4657724"/>
            <a:ext cx="10005951" cy="1458258"/>
          </a:xfrm>
        </p:spPr>
        <p:txBody>
          <a:bodyPr vert="horz" lIns="91440" tIns="45720" rIns="91440" bIns="45720" rtlCol="0" anchor="ctr">
            <a:normAutofit/>
          </a:bodyPr>
          <a:lstStyle/>
          <a:p>
            <a:r>
              <a:rPr lang="en-US" sz="4000" kern="1200" dirty="0">
                <a:solidFill>
                  <a:schemeClr val="tx1"/>
                </a:solidFill>
                <a:latin typeface="+mn-lt"/>
                <a:ea typeface="+mn-ea"/>
                <a:cs typeface="+mn-cs"/>
              </a:rPr>
              <a:t>Enhancing Fairness, </a:t>
            </a:r>
          </a:p>
          <a:p>
            <a:r>
              <a:rPr lang="en-US" sz="4000" kern="1200" dirty="0">
                <a:solidFill>
                  <a:schemeClr val="tx1"/>
                </a:solidFill>
                <a:latin typeface="+mn-lt"/>
                <a:ea typeface="+mn-ea"/>
                <a:cs typeface="+mn-cs"/>
              </a:rPr>
              <a:t>Efficiency</a:t>
            </a:r>
            <a:r>
              <a:rPr lang="en-US" sz="4000" dirty="0">
                <a:solidFill>
                  <a:schemeClr val="tx1"/>
                </a:solidFill>
              </a:rPr>
              <a:t>, and</a:t>
            </a:r>
            <a:r>
              <a:rPr lang="en-US" sz="4000" kern="1200" dirty="0">
                <a:solidFill>
                  <a:schemeClr val="tx1"/>
                </a:solidFill>
                <a:latin typeface="+mn-lt"/>
                <a:ea typeface="+mn-ea"/>
                <a:cs typeface="+mn-cs"/>
              </a:rPr>
              <a:t> Employee Growth</a:t>
            </a:r>
          </a:p>
        </p:txBody>
      </p:sp>
      <p:pic>
        <p:nvPicPr>
          <p:cNvPr id="10" name="Picture 9">
            <a:extLst>
              <a:ext uri="{FF2B5EF4-FFF2-40B4-BE49-F238E27FC236}">
                <a16:creationId xmlns:a16="http://schemas.microsoft.com/office/drawing/2014/main" id="{8BB241B7-04AF-EC0A-7B1C-78C3C25EC982}"/>
              </a:ext>
            </a:extLst>
          </p:cNvPr>
          <p:cNvPicPr>
            <a:picLocks noChangeAspect="1"/>
          </p:cNvPicPr>
          <p:nvPr/>
        </p:nvPicPr>
        <p:blipFill>
          <a:blip r:embed="rId3"/>
          <a:stretch>
            <a:fillRect/>
          </a:stretch>
        </p:blipFill>
        <p:spPr>
          <a:xfrm>
            <a:off x="94542" y="5990615"/>
            <a:ext cx="916111" cy="829081"/>
          </a:xfrm>
          <a:prstGeom prst="rect">
            <a:avLst/>
          </a:prstGeom>
        </p:spPr>
      </p:pic>
    </p:spTree>
    <p:extLst>
      <p:ext uri="{BB962C8B-B14F-4D97-AF65-F5344CB8AC3E}">
        <p14:creationId xmlns:p14="http://schemas.microsoft.com/office/powerpoint/2010/main" val="15704867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48E5DBD-508F-786E-3F09-70EBE5B7AF92}"/>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25860965-78D0-BA57-F0C3-13253C519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48FA8A0-7B57-FCF4-AAE7-E98009598E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89D93ECA-CCAB-5C63-6056-2D531CCDD7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AADF243-C562-0BD3-8DF5-C344D38566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7752DD5-210B-6C7A-19CA-B313BEBCC7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1BE3B75-204F-5780-9905-BC2403F8546B}"/>
              </a:ext>
            </a:extLst>
          </p:cNvPr>
          <p:cNvSpPr>
            <a:spLocks noGrp="1"/>
          </p:cNvSpPr>
          <p:nvPr>
            <p:ph type="title"/>
          </p:nvPr>
        </p:nvSpPr>
        <p:spPr>
          <a:xfrm>
            <a:off x="838201" y="294538"/>
            <a:ext cx="10429350" cy="1033669"/>
          </a:xfrm>
        </p:spPr>
        <p:txBody>
          <a:bodyPr>
            <a:normAutofit/>
          </a:bodyPr>
          <a:lstStyle/>
          <a:p>
            <a:r>
              <a:rPr lang="en-US" sz="5400" b="1" dirty="0">
                <a:solidFill>
                  <a:schemeClr val="bg1"/>
                </a:solidFill>
              </a:rPr>
              <a:t>Real-Time Analytics</a:t>
            </a:r>
            <a:endParaRPr lang="en-US" sz="19900" dirty="0">
              <a:solidFill>
                <a:schemeClr val="bg1"/>
              </a:solidFill>
            </a:endParaRPr>
          </a:p>
        </p:txBody>
      </p:sp>
      <p:sp>
        <p:nvSpPr>
          <p:cNvPr id="8" name="Content Placeholder 7">
            <a:extLst>
              <a:ext uri="{FF2B5EF4-FFF2-40B4-BE49-F238E27FC236}">
                <a16:creationId xmlns:a16="http://schemas.microsoft.com/office/drawing/2014/main" id="{41A65A26-386C-3505-2C48-D33B81067D71}"/>
              </a:ext>
            </a:extLst>
          </p:cNvPr>
          <p:cNvSpPr>
            <a:spLocks noGrp="1"/>
          </p:cNvSpPr>
          <p:nvPr>
            <p:ph idx="1"/>
          </p:nvPr>
        </p:nvSpPr>
        <p:spPr>
          <a:xfrm>
            <a:off x="838200" y="2347783"/>
            <a:ext cx="10515600" cy="3829179"/>
          </a:xfrm>
        </p:spPr>
        <p:txBody>
          <a:bodyPr/>
          <a:lstStyle/>
          <a:p>
            <a:pPr marL="0" indent="0" algn="ctr">
              <a:buNone/>
            </a:pPr>
            <a:r>
              <a:rPr lang="en-US" sz="3600" dirty="0"/>
              <a:t>AI helps managers track performance trends throughout the review period supporting </a:t>
            </a:r>
          </a:p>
          <a:p>
            <a:pPr marL="0" indent="0" algn="ctr">
              <a:buNone/>
            </a:pPr>
            <a:endParaRPr lang="en-US" sz="3600" dirty="0"/>
          </a:p>
          <a:p>
            <a:pPr marL="0" indent="0" algn="ctr">
              <a:buNone/>
            </a:pPr>
            <a:r>
              <a:rPr lang="en-US" sz="3600" b="1" dirty="0">
                <a:solidFill>
                  <a:schemeClr val="tx2">
                    <a:lumMod val="75000"/>
                    <a:lumOff val="25000"/>
                  </a:schemeClr>
                </a:solidFill>
              </a:rPr>
              <a:t>PROACTIVE INTERVENTIONS.</a:t>
            </a:r>
            <a:endParaRPr lang="en-US" b="1" dirty="0">
              <a:solidFill>
                <a:schemeClr val="tx2">
                  <a:lumMod val="75000"/>
                  <a:lumOff val="25000"/>
                </a:schemeClr>
              </a:solidFill>
            </a:endParaRPr>
          </a:p>
        </p:txBody>
      </p:sp>
      <p:pic>
        <p:nvPicPr>
          <p:cNvPr id="10" name="Picture 9">
            <a:extLst>
              <a:ext uri="{FF2B5EF4-FFF2-40B4-BE49-F238E27FC236}">
                <a16:creationId xmlns:a16="http://schemas.microsoft.com/office/drawing/2014/main" id="{B75A72E4-D2D9-BB2A-7C3F-499D73524F9C}"/>
              </a:ext>
            </a:extLst>
          </p:cNvPr>
          <p:cNvPicPr>
            <a:picLocks noChangeAspect="1"/>
          </p:cNvPicPr>
          <p:nvPr/>
        </p:nvPicPr>
        <p:blipFill>
          <a:blip r:embed="rId3"/>
          <a:stretch>
            <a:fillRect/>
          </a:stretch>
        </p:blipFill>
        <p:spPr>
          <a:xfrm>
            <a:off x="94542" y="5990615"/>
            <a:ext cx="916111" cy="829081"/>
          </a:xfrm>
          <a:prstGeom prst="rect">
            <a:avLst/>
          </a:prstGeom>
        </p:spPr>
      </p:pic>
    </p:spTree>
    <p:extLst>
      <p:ext uri="{BB962C8B-B14F-4D97-AF65-F5344CB8AC3E}">
        <p14:creationId xmlns:p14="http://schemas.microsoft.com/office/powerpoint/2010/main" val="2339565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 calcmode="lin" valueType="num">
                                      <p:cBhvr additive="base">
                                        <p:cTn id="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0BE8262-E53E-A4C9-C14E-BD22672C9508}"/>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DA50C7BF-FED5-3EEF-51F7-AD41629C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A8BA79C-A411-DB54-E071-2EEA8AFE2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E2D57281-0D0D-C2D3-ED46-BB1B11CEA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82DBA5E-876C-C815-BA08-DD84B97548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B7569F8-031D-A4D5-406D-49240CCD79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511493E-E9A1-CB0E-498A-0DAE8B5330CE}"/>
              </a:ext>
            </a:extLst>
          </p:cNvPr>
          <p:cNvSpPr>
            <a:spLocks noGrp="1"/>
          </p:cNvSpPr>
          <p:nvPr>
            <p:ph type="title"/>
          </p:nvPr>
        </p:nvSpPr>
        <p:spPr>
          <a:xfrm>
            <a:off x="838201" y="294538"/>
            <a:ext cx="10678296" cy="1033669"/>
          </a:xfrm>
        </p:spPr>
        <p:txBody>
          <a:bodyPr>
            <a:normAutofit/>
          </a:bodyPr>
          <a:lstStyle/>
          <a:p>
            <a:r>
              <a:rPr lang="en-US" sz="5000" b="1" dirty="0">
                <a:solidFill>
                  <a:schemeClr val="bg1"/>
                </a:solidFill>
              </a:rPr>
              <a:t>Human + Machine = Better Together</a:t>
            </a:r>
            <a:endParaRPr lang="en-US" sz="5000" dirty="0">
              <a:solidFill>
                <a:schemeClr val="bg1"/>
              </a:solidFill>
            </a:endParaRPr>
          </a:p>
        </p:txBody>
      </p:sp>
      <p:sp>
        <p:nvSpPr>
          <p:cNvPr id="8" name="Content Placeholder 7">
            <a:extLst>
              <a:ext uri="{FF2B5EF4-FFF2-40B4-BE49-F238E27FC236}">
                <a16:creationId xmlns:a16="http://schemas.microsoft.com/office/drawing/2014/main" id="{94814D03-60AD-665D-D86A-9E327C475F6D}"/>
              </a:ext>
            </a:extLst>
          </p:cNvPr>
          <p:cNvSpPr>
            <a:spLocks noGrp="1"/>
          </p:cNvSpPr>
          <p:nvPr>
            <p:ph idx="1"/>
          </p:nvPr>
        </p:nvSpPr>
        <p:spPr>
          <a:xfrm>
            <a:off x="838200" y="2656703"/>
            <a:ext cx="10515600" cy="3520260"/>
          </a:xfrm>
        </p:spPr>
        <p:txBody>
          <a:bodyPr>
            <a:normAutofit lnSpcReduction="10000"/>
          </a:bodyPr>
          <a:lstStyle/>
          <a:p>
            <a:pPr marL="0" indent="0" algn="ctr">
              <a:buNone/>
            </a:pPr>
            <a:r>
              <a:rPr lang="en-US" sz="3200" dirty="0"/>
              <a:t>AI is never meant to replace </a:t>
            </a:r>
          </a:p>
          <a:p>
            <a:pPr marL="0" indent="0" algn="ctr">
              <a:buNone/>
            </a:pPr>
            <a:r>
              <a:rPr lang="en-US" sz="3200" b="1" dirty="0">
                <a:solidFill>
                  <a:schemeClr val="tx2">
                    <a:lumMod val="75000"/>
                    <a:lumOff val="25000"/>
                  </a:schemeClr>
                </a:solidFill>
              </a:rPr>
              <a:t>HUMAN JUDGMENT </a:t>
            </a:r>
          </a:p>
          <a:p>
            <a:pPr marL="0" indent="0" algn="ctr">
              <a:buNone/>
            </a:pPr>
            <a:r>
              <a:rPr lang="en-US" sz="3200" dirty="0"/>
              <a:t>but, rather, it should </a:t>
            </a:r>
          </a:p>
          <a:p>
            <a:pPr marL="0" indent="0" algn="ctr">
              <a:buNone/>
            </a:pPr>
            <a:r>
              <a:rPr lang="en-US" sz="3200" b="1" dirty="0">
                <a:solidFill>
                  <a:schemeClr val="tx2">
                    <a:lumMod val="75000"/>
                    <a:lumOff val="25000"/>
                  </a:schemeClr>
                </a:solidFill>
              </a:rPr>
              <a:t>ENHANCE</a:t>
            </a:r>
            <a:r>
              <a:rPr lang="en-US" sz="3200" dirty="0"/>
              <a:t> it. </a:t>
            </a:r>
          </a:p>
          <a:p>
            <a:pPr marL="0" indent="0" algn="ctr">
              <a:buNone/>
            </a:pPr>
            <a:endParaRPr lang="en-US" sz="3200" dirty="0"/>
          </a:p>
          <a:p>
            <a:pPr marL="0" indent="0" algn="ctr">
              <a:buNone/>
            </a:pPr>
            <a:r>
              <a:rPr lang="en-US" sz="3200" dirty="0"/>
              <a:t>AI gives HR and leaders clearer insights while </a:t>
            </a:r>
            <a:r>
              <a:rPr lang="en-US" sz="3200" u="sng" dirty="0"/>
              <a:t>maintaining</a:t>
            </a:r>
            <a:r>
              <a:rPr lang="en-US" sz="3200" dirty="0"/>
              <a:t> the human touch.</a:t>
            </a:r>
          </a:p>
        </p:txBody>
      </p:sp>
      <p:pic>
        <p:nvPicPr>
          <p:cNvPr id="10" name="Picture 9">
            <a:extLst>
              <a:ext uri="{FF2B5EF4-FFF2-40B4-BE49-F238E27FC236}">
                <a16:creationId xmlns:a16="http://schemas.microsoft.com/office/drawing/2014/main" id="{0C727DB9-39D2-7106-0859-E86C2770EF77}"/>
              </a:ext>
            </a:extLst>
          </p:cNvPr>
          <p:cNvPicPr>
            <a:picLocks noChangeAspect="1"/>
          </p:cNvPicPr>
          <p:nvPr/>
        </p:nvPicPr>
        <p:blipFill>
          <a:blip r:embed="rId3"/>
          <a:stretch>
            <a:fillRect/>
          </a:stretch>
        </p:blipFill>
        <p:spPr>
          <a:xfrm>
            <a:off x="94542" y="5990615"/>
            <a:ext cx="916111" cy="829081"/>
          </a:xfrm>
          <a:prstGeom prst="rect">
            <a:avLst/>
          </a:prstGeom>
        </p:spPr>
      </p:pic>
    </p:spTree>
    <p:extLst>
      <p:ext uri="{BB962C8B-B14F-4D97-AF65-F5344CB8AC3E}">
        <p14:creationId xmlns:p14="http://schemas.microsoft.com/office/powerpoint/2010/main" val="3301336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anim calcmode="lin" valueType="num">
                                      <p:cBhvr additive="base">
                                        <p:cTn id="13"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anim calcmode="lin" valueType="num">
                                      <p:cBhvr additive="base">
                                        <p:cTn id="19"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0CDD30-3308-C32B-BDE5-ED31EDCDBB36}"/>
            </a:ext>
          </a:extLst>
        </p:cNvPr>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A101C9F-0680-69E4-D79A-0DA33E9D47B5}"/>
              </a:ext>
            </a:extLst>
          </p:cNvPr>
          <p:cNvSpPr>
            <a:spLocks noGrp="1"/>
          </p:cNvSpPr>
          <p:nvPr>
            <p:ph type="title"/>
          </p:nvPr>
        </p:nvSpPr>
        <p:spPr>
          <a:xfrm>
            <a:off x="1151922" y="1160036"/>
            <a:ext cx="4747280" cy="3098061"/>
          </a:xfrm>
        </p:spPr>
        <p:txBody>
          <a:bodyPr vert="horz" lIns="91440" tIns="45720" rIns="91440" bIns="45720" rtlCol="0" anchor="b">
            <a:normAutofit/>
          </a:bodyPr>
          <a:lstStyle/>
          <a:p>
            <a:pPr algn="ctr"/>
            <a:r>
              <a:rPr lang="en-US" sz="7200" dirty="0">
                <a:solidFill>
                  <a:srgbClr val="FFFFFF"/>
                </a:solidFill>
              </a:rPr>
              <a:t>AI for </a:t>
            </a:r>
            <a:r>
              <a:rPr lang="en-US" sz="7200" kern="1200" dirty="0">
                <a:solidFill>
                  <a:srgbClr val="FFFFFF"/>
                </a:solidFill>
                <a:latin typeface="+mj-lt"/>
                <a:ea typeface="+mj-ea"/>
                <a:cs typeface="+mj-cs"/>
              </a:rPr>
              <a:t>Efficiency</a:t>
            </a:r>
            <a:endParaRPr lang="en-US" sz="4800" kern="1200" dirty="0">
              <a:solidFill>
                <a:srgbClr val="FFFFFF"/>
              </a:solidFill>
              <a:latin typeface="+mj-lt"/>
              <a:ea typeface="+mj-ea"/>
              <a:cs typeface="+mj-cs"/>
            </a:endParaRPr>
          </a:p>
        </p:txBody>
      </p:sp>
      <p:sp>
        <p:nvSpPr>
          <p:cNvPr id="57" name="Rectangle 56">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Graphic 58" descr="Upward trend">
            <a:extLst>
              <a:ext uri="{FF2B5EF4-FFF2-40B4-BE49-F238E27FC236}">
                <a16:creationId xmlns:a16="http://schemas.microsoft.com/office/drawing/2014/main" id="{271715B9-9AE8-80AC-CB7C-2A63DAFF5D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61874" y="2108877"/>
            <a:ext cx="2654533" cy="2654533"/>
          </a:xfrm>
          <a:prstGeom prst="rect">
            <a:avLst/>
          </a:prstGeom>
        </p:spPr>
      </p:pic>
      <p:pic>
        <p:nvPicPr>
          <p:cNvPr id="10" name="Picture 9" descr="A feather in a circle&#10;&#10;AI-generated content may be incorrect.">
            <a:extLst>
              <a:ext uri="{FF2B5EF4-FFF2-40B4-BE49-F238E27FC236}">
                <a16:creationId xmlns:a16="http://schemas.microsoft.com/office/drawing/2014/main" id="{6481688A-052D-4D6F-977F-60866AAEBE53}"/>
              </a:ext>
            </a:extLst>
          </p:cNvPr>
          <p:cNvPicPr>
            <a:picLocks noChangeAspect="1"/>
          </p:cNvPicPr>
          <p:nvPr/>
        </p:nvPicPr>
        <p:blipFill>
          <a:blip r:embed="rId5"/>
          <a:stretch>
            <a:fillRect/>
          </a:stretch>
        </p:blipFill>
        <p:spPr>
          <a:xfrm>
            <a:off x="94542" y="5990615"/>
            <a:ext cx="916111" cy="829081"/>
          </a:xfrm>
          <a:prstGeom prst="rect">
            <a:avLst/>
          </a:prstGeom>
        </p:spPr>
      </p:pic>
    </p:spTree>
    <p:extLst>
      <p:ext uri="{BB962C8B-B14F-4D97-AF65-F5344CB8AC3E}">
        <p14:creationId xmlns:p14="http://schemas.microsoft.com/office/powerpoint/2010/main" val="27757221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E2FF456-766D-41B5-47B9-B7153FAC9A9B}"/>
            </a:ext>
          </a:extLst>
        </p:cNvPr>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B0D2A886-96EC-D4B3-2E95-FA7EFB47EB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CA9D33-6046-1C96-A113-D643C01C4029}"/>
              </a:ext>
            </a:extLst>
          </p:cNvPr>
          <p:cNvSpPr>
            <a:spLocks noGrp="1"/>
          </p:cNvSpPr>
          <p:nvPr>
            <p:ph type="title"/>
          </p:nvPr>
        </p:nvSpPr>
        <p:spPr>
          <a:xfrm>
            <a:off x="552597" y="190574"/>
            <a:ext cx="6171816" cy="3252354"/>
          </a:xfrm>
        </p:spPr>
        <p:txBody>
          <a:bodyPr vert="horz" lIns="91440" tIns="45720" rIns="91440" bIns="45720" rtlCol="0" anchor="b">
            <a:noAutofit/>
          </a:bodyPr>
          <a:lstStyle/>
          <a:p>
            <a:pPr algn="ctr"/>
            <a:r>
              <a:rPr lang="en-US" sz="4200" b="1" kern="1200" dirty="0">
                <a:solidFill>
                  <a:schemeClr val="accent2">
                    <a:lumMod val="50000"/>
                  </a:schemeClr>
                </a:solidFill>
                <a:latin typeface="+mj-lt"/>
                <a:ea typeface="+mj-ea"/>
                <a:cs typeface="+mj-cs"/>
              </a:rPr>
              <a:t>Let’s Discuss! </a:t>
            </a:r>
            <a:br>
              <a:rPr lang="en-US" sz="4200" b="1" kern="1200" dirty="0">
                <a:solidFill>
                  <a:schemeClr val="accent1">
                    <a:lumMod val="75000"/>
                  </a:schemeClr>
                </a:solidFill>
                <a:latin typeface="+mj-lt"/>
                <a:ea typeface="+mj-ea"/>
                <a:cs typeface="+mj-cs"/>
              </a:rPr>
            </a:br>
            <a:r>
              <a:rPr lang="en-US" sz="4200" b="1" i="1" kern="1200" dirty="0">
                <a:solidFill>
                  <a:schemeClr val="accent1">
                    <a:lumMod val="75000"/>
                  </a:schemeClr>
                </a:solidFill>
                <a:latin typeface="+mj-lt"/>
                <a:ea typeface="+mj-ea"/>
                <a:cs typeface="+mj-cs"/>
              </a:rPr>
              <a:t>In your current system, what is the hardest part about staying on track? </a:t>
            </a:r>
          </a:p>
        </p:txBody>
      </p:sp>
      <p:sp>
        <p:nvSpPr>
          <p:cNvPr id="41" name="Rectangle 40">
            <a:extLst>
              <a:ext uri="{FF2B5EF4-FFF2-40B4-BE49-F238E27FC236}">
                <a16:creationId xmlns:a16="http://schemas.microsoft.com/office/drawing/2014/main" id="{3DC649A8-9C60-B991-780D-28342B5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D029FE1-123B-9542-EA6B-EBB7DDAA9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553A997F-B733-B378-C46A-224E85B148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descr="Robot">
            <a:extLst>
              <a:ext uri="{FF2B5EF4-FFF2-40B4-BE49-F238E27FC236}">
                <a16:creationId xmlns:a16="http://schemas.microsoft.com/office/drawing/2014/main" id="{0B777838-0D0B-4C12-8E8F-99642819C6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73907" y="658489"/>
            <a:ext cx="5163022" cy="5163022"/>
          </a:xfrm>
          <a:prstGeom prst="rect">
            <a:avLst/>
          </a:prstGeom>
        </p:spPr>
      </p:pic>
      <p:sp>
        <p:nvSpPr>
          <p:cNvPr id="47" name="Rectangle 46">
            <a:extLst>
              <a:ext uri="{FF2B5EF4-FFF2-40B4-BE49-F238E27FC236}">
                <a16:creationId xmlns:a16="http://schemas.microsoft.com/office/drawing/2014/main" id="{586E52F3-C66F-C870-382E-43BCCFAA16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749A7FD-2053-4260-28D4-21A617772B07}"/>
              </a:ext>
            </a:extLst>
          </p:cNvPr>
          <p:cNvPicPr>
            <a:picLocks noChangeAspect="1"/>
          </p:cNvPicPr>
          <p:nvPr/>
        </p:nvPicPr>
        <p:blipFill>
          <a:blip r:embed="rId5"/>
          <a:stretch>
            <a:fillRect/>
          </a:stretch>
        </p:blipFill>
        <p:spPr>
          <a:xfrm>
            <a:off x="94542" y="5990615"/>
            <a:ext cx="916111" cy="829081"/>
          </a:xfrm>
          <a:prstGeom prst="rect">
            <a:avLst/>
          </a:prstGeom>
        </p:spPr>
      </p:pic>
    </p:spTree>
    <p:extLst>
      <p:ext uri="{BB962C8B-B14F-4D97-AF65-F5344CB8AC3E}">
        <p14:creationId xmlns:p14="http://schemas.microsoft.com/office/powerpoint/2010/main" val="23297500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10958DA-FD24-F9E0-4B12-407C62670AFC}"/>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AB8837C0-757C-A4D7-9155-38E6F6A4B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9664C0C-BA96-DD50-0AAC-9B2AA68A8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8EC2102-7876-24B4-B5BC-BE0CE72DA3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B0CC735-023B-8C90-2E5B-86D0DC513C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1FAB1F-9268-439B-18F3-01FE393C60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86CD38A-1D08-6430-129A-3FE7C51B122D}"/>
              </a:ext>
            </a:extLst>
          </p:cNvPr>
          <p:cNvSpPr>
            <a:spLocks noGrp="1"/>
          </p:cNvSpPr>
          <p:nvPr>
            <p:ph type="title"/>
          </p:nvPr>
        </p:nvSpPr>
        <p:spPr>
          <a:xfrm>
            <a:off x="838201" y="294538"/>
            <a:ext cx="10429350" cy="1033669"/>
          </a:xfrm>
        </p:spPr>
        <p:txBody>
          <a:bodyPr>
            <a:normAutofit/>
          </a:bodyPr>
          <a:lstStyle/>
          <a:p>
            <a:r>
              <a:rPr lang="en-US" sz="4000" b="1" dirty="0">
                <a:solidFill>
                  <a:srgbClr val="FFFFFF"/>
                </a:solidFill>
              </a:rPr>
              <a:t>Centralized Efficiency.</a:t>
            </a:r>
          </a:p>
        </p:txBody>
      </p:sp>
      <p:pic>
        <p:nvPicPr>
          <p:cNvPr id="3" name="Content Placeholder 2" descr="A screenshot of a computer&#10;&#10;AI-generated content may be incorrect.">
            <a:extLst>
              <a:ext uri="{FF2B5EF4-FFF2-40B4-BE49-F238E27FC236}">
                <a16:creationId xmlns:a16="http://schemas.microsoft.com/office/drawing/2014/main" id="{F36A6BF3-9FE7-B566-EA51-10562364A57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0003" y="1340300"/>
            <a:ext cx="10047616" cy="5517700"/>
          </a:xfrm>
        </p:spPr>
      </p:pic>
      <p:pic>
        <p:nvPicPr>
          <p:cNvPr id="10" name="Picture 9">
            <a:extLst>
              <a:ext uri="{FF2B5EF4-FFF2-40B4-BE49-F238E27FC236}">
                <a16:creationId xmlns:a16="http://schemas.microsoft.com/office/drawing/2014/main" id="{A2F705AF-CC29-079B-2CF9-17BBBA9150DF}"/>
              </a:ext>
            </a:extLst>
          </p:cNvPr>
          <p:cNvPicPr>
            <a:picLocks noChangeAspect="1"/>
          </p:cNvPicPr>
          <p:nvPr/>
        </p:nvPicPr>
        <p:blipFill>
          <a:blip r:embed="rId3"/>
          <a:stretch>
            <a:fillRect/>
          </a:stretch>
        </p:blipFill>
        <p:spPr>
          <a:xfrm>
            <a:off x="94542" y="5990615"/>
            <a:ext cx="916111" cy="829081"/>
          </a:xfrm>
          <a:prstGeom prst="rect">
            <a:avLst/>
          </a:prstGeom>
        </p:spPr>
      </p:pic>
    </p:spTree>
    <p:extLst>
      <p:ext uri="{BB962C8B-B14F-4D97-AF65-F5344CB8AC3E}">
        <p14:creationId xmlns:p14="http://schemas.microsoft.com/office/powerpoint/2010/main" val="24767198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BC76750-37AD-17CC-C0C9-A1A7C8CAAC55}"/>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CCF220A9-AAC5-A16A-1FE3-5C9816DA0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CD41F8F-805D-48C9-E729-EB53CBA4C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382D409-244F-D399-2D1B-A827487BA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B0D69FB-D246-EF18-6913-C64F2A18A4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FAC90A0-5372-CED3-9883-D1516DB7F0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8B3E215-B9C4-B4C4-0DA2-11F84122D905}"/>
              </a:ext>
            </a:extLst>
          </p:cNvPr>
          <p:cNvSpPr>
            <a:spLocks noGrp="1"/>
          </p:cNvSpPr>
          <p:nvPr>
            <p:ph type="title"/>
          </p:nvPr>
        </p:nvSpPr>
        <p:spPr>
          <a:xfrm>
            <a:off x="838201" y="294538"/>
            <a:ext cx="10429350" cy="1033669"/>
          </a:xfrm>
        </p:spPr>
        <p:txBody>
          <a:bodyPr>
            <a:normAutofit/>
          </a:bodyPr>
          <a:lstStyle/>
          <a:p>
            <a:r>
              <a:rPr lang="en-US" sz="4000" b="1" dirty="0">
                <a:solidFill>
                  <a:srgbClr val="FFFFFF"/>
                </a:solidFill>
              </a:rPr>
              <a:t>Automating Performance Tracking: Scheduling.</a:t>
            </a:r>
          </a:p>
        </p:txBody>
      </p:sp>
      <p:pic>
        <p:nvPicPr>
          <p:cNvPr id="10" name="Picture 9">
            <a:extLst>
              <a:ext uri="{FF2B5EF4-FFF2-40B4-BE49-F238E27FC236}">
                <a16:creationId xmlns:a16="http://schemas.microsoft.com/office/drawing/2014/main" id="{A409F99F-4850-C892-8B85-14C6E61B418C}"/>
              </a:ext>
            </a:extLst>
          </p:cNvPr>
          <p:cNvPicPr>
            <a:picLocks noChangeAspect="1"/>
          </p:cNvPicPr>
          <p:nvPr/>
        </p:nvPicPr>
        <p:blipFill>
          <a:blip r:embed="rId2"/>
          <a:stretch>
            <a:fillRect/>
          </a:stretch>
        </p:blipFill>
        <p:spPr>
          <a:xfrm>
            <a:off x="94542" y="5990615"/>
            <a:ext cx="916111" cy="829081"/>
          </a:xfrm>
          <a:prstGeom prst="rect">
            <a:avLst/>
          </a:prstGeom>
        </p:spPr>
      </p:pic>
      <p:pic>
        <p:nvPicPr>
          <p:cNvPr id="7" name="Content Placeholder 6" descr="A screenshot of a computer&#10;&#10;AI-generated content may be incorrect.">
            <a:extLst>
              <a:ext uri="{FF2B5EF4-FFF2-40B4-BE49-F238E27FC236}">
                <a16:creationId xmlns:a16="http://schemas.microsoft.com/office/drawing/2014/main" id="{DA2DC49C-AFA9-8F5C-737C-F880179D923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92477" y="1236495"/>
            <a:ext cx="9153925" cy="5916043"/>
          </a:xfrm>
        </p:spPr>
      </p:pic>
    </p:spTree>
    <p:extLst>
      <p:ext uri="{BB962C8B-B14F-4D97-AF65-F5344CB8AC3E}">
        <p14:creationId xmlns:p14="http://schemas.microsoft.com/office/powerpoint/2010/main" val="28225103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1D98A84-6F9E-4FA0-C44F-3025F5AD1C17}"/>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4ACB150-4D6B-B4FF-A671-2172C9A89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B991D6E-5BF6-F1DB-45F5-B9B3C72C3C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0345A86-E71F-033F-251B-6A90ACF7E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0B0142C-8775-03AB-07FF-7C0C8B1544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2532703-A5A5-F880-ADDF-2147AAE456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E6C1E16-2628-CD55-66F0-F191DF69001B}"/>
              </a:ext>
            </a:extLst>
          </p:cNvPr>
          <p:cNvSpPr>
            <a:spLocks noGrp="1"/>
          </p:cNvSpPr>
          <p:nvPr>
            <p:ph type="title"/>
          </p:nvPr>
        </p:nvSpPr>
        <p:spPr>
          <a:xfrm>
            <a:off x="838201" y="294538"/>
            <a:ext cx="10429350" cy="1033669"/>
          </a:xfrm>
        </p:spPr>
        <p:txBody>
          <a:bodyPr>
            <a:normAutofit/>
          </a:bodyPr>
          <a:lstStyle/>
          <a:p>
            <a:r>
              <a:rPr lang="en-US" sz="4000" b="1" dirty="0">
                <a:solidFill>
                  <a:srgbClr val="FFFFFF"/>
                </a:solidFill>
              </a:rPr>
              <a:t>Automating Performance Tracking: Reminders. </a:t>
            </a:r>
          </a:p>
        </p:txBody>
      </p:sp>
      <p:pic>
        <p:nvPicPr>
          <p:cNvPr id="10" name="Picture 9">
            <a:extLst>
              <a:ext uri="{FF2B5EF4-FFF2-40B4-BE49-F238E27FC236}">
                <a16:creationId xmlns:a16="http://schemas.microsoft.com/office/drawing/2014/main" id="{3AAA9B61-D693-9589-D924-17CA3AF124C8}"/>
              </a:ext>
            </a:extLst>
          </p:cNvPr>
          <p:cNvPicPr>
            <a:picLocks noChangeAspect="1"/>
          </p:cNvPicPr>
          <p:nvPr/>
        </p:nvPicPr>
        <p:blipFill>
          <a:blip r:embed="rId2"/>
          <a:stretch>
            <a:fillRect/>
          </a:stretch>
        </p:blipFill>
        <p:spPr>
          <a:xfrm>
            <a:off x="94542" y="5990615"/>
            <a:ext cx="916111" cy="829081"/>
          </a:xfrm>
          <a:prstGeom prst="rect">
            <a:avLst/>
          </a:prstGeom>
        </p:spPr>
      </p:pic>
      <p:pic>
        <p:nvPicPr>
          <p:cNvPr id="6" name="Content Placeholder 5" descr="A screenshot of a computer&#10;&#10;AI-generated content may be incorrect.">
            <a:extLst>
              <a:ext uri="{FF2B5EF4-FFF2-40B4-BE49-F238E27FC236}">
                <a16:creationId xmlns:a16="http://schemas.microsoft.com/office/drawing/2014/main" id="{366EE0AB-4C93-C385-8471-7CE35F1114C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75687" y="1219873"/>
            <a:ext cx="8655907" cy="5638127"/>
          </a:xfrm>
        </p:spPr>
      </p:pic>
    </p:spTree>
    <p:extLst>
      <p:ext uri="{BB962C8B-B14F-4D97-AF65-F5344CB8AC3E}">
        <p14:creationId xmlns:p14="http://schemas.microsoft.com/office/powerpoint/2010/main" val="15896363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16A6143-FD75-EA13-8E30-C8AE36B0AB45}"/>
            </a:ext>
          </a:extLst>
        </p:cNvPr>
        <p:cNvGrpSpPr/>
        <p:nvPr/>
      </p:nvGrpSpPr>
      <p:grpSpPr>
        <a:xfrm>
          <a:off x="0" y="0"/>
          <a:ext cx="0" cy="0"/>
          <a:chOff x="0" y="0"/>
          <a:chExt cx="0" cy="0"/>
        </a:xfrm>
      </p:grpSpPr>
      <p:sp useBgFill="1">
        <p:nvSpPr>
          <p:cNvPr id="65" name="Rectangle 64">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4D4BF9A-1546-1057-0382-05BCD437066B}"/>
              </a:ext>
            </a:extLst>
          </p:cNvPr>
          <p:cNvSpPr>
            <a:spLocks noGrp="1"/>
          </p:cNvSpPr>
          <p:nvPr>
            <p:ph type="title"/>
          </p:nvPr>
        </p:nvSpPr>
        <p:spPr>
          <a:xfrm>
            <a:off x="1127208" y="857251"/>
            <a:ext cx="4747280" cy="3098061"/>
          </a:xfrm>
        </p:spPr>
        <p:txBody>
          <a:bodyPr vert="horz" lIns="91440" tIns="45720" rIns="91440" bIns="45720" rtlCol="0" anchor="b">
            <a:normAutofit/>
          </a:bodyPr>
          <a:lstStyle/>
          <a:p>
            <a:pPr algn="ctr"/>
            <a:r>
              <a:rPr lang="en-US" sz="6600" b="1" kern="1200" dirty="0">
                <a:solidFill>
                  <a:srgbClr val="FFFFFF"/>
                </a:solidFill>
                <a:latin typeface="+mj-lt"/>
                <a:ea typeface="+mj-ea"/>
                <a:cs typeface="+mj-cs"/>
              </a:rPr>
              <a:t>AI for Fairness</a:t>
            </a:r>
          </a:p>
        </p:txBody>
      </p:sp>
      <p:sp>
        <p:nvSpPr>
          <p:cNvPr id="73" name="Rectangle 72">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Graphic 61" descr="Scales of Justice">
            <a:extLst>
              <a:ext uri="{FF2B5EF4-FFF2-40B4-BE49-F238E27FC236}">
                <a16:creationId xmlns:a16="http://schemas.microsoft.com/office/drawing/2014/main" id="{EA2D0FBA-2FD8-D35A-4A68-026B084A9B8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61874" y="2108877"/>
            <a:ext cx="2654533" cy="2654533"/>
          </a:xfrm>
          <a:prstGeom prst="rect">
            <a:avLst/>
          </a:prstGeom>
        </p:spPr>
      </p:pic>
      <p:pic>
        <p:nvPicPr>
          <p:cNvPr id="10" name="Picture 9" descr="A feather in a circle&#10;&#10;AI-generated content may be incorrect.">
            <a:extLst>
              <a:ext uri="{FF2B5EF4-FFF2-40B4-BE49-F238E27FC236}">
                <a16:creationId xmlns:a16="http://schemas.microsoft.com/office/drawing/2014/main" id="{2334909A-A23C-AAF7-9697-DC029900CBC1}"/>
              </a:ext>
            </a:extLst>
          </p:cNvPr>
          <p:cNvPicPr>
            <a:picLocks noChangeAspect="1"/>
          </p:cNvPicPr>
          <p:nvPr/>
        </p:nvPicPr>
        <p:blipFill>
          <a:blip r:embed="rId5"/>
          <a:stretch>
            <a:fillRect/>
          </a:stretch>
        </p:blipFill>
        <p:spPr>
          <a:xfrm>
            <a:off x="94542" y="5990615"/>
            <a:ext cx="916111" cy="829081"/>
          </a:xfrm>
          <a:prstGeom prst="rect">
            <a:avLst/>
          </a:prstGeom>
        </p:spPr>
      </p:pic>
    </p:spTree>
    <p:extLst>
      <p:ext uri="{BB962C8B-B14F-4D97-AF65-F5344CB8AC3E}">
        <p14:creationId xmlns:p14="http://schemas.microsoft.com/office/powerpoint/2010/main" val="36456732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89C3DB7-F83D-8329-0BC7-C5F69C99DEC9}"/>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3E3B4E63-F15F-8B3C-5434-249D8CDD89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82E17A5-6D87-D278-9E1F-C90487221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92D0A8E-66AB-42D7-3BDB-D65540454E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B9FA676-CDA2-86DA-A8E2-BBAD645C60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96E3B857-E2DB-DF68-8C28-3E5602D2B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ADC6936-9C3D-68D7-FAFD-BABA0FDB0385}"/>
              </a:ext>
            </a:extLst>
          </p:cNvPr>
          <p:cNvSpPr>
            <a:spLocks noGrp="1"/>
          </p:cNvSpPr>
          <p:nvPr>
            <p:ph type="title"/>
          </p:nvPr>
        </p:nvSpPr>
        <p:spPr>
          <a:xfrm>
            <a:off x="838201" y="294538"/>
            <a:ext cx="10429350" cy="1033669"/>
          </a:xfrm>
        </p:spPr>
        <p:txBody>
          <a:bodyPr>
            <a:normAutofit/>
          </a:bodyPr>
          <a:lstStyle/>
          <a:p>
            <a:r>
              <a:rPr lang="en-US" sz="5000" b="1" dirty="0">
                <a:solidFill>
                  <a:srgbClr val="FFFFFF"/>
                </a:solidFill>
              </a:rPr>
              <a:t>AI Generated Feedback &amp; Goals</a:t>
            </a:r>
          </a:p>
        </p:txBody>
      </p:sp>
      <p:sp>
        <p:nvSpPr>
          <p:cNvPr id="8" name="Content Placeholder 7">
            <a:extLst>
              <a:ext uri="{FF2B5EF4-FFF2-40B4-BE49-F238E27FC236}">
                <a16:creationId xmlns:a16="http://schemas.microsoft.com/office/drawing/2014/main" id="{CE7AAB0F-1589-415F-80EB-4B901B678658}"/>
              </a:ext>
            </a:extLst>
          </p:cNvPr>
          <p:cNvSpPr>
            <a:spLocks noGrp="1"/>
          </p:cNvSpPr>
          <p:nvPr>
            <p:ph idx="1"/>
          </p:nvPr>
        </p:nvSpPr>
        <p:spPr>
          <a:xfrm>
            <a:off x="838200" y="2094271"/>
            <a:ext cx="10515600" cy="4082692"/>
          </a:xfrm>
        </p:spPr>
        <p:txBody>
          <a:bodyPr>
            <a:normAutofit lnSpcReduction="10000"/>
          </a:bodyPr>
          <a:lstStyle/>
          <a:p>
            <a:r>
              <a:rPr lang="en-US" sz="3000" b="1" dirty="0"/>
              <a:t>Bias Mitigation Through Data </a:t>
            </a:r>
          </a:p>
          <a:p>
            <a:pPr marL="0" indent="0">
              <a:buNone/>
            </a:pPr>
            <a:r>
              <a:rPr lang="en-US" sz="3000" b="1" dirty="0">
                <a:solidFill>
                  <a:schemeClr val="tx2">
                    <a:lumMod val="75000"/>
                    <a:lumOff val="25000"/>
                  </a:schemeClr>
                </a:solidFill>
                <a:sym typeface="Wingdings" panose="05000000000000000000" pitchFamily="2" charset="2"/>
              </a:rPr>
              <a:t>	 Metrics, not personalities or relationships  </a:t>
            </a:r>
            <a:endParaRPr lang="en-US" sz="3000" b="1" dirty="0">
              <a:solidFill>
                <a:schemeClr val="tx2">
                  <a:lumMod val="75000"/>
                  <a:lumOff val="25000"/>
                </a:schemeClr>
              </a:solidFill>
            </a:endParaRPr>
          </a:p>
          <a:p>
            <a:r>
              <a:rPr lang="en-US" sz="3000" b="1" dirty="0"/>
              <a:t>Standardized Evaluations </a:t>
            </a:r>
          </a:p>
          <a:p>
            <a:pPr marL="0" indent="0">
              <a:buNone/>
            </a:pPr>
            <a:r>
              <a:rPr lang="en-US" sz="3000" b="1" dirty="0">
                <a:solidFill>
                  <a:schemeClr val="tx2">
                    <a:lumMod val="75000"/>
                    <a:lumOff val="25000"/>
                  </a:schemeClr>
                </a:solidFill>
                <a:sym typeface="Wingdings" panose="05000000000000000000" pitchFamily="2" charset="2"/>
              </a:rPr>
              <a:t>	 All employees reviewed on equal footing </a:t>
            </a:r>
            <a:endParaRPr lang="en-US" sz="3000" b="1" dirty="0">
              <a:solidFill>
                <a:schemeClr val="tx2">
                  <a:lumMod val="75000"/>
                  <a:lumOff val="25000"/>
                </a:schemeClr>
              </a:solidFill>
            </a:endParaRPr>
          </a:p>
          <a:p>
            <a:r>
              <a:rPr lang="en-US" sz="3000" b="1" dirty="0"/>
              <a:t>Language Analysis </a:t>
            </a:r>
          </a:p>
          <a:p>
            <a:pPr marL="0" indent="0">
              <a:buNone/>
            </a:pPr>
            <a:r>
              <a:rPr lang="en-US" sz="3000" b="1" dirty="0">
                <a:solidFill>
                  <a:schemeClr val="tx2">
                    <a:lumMod val="75000"/>
                    <a:lumOff val="25000"/>
                  </a:schemeClr>
                </a:solidFill>
                <a:sym typeface="Wingdings" panose="05000000000000000000" pitchFamily="2" charset="2"/>
              </a:rPr>
              <a:t>	 Detection of biased feedback </a:t>
            </a:r>
            <a:endParaRPr lang="en-US" sz="3000" b="1" dirty="0">
              <a:solidFill>
                <a:schemeClr val="tx2">
                  <a:lumMod val="75000"/>
                  <a:lumOff val="25000"/>
                </a:schemeClr>
              </a:solidFill>
            </a:endParaRPr>
          </a:p>
          <a:p>
            <a:r>
              <a:rPr lang="en-US" sz="3000" b="1" dirty="0"/>
              <a:t>Equity in Action </a:t>
            </a:r>
          </a:p>
          <a:p>
            <a:pPr marL="0" indent="0">
              <a:buNone/>
            </a:pPr>
            <a:r>
              <a:rPr lang="en-US" sz="3000" b="1" dirty="0">
                <a:solidFill>
                  <a:schemeClr val="tx2">
                    <a:lumMod val="75000"/>
                    <a:lumOff val="25000"/>
                  </a:schemeClr>
                </a:solidFill>
                <a:sym typeface="Wingdings" panose="05000000000000000000" pitchFamily="2" charset="2"/>
              </a:rPr>
              <a:t>	 Reflects the respect for all participants </a:t>
            </a:r>
            <a:endParaRPr lang="en-US" sz="3000" dirty="0">
              <a:solidFill>
                <a:schemeClr val="tx2">
                  <a:lumMod val="75000"/>
                  <a:lumOff val="25000"/>
                </a:schemeClr>
              </a:solidFill>
            </a:endParaRPr>
          </a:p>
        </p:txBody>
      </p:sp>
      <p:pic>
        <p:nvPicPr>
          <p:cNvPr id="10" name="Picture 9">
            <a:extLst>
              <a:ext uri="{FF2B5EF4-FFF2-40B4-BE49-F238E27FC236}">
                <a16:creationId xmlns:a16="http://schemas.microsoft.com/office/drawing/2014/main" id="{F7FB1AFD-AEFD-B277-9E96-1890473A94A7}"/>
              </a:ext>
            </a:extLst>
          </p:cNvPr>
          <p:cNvPicPr>
            <a:picLocks noChangeAspect="1"/>
          </p:cNvPicPr>
          <p:nvPr/>
        </p:nvPicPr>
        <p:blipFill>
          <a:blip r:embed="rId3"/>
          <a:stretch>
            <a:fillRect/>
          </a:stretch>
        </p:blipFill>
        <p:spPr>
          <a:xfrm>
            <a:off x="94542" y="5990615"/>
            <a:ext cx="916111" cy="829081"/>
          </a:xfrm>
          <a:prstGeom prst="rect">
            <a:avLst/>
          </a:prstGeom>
        </p:spPr>
      </p:pic>
    </p:spTree>
    <p:extLst>
      <p:ext uri="{BB962C8B-B14F-4D97-AF65-F5344CB8AC3E}">
        <p14:creationId xmlns:p14="http://schemas.microsoft.com/office/powerpoint/2010/main" val="1595382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anim calcmode="lin" valueType="num">
                                      <p:cBhvr additive="base">
                                        <p:cTn id="13"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anim calcmode="lin" valueType="num">
                                      <p:cBhvr additive="base">
                                        <p:cTn id="19"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7" end="7"/>
                                            </p:txEl>
                                          </p:spTgt>
                                        </p:tgtEl>
                                        <p:attrNameLst>
                                          <p:attrName>style.visibility</p:attrName>
                                        </p:attrNameLst>
                                      </p:cBhvr>
                                      <p:to>
                                        <p:strVal val="visible"/>
                                      </p:to>
                                    </p:set>
                                    <p:anim calcmode="lin" valueType="num">
                                      <p:cBhvr additive="base">
                                        <p:cTn id="25"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26D4425-0C4A-7448-2D19-950999139BB1}"/>
            </a:ext>
          </a:extLst>
        </p:cNvPr>
        <p:cNvGrpSpPr/>
        <p:nvPr/>
      </p:nvGrpSpPr>
      <p:grpSpPr>
        <a:xfrm>
          <a:off x="0" y="0"/>
          <a:ext cx="0" cy="0"/>
          <a:chOff x="0" y="0"/>
          <a:chExt cx="0" cy="0"/>
        </a:xfrm>
      </p:grpSpPr>
      <p:sp useBgFill="1">
        <p:nvSpPr>
          <p:cNvPr id="97" name="Rectangle 96">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Rectangle 102">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7CE31EC-CC75-A94C-CC60-C9468018C4A3}"/>
              </a:ext>
            </a:extLst>
          </p:cNvPr>
          <p:cNvSpPr>
            <a:spLocks noGrp="1"/>
          </p:cNvSpPr>
          <p:nvPr>
            <p:ph type="title"/>
          </p:nvPr>
        </p:nvSpPr>
        <p:spPr>
          <a:xfrm>
            <a:off x="1021876" y="1656130"/>
            <a:ext cx="4747280" cy="3098061"/>
          </a:xfrm>
        </p:spPr>
        <p:txBody>
          <a:bodyPr vert="horz" lIns="91440" tIns="45720" rIns="91440" bIns="45720" rtlCol="0" anchor="b">
            <a:normAutofit/>
          </a:bodyPr>
          <a:lstStyle/>
          <a:p>
            <a:pPr algn="ctr"/>
            <a:r>
              <a:rPr lang="en-US" b="1" kern="1200" dirty="0">
                <a:solidFill>
                  <a:srgbClr val="FFFFFF"/>
                </a:solidFill>
                <a:latin typeface="+mj-lt"/>
                <a:ea typeface="+mj-ea"/>
                <a:cs typeface="+mj-cs"/>
              </a:rPr>
              <a:t>AI for Authenticity &amp; Action</a:t>
            </a:r>
          </a:p>
        </p:txBody>
      </p:sp>
      <p:sp>
        <p:nvSpPr>
          <p:cNvPr id="105" name="Rectangle 104">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Heart with pulse outline">
            <a:extLst>
              <a:ext uri="{FF2B5EF4-FFF2-40B4-BE49-F238E27FC236}">
                <a16:creationId xmlns:a16="http://schemas.microsoft.com/office/drawing/2014/main" id="{DFC2ECA3-6ED3-F1AA-607F-B5D1B176B8B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61874" y="2108877"/>
            <a:ext cx="2654533" cy="2654533"/>
          </a:xfrm>
          <a:prstGeom prst="rect">
            <a:avLst/>
          </a:prstGeom>
        </p:spPr>
      </p:pic>
      <p:pic>
        <p:nvPicPr>
          <p:cNvPr id="10" name="Picture 9" descr="A feather in a circle&#10;&#10;AI-generated content may be incorrect.">
            <a:extLst>
              <a:ext uri="{FF2B5EF4-FFF2-40B4-BE49-F238E27FC236}">
                <a16:creationId xmlns:a16="http://schemas.microsoft.com/office/drawing/2014/main" id="{2A2B32AA-E2F9-953B-1663-D798FF2BCC46}"/>
              </a:ext>
            </a:extLst>
          </p:cNvPr>
          <p:cNvPicPr>
            <a:picLocks noChangeAspect="1"/>
          </p:cNvPicPr>
          <p:nvPr/>
        </p:nvPicPr>
        <p:blipFill>
          <a:blip r:embed="rId5"/>
          <a:stretch>
            <a:fillRect/>
          </a:stretch>
        </p:blipFill>
        <p:spPr>
          <a:xfrm>
            <a:off x="94542" y="5990615"/>
            <a:ext cx="916111" cy="829081"/>
          </a:xfrm>
          <a:prstGeom prst="rect">
            <a:avLst/>
          </a:prstGeom>
        </p:spPr>
      </p:pic>
    </p:spTree>
    <p:extLst>
      <p:ext uri="{BB962C8B-B14F-4D97-AF65-F5344CB8AC3E}">
        <p14:creationId xmlns:p14="http://schemas.microsoft.com/office/powerpoint/2010/main" val="2079441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FB4AC2D-F35A-E4F2-3AB9-9BB13B64A9E7}"/>
            </a:ext>
          </a:extLst>
        </p:cNvPr>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1A35F480-AAC8-9B40-AE02-49091406082B}"/>
              </a:ext>
            </a:extLst>
          </p:cNvPr>
          <p:cNvSpPr>
            <a:spLocks noGrp="1"/>
          </p:cNvSpPr>
          <p:nvPr>
            <p:ph type="title"/>
          </p:nvPr>
        </p:nvSpPr>
        <p:spPr>
          <a:xfrm>
            <a:off x="826396" y="586855"/>
            <a:ext cx="4230100" cy="3387497"/>
          </a:xfrm>
        </p:spPr>
        <p:txBody>
          <a:bodyPr anchor="b">
            <a:normAutofit/>
          </a:bodyPr>
          <a:lstStyle/>
          <a:p>
            <a:pPr algn="r"/>
            <a:r>
              <a:rPr lang="en-US" sz="6600" dirty="0">
                <a:solidFill>
                  <a:srgbClr val="FFFFFF"/>
                </a:solidFill>
              </a:rPr>
              <a:t>What We’ll Cover</a:t>
            </a:r>
          </a:p>
        </p:txBody>
      </p:sp>
      <p:sp>
        <p:nvSpPr>
          <p:cNvPr id="8" name="Content Placeholder 7">
            <a:extLst>
              <a:ext uri="{FF2B5EF4-FFF2-40B4-BE49-F238E27FC236}">
                <a16:creationId xmlns:a16="http://schemas.microsoft.com/office/drawing/2014/main" id="{81704C7B-5D33-9FD8-1CB8-0CA30EF43D4F}"/>
              </a:ext>
            </a:extLst>
          </p:cNvPr>
          <p:cNvSpPr>
            <a:spLocks noGrp="1"/>
          </p:cNvSpPr>
          <p:nvPr>
            <p:ph idx="1"/>
          </p:nvPr>
        </p:nvSpPr>
        <p:spPr>
          <a:xfrm>
            <a:off x="6213194" y="649480"/>
            <a:ext cx="5152412" cy="5546047"/>
          </a:xfrm>
        </p:spPr>
        <p:txBody>
          <a:bodyPr anchor="ctr">
            <a:normAutofit fontScale="92500" lnSpcReduction="10000"/>
          </a:bodyPr>
          <a:lstStyle/>
          <a:p>
            <a:pPr>
              <a:buFont typeface="Wingdings" panose="05000000000000000000" pitchFamily="2" charset="2"/>
              <a:buChar char="§"/>
            </a:pPr>
            <a:r>
              <a:rPr lang="en-US" sz="3200" b="1" dirty="0">
                <a:solidFill>
                  <a:schemeClr val="tx2">
                    <a:lumMod val="75000"/>
                    <a:lumOff val="25000"/>
                  </a:schemeClr>
                </a:solidFill>
              </a:rPr>
              <a:t>Change</a:t>
            </a:r>
            <a:r>
              <a:rPr lang="en-US" sz="3200" dirty="0"/>
              <a:t>. The only constant. </a:t>
            </a:r>
          </a:p>
          <a:p>
            <a:pPr>
              <a:buFont typeface="Wingdings" panose="05000000000000000000" pitchFamily="2" charset="2"/>
              <a:buChar char="§"/>
            </a:pPr>
            <a:r>
              <a:rPr lang="en-US" sz="3200" b="1" dirty="0">
                <a:solidFill>
                  <a:schemeClr val="tx2">
                    <a:lumMod val="75000"/>
                    <a:lumOff val="25000"/>
                  </a:schemeClr>
                </a:solidFill>
              </a:rPr>
              <a:t>Why. </a:t>
            </a:r>
            <a:r>
              <a:rPr lang="en-US" sz="3200" dirty="0"/>
              <a:t>Why and how AI assists.</a:t>
            </a:r>
          </a:p>
          <a:p>
            <a:pPr>
              <a:buFont typeface="Wingdings" panose="05000000000000000000" pitchFamily="2" charset="2"/>
              <a:buChar char="§"/>
            </a:pPr>
            <a:r>
              <a:rPr lang="en-US" sz="3200" b="1" dirty="0">
                <a:solidFill>
                  <a:schemeClr val="tx2">
                    <a:lumMod val="75000"/>
                    <a:lumOff val="25000"/>
                  </a:schemeClr>
                </a:solidFill>
              </a:rPr>
              <a:t>Efficiency</a:t>
            </a:r>
            <a:r>
              <a:rPr lang="en-US" sz="3200" dirty="0"/>
              <a:t>. Seamless Systems, Continuous Feedback &amp; Real-Time Insights </a:t>
            </a:r>
          </a:p>
          <a:p>
            <a:pPr>
              <a:buFont typeface="Wingdings" panose="05000000000000000000" pitchFamily="2" charset="2"/>
              <a:buChar char="§"/>
            </a:pPr>
            <a:r>
              <a:rPr lang="en-US" sz="3200" b="1" dirty="0">
                <a:solidFill>
                  <a:schemeClr val="tx2">
                    <a:lumMod val="75000"/>
                    <a:lumOff val="25000"/>
                  </a:schemeClr>
                </a:solidFill>
              </a:rPr>
              <a:t>Fairness</a:t>
            </a:r>
            <a:r>
              <a:rPr lang="en-US" sz="3200" b="1" dirty="0"/>
              <a:t>.</a:t>
            </a:r>
            <a:r>
              <a:rPr lang="en-US" sz="3200" dirty="0"/>
              <a:t> Reducing Bias &amp; Favoritism </a:t>
            </a:r>
          </a:p>
          <a:p>
            <a:pPr>
              <a:buFont typeface="Wingdings" panose="05000000000000000000" pitchFamily="2" charset="2"/>
              <a:buChar char="§"/>
            </a:pPr>
            <a:r>
              <a:rPr lang="en-US" sz="3200" b="1" dirty="0">
                <a:solidFill>
                  <a:schemeClr val="tx2">
                    <a:lumMod val="75000"/>
                    <a:lumOff val="25000"/>
                  </a:schemeClr>
                </a:solidFill>
              </a:rPr>
              <a:t>Authenticity</a:t>
            </a:r>
            <a:r>
              <a:rPr lang="en-US" sz="3200" dirty="0"/>
              <a:t>.  Personalized Employee Insights &amp; Goals</a:t>
            </a:r>
          </a:p>
          <a:p>
            <a:pPr>
              <a:buFont typeface="Wingdings" panose="05000000000000000000" pitchFamily="2" charset="2"/>
              <a:buChar char="§"/>
            </a:pPr>
            <a:r>
              <a:rPr lang="en-US" sz="3200" b="1" dirty="0">
                <a:solidFill>
                  <a:schemeClr val="tx2">
                    <a:lumMod val="75000"/>
                    <a:lumOff val="25000"/>
                  </a:schemeClr>
                </a:solidFill>
              </a:rPr>
              <a:t>Ethics.</a:t>
            </a:r>
            <a:r>
              <a:rPr lang="en-US" sz="3200" dirty="0"/>
              <a:t> Ethical Considerations &amp; HR’s Role</a:t>
            </a:r>
          </a:p>
        </p:txBody>
      </p:sp>
      <p:pic>
        <p:nvPicPr>
          <p:cNvPr id="10" name="Picture 9">
            <a:extLst>
              <a:ext uri="{FF2B5EF4-FFF2-40B4-BE49-F238E27FC236}">
                <a16:creationId xmlns:a16="http://schemas.microsoft.com/office/drawing/2014/main" id="{F544469C-6768-C5D1-7B93-0A17EA2564F3}"/>
              </a:ext>
            </a:extLst>
          </p:cNvPr>
          <p:cNvPicPr>
            <a:picLocks noChangeAspect="1"/>
          </p:cNvPicPr>
          <p:nvPr/>
        </p:nvPicPr>
        <p:blipFill>
          <a:blip r:embed="rId3"/>
          <a:stretch>
            <a:fillRect/>
          </a:stretch>
        </p:blipFill>
        <p:spPr>
          <a:xfrm>
            <a:off x="94542" y="5990615"/>
            <a:ext cx="916111" cy="829081"/>
          </a:xfrm>
          <a:prstGeom prst="rect">
            <a:avLst/>
          </a:prstGeom>
        </p:spPr>
      </p:pic>
    </p:spTree>
    <p:extLst>
      <p:ext uri="{BB962C8B-B14F-4D97-AF65-F5344CB8AC3E}">
        <p14:creationId xmlns:p14="http://schemas.microsoft.com/office/powerpoint/2010/main" val="33880977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FB623B2-5A39-2CC8-3301-7989EFFFC8DC}"/>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E4AB0190-FC4B-243A-8A22-4FBBDE177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9D46E008-40A0-586B-A405-A3814C62E8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6C800568-C56B-38E3-7E74-2DCCF6B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022F777-BF3D-A893-E5A0-5C26235AFD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6FA8DB24-CE0E-10F8-E873-1225C31886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A9B4367-DB47-BFB2-086F-F08C3940283C}"/>
              </a:ext>
            </a:extLst>
          </p:cNvPr>
          <p:cNvSpPr>
            <a:spLocks noGrp="1"/>
          </p:cNvSpPr>
          <p:nvPr>
            <p:ph type="title"/>
          </p:nvPr>
        </p:nvSpPr>
        <p:spPr>
          <a:xfrm>
            <a:off x="1010653" y="294538"/>
            <a:ext cx="10256897" cy="1033669"/>
          </a:xfrm>
        </p:spPr>
        <p:txBody>
          <a:bodyPr>
            <a:normAutofit/>
          </a:bodyPr>
          <a:lstStyle/>
          <a:p>
            <a:r>
              <a:rPr lang="en-US" sz="5000" b="1" dirty="0">
                <a:solidFill>
                  <a:srgbClr val="FFFFFF"/>
                </a:solidFill>
              </a:rPr>
              <a:t>AI Generated Feedback &amp; Goals</a:t>
            </a:r>
          </a:p>
        </p:txBody>
      </p:sp>
      <p:sp>
        <p:nvSpPr>
          <p:cNvPr id="8" name="Content Placeholder 7">
            <a:extLst>
              <a:ext uri="{FF2B5EF4-FFF2-40B4-BE49-F238E27FC236}">
                <a16:creationId xmlns:a16="http://schemas.microsoft.com/office/drawing/2014/main" id="{AA489B9F-0C9B-587D-FC17-18DA6D7F0EFC}"/>
              </a:ext>
            </a:extLst>
          </p:cNvPr>
          <p:cNvSpPr>
            <a:spLocks noGrp="1"/>
          </p:cNvSpPr>
          <p:nvPr>
            <p:ph idx="1"/>
          </p:nvPr>
        </p:nvSpPr>
        <p:spPr>
          <a:xfrm>
            <a:off x="838200" y="2662083"/>
            <a:ext cx="10515600" cy="3514879"/>
          </a:xfrm>
        </p:spPr>
        <p:txBody>
          <a:bodyPr>
            <a:normAutofit lnSpcReduction="10000"/>
          </a:bodyPr>
          <a:lstStyle/>
          <a:p>
            <a:pPr marL="0" indent="0" algn="ctr">
              <a:buNone/>
            </a:pPr>
            <a:r>
              <a:rPr lang="en-US" sz="3600" dirty="0"/>
              <a:t>AI can propose </a:t>
            </a:r>
          </a:p>
          <a:p>
            <a:pPr marL="0" indent="0" algn="ctr">
              <a:buNone/>
            </a:pPr>
            <a:r>
              <a:rPr lang="en-US" sz="3600" b="1" dirty="0">
                <a:solidFill>
                  <a:schemeClr val="tx2">
                    <a:lumMod val="75000"/>
                    <a:lumOff val="25000"/>
                  </a:schemeClr>
                </a:solidFill>
              </a:rPr>
              <a:t>ACTIONABLE GOALS </a:t>
            </a:r>
          </a:p>
          <a:p>
            <a:pPr marL="0" indent="0" algn="ctr">
              <a:buNone/>
            </a:pPr>
            <a:r>
              <a:rPr lang="en-US" sz="3600" dirty="0"/>
              <a:t>that are aligned not only with what the employee needs to improve, but also with what your </a:t>
            </a:r>
          </a:p>
          <a:p>
            <a:pPr marL="0" indent="0" algn="ctr">
              <a:buNone/>
            </a:pPr>
            <a:r>
              <a:rPr lang="en-US" sz="3600" b="1" dirty="0">
                <a:solidFill>
                  <a:schemeClr val="tx2">
                    <a:lumMod val="75000"/>
                    <a:lumOff val="25000"/>
                  </a:schemeClr>
                </a:solidFill>
              </a:rPr>
              <a:t>ORGANIZATION</a:t>
            </a:r>
            <a:r>
              <a:rPr lang="en-US" sz="3600" dirty="0"/>
              <a:t> </a:t>
            </a:r>
          </a:p>
          <a:p>
            <a:pPr marL="0" indent="0" algn="ctr">
              <a:buNone/>
            </a:pPr>
            <a:r>
              <a:rPr lang="en-US" sz="3600" dirty="0"/>
              <a:t> stands for.</a:t>
            </a:r>
          </a:p>
          <a:p>
            <a:pPr marL="0" indent="0">
              <a:buNone/>
            </a:pPr>
            <a:endParaRPr lang="en-US" dirty="0"/>
          </a:p>
        </p:txBody>
      </p:sp>
      <p:pic>
        <p:nvPicPr>
          <p:cNvPr id="10" name="Picture 9">
            <a:extLst>
              <a:ext uri="{FF2B5EF4-FFF2-40B4-BE49-F238E27FC236}">
                <a16:creationId xmlns:a16="http://schemas.microsoft.com/office/drawing/2014/main" id="{CE31CFA4-101F-17D4-CE3A-A99D9AD38B67}"/>
              </a:ext>
            </a:extLst>
          </p:cNvPr>
          <p:cNvPicPr>
            <a:picLocks noChangeAspect="1"/>
          </p:cNvPicPr>
          <p:nvPr/>
        </p:nvPicPr>
        <p:blipFill>
          <a:blip r:embed="rId3"/>
          <a:stretch>
            <a:fillRect/>
          </a:stretch>
        </p:blipFill>
        <p:spPr>
          <a:xfrm>
            <a:off x="94542" y="5990615"/>
            <a:ext cx="916111" cy="829081"/>
          </a:xfrm>
          <a:prstGeom prst="rect">
            <a:avLst/>
          </a:prstGeom>
        </p:spPr>
      </p:pic>
    </p:spTree>
    <p:extLst>
      <p:ext uri="{BB962C8B-B14F-4D97-AF65-F5344CB8AC3E}">
        <p14:creationId xmlns:p14="http://schemas.microsoft.com/office/powerpoint/2010/main" val="4131908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anim calcmode="lin" valueType="num">
                                      <p:cBhvr additive="base">
                                        <p:cTn id="13"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452E65F-E976-AB98-A7AD-2590972AAAA0}"/>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27E87E92-AA3E-1D97-B3B1-D0C6A1309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911DF018-23C2-6D7A-0B4C-48741BAB6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8899442-2D88-D30F-4CD8-D30D819BC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5F7624A-D0F6-4D95-B064-71C1DD3F2C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14F73AA-C078-1AF3-918D-F5C9B7B95D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FABA58B-B7F8-2E87-33B6-B25357D0917B}"/>
              </a:ext>
            </a:extLst>
          </p:cNvPr>
          <p:cNvSpPr>
            <a:spLocks noGrp="1"/>
          </p:cNvSpPr>
          <p:nvPr>
            <p:ph type="title"/>
          </p:nvPr>
        </p:nvSpPr>
        <p:spPr>
          <a:xfrm>
            <a:off x="838201" y="294538"/>
            <a:ext cx="10429350" cy="1033669"/>
          </a:xfrm>
        </p:spPr>
        <p:txBody>
          <a:bodyPr>
            <a:normAutofit/>
          </a:bodyPr>
          <a:lstStyle/>
          <a:p>
            <a:r>
              <a:rPr lang="en-US" sz="5000" b="1" dirty="0">
                <a:solidFill>
                  <a:srgbClr val="FFFFFF"/>
                </a:solidFill>
              </a:rPr>
              <a:t>HOW? </a:t>
            </a:r>
          </a:p>
        </p:txBody>
      </p:sp>
      <p:sp>
        <p:nvSpPr>
          <p:cNvPr id="8" name="Content Placeholder 7">
            <a:extLst>
              <a:ext uri="{FF2B5EF4-FFF2-40B4-BE49-F238E27FC236}">
                <a16:creationId xmlns:a16="http://schemas.microsoft.com/office/drawing/2014/main" id="{151464A1-1811-84AF-D2B9-3EBD469898DC}"/>
              </a:ext>
            </a:extLst>
          </p:cNvPr>
          <p:cNvSpPr>
            <a:spLocks noGrp="1"/>
          </p:cNvSpPr>
          <p:nvPr>
            <p:ph idx="1"/>
          </p:nvPr>
        </p:nvSpPr>
        <p:spPr>
          <a:xfrm>
            <a:off x="838200" y="2094271"/>
            <a:ext cx="10515600" cy="4082692"/>
          </a:xfrm>
        </p:spPr>
        <p:txBody>
          <a:bodyPr>
            <a:normAutofit/>
          </a:bodyPr>
          <a:lstStyle/>
          <a:p>
            <a:pPr marL="0" indent="0">
              <a:buNone/>
            </a:pPr>
            <a:r>
              <a:rPr lang="en-US" sz="3600" b="1" dirty="0">
                <a:solidFill>
                  <a:schemeClr val="tx2">
                    <a:lumMod val="75000"/>
                    <a:lumOff val="25000"/>
                  </a:schemeClr>
                </a:solidFill>
              </a:rPr>
              <a:t>AI synthesizes input such as:</a:t>
            </a:r>
            <a:endParaRPr lang="en-US" b="1" dirty="0"/>
          </a:p>
          <a:p>
            <a:pPr lvl="1"/>
            <a:r>
              <a:rPr lang="en-US" sz="2800" dirty="0"/>
              <a:t>Job responsibilities</a:t>
            </a:r>
          </a:p>
          <a:p>
            <a:pPr lvl="1"/>
            <a:r>
              <a:rPr lang="en-US" sz="2800" dirty="0"/>
              <a:t>Descriptions of standard rating scales </a:t>
            </a:r>
          </a:p>
          <a:p>
            <a:pPr lvl="1"/>
            <a:r>
              <a:rPr lang="en-US" sz="2800" dirty="0"/>
              <a:t>Core competencies</a:t>
            </a:r>
          </a:p>
          <a:p>
            <a:pPr lvl="1"/>
            <a:r>
              <a:rPr lang="en-US" sz="2800" dirty="0"/>
              <a:t>Company’s mission and values</a:t>
            </a:r>
          </a:p>
          <a:p>
            <a:pPr lvl="1"/>
            <a:endParaRPr lang="en-US" sz="3000" dirty="0"/>
          </a:p>
          <a:p>
            <a:pPr marL="0" indent="0">
              <a:buNone/>
            </a:pPr>
            <a:r>
              <a:rPr lang="en-US" sz="3400" dirty="0">
                <a:sym typeface="Wingdings" panose="05000000000000000000" pitchFamily="2" charset="2"/>
              </a:rPr>
              <a:t> </a:t>
            </a:r>
            <a:r>
              <a:rPr lang="en-US" sz="3400" b="1" dirty="0">
                <a:solidFill>
                  <a:schemeClr val="tx2">
                    <a:lumMod val="75000"/>
                    <a:lumOff val="25000"/>
                  </a:schemeClr>
                </a:solidFill>
                <a:sym typeface="Wingdings" panose="05000000000000000000" pitchFamily="2" charset="2"/>
              </a:rPr>
              <a:t>And helps you identify p</a:t>
            </a:r>
            <a:r>
              <a:rPr lang="en-US" sz="3400" b="1" dirty="0">
                <a:solidFill>
                  <a:schemeClr val="tx2">
                    <a:lumMod val="75000"/>
                    <a:lumOff val="25000"/>
                  </a:schemeClr>
                </a:solidFill>
              </a:rPr>
              <a:t>erformance gaps </a:t>
            </a:r>
          </a:p>
          <a:p>
            <a:pPr marL="457200" lvl="1" indent="0">
              <a:buNone/>
            </a:pPr>
            <a:endParaRPr lang="en-US" sz="2800" dirty="0"/>
          </a:p>
          <a:p>
            <a:pPr marL="0" indent="0">
              <a:buNone/>
            </a:pPr>
            <a:endParaRPr lang="en-US" dirty="0"/>
          </a:p>
        </p:txBody>
      </p:sp>
      <p:pic>
        <p:nvPicPr>
          <p:cNvPr id="10" name="Picture 9">
            <a:extLst>
              <a:ext uri="{FF2B5EF4-FFF2-40B4-BE49-F238E27FC236}">
                <a16:creationId xmlns:a16="http://schemas.microsoft.com/office/drawing/2014/main" id="{6B255C34-DE0D-324F-89A0-2A6A2E135468}"/>
              </a:ext>
            </a:extLst>
          </p:cNvPr>
          <p:cNvPicPr>
            <a:picLocks noChangeAspect="1"/>
          </p:cNvPicPr>
          <p:nvPr/>
        </p:nvPicPr>
        <p:blipFill>
          <a:blip r:embed="rId3"/>
          <a:stretch>
            <a:fillRect/>
          </a:stretch>
        </p:blipFill>
        <p:spPr>
          <a:xfrm>
            <a:off x="94542" y="5990615"/>
            <a:ext cx="916111" cy="829081"/>
          </a:xfrm>
          <a:prstGeom prst="rect">
            <a:avLst/>
          </a:prstGeom>
        </p:spPr>
      </p:pic>
    </p:spTree>
    <p:extLst>
      <p:ext uri="{BB962C8B-B14F-4D97-AF65-F5344CB8AC3E}">
        <p14:creationId xmlns:p14="http://schemas.microsoft.com/office/powerpoint/2010/main" val="9558952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4F3E4F0-3088-A99B-335B-DD4987DC3FC2}"/>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E101CE90-9F33-F6A2-A444-FB12AA858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3664530-18A1-B913-842B-6899A8E49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B3A0B5B-51B1-D554-2AC8-2068B75282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819CFBC-8762-C8F3-F143-AC2C86B7D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B6EDFDC-4F97-3AA4-CD00-53AF6471B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2758E92-D733-C9F5-0FF3-FAF906C0B9AB}"/>
              </a:ext>
            </a:extLst>
          </p:cNvPr>
          <p:cNvSpPr>
            <a:spLocks noGrp="1"/>
          </p:cNvSpPr>
          <p:nvPr>
            <p:ph type="title"/>
          </p:nvPr>
        </p:nvSpPr>
        <p:spPr>
          <a:xfrm>
            <a:off x="838201" y="294538"/>
            <a:ext cx="10429350" cy="1033669"/>
          </a:xfrm>
        </p:spPr>
        <p:txBody>
          <a:bodyPr>
            <a:normAutofit/>
          </a:bodyPr>
          <a:lstStyle/>
          <a:p>
            <a:r>
              <a:rPr lang="en-US" sz="5400" b="1">
                <a:solidFill>
                  <a:srgbClr val="FFFFFF"/>
                </a:solidFill>
              </a:rPr>
              <a:t>Make it Meaningful </a:t>
            </a:r>
            <a:endParaRPr lang="en-US" sz="5400" b="1" dirty="0">
              <a:solidFill>
                <a:srgbClr val="FFFFFF"/>
              </a:solidFill>
            </a:endParaRPr>
          </a:p>
        </p:txBody>
      </p:sp>
      <p:sp>
        <p:nvSpPr>
          <p:cNvPr id="8" name="Content Placeholder 7">
            <a:extLst>
              <a:ext uri="{FF2B5EF4-FFF2-40B4-BE49-F238E27FC236}">
                <a16:creationId xmlns:a16="http://schemas.microsoft.com/office/drawing/2014/main" id="{2091D6A2-A5CE-0185-28BD-D98D352ED679}"/>
              </a:ext>
            </a:extLst>
          </p:cNvPr>
          <p:cNvSpPr>
            <a:spLocks noGrp="1"/>
          </p:cNvSpPr>
          <p:nvPr>
            <p:ph idx="1"/>
          </p:nvPr>
        </p:nvSpPr>
        <p:spPr/>
        <p:txBody>
          <a:bodyPr>
            <a:normAutofit/>
          </a:bodyPr>
          <a:lstStyle/>
          <a:p>
            <a:r>
              <a:rPr lang="en-US" dirty="0"/>
              <a:t>Use </a:t>
            </a:r>
            <a:r>
              <a:rPr lang="en-US" b="1" dirty="0"/>
              <a:t>structured performance definitions </a:t>
            </a:r>
            <a:r>
              <a:rPr lang="en-US" dirty="0"/>
              <a:t>to analyze where the employee currently stands and what’s needed to reach the next level.</a:t>
            </a:r>
          </a:p>
          <a:p>
            <a:pPr marL="0" indent="0">
              <a:buNone/>
            </a:pPr>
            <a:endParaRPr lang="en-US" dirty="0"/>
          </a:p>
          <a:p>
            <a:r>
              <a:rPr lang="en-US" dirty="0"/>
              <a:t>Generate goal language that’s aligned with the employee’s role and rating.</a:t>
            </a:r>
          </a:p>
          <a:p>
            <a:pPr lvl="1"/>
            <a:r>
              <a:rPr lang="en-US" i="1" dirty="0"/>
              <a:t>For example, moving from “Needs Improvement” to “Effective Performance.”</a:t>
            </a:r>
          </a:p>
        </p:txBody>
      </p:sp>
      <p:pic>
        <p:nvPicPr>
          <p:cNvPr id="10" name="Picture 9">
            <a:extLst>
              <a:ext uri="{FF2B5EF4-FFF2-40B4-BE49-F238E27FC236}">
                <a16:creationId xmlns:a16="http://schemas.microsoft.com/office/drawing/2014/main" id="{C08F0B2A-0A0E-77FB-DAC6-0DD27346FCC9}"/>
              </a:ext>
            </a:extLst>
          </p:cNvPr>
          <p:cNvPicPr>
            <a:picLocks noChangeAspect="1"/>
          </p:cNvPicPr>
          <p:nvPr/>
        </p:nvPicPr>
        <p:blipFill>
          <a:blip r:embed="rId3"/>
          <a:stretch>
            <a:fillRect/>
          </a:stretch>
        </p:blipFill>
        <p:spPr>
          <a:xfrm>
            <a:off x="94542" y="5990615"/>
            <a:ext cx="916111" cy="829081"/>
          </a:xfrm>
          <a:prstGeom prst="rect">
            <a:avLst/>
          </a:prstGeom>
        </p:spPr>
      </p:pic>
    </p:spTree>
    <p:extLst>
      <p:ext uri="{BB962C8B-B14F-4D97-AF65-F5344CB8AC3E}">
        <p14:creationId xmlns:p14="http://schemas.microsoft.com/office/powerpoint/2010/main" val="7809750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4D46636-EE28-B1BF-6EED-0CF1A308DEBB}"/>
            </a:ext>
          </a:extLst>
        </p:cNvPr>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5601600-CD97-7181-77A4-790A358F136E}"/>
              </a:ext>
            </a:extLst>
          </p:cNvPr>
          <p:cNvSpPr>
            <a:spLocks noGrp="1"/>
          </p:cNvSpPr>
          <p:nvPr>
            <p:ph type="title"/>
          </p:nvPr>
        </p:nvSpPr>
        <p:spPr>
          <a:xfrm>
            <a:off x="5282514" y="420857"/>
            <a:ext cx="5754896" cy="1667569"/>
          </a:xfrm>
        </p:spPr>
        <p:txBody>
          <a:bodyPr anchor="b">
            <a:normAutofit/>
          </a:bodyPr>
          <a:lstStyle/>
          <a:p>
            <a:r>
              <a:rPr lang="en-US" sz="4800" b="1" dirty="0">
                <a:solidFill>
                  <a:schemeClr val="accent1">
                    <a:lumMod val="75000"/>
                  </a:schemeClr>
                </a:solidFill>
              </a:rPr>
              <a:t>Make it More Meaningful </a:t>
            </a:r>
          </a:p>
        </p:txBody>
      </p:sp>
      <p:pic>
        <p:nvPicPr>
          <p:cNvPr id="3" name="Graphic 2" descr="Group success with solid fill">
            <a:extLst>
              <a:ext uri="{FF2B5EF4-FFF2-40B4-BE49-F238E27FC236}">
                <a16:creationId xmlns:a16="http://schemas.microsoft.com/office/drawing/2014/main" id="{CA53B01D-29BC-B19D-C1DA-5312AE6E87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8130" y="1275070"/>
            <a:ext cx="3876165" cy="3876165"/>
          </a:xfrm>
          <a:prstGeom prst="rect">
            <a:avLst/>
          </a:prstGeom>
        </p:spPr>
      </p:pic>
      <p:sp>
        <p:nvSpPr>
          <p:cNvPr id="8" name="Content Placeholder 7">
            <a:extLst>
              <a:ext uri="{FF2B5EF4-FFF2-40B4-BE49-F238E27FC236}">
                <a16:creationId xmlns:a16="http://schemas.microsoft.com/office/drawing/2014/main" id="{C13AB9C3-B8AA-23B3-54CF-F49DC412F8ED}"/>
              </a:ext>
            </a:extLst>
          </p:cNvPr>
          <p:cNvSpPr>
            <a:spLocks noGrp="1"/>
          </p:cNvSpPr>
          <p:nvPr>
            <p:ph idx="1"/>
          </p:nvPr>
        </p:nvSpPr>
        <p:spPr>
          <a:xfrm>
            <a:off x="5282514" y="2405894"/>
            <a:ext cx="6068884" cy="3197464"/>
          </a:xfrm>
        </p:spPr>
        <p:txBody>
          <a:bodyPr anchor="t">
            <a:normAutofit/>
          </a:bodyPr>
          <a:lstStyle/>
          <a:p>
            <a:r>
              <a:rPr lang="en-US" sz="3200" dirty="0"/>
              <a:t>Ask for help to </a:t>
            </a:r>
            <a:r>
              <a:rPr lang="en-US" sz="3200" b="1" dirty="0">
                <a:highlight>
                  <a:srgbClr val="FFFF00"/>
                </a:highlight>
              </a:rPr>
              <a:t>frame feedback </a:t>
            </a:r>
            <a:r>
              <a:rPr lang="en-US" sz="3200" dirty="0"/>
              <a:t>in ways that promote </a:t>
            </a:r>
            <a:r>
              <a:rPr lang="en-US" sz="3200" i="1" dirty="0">
                <a:solidFill>
                  <a:schemeClr val="tx2">
                    <a:lumMod val="75000"/>
                    <a:lumOff val="25000"/>
                  </a:schemeClr>
                </a:solidFill>
              </a:rPr>
              <a:t>accountability</a:t>
            </a:r>
            <a:r>
              <a:rPr lang="en-US" sz="3200" dirty="0"/>
              <a:t> while maintaining </a:t>
            </a:r>
            <a:r>
              <a:rPr lang="en-US" sz="3200" i="1" dirty="0">
                <a:solidFill>
                  <a:schemeClr val="tx2">
                    <a:lumMod val="75000"/>
                    <a:lumOff val="25000"/>
                  </a:schemeClr>
                </a:solidFill>
              </a:rPr>
              <a:t>dignity</a:t>
            </a:r>
            <a:r>
              <a:rPr lang="en-US" sz="3200" dirty="0"/>
              <a:t>, </a:t>
            </a:r>
            <a:r>
              <a:rPr lang="en-US" sz="3200" i="1" dirty="0">
                <a:solidFill>
                  <a:schemeClr val="tx2">
                    <a:lumMod val="75000"/>
                    <a:lumOff val="25000"/>
                  </a:schemeClr>
                </a:solidFill>
              </a:rPr>
              <a:t>motivation</a:t>
            </a:r>
            <a:r>
              <a:rPr lang="en-US" sz="3200" dirty="0"/>
              <a:t>, and </a:t>
            </a:r>
            <a:r>
              <a:rPr lang="en-US" sz="3200" i="1" dirty="0">
                <a:solidFill>
                  <a:schemeClr val="tx2">
                    <a:lumMod val="75000"/>
                    <a:lumOff val="25000"/>
                  </a:schemeClr>
                </a:solidFill>
              </a:rPr>
              <a:t>connection</a:t>
            </a:r>
            <a:r>
              <a:rPr lang="en-US" sz="3200" dirty="0"/>
              <a:t> to the organization’s values.</a:t>
            </a:r>
          </a:p>
          <a:p>
            <a:pPr marL="0" indent="0">
              <a:buNone/>
            </a:pPr>
            <a:endParaRPr lang="en-US" sz="2000" dirty="0"/>
          </a:p>
        </p:txBody>
      </p:sp>
      <p:sp>
        <p:nvSpPr>
          <p:cNvPr id="37" name="Rectangle 36">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CBE70126-6860-6279-4A72-50B9D66EB108}"/>
              </a:ext>
            </a:extLst>
          </p:cNvPr>
          <p:cNvPicPr>
            <a:picLocks noChangeAspect="1"/>
          </p:cNvPicPr>
          <p:nvPr/>
        </p:nvPicPr>
        <p:blipFill>
          <a:blip r:embed="rId5"/>
          <a:stretch>
            <a:fillRect/>
          </a:stretch>
        </p:blipFill>
        <p:spPr>
          <a:xfrm>
            <a:off x="94542" y="5990615"/>
            <a:ext cx="916111" cy="829081"/>
          </a:xfrm>
          <a:prstGeom prst="rect">
            <a:avLst/>
          </a:prstGeom>
        </p:spPr>
      </p:pic>
    </p:spTree>
    <p:extLst>
      <p:ext uri="{BB962C8B-B14F-4D97-AF65-F5344CB8AC3E}">
        <p14:creationId xmlns:p14="http://schemas.microsoft.com/office/powerpoint/2010/main" val="1370524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2597C44-F447-2EBA-8201-4CED0C153F83}"/>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0D19DA0F-E53D-A24D-B66D-CC89FEF2EB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7F0B0C6-D87E-270B-331C-2E3C1952F0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29F50F2-76CF-1502-15F7-A39AAAA2C2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AAE35CE-2286-CB5A-589D-E3AFC61CF3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986110A-F9C5-FF8A-CD1C-DE5C37402F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26ECB29-FB6D-CA8D-982B-4E6AE20071C9}"/>
              </a:ext>
            </a:extLst>
          </p:cNvPr>
          <p:cNvSpPr>
            <a:spLocks noGrp="1"/>
          </p:cNvSpPr>
          <p:nvPr>
            <p:ph type="title"/>
          </p:nvPr>
        </p:nvSpPr>
        <p:spPr>
          <a:xfrm>
            <a:off x="838201" y="294538"/>
            <a:ext cx="10429350" cy="1033669"/>
          </a:xfrm>
        </p:spPr>
        <p:txBody>
          <a:bodyPr>
            <a:normAutofit fontScale="90000"/>
          </a:bodyPr>
          <a:lstStyle/>
          <a:p>
            <a:r>
              <a:rPr lang="en-US" b="1" dirty="0">
                <a:solidFill>
                  <a:srgbClr val="FFFFFF"/>
                </a:solidFill>
              </a:rPr>
              <a:t>Sample Prompt 1: Collaboration Challenges</a:t>
            </a:r>
          </a:p>
        </p:txBody>
      </p:sp>
      <p:sp>
        <p:nvSpPr>
          <p:cNvPr id="8" name="Content Placeholder 7">
            <a:extLst>
              <a:ext uri="{FF2B5EF4-FFF2-40B4-BE49-F238E27FC236}">
                <a16:creationId xmlns:a16="http://schemas.microsoft.com/office/drawing/2014/main" id="{FB19EAC6-C889-75D7-1E78-FCE77272278A}"/>
              </a:ext>
            </a:extLst>
          </p:cNvPr>
          <p:cNvSpPr>
            <a:spLocks noGrp="1"/>
          </p:cNvSpPr>
          <p:nvPr>
            <p:ph idx="1"/>
          </p:nvPr>
        </p:nvSpPr>
        <p:spPr>
          <a:xfrm>
            <a:off x="838200" y="2026507"/>
            <a:ext cx="10515600" cy="4150455"/>
          </a:xfrm>
        </p:spPr>
        <p:txBody>
          <a:bodyPr/>
          <a:lstStyle/>
          <a:p>
            <a:pPr marL="0" indent="0">
              <a:buNone/>
            </a:pPr>
            <a:r>
              <a:rPr lang="en-US" sz="3200" dirty="0">
                <a:solidFill>
                  <a:schemeClr val="tx2">
                    <a:lumMod val="75000"/>
                    <a:lumOff val="25000"/>
                  </a:schemeClr>
                </a:solidFill>
              </a:rPr>
              <a:t>Prompt – Asking for help with conversation flow: </a:t>
            </a:r>
          </a:p>
          <a:p>
            <a:pPr marL="0" indent="0">
              <a:buNone/>
            </a:pPr>
            <a:endParaRPr lang="en-US" sz="3200" b="1" dirty="0">
              <a:solidFill>
                <a:schemeClr val="tx2">
                  <a:lumMod val="75000"/>
                  <a:lumOff val="25000"/>
                </a:schemeClr>
              </a:solidFill>
            </a:endParaRPr>
          </a:p>
          <a:p>
            <a:pPr marL="457200" lvl="1" indent="0">
              <a:buNone/>
            </a:pPr>
            <a:r>
              <a:rPr lang="en-US" sz="3200" i="1" dirty="0"/>
              <a:t>"Can you help me write professional, compassionate feedback for my HR Assistant who received a 'needs improvement' rating in </a:t>
            </a:r>
            <a:r>
              <a:rPr lang="en-US" sz="3200" i="1" u="sng" dirty="0"/>
              <a:t>collaboration</a:t>
            </a:r>
            <a:r>
              <a:rPr lang="en-US" sz="3200" i="1" dirty="0"/>
              <a:t>? …</a:t>
            </a:r>
          </a:p>
        </p:txBody>
      </p:sp>
      <p:pic>
        <p:nvPicPr>
          <p:cNvPr id="10" name="Picture 9">
            <a:extLst>
              <a:ext uri="{FF2B5EF4-FFF2-40B4-BE49-F238E27FC236}">
                <a16:creationId xmlns:a16="http://schemas.microsoft.com/office/drawing/2014/main" id="{CADD0500-EE8C-585E-1F8C-EFFBAA82CAB8}"/>
              </a:ext>
            </a:extLst>
          </p:cNvPr>
          <p:cNvPicPr>
            <a:picLocks noChangeAspect="1"/>
          </p:cNvPicPr>
          <p:nvPr/>
        </p:nvPicPr>
        <p:blipFill>
          <a:blip r:embed="rId2"/>
          <a:stretch>
            <a:fillRect/>
          </a:stretch>
        </p:blipFill>
        <p:spPr>
          <a:xfrm>
            <a:off x="94542" y="5990615"/>
            <a:ext cx="916111" cy="829081"/>
          </a:xfrm>
          <a:prstGeom prst="rect">
            <a:avLst/>
          </a:prstGeom>
        </p:spPr>
      </p:pic>
    </p:spTree>
    <p:extLst>
      <p:ext uri="{BB962C8B-B14F-4D97-AF65-F5344CB8AC3E}">
        <p14:creationId xmlns:p14="http://schemas.microsoft.com/office/powerpoint/2010/main" val="11362825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0017156-C3AE-97E1-6268-E3BBAE2F2A19}"/>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7A205993-10BB-DE3C-5B5B-D497E6DBED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DF6600C-C34D-E305-C17B-77B7AE5581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5C1FF2D-88B8-D6A7-4DC7-0E622092D1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4C6604A-B4AF-EF8D-2440-E518B35F9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0C8A8A1-DC88-E225-4006-5F385E670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EC490CF-C73B-518B-BD35-1F8DA550CABA}"/>
              </a:ext>
            </a:extLst>
          </p:cNvPr>
          <p:cNvSpPr>
            <a:spLocks noGrp="1"/>
          </p:cNvSpPr>
          <p:nvPr>
            <p:ph type="title"/>
          </p:nvPr>
        </p:nvSpPr>
        <p:spPr>
          <a:xfrm>
            <a:off x="838201" y="294538"/>
            <a:ext cx="10429350" cy="1033669"/>
          </a:xfrm>
        </p:spPr>
        <p:txBody>
          <a:bodyPr>
            <a:normAutofit/>
          </a:bodyPr>
          <a:lstStyle/>
          <a:p>
            <a:r>
              <a:rPr lang="en-US" sz="4000" b="1" dirty="0">
                <a:solidFill>
                  <a:srgbClr val="FFFFFF"/>
                </a:solidFill>
              </a:rPr>
              <a:t>Sample Prompt 1: Collaboration Challenges</a:t>
            </a:r>
          </a:p>
        </p:txBody>
      </p:sp>
      <p:sp>
        <p:nvSpPr>
          <p:cNvPr id="8" name="Content Placeholder 7">
            <a:extLst>
              <a:ext uri="{FF2B5EF4-FFF2-40B4-BE49-F238E27FC236}">
                <a16:creationId xmlns:a16="http://schemas.microsoft.com/office/drawing/2014/main" id="{435F7F25-FF24-F8C5-90D8-32E26B610FD0}"/>
              </a:ext>
            </a:extLst>
          </p:cNvPr>
          <p:cNvSpPr>
            <a:spLocks noGrp="1"/>
          </p:cNvSpPr>
          <p:nvPr>
            <p:ph idx="1"/>
          </p:nvPr>
        </p:nvSpPr>
        <p:spPr/>
        <p:txBody>
          <a:bodyPr>
            <a:normAutofit/>
          </a:bodyPr>
          <a:lstStyle/>
          <a:p>
            <a:pPr marL="0" indent="0">
              <a:buNone/>
            </a:pPr>
            <a:r>
              <a:rPr lang="en-US" sz="3200" dirty="0">
                <a:solidFill>
                  <a:schemeClr val="tx2">
                    <a:lumMod val="75000"/>
                    <a:lumOff val="25000"/>
                  </a:schemeClr>
                </a:solidFill>
              </a:rPr>
              <a:t>Performance Review Language – Collaboration Challenges</a:t>
            </a:r>
          </a:p>
          <a:p>
            <a:pPr marL="457200" lvl="1" indent="0">
              <a:buNone/>
            </a:pPr>
            <a:endParaRPr lang="en-US" sz="3200" i="1" dirty="0"/>
          </a:p>
          <a:p>
            <a:pPr marL="457200" lvl="1" indent="0">
              <a:buNone/>
            </a:pPr>
            <a:r>
              <a:rPr lang="en-US" sz="3200" i="1" dirty="0"/>
              <a:t>… issues include reluctance to share information with teammates and others, difficulty accepting others’ input, and frequent solo decision-making. </a:t>
            </a:r>
          </a:p>
          <a:p>
            <a:pPr marL="457200" lvl="1" indent="0">
              <a:buNone/>
            </a:pPr>
            <a:endParaRPr lang="en-US" sz="3200" i="1" dirty="0"/>
          </a:p>
          <a:p>
            <a:pPr marL="457200" lvl="1" indent="0">
              <a:buNone/>
            </a:pPr>
            <a:r>
              <a:rPr lang="en-US" sz="3200" i="1" dirty="0"/>
              <a:t>I want to address the concerns clearly but also highlight the employee’s strengths and outline specific next steps for improving teamwork. ...</a:t>
            </a:r>
          </a:p>
        </p:txBody>
      </p:sp>
      <p:pic>
        <p:nvPicPr>
          <p:cNvPr id="10" name="Picture 9">
            <a:extLst>
              <a:ext uri="{FF2B5EF4-FFF2-40B4-BE49-F238E27FC236}">
                <a16:creationId xmlns:a16="http://schemas.microsoft.com/office/drawing/2014/main" id="{96D79C60-037E-A600-1AD7-99CA67D433F3}"/>
              </a:ext>
            </a:extLst>
          </p:cNvPr>
          <p:cNvPicPr>
            <a:picLocks noChangeAspect="1"/>
          </p:cNvPicPr>
          <p:nvPr/>
        </p:nvPicPr>
        <p:blipFill>
          <a:blip r:embed="rId2"/>
          <a:stretch>
            <a:fillRect/>
          </a:stretch>
        </p:blipFill>
        <p:spPr>
          <a:xfrm>
            <a:off x="94542" y="5990615"/>
            <a:ext cx="916111" cy="829081"/>
          </a:xfrm>
          <a:prstGeom prst="rect">
            <a:avLst/>
          </a:prstGeom>
        </p:spPr>
      </p:pic>
    </p:spTree>
    <p:extLst>
      <p:ext uri="{BB962C8B-B14F-4D97-AF65-F5344CB8AC3E}">
        <p14:creationId xmlns:p14="http://schemas.microsoft.com/office/powerpoint/2010/main" val="24089016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F6D4363-CEDA-3275-0313-5640D5A61667}"/>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747A96EF-6175-209E-1757-59E7612FC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90952C4D-FBD4-21D9-EC0E-C6336FD01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CB119BB-3D1A-CC10-154B-59515AEAAD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0D0163A-2D32-EAEC-9CFE-7125209BB2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FA635208-2D6F-2638-B8F8-9BE604DDEE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A112D40-2854-4C5A-79EB-9606838463C9}"/>
              </a:ext>
            </a:extLst>
          </p:cNvPr>
          <p:cNvSpPr>
            <a:spLocks noGrp="1"/>
          </p:cNvSpPr>
          <p:nvPr>
            <p:ph type="title"/>
          </p:nvPr>
        </p:nvSpPr>
        <p:spPr>
          <a:xfrm>
            <a:off x="838201" y="294538"/>
            <a:ext cx="10429350" cy="1033669"/>
          </a:xfrm>
        </p:spPr>
        <p:txBody>
          <a:bodyPr>
            <a:normAutofit/>
          </a:bodyPr>
          <a:lstStyle/>
          <a:p>
            <a:r>
              <a:rPr lang="en-US" sz="4000" b="1" dirty="0">
                <a:solidFill>
                  <a:srgbClr val="FFFFFF"/>
                </a:solidFill>
              </a:rPr>
              <a:t>Sample Prompt 1: Collaboration Challenges</a:t>
            </a:r>
          </a:p>
        </p:txBody>
      </p:sp>
      <p:sp>
        <p:nvSpPr>
          <p:cNvPr id="8" name="Content Placeholder 7">
            <a:extLst>
              <a:ext uri="{FF2B5EF4-FFF2-40B4-BE49-F238E27FC236}">
                <a16:creationId xmlns:a16="http://schemas.microsoft.com/office/drawing/2014/main" id="{66A973C6-FB0D-35EA-5FB1-C3F0C73C2663}"/>
              </a:ext>
            </a:extLst>
          </p:cNvPr>
          <p:cNvSpPr>
            <a:spLocks noGrp="1"/>
          </p:cNvSpPr>
          <p:nvPr>
            <p:ph idx="1"/>
          </p:nvPr>
        </p:nvSpPr>
        <p:spPr/>
        <p:txBody>
          <a:bodyPr>
            <a:normAutofit/>
          </a:bodyPr>
          <a:lstStyle/>
          <a:p>
            <a:pPr marL="0" indent="0">
              <a:buNone/>
            </a:pPr>
            <a:r>
              <a:rPr lang="en-US" sz="3200" dirty="0">
                <a:solidFill>
                  <a:schemeClr val="tx2">
                    <a:lumMod val="75000"/>
                    <a:lumOff val="25000"/>
                  </a:schemeClr>
                </a:solidFill>
              </a:rPr>
              <a:t>Performance Review Language – Collaboration Challenges</a:t>
            </a:r>
          </a:p>
          <a:p>
            <a:pPr marL="457200" lvl="1" indent="0">
              <a:buNone/>
            </a:pPr>
            <a:endParaRPr lang="en-US" sz="3200" i="1" dirty="0"/>
          </a:p>
          <a:p>
            <a:pPr marL="457200" lvl="1" indent="0">
              <a:buNone/>
            </a:pPr>
            <a:r>
              <a:rPr lang="en-US" sz="3200" i="1" dirty="0"/>
              <a:t>… And, the feedback needs to be fair, unbiased, and needs to align with our organizational mission and values.”</a:t>
            </a:r>
          </a:p>
        </p:txBody>
      </p:sp>
      <p:pic>
        <p:nvPicPr>
          <p:cNvPr id="10" name="Picture 9">
            <a:extLst>
              <a:ext uri="{FF2B5EF4-FFF2-40B4-BE49-F238E27FC236}">
                <a16:creationId xmlns:a16="http://schemas.microsoft.com/office/drawing/2014/main" id="{DCB36014-CB80-7863-7A08-50AA8201575D}"/>
              </a:ext>
            </a:extLst>
          </p:cNvPr>
          <p:cNvPicPr>
            <a:picLocks noChangeAspect="1"/>
          </p:cNvPicPr>
          <p:nvPr/>
        </p:nvPicPr>
        <p:blipFill>
          <a:blip r:embed="rId2"/>
          <a:stretch>
            <a:fillRect/>
          </a:stretch>
        </p:blipFill>
        <p:spPr>
          <a:xfrm>
            <a:off x="94542" y="5990615"/>
            <a:ext cx="916111" cy="829081"/>
          </a:xfrm>
          <a:prstGeom prst="rect">
            <a:avLst/>
          </a:prstGeom>
        </p:spPr>
      </p:pic>
    </p:spTree>
    <p:extLst>
      <p:ext uri="{BB962C8B-B14F-4D97-AF65-F5344CB8AC3E}">
        <p14:creationId xmlns:p14="http://schemas.microsoft.com/office/powerpoint/2010/main" val="14914191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77440CA-456F-E101-CCF3-0BD04992A721}"/>
            </a:ext>
          </a:extLst>
        </p:cNvPr>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DBE88A16-C6B3-14CA-4070-0A8A8FDCB786}"/>
              </a:ext>
            </a:extLst>
          </p:cNvPr>
          <p:cNvSpPr>
            <a:spLocks noGrp="1"/>
          </p:cNvSpPr>
          <p:nvPr>
            <p:ph type="title"/>
          </p:nvPr>
        </p:nvSpPr>
        <p:spPr>
          <a:xfrm>
            <a:off x="1386865" y="818984"/>
            <a:ext cx="6596245" cy="3268520"/>
          </a:xfrm>
        </p:spPr>
        <p:txBody>
          <a:bodyPr vert="horz" lIns="91440" tIns="45720" rIns="91440" bIns="45720" rtlCol="0" anchor="b">
            <a:normAutofit/>
          </a:bodyPr>
          <a:lstStyle/>
          <a:p>
            <a:pPr algn="r"/>
            <a:r>
              <a:rPr lang="en-US" sz="4800" b="1" kern="1200">
                <a:solidFill>
                  <a:srgbClr val="FFFFFF"/>
                </a:solidFill>
                <a:latin typeface="+mj-lt"/>
                <a:ea typeface="+mj-ea"/>
                <a:cs typeface="+mj-cs"/>
              </a:rPr>
              <a:t>Let’s Try It Out!</a:t>
            </a:r>
          </a:p>
        </p:txBody>
      </p:sp>
      <p:sp>
        <p:nvSpPr>
          <p:cNvPr id="45" name="Rectangle 44">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A62C721-3848-BC21-16B2-D8E971BD46C5}"/>
              </a:ext>
            </a:extLst>
          </p:cNvPr>
          <p:cNvPicPr>
            <a:picLocks noChangeAspect="1"/>
          </p:cNvPicPr>
          <p:nvPr/>
        </p:nvPicPr>
        <p:blipFill>
          <a:blip r:embed="rId2"/>
          <a:stretch>
            <a:fillRect/>
          </a:stretch>
        </p:blipFill>
        <p:spPr>
          <a:xfrm>
            <a:off x="94542" y="5990615"/>
            <a:ext cx="916111" cy="829081"/>
          </a:xfrm>
          <a:prstGeom prst="rect">
            <a:avLst/>
          </a:prstGeom>
        </p:spPr>
      </p:pic>
    </p:spTree>
    <p:extLst>
      <p:ext uri="{BB962C8B-B14F-4D97-AF65-F5344CB8AC3E}">
        <p14:creationId xmlns:p14="http://schemas.microsoft.com/office/powerpoint/2010/main" val="1986025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E1A1639-0332-85C6-3483-272BBB27C55A}"/>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3F7D0324-0B99-1CF5-E225-7D727989A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B50C830-30EF-F05B-BE8A-7DE3BAE3C5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EDED69B2-0607-551F-37A0-B486374B46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EAB84DA-742C-7C33-8D7E-7A16EE06A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71B1902A-6DFB-93F0-A903-E0EDEA44C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2E75028-570C-D541-7F10-361D10BF94B0}"/>
              </a:ext>
            </a:extLst>
          </p:cNvPr>
          <p:cNvSpPr>
            <a:spLocks noGrp="1"/>
          </p:cNvSpPr>
          <p:nvPr>
            <p:ph type="title"/>
          </p:nvPr>
        </p:nvSpPr>
        <p:spPr>
          <a:xfrm>
            <a:off x="838201" y="294538"/>
            <a:ext cx="10429350" cy="1033669"/>
          </a:xfrm>
        </p:spPr>
        <p:txBody>
          <a:bodyPr>
            <a:normAutofit/>
          </a:bodyPr>
          <a:lstStyle/>
          <a:p>
            <a:r>
              <a:rPr lang="en-US" sz="4800" dirty="0">
                <a:solidFill>
                  <a:srgbClr val="FFFFFF"/>
                </a:solidFill>
              </a:rPr>
              <a:t>HR Assistant – Sample Prompt #2</a:t>
            </a:r>
          </a:p>
        </p:txBody>
      </p:sp>
      <p:sp>
        <p:nvSpPr>
          <p:cNvPr id="8" name="Content Placeholder 7">
            <a:extLst>
              <a:ext uri="{FF2B5EF4-FFF2-40B4-BE49-F238E27FC236}">
                <a16:creationId xmlns:a16="http://schemas.microsoft.com/office/drawing/2014/main" id="{0FBA5985-8677-368C-438E-CA9B300EABA8}"/>
              </a:ext>
            </a:extLst>
          </p:cNvPr>
          <p:cNvSpPr>
            <a:spLocks noGrp="1"/>
          </p:cNvSpPr>
          <p:nvPr>
            <p:ph idx="1"/>
          </p:nvPr>
        </p:nvSpPr>
        <p:spPr>
          <a:xfrm>
            <a:off x="838200" y="2125361"/>
            <a:ext cx="10515600" cy="4051601"/>
          </a:xfrm>
        </p:spPr>
        <p:txBody>
          <a:bodyPr>
            <a:normAutofit/>
          </a:bodyPr>
          <a:lstStyle/>
          <a:p>
            <a:pPr marL="0" indent="0">
              <a:buNone/>
            </a:pPr>
            <a:r>
              <a:rPr lang="en-US" sz="3600" dirty="0">
                <a:solidFill>
                  <a:schemeClr val="tx2">
                    <a:lumMod val="75000"/>
                    <a:lumOff val="25000"/>
                  </a:schemeClr>
                </a:solidFill>
              </a:rPr>
              <a:t>Prompt – Asking for help writing a goal.</a:t>
            </a:r>
          </a:p>
          <a:p>
            <a:pPr marL="0" indent="0">
              <a:buNone/>
            </a:pPr>
            <a:endParaRPr lang="en-US" sz="3600" dirty="0">
              <a:solidFill>
                <a:schemeClr val="tx2">
                  <a:lumMod val="75000"/>
                  <a:lumOff val="25000"/>
                </a:schemeClr>
              </a:solidFill>
            </a:endParaRPr>
          </a:p>
          <a:p>
            <a:pPr marL="457200" lvl="1" indent="0">
              <a:buNone/>
            </a:pPr>
            <a:r>
              <a:rPr lang="en-US" sz="3200" i="1" dirty="0"/>
              <a:t>“I’m preparing feedback for an HR Assistant who received a ‘Needs Improvement’ rating in attention to detail and stakeholder-centered communication. …</a:t>
            </a:r>
          </a:p>
        </p:txBody>
      </p:sp>
      <p:pic>
        <p:nvPicPr>
          <p:cNvPr id="10" name="Picture 9">
            <a:extLst>
              <a:ext uri="{FF2B5EF4-FFF2-40B4-BE49-F238E27FC236}">
                <a16:creationId xmlns:a16="http://schemas.microsoft.com/office/drawing/2014/main" id="{1572F78B-84FA-AF19-C274-D8DE9A408A39}"/>
              </a:ext>
            </a:extLst>
          </p:cNvPr>
          <p:cNvPicPr>
            <a:picLocks noChangeAspect="1"/>
          </p:cNvPicPr>
          <p:nvPr/>
        </p:nvPicPr>
        <p:blipFill>
          <a:blip r:embed="rId2"/>
          <a:stretch>
            <a:fillRect/>
          </a:stretch>
        </p:blipFill>
        <p:spPr>
          <a:xfrm>
            <a:off x="94542" y="5990615"/>
            <a:ext cx="916111" cy="829081"/>
          </a:xfrm>
          <a:prstGeom prst="rect">
            <a:avLst/>
          </a:prstGeom>
        </p:spPr>
      </p:pic>
    </p:spTree>
    <p:extLst>
      <p:ext uri="{BB962C8B-B14F-4D97-AF65-F5344CB8AC3E}">
        <p14:creationId xmlns:p14="http://schemas.microsoft.com/office/powerpoint/2010/main" val="42568171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3F3964C-07BE-8524-706F-0FB26D2FC1C5}"/>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EA97267B-28DF-4690-2815-14A188F0C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E666471-5F74-6891-DE5B-4F23AAF41D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ED8C27F0-E804-A83D-C0D8-403818191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16403D6-C3F2-1688-B6D1-CA14A751D6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14ACED4-324A-B153-E27D-186715461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1ABA117-6016-3062-E9F6-3877D1B9BC81}"/>
              </a:ext>
            </a:extLst>
          </p:cNvPr>
          <p:cNvSpPr>
            <a:spLocks noGrp="1"/>
          </p:cNvSpPr>
          <p:nvPr>
            <p:ph type="title"/>
          </p:nvPr>
        </p:nvSpPr>
        <p:spPr>
          <a:xfrm>
            <a:off x="838201" y="294538"/>
            <a:ext cx="10429350" cy="1033669"/>
          </a:xfrm>
        </p:spPr>
        <p:txBody>
          <a:bodyPr>
            <a:normAutofit/>
          </a:bodyPr>
          <a:lstStyle/>
          <a:p>
            <a:r>
              <a:rPr lang="en-US" sz="4800" b="1" dirty="0">
                <a:solidFill>
                  <a:srgbClr val="FFFFFF"/>
                </a:solidFill>
              </a:rPr>
              <a:t>HR Assistant – Sample Prompt #2</a:t>
            </a:r>
          </a:p>
        </p:txBody>
      </p:sp>
      <p:sp>
        <p:nvSpPr>
          <p:cNvPr id="8" name="Content Placeholder 7">
            <a:extLst>
              <a:ext uri="{FF2B5EF4-FFF2-40B4-BE49-F238E27FC236}">
                <a16:creationId xmlns:a16="http://schemas.microsoft.com/office/drawing/2014/main" id="{4A187A8F-ACD1-1BB8-C80A-0FECDC430014}"/>
              </a:ext>
            </a:extLst>
          </p:cNvPr>
          <p:cNvSpPr>
            <a:spLocks noGrp="1"/>
          </p:cNvSpPr>
          <p:nvPr>
            <p:ph idx="1"/>
          </p:nvPr>
        </p:nvSpPr>
        <p:spPr>
          <a:xfrm>
            <a:off x="838200" y="2088291"/>
            <a:ext cx="10515600" cy="4088671"/>
          </a:xfrm>
        </p:spPr>
        <p:txBody>
          <a:bodyPr>
            <a:normAutofit/>
          </a:bodyPr>
          <a:lstStyle/>
          <a:p>
            <a:pPr marL="0" indent="0">
              <a:buNone/>
            </a:pPr>
            <a:r>
              <a:rPr lang="en-US" sz="3600" dirty="0">
                <a:solidFill>
                  <a:schemeClr val="tx2">
                    <a:lumMod val="75000"/>
                    <a:lumOff val="25000"/>
                  </a:schemeClr>
                </a:solidFill>
              </a:rPr>
              <a:t>Prompt:</a:t>
            </a:r>
          </a:p>
          <a:p>
            <a:pPr marL="457200" lvl="1" indent="0">
              <a:buNone/>
            </a:pPr>
            <a:r>
              <a:rPr lang="en-US" sz="3200" i="1" dirty="0"/>
              <a:t>… Please help me write a constructive, values-based goal statement. </a:t>
            </a:r>
          </a:p>
          <a:p>
            <a:pPr marL="457200" lvl="1" indent="0">
              <a:buNone/>
            </a:pPr>
            <a:endParaRPr lang="en-US" sz="3200" i="1" dirty="0"/>
          </a:p>
          <a:p>
            <a:pPr marL="457200" lvl="1" indent="0">
              <a:buNone/>
            </a:pPr>
            <a:r>
              <a:rPr lang="en-US" sz="3200" i="1" dirty="0"/>
              <a:t>Include language that reflects the formal rating definition, acknowledges the employee’s potential, and outlines a specific improvement goal that could help them move toward ‘Effective Performance.’”</a:t>
            </a:r>
          </a:p>
        </p:txBody>
      </p:sp>
      <p:pic>
        <p:nvPicPr>
          <p:cNvPr id="10" name="Picture 9">
            <a:extLst>
              <a:ext uri="{FF2B5EF4-FFF2-40B4-BE49-F238E27FC236}">
                <a16:creationId xmlns:a16="http://schemas.microsoft.com/office/drawing/2014/main" id="{AA9784E2-C8B4-525A-EAA5-114E1D35014F}"/>
              </a:ext>
            </a:extLst>
          </p:cNvPr>
          <p:cNvPicPr>
            <a:picLocks noChangeAspect="1"/>
          </p:cNvPicPr>
          <p:nvPr/>
        </p:nvPicPr>
        <p:blipFill>
          <a:blip r:embed="rId2"/>
          <a:stretch>
            <a:fillRect/>
          </a:stretch>
        </p:blipFill>
        <p:spPr>
          <a:xfrm>
            <a:off x="94542" y="5990615"/>
            <a:ext cx="916111" cy="829081"/>
          </a:xfrm>
          <a:prstGeom prst="rect">
            <a:avLst/>
          </a:prstGeom>
        </p:spPr>
      </p:pic>
    </p:spTree>
    <p:extLst>
      <p:ext uri="{BB962C8B-B14F-4D97-AF65-F5344CB8AC3E}">
        <p14:creationId xmlns:p14="http://schemas.microsoft.com/office/powerpoint/2010/main" val="2328368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722D3D5-546C-628B-E77C-37FC7538ABC6}"/>
            </a:ext>
          </a:extLst>
        </p:cNvPr>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4F8B042C-FE3C-B4E9-CE0C-736E819BCF2F}"/>
              </a:ext>
            </a:extLst>
          </p:cNvPr>
          <p:cNvSpPr>
            <a:spLocks noGrp="1"/>
          </p:cNvSpPr>
          <p:nvPr>
            <p:ph type="title"/>
          </p:nvPr>
        </p:nvSpPr>
        <p:spPr>
          <a:xfrm>
            <a:off x="1127208" y="857251"/>
            <a:ext cx="4747280" cy="4604435"/>
          </a:xfrm>
        </p:spPr>
        <p:txBody>
          <a:bodyPr vert="horz" lIns="91440" tIns="45720" rIns="91440" bIns="45720" rtlCol="0" anchor="b">
            <a:normAutofit/>
          </a:bodyPr>
          <a:lstStyle/>
          <a:p>
            <a:r>
              <a:rPr lang="en-US" kern="1200" dirty="0">
                <a:solidFill>
                  <a:srgbClr val="FFFFFF"/>
                </a:solidFill>
                <a:latin typeface="+mj-lt"/>
                <a:ea typeface="+mj-ea"/>
                <a:cs typeface="+mj-cs"/>
              </a:rPr>
              <a:t>“Change the way you look at things and the things you look at change.” </a:t>
            </a:r>
            <a:br>
              <a:rPr lang="en-US" sz="4100" kern="1200" dirty="0">
                <a:solidFill>
                  <a:srgbClr val="FFFFFF"/>
                </a:solidFill>
                <a:latin typeface="+mj-lt"/>
                <a:ea typeface="+mj-ea"/>
                <a:cs typeface="+mj-cs"/>
              </a:rPr>
            </a:br>
            <a:br>
              <a:rPr lang="en-US" sz="4100" dirty="0">
                <a:solidFill>
                  <a:srgbClr val="FFFFFF"/>
                </a:solidFill>
              </a:rPr>
            </a:br>
            <a:r>
              <a:rPr lang="en-US" sz="3200" kern="1200" dirty="0">
                <a:solidFill>
                  <a:srgbClr val="FFFFFF"/>
                </a:solidFill>
                <a:latin typeface="+mn-lt"/>
                <a:ea typeface="+mj-ea"/>
                <a:cs typeface="+mj-cs"/>
              </a:rPr>
              <a:t>~ Dr. Wayne W. Dyer</a:t>
            </a:r>
            <a:endParaRPr lang="en-US" sz="4100" kern="1200" dirty="0">
              <a:solidFill>
                <a:srgbClr val="FFFFFF"/>
              </a:solidFill>
              <a:latin typeface="+mn-lt"/>
              <a:ea typeface="+mj-ea"/>
              <a:cs typeface="+mj-cs"/>
            </a:endParaRPr>
          </a:p>
        </p:txBody>
      </p:sp>
      <p:sp>
        <p:nvSpPr>
          <p:cNvPr id="45" name="Rectangle 44">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Graphic 33" descr="Chat">
            <a:extLst>
              <a:ext uri="{FF2B5EF4-FFF2-40B4-BE49-F238E27FC236}">
                <a16:creationId xmlns:a16="http://schemas.microsoft.com/office/drawing/2014/main" id="{35860102-EB40-1E25-6C25-E3D75E7D1B2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61874" y="2108877"/>
            <a:ext cx="2654533" cy="2654533"/>
          </a:xfrm>
          <a:prstGeom prst="rect">
            <a:avLst/>
          </a:prstGeom>
        </p:spPr>
      </p:pic>
      <p:pic>
        <p:nvPicPr>
          <p:cNvPr id="10" name="Picture 9">
            <a:extLst>
              <a:ext uri="{FF2B5EF4-FFF2-40B4-BE49-F238E27FC236}">
                <a16:creationId xmlns:a16="http://schemas.microsoft.com/office/drawing/2014/main" id="{784568FB-958F-5253-C65B-0650930FFBCC}"/>
              </a:ext>
            </a:extLst>
          </p:cNvPr>
          <p:cNvPicPr>
            <a:picLocks noChangeAspect="1"/>
          </p:cNvPicPr>
          <p:nvPr/>
        </p:nvPicPr>
        <p:blipFill>
          <a:blip r:embed="rId4"/>
          <a:stretch>
            <a:fillRect/>
          </a:stretch>
        </p:blipFill>
        <p:spPr>
          <a:xfrm>
            <a:off x="94542" y="5990615"/>
            <a:ext cx="916111" cy="829081"/>
          </a:xfrm>
          <a:prstGeom prst="rect">
            <a:avLst/>
          </a:prstGeom>
        </p:spPr>
      </p:pic>
    </p:spTree>
    <p:extLst>
      <p:ext uri="{BB962C8B-B14F-4D97-AF65-F5344CB8AC3E}">
        <p14:creationId xmlns:p14="http://schemas.microsoft.com/office/powerpoint/2010/main" val="28050129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A632036-F19A-83C5-2BAF-388D979CE32A}"/>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D44D7904-FB80-DC85-7197-F0C7E1F8CA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C01AA85-ABA1-8FC0-6955-3812D7E817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38CF18C-D52F-2DB9-793C-7F0E9CEFD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4D3C3A8-F5E3-776D-C1C5-E6A92FBF3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6024113-40B2-CED5-3EC0-26BD36B9D7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3655295-0E06-0D14-5DD5-B014BA8FF6B3}"/>
              </a:ext>
            </a:extLst>
          </p:cNvPr>
          <p:cNvSpPr>
            <a:spLocks noGrp="1"/>
          </p:cNvSpPr>
          <p:nvPr>
            <p:ph type="title"/>
          </p:nvPr>
        </p:nvSpPr>
        <p:spPr>
          <a:xfrm>
            <a:off x="838201" y="294538"/>
            <a:ext cx="10429350" cy="1033669"/>
          </a:xfrm>
        </p:spPr>
        <p:txBody>
          <a:bodyPr>
            <a:normAutofit/>
          </a:bodyPr>
          <a:lstStyle/>
          <a:p>
            <a:r>
              <a:rPr lang="en-US" sz="4800" b="1" dirty="0">
                <a:solidFill>
                  <a:srgbClr val="FFFFFF"/>
                </a:solidFill>
              </a:rPr>
              <a:t>Sample Prompt #2 – Goal Statement</a:t>
            </a:r>
          </a:p>
        </p:txBody>
      </p:sp>
      <p:sp>
        <p:nvSpPr>
          <p:cNvPr id="8" name="Content Placeholder 7">
            <a:extLst>
              <a:ext uri="{FF2B5EF4-FFF2-40B4-BE49-F238E27FC236}">
                <a16:creationId xmlns:a16="http://schemas.microsoft.com/office/drawing/2014/main" id="{B2AB30A2-227D-9E5B-DDD6-95642661B842}"/>
              </a:ext>
            </a:extLst>
          </p:cNvPr>
          <p:cNvSpPr>
            <a:spLocks noGrp="1"/>
          </p:cNvSpPr>
          <p:nvPr>
            <p:ph idx="1"/>
          </p:nvPr>
        </p:nvSpPr>
        <p:spPr>
          <a:xfrm>
            <a:off x="838200" y="2038865"/>
            <a:ext cx="10515600" cy="4138098"/>
          </a:xfrm>
        </p:spPr>
        <p:txBody>
          <a:bodyPr>
            <a:normAutofit lnSpcReduction="10000"/>
          </a:bodyPr>
          <a:lstStyle/>
          <a:p>
            <a:pPr marL="457200" lvl="1" indent="0">
              <a:buNone/>
            </a:pPr>
            <a:r>
              <a:rPr lang="en-US" sz="3200" b="1" dirty="0">
                <a:solidFill>
                  <a:schemeClr val="tx2">
                    <a:lumMod val="75000"/>
                    <a:lumOff val="25000"/>
                  </a:schemeClr>
                </a:solidFill>
              </a:rPr>
              <a:t>DRAFT:</a:t>
            </a:r>
          </a:p>
          <a:p>
            <a:pPr marL="457200" lvl="1" indent="0">
              <a:buNone/>
            </a:pPr>
            <a:r>
              <a:rPr lang="en-US" sz="2800" dirty="0"/>
              <a:t>Before responding to questions or requests from colleagues or other </a:t>
            </a:r>
            <a:r>
              <a:rPr lang="en-US" sz="2800" dirty="0">
                <a:solidFill>
                  <a:schemeClr val="accent2"/>
                </a:solidFill>
              </a:rPr>
              <a:t>stakeholders</a:t>
            </a:r>
            <a:r>
              <a:rPr lang="en-US" sz="2800" dirty="0"/>
              <a:t>, pause to gather 2–3 pieces of background information (prior communication </a:t>
            </a:r>
            <a:r>
              <a:rPr lang="en-US" sz="2800" dirty="0">
                <a:solidFill>
                  <a:schemeClr val="accent2"/>
                </a:solidFill>
              </a:rPr>
              <a:t>with the person requesting your assistance, </a:t>
            </a:r>
            <a:r>
              <a:rPr lang="en-US" sz="2800" dirty="0"/>
              <a:t>service history, </a:t>
            </a:r>
            <a:r>
              <a:rPr lang="en-US" sz="2800" dirty="0">
                <a:solidFill>
                  <a:schemeClr val="accent2"/>
                </a:solidFill>
              </a:rPr>
              <a:t>standard policies, procedures and </a:t>
            </a:r>
            <a:r>
              <a:rPr lang="en-US" sz="2800" dirty="0"/>
              <a:t>HR guidance) to inform a more complete response. </a:t>
            </a:r>
          </a:p>
          <a:p>
            <a:pPr marL="457200" lvl="1" indent="0">
              <a:buNone/>
            </a:pPr>
            <a:endParaRPr lang="en-US" sz="2800" dirty="0"/>
          </a:p>
          <a:p>
            <a:pPr marL="457200" lvl="1" indent="0">
              <a:buNone/>
            </a:pPr>
            <a:r>
              <a:rPr lang="en-US" sz="2800" dirty="0">
                <a:sym typeface="Wingdings" panose="05000000000000000000" pitchFamily="2" charset="2"/>
              </a:rPr>
              <a:t> </a:t>
            </a:r>
            <a:r>
              <a:rPr lang="en-US" sz="2800" dirty="0"/>
              <a:t>Track this habit in a journal or shared doc and identify one weekly example where this improved someone's experience collaborating with you.</a:t>
            </a:r>
          </a:p>
        </p:txBody>
      </p:sp>
      <p:pic>
        <p:nvPicPr>
          <p:cNvPr id="10" name="Picture 9">
            <a:extLst>
              <a:ext uri="{FF2B5EF4-FFF2-40B4-BE49-F238E27FC236}">
                <a16:creationId xmlns:a16="http://schemas.microsoft.com/office/drawing/2014/main" id="{13BC9E48-9A08-19EE-C809-0A7DB577AC08}"/>
              </a:ext>
            </a:extLst>
          </p:cNvPr>
          <p:cNvPicPr>
            <a:picLocks noChangeAspect="1"/>
          </p:cNvPicPr>
          <p:nvPr/>
        </p:nvPicPr>
        <p:blipFill>
          <a:blip r:embed="rId2"/>
          <a:stretch>
            <a:fillRect/>
          </a:stretch>
        </p:blipFill>
        <p:spPr>
          <a:xfrm>
            <a:off x="94542" y="5990615"/>
            <a:ext cx="916111" cy="829081"/>
          </a:xfrm>
          <a:prstGeom prst="rect">
            <a:avLst/>
          </a:prstGeom>
        </p:spPr>
      </p:pic>
    </p:spTree>
    <p:extLst>
      <p:ext uri="{BB962C8B-B14F-4D97-AF65-F5344CB8AC3E}">
        <p14:creationId xmlns:p14="http://schemas.microsoft.com/office/powerpoint/2010/main" val="4565351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3A0BC4E-28DB-4A14-DBD6-8FC7C3274164}"/>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6E450F82-2C72-EDC3-C7E3-37CE1BBFED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1030292-78F4-D620-5E1D-EA845091B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A18F512-266E-C3C5-4576-D9F59A1053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AB15175-AF19-09F1-0248-DD41EC9DF3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94640C34-9185-C1AB-AFEE-B06EF76BF9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178C8A4-6829-8E2A-C5D8-4196BC4D11AA}"/>
              </a:ext>
            </a:extLst>
          </p:cNvPr>
          <p:cNvSpPr>
            <a:spLocks noGrp="1"/>
          </p:cNvSpPr>
          <p:nvPr>
            <p:ph type="title"/>
          </p:nvPr>
        </p:nvSpPr>
        <p:spPr>
          <a:xfrm>
            <a:off x="838201" y="294538"/>
            <a:ext cx="10429350" cy="1033669"/>
          </a:xfrm>
        </p:spPr>
        <p:txBody>
          <a:bodyPr>
            <a:normAutofit/>
          </a:bodyPr>
          <a:lstStyle/>
          <a:p>
            <a:r>
              <a:rPr lang="en-US" sz="4800" b="1" dirty="0">
                <a:solidFill>
                  <a:srgbClr val="FFFFFF"/>
                </a:solidFill>
              </a:rPr>
              <a:t>Sample Improvement Goal</a:t>
            </a:r>
          </a:p>
        </p:txBody>
      </p:sp>
      <p:sp>
        <p:nvSpPr>
          <p:cNvPr id="8" name="Content Placeholder 7">
            <a:extLst>
              <a:ext uri="{FF2B5EF4-FFF2-40B4-BE49-F238E27FC236}">
                <a16:creationId xmlns:a16="http://schemas.microsoft.com/office/drawing/2014/main" id="{73DF8F0D-3409-0783-A69D-58D31A60BD03}"/>
              </a:ext>
            </a:extLst>
          </p:cNvPr>
          <p:cNvSpPr>
            <a:spLocks noGrp="1"/>
          </p:cNvSpPr>
          <p:nvPr>
            <p:ph idx="1"/>
          </p:nvPr>
        </p:nvSpPr>
        <p:spPr/>
        <p:txBody>
          <a:bodyPr>
            <a:normAutofit/>
          </a:bodyPr>
          <a:lstStyle/>
          <a:p>
            <a:pPr marL="0" indent="0">
              <a:buNone/>
            </a:pPr>
            <a:endParaRPr lang="en-US" dirty="0"/>
          </a:p>
          <a:p>
            <a:pPr marL="0" indent="0">
              <a:buNone/>
            </a:pPr>
            <a:r>
              <a:rPr lang="en-US" sz="3600" b="1" dirty="0">
                <a:solidFill>
                  <a:schemeClr val="tx2">
                    <a:lumMod val="75000"/>
                    <a:lumOff val="25000"/>
                  </a:schemeClr>
                </a:solidFill>
              </a:rPr>
              <a:t>Why it works:</a:t>
            </a:r>
          </a:p>
          <a:p>
            <a:pPr>
              <a:buFont typeface="Wingdings" panose="05000000000000000000" pitchFamily="2" charset="2"/>
              <a:buChar char="ü"/>
            </a:pPr>
            <a:r>
              <a:rPr lang="en-US" dirty="0"/>
              <a:t>Defines the root of missed or incomplete responses </a:t>
            </a:r>
          </a:p>
          <a:p>
            <a:pPr>
              <a:buFont typeface="Wingdings" panose="05000000000000000000" pitchFamily="2" charset="2"/>
              <a:buChar char="ü"/>
            </a:pPr>
            <a:r>
              <a:rPr lang="en-US" dirty="0"/>
              <a:t>Moves the employee toward </a:t>
            </a:r>
            <a:r>
              <a:rPr lang="en-US" u="sng" dirty="0"/>
              <a:t>demonstrating</a:t>
            </a:r>
            <a:r>
              <a:rPr lang="en-US" dirty="0"/>
              <a:t> sound professional judgment</a:t>
            </a:r>
          </a:p>
          <a:p>
            <a:pPr>
              <a:buFont typeface="Wingdings" panose="05000000000000000000" pitchFamily="2" charset="2"/>
              <a:buChar char="ü"/>
            </a:pPr>
            <a:r>
              <a:rPr lang="en-US" dirty="0"/>
              <a:t>Reinforces the values of service, compliance, and education while aiming for a consistent standard of performance.</a:t>
            </a:r>
          </a:p>
        </p:txBody>
      </p:sp>
      <p:pic>
        <p:nvPicPr>
          <p:cNvPr id="10" name="Picture 9">
            <a:extLst>
              <a:ext uri="{FF2B5EF4-FFF2-40B4-BE49-F238E27FC236}">
                <a16:creationId xmlns:a16="http://schemas.microsoft.com/office/drawing/2014/main" id="{E2E3C1B9-0F77-BF15-1904-366C4DF51A83}"/>
              </a:ext>
            </a:extLst>
          </p:cNvPr>
          <p:cNvPicPr>
            <a:picLocks noChangeAspect="1"/>
          </p:cNvPicPr>
          <p:nvPr/>
        </p:nvPicPr>
        <p:blipFill>
          <a:blip r:embed="rId3"/>
          <a:stretch>
            <a:fillRect/>
          </a:stretch>
        </p:blipFill>
        <p:spPr>
          <a:xfrm>
            <a:off x="94542" y="5990615"/>
            <a:ext cx="916111" cy="829081"/>
          </a:xfrm>
          <a:prstGeom prst="rect">
            <a:avLst/>
          </a:prstGeom>
        </p:spPr>
      </p:pic>
    </p:spTree>
    <p:extLst>
      <p:ext uri="{BB962C8B-B14F-4D97-AF65-F5344CB8AC3E}">
        <p14:creationId xmlns:p14="http://schemas.microsoft.com/office/powerpoint/2010/main" val="4359557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E56AC74-7F2F-EC92-5F6E-0291DE83F8F3}"/>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4867B74B-A408-FF73-6C41-B20BA2F5B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0D504BA-E43E-2B67-BB9B-D07248D40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CC5598C-3ED4-0C71-884E-46E05E19AA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3A9D6C0-F02F-43EC-6406-503F2FFD5E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6F4EEEA-96A3-F031-0CFD-CAEB4A269B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FEF89D7-756D-EBB9-EB6E-98C8DE198E75}"/>
              </a:ext>
            </a:extLst>
          </p:cNvPr>
          <p:cNvSpPr>
            <a:spLocks noGrp="1"/>
          </p:cNvSpPr>
          <p:nvPr>
            <p:ph type="title"/>
          </p:nvPr>
        </p:nvSpPr>
        <p:spPr>
          <a:xfrm>
            <a:off x="838201" y="294538"/>
            <a:ext cx="10429350" cy="1033669"/>
          </a:xfrm>
        </p:spPr>
        <p:txBody>
          <a:bodyPr>
            <a:normAutofit/>
          </a:bodyPr>
          <a:lstStyle/>
          <a:p>
            <a:r>
              <a:rPr lang="en-US" sz="5000" b="1" dirty="0">
                <a:solidFill>
                  <a:srgbClr val="FFFFFF"/>
                </a:solidFill>
              </a:rPr>
              <a:t>What I “Taught” ChatGPT </a:t>
            </a:r>
          </a:p>
        </p:txBody>
      </p:sp>
      <p:sp>
        <p:nvSpPr>
          <p:cNvPr id="8" name="Content Placeholder 7">
            <a:extLst>
              <a:ext uri="{FF2B5EF4-FFF2-40B4-BE49-F238E27FC236}">
                <a16:creationId xmlns:a16="http://schemas.microsoft.com/office/drawing/2014/main" id="{6B6E4128-C15E-F908-7275-BCFA7480AD54}"/>
              </a:ext>
            </a:extLst>
          </p:cNvPr>
          <p:cNvSpPr>
            <a:spLocks noGrp="1"/>
          </p:cNvSpPr>
          <p:nvPr>
            <p:ph idx="1"/>
          </p:nvPr>
        </p:nvSpPr>
        <p:spPr/>
        <p:txBody>
          <a:bodyPr/>
          <a:lstStyle/>
          <a:p>
            <a:pPr marL="0" indent="0">
              <a:buNone/>
            </a:pPr>
            <a:r>
              <a:rPr lang="en-US" sz="3200" b="1" dirty="0">
                <a:solidFill>
                  <a:schemeClr val="tx2">
                    <a:lumMod val="75000"/>
                    <a:lumOff val="25000"/>
                  </a:schemeClr>
                </a:solidFill>
              </a:rPr>
              <a:t>Before asking for assistance, I taught ChatGPT:</a:t>
            </a:r>
          </a:p>
          <a:p>
            <a:pPr lvl="1"/>
            <a:r>
              <a:rPr lang="en-US" sz="2800" dirty="0"/>
              <a:t>About our industry (personal narrative/company documents) </a:t>
            </a:r>
          </a:p>
          <a:p>
            <a:pPr lvl="1"/>
            <a:r>
              <a:rPr lang="en-US" sz="2800" dirty="0"/>
              <a:t>All about our mission and values (internal company documents) </a:t>
            </a:r>
          </a:p>
          <a:p>
            <a:pPr lvl="1"/>
            <a:r>
              <a:rPr lang="en-US" sz="2800" dirty="0"/>
              <a:t>The entire job description (for HR Assistant) </a:t>
            </a:r>
          </a:p>
          <a:p>
            <a:pPr lvl="1"/>
            <a:r>
              <a:rPr lang="en-US" sz="2800" dirty="0"/>
              <a:t>Our rating scale (from the performance evaluation) </a:t>
            </a:r>
          </a:p>
          <a:p>
            <a:pPr lvl="1"/>
            <a:r>
              <a:rPr lang="en-US" sz="2800" dirty="0"/>
              <a:t>The categories of performance being evaluated (from the performance evaluation) </a:t>
            </a:r>
          </a:p>
        </p:txBody>
      </p:sp>
      <p:pic>
        <p:nvPicPr>
          <p:cNvPr id="10" name="Picture 9">
            <a:extLst>
              <a:ext uri="{FF2B5EF4-FFF2-40B4-BE49-F238E27FC236}">
                <a16:creationId xmlns:a16="http://schemas.microsoft.com/office/drawing/2014/main" id="{E745DC60-7C6A-8246-83BF-A4D91CA68E8D}"/>
              </a:ext>
            </a:extLst>
          </p:cNvPr>
          <p:cNvPicPr>
            <a:picLocks noChangeAspect="1"/>
          </p:cNvPicPr>
          <p:nvPr/>
        </p:nvPicPr>
        <p:blipFill>
          <a:blip r:embed="rId2"/>
          <a:stretch>
            <a:fillRect/>
          </a:stretch>
        </p:blipFill>
        <p:spPr>
          <a:xfrm>
            <a:off x="94542" y="5990615"/>
            <a:ext cx="916111" cy="829081"/>
          </a:xfrm>
          <a:prstGeom prst="rect">
            <a:avLst/>
          </a:prstGeom>
        </p:spPr>
      </p:pic>
    </p:spTree>
    <p:extLst>
      <p:ext uri="{BB962C8B-B14F-4D97-AF65-F5344CB8AC3E}">
        <p14:creationId xmlns:p14="http://schemas.microsoft.com/office/powerpoint/2010/main" val="36686660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3E86F3D-3F75-F607-54B4-1E713C6F3CB4}"/>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EC98694B-4E00-A36C-9257-4F7756700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44EB1BA-7C4F-8C18-DE32-CE0DE0BAF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5D9A55D-A503-8784-7311-333FC24160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5254C65-86E1-58CA-D573-F69C814A6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F86C69CF-3C8B-51A1-11F6-A03364E562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B6AC077-C24C-17DF-F689-60F970805B5A}"/>
              </a:ext>
            </a:extLst>
          </p:cNvPr>
          <p:cNvSpPr>
            <a:spLocks noGrp="1"/>
          </p:cNvSpPr>
          <p:nvPr>
            <p:ph type="title"/>
          </p:nvPr>
        </p:nvSpPr>
        <p:spPr>
          <a:xfrm>
            <a:off x="838201" y="294538"/>
            <a:ext cx="10429350" cy="1033669"/>
          </a:xfrm>
        </p:spPr>
        <p:txBody>
          <a:bodyPr>
            <a:normAutofit/>
          </a:bodyPr>
          <a:lstStyle/>
          <a:p>
            <a:r>
              <a:rPr lang="en-US" sz="5400" b="1" dirty="0">
                <a:solidFill>
                  <a:srgbClr val="FFFFFF"/>
                </a:solidFill>
              </a:rPr>
              <a:t>Level-Up Your Partnership </a:t>
            </a:r>
            <a:endParaRPr lang="en-US" sz="4000" b="1" dirty="0">
              <a:solidFill>
                <a:srgbClr val="FFFFFF"/>
              </a:solidFill>
            </a:endParaRPr>
          </a:p>
        </p:txBody>
      </p:sp>
      <p:sp>
        <p:nvSpPr>
          <p:cNvPr id="8" name="Content Placeholder 7">
            <a:extLst>
              <a:ext uri="{FF2B5EF4-FFF2-40B4-BE49-F238E27FC236}">
                <a16:creationId xmlns:a16="http://schemas.microsoft.com/office/drawing/2014/main" id="{A0E597B8-B0B0-6601-1B61-4BEEB8BD7D71}"/>
              </a:ext>
            </a:extLst>
          </p:cNvPr>
          <p:cNvSpPr>
            <a:spLocks noGrp="1"/>
          </p:cNvSpPr>
          <p:nvPr>
            <p:ph idx="1"/>
          </p:nvPr>
        </p:nvSpPr>
        <p:spPr/>
        <p:txBody>
          <a:bodyPr>
            <a:normAutofit/>
          </a:bodyPr>
          <a:lstStyle/>
          <a:p>
            <a:pPr>
              <a:buFont typeface="Arial" panose="020B0604020202020204" pitchFamily="34" charset="0"/>
              <a:buChar char="•"/>
            </a:pPr>
            <a:r>
              <a:rPr lang="en-US" b="1" dirty="0"/>
              <a:t>Structure Your Request Clearly:</a:t>
            </a:r>
            <a:br>
              <a:rPr lang="en-US" dirty="0"/>
            </a:br>
            <a:r>
              <a:rPr lang="en-US" dirty="0"/>
              <a:t>When drafting feedback, provide ChatGPT with specific context, outline what the situation is, include objective examples, and state the intended outcomes. </a:t>
            </a:r>
          </a:p>
          <a:p>
            <a:pPr>
              <a:buFont typeface="Arial" panose="020B0604020202020204" pitchFamily="34" charset="0"/>
              <a:buChar char="•"/>
            </a:pPr>
            <a:r>
              <a:rPr lang="en-US" dirty="0"/>
              <a:t>For instance, mention what was observed, why it matters, and what positive change you’re hoping for. </a:t>
            </a:r>
            <a:br>
              <a:rPr lang="en-US" dirty="0"/>
            </a:br>
            <a:endParaRPr lang="en-US" dirty="0"/>
          </a:p>
          <a:p>
            <a:pPr marL="457200" lvl="1" indent="0">
              <a:buNone/>
            </a:pPr>
            <a:r>
              <a:rPr lang="en-US" sz="2800" b="1" dirty="0">
                <a:solidFill>
                  <a:schemeClr val="tx2">
                    <a:lumMod val="75000"/>
                    <a:lumOff val="25000"/>
                  </a:schemeClr>
                </a:solidFill>
                <a:highlight>
                  <a:srgbClr val="FFFF00"/>
                </a:highlight>
                <a:sym typeface="Wingdings" panose="05000000000000000000" pitchFamily="2" charset="2"/>
              </a:rPr>
              <a:t> </a:t>
            </a:r>
            <a:r>
              <a:rPr lang="en-US" sz="2800" b="1" dirty="0">
                <a:solidFill>
                  <a:schemeClr val="tx2">
                    <a:lumMod val="75000"/>
                    <a:lumOff val="25000"/>
                  </a:schemeClr>
                </a:solidFill>
                <a:highlight>
                  <a:srgbClr val="FFFF00"/>
                </a:highlight>
              </a:rPr>
              <a:t>Why? </a:t>
            </a:r>
            <a:r>
              <a:rPr lang="en-US" sz="2800" dirty="0"/>
              <a:t>This structured prompt helps generate language that not only communicates the issues but does so in a way that’s supportive and forward-looking.</a:t>
            </a:r>
          </a:p>
          <a:p>
            <a:pPr marL="0" indent="0">
              <a:buNone/>
            </a:pPr>
            <a:endParaRPr lang="en-US" dirty="0"/>
          </a:p>
        </p:txBody>
      </p:sp>
      <p:pic>
        <p:nvPicPr>
          <p:cNvPr id="10" name="Picture 9">
            <a:extLst>
              <a:ext uri="{FF2B5EF4-FFF2-40B4-BE49-F238E27FC236}">
                <a16:creationId xmlns:a16="http://schemas.microsoft.com/office/drawing/2014/main" id="{4D757A9A-50AA-CB0D-5763-66A70F340E29}"/>
              </a:ext>
            </a:extLst>
          </p:cNvPr>
          <p:cNvPicPr>
            <a:picLocks noChangeAspect="1"/>
          </p:cNvPicPr>
          <p:nvPr/>
        </p:nvPicPr>
        <p:blipFill>
          <a:blip r:embed="rId2"/>
          <a:stretch>
            <a:fillRect/>
          </a:stretch>
        </p:blipFill>
        <p:spPr>
          <a:xfrm>
            <a:off x="94542" y="5990615"/>
            <a:ext cx="916111" cy="829081"/>
          </a:xfrm>
          <a:prstGeom prst="rect">
            <a:avLst/>
          </a:prstGeom>
        </p:spPr>
      </p:pic>
    </p:spTree>
    <p:extLst>
      <p:ext uri="{BB962C8B-B14F-4D97-AF65-F5344CB8AC3E}">
        <p14:creationId xmlns:p14="http://schemas.microsoft.com/office/powerpoint/2010/main" val="16911284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2C094EA-C8D1-519B-8F50-7FAB341ED2CC}"/>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24A0F866-1F4B-DB21-5D89-37C015CA4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E21784C-E216-1539-9FD7-1FBB781FC0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88E02897-BF8E-B0A7-D41B-17F5B7C498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FAD4F2E-74F4-1199-E2DD-0ED422E9F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2CAD900-7301-F02C-0C98-5BCB96B360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36875B1-EC32-6E9D-E9C1-E3B77B96E9E1}"/>
              </a:ext>
            </a:extLst>
          </p:cNvPr>
          <p:cNvSpPr>
            <a:spLocks noGrp="1"/>
          </p:cNvSpPr>
          <p:nvPr>
            <p:ph type="title"/>
          </p:nvPr>
        </p:nvSpPr>
        <p:spPr>
          <a:xfrm>
            <a:off x="838201" y="294538"/>
            <a:ext cx="10429350" cy="1033669"/>
          </a:xfrm>
        </p:spPr>
        <p:txBody>
          <a:bodyPr>
            <a:normAutofit/>
          </a:bodyPr>
          <a:lstStyle/>
          <a:p>
            <a:r>
              <a:rPr lang="en-US" sz="4800" b="1" dirty="0">
                <a:solidFill>
                  <a:srgbClr val="FFFFFF"/>
                </a:solidFill>
              </a:rPr>
              <a:t>Level-Up Your Partnership </a:t>
            </a:r>
            <a:endParaRPr lang="en-US" sz="5000" b="1" dirty="0">
              <a:solidFill>
                <a:srgbClr val="FFFFFF"/>
              </a:solidFill>
            </a:endParaRPr>
          </a:p>
        </p:txBody>
      </p:sp>
      <p:sp>
        <p:nvSpPr>
          <p:cNvPr id="8" name="Content Placeholder 7">
            <a:extLst>
              <a:ext uri="{FF2B5EF4-FFF2-40B4-BE49-F238E27FC236}">
                <a16:creationId xmlns:a16="http://schemas.microsoft.com/office/drawing/2014/main" id="{60F5C6B6-423B-0062-3BB8-0FDE4082D792}"/>
              </a:ext>
            </a:extLst>
          </p:cNvPr>
          <p:cNvSpPr>
            <a:spLocks noGrp="1"/>
          </p:cNvSpPr>
          <p:nvPr>
            <p:ph idx="1"/>
          </p:nvPr>
        </p:nvSpPr>
        <p:spPr/>
        <p:txBody>
          <a:bodyPr>
            <a:normAutofit fontScale="92500"/>
          </a:bodyPr>
          <a:lstStyle/>
          <a:p>
            <a:pPr>
              <a:buFont typeface="Arial" panose="020B0604020202020204" pitchFamily="34" charset="0"/>
              <a:buChar char="•"/>
            </a:pPr>
            <a:r>
              <a:rPr lang="en-US" b="1" dirty="0"/>
              <a:t>Ask for Positive Framing and Growth-Oriented Language:</a:t>
            </a:r>
          </a:p>
          <a:p>
            <a:pPr marL="0" indent="0">
              <a:buNone/>
            </a:pPr>
            <a:br>
              <a:rPr lang="en-US" dirty="0"/>
            </a:br>
            <a:r>
              <a:rPr lang="en-US" dirty="0"/>
              <a:t>Request that the draft includes empathetic and developmental language. </a:t>
            </a:r>
          </a:p>
          <a:p>
            <a:pPr marL="0" indent="0">
              <a:buNone/>
            </a:pPr>
            <a:r>
              <a:rPr lang="en-US" dirty="0"/>
              <a:t>Ask ChatGPT to </a:t>
            </a:r>
            <a:r>
              <a:rPr lang="en-US" i="1" dirty="0">
                <a:solidFill>
                  <a:schemeClr val="tx2">
                    <a:lumMod val="75000"/>
                    <a:lumOff val="25000"/>
                  </a:schemeClr>
                </a:solidFill>
              </a:rPr>
              <a:t>"frame the feedback so that it recognizes the employee’s strengths and potential while suggesting clear, actionable next steps." </a:t>
            </a:r>
            <a:br>
              <a:rPr lang="en-US" i="1" dirty="0">
                <a:solidFill>
                  <a:schemeClr val="tx2">
                    <a:lumMod val="75000"/>
                    <a:lumOff val="25000"/>
                  </a:schemeClr>
                </a:solidFill>
              </a:rPr>
            </a:br>
            <a:endParaRPr lang="en-US" i="1" dirty="0">
              <a:solidFill>
                <a:schemeClr val="tx2">
                  <a:lumMod val="75000"/>
                  <a:lumOff val="25000"/>
                </a:schemeClr>
              </a:solidFill>
            </a:endParaRPr>
          </a:p>
          <a:p>
            <a:pPr marL="457200" lvl="1" indent="0">
              <a:buNone/>
            </a:pPr>
            <a:r>
              <a:rPr lang="en-US" sz="2800" b="1" dirty="0">
                <a:solidFill>
                  <a:schemeClr val="tx2">
                    <a:lumMod val="75000"/>
                    <a:lumOff val="25000"/>
                  </a:schemeClr>
                </a:solidFill>
                <a:highlight>
                  <a:srgbClr val="FFFF00"/>
                </a:highlight>
                <a:sym typeface="Wingdings" panose="05000000000000000000" pitchFamily="2" charset="2"/>
              </a:rPr>
              <a:t> </a:t>
            </a:r>
            <a:r>
              <a:rPr lang="en-US" sz="2800" b="1" dirty="0">
                <a:solidFill>
                  <a:schemeClr val="tx2">
                    <a:lumMod val="75000"/>
                    <a:lumOff val="25000"/>
                  </a:schemeClr>
                </a:solidFill>
                <a:highlight>
                  <a:srgbClr val="FFFF00"/>
                </a:highlight>
              </a:rPr>
              <a:t>Why? </a:t>
            </a:r>
            <a:r>
              <a:rPr lang="en-US" sz="2800" dirty="0"/>
              <a:t>Emphasizing a growth mindset in the prompt encourages the AI to produce responses that focus on improvement rather than just the negative aspects, making the feedback more likely to be received as a constructive opportunity.</a:t>
            </a:r>
          </a:p>
          <a:p>
            <a:pPr marL="0" indent="0">
              <a:buNone/>
            </a:pPr>
            <a:endParaRPr lang="en-US" dirty="0"/>
          </a:p>
        </p:txBody>
      </p:sp>
      <p:pic>
        <p:nvPicPr>
          <p:cNvPr id="10" name="Picture 9">
            <a:extLst>
              <a:ext uri="{FF2B5EF4-FFF2-40B4-BE49-F238E27FC236}">
                <a16:creationId xmlns:a16="http://schemas.microsoft.com/office/drawing/2014/main" id="{D5C6C2A9-10E6-A048-6C22-F319AB993C64}"/>
              </a:ext>
            </a:extLst>
          </p:cNvPr>
          <p:cNvPicPr>
            <a:picLocks noChangeAspect="1"/>
          </p:cNvPicPr>
          <p:nvPr/>
        </p:nvPicPr>
        <p:blipFill>
          <a:blip r:embed="rId2"/>
          <a:stretch>
            <a:fillRect/>
          </a:stretch>
        </p:blipFill>
        <p:spPr>
          <a:xfrm>
            <a:off x="94542" y="5990615"/>
            <a:ext cx="916111" cy="829081"/>
          </a:xfrm>
          <a:prstGeom prst="rect">
            <a:avLst/>
          </a:prstGeom>
        </p:spPr>
      </p:pic>
    </p:spTree>
    <p:extLst>
      <p:ext uri="{BB962C8B-B14F-4D97-AF65-F5344CB8AC3E}">
        <p14:creationId xmlns:p14="http://schemas.microsoft.com/office/powerpoint/2010/main" val="674818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26BD521-9226-D631-056B-4F4031E2CF7A}"/>
            </a:ext>
          </a:extLst>
        </p:cNvPr>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054D4A15-1F8C-B85F-F641-7B4650E75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D08400-BEA1-CB0F-ADA8-91761EB06D73}"/>
              </a:ext>
            </a:extLst>
          </p:cNvPr>
          <p:cNvSpPr>
            <a:spLocks noGrp="1"/>
          </p:cNvSpPr>
          <p:nvPr>
            <p:ph type="title"/>
          </p:nvPr>
        </p:nvSpPr>
        <p:spPr>
          <a:xfrm>
            <a:off x="552597" y="358506"/>
            <a:ext cx="6171816" cy="3663707"/>
          </a:xfrm>
        </p:spPr>
        <p:txBody>
          <a:bodyPr vert="horz" lIns="91440" tIns="45720" rIns="91440" bIns="45720" rtlCol="0" anchor="b">
            <a:noAutofit/>
          </a:bodyPr>
          <a:lstStyle/>
          <a:p>
            <a:pPr algn="ctr"/>
            <a:r>
              <a:rPr lang="en-US" sz="4200" b="1" kern="1200" dirty="0">
                <a:solidFill>
                  <a:schemeClr val="accent2">
                    <a:lumMod val="50000"/>
                  </a:schemeClr>
                </a:solidFill>
                <a:latin typeface="+mj-lt"/>
                <a:ea typeface="+mj-ea"/>
                <a:cs typeface="+mj-cs"/>
              </a:rPr>
              <a:t>Let’s Discuss! </a:t>
            </a:r>
            <a:br>
              <a:rPr lang="en-US" sz="4200" b="1" kern="1200" dirty="0">
                <a:solidFill>
                  <a:schemeClr val="accent1">
                    <a:lumMod val="75000"/>
                  </a:schemeClr>
                </a:solidFill>
                <a:latin typeface="+mj-lt"/>
                <a:ea typeface="+mj-ea"/>
                <a:cs typeface="+mj-cs"/>
              </a:rPr>
            </a:br>
            <a:r>
              <a:rPr lang="en-US" sz="4200" b="1" i="1" kern="1200" dirty="0">
                <a:solidFill>
                  <a:schemeClr val="accent1">
                    <a:lumMod val="75000"/>
                  </a:schemeClr>
                </a:solidFill>
                <a:latin typeface="+mj-lt"/>
                <a:ea typeface="+mj-ea"/>
                <a:cs typeface="+mj-cs"/>
              </a:rPr>
              <a:t>How can you make sure that AI tools align with cultural values and community-centered practices? </a:t>
            </a:r>
          </a:p>
        </p:txBody>
      </p:sp>
      <p:sp>
        <p:nvSpPr>
          <p:cNvPr id="41" name="Rectangle 40">
            <a:extLst>
              <a:ext uri="{FF2B5EF4-FFF2-40B4-BE49-F238E27FC236}">
                <a16:creationId xmlns:a16="http://schemas.microsoft.com/office/drawing/2014/main" id="{E144D19E-07CB-816B-112E-FB4CEE1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8D7806B-E77B-8BC7-FE2D-25CD0EF01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B4FD01F-3A5C-3BAC-A447-3B06D6A50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descr="Robot">
            <a:extLst>
              <a:ext uri="{FF2B5EF4-FFF2-40B4-BE49-F238E27FC236}">
                <a16:creationId xmlns:a16="http://schemas.microsoft.com/office/drawing/2014/main" id="{9FE86076-FF48-4452-3336-5F19739C20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73907" y="658489"/>
            <a:ext cx="5163022" cy="5163022"/>
          </a:xfrm>
          <a:prstGeom prst="rect">
            <a:avLst/>
          </a:prstGeom>
        </p:spPr>
      </p:pic>
      <p:sp>
        <p:nvSpPr>
          <p:cNvPr id="47" name="Rectangle 46">
            <a:extLst>
              <a:ext uri="{FF2B5EF4-FFF2-40B4-BE49-F238E27FC236}">
                <a16:creationId xmlns:a16="http://schemas.microsoft.com/office/drawing/2014/main" id="{B21C78CC-96EE-F60F-A49B-75FC480A4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D7C83D0-6EFA-BCD4-7F0F-11ABEDD5E684}"/>
              </a:ext>
            </a:extLst>
          </p:cNvPr>
          <p:cNvPicPr>
            <a:picLocks noChangeAspect="1"/>
          </p:cNvPicPr>
          <p:nvPr/>
        </p:nvPicPr>
        <p:blipFill>
          <a:blip r:embed="rId5"/>
          <a:stretch>
            <a:fillRect/>
          </a:stretch>
        </p:blipFill>
        <p:spPr>
          <a:xfrm>
            <a:off x="94542" y="5990615"/>
            <a:ext cx="916111" cy="829081"/>
          </a:xfrm>
          <a:prstGeom prst="rect">
            <a:avLst/>
          </a:prstGeom>
        </p:spPr>
      </p:pic>
    </p:spTree>
    <p:extLst>
      <p:ext uri="{BB962C8B-B14F-4D97-AF65-F5344CB8AC3E}">
        <p14:creationId xmlns:p14="http://schemas.microsoft.com/office/powerpoint/2010/main" val="36312289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870EEBE-B2AB-289F-098F-8FFFD1F2F000}"/>
            </a:ext>
          </a:extLst>
        </p:cNvPr>
        <p:cNvGrpSpPr/>
        <p:nvPr/>
      </p:nvGrpSpPr>
      <p:grpSpPr>
        <a:xfrm>
          <a:off x="0" y="0"/>
          <a:ext cx="0" cy="0"/>
          <a:chOff x="0" y="0"/>
          <a:chExt cx="0" cy="0"/>
        </a:xfrm>
      </p:grpSpPr>
      <p:sp useBgFill="1">
        <p:nvSpPr>
          <p:cNvPr id="112" name="Rectangle 111">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115">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Rectangle 117">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C6668B0-044D-6518-B35A-FF1BE9498FB3}"/>
              </a:ext>
            </a:extLst>
          </p:cNvPr>
          <p:cNvSpPr>
            <a:spLocks noGrp="1"/>
          </p:cNvSpPr>
          <p:nvPr>
            <p:ph type="title"/>
          </p:nvPr>
        </p:nvSpPr>
        <p:spPr>
          <a:xfrm>
            <a:off x="1127208" y="857251"/>
            <a:ext cx="4747280" cy="3098061"/>
          </a:xfrm>
        </p:spPr>
        <p:txBody>
          <a:bodyPr vert="horz" lIns="91440" tIns="45720" rIns="91440" bIns="45720" rtlCol="0" anchor="b">
            <a:normAutofit/>
          </a:bodyPr>
          <a:lstStyle/>
          <a:p>
            <a:pPr algn="ctr"/>
            <a:r>
              <a:rPr lang="en-US" b="1" kern="1200" dirty="0">
                <a:solidFill>
                  <a:srgbClr val="FFFFFF"/>
                </a:solidFill>
                <a:latin typeface="+mj-lt"/>
                <a:ea typeface="+mj-ea"/>
                <a:cs typeface="+mj-cs"/>
              </a:rPr>
              <a:t>Ethics </a:t>
            </a:r>
            <a:br>
              <a:rPr lang="en-US" b="1" kern="1200" dirty="0">
                <a:solidFill>
                  <a:srgbClr val="FFFFFF"/>
                </a:solidFill>
                <a:latin typeface="+mj-lt"/>
                <a:ea typeface="+mj-ea"/>
                <a:cs typeface="+mj-cs"/>
              </a:rPr>
            </a:br>
            <a:r>
              <a:rPr lang="en-US" b="1" kern="1200" dirty="0">
                <a:solidFill>
                  <a:srgbClr val="FFFFFF"/>
                </a:solidFill>
                <a:latin typeface="+mj-lt"/>
                <a:ea typeface="+mj-ea"/>
                <a:cs typeface="+mj-cs"/>
              </a:rPr>
              <a:t>&amp; AI</a:t>
            </a:r>
          </a:p>
        </p:txBody>
      </p:sp>
      <p:sp>
        <p:nvSpPr>
          <p:cNvPr id="120" name="Rectangle 119">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Scientific Thought outline">
            <a:extLst>
              <a:ext uri="{FF2B5EF4-FFF2-40B4-BE49-F238E27FC236}">
                <a16:creationId xmlns:a16="http://schemas.microsoft.com/office/drawing/2014/main" id="{15F9684F-97E0-19BD-23BA-2F35F73AE7B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61874" y="2108877"/>
            <a:ext cx="2654533" cy="2654533"/>
          </a:xfrm>
          <a:prstGeom prst="rect">
            <a:avLst/>
          </a:prstGeom>
        </p:spPr>
      </p:pic>
      <p:pic>
        <p:nvPicPr>
          <p:cNvPr id="10" name="Picture 9" descr="A feather in a circle&#10;&#10;AI-generated content may be incorrect.">
            <a:extLst>
              <a:ext uri="{FF2B5EF4-FFF2-40B4-BE49-F238E27FC236}">
                <a16:creationId xmlns:a16="http://schemas.microsoft.com/office/drawing/2014/main" id="{4354A55A-E7A8-ACD5-466F-B7EFBE365A73}"/>
              </a:ext>
            </a:extLst>
          </p:cNvPr>
          <p:cNvPicPr>
            <a:picLocks noChangeAspect="1"/>
          </p:cNvPicPr>
          <p:nvPr/>
        </p:nvPicPr>
        <p:blipFill>
          <a:blip r:embed="rId5"/>
          <a:stretch>
            <a:fillRect/>
          </a:stretch>
        </p:blipFill>
        <p:spPr>
          <a:xfrm>
            <a:off x="94542" y="5990615"/>
            <a:ext cx="916111" cy="829081"/>
          </a:xfrm>
          <a:prstGeom prst="rect">
            <a:avLst/>
          </a:prstGeom>
        </p:spPr>
      </p:pic>
    </p:spTree>
    <p:extLst>
      <p:ext uri="{BB962C8B-B14F-4D97-AF65-F5344CB8AC3E}">
        <p14:creationId xmlns:p14="http://schemas.microsoft.com/office/powerpoint/2010/main" val="20777254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724B230-863B-85C2-089F-A5AEDA7B8C04}"/>
            </a:ext>
          </a:extLst>
        </p:cNvPr>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73E252F0-53F9-EC41-97C8-F8CAFC694B15}"/>
              </a:ext>
            </a:extLst>
          </p:cNvPr>
          <p:cNvSpPr>
            <a:spLocks noGrp="1"/>
          </p:cNvSpPr>
          <p:nvPr>
            <p:ph type="title"/>
          </p:nvPr>
        </p:nvSpPr>
        <p:spPr>
          <a:xfrm>
            <a:off x="826396" y="586855"/>
            <a:ext cx="4230100" cy="3387497"/>
          </a:xfrm>
        </p:spPr>
        <p:txBody>
          <a:bodyPr anchor="b">
            <a:normAutofit/>
          </a:bodyPr>
          <a:lstStyle/>
          <a:p>
            <a:pPr algn="r"/>
            <a:r>
              <a:rPr lang="en-US" sz="4000" b="1">
                <a:solidFill>
                  <a:srgbClr val="FFFFFF"/>
                </a:solidFill>
              </a:rPr>
              <a:t>Compliance First</a:t>
            </a:r>
          </a:p>
        </p:txBody>
      </p:sp>
      <p:sp>
        <p:nvSpPr>
          <p:cNvPr id="8" name="Content Placeholder 7">
            <a:extLst>
              <a:ext uri="{FF2B5EF4-FFF2-40B4-BE49-F238E27FC236}">
                <a16:creationId xmlns:a16="http://schemas.microsoft.com/office/drawing/2014/main" id="{8CB44C0A-24E0-8069-A5B8-29758A7F7C4B}"/>
              </a:ext>
            </a:extLst>
          </p:cNvPr>
          <p:cNvSpPr>
            <a:spLocks noGrp="1"/>
          </p:cNvSpPr>
          <p:nvPr>
            <p:ph idx="1"/>
          </p:nvPr>
        </p:nvSpPr>
        <p:spPr>
          <a:xfrm>
            <a:off x="6503158" y="649480"/>
            <a:ext cx="4862447" cy="5546047"/>
          </a:xfrm>
        </p:spPr>
        <p:txBody>
          <a:bodyPr anchor="ctr">
            <a:normAutofit/>
          </a:bodyPr>
          <a:lstStyle/>
          <a:p>
            <a:pPr marL="0" indent="0">
              <a:buNone/>
            </a:pPr>
            <a:r>
              <a:rPr lang="en-US" sz="3200" dirty="0"/>
              <a:t>Take time to research and make sure AI systems align with privacy policies, tribal regulations, and any applicable union or employment agreements.</a:t>
            </a:r>
          </a:p>
          <a:p>
            <a:pPr marL="0" indent="0">
              <a:buNone/>
            </a:pPr>
            <a:endParaRPr lang="en-US" sz="2000" dirty="0"/>
          </a:p>
        </p:txBody>
      </p:sp>
      <p:pic>
        <p:nvPicPr>
          <p:cNvPr id="10" name="Picture 9">
            <a:extLst>
              <a:ext uri="{FF2B5EF4-FFF2-40B4-BE49-F238E27FC236}">
                <a16:creationId xmlns:a16="http://schemas.microsoft.com/office/drawing/2014/main" id="{0344666F-BA2E-8207-F753-B392A1B34574}"/>
              </a:ext>
            </a:extLst>
          </p:cNvPr>
          <p:cNvPicPr>
            <a:picLocks noChangeAspect="1"/>
          </p:cNvPicPr>
          <p:nvPr/>
        </p:nvPicPr>
        <p:blipFill>
          <a:blip r:embed="rId3"/>
          <a:stretch>
            <a:fillRect/>
          </a:stretch>
        </p:blipFill>
        <p:spPr>
          <a:xfrm>
            <a:off x="94542" y="5990615"/>
            <a:ext cx="916111" cy="829081"/>
          </a:xfrm>
          <a:prstGeom prst="rect">
            <a:avLst/>
          </a:prstGeom>
        </p:spPr>
      </p:pic>
    </p:spTree>
    <p:extLst>
      <p:ext uri="{BB962C8B-B14F-4D97-AF65-F5344CB8AC3E}">
        <p14:creationId xmlns:p14="http://schemas.microsoft.com/office/powerpoint/2010/main" val="41491031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682D5B1-ED84-4B7C-FAB7-76AA12E9EC53}"/>
            </a:ext>
          </a:extLst>
        </p:cNvPr>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A961C5F0-0EF9-7424-DCFE-CE42010FD75D}"/>
              </a:ext>
            </a:extLst>
          </p:cNvPr>
          <p:cNvSpPr>
            <a:spLocks noGrp="1"/>
          </p:cNvSpPr>
          <p:nvPr>
            <p:ph type="title"/>
          </p:nvPr>
        </p:nvSpPr>
        <p:spPr>
          <a:xfrm>
            <a:off x="1383564" y="348865"/>
            <a:ext cx="9718111" cy="1576446"/>
          </a:xfrm>
        </p:spPr>
        <p:txBody>
          <a:bodyPr anchor="ctr">
            <a:normAutofit/>
          </a:bodyPr>
          <a:lstStyle/>
          <a:p>
            <a:r>
              <a:rPr lang="en-US" sz="4000" b="1">
                <a:solidFill>
                  <a:srgbClr val="FFFFFF"/>
                </a:solidFill>
              </a:rPr>
              <a:t>HR as Ethical Gatekeepers </a:t>
            </a:r>
          </a:p>
        </p:txBody>
      </p:sp>
      <p:pic>
        <p:nvPicPr>
          <p:cNvPr id="10" name="Picture 9">
            <a:extLst>
              <a:ext uri="{FF2B5EF4-FFF2-40B4-BE49-F238E27FC236}">
                <a16:creationId xmlns:a16="http://schemas.microsoft.com/office/drawing/2014/main" id="{34CE4BCE-ADFF-0918-7192-4AD47056F017}"/>
              </a:ext>
            </a:extLst>
          </p:cNvPr>
          <p:cNvPicPr>
            <a:picLocks noChangeAspect="1"/>
          </p:cNvPicPr>
          <p:nvPr/>
        </p:nvPicPr>
        <p:blipFill>
          <a:blip r:embed="rId3"/>
          <a:stretch>
            <a:fillRect/>
          </a:stretch>
        </p:blipFill>
        <p:spPr>
          <a:xfrm>
            <a:off x="94542" y="5990615"/>
            <a:ext cx="916111" cy="829081"/>
          </a:xfrm>
          <a:prstGeom prst="rect">
            <a:avLst/>
          </a:prstGeom>
        </p:spPr>
      </p:pic>
      <p:graphicFrame>
        <p:nvGraphicFramePr>
          <p:cNvPr id="32" name="Content Placeholder 7">
            <a:extLst>
              <a:ext uri="{FF2B5EF4-FFF2-40B4-BE49-F238E27FC236}">
                <a16:creationId xmlns:a16="http://schemas.microsoft.com/office/drawing/2014/main" id="{97320026-A46A-6C03-B31C-919EDC546282}"/>
              </a:ext>
            </a:extLst>
          </p:cNvPr>
          <p:cNvGraphicFramePr>
            <a:graphicFrameLocks noGrp="1"/>
          </p:cNvGraphicFramePr>
          <p:nvPr>
            <p:ph idx="1"/>
            <p:extLst>
              <p:ext uri="{D42A27DB-BD31-4B8C-83A1-F6EECF244321}">
                <p14:modId xmlns:p14="http://schemas.microsoft.com/office/powerpoint/2010/main" val="3817465964"/>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254552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AADD268-4970-A3C8-A7C2-130B4D7EBCAD}"/>
            </a:ext>
          </a:extLst>
        </p:cNvPr>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Title 3">
            <a:extLst>
              <a:ext uri="{FF2B5EF4-FFF2-40B4-BE49-F238E27FC236}">
                <a16:creationId xmlns:a16="http://schemas.microsoft.com/office/drawing/2014/main" id="{8DED38EF-7200-CADE-70F7-0663AA1776BA}"/>
              </a:ext>
            </a:extLst>
          </p:cNvPr>
          <p:cNvSpPr>
            <a:spLocks noGrp="1"/>
          </p:cNvSpPr>
          <p:nvPr>
            <p:ph type="title"/>
          </p:nvPr>
        </p:nvSpPr>
        <p:spPr>
          <a:xfrm>
            <a:off x="479394" y="1070800"/>
            <a:ext cx="3939688" cy="5583126"/>
          </a:xfrm>
        </p:spPr>
        <p:txBody>
          <a:bodyPr>
            <a:normAutofit/>
          </a:bodyPr>
          <a:lstStyle/>
          <a:p>
            <a:pPr algn="r"/>
            <a:r>
              <a:rPr lang="en-US" sz="5600" b="1" dirty="0"/>
              <a:t>Be Transparent </a:t>
            </a:r>
          </a:p>
        </p:txBody>
      </p:sp>
      <p:cxnSp>
        <p:nvCxnSpPr>
          <p:cNvPr id="75" name="Straight Connector 74">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07B5E13F-4D3F-4837-3706-5A57F7E4AA3F}"/>
              </a:ext>
            </a:extLst>
          </p:cNvPr>
          <p:cNvPicPr>
            <a:picLocks noChangeAspect="1"/>
          </p:cNvPicPr>
          <p:nvPr/>
        </p:nvPicPr>
        <p:blipFill>
          <a:blip r:embed="rId3"/>
          <a:stretch>
            <a:fillRect/>
          </a:stretch>
        </p:blipFill>
        <p:spPr>
          <a:xfrm>
            <a:off x="94542" y="5990615"/>
            <a:ext cx="916111" cy="829081"/>
          </a:xfrm>
          <a:prstGeom prst="rect">
            <a:avLst/>
          </a:prstGeom>
        </p:spPr>
      </p:pic>
      <p:graphicFrame>
        <p:nvGraphicFramePr>
          <p:cNvPr id="32" name="Content Placeholder 7">
            <a:extLst>
              <a:ext uri="{FF2B5EF4-FFF2-40B4-BE49-F238E27FC236}">
                <a16:creationId xmlns:a16="http://schemas.microsoft.com/office/drawing/2014/main" id="{0A643733-F801-6FED-FBAA-3E4793F72002}"/>
              </a:ext>
            </a:extLst>
          </p:cNvPr>
          <p:cNvGraphicFramePr>
            <a:graphicFrameLocks noGrp="1"/>
          </p:cNvGraphicFramePr>
          <p:nvPr>
            <p:ph idx="1"/>
            <p:extLst>
              <p:ext uri="{D42A27DB-BD31-4B8C-83A1-F6EECF244321}">
                <p14:modId xmlns:p14="http://schemas.microsoft.com/office/powerpoint/2010/main" val="3719133210"/>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08121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1F0C72A-5CFE-9799-7501-4FCB77116EF1}"/>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84D74F13-67FB-F1FA-F81A-A2CA195D9A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112408A-109E-1EE2-AFA2-A28914194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5011A18-ADE8-114C-EA8E-9010A50E22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CAB0356-DFE4-7C3A-2A83-60F3A8CFFE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CA331B1-FCE5-6A6D-9A28-4EE418A9A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80F6B625-444E-C24A-8F01-BE256A8ADD05}"/>
              </a:ext>
            </a:extLst>
          </p:cNvPr>
          <p:cNvSpPr>
            <a:spLocks noGrp="1"/>
          </p:cNvSpPr>
          <p:nvPr>
            <p:ph type="title"/>
          </p:nvPr>
        </p:nvSpPr>
        <p:spPr>
          <a:xfrm>
            <a:off x="838200" y="275121"/>
            <a:ext cx="9895951" cy="1033669"/>
          </a:xfrm>
        </p:spPr>
        <p:txBody>
          <a:bodyPr>
            <a:normAutofit/>
          </a:bodyPr>
          <a:lstStyle/>
          <a:p>
            <a:r>
              <a:rPr lang="en-US" sz="4800" dirty="0">
                <a:solidFill>
                  <a:srgbClr val="FFFFFF"/>
                </a:solidFill>
              </a:rPr>
              <a:t>2 Reasons that Change Is Difficult</a:t>
            </a:r>
          </a:p>
        </p:txBody>
      </p:sp>
      <p:sp>
        <p:nvSpPr>
          <p:cNvPr id="8" name="Content Placeholder 7">
            <a:extLst>
              <a:ext uri="{FF2B5EF4-FFF2-40B4-BE49-F238E27FC236}">
                <a16:creationId xmlns:a16="http://schemas.microsoft.com/office/drawing/2014/main" id="{C8F0CCEF-6B88-B336-B405-34EC7A3266FD}"/>
              </a:ext>
            </a:extLst>
          </p:cNvPr>
          <p:cNvSpPr>
            <a:spLocks noGrp="1"/>
          </p:cNvSpPr>
          <p:nvPr>
            <p:ph idx="1"/>
          </p:nvPr>
        </p:nvSpPr>
        <p:spPr/>
        <p:txBody>
          <a:bodyPr/>
          <a:lstStyle/>
          <a:p>
            <a:endParaRPr lang="en-US" dirty="0"/>
          </a:p>
          <a:p>
            <a:pPr marL="0" indent="0">
              <a:buNone/>
            </a:pPr>
            <a:r>
              <a:rPr lang="en-US" sz="3200" dirty="0">
                <a:solidFill>
                  <a:schemeClr val="tx2">
                    <a:lumMod val="75000"/>
                    <a:lumOff val="25000"/>
                  </a:schemeClr>
                </a:solidFill>
              </a:rPr>
              <a:t>1. Humans are emotional.</a:t>
            </a:r>
          </a:p>
          <a:p>
            <a:pPr lvl="1">
              <a:buFont typeface="Courier New" panose="02070309020205020404" pitchFamily="49" charset="0"/>
              <a:buChar char="o"/>
            </a:pPr>
            <a:r>
              <a:rPr lang="en-US" sz="2800" dirty="0"/>
              <a:t>Our feelings show up strong. We worry about things that we don’t know.</a:t>
            </a:r>
          </a:p>
          <a:p>
            <a:pPr lvl="1">
              <a:buFont typeface="Courier New" panose="02070309020205020404" pitchFamily="49" charset="0"/>
              <a:buChar char="o"/>
            </a:pPr>
            <a:endParaRPr lang="en-US" sz="2800" dirty="0"/>
          </a:p>
          <a:p>
            <a:pPr marL="0" indent="0">
              <a:buNone/>
            </a:pPr>
            <a:r>
              <a:rPr lang="en-US" sz="3200" dirty="0">
                <a:solidFill>
                  <a:schemeClr val="tx2">
                    <a:lumMod val="75000"/>
                    <a:lumOff val="25000"/>
                  </a:schemeClr>
                </a:solidFill>
              </a:rPr>
              <a:t>2. We are wired to assume the worst.</a:t>
            </a:r>
          </a:p>
          <a:p>
            <a:pPr lvl="1">
              <a:buFont typeface="Courier New" panose="02070309020205020404" pitchFamily="49" charset="0"/>
              <a:buChar char="o"/>
            </a:pPr>
            <a:r>
              <a:rPr lang="en-US" sz="2800" dirty="0"/>
              <a:t>Did you know?! </a:t>
            </a:r>
            <a:r>
              <a:rPr lang="en-US" sz="2800" dirty="0">
                <a:sym typeface="Wingdings" panose="05000000000000000000" pitchFamily="2" charset="2"/>
              </a:rPr>
              <a:t> </a:t>
            </a:r>
            <a:r>
              <a:rPr lang="en-US" sz="2800" dirty="0"/>
              <a:t>The brain interprets change the same way that it interprets pain.</a:t>
            </a:r>
          </a:p>
          <a:p>
            <a:pPr lvl="1">
              <a:buFont typeface="Courier New" panose="02070309020205020404" pitchFamily="49" charset="0"/>
              <a:buChar char="o"/>
            </a:pPr>
            <a:endParaRPr lang="en-US" dirty="0"/>
          </a:p>
        </p:txBody>
      </p:sp>
      <p:pic>
        <p:nvPicPr>
          <p:cNvPr id="10" name="Picture 9">
            <a:extLst>
              <a:ext uri="{FF2B5EF4-FFF2-40B4-BE49-F238E27FC236}">
                <a16:creationId xmlns:a16="http://schemas.microsoft.com/office/drawing/2014/main" id="{77E9A82A-F45B-8AD3-9D46-C93CFF2003FE}"/>
              </a:ext>
            </a:extLst>
          </p:cNvPr>
          <p:cNvPicPr>
            <a:picLocks noChangeAspect="1"/>
          </p:cNvPicPr>
          <p:nvPr/>
        </p:nvPicPr>
        <p:blipFill>
          <a:blip r:embed="rId2"/>
          <a:stretch>
            <a:fillRect/>
          </a:stretch>
        </p:blipFill>
        <p:spPr>
          <a:xfrm>
            <a:off x="94542" y="5990615"/>
            <a:ext cx="916111" cy="829081"/>
          </a:xfrm>
          <a:prstGeom prst="rect">
            <a:avLst/>
          </a:prstGeom>
        </p:spPr>
      </p:pic>
    </p:spTree>
    <p:extLst>
      <p:ext uri="{BB962C8B-B14F-4D97-AF65-F5344CB8AC3E}">
        <p14:creationId xmlns:p14="http://schemas.microsoft.com/office/powerpoint/2010/main" val="388305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fade">
                                      <p:cBhvr>
                                        <p:cTn id="17" dur="5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animEffect transition="in" filter="fade">
                                      <p:cBhvr>
                                        <p:cTn id="2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E4C8651-CB0D-6D95-EC47-324975FD6C06}"/>
            </a:ext>
          </a:extLst>
        </p:cNvPr>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Title 3">
            <a:extLst>
              <a:ext uri="{FF2B5EF4-FFF2-40B4-BE49-F238E27FC236}">
                <a16:creationId xmlns:a16="http://schemas.microsoft.com/office/drawing/2014/main" id="{F806B28B-46A1-B77D-CDA9-41BED442902B}"/>
              </a:ext>
            </a:extLst>
          </p:cNvPr>
          <p:cNvSpPr>
            <a:spLocks noGrp="1"/>
          </p:cNvSpPr>
          <p:nvPr>
            <p:ph type="title"/>
          </p:nvPr>
        </p:nvSpPr>
        <p:spPr>
          <a:xfrm>
            <a:off x="479394" y="1070800"/>
            <a:ext cx="3939688" cy="5583126"/>
          </a:xfrm>
        </p:spPr>
        <p:txBody>
          <a:bodyPr>
            <a:normAutofit/>
          </a:bodyPr>
          <a:lstStyle/>
          <a:p>
            <a:pPr algn="r"/>
            <a:r>
              <a:rPr lang="en-US" sz="6000" b="1" dirty="0"/>
              <a:t>Avoid </a:t>
            </a:r>
            <a:r>
              <a:rPr lang="en-US" sz="5600" b="1" dirty="0"/>
              <a:t>Over-Reliance</a:t>
            </a:r>
          </a:p>
        </p:txBody>
      </p:sp>
      <p:cxnSp>
        <p:nvCxnSpPr>
          <p:cNvPr id="38" name="Straight Connector 37">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85CA6C18-E5F0-48CA-4236-4CD97956BA45}"/>
              </a:ext>
            </a:extLst>
          </p:cNvPr>
          <p:cNvPicPr>
            <a:picLocks noChangeAspect="1"/>
          </p:cNvPicPr>
          <p:nvPr/>
        </p:nvPicPr>
        <p:blipFill>
          <a:blip r:embed="rId3"/>
          <a:stretch>
            <a:fillRect/>
          </a:stretch>
        </p:blipFill>
        <p:spPr>
          <a:xfrm>
            <a:off x="94542" y="5990615"/>
            <a:ext cx="916111" cy="829081"/>
          </a:xfrm>
          <a:prstGeom prst="rect">
            <a:avLst/>
          </a:prstGeom>
        </p:spPr>
      </p:pic>
      <p:graphicFrame>
        <p:nvGraphicFramePr>
          <p:cNvPr id="32" name="Content Placeholder 7">
            <a:extLst>
              <a:ext uri="{FF2B5EF4-FFF2-40B4-BE49-F238E27FC236}">
                <a16:creationId xmlns:a16="http://schemas.microsoft.com/office/drawing/2014/main" id="{4959F2E3-ABB3-1197-6367-D6F6E7EF479C}"/>
              </a:ext>
            </a:extLst>
          </p:cNvPr>
          <p:cNvGraphicFramePr>
            <a:graphicFrameLocks noGrp="1"/>
          </p:cNvGraphicFramePr>
          <p:nvPr>
            <p:ph idx="1"/>
            <p:extLst>
              <p:ext uri="{D42A27DB-BD31-4B8C-83A1-F6EECF244321}">
                <p14:modId xmlns:p14="http://schemas.microsoft.com/office/powerpoint/2010/main" val="39356068"/>
              </p:ext>
            </p:extLst>
          </p:nvPr>
        </p:nvGraphicFramePr>
        <p:xfrm>
          <a:off x="5108535" y="562232"/>
          <a:ext cx="6245265" cy="63040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027532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CA304B9-05D3-FEA8-8433-64F280A5BDD6}"/>
            </a:ext>
          </a:extLst>
        </p:cNvPr>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9C7E083-F266-7E57-009E-2CD198C2870D}"/>
              </a:ext>
            </a:extLst>
          </p:cNvPr>
          <p:cNvSpPr>
            <a:spLocks noGrp="1"/>
          </p:cNvSpPr>
          <p:nvPr>
            <p:ph type="title"/>
          </p:nvPr>
        </p:nvSpPr>
        <p:spPr>
          <a:xfrm>
            <a:off x="5596502" y="339604"/>
            <a:ext cx="5754896" cy="1667569"/>
          </a:xfrm>
        </p:spPr>
        <p:txBody>
          <a:bodyPr anchor="b">
            <a:normAutofit/>
          </a:bodyPr>
          <a:lstStyle/>
          <a:p>
            <a:r>
              <a:rPr lang="en-US" sz="5000" b="1" dirty="0"/>
              <a:t>Stay in the </a:t>
            </a:r>
            <a:br>
              <a:rPr lang="en-US" sz="5000" b="1" dirty="0"/>
            </a:br>
            <a:r>
              <a:rPr lang="en-US" sz="5000" b="1" dirty="0"/>
              <a:t>Driver’s Seat</a:t>
            </a:r>
          </a:p>
        </p:txBody>
      </p:sp>
      <p:pic>
        <p:nvPicPr>
          <p:cNvPr id="3" name="Graphic 2" descr="Steering Wheel outline">
            <a:extLst>
              <a:ext uri="{FF2B5EF4-FFF2-40B4-BE49-F238E27FC236}">
                <a16:creationId xmlns:a16="http://schemas.microsoft.com/office/drawing/2014/main" id="{F90FFF5B-A340-FB19-FC15-F68AF897889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8130" y="1275070"/>
            <a:ext cx="3876165" cy="3876165"/>
          </a:xfrm>
          <a:prstGeom prst="rect">
            <a:avLst/>
          </a:prstGeom>
        </p:spPr>
      </p:pic>
      <p:sp>
        <p:nvSpPr>
          <p:cNvPr id="8" name="Content Placeholder 7">
            <a:extLst>
              <a:ext uri="{FF2B5EF4-FFF2-40B4-BE49-F238E27FC236}">
                <a16:creationId xmlns:a16="http://schemas.microsoft.com/office/drawing/2014/main" id="{E8B244A4-86FE-0C12-15EE-A8D4A07A7DC5}"/>
              </a:ext>
            </a:extLst>
          </p:cNvPr>
          <p:cNvSpPr>
            <a:spLocks noGrp="1"/>
          </p:cNvSpPr>
          <p:nvPr>
            <p:ph idx="1"/>
          </p:nvPr>
        </p:nvSpPr>
        <p:spPr>
          <a:xfrm>
            <a:off x="5596502" y="2405894"/>
            <a:ext cx="5754896" cy="3197464"/>
          </a:xfrm>
        </p:spPr>
        <p:txBody>
          <a:bodyPr anchor="t">
            <a:noAutofit/>
          </a:bodyPr>
          <a:lstStyle/>
          <a:p>
            <a:pPr marL="0" indent="0">
              <a:buNone/>
            </a:pPr>
            <a:r>
              <a:rPr lang="en-US" sz="3000" dirty="0"/>
              <a:t>Select tools that allow full control over evaluation design and data visibility, keeping HR in the driver’s seat.</a:t>
            </a:r>
          </a:p>
          <a:p>
            <a:pPr marL="0" indent="0">
              <a:buNone/>
            </a:pPr>
            <a:endParaRPr lang="en-US" sz="3000" dirty="0"/>
          </a:p>
          <a:p>
            <a:pPr marL="0" indent="0">
              <a:buNone/>
            </a:pPr>
            <a:r>
              <a:rPr lang="en-US" sz="3000" dirty="0"/>
              <a:t>Avoid using systems that only offer a “cookie-cutter” approach or single format or rating scale. </a:t>
            </a:r>
          </a:p>
        </p:txBody>
      </p:sp>
      <p:sp>
        <p:nvSpPr>
          <p:cNvPr id="46" name="Rectangle 45">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4AE710CD-317A-8378-0952-5588C8261894}"/>
              </a:ext>
            </a:extLst>
          </p:cNvPr>
          <p:cNvPicPr>
            <a:picLocks noChangeAspect="1"/>
          </p:cNvPicPr>
          <p:nvPr/>
        </p:nvPicPr>
        <p:blipFill>
          <a:blip r:embed="rId5"/>
          <a:stretch>
            <a:fillRect/>
          </a:stretch>
        </p:blipFill>
        <p:spPr>
          <a:xfrm>
            <a:off x="94542" y="5990615"/>
            <a:ext cx="916111" cy="829081"/>
          </a:xfrm>
          <a:prstGeom prst="rect">
            <a:avLst/>
          </a:prstGeom>
        </p:spPr>
      </p:pic>
    </p:spTree>
    <p:extLst>
      <p:ext uri="{BB962C8B-B14F-4D97-AF65-F5344CB8AC3E}">
        <p14:creationId xmlns:p14="http://schemas.microsoft.com/office/powerpoint/2010/main" val="12017592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A54FC26-E591-237B-9A92-2536D400A285}"/>
            </a:ext>
          </a:extLst>
        </p:cNvPr>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B27361F8-81ED-65FA-21A5-E260653F45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5E7A85-914B-B1B0-1977-F3510F9B0678}"/>
              </a:ext>
            </a:extLst>
          </p:cNvPr>
          <p:cNvSpPr>
            <a:spLocks noGrp="1"/>
          </p:cNvSpPr>
          <p:nvPr>
            <p:ph type="title"/>
          </p:nvPr>
        </p:nvSpPr>
        <p:spPr>
          <a:xfrm>
            <a:off x="552597" y="358506"/>
            <a:ext cx="6171816" cy="3663707"/>
          </a:xfrm>
        </p:spPr>
        <p:txBody>
          <a:bodyPr vert="horz" lIns="91440" tIns="45720" rIns="91440" bIns="45720" rtlCol="0" anchor="b">
            <a:noAutofit/>
          </a:bodyPr>
          <a:lstStyle/>
          <a:p>
            <a:pPr algn="ctr"/>
            <a:r>
              <a:rPr lang="en-US" sz="4200" b="1" kern="1200" dirty="0">
                <a:solidFill>
                  <a:schemeClr val="accent2">
                    <a:lumMod val="50000"/>
                  </a:schemeClr>
                </a:solidFill>
                <a:latin typeface="+mj-lt"/>
                <a:ea typeface="+mj-ea"/>
                <a:cs typeface="+mj-cs"/>
              </a:rPr>
              <a:t>Homework</a:t>
            </a:r>
            <a:r>
              <a:rPr lang="en-US" sz="4200" b="1" dirty="0">
                <a:solidFill>
                  <a:schemeClr val="accent2">
                    <a:lumMod val="50000"/>
                  </a:schemeClr>
                </a:solidFill>
              </a:rPr>
              <a:t>.</a:t>
            </a:r>
            <a:br>
              <a:rPr lang="en-US" sz="4200" b="1" kern="1200" dirty="0">
                <a:solidFill>
                  <a:schemeClr val="accent1">
                    <a:lumMod val="75000"/>
                  </a:schemeClr>
                </a:solidFill>
                <a:latin typeface="+mj-lt"/>
                <a:ea typeface="+mj-ea"/>
                <a:cs typeface="+mj-cs"/>
              </a:rPr>
            </a:br>
            <a:r>
              <a:rPr lang="en-US" sz="3600" b="1" i="1" kern="1200" dirty="0">
                <a:solidFill>
                  <a:schemeClr val="accent1">
                    <a:lumMod val="75000"/>
                  </a:schemeClr>
                </a:solidFill>
                <a:latin typeface="+mj-lt"/>
                <a:ea typeface="+mj-ea"/>
                <a:cs typeface="+mj-cs"/>
              </a:rPr>
              <a:t>What ethical guardrails does your organization need to put in place before brining AI into the performance review process?</a:t>
            </a:r>
            <a:endParaRPr lang="en-US" sz="4200" b="1" i="1" kern="1200" dirty="0">
              <a:solidFill>
                <a:schemeClr val="accent1">
                  <a:lumMod val="75000"/>
                </a:schemeClr>
              </a:solidFill>
              <a:latin typeface="+mj-lt"/>
              <a:ea typeface="+mj-ea"/>
              <a:cs typeface="+mj-cs"/>
            </a:endParaRPr>
          </a:p>
        </p:txBody>
      </p:sp>
      <p:sp>
        <p:nvSpPr>
          <p:cNvPr id="41" name="Rectangle 40">
            <a:extLst>
              <a:ext uri="{FF2B5EF4-FFF2-40B4-BE49-F238E27FC236}">
                <a16:creationId xmlns:a16="http://schemas.microsoft.com/office/drawing/2014/main" id="{B80F31F4-3145-FB79-6ACB-F2098FB04F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D486ACD7-BC7F-E7DB-795C-6AE673BF9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7BE20F64-2105-00E8-E5EC-687CF68B6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descr="Robot">
            <a:extLst>
              <a:ext uri="{FF2B5EF4-FFF2-40B4-BE49-F238E27FC236}">
                <a16:creationId xmlns:a16="http://schemas.microsoft.com/office/drawing/2014/main" id="{21CF1147-287B-9665-8926-2EE43A285BA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73907" y="658489"/>
            <a:ext cx="5163022" cy="5163022"/>
          </a:xfrm>
          <a:prstGeom prst="rect">
            <a:avLst/>
          </a:prstGeom>
        </p:spPr>
      </p:pic>
      <p:sp>
        <p:nvSpPr>
          <p:cNvPr id="47" name="Rectangle 46">
            <a:extLst>
              <a:ext uri="{FF2B5EF4-FFF2-40B4-BE49-F238E27FC236}">
                <a16:creationId xmlns:a16="http://schemas.microsoft.com/office/drawing/2014/main" id="{468D81D4-F6E3-A146-8D18-2F921143E7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522381EE-06BD-7345-A98F-AF57FBA641B9}"/>
              </a:ext>
            </a:extLst>
          </p:cNvPr>
          <p:cNvPicPr>
            <a:picLocks noChangeAspect="1"/>
          </p:cNvPicPr>
          <p:nvPr/>
        </p:nvPicPr>
        <p:blipFill>
          <a:blip r:embed="rId5"/>
          <a:stretch>
            <a:fillRect/>
          </a:stretch>
        </p:blipFill>
        <p:spPr>
          <a:xfrm>
            <a:off x="94542" y="5990615"/>
            <a:ext cx="916111" cy="829081"/>
          </a:xfrm>
          <a:prstGeom prst="rect">
            <a:avLst/>
          </a:prstGeom>
        </p:spPr>
      </p:pic>
    </p:spTree>
    <p:extLst>
      <p:ext uri="{BB962C8B-B14F-4D97-AF65-F5344CB8AC3E}">
        <p14:creationId xmlns:p14="http://schemas.microsoft.com/office/powerpoint/2010/main" val="23162439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A65F7BE-9B43-AEE2-E6E4-A2804C747F3D}"/>
            </a:ext>
          </a:extLst>
        </p:cNvPr>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B8334D9F-F600-523E-1DBF-EA24A703D5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8FD940-72A6-2A4B-4A17-479B8EDB82A9}"/>
              </a:ext>
            </a:extLst>
          </p:cNvPr>
          <p:cNvSpPr>
            <a:spLocks noGrp="1"/>
          </p:cNvSpPr>
          <p:nvPr>
            <p:ph type="title"/>
          </p:nvPr>
        </p:nvSpPr>
        <p:spPr>
          <a:xfrm>
            <a:off x="552597" y="358506"/>
            <a:ext cx="6171816" cy="3663707"/>
          </a:xfrm>
        </p:spPr>
        <p:txBody>
          <a:bodyPr vert="horz" lIns="91440" tIns="45720" rIns="91440" bIns="45720" rtlCol="0" anchor="b">
            <a:noAutofit/>
          </a:bodyPr>
          <a:lstStyle/>
          <a:p>
            <a:pPr algn="ctr"/>
            <a:r>
              <a:rPr lang="en-US" sz="4200" b="1" kern="1200" dirty="0">
                <a:solidFill>
                  <a:schemeClr val="accent2">
                    <a:lumMod val="50000"/>
                  </a:schemeClr>
                </a:solidFill>
                <a:latin typeface="+mj-lt"/>
                <a:ea typeface="+mj-ea"/>
                <a:cs typeface="+mj-cs"/>
              </a:rPr>
              <a:t>Before We Go:</a:t>
            </a:r>
            <a:br>
              <a:rPr lang="en-US" sz="4200" b="1" kern="1200" dirty="0">
                <a:solidFill>
                  <a:schemeClr val="accent2">
                    <a:lumMod val="50000"/>
                  </a:schemeClr>
                </a:solidFill>
                <a:latin typeface="+mj-lt"/>
                <a:ea typeface="+mj-ea"/>
                <a:cs typeface="+mj-cs"/>
              </a:rPr>
            </a:br>
            <a:r>
              <a:rPr lang="en-US" sz="3800" b="1" kern="1200" dirty="0">
                <a:solidFill>
                  <a:schemeClr val="accent1">
                    <a:lumMod val="75000"/>
                  </a:schemeClr>
                </a:solidFill>
                <a:latin typeface="+mj-lt"/>
                <a:ea typeface="+mj-ea"/>
                <a:cs typeface="+mj-cs"/>
              </a:rPr>
              <a:t>1. </a:t>
            </a:r>
            <a:r>
              <a:rPr lang="en-US" sz="3800" b="1" i="1" kern="1200" dirty="0">
                <a:solidFill>
                  <a:schemeClr val="accent1">
                    <a:lumMod val="75000"/>
                  </a:schemeClr>
                </a:solidFill>
                <a:latin typeface="+mj-lt"/>
                <a:ea typeface="+mj-ea"/>
                <a:cs typeface="+mj-cs"/>
              </a:rPr>
              <a:t>What is one thing that you’re taking away from this session?</a:t>
            </a:r>
            <a:br>
              <a:rPr lang="en-US" sz="3800" b="1" i="1" kern="1200" dirty="0">
                <a:solidFill>
                  <a:schemeClr val="accent1">
                    <a:lumMod val="75000"/>
                  </a:schemeClr>
                </a:solidFill>
                <a:latin typeface="+mj-lt"/>
                <a:ea typeface="+mj-ea"/>
                <a:cs typeface="+mj-cs"/>
              </a:rPr>
            </a:br>
            <a:r>
              <a:rPr lang="en-US" sz="3800" b="1" i="1" kern="1200" dirty="0">
                <a:solidFill>
                  <a:schemeClr val="accent1">
                    <a:lumMod val="75000"/>
                  </a:schemeClr>
                </a:solidFill>
                <a:latin typeface="+mj-lt"/>
                <a:ea typeface="+mj-ea"/>
                <a:cs typeface="+mj-cs"/>
              </a:rPr>
              <a:t>2. What’s one thing you want to learn more about?</a:t>
            </a:r>
          </a:p>
        </p:txBody>
      </p:sp>
      <p:sp>
        <p:nvSpPr>
          <p:cNvPr id="41" name="Rectangle 40">
            <a:extLst>
              <a:ext uri="{FF2B5EF4-FFF2-40B4-BE49-F238E27FC236}">
                <a16:creationId xmlns:a16="http://schemas.microsoft.com/office/drawing/2014/main" id="{A8437929-66CA-DB1E-1FF3-3F6B77ED2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1FDADF22-45BB-FCC5-5CB2-5664A3BA25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5920C68B-A343-BF6D-FB1C-0873582D4A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descr="Robot">
            <a:extLst>
              <a:ext uri="{FF2B5EF4-FFF2-40B4-BE49-F238E27FC236}">
                <a16:creationId xmlns:a16="http://schemas.microsoft.com/office/drawing/2014/main" id="{94910232-4542-871B-A1DA-A8D4612E008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73907" y="658489"/>
            <a:ext cx="5163022" cy="5163022"/>
          </a:xfrm>
          <a:prstGeom prst="rect">
            <a:avLst/>
          </a:prstGeom>
        </p:spPr>
      </p:pic>
      <p:sp>
        <p:nvSpPr>
          <p:cNvPr id="47" name="Rectangle 46">
            <a:extLst>
              <a:ext uri="{FF2B5EF4-FFF2-40B4-BE49-F238E27FC236}">
                <a16:creationId xmlns:a16="http://schemas.microsoft.com/office/drawing/2014/main" id="{85D4D95C-E927-A9BC-A861-5A4AF08AA8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59A191D3-4F36-C234-1229-A57391C2930C}"/>
              </a:ext>
            </a:extLst>
          </p:cNvPr>
          <p:cNvPicPr>
            <a:picLocks noChangeAspect="1"/>
          </p:cNvPicPr>
          <p:nvPr/>
        </p:nvPicPr>
        <p:blipFill>
          <a:blip r:embed="rId5"/>
          <a:stretch>
            <a:fillRect/>
          </a:stretch>
        </p:blipFill>
        <p:spPr>
          <a:xfrm>
            <a:off x="94542" y="5990615"/>
            <a:ext cx="916111" cy="829081"/>
          </a:xfrm>
          <a:prstGeom prst="rect">
            <a:avLst/>
          </a:prstGeom>
        </p:spPr>
      </p:pic>
    </p:spTree>
    <p:extLst>
      <p:ext uri="{BB962C8B-B14F-4D97-AF65-F5344CB8AC3E}">
        <p14:creationId xmlns:p14="http://schemas.microsoft.com/office/powerpoint/2010/main" val="40369972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85"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2B3290A-D3BF-4B87-B55B-FD9A98B497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9030" cy="1576446"/>
            <a:chOff x="0" y="0"/>
            <a:chExt cx="12192002" cy="1576446"/>
          </a:xfrm>
        </p:grpSpPr>
        <p:sp>
          <p:nvSpPr>
            <p:cNvPr id="16" name="Rectangle 15">
              <a:extLst>
                <a:ext uri="{FF2B5EF4-FFF2-40B4-BE49-F238E27FC236}">
                  <a16:creationId xmlns:a16="http://schemas.microsoft.com/office/drawing/2014/main" id="{033A715A-0686-440A-8F40-441B42A66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761657F-19F2-425B-B7E9-0118CD13C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E27B6634-79D3-4EDD-A77A-1065D6F3A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FFC97D0-FB93-445B-A713-7B393C93BAAD}"/>
              </a:ext>
            </a:extLst>
          </p:cNvPr>
          <p:cNvSpPr>
            <a:spLocks noGrp="1"/>
          </p:cNvSpPr>
          <p:nvPr>
            <p:ph type="title"/>
          </p:nvPr>
        </p:nvSpPr>
        <p:spPr>
          <a:xfrm>
            <a:off x="913938" y="319314"/>
            <a:ext cx="9935037" cy="1030515"/>
          </a:xfrm>
        </p:spPr>
        <p:txBody>
          <a:bodyPr anchor="ctr">
            <a:normAutofit/>
          </a:bodyPr>
          <a:lstStyle/>
          <a:p>
            <a:r>
              <a:rPr lang="en-US" b="1" dirty="0">
                <a:solidFill>
                  <a:srgbClr val="FFFFFF"/>
                </a:solidFill>
              </a:rPr>
              <a:t>Let’s Keep The Conversation Going.</a:t>
            </a:r>
            <a:endParaRPr lang="en-US" b="1" i="1" dirty="0">
              <a:solidFill>
                <a:srgbClr val="FFFFFF"/>
              </a:solidFill>
            </a:endParaRPr>
          </a:p>
        </p:txBody>
      </p:sp>
      <p:pic>
        <p:nvPicPr>
          <p:cNvPr id="6" name="Picture 5">
            <a:extLst>
              <a:ext uri="{FF2B5EF4-FFF2-40B4-BE49-F238E27FC236}">
                <a16:creationId xmlns:a16="http://schemas.microsoft.com/office/drawing/2014/main" id="{5C3648DE-55A0-4A80-A336-A0639D43A9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4216" y="2216875"/>
            <a:ext cx="3105905" cy="3169294"/>
          </a:xfrm>
          <a:prstGeom prst="rect">
            <a:avLst/>
          </a:prstGeom>
        </p:spPr>
      </p:pic>
      <p:pic>
        <p:nvPicPr>
          <p:cNvPr id="8" name="Picture 7" descr="A qr code with a white background&#10;&#10;Description automatically generated">
            <a:extLst>
              <a:ext uri="{FF2B5EF4-FFF2-40B4-BE49-F238E27FC236}">
                <a16:creationId xmlns:a16="http://schemas.microsoft.com/office/drawing/2014/main" id="{58568320-7190-9157-68E2-931F3B8D96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7671" y="2074130"/>
            <a:ext cx="2617365" cy="2617365"/>
          </a:xfrm>
          <a:prstGeom prst="rect">
            <a:avLst/>
          </a:prstGeom>
        </p:spPr>
      </p:pic>
      <p:sp>
        <p:nvSpPr>
          <p:cNvPr id="3" name="Content Placeholder 2">
            <a:extLst>
              <a:ext uri="{FF2B5EF4-FFF2-40B4-BE49-F238E27FC236}">
                <a16:creationId xmlns:a16="http://schemas.microsoft.com/office/drawing/2014/main" id="{999D5963-A481-4E1B-B074-25FCF2E5B636}"/>
              </a:ext>
            </a:extLst>
          </p:cNvPr>
          <p:cNvSpPr>
            <a:spLocks noGrp="1"/>
          </p:cNvSpPr>
          <p:nvPr>
            <p:ph idx="1"/>
          </p:nvPr>
        </p:nvSpPr>
        <p:spPr>
          <a:xfrm>
            <a:off x="851879" y="2382151"/>
            <a:ext cx="5406083" cy="3669163"/>
          </a:xfrm>
        </p:spPr>
        <p:txBody>
          <a:bodyPr>
            <a:normAutofit/>
          </a:bodyPr>
          <a:lstStyle/>
          <a:p>
            <a:pPr marL="0" indent="0">
              <a:buNone/>
            </a:pPr>
            <a:r>
              <a:rPr lang="en-US" b="1" dirty="0">
                <a:solidFill>
                  <a:schemeClr val="accent1">
                    <a:lumMod val="75000"/>
                  </a:schemeClr>
                </a:solidFill>
              </a:rPr>
              <a:t>Reach out to your facilitator: </a:t>
            </a:r>
            <a:br>
              <a:rPr lang="en-US" dirty="0"/>
            </a:br>
            <a:endParaRPr lang="en-US" dirty="0"/>
          </a:p>
          <a:p>
            <a:pPr marL="0" indent="0">
              <a:buNone/>
            </a:pPr>
            <a:r>
              <a:rPr lang="en-US" dirty="0"/>
              <a:t>Niki Ramirez, MBA – </a:t>
            </a:r>
            <a:r>
              <a:rPr lang="en-US" dirty="0" err="1"/>
              <a:t>THRP</a:t>
            </a:r>
            <a:r>
              <a:rPr lang="en-US" dirty="0"/>
              <a:t>, SPHR</a:t>
            </a:r>
            <a:br>
              <a:rPr lang="en-US" dirty="0"/>
            </a:br>
            <a:r>
              <a:rPr lang="en-US" i="1" dirty="0"/>
              <a:t>Founder &amp; Principal Consultant</a:t>
            </a:r>
          </a:p>
          <a:p>
            <a:pPr marL="0" indent="0">
              <a:buNone/>
            </a:pPr>
            <a:r>
              <a:rPr lang="en-US" i="1" dirty="0">
                <a:hlinkClick r:id="rId5"/>
              </a:rPr>
              <a:t>HRAnswers.org</a:t>
            </a:r>
            <a:endParaRPr lang="en-US" i="1" dirty="0"/>
          </a:p>
          <a:p>
            <a:pPr marL="0" indent="0">
              <a:buNone/>
            </a:pPr>
            <a:br>
              <a:rPr lang="en-US" dirty="0"/>
            </a:br>
            <a:r>
              <a:rPr lang="en-US" dirty="0"/>
              <a:t>call: (602) 715-1300</a:t>
            </a:r>
            <a:br>
              <a:rPr lang="en-US" dirty="0"/>
            </a:br>
            <a:r>
              <a:rPr lang="en-US" dirty="0"/>
              <a:t>email: </a:t>
            </a:r>
            <a:r>
              <a:rPr lang="en-US" dirty="0">
                <a:hlinkClick r:id="rId6"/>
              </a:rPr>
              <a:t>nramirez@hranswers.org</a:t>
            </a:r>
            <a:r>
              <a:rPr lang="en-US" dirty="0"/>
              <a:t> </a:t>
            </a:r>
          </a:p>
        </p:txBody>
      </p:sp>
      <p:pic>
        <p:nvPicPr>
          <p:cNvPr id="7" name="Picture 6" descr="A logo with orange text&#10;&#10;AI-generated content may be incorrect.">
            <a:extLst>
              <a:ext uri="{FF2B5EF4-FFF2-40B4-BE49-F238E27FC236}">
                <a16:creationId xmlns:a16="http://schemas.microsoft.com/office/drawing/2014/main" id="{8CE19EA5-C7AF-1F3B-9538-7C21758BA35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73033" y="4834240"/>
            <a:ext cx="2061183" cy="1442828"/>
          </a:xfrm>
          <a:prstGeom prst="rect">
            <a:avLst/>
          </a:prstGeom>
        </p:spPr>
      </p:pic>
    </p:spTree>
    <p:extLst>
      <p:ext uri="{BB962C8B-B14F-4D97-AF65-F5344CB8AC3E}">
        <p14:creationId xmlns:p14="http://schemas.microsoft.com/office/powerpoint/2010/main" val="19237404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logo with orange text&#10;&#10;AI-generated content may be incorrect.">
            <a:extLst>
              <a:ext uri="{FF2B5EF4-FFF2-40B4-BE49-F238E27FC236}">
                <a16:creationId xmlns:a16="http://schemas.microsoft.com/office/drawing/2014/main" id="{DB59A444-73DF-D974-1246-75BE57DF318B}"/>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8302495" y="4590534"/>
            <a:ext cx="2606959" cy="1824871"/>
          </a:xfrm>
          <a:prstGeom prst="rect">
            <a:avLst/>
          </a:prstGeom>
        </p:spPr>
      </p:pic>
      <p:sp>
        <p:nvSpPr>
          <p:cNvPr id="2" name="Title 1"/>
          <p:cNvSpPr>
            <a:spLocks noGrp="1"/>
          </p:cNvSpPr>
          <p:nvPr>
            <p:ph type="title"/>
          </p:nvPr>
        </p:nvSpPr>
        <p:spPr>
          <a:xfrm>
            <a:off x="2786047" y="306670"/>
            <a:ext cx="7872603" cy="1320800"/>
          </a:xfrm>
        </p:spPr>
        <p:txBody>
          <a:bodyPr>
            <a:normAutofit/>
          </a:bodyPr>
          <a:lstStyle/>
          <a:p>
            <a:pPr>
              <a:lnSpc>
                <a:spcPct val="90000"/>
              </a:lnSpc>
            </a:pPr>
            <a:r>
              <a:rPr lang="en-US" sz="2800" dirty="0">
                <a:solidFill>
                  <a:schemeClr val="accent1">
                    <a:lumMod val="75000"/>
                  </a:schemeClr>
                </a:solidFill>
              </a:rPr>
              <a:t>Your Facilitator: </a:t>
            </a:r>
            <a:br>
              <a:rPr lang="en-US" sz="2800" dirty="0"/>
            </a:br>
            <a:r>
              <a:rPr lang="en-US" sz="3600" dirty="0"/>
              <a:t>Niki Ramirez</a:t>
            </a:r>
            <a:r>
              <a:rPr lang="en-US" sz="2800" dirty="0"/>
              <a:t>, </a:t>
            </a:r>
            <a:r>
              <a:rPr lang="en-US" sz="2400" dirty="0"/>
              <a:t>MBA | SPHR | SHRM-CP | </a:t>
            </a:r>
            <a:r>
              <a:rPr lang="en-US" sz="2400" dirty="0" err="1"/>
              <a:t>THRP</a:t>
            </a:r>
            <a:endParaRPr lang="en-US" sz="2800" b="1" dirty="0"/>
          </a:p>
        </p:txBody>
      </p:sp>
      <p:pic>
        <p:nvPicPr>
          <p:cNvPr id="4" name="Picture 3"/>
          <p:cNvPicPr>
            <a:picLocks noChangeAspect="1"/>
          </p:cNvPicPr>
          <p:nvPr/>
        </p:nvPicPr>
        <p:blipFill rotWithShape="1">
          <a:blip r:embed="rId4" cstate="print">
            <a:duotone>
              <a:prstClr val="black"/>
              <a:schemeClr val="tx2">
                <a:tint val="45000"/>
                <a:satMod val="400000"/>
              </a:schemeClr>
            </a:duotone>
            <a:extLst>
              <a:ext uri="{28A0092B-C50C-407E-A947-70E740481C1C}">
                <a14:useLocalDpi xmlns:a14="http://schemas.microsoft.com/office/drawing/2010/main" val="0"/>
              </a:ext>
            </a:extLst>
          </a:blip>
          <a:srcRect l="13570" r="38237" b="9092"/>
          <a:stretch/>
        </p:blipFill>
        <p:spPr>
          <a:xfrm>
            <a:off x="20" y="10"/>
            <a:ext cx="2734036" cy="6876278"/>
          </a:xfrm>
          <a:custGeom>
            <a:avLst/>
            <a:gdLst/>
            <a:ahLst/>
            <a:cxnLst/>
            <a:rect l="l" t="t" r="r" b="b"/>
            <a:pathLst>
              <a:path w="2734056" h="6858000">
                <a:moveTo>
                  <a:pt x="0" y="0"/>
                </a:moveTo>
                <a:lnTo>
                  <a:pt x="1674254" y="0"/>
                </a:lnTo>
                <a:lnTo>
                  <a:pt x="2734056" y="6850199"/>
                </a:lnTo>
                <a:lnTo>
                  <a:pt x="2734056" y="6858000"/>
                </a:lnTo>
                <a:lnTo>
                  <a:pt x="842596" y="6858000"/>
                </a:lnTo>
                <a:lnTo>
                  <a:pt x="0" y="1191846"/>
                </a:lnTo>
                <a:close/>
              </a:path>
            </a:pathLst>
          </a:custGeom>
          <a:scene3d>
            <a:camera prst="orthographicFront"/>
            <a:lightRig rig="contrasting" dir="t">
              <a:rot lat="0" lon="0" rev="3000000"/>
            </a:lightRig>
          </a:scene3d>
          <a:sp3d contourW="7620">
            <a:bevelT w="95250" h="31750"/>
            <a:contourClr>
              <a:srgbClr val="333333"/>
            </a:contourClr>
          </a:sp3d>
        </p:spPr>
      </p:pic>
      <p:sp>
        <p:nvSpPr>
          <p:cNvPr id="3" name="Content Placeholder 2"/>
          <p:cNvSpPr>
            <a:spLocks noGrp="1"/>
          </p:cNvSpPr>
          <p:nvPr>
            <p:ph idx="1"/>
          </p:nvPr>
        </p:nvSpPr>
        <p:spPr>
          <a:xfrm>
            <a:off x="2786047" y="1930401"/>
            <a:ext cx="8720153" cy="4110961"/>
          </a:xfrm>
        </p:spPr>
        <p:txBody>
          <a:bodyPr>
            <a:normAutofit lnSpcReduction="10000"/>
          </a:bodyPr>
          <a:lstStyle/>
          <a:p>
            <a:pPr>
              <a:lnSpc>
                <a:spcPct val="90000"/>
              </a:lnSpc>
            </a:pPr>
            <a:r>
              <a:rPr lang="en-US" sz="2400" dirty="0"/>
              <a:t>I’m a certified human resources consultant, team workshop facilitator, and the founder of HRAnswers.org. We focus on providing practical, impactful HR consultation to business leaders and HR professionals so that they can relax and focus on their goals. </a:t>
            </a:r>
          </a:p>
          <a:p>
            <a:pPr>
              <a:lnSpc>
                <a:spcPct val="90000"/>
              </a:lnSpc>
            </a:pPr>
            <a:r>
              <a:rPr lang="en-US" sz="2400" dirty="0"/>
              <a:t>We believe that professional human resources support isn’t only for big companies with huge budgets. Extra HR support is something that every size organization deserves! We help our clients create HR and training programs that align with their organizational goals and culture, to yield maximum results. </a:t>
            </a:r>
          </a:p>
          <a:p>
            <a:pPr>
              <a:lnSpc>
                <a:spcPct val="90000"/>
              </a:lnSpc>
            </a:pPr>
            <a:r>
              <a:rPr lang="en-US" sz="2400" b="1" dirty="0">
                <a:solidFill>
                  <a:schemeClr val="accent1">
                    <a:lumMod val="75000"/>
                  </a:schemeClr>
                </a:solidFill>
              </a:rPr>
              <a:t>Our mission: </a:t>
            </a:r>
            <a:r>
              <a:rPr lang="en-US" sz="2400" i="1" dirty="0"/>
              <a:t>To create a positive ripple in the world through HR consulting. </a:t>
            </a:r>
          </a:p>
        </p:txBody>
      </p:sp>
    </p:spTree>
    <p:extLst>
      <p:ext uri="{BB962C8B-B14F-4D97-AF65-F5344CB8AC3E}">
        <p14:creationId xmlns:p14="http://schemas.microsoft.com/office/powerpoint/2010/main" val="2309209732"/>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19D5C1E-244C-7AEF-1179-757D6E4701B9}"/>
            </a:ext>
          </a:extLst>
        </p:cNvPr>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EBB724FD-A5E1-B35D-EBD7-C2272C6135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B894FEC6-B073-F5F7-1456-579C2DC557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4601F17E-5FDE-010F-D38A-F0876D49E5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81CED145-DFC0-1EB1-7D12-D0512D9C72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42887201-1153-6FAC-9D0B-193D7D35E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97F9FA53-0B9F-3153-E9F1-8D20242DE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849F4587-4E90-9281-57C3-E910F11BE067}"/>
              </a:ext>
            </a:extLst>
          </p:cNvPr>
          <p:cNvPicPr>
            <a:picLocks noChangeAspect="1"/>
          </p:cNvPicPr>
          <p:nvPr/>
        </p:nvPicPr>
        <p:blipFill>
          <a:blip r:embed="rId3"/>
          <a:stretch>
            <a:fillRect/>
          </a:stretch>
        </p:blipFill>
        <p:spPr>
          <a:xfrm>
            <a:off x="94542" y="5990615"/>
            <a:ext cx="916111" cy="829081"/>
          </a:xfrm>
          <a:prstGeom prst="rect">
            <a:avLst/>
          </a:prstGeom>
        </p:spPr>
      </p:pic>
      <p:pic>
        <p:nvPicPr>
          <p:cNvPr id="9" name="Content Placeholder 8" descr="A wheel of emotions with different colors&#10;&#10;AI-generated content may be incorrect.">
            <a:extLst>
              <a:ext uri="{FF2B5EF4-FFF2-40B4-BE49-F238E27FC236}">
                <a16:creationId xmlns:a16="http://schemas.microsoft.com/office/drawing/2014/main" id="{6DF5298A-8A88-D77F-E5E3-5554616CB4C8}"/>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481537" y="18236"/>
            <a:ext cx="6709698" cy="6821526"/>
          </a:xfrm>
        </p:spPr>
      </p:pic>
    </p:spTree>
    <p:extLst>
      <p:ext uri="{BB962C8B-B14F-4D97-AF65-F5344CB8AC3E}">
        <p14:creationId xmlns:p14="http://schemas.microsoft.com/office/powerpoint/2010/main" val="3130875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BA0DA1F-5698-C366-B4C7-0F59C19BBBD1}"/>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E75CA36-BDC6-5E20-7E81-B555978ADD7E}"/>
              </a:ext>
            </a:extLst>
          </p:cNvPr>
          <p:cNvSpPr>
            <a:spLocks noGrp="1"/>
          </p:cNvSpPr>
          <p:nvPr>
            <p:ph type="title"/>
          </p:nvPr>
        </p:nvSpPr>
        <p:spPr>
          <a:xfrm>
            <a:off x="1386865" y="818984"/>
            <a:ext cx="9600683" cy="3268520"/>
          </a:xfrm>
        </p:spPr>
        <p:txBody>
          <a:bodyPr vert="horz" lIns="91440" tIns="45720" rIns="91440" bIns="45720" rtlCol="0" anchor="b">
            <a:normAutofit/>
          </a:bodyPr>
          <a:lstStyle/>
          <a:p>
            <a:pPr algn="ctr"/>
            <a:r>
              <a:rPr lang="en-US" sz="8000" kern="1200" dirty="0">
                <a:solidFill>
                  <a:srgbClr val="FFFFFF"/>
                </a:solidFill>
                <a:latin typeface="+mj-lt"/>
                <a:ea typeface="+mj-ea"/>
                <a:cs typeface="+mj-cs"/>
              </a:rPr>
              <a:t>Change is </a:t>
            </a:r>
            <a:r>
              <a:rPr lang="en-US" sz="8000" b="1" u="sng" kern="1200" dirty="0">
                <a:solidFill>
                  <a:srgbClr val="FFFFFF"/>
                </a:solidFill>
                <a:latin typeface="+mj-lt"/>
                <a:ea typeface="+mj-ea"/>
                <a:cs typeface="+mj-cs"/>
              </a:rPr>
              <a:t>good</a:t>
            </a:r>
            <a:r>
              <a:rPr lang="en-US" sz="8000" kern="1200" dirty="0">
                <a:solidFill>
                  <a:srgbClr val="FFFFFF"/>
                </a:solidFill>
                <a:latin typeface="+mj-lt"/>
                <a:ea typeface="+mj-ea"/>
                <a:cs typeface="+mj-cs"/>
              </a:rPr>
              <a:t>!</a:t>
            </a:r>
          </a:p>
        </p:txBody>
      </p:sp>
      <p:sp>
        <p:nvSpPr>
          <p:cNvPr id="25" name="Rectangle 24">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feather in a circle&#10;&#10;AI-generated content may be incorrect.">
            <a:extLst>
              <a:ext uri="{FF2B5EF4-FFF2-40B4-BE49-F238E27FC236}">
                <a16:creationId xmlns:a16="http://schemas.microsoft.com/office/drawing/2014/main" id="{889E118E-F391-EB2F-41AB-7F1474C63F96}"/>
              </a:ext>
            </a:extLst>
          </p:cNvPr>
          <p:cNvPicPr>
            <a:picLocks noChangeAspect="1"/>
          </p:cNvPicPr>
          <p:nvPr/>
        </p:nvPicPr>
        <p:blipFill>
          <a:blip r:embed="rId2"/>
          <a:stretch>
            <a:fillRect/>
          </a:stretch>
        </p:blipFill>
        <p:spPr>
          <a:xfrm>
            <a:off x="94542" y="5990615"/>
            <a:ext cx="916111" cy="829081"/>
          </a:xfrm>
          <a:prstGeom prst="rect">
            <a:avLst/>
          </a:prstGeom>
        </p:spPr>
      </p:pic>
    </p:spTree>
    <p:extLst>
      <p:ext uri="{BB962C8B-B14F-4D97-AF65-F5344CB8AC3E}">
        <p14:creationId xmlns:p14="http://schemas.microsoft.com/office/powerpoint/2010/main" val="2187072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AA0A6ED-8AF2-F14B-7580-D77F23771BC7}"/>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3FAEDFD-3CBA-2A1F-3A06-D1DA2ADA83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9390859-8BFB-97D5-B5DF-07807D9393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E69943A-CB92-1634-9D8A-5CB2084893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DD906EE-2D3C-1A6E-242D-F95E600652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090FEA17-D586-9D54-86B4-F74CAC301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178219F-3F9A-E87C-F3B1-550C4997E7E3}"/>
              </a:ext>
            </a:extLst>
          </p:cNvPr>
          <p:cNvSpPr>
            <a:spLocks noGrp="1"/>
          </p:cNvSpPr>
          <p:nvPr>
            <p:ph type="title"/>
          </p:nvPr>
        </p:nvSpPr>
        <p:spPr>
          <a:xfrm>
            <a:off x="1386865" y="818984"/>
            <a:ext cx="9600683" cy="3268520"/>
          </a:xfrm>
        </p:spPr>
        <p:txBody>
          <a:bodyPr vert="horz" lIns="91440" tIns="45720" rIns="91440" bIns="45720" rtlCol="0" anchor="b">
            <a:normAutofit/>
          </a:bodyPr>
          <a:lstStyle/>
          <a:p>
            <a:pPr algn="ctr"/>
            <a:r>
              <a:rPr lang="en-US" sz="9600" b="1" kern="1200" dirty="0">
                <a:solidFill>
                  <a:srgbClr val="FFFFFF"/>
                </a:solidFill>
                <a:latin typeface="+mj-lt"/>
                <a:ea typeface="+mj-ea"/>
                <a:cs typeface="+mj-cs"/>
              </a:rPr>
              <a:t>RIGHT????</a:t>
            </a:r>
          </a:p>
        </p:txBody>
      </p:sp>
      <p:sp>
        <p:nvSpPr>
          <p:cNvPr id="25" name="Rectangle 24">
            <a:extLst>
              <a:ext uri="{FF2B5EF4-FFF2-40B4-BE49-F238E27FC236}">
                <a16:creationId xmlns:a16="http://schemas.microsoft.com/office/drawing/2014/main" id="{AC93405F-C4F9-7F06-5D07-38096E6F1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8FADDFE-6D2D-AAC1-F2D4-62ECAFC03A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feather in a circle&#10;&#10;AI-generated content may be incorrect.">
            <a:extLst>
              <a:ext uri="{FF2B5EF4-FFF2-40B4-BE49-F238E27FC236}">
                <a16:creationId xmlns:a16="http://schemas.microsoft.com/office/drawing/2014/main" id="{47640FD0-AF74-814F-C943-98F81170918A}"/>
              </a:ext>
            </a:extLst>
          </p:cNvPr>
          <p:cNvPicPr>
            <a:picLocks noChangeAspect="1"/>
          </p:cNvPicPr>
          <p:nvPr/>
        </p:nvPicPr>
        <p:blipFill>
          <a:blip r:embed="rId2"/>
          <a:stretch>
            <a:fillRect/>
          </a:stretch>
        </p:blipFill>
        <p:spPr>
          <a:xfrm>
            <a:off x="94542" y="5990615"/>
            <a:ext cx="916111" cy="829081"/>
          </a:xfrm>
          <a:prstGeom prst="rect">
            <a:avLst/>
          </a:prstGeom>
        </p:spPr>
      </p:pic>
    </p:spTree>
    <p:extLst>
      <p:ext uri="{BB962C8B-B14F-4D97-AF65-F5344CB8AC3E}">
        <p14:creationId xmlns:p14="http://schemas.microsoft.com/office/powerpoint/2010/main" val="298461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4A91267-516A-7619-B297-E88884F2F8AA}"/>
            </a:ext>
          </a:extLst>
        </p:cNvPr>
        <p:cNvGrpSpPr/>
        <p:nvPr/>
      </p:nvGrpSpPr>
      <p:grpSpPr>
        <a:xfrm>
          <a:off x="0" y="0"/>
          <a:ext cx="0" cy="0"/>
          <a:chOff x="0" y="0"/>
          <a:chExt cx="0" cy="0"/>
        </a:xfrm>
      </p:grpSpPr>
      <p:pic>
        <p:nvPicPr>
          <p:cNvPr id="3" name="Content Placeholder 2" descr="A row of wheels in different sizes&#10;&#10;AI-generated content may be incorrect.">
            <a:extLst>
              <a:ext uri="{FF2B5EF4-FFF2-40B4-BE49-F238E27FC236}">
                <a16:creationId xmlns:a16="http://schemas.microsoft.com/office/drawing/2014/main" id="{09BE49A4-F646-0F73-4B73-2F81F5C5291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35" name="Rectangle 34">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8D6DD354-3ADC-40F6-48CB-4D5D1D53684D}"/>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Famous Advancements in Technology</a:t>
            </a:r>
          </a:p>
        </p:txBody>
      </p:sp>
      <p:cxnSp>
        <p:nvCxnSpPr>
          <p:cNvPr id="37" name="Straight Connector 36">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EAE93E0D-1094-E340-F1FF-D4BFA681E5A5}"/>
              </a:ext>
            </a:extLst>
          </p:cNvPr>
          <p:cNvPicPr>
            <a:picLocks noChangeAspect="1"/>
          </p:cNvPicPr>
          <p:nvPr/>
        </p:nvPicPr>
        <p:blipFill>
          <a:blip r:embed="rId3"/>
          <a:stretch>
            <a:fillRect/>
          </a:stretch>
        </p:blipFill>
        <p:spPr>
          <a:xfrm>
            <a:off x="94542" y="5990615"/>
            <a:ext cx="916111" cy="829081"/>
          </a:xfrm>
          <a:prstGeom prst="rect">
            <a:avLst/>
          </a:prstGeom>
        </p:spPr>
      </p:pic>
    </p:spTree>
    <p:extLst>
      <p:ext uri="{BB962C8B-B14F-4D97-AF65-F5344CB8AC3E}">
        <p14:creationId xmlns:p14="http://schemas.microsoft.com/office/powerpoint/2010/main" val="440383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1495</TotalTime>
  <Words>3706</Words>
  <Application>Microsoft Office PowerPoint</Application>
  <PresentationFormat>Widescreen</PresentationFormat>
  <Paragraphs>343</Paragraphs>
  <Slides>55</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55</vt:i4>
      </vt:variant>
    </vt:vector>
  </HeadingPairs>
  <TitlesOfParts>
    <vt:vector size="61" baseType="lpstr">
      <vt:lpstr>Aptos</vt:lpstr>
      <vt:lpstr>Aptos Display</vt:lpstr>
      <vt:lpstr>Arial</vt:lpstr>
      <vt:lpstr>Courier New</vt:lpstr>
      <vt:lpstr>Wingdings</vt:lpstr>
      <vt:lpstr>Office Theme</vt:lpstr>
      <vt:lpstr>PowerPoint Presentation</vt:lpstr>
      <vt:lpstr>AI-Driven Performance Evaluations</vt:lpstr>
      <vt:lpstr>What We’ll Cover</vt:lpstr>
      <vt:lpstr>“Change the way you look at things and the things you look at change.”   ~ Dr. Wayne W. Dyer</vt:lpstr>
      <vt:lpstr>2 Reasons that Change Is Difficult</vt:lpstr>
      <vt:lpstr>PowerPoint Presentation</vt:lpstr>
      <vt:lpstr>Change is good!</vt:lpstr>
      <vt:lpstr>RIGHT????</vt:lpstr>
      <vt:lpstr>Famous Advancements in Technology</vt:lpstr>
      <vt:lpstr>Famous Advancements in Technology</vt:lpstr>
      <vt:lpstr>Famous Advancements in Technology</vt:lpstr>
      <vt:lpstr>Implementing Change Successfully </vt:lpstr>
      <vt:lpstr>🤖 Surprisingly AI-Powered Tools</vt:lpstr>
      <vt:lpstr>🤖 Surprisingly AI-Powered Tools</vt:lpstr>
      <vt:lpstr>🤖 AI-Powered Tools in HR</vt:lpstr>
      <vt:lpstr>Let’s Discuss!  What excites you, or concerns you, most about using AI in performance evaluations? </vt:lpstr>
      <vt:lpstr>AI in Performance Reviews. Why?</vt:lpstr>
      <vt:lpstr>Streamlining the Process </vt:lpstr>
      <vt:lpstr>Smarter Goal Alignment </vt:lpstr>
      <vt:lpstr>Real-Time Analytics</vt:lpstr>
      <vt:lpstr>Human + Machine = Better Together</vt:lpstr>
      <vt:lpstr>AI for Efficiency</vt:lpstr>
      <vt:lpstr>Let’s Discuss!  In your current system, what is the hardest part about staying on track? </vt:lpstr>
      <vt:lpstr>Centralized Efficiency.</vt:lpstr>
      <vt:lpstr>Automating Performance Tracking: Scheduling.</vt:lpstr>
      <vt:lpstr>Automating Performance Tracking: Reminders. </vt:lpstr>
      <vt:lpstr>AI for Fairness</vt:lpstr>
      <vt:lpstr>AI Generated Feedback &amp; Goals</vt:lpstr>
      <vt:lpstr>AI for Authenticity &amp; Action</vt:lpstr>
      <vt:lpstr>AI Generated Feedback &amp; Goals</vt:lpstr>
      <vt:lpstr>HOW? </vt:lpstr>
      <vt:lpstr>Make it Meaningful </vt:lpstr>
      <vt:lpstr>Make it More Meaningful </vt:lpstr>
      <vt:lpstr>Sample Prompt 1: Collaboration Challenges</vt:lpstr>
      <vt:lpstr>Sample Prompt 1: Collaboration Challenges</vt:lpstr>
      <vt:lpstr>Sample Prompt 1: Collaboration Challenges</vt:lpstr>
      <vt:lpstr>Let’s Try It Out!</vt:lpstr>
      <vt:lpstr>HR Assistant – Sample Prompt #2</vt:lpstr>
      <vt:lpstr>HR Assistant – Sample Prompt #2</vt:lpstr>
      <vt:lpstr>Sample Prompt #2 – Goal Statement</vt:lpstr>
      <vt:lpstr>Sample Improvement Goal</vt:lpstr>
      <vt:lpstr>What I “Taught” ChatGPT </vt:lpstr>
      <vt:lpstr>Level-Up Your Partnership </vt:lpstr>
      <vt:lpstr>Level-Up Your Partnership </vt:lpstr>
      <vt:lpstr>Let’s Discuss!  How can you make sure that AI tools align with cultural values and community-centered practices? </vt:lpstr>
      <vt:lpstr>Ethics  &amp; AI</vt:lpstr>
      <vt:lpstr>Compliance First</vt:lpstr>
      <vt:lpstr>HR as Ethical Gatekeepers </vt:lpstr>
      <vt:lpstr>Be Transparent </vt:lpstr>
      <vt:lpstr>Avoid Over-Reliance</vt:lpstr>
      <vt:lpstr>Stay in the  Driver’s Seat</vt:lpstr>
      <vt:lpstr>Homework. What ethical guardrails does your organization need to put in place before brining AI into the performance review process?</vt:lpstr>
      <vt:lpstr>Before We Go: 1. What is one thing that you’re taking away from this session? 2. What’s one thing you want to learn more about?</vt:lpstr>
      <vt:lpstr>Let’s Keep The Conversation Going.</vt:lpstr>
      <vt:lpstr>Your Facilitator:  Niki Ramirez, MBA | SPHR | SHRM-CP | THRP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Leticia Joe</dc:creator>
  <cp:lastModifiedBy>Niki Ramirez</cp:lastModifiedBy>
  <cp:revision>3</cp:revision>
  <dcterms:created xsi:type="dcterms:W3CDTF">2025-02-25T01:38:12Z</dcterms:created>
  <dcterms:modified xsi:type="dcterms:W3CDTF">2025-05-11T20:41:52Z</dcterms:modified>
</cp:coreProperties>
</file>